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1" r:id="rId14"/>
    <p:sldId id="262" r:id="rId15"/>
    <p:sldId id="26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16" autoAdjust="0"/>
    <p:restoredTop sz="85542" autoAdjust="0"/>
  </p:normalViewPr>
  <p:slideViewPr>
    <p:cSldViewPr snapToObjects="1">
      <p:cViewPr varScale="1">
        <p:scale>
          <a:sx n="43" d="100"/>
          <a:sy n="43" d="100"/>
        </p:scale>
        <p:origin x="-7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390F2-D989-FE4F-8C25-A44B5F00D41E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20FAB-8F6F-5140-8702-59F9C502CA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7F7DC-9023-3448-B000-14FE65DE4A4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5B542-6797-7044-B50A-BA033DCE5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1809 Lincoln</a:t>
            </a:r>
          </a:p>
          <a:p>
            <a:r>
              <a:rPr lang="en-US" dirty="0" smtClean="0"/>
              <a:t>Beagle - Robert </a:t>
            </a:r>
            <a:r>
              <a:rPr lang="en-US" dirty="0" err="1" smtClean="0"/>
              <a:t>FitzRoy</a:t>
            </a:r>
            <a:r>
              <a:rPr lang="en-US" dirty="0" smtClean="0"/>
              <a:t> Dinner company</a:t>
            </a:r>
          </a:p>
          <a:p>
            <a:r>
              <a:rPr lang="en-US" dirty="0" err="1" smtClean="0"/>
              <a:t>valgtpga</a:t>
            </a:r>
            <a:r>
              <a:rPr lang="en-US" dirty="0" smtClean="0"/>
              <a:t>. </a:t>
            </a:r>
            <a:r>
              <a:rPr lang="en-US" dirty="0" err="1" smtClean="0"/>
              <a:t>næse</a:t>
            </a:r>
            <a:r>
              <a:rPr lang="en-US" dirty="0" smtClean="0"/>
              <a:t>, </a:t>
            </a:r>
            <a:r>
              <a:rPr lang="en-US" dirty="0" err="1" smtClean="0"/>
              <a:t>Delphinus</a:t>
            </a:r>
            <a:r>
              <a:rPr lang="en-US" baseline="0" dirty="0" err="1" smtClean="0"/>
              <a:t>Fitzroyi</a:t>
            </a:r>
          </a:p>
          <a:p>
            <a:r>
              <a:rPr lang="en-US" dirty="0" smtClean="0"/>
              <a:t>Species 1250 copies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5B542-6797-7044-B50A-BA033DCE5B9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Schematic representation of how antibiotic resistance is enhanced by natural selection.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top section represents a population of bacteria before exposure to an antibiotic.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middle section shows the population directly after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exposure,the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phase in which selection took place.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last section shows the distribution of resistance in a new generation of bacteria.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legend indicates the resistance levels of individuals.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5B542-6797-7044-B50A-BA033DCE5B9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5B542-6797-7044-B50A-BA033DCE5B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4AB02A5-4FE5-49D9-9E24-09F23B90C450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smtClean="0"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Click to edit Master text styles</a:t>
            </a:r>
          </a:p>
          <a:p>
            <a:pPr lvl="1" eaLnBrk="1" latinLnBrk="0" hangingPunct="1"/>
            <a:r>
              <a:rPr lang="da-DK" smtClean="0"/>
              <a:t>Second level</a:t>
            </a:r>
          </a:p>
          <a:p>
            <a:pPr lvl="2" eaLnBrk="1" latinLnBrk="0" hangingPunct="1"/>
            <a:r>
              <a:rPr lang="da-DK" smtClean="0"/>
              <a:t>Third level</a:t>
            </a:r>
          </a:p>
          <a:p>
            <a:pPr lvl="3" eaLnBrk="1" latinLnBrk="0" hangingPunct="1"/>
            <a:r>
              <a:rPr lang="da-DK" smtClean="0"/>
              <a:t>Fourth level</a:t>
            </a:r>
          </a:p>
          <a:p>
            <a:pPr lvl="4" eaLnBrk="1" latinLnBrk="0" hangingPunct="1"/>
            <a:r>
              <a:rPr lang="da-D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Click to edit Master text styles</a:t>
            </a:r>
          </a:p>
          <a:p>
            <a:pPr lvl="1" eaLnBrk="1" latinLnBrk="0" hangingPunct="1"/>
            <a:r>
              <a:rPr kumimoji="0" lang="da-DK" smtClean="0"/>
              <a:t>Second level</a:t>
            </a:r>
          </a:p>
          <a:p>
            <a:pPr lvl="2" eaLnBrk="1" latinLnBrk="0" hangingPunct="1"/>
            <a:r>
              <a:rPr kumimoji="0" lang="da-DK" smtClean="0"/>
              <a:t>Third level</a:t>
            </a:r>
          </a:p>
          <a:p>
            <a:pPr lvl="3" eaLnBrk="1" latinLnBrk="0" hangingPunct="1"/>
            <a:r>
              <a:rPr kumimoji="0" lang="da-DK" smtClean="0"/>
              <a:t>Fourth level</a:t>
            </a:r>
          </a:p>
          <a:p>
            <a:pPr lvl="4" eaLnBrk="1" latinLnBrk="0" hangingPunct="1"/>
            <a:r>
              <a:rPr kumimoji="0" lang="da-DK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56513F1-671A-DD45-B976-B6A348CFDFC1}" type="datetimeFigureOut">
              <a:rPr lang="en-US" smtClean="0"/>
              <a:pPr/>
              <a:t>2/12/2008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E9168D-A668-0547-8D37-A7C5A7C38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Evolution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90" y="1367952"/>
            <a:ext cx="88106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Outline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1932976"/>
            <a:ext cx="77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Charles 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Darwin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2831934"/>
            <a:ext cx="77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Naturlig udvælgelse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472" y="4629850"/>
            <a:ext cx="77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Problemer 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med 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evolutionsteorien</a:t>
            </a:r>
            <a:endParaRPr lang="en-US" sz="2000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472" y="3730892"/>
            <a:ext cx="77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Menneskelig udvikling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Charles Darwin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 February 1809 – 19 April 1882</a:t>
            </a:r>
          </a:p>
          <a:p>
            <a:pPr>
              <a:buNone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2386548"/>
            <a:ext cx="77724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Uddannelse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en-US" sz="2000" dirty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University of 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Edinburgh 1825-1825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Medicin</a:t>
            </a:r>
            <a:endParaRPr lang="en-US" sz="2000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Cambridge 1827-1831, Bachelor of Arts </a:t>
            </a:r>
          </a:p>
          <a:p>
            <a:endParaRPr lang="en-US" sz="2000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Journey of the beagle:</a:t>
            </a:r>
          </a:p>
          <a:p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1831-1836</a:t>
            </a:r>
          </a:p>
          <a:p>
            <a:endParaRPr lang="en-US" sz="2000" b="1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200" b="1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Vigtige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200" b="1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publikationer</a:t>
            </a:r>
            <a:r>
              <a:rPr lang="en-US" sz="2200" b="1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en-US" sz="2000" dirty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 the Origin of Species 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(1859)</a:t>
            </a:r>
          </a:p>
          <a:p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Expressions of the Emotions in Man and Animals (1872)</a:t>
            </a:r>
          </a:p>
          <a:p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Formation of Vegetable Mould 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Through 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Action of Worms (1881) </a:t>
            </a:r>
          </a:p>
          <a:p>
            <a:endParaRPr lang="en-US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Voyage_of_the_Beag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550" y="4017844"/>
            <a:ext cx="1761469" cy="908663"/>
          </a:xfrm>
          <a:prstGeom prst="rect">
            <a:avLst/>
          </a:prstGeom>
        </p:spPr>
      </p:pic>
      <p:pic>
        <p:nvPicPr>
          <p:cNvPr id="8" name="Picture 7" descr="Darwin_ap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550" y="1661178"/>
            <a:ext cx="1761469" cy="2232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Naturlig udvælgelse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Content Placeholder 3" descr="180px-Antibiotic_resistance.svg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129704" y="1752600"/>
            <a:ext cx="2286000" cy="4191000"/>
          </a:xfrm>
        </p:spPr>
      </p:pic>
      <p:sp>
        <p:nvSpPr>
          <p:cNvPr id="6" name="Rectangle 5"/>
          <p:cNvSpPr/>
          <p:nvPr/>
        </p:nvSpPr>
        <p:spPr>
          <a:xfrm>
            <a:off x="5453082" y="3149044"/>
            <a:ext cx="1905000" cy="1981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4139644"/>
            <a:ext cx="1828800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464664" y="2420035"/>
            <a:ext cx="720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3314" y="2096869"/>
            <a:ext cx="3829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Bakteriekultur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før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eksponering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antibiotika</a:t>
            </a:r>
            <a:endParaRPr lang="en-US" sz="2000" dirty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908500" y="3448955"/>
            <a:ext cx="286108" cy="13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3314" y="3262700"/>
            <a:ext cx="436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Bakteriekultur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efter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eksponering</a:t>
            </a:r>
            <a:endParaRPr lang="en-US" sz="2000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890942" y="4451867"/>
            <a:ext cx="324000" cy="13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3314" y="4265612"/>
            <a:ext cx="4348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Den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nye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generation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bakterien</a:t>
            </a:r>
            <a:endParaRPr lang="en-US" sz="2000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13" grpId="0"/>
      <p:bldP spid="13" grpId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214478" y="-1"/>
            <a:ext cx="11430080" cy="2327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8100" dist="30000" dir="5400000" rotWithShape="0">
              <a:schemeClr val="bg1">
                <a:alpha val="4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94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-1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Oval 9"/>
          <p:cNvSpPr/>
          <p:nvPr/>
        </p:nvSpPr>
        <p:spPr>
          <a:xfrm>
            <a:off x="6301260" y="3685256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821614" y="2859798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7E74C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89827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461" y="3357562"/>
            <a:ext cx="1642069" cy="291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214554"/>
            <a:ext cx="1214447" cy="215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99664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for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omkring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4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millioner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80" y="3214686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Havde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lille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632" y="43747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Mindede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om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nutidens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orangutang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9632" y="563015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Kommer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før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Genus Homo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Australopithecine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14478" y="-1"/>
            <a:ext cx="11430080" cy="2327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8100" dist="30000" dir="5400000" rotWithShape="0">
              <a:schemeClr val="bg1">
                <a:alpha val="4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Oval 9"/>
          <p:cNvSpPr/>
          <p:nvPr/>
        </p:nvSpPr>
        <p:spPr>
          <a:xfrm>
            <a:off x="6301260" y="3685256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821614" y="2859798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214686"/>
            <a:ext cx="1971683" cy="32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56788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for 2,4-1,6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mio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4" y="3214686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Homo Genus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756" y="43747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halv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størrelse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menneskets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1785926"/>
            <a:ext cx="132874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Homo </a:t>
            </a:r>
            <a:r>
              <a:rPr lang="en-US" sz="4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habilis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214478" y="-1"/>
            <a:ext cx="11430080" cy="2327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8100" dist="30000" dir="5400000" rotWithShape="0">
              <a:schemeClr val="bg1">
                <a:alpha val="4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286512" y="3672810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Oval 6"/>
          <p:cNvSpPr/>
          <p:nvPr/>
        </p:nvSpPr>
        <p:spPr>
          <a:xfrm>
            <a:off x="6771830" y="2857496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2942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for 1,8-1,0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mio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860" y="32828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til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bruge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sofistikerede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redskaber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892" y="4457650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75%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menneskets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4306" y="2857496"/>
            <a:ext cx="1302829" cy="354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1857364"/>
            <a:ext cx="8938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Homo erectus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214478" y="-1"/>
            <a:ext cx="11430080" cy="2327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38100" dist="30000" dir="5400000" rotWithShape="0">
              <a:schemeClr val="bg1">
                <a:alpha val="4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286512" y="3672810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786578" y="2857496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Oval 6"/>
          <p:cNvSpPr/>
          <p:nvPr/>
        </p:nvSpPr>
        <p:spPr>
          <a:xfrm>
            <a:off x="6072198" y="1928802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42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Fra 250.000 f.kr. og til nu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608" y="3386080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til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prøve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forstå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Windows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892" y="4743402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på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1400 cm</a:t>
            </a:r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³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714620"/>
            <a:ext cx="21526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2170" y="1714488"/>
            <a:ext cx="1443846" cy="261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25860" y="373082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(Men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ikke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den </a:t>
            </a:r>
            <a:r>
              <a:rPr lang="en-US" sz="20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sidste</a:t>
            </a:r>
            <a:r>
              <a:rPr lang="en-US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da-DK" sz="20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Homo sapiens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Problemer i evolutionsteorien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0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Evolutionsteorien duer kun inden for samme art</a:t>
            </a:r>
          </a:p>
          <a:p>
            <a:pPr>
              <a:buNone/>
            </a:pPr>
            <a:endParaRPr lang="da-DK" sz="2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200" dirty="0" smtClean="0">
                <a:solidFill>
                  <a:schemeClr val="tx2"/>
                </a:solidFill>
              </a:rPr>
              <a:t>Tilfældig mutation tager for lang tid</a:t>
            </a:r>
          </a:p>
        </p:txBody>
      </p:sp>
      <p:pic>
        <p:nvPicPr>
          <p:cNvPr id="5" name="Picture 3" descr="E:\grus_ting\itu\bachelor\semester 2\fåp\pp præsentation\chimpanseIMG_1276_jpg_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648" y="4041797"/>
            <a:ext cx="2643051" cy="2035149"/>
          </a:xfrm>
          <a:prstGeom prst="rect">
            <a:avLst/>
          </a:prstGeom>
          <a:noFill/>
        </p:spPr>
      </p:pic>
      <p:pic>
        <p:nvPicPr>
          <p:cNvPr id="6" name="Picture 5" descr="E:\grus_ting\itu\bachelor\semester 2\fåp\pp præsentation\marabustork9588_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4041797"/>
            <a:ext cx="2071702" cy="2059341"/>
          </a:xfrm>
          <a:prstGeom prst="rect">
            <a:avLst/>
          </a:prstGeom>
          <a:noFill/>
        </p:spPr>
      </p:pic>
      <p:pic>
        <p:nvPicPr>
          <p:cNvPr id="7" name="Picture 6" descr="E:\grus_ting\itu\bachelor\semester 2\fåp\pp præsentation\h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041797"/>
            <a:ext cx="1856485" cy="203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Mutationer er ”</a:t>
            </a:r>
            <a:r>
              <a:rPr lang="da-DK" sz="4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ned-ad-bakke</a:t>
            </a:r>
            <a:r>
              <a:rPr lang="da-DK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378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da-DK" sz="2378" dirty="0" smtClean="0">
              <a:solidFill>
                <a:srgbClr val="775F55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da-DK" sz="2378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Mutationer er normalt skadelige</a:t>
            </a:r>
          </a:p>
          <a:p>
            <a:pPr>
              <a:buNone/>
            </a:pPr>
            <a:r>
              <a:rPr lang="da-DK" sz="2000" dirty="0" smtClean="0">
                <a:solidFill>
                  <a:srgbClr val="72686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Sygdomme, deformiteter osv.</a:t>
            </a:r>
          </a:p>
          <a:p>
            <a:pPr>
              <a:buNone/>
            </a:pPr>
            <a:endParaRPr lang="da-DK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da-DK" sz="2200" dirty="0" smtClean="0">
                <a:solidFill>
                  <a:srgbClr val="775F5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Mutationer tilføjer intet brugbart</a:t>
            </a:r>
          </a:p>
          <a:p>
            <a:pPr>
              <a:buNone/>
            </a:pPr>
            <a:r>
              <a:rPr lang="da-DK" sz="2000" dirty="0" smtClean="0">
                <a:solidFill>
                  <a:srgbClr val="72686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F.eks. nye gener, nye organer eller kompleksitet</a:t>
            </a:r>
          </a:p>
          <a:p>
            <a:pPr>
              <a:buNone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 descr="E:\grus_ting\itu\bachelor\semester 2\fåp\pp præsentation\imag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5060" y="1905000"/>
            <a:ext cx="1990988" cy="1843086"/>
          </a:xfrm>
          <a:prstGeom prst="rect">
            <a:avLst/>
          </a:prstGeom>
          <a:noFill/>
        </p:spPr>
      </p:pic>
      <p:pic>
        <p:nvPicPr>
          <p:cNvPr id="5" name="Picture 4" descr="E:\grus_ting\itu\bachelor\semester 2\fåp\pp præsentation\c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5061" y="4226998"/>
            <a:ext cx="1990988" cy="1592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Irreducérbare</a:t>
            </a:r>
            <a:r>
              <a:rPr lang="da-DK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systemer</a:t>
            </a:r>
            <a:endParaRPr lang="en-US" sz="4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a-DK" sz="20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Systemer hvis dele ikke virker</a:t>
            </a:r>
          </a:p>
          <a:p>
            <a:pPr>
              <a:buNone/>
            </a:pPr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uafhængigt af hinanden.</a:t>
            </a:r>
          </a:p>
          <a:p>
            <a:pPr>
              <a:buNone/>
            </a:pPr>
            <a:endParaRPr lang="da-DK" sz="20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komplekse til at være skabt</a:t>
            </a:r>
          </a:p>
          <a:p>
            <a:pPr>
              <a:buNone/>
            </a:pPr>
            <a:r>
              <a:rPr lang="da-DK" sz="20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gennem en enkelt mutation.</a:t>
            </a:r>
          </a:p>
          <a:p>
            <a:pPr>
              <a:buNone/>
            </a:pPr>
            <a:endParaRPr lang="da-DK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da-DK" sz="2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Eksempler: Spættens næb,</a:t>
            </a:r>
          </a:p>
          <a:p>
            <a:pPr>
              <a:buNone/>
            </a:pPr>
            <a:r>
              <a:rPr lang="da-DK" sz="2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bakteriers flageller, bombarderbillen,</a:t>
            </a:r>
          </a:p>
          <a:p>
            <a:pPr>
              <a:buNone/>
            </a:pPr>
            <a:r>
              <a:rPr lang="da-DK" sz="20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energistofskiftet.</a:t>
            </a:r>
          </a:p>
        </p:txBody>
      </p:sp>
      <p:pic>
        <p:nvPicPr>
          <p:cNvPr id="4" name="Picture 2" descr="E:\grus_ting\itu\bachelor\semester 2\fåp\pp præsentation\Brachinus_spPCCA20060328-2821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6702" y="1714488"/>
            <a:ext cx="1945826" cy="1390639"/>
          </a:xfrm>
          <a:prstGeom prst="rect">
            <a:avLst/>
          </a:prstGeom>
          <a:noFill/>
        </p:spPr>
      </p:pic>
      <p:pic>
        <p:nvPicPr>
          <p:cNvPr id="5" name="Picture 3" descr="E:\grus_ting\itu\bachelor\semester 2\fåp\pp præsentation\spttenstunge-lar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071942"/>
            <a:ext cx="2000264" cy="1985952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6858016" y="314324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Bombarderbille</a:t>
            </a:r>
            <a:endParaRPr lang="da-D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kstboks 6"/>
          <p:cNvSpPr txBox="1"/>
          <p:nvPr/>
        </p:nvSpPr>
        <p:spPr>
          <a:xfrm>
            <a:off x="6929454" y="613150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Spættenæb</a:t>
            </a:r>
            <a:endParaRPr lang="da-D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3443731"/>
            <a:ext cx="1642069" cy="291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3481" y="3349991"/>
            <a:ext cx="1971683" cy="32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4878" y="2871351"/>
            <a:ext cx="1302829" cy="354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9030" y="2612433"/>
            <a:ext cx="21526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 l="16250" t="5000" r="18125" b="5000"/>
          <a:stretch>
            <a:fillRect/>
          </a:stretch>
        </p:blipFill>
        <p:spPr bwMode="auto">
          <a:xfrm>
            <a:off x="6429388" y="2214554"/>
            <a:ext cx="25003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>
            <a:lum bright="-100000" contrast="-100000"/>
          </a:blip>
          <a:srcRect l="16250" t="5000" r="18125" b="5000"/>
          <a:stretch>
            <a:fillRect/>
          </a:stretch>
        </p:blipFill>
        <p:spPr bwMode="auto">
          <a:xfrm>
            <a:off x="6429388" y="2214554"/>
            <a:ext cx="25003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6858016" y="2928934"/>
            <a:ext cx="1645033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  <a:endParaRPr lang="en-US" sz="18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Næste</a:t>
            </a:r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4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skridt</a:t>
            </a:r>
            <a:r>
              <a:rPr lang="en-US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en-US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405</TotalTime>
  <Words>346</Words>
  <Application>Microsoft Macintosh PowerPoint</Application>
  <PresentationFormat>On-screen Show (4:3)</PresentationFormat>
  <Paragraphs>83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Evolution</vt:lpstr>
      <vt:lpstr>Outline</vt:lpstr>
      <vt:lpstr>Charles Darwin</vt:lpstr>
      <vt:lpstr>Naturlig udvælgelse</vt:lpstr>
      <vt:lpstr>Slide 5</vt:lpstr>
      <vt:lpstr>Australopithecine</vt:lpstr>
      <vt:lpstr>Slide 7</vt:lpstr>
      <vt:lpstr>Homo habilis</vt:lpstr>
      <vt:lpstr>Slide 9</vt:lpstr>
      <vt:lpstr>Homo erectus</vt:lpstr>
      <vt:lpstr>Slide 11</vt:lpstr>
      <vt:lpstr>Homo sapiens</vt:lpstr>
      <vt:lpstr>Problemer i evolutionsteorien</vt:lpstr>
      <vt:lpstr>Mutationer er ”ned-ad-bakke”</vt:lpstr>
      <vt:lpstr>Irreducérbare systemer</vt:lpstr>
      <vt:lpstr>Næste skridt?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Tobias Mandrup Johansen</dc:creator>
  <cp:lastModifiedBy>Joachim Sejr</cp:lastModifiedBy>
  <cp:revision>35</cp:revision>
  <dcterms:created xsi:type="dcterms:W3CDTF">2008-02-11T16:18:40Z</dcterms:created>
  <dcterms:modified xsi:type="dcterms:W3CDTF">2008-02-12T10:45:51Z</dcterms:modified>
</cp:coreProperties>
</file>