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docProps/core.xml" ContentType="application/vnd.openxmlformats-package.core-properties+xml"/>
  <Default Extension="bin" ContentType="application/vnd.openxmlformats-officedocument.presentationml.printerSettings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40" autoAdjust="0"/>
    <p:restoredTop sz="85542" autoAdjust="0"/>
  </p:normalViewPr>
  <p:slideViewPr>
    <p:cSldViewPr snapToObjects="1">
      <p:cViewPr varScale="1">
        <p:scale>
          <a:sx n="127" d="100"/>
          <a:sy n="127" d="100"/>
        </p:scale>
        <p:origin x="-11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heme" Target="theme/theme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390F2-D989-FE4F-8C25-A44B5F00D41E}" type="datetimeFigureOut">
              <a:rPr lang="en-US" smtClean="0"/>
              <a:t>2/11/08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20FAB-8F6F-5140-8702-59F9C502CA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7F7DC-9023-3448-B000-14FE65DE4A41}" type="datetimeFigureOut">
              <a:rPr lang="en-US" smtClean="0"/>
              <a:t>2/11/08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5B542-6797-7044-B50A-BA033DCE5B9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1809 Lincoln</a:t>
            </a:r>
          </a:p>
          <a:p>
            <a:r>
              <a:rPr lang="en-US" dirty="0" smtClean="0"/>
              <a:t>Beagle - Robert </a:t>
            </a:r>
            <a:r>
              <a:rPr lang="en-US" dirty="0" err="1" smtClean="0"/>
              <a:t>FitzRoy</a:t>
            </a:r>
            <a:r>
              <a:rPr lang="en-US" dirty="0" smtClean="0"/>
              <a:t> Dinner company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valgt</a:t>
            </a:r>
            <a:r>
              <a:rPr lang="en-US" dirty="0" smtClean="0"/>
              <a:t> </a:t>
            </a:r>
            <a:r>
              <a:rPr lang="en-US" dirty="0" err="1" smtClean="0"/>
              <a:t>pga</a:t>
            </a:r>
            <a:r>
              <a:rPr lang="en-US" dirty="0" smtClean="0"/>
              <a:t>. </a:t>
            </a:r>
            <a:r>
              <a:rPr lang="en-US" dirty="0" err="1" smtClean="0"/>
              <a:t>næse</a:t>
            </a:r>
            <a:r>
              <a:rPr lang="en-US" dirty="0" smtClean="0"/>
              <a:t>, </a:t>
            </a:r>
            <a:r>
              <a:rPr lang="en-US" dirty="0" err="1" smtClean="0"/>
              <a:t>Delphinus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Fitzroyi</a:t>
            </a:r>
            <a:r>
              <a:rPr lang="en-US" dirty="0" smtClean="0"/>
              <a:t>  </a:t>
            </a:r>
          </a:p>
          <a:p>
            <a:r>
              <a:rPr lang="en-US" dirty="0" smtClean="0"/>
              <a:t>Species 1250 copies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5B542-6797-7044-B50A-BA033DCE5B9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Schematic representation of how antibiotic resistance is enhanced by natural selection.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top section represents a population of bacteria before exposure to an antibiotic.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middle section shows the population directly after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exposure,the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phase in which selection took place.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last section shows the distribution of resistance in a new generation of bacteria.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legend indicates the resistance levels of individuals.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5B542-6797-7044-B50A-BA033DCE5B97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4AB02A5-4FE5-49D9-9E24-09F23B90C450}" type="datetimeFigureOut">
              <a:rPr lang="en-US" smtClean="0"/>
              <a:pPr/>
              <a:t>2/11/08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AF2B4D-6B12-4EDF-87BB-2B55CECB6611}" type="slidenum">
              <a:rPr smtClean="0"/>
              <a:pPr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513F1-671A-DD45-B976-B6A348CFDFC1}" type="datetimeFigureOut">
              <a:rPr lang="en-US" smtClean="0"/>
              <a:t>2/11/08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E9168D-A668-0547-8D37-A7C5A7C38FE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2/11/08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56513F1-671A-DD45-B976-B6A348CFDFC1}" type="datetimeFigureOut">
              <a:rPr lang="en-US" smtClean="0"/>
              <a:t>2/11/08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E9168D-A668-0547-8D37-A7C5A7C38FE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56513F1-671A-DD45-B976-B6A348CFDFC1}" type="datetimeFigureOut">
              <a:rPr lang="en-US" smtClean="0"/>
              <a:t>2/11/08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E9168D-A668-0547-8D37-A7C5A7C38FE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a-DK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a-DK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513F1-671A-DD45-B976-B6A348CFDFC1}" type="datetimeFigureOut">
              <a:rPr lang="en-US" smtClean="0"/>
              <a:t>2/11/08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E9168D-A668-0547-8D37-A7C5A7C38F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513F1-671A-DD45-B976-B6A348CFDFC1}" type="datetimeFigureOut">
              <a:rPr lang="en-US" smtClean="0"/>
              <a:t>2/11/08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E9168D-A668-0547-8D37-A7C5A7C38F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513F1-671A-DD45-B976-B6A348CFDFC1}" type="datetimeFigureOut">
              <a:rPr lang="en-US" smtClean="0"/>
              <a:t>2/11/08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E9168D-A668-0547-8D37-A7C5A7C38FE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56513F1-671A-DD45-B976-B6A348CFDFC1}" type="datetimeFigureOut">
              <a:rPr lang="en-US" smtClean="0"/>
              <a:t>2/11/08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E9168D-A668-0547-8D37-A7C5A7C38FE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513F1-671A-DD45-B976-B6A348CFDFC1}" type="datetimeFigureOut">
              <a:rPr lang="en-US" smtClean="0"/>
              <a:t>2/11/08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168D-A668-0547-8D37-A7C5A7C38F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56513F1-671A-DD45-B976-B6A348CFDFC1}" type="datetimeFigureOut">
              <a:rPr lang="en-US" smtClean="0"/>
              <a:t>2/11/08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E9168D-A668-0547-8D37-A7C5A7C38FE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smtClean="0"/>
              <a:t>Click to edit Master text styles</a:t>
            </a:r>
          </a:p>
          <a:p>
            <a:pPr lvl="1" eaLnBrk="1" latinLnBrk="0" hangingPunct="1"/>
            <a:r>
              <a:rPr kumimoji="0" lang="da-DK" smtClean="0"/>
              <a:t>Second level</a:t>
            </a:r>
          </a:p>
          <a:p>
            <a:pPr lvl="2" eaLnBrk="1" latinLnBrk="0" hangingPunct="1"/>
            <a:r>
              <a:rPr kumimoji="0" lang="da-DK" smtClean="0"/>
              <a:t>Third level</a:t>
            </a:r>
          </a:p>
          <a:p>
            <a:pPr lvl="3" eaLnBrk="1" latinLnBrk="0" hangingPunct="1"/>
            <a:r>
              <a:rPr kumimoji="0" lang="da-DK" smtClean="0"/>
              <a:t>Fourth level</a:t>
            </a:r>
          </a:p>
          <a:p>
            <a:pPr lvl="4" eaLnBrk="1" latinLnBrk="0" hangingPunct="1"/>
            <a:r>
              <a:rPr kumimoji="0" lang="da-DK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56513F1-671A-DD45-B976-B6A348CFDFC1}" type="datetimeFigureOut">
              <a:rPr lang="en-US" smtClean="0"/>
              <a:t>2/11/08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E9168D-A668-0547-8D37-A7C5A7C38F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>
            <a:normAutofit/>
          </a:bodyPr>
          <a:lstStyle/>
          <a:p>
            <a:r>
              <a:rPr lang="en-US" sz="4000" dirty="0" smtClean="0"/>
              <a:t>Evolution</a:t>
            </a: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evolution.jpg"/>
          <p:cNvPicPr>
            <a:picLocks noChangeAspect="1"/>
          </p:cNvPicPr>
          <p:nvPr/>
        </p:nvPicPr>
        <p:blipFill>
          <a:blip r:embed="rId2"/>
          <a:srcRect b="42157"/>
          <a:stretch>
            <a:fillRect/>
          </a:stretch>
        </p:blipFill>
        <p:spPr>
          <a:xfrm>
            <a:off x="1714500" y="1143000"/>
            <a:ext cx="5715000" cy="2247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75F55"/>
                </a:solidFill>
              </a:rPr>
              <a:t>Charles Darwin</a:t>
            </a:r>
          </a:p>
          <a:p>
            <a:r>
              <a:rPr lang="en-US" dirty="0" err="1" smtClean="0">
                <a:solidFill>
                  <a:srgbClr val="775F55"/>
                </a:solidFill>
              </a:rPr>
              <a:t>Naturlig</a:t>
            </a:r>
            <a:r>
              <a:rPr lang="en-US" dirty="0" smtClean="0">
                <a:solidFill>
                  <a:srgbClr val="775F55"/>
                </a:solidFill>
              </a:rPr>
              <a:t> </a:t>
            </a:r>
            <a:r>
              <a:rPr lang="en-US" dirty="0" err="1" smtClean="0">
                <a:solidFill>
                  <a:srgbClr val="775F55"/>
                </a:solidFill>
              </a:rPr>
              <a:t>udvælgelse</a:t>
            </a:r>
            <a:endParaRPr lang="en-US" dirty="0" smtClean="0">
              <a:solidFill>
                <a:srgbClr val="775F55"/>
              </a:solidFill>
            </a:endParaRPr>
          </a:p>
          <a:p>
            <a:r>
              <a:rPr lang="en-US" dirty="0" err="1" smtClean="0">
                <a:solidFill>
                  <a:srgbClr val="775F55"/>
                </a:solidFill>
              </a:rPr>
              <a:t>Problemer</a:t>
            </a:r>
            <a:r>
              <a:rPr lang="en-US" dirty="0" smtClean="0">
                <a:solidFill>
                  <a:srgbClr val="775F55"/>
                </a:solidFill>
              </a:rPr>
              <a:t> med evolutions </a:t>
            </a:r>
            <a:r>
              <a:rPr lang="en-US" dirty="0" err="1" smtClean="0">
                <a:solidFill>
                  <a:srgbClr val="775F55"/>
                </a:solidFill>
              </a:rPr>
              <a:t>teorien</a:t>
            </a:r>
            <a:endParaRPr lang="en-US" dirty="0" smtClean="0">
              <a:solidFill>
                <a:srgbClr val="775F55"/>
              </a:solidFill>
            </a:endParaRPr>
          </a:p>
          <a:p>
            <a:pPr lvl="1"/>
            <a:r>
              <a:rPr lang="en-US" dirty="0" err="1" smtClean="0">
                <a:solidFill>
                  <a:srgbClr val="775F55"/>
                </a:solidFill>
              </a:rPr>
              <a:t>Mutationer</a:t>
            </a:r>
            <a:endParaRPr lang="en-US" b="1" dirty="0" smtClean="0">
              <a:solidFill>
                <a:srgbClr val="775F55"/>
              </a:solidFill>
            </a:endParaRPr>
          </a:p>
          <a:p>
            <a:pPr lvl="1"/>
            <a:r>
              <a:rPr lang="da-DK" dirty="0" err="1" smtClean="0">
                <a:solidFill>
                  <a:srgbClr val="775F55"/>
                </a:solidFill>
              </a:rPr>
              <a:t>Irreducérbare</a:t>
            </a:r>
            <a:r>
              <a:rPr lang="da-DK" dirty="0" smtClean="0">
                <a:solidFill>
                  <a:srgbClr val="775F55"/>
                </a:solidFill>
              </a:rPr>
              <a:t> </a:t>
            </a:r>
            <a:r>
              <a:rPr lang="da-DK" dirty="0" smtClean="0">
                <a:solidFill>
                  <a:srgbClr val="775F55"/>
                </a:solidFill>
              </a:rPr>
              <a:t>systemer</a:t>
            </a:r>
            <a:endParaRPr lang="en-US" dirty="0" smtClean="0">
              <a:solidFill>
                <a:srgbClr val="775F55"/>
              </a:solidFill>
            </a:endParaRP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612648" y="3733800"/>
            <a:ext cx="5407152" cy="990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2648" y="3276600"/>
            <a:ext cx="5407152" cy="609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12648" y="2743200"/>
            <a:ext cx="5407152" cy="7620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12648" y="2133600"/>
            <a:ext cx="5407152" cy="609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12648" y="1676400"/>
            <a:ext cx="5407152" cy="609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Charles Darwin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775F55"/>
                </a:solidFill>
              </a:rPr>
              <a:t>12 February 1809 – 19 April 1882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2648" y="2386548"/>
            <a:ext cx="77724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 smtClean="0">
                <a:solidFill>
                  <a:srgbClr val="775F55"/>
                </a:solidFill>
              </a:rPr>
              <a:t>Uddanelse</a:t>
            </a:r>
            <a:r>
              <a:rPr lang="en-US" sz="2200" b="1" dirty="0" smtClean="0">
                <a:solidFill>
                  <a:srgbClr val="775F55"/>
                </a:solidFill>
              </a:rPr>
              <a:t>:</a:t>
            </a:r>
          </a:p>
          <a:p>
            <a:r>
              <a:rPr lang="en-US" sz="2000" dirty="0">
                <a:solidFill>
                  <a:srgbClr val="775F55"/>
                </a:solidFill>
              </a:rPr>
              <a:t>University of </a:t>
            </a:r>
            <a:r>
              <a:rPr lang="en-US" sz="2000" dirty="0" smtClean="0">
                <a:solidFill>
                  <a:srgbClr val="775F55"/>
                </a:solidFill>
              </a:rPr>
              <a:t>Edinburgh 1825-1825,  </a:t>
            </a:r>
            <a:r>
              <a:rPr lang="en-US" sz="2000" dirty="0" err="1" smtClean="0">
                <a:solidFill>
                  <a:srgbClr val="775F55"/>
                </a:solidFill>
              </a:rPr>
              <a:t>Medicin</a:t>
            </a:r>
            <a:r>
              <a:rPr lang="en-US" sz="2000" dirty="0" smtClean="0">
                <a:solidFill>
                  <a:srgbClr val="775F55"/>
                </a:solidFill>
              </a:rPr>
              <a:t> </a:t>
            </a:r>
          </a:p>
          <a:p>
            <a:r>
              <a:rPr lang="en-US" sz="2000" dirty="0" smtClean="0">
                <a:solidFill>
                  <a:srgbClr val="775F55"/>
                </a:solidFill>
              </a:rPr>
              <a:t>Cambridge 1827-1831, </a:t>
            </a:r>
            <a:r>
              <a:rPr lang="en-US" sz="2000" dirty="0" smtClean="0">
                <a:solidFill>
                  <a:srgbClr val="775F55"/>
                </a:solidFill>
              </a:rPr>
              <a:t>Bachelor of Arts </a:t>
            </a:r>
          </a:p>
          <a:p>
            <a:endParaRPr lang="en-US" sz="2000" dirty="0" smtClean="0">
              <a:solidFill>
                <a:srgbClr val="775F55"/>
              </a:solidFill>
            </a:endParaRPr>
          </a:p>
          <a:p>
            <a:r>
              <a:rPr lang="en-US" sz="2200" b="1" dirty="0" smtClean="0">
                <a:solidFill>
                  <a:srgbClr val="775F55"/>
                </a:solidFill>
              </a:rPr>
              <a:t>Journey of the beagle:</a:t>
            </a:r>
          </a:p>
          <a:p>
            <a:r>
              <a:rPr lang="en-US" sz="2000" dirty="0" smtClean="0">
                <a:solidFill>
                  <a:srgbClr val="775F55"/>
                </a:solidFill>
              </a:rPr>
              <a:t>1831-1836</a:t>
            </a:r>
            <a:endParaRPr lang="en-US" sz="2000" dirty="0" smtClean="0">
              <a:solidFill>
                <a:srgbClr val="775F55"/>
              </a:solidFill>
            </a:endParaRPr>
          </a:p>
          <a:p>
            <a:endParaRPr lang="en-US" sz="2000" b="1" dirty="0" smtClean="0">
              <a:solidFill>
                <a:srgbClr val="775F55"/>
              </a:solidFill>
            </a:endParaRPr>
          </a:p>
          <a:p>
            <a:r>
              <a:rPr lang="en-US" sz="2200" b="1" dirty="0" err="1" smtClean="0">
                <a:solidFill>
                  <a:srgbClr val="775F55"/>
                </a:solidFill>
              </a:rPr>
              <a:t>Vigtige</a:t>
            </a:r>
            <a:r>
              <a:rPr lang="en-US" sz="2200" b="1" dirty="0" smtClean="0">
                <a:solidFill>
                  <a:srgbClr val="775F55"/>
                </a:solidFill>
              </a:rPr>
              <a:t> </a:t>
            </a:r>
            <a:r>
              <a:rPr lang="en-US" sz="2200" b="1" dirty="0" err="1">
                <a:solidFill>
                  <a:srgbClr val="775F55"/>
                </a:solidFill>
              </a:rPr>
              <a:t>p</a:t>
            </a:r>
            <a:r>
              <a:rPr lang="en-US" sz="2200" b="1" dirty="0" err="1" smtClean="0">
                <a:solidFill>
                  <a:srgbClr val="775F55"/>
                </a:solidFill>
              </a:rPr>
              <a:t>ublikationer</a:t>
            </a:r>
            <a:r>
              <a:rPr lang="en-US" sz="2200" b="1" dirty="0" smtClean="0">
                <a:solidFill>
                  <a:srgbClr val="775F55"/>
                </a:solidFill>
              </a:rPr>
              <a:t>:</a:t>
            </a:r>
          </a:p>
          <a:p>
            <a:r>
              <a:rPr lang="en-US" sz="2000" dirty="0">
                <a:solidFill>
                  <a:srgbClr val="775F55"/>
                </a:solidFill>
              </a:rPr>
              <a:t>On the Origin of Species </a:t>
            </a:r>
            <a:r>
              <a:rPr lang="en-US" sz="2000" dirty="0" smtClean="0">
                <a:solidFill>
                  <a:srgbClr val="775F55"/>
                </a:solidFill>
              </a:rPr>
              <a:t>(1859)</a:t>
            </a:r>
          </a:p>
          <a:p>
            <a:r>
              <a:rPr lang="en-US" sz="2000" dirty="0" smtClean="0">
                <a:solidFill>
                  <a:srgbClr val="775F55"/>
                </a:solidFill>
              </a:rPr>
              <a:t>Expressions of the Emotions in Man and Animals (1872)</a:t>
            </a:r>
          </a:p>
          <a:p>
            <a:r>
              <a:rPr lang="en-US" sz="2000" dirty="0" smtClean="0">
                <a:solidFill>
                  <a:srgbClr val="775F55"/>
                </a:solidFill>
              </a:rPr>
              <a:t>The Formation of Vegetable Mould Though the Action of Worms (1881) </a:t>
            </a:r>
          </a:p>
          <a:p>
            <a:endParaRPr lang="en-US" sz="2000" b="1" dirty="0" smtClean="0"/>
          </a:p>
          <a:p>
            <a:endParaRPr lang="en-US" dirty="0" smtClean="0"/>
          </a:p>
        </p:txBody>
      </p:sp>
      <p:pic>
        <p:nvPicPr>
          <p:cNvPr id="7" name="Picture 6" descr="Voyage_of_the_Beag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8778" y="4343400"/>
            <a:ext cx="2068022" cy="1066800"/>
          </a:xfrm>
          <a:prstGeom prst="rect">
            <a:avLst/>
          </a:prstGeom>
        </p:spPr>
      </p:pic>
      <p:pic>
        <p:nvPicPr>
          <p:cNvPr id="8" name="Picture 7" descr="Darwin_ap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8778" y="1600200"/>
            <a:ext cx="2068022" cy="2621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Naturlig</a:t>
            </a:r>
            <a:r>
              <a:rPr lang="en-US" dirty="0" smtClean="0"/>
              <a:t> </a:t>
            </a:r>
            <a:r>
              <a:rPr lang="en-US" dirty="0" err="1" smtClean="0"/>
              <a:t>udvælgelse</a:t>
            </a:r>
            <a:endParaRPr lang="en-US" dirty="0"/>
          </a:p>
        </p:txBody>
      </p:sp>
      <p:pic>
        <p:nvPicPr>
          <p:cNvPr id="4" name="Content Placeholder 3" descr="180px-Antibiotic_resistance.svg.pn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5129704" y="1752600"/>
            <a:ext cx="2286000" cy="4191000"/>
          </a:xfrm>
        </p:spPr>
      </p:pic>
      <p:sp>
        <p:nvSpPr>
          <p:cNvPr id="6" name="Rectangle 5"/>
          <p:cNvSpPr/>
          <p:nvPr/>
        </p:nvSpPr>
        <p:spPr>
          <a:xfrm>
            <a:off x="5257800" y="3149044"/>
            <a:ext cx="1905000" cy="1981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34000" y="4139644"/>
            <a:ext cx="1828800" cy="990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980620" y="2420035"/>
            <a:ext cx="112478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" y="2096869"/>
            <a:ext cx="33256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775F55"/>
                </a:solidFill>
              </a:rPr>
              <a:t>Bakterie</a:t>
            </a:r>
            <a:r>
              <a:rPr lang="en-US" sz="2000" dirty="0" smtClean="0">
                <a:solidFill>
                  <a:srgbClr val="775F55"/>
                </a:solidFill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</a:rPr>
              <a:t>kultur</a:t>
            </a:r>
            <a:r>
              <a:rPr lang="en-US" sz="2000" dirty="0" smtClean="0">
                <a:solidFill>
                  <a:srgbClr val="775F55"/>
                </a:solidFill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</a:rPr>
              <a:t>før</a:t>
            </a:r>
            <a:r>
              <a:rPr lang="en-US" sz="2000" dirty="0" smtClean="0">
                <a:solidFill>
                  <a:srgbClr val="775F55"/>
                </a:solidFill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</a:rPr>
              <a:t>eksponering</a:t>
            </a:r>
            <a:endParaRPr lang="en-US" sz="2000" dirty="0" smtClean="0">
              <a:solidFill>
                <a:srgbClr val="775F55"/>
              </a:solidFill>
            </a:endParaRPr>
          </a:p>
          <a:p>
            <a:r>
              <a:rPr lang="en-US" sz="2000" dirty="0" err="1" smtClean="0">
                <a:solidFill>
                  <a:srgbClr val="775F55"/>
                </a:solidFill>
              </a:rPr>
              <a:t>af</a:t>
            </a:r>
            <a:r>
              <a:rPr lang="en-US" sz="2000" dirty="0" smtClean="0">
                <a:solidFill>
                  <a:srgbClr val="775F55"/>
                </a:solidFill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</a:rPr>
              <a:t>antibiotika</a:t>
            </a:r>
            <a:r>
              <a:rPr lang="en-US" sz="2000" dirty="0" smtClean="0">
                <a:solidFill>
                  <a:srgbClr val="775F55"/>
                </a:solidFill>
              </a:rPr>
              <a:t> </a:t>
            </a:r>
            <a:endParaRPr lang="en-US" sz="2000" dirty="0">
              <a:solidFill>
                <a:srgbClr val="775F55"/>
              </a:solidFill>
            </a:endParaRPr>
          </a:p>
        </p:txBody>
      </p:sp>
      <p:cxnSp>
        <p:nvCxnSpPr>
          <p:cNvPr id="12" name="Straight Arrow Connector 11"/>
          <p:cNvCxnSpPr>
            <a:stCxn id="13" idx="3"/>
          </p:cNvCxnSpPr>
          <p:nvPr/>
        </p:nvCxnSpPr>
        <p:spPr>
          <a:xfrm flipV="1">
            <a:off x="3980620" y="3448954"/>
            <a:ext cx="1124780" cy="138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7200" y="3262700"/>
            <a:ext cx="3523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775F55"/>
                </a:solidFill>
              </a:rPr>
              <a:t>Bakterie</a:t>
            </a:r>
            <a:r>
              <a:rPr lang="en-US" sz="2000" dirty="0" smtClean="0">
                <a:solidFill>
                  <a:srgbClr val="775F55"/>
                </a:solidFill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</a:rPr>
              <a:t>kultur</a:t>
            </a:r>
            <a:r>
              <a:rPr lang="en-US" sz="2000" dirty="0" smtClean="0">
                <a:solidFill>
                  <a:srgbClr val="775F55"/>
                </a:solidFill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</a:rPr>
              <a:t>efter</a:t>
            </a:r>
            <a:r>
              <a:rPr lang="en-US" sz="2000" dirty="0" smtClean="0">
                <a:solidFill>
                  <a:srgbClr val="775F55"/>
                </a:solidFill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</a:rPr>
              <a:t>eksponering</a:t>
            </a:r>
            <a:endParaRPr lang="en-US" sz="2000" dirty="0" smtClean="0">
              <a:solidFill>
                <a:srgbClr val="775F55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980620" y="4451867"/>
            <a:ext cx="1149084" cy="13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7200" y="4265612"/>
            <a:ext cx="3450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75F55"/>
                </a:solidFill>
              </a:rPr>
              <a:t>Den </a:t>
            </a:r>
            <a:r>
              <a:rPr lang="en-US" sz="2000" dirty="0" err="1" smtClean="0">
                <a:solidFill>
                  <a:srgbClr val="775F55"/>
                </a:solidFill>
              </a:rPr>
              <a:t>nye</a:t>
            </a:r>
            <a:r>
              <a:rPr lang="en-US" sz="2000" dirty="0" smtClean="0">
                <a:solidFill>
                  <a:srgbClr val="775F55"/>
                </a:solidFill>
              </a:rPr>
              <a:t> generation </a:t>
            </a:r>
            <a:r>
              <a:rPr lang="en-US" sz="2000" dirty="0" err="1" smtClean="0">
                <a:solidFill>
                  <a:srgbClr val="775F55"/>
                </a:solidFill>
              </a:rPr>
              <a:t>af</a:t>
            </a:r>
            <a:r>
              <a:rPr lang="en-US" sz="2000" dirty="0" smtClean="0">
                <a:solidFill>
                  <a:srgbClr val="775F55"/>
                </a:solidFill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</a:rPr>
              <a:t>bakerien</a:t>
            </a:r>
            <a:endParaRPr lang="en-US" sz="2000" dirty="0" smtClean="0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/>
      <p:bldP spid="13" grpId="0"/>
      <p:bldP spid="13" grpId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Problemer i evolutionsteorien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a-DK" sz="20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da-DK" sz="2200" dirty="0" smtClean="0">
                <a:solidFill>
                  <a:schemeClr val="tx2"/>
                </a:solidFill>
              </a:rPr>
              <a:t>Evolutionsteorien </a:t>
            </a:r>
            <a:r>
              <a:rPr lang="da-DK" sz="2200" dirty="0" smtClean="0">
                <a:solidFill>
                  <a:schemeClr val="tx2"/>
                </a:solidFill>
              </a:rPr>
              <a:t>duer kun inden for samme </a:t>
            </a:r>
            <a:r>
              <a:rPr lang="da-DK" sz="2200" dirty="0" smtClean="0">
                <a:solidFill>
                  <a:schemeClr val="tx2"/>
                </a:solidFill>
              </a:rPr>
              <a:t>art</a:t>
            </a:r>
          </a:p>
          <a:p>
            <a:pPr>
              <a:buNone/>
            </a:pPr>
            <a:endParaRPr lang="da-DK" sz="22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da-DK" sz="2200" dirty="0" smtClean="0">
                <a:solidFill>
                  <a:schemeClr val="tx2"/>
                </a:solidFill>
              </a:rPr>
              <a:t>Tilfældig mutation tager for lang </a:t>
            </a:r>
            <a:r>
              <a:rPr lang="da-DK" sz="2200" dirty="0" smtClean="0">
                <a:solidFill>
                  <a:schemeClr val="tx2"/>
                </a:solidFill>
              </a:rPr>
              <a:t>tid</a:t>
            </a:r>
            <a:endParaRPr lang="da-DK" sz="2200" dirty="0" smtClean="0">
              <a:solidFill>
                <a:schemeClr val="tx2"/>
              </a:solidFill>
            </a:endParaRPr>
          </a:p>
        </p:txBody>
      </p:sp>
      <p:pic>
        <p:nvPicPr>
          <p:cNvPr id="5" name="Picture 3" descr="E:\grus_ting\itu\bachelor\semester 2\fåp\pp præsentation\chimpanseIMG_1276_jpg_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648" y="4041797"/>
            <a:ext cx="2643051" cy="2035149"/>
          </a:xfrm>
          <a:prstGeom prst="rect">
            <a:avLst/>
          </a:prstGeom>
          <a:noFill/>
        </p:spPr>
      </p:pic>
      <p:pic>
        <p:nvPicPr>
          <p:cNvPr id="6" name="Picture 5" descr="E:\grus_ting\itu\bachelor\semester 2\fåp\pp præsentation\marabustork9588_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4041797"/>
            <a:ext cx="2071702" cy="2059341"/>
          </a:xfrm>
          <a:prstGeom prst="rect">
            <a:avLst/>
          </a:prstGeom>
          <a:noFill/>
        </p:spPr>
      </p:pic>
      <p:pic>
        <p:nvPicPr>
          <p:cNvPr id="7" name="Picture 6" descr="E:\grus_ting\itu\bachelor\semester 2\fåp\pp præsentation\hun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4041797"/>
            <a:ext cx="1856485" cy="2035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Mutationer er ”</a:t>
            </a:r>
            <a:r>
              <a:rPr lang="da-DK" dirty="0" err="1" smtClean="0"/>
              <a:t>ned-ad-bakke</a:t>
            </a:r>
            <a:r>
              <a:rPr lang="da-DK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a-DK" sz="2378" dirty="0" smtClean="0">
              <a:solidFill>
                <a:srgbClr val="775F55"/>
              </a:solidFill>
            </a:endParaRPr>
          </a:p>
          <a:p>
            <a:pPr>
              <a:buNone/>
            </a:pPr>
            <a:endParaRPr lang="da-DK" sz="2378" dirty="0" smtClean="0">
              <a:solidFill>
                <a:srgbClr val="775F55"/>
              </a:solidFill>
            </a:endParaRPr>
          </a:p>
          <a:p>
            <a:pPr>
              <a:buNone/>
            </a:pPr>
            <a:r>
              <a:rPr lang="da-DK" sz="2378" dirty="0" smtClean="0">
                <a:solidFill>
                  <a:srgbClr val="775F55"/>
                </a:solidFill>
              </a:rPr>
              <a:t>Mutationer er normalt skadelige</a:t>
            </a:r>
          </a:p>
          <a:p>
            <a:pPr>
              <a:buNone/>
            </a:pPr>
            <a:r>
              <a:rPr lang="da-DK" sz="2000" dirty="0" smtClean="0">
                <a:solidFill>
                  <a:srgbClr val="726868"/>
                </a:solidFill>
              </a:rPr>
              <a:t>Sygdomme</a:t>
            </a:r>
            <a:r>
              <a:rPr lang="da-DK" sz="2000" dirty="0" smtClean="0">
                <a:solidFill>
                  <a:srgbClr val="726868"/>
                </a:solidFill>
              </a:rPr>
              <a:t>, deformiteter osv</a:t>
            </a:r>
            <a:r>
              <a:rPr lang="da-DK" sz="2000" dirty="0" smtClean="0">
                <a:solidFill>
                  <a:srgbClr val="726868"/>
                </a:solidFill>
              </a:rPr>
              <a:t>.</a:t>
            </a:r>
          </a:p>
          <a:p>
            <a:pPr>
              <a:buNone/>
            </a:pPr>
            <a:endParaRPr lang="da-DK" sz="2800" dirty="0" smtClean="0"/>
          </a:p>
          <a:p>
            <a:pPr>
              <a:buNone/>
            </a:pPr>
            <a:r>
              <a:rPr lang="da-DK" sz="2200" dirty="0" smtClean="0">
                <a:solidFill>
                  <a:srgbClr val="775F55"/>
                </a:solidFill>
              </a:rPr>
              <a:t>Mutationer tilføjer intet brugbart</a:t>
            </a:r>
            <a:endParaRPr lang="da-DK" sz="2200" dirty="0" smtClean="0">
              <a:solidFill>
                <a:srgbClr val="775F55"/>
              </a:solidFill>
            </a:endParaRPr>
          </a:p>
          <a:p>
            <a:pPr>
              <a:buNone/>
            </a:pPr>
            <a:r>
              <a:rPr lang="da-DK" sz="2000" dirty="0" smtClean="0">
                <a:solidFill>
                  <a:srgbClr val="726868"/>
                </a:solidFill>
              </a:rPr>
              <a:t>F</a:t>
            </a:r>
            <a:r>
              <a:rPr lang="da-DK" sz="2000" dirty="0" smtClean="0">
                <a:solidFill>
                  <a:srgbClr val="726868"/>
                </a:solidFill>
              </a:rPr>
              <a:t>.eks. nye gener, nye organer eller </a:t>
            </a:r>
            <a:r>
              <a:rPr lang="da-DK" sz="2000" dirty="0" smtClean="0">
                <a:solidFill>
                  <a:srgbClr val="726868"/>
                </a:solidFill>
              </a:rPr>
              <a:t>kompleksitet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E:\grus_ting\itu\bachelor\semester 2\fåp\pp præsentation\imag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5060" y="1905000"/>
            <a:ext cx="1990988" cy="1843086"/>
          </a:xfrm>
          <a:prstGeom prst="rect">
            <a:avLst/>
          </a:prstGeom>
          <a:noFill/>
        </p:spPr>
      </p:pic>
      <p:pic>
        <p:nvPicPr>
          <p:cNvPr id="5" name="Picture 4" descr="E:\grus_ting\itu\bachelor\semester 2\fåp\pp præsentation\c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5061" y="4226998"/>
            <a:ext cx="1990988" cy="15927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Irreducérbare</a:t>
            </a:r>
            <a:r>
              <a:rPr lang="da-DK" dirty="0" smtClean="0"/>
              <a:t> systemer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a-DK" sz="22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da-DK" sz="2200" dirty="0" smtClean="0">
                <a:solidFill>
                  <a:schemeClr val="tx2"/>
                </a:solidFill>
              </a:rPr>
              <a:t>Systemer </a:t>
            </a:r>
            <a:r>
              <a:rPr lang="da-DK" sz="2200" dirty="0" smtClean="0">
                <a:solidFill>
                  <a:schemeClr val="tx2"/>
                </a:solidFill>
              </a:rPr>
              <a:t>hvis dele ikke virker</a:t>
            </a:r>
          </a:p>
          <a:p>
            <a:pPr>
              <a:buNone/>
            </a:pPr>
            <a:r>
              <a:rPr lang="da-DK" sz="2200" dirty="0" smtClean="0">
                <a:solidFill>
                  <a:schemeClr val="tx2"/>
                </a:solidFill>
              </a:rPr>
              <a:t>uafhængigt af hinanden.</a:t>
            </a:r>
          </a:p>
          <a:p>
            <a:pPr>
              <a:buNone/>
            </a:pPr>
            <a:endParaRPr lang="da-DK" sz="22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da-DK" sz="2200" dirty="0" smtClean="0">
                <a:solidFill>
                  <a:schemeClr val="tx2"/>
                </a:solidFill>
              </a:rPr>
              <a:t>For komplekse til at være skabt</a:t>
            </a:r>
          </a:p>
          <a:p>
            <a:pPr>
              <a:buNone/>
            </a:pPr>
            <a:r>
              <a:rPr lang="da-DK" sz="2200" dirty="0" smtClean="0">
                <a:solidFill>
                  <a:schemeClr val="tx2"/>
                </a:solidFill>
              </a:rPr>
              <a:t>gennem en enkelt mutation.</a:t>
            </a:r>
          </a:p>
          <a:p>
            <a:pPr>
              <a:buNone/>
            </a:pPr>
            <a:endParaRPr lang="da-DK" sz="2200" dirty="0" smtClean="0"/>
          </a:p>
          <a:p>
            <a:pPr>
              <a:buNone/>
            </a:pPr>
            <a:r>
              <a:rPr lang="da-DK" sz="2200" dirty="0" smtClean="0">
                <a:solidFill>
                  <a:schemeClr val="accent6">
                    <a:lumMod val="75000"/>
                  </a:schemeClr>
                </a:solidFill>
              </a:rPr>
              <a:t>Eksempler: Spættens næb,</a:t>
            </a:r>
          </a:p>
          <a:p>
            <a:pPr>
              <a:buNone/>
            </a:pPr>
            <a:r>
              <a:rPr lang="da-DK" sz="2200" dirty="0" smtClean="0">
                <a:solidFill>
                  <a:schemeClr val="accent6">
                    <a:lumMod val="75000"/>
                  </a:schemeClr>
                </a:solidFill>
              </a:rPr>
              <a:t>bakteriers flageller, bombarderbillen,</a:t>
            </a:r>
            <a:endParaRPr lang="da-DK" sz="22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da-DK" sz="2200" dirty="0" smtClean="0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lang="da-DK" sz="2200" dirty="0" smtClean="0">
                <a:solidFill>
                  <a:schemeClr val="accent6">
                    <a:lumMod val="75000"/>
                  </a:schemeClr>
                </a:solidFill>
              </a:rPr>
              <a:t>nergistofskiftet.</a:t>
            </a:r>
          </a:p>
        </p:txBody>
      </p:sp>
      <p:pic>
        <p:nvPicPr>
          <p:cNvPr id="4" name="Picture 2" descr="E:\grus_ting\itu\bachelor\semester 2\fåp\pp præsentation\Brachinus_spPCCA20060328-282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6702" y="1714488"/>
            <a:ext cx="1945826" cy="1390639"/>
          </a:xfrm>
          <a:prstGeom prst="rect">
            <a:avLst/>
          </a:prstGeom>
          <a:noFill/>
        </p:spPr>
      </p:pic>
      <p:pic>
        <p:nvPicPr>
          <p:cNvPr id="5" name="Picture 3" descr="E:\grus_ting\itu\bachelor\semester 2\fåp\pp præsentation\spttenstunge-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4071942"/>
            <a:ext cx="2000264" cy="1985952"/>
          </a:xfrm>
          <a:prstGeom prst="rect">
            <a:avLst/>
          </a:prstGeom>
          <a:noFill/>
        </p:spPr>
      </p:pic>
      <p:sp>
        <p:nvSpPr>
          <p:cNvPr id="6" name="Tekstboks 5"/>
          <p:cNvSpPr txBox="1"/>
          <p:nvPr/>
        </p:nvSpPr>
        <p:spPr>
          <a:xfrm>
            <a:off x="6858016" y="3143248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Bombarderbille</a:t>
            </a:r>
            <a:endParaRPr lang="da-DK" dirty="0"/>
          </a:p>
        </p:txBody>
      </p:sp>
      <p:sp>
        <p:nvSpPr>
          <p:cNvPr id="7" name="Tekstboks 6"/>
          <p:cNvSpPr txBox="1"/>
          <p:nvPr/>
        </p:nvSpPr>
        <p:spPr>
          <a:xfrm>
            <a:off x="6929454" y="6131502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/>
              <a:t>Spættenæb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282</TotalTime>
  <Words>274</Words>
  <Application>Microsoft Macintosh PowerPoint</Application>
  <PresentationFormat>On-screen Show (4:3)</PresentationFormat>
  <Paragraphs>63</Paragraphs>
  <Slides>7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Median</vt:lpstr>
      <vt:lpstr>Evolution</vt:lpstr>
      <vt:lpstr>Outline</vt:lpstr>
      <vt:lpstr>Charles Darwin</vt:lpstr>
      <vt:lpstr>Naturlig udvælgelse</vt:lpstr>
      <vt:lpstr>Problemer i evolutionsteorien</vt:lpstr>
      <vt:lpstr>Mutationer er ”ned-ad-bakke”</vt:lpstr>
      <vt:lpstr>Irreducérbare systemer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</dc:title>
  <dc:creator>Tobias Mandrup Johansen</dc:creator>
  <cp:lastModifiedBy>Tobias Mandrup Johansen</cp:lastModifiedBy>
  <cp:revision>22</cp:revision>
  <dcterms:created xsi:type="dcterms:W3CDTF">2008-02-11T16:18:40Z</dcterms:created>
  <dcterms:modified xsi:type="dcterms:W3CDTF">2008-02-11T21:01:06Z</dcterms:modified>
</cp:coreProperties>
</file>