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78" r:id="rId2"/>
    <p:sldId id="256" r:id="rId3"/>
    <p:sldId id="268" r:id="rId4"/>
    <p:sldId id="269" r:id="rId5"/>
    <p:sldId id="274" r:id="rId6"/>
    <p:sldId id="275" r:id="rId7"/>
    <p:sldId id="276" r:id="rId8"/>
    <p:sldId id="277" r:id="rId9"/>
    <p:sldId id="279" r:id="rId10"/>
    <p:sldId id="282" r:id="rId11"/>
    <p:sldId id="284" r:id="rId12"/>
    <p:sldId id="272" r:id="rId13"/>
  </p:sldIdLst>
  <p:sldSz cx="9144000" cy="6858000" type="screen4x3"/>
  <p:notesSz cx="6662738" cy="9906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52">
          <p15:clr>
            <a:srgbClr val="A4A3A4"/>
          </p15:clr>
        </p15:guide>
        <p15:guide id="2" orient="horz" pos="528">
          <p15:clr>
            <a:srgbClr val="A4A3A4"/>
          </p15:clr>
        </p15:guide>
        <p15:guide id="3" orient="horz" pos="3696">
          <p15:clr>
            <a:srgbClr val="A4A3A4"/>
          </p15:clr>
        </p15:guide>
        <p15:guide id="4" pos="5328">
          <p15:clr>
            <a:srgbClr val="A4A3A4"/>
          </p15:clr>
        </p15:guide>
        <p15:guide id="5" pos="432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0">
          <p15:clr>
            <a:srgbClr val="A4A3A4"/>
          </p15:clr>
        </p15:guide>
        <p15:guide id="2" pos="2099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9" autoAdjust="0"/>
    <p:restoredTop sz="94657" autoAdjust="0"/>
  </p:normalViewPr>
  <p:slideViewPr>
    <p:cSldViewPr showGuides="1">
      <p:cViewPr varScale="1">
        <p:scale>
          <a:sx n="84" d="100"/>
          <a:sy n="84" d="100"/>
        </p:scale>
        <p:origin x="1020" y="84"/>
      </p:cViewPr>
      <p:guideLst>
        <p:guide orient="horz" pos="1152"/>
        <p:guide orient="horz" pos="528"/>
        <p:guide orient="horz" pos="3696"/>
        <p:guide pos="5328"/>
        <p:guide pos="43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howGuides="1">
      <p:cViewPr varScale="1">
        <p:scale>
          <a:sx n="55" d="100"/>
          <a:sy n="55" d="100"/>
        </p:scale>
        <p:origin x="-1752" y="-84"/>
      </p:cViewPr>
      <p:guideLst>
        <p:guide orient="horz" pos="3120"/>
        <p:guide pos="2099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>
            <a:extLst>
              <a:ext uri="{FF2B5EF4-FFF2-40B4-BE49-F238E27FC236}">
                <a16:creationId xmlns:a16="http://schemas.microsoft.com/office/drawing/2014/main" id="{D48AEC03-290D-EDF6-BD1F-4815307E0299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87663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da-DK" altLang="en-US"/>
          </a:p>
        </p:txBody>
      </p:sp>
      <p:sp>
        <p:nvSpPr>
          <p:cNvPr id="37891" name="Rectangle 3">
            <a:extLst>
              <a:ext uri="{FF2B5EF4-FFF2-40B4-BE49-F238E27FC236}">
                <a16:creationId xmlns:a16="http://schemas.microsoft.com/office/drawing/2014/main" id="{771D36EF-5CF1-F26A-7A0C-AE82740D6BE7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773488" y="0"/>
            <a:ext cx="2887662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da-DK" altLang="en-US"/>
          </a:p>
        </p:txBody>
      </p:sp>
      <p:sp>
        <p:nvSpPr>
          <p:cNvPr id="37892" name="Rectangle 4">
            <a:extLst>
              <a:ext uri="{FF2B5EF4-FFF2-40B4-BE49-F238E27FC236}">
                <a16:creationId xmlns:a16="http://schemas.microsoft.com/office/drawing/2014/main" id="{707183E2-F967-5517-7BC2-284880F02045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09113"/>
            <a:ext cx="2887663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da-DK" altLang="en-US"/>
          </a:p>
        </p:txBody>
      </p:sp>
      <p:sp>
        <p:nvSpPr>
          <p:cNvPr id="37893" name="Rectangle 5">
            <a:extLst>
              <a:ext uri="{FF2B5EF4-FFF2-40B4-BE49-F238E27FC236}">
                <a16:creationId xmlns:a16="http://schemas.microsoft.com/office/drawing/2014/main" id="{70ECAD91-3ADD-D33B-1391-3EA850A187B2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773488" y="9409113"/>
            <a:ext cx="2887662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2482AA47-D7BC-4659-A33C-8C43E3CE9000}" type="slidenum">
              <a:rPr lang="da-DK" altLang="en-US"/>
              <a:pPr/>
              <a:t>‹#›</a:t>
            </a:fld>
            <a:endParaRPr lang="da-DK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>
            <a:extLst>
              <a:ext uri="{FF2B5EF4-FFF2-40B4-BE49-F238E27FC236}">
                <a16:creationId xmlns:a16="http://schemas.microsoft.com/office/drawing/2014/main" id="{D3CADA87-4432-B3F8-3EB8-1AA42F5F2C38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887663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noProof="1"/>
            </a:lvl1pPr>
          </a:lstStyle>
          <a:p>
            <a:endParaRPr lang="en-GB" altLang="en-US"/>
          </a:p>
        </p:txBody>
      </p:sp>
      <p:sp>
        <p:nvSpPr>
          <p:cNvPr id="7171" name="Rectangle 3">
            <a:extLst>
              <a:ext uri="{FF2B5EF4-FFF2-40B4-BE49-F238E27FC236}">
                <a16:creationId xmlns:a16="http://schemas.microsoft.com/office/drawing/2014/main" id="{C9F9B415-6F2E-5AE6-CD1F-1592259FC78F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775075" y="0"/>
            <a:ext cx="2887663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noProof="1"/>
            </a:lvl1pPr>
          </a:lstStyle>
          <a:p>
            <a:endParaRPr lang="en-US" altLang="en-US"/>
          </a:p>
        </p:txBody>
      </p:sp>
      <p:sp>
        <p:nvSpPr>
          <p:cNvPr id="7172" name="Rectangle 4">
            <a:extLst>
              <a:ext uri="{FF2B5EF4-FFF2-40B4-BE49-F238E27FC236}">
                <a16:creationId xmlns:a16="http://schemas.microsoft.com/office/drawing/2014/main" id="{D80D9253-872D-4486-6546-DC42897F3A33}"/>
              </a:ext>
            </a:extLst>
          </p:cNvPr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855663" y="742950"/>
            <a:ext cx="4953000" cy="37147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7173" name="Rectangle 5">
            <a:extLst>
              <a:ext uri="{FF2B5EF4-FFF2-40B4-BE49-F238E27FC236}">
                <a16:creationId xmlns:a16="http://schemas.microsoft.com/office/drawing/2014/main" id="{EEFF3181-A06B-CD04-6D50-95BFF6230EFD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889000" y="4705350"/>
            <a:ext cx="4884738" cy="4457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noProof="1"/>
              <a:t>Click to edit Master text styles</a:t>
            </a:r>
          </a:p>
          <a:p>
            <a:pPr lvl="1"/>
            <a:r>
              <a:rPr lang="en-GB" altLang="en-US" noProof="1"/>
              <a:t>Second level</a:t>
            </a:r>
          </a:p>
          <a:p>
            <a:pPr lvl="2"/>
            <a:r>
              <a:rPr lang="en-GB" altLang="en-US" noProof="1"/>
              <a:t>Third level</a:t>
            </a:r>
          </a:p>
          <a:p>
            <a:pPr lvl="3"/>
            <a:r>
              <a:rPr lang="en-GB" altLang="en-US" noProof="1"/>
              <a:t>Fourth level</a:t>
            </a:r>
          </a:p>
          <a:p>
            <a:pPr lvl="4"/>
            <a:r>
              <a:rPr lang="en-GB" altLang="en-US" noProof="1"/>
              <a:t>Fifth level</a:t>
            </a:r>
          </a:p>
        </p:txBody>
      </p:sp>
      <p:sp>
        <p:nvSpPr>
          <p:cNvPr id="7174" name="Rectangle 6">
            <a:extLst>
              <a:ext uri="{FF2B5EF4-FFF2-40B4-BE49-F238E27FC236}">
                <a16:creationId xmlns:a16="http://schemas.microsoft.com/office/drawing/2014/main" id="{F2892183-6BA9-B58C-E643-AD494D088AE9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10700"/>
            <a:ext cx="2887663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noProof="1"/>
            </a:lvl1pPr>
          </a:lstStyle>
          <a:p>
            <a:endParaRPr lang="en-GB" altLang="en-US"/>
          </a:p>
        </p:txBody>
      </p:sp>
      <p:sp>
        <p:nvSpPr>
          <p:cNvPr id="7175" name="Rectangle 7">
            <a:extLst>
              <a:ext uri="{FF2B5EF4-FFF2-40B4-BE49-F238E27FC236}">
                <a16:creationId xmlns:a16="http://schemas.microsoft.com/office/drawing/2014/main" id="{D177E73E-EA5C-15E1-9F15-A23705FD04A1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775075" y="9410700"/>
            <a:ext cx="2887663" cy="495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noProof="1"/>
            </a:lvl1pPr>
          </a:lstStyle>
          <a:p>
            <a:fld id="{2EF48C8E-9735-4DA9-84D3-AD517CD7070C}" type="slidenum">
              <a:rPr altLang="en-US"/>
              <a:pPr/>
              <a:t>‹#›</a:t>
            </a:fld>
            <a:endParaRPr lang="en-GB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0F2D87E6-AC75-4312-4004-5F9B0E768339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DFC1225-11EF-4F1C-A6C9-8C90ED458B00}" type="slidenum">
              <a:rPr altLang="en-US"/>
              <a:pPr/>
              <a:t>1</a:t>
            </a:fld>
            <a:endParaRPr lang="en-GB" altLang="en-US"/>
          </a:p>
        </p:txBody>
      </p:sp>
      <p:sp>
        <p:nvSpPr>
          <p:cNvPr id="39938" name="Rectangle 2">
            <a:extLst>
              <a:ext uri="{FF2B5EF4-FFF2-40B4-BE49-F238E27FC236}">
                <a16:creationId xmlns:a16="http://schemas.microsoft.com/office/drawing/2014/main" id="{C7178FDC-5B48-3D22-3410-932AF111660E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39" name="Rectangle 3">
            <a:extLst>
              <a:ext uri="{FF2B5EF4-FFF2-40B4-BE49-F238E27FC236}">
                <a16:creationId xmlns:a16="http://schemas.microsoft.com/office/drawing/2014/main" id="{127B9F2B-E4D8-0EFF-F9A9-828B92DEC27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AC50ED36-6438-94AD-A4B0-BA48F3C0CA0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91EA19E-FC06-40A2-ACC0-5A76FD5D84B2}" type="slidenum">
              <a:rPr altLang="en-US"/>
              <a:pPr/>
              <a:t>10</a:t>
            </a:fld>
            <a:endParaRPr lang="en-GB" altLang="en-US"/>
          </a:p>
        </p:txBody>
      </p:sp>
      <p:sp>
        <p:nvSpPr>
          <p:cNvPr id="48130" name="Rectangle 2">
            <a:extLst>
              <a:ext uri="{FF2B5EF4-FFF2-40B4-BE49-F238E27FC236}">
                <a16:creationId xmlns:a16="http://schemas.microsoft.com/office/drawing/2014/main" id="{81C20534-9BA3-FFA5-FDB7-1E8BC5EC36AA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131" name="Rectangle 3">
            <a:extLst>
              <a:ext uri="{FF2B5EF4-FFF2-40B4-BE49-F238E27FC236}">
                <a16:creationId xmlns:a16="http://schemas.microsoft.com/office/drawing/2014/main" id="{C5B524EA-D00B-2E0A-1AAE-4DF64928DD4C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35D0F18E-CF54-0A01-DED4-54C777E566B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274B4F3-5B62-4400-8E0E-72B50DEC8FFE}" type="slidenum">
              <a:rPr altLang="en-US"/>
              <a:pPr/>
              <a:t>11</a:t>
            </a:fld>
            <a:endParaRPr lang="en-GB" altLang="en-US"/>
          </a:p>
        </p:txBody>
      </p:sp>
      <p:sp>
        <p:nvSpPr>
          <p:cNvPr id="49154" name="Rectangle 2">
            <a:extLst>
              <a:ext uri="{FF2B5EF4-FFF2-40B4-BE49-F238E27FC236}">
                <a16:creationId xmlns:a16="http://schemas.microsoft.com/office/drawing/2014/main" id="{363A2BAE-2683-05B2-0C82-05A7A270FE05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5" name="Rectangle 3">
            <a:extLst>
              <a:ext uri="{FF2B5EF4-FFF2-40B4-BE49-F238E27FC236}">
                <a16:creationId xmlns:a16="http://schemas.microsoft.com/office/drawing/2014/main" id="{82167066-32A5-027D-CBCB-650FC4963F4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1C4866FF-74C7-FA16-FAB3-A06889DBB3D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75B90C0-A923-475F-9CEA-3E741DEEDDC2}" type="slidenum">
              <a:rPr altLang="en-US"/>
              <a:pPr/>
              <a:t>12</a:t>
            </a:fld>
            <a:endParaRPr lang="en-GB" altLang="en-US"/>
          </a:p>
        </p:txBody>
      </p:sp>
      <p:sp>
        <p:nvSpPr>
          <p:cNvPr id="50178" name="Rectangle 2">
            <a:extLst>
              <a:ext uri="{FF2B5EF4-FFF2-40B4-BE49-F238E27FC236}">
                <a16:creationId xmlns:a16="http://schemas.microsoft.com/office/drawing/2014/main" id="{D012D142-FEFA-7672-81DF-27672CD4EA9F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79" name="Rectangle 3">
            <a:extLst>
              <a:ext uri="{FF2B5EF4-FFF2-40B4-BE49-F238E27FC236}">
                <a16:creationId xmlns:a16="http://schemas.microsoft.com/office/drawing/2014/main" id="{E0707A2F-FF75-7B84-87E8-8BF9932D89E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E2311BE2-5D96-2FED-19CC-EE0080170A5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C657941-C517-490C-8421-9F4852C5B735}" type="slidenum">
              <a:rPr altLang="en-US"/>
              <a:pPr/>
              <a:t>2</a:t>
            </a:fld>
            <a:endParaRPr lang="en-GB" altLang="en-US"/>
          </a:p>
        </p:txBody>
      </p:sp>
      <p:sp>
        <p:nvSpPr>
          <p:cNvPr id="8194" name="Rectangle 2">
            <a:extLst>
              <a:ext uri="{FF2B5EF4-FFF2-40B4-BE49-F238E27FC236}">
                <a16:creationId xmlns:a16="http://schemas.microsoft.com/office/drawing/2014/main" id="{C1A48E1A-F7DD-D49B-165A-9A2A77D5FC88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32B15FDE-6D84-0BF9-0019-3A8077EC1D6E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DC353E08-8A4E-22AB-A378-926D4F20014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68BDA2A-9F6B-4C22-89B1-0CE1F0EFDEBC}" type="slidenum">
              <a:rPr altLang="en-US"/>
              <a:pPr/>
              <a:t>3</a:t>
            </a:fld>
            <a:endParaRPr lang="en-GB" altLang="en-US"/>
          </a:p>
        </p:txBody>
      </p:sp>
      <p:sp>
        <p:nvSpPr>
          <p:cNvPr id="40962" name="Rectangle 2">
            <a:extLst>
              <a:ext uri="{FF2B5EF4-FFF2-40B4-BE49-F238E27FC236}">
                <a16:creationId xmlns:a16="http://schemas.microsoft.com/office/drawing/2014/main" id="{7ACD3098-3391-A943-5507-01693FDE62D3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3" name="Rectangle 3">
            <a:extLst>
              <a:ext uri="{FF2B5EF4-FFF2-40B4-BE49-F238E27FC236}">
                <a16:creationId xmlns:a16="http://schemas.microsoft.com/office/drawing/2014/main" id="{417BF286-1789-9FB5-4094-DCA56F7454F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42B5B4C3-9464-8BF9-9446-8FFA5001113D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4677F11-14C8-41EA-B3F6-6F83D36F4D43}" type="slidenum">
              <a:rPr altLang="en-US"/>
              <a:pPr/>
              <a:t>4</a:t>
            </a:fld>
            <a:endParaRPr lang="en-GB" altLang="en-US"/>
          </a:p>
        </p:txBody>
      </p:sp>
      <p:sp>
        <p:nvSpPr>
          <p:cNvPr id="41986" name="Rectangle 2">
            <a:extLst>
              <a:ext uri="{FF2B5EF4-FFF2-40B4-BE49-F238E27FC236}">
                <a16:creationId xmlns:a16="http://schemas.microsoft.com/office/drawing/2014/main" id="{9B153C2C-CC22-5550-B863-E521D8E1207E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7" name="Rectangle 3">
            <a:extLst>
              <a:ext uri="{FF2B5EF4-FFF2-40B4-BE49-F238E27FC236}">
                <a16:creationId xmlns:a16="http://schemas.microsoft.com/office/drawing/2014/main" id="{BF4CCE65-A1DA-E6CC-D501-835BF1BE884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7367FE5B-CA05-FCB8-ED17-C57D4CC69C6B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BF9FB63E-0CB1-4771-8B9C-63FE67507363}" type="slidenum">
              <a:rPr altLang="en-US"/>
              <a:pPr/>
              <a:t>5</a:t>
            </a:fld>
            <a:endParaRPr lang="en-GB" altLang="en-US"/>
          </a:p>
        </p:txBody>
      </p:sp>
      <p:sp>
        <p:nvSpPr>
          <p:cNvPr id="43010" name="Rectangle 2">
            <a:extLst>
              <a:ext uri="{FF2B5EF4-FFF2-40B4-BE49-F238E27FC236}">
                <a16:creationId xmlns:a16="http://schemas.microsoft.com/office/drawing/2014/main" id="{34A2438F-B1B8-3A4B-102A-D013D7867635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3">
            <a:extLst>
              <a:ext uri="{FF2B5EF4-FFF2-40B4-BE49-F238E27FC236}">
                <a16:creationId xmlns:a16="http://schemas.microsoft.com/office/drawing/2014/main" id="{244EB893-91DB-D522-37BC-0C968FE1AD1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883E603D-4CF4-D8DA-A1C1-F9B139DDC27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7177B43-8037-48C5-9C04-70D26B632E05}" type="slidenum">
              <a:rPr altLang="en-US"/>
              <a:pPr/>
              <a:t>6</a:t>
            </a:fld>
            <a:endParaRPr lang="en-GB" altLang="en-US"/>
          </a:p>
        </p:txBody>
      </p:sp>
      <p:sp>
        <p:nvSpPr>
          <p:cNvPr id="44034" name="Rectangle 2">
            <a:extLst>
              <a:ext uri="{FF2B5EF4-FFF2-40B4-BE49-F238E27FC236}">
                <a16:creationId xmlns:a16="http://schemas.microsoft.com/office/drawing/2014/main" id="{0AFA3FFA-CE9B-62DB-C2D5-F6055DCF514D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5" name="Rectangle 3">
            <a:extLst>
              <a:ext uri="{FF2B5EF4-FFF2-40B4-BE49-F238E27FC236}">
                <a16:creationId xmlns:a16="http://schemas.microsoft.com/office/drawing/2014/main" id="{8FC5AE21-2D54-434E-549F-122AD81BD4F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F8DFAE7A-003D-38E2-6602-3B1FF358B4CC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9504C54-E487-417E-9E58-A80211CE5B2C}" type="slidenum">
              <a:rPr altLang="en-US"/>
              <a:pPr/>
              <a:t>7</a:t>
            </a:fld>
            <a:endParaRPr lang="en-GB" altLang="en-US"/>
          </a:p>
        </p:txBody>
      </p:sp>
      <p:sp>
        <p:nvSpPr>
          <p:cNvPr id="45058" name="Rectangle 2">
            <a:extLst>
              <a:ext uri="{FF2B5EF4-FFF2-40B4-BE49-F238E27FC236}">
                <a16:creationId xmlns:a16="http://schemas.microsoft.com/office/drawing/2014/main" id="{45AAA42A-31CB-AA4D-4B13-716E90CCE1A2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59" name="Rectangle 3">
            <a:extLst>
              <a:ext uri="{FF2B5EF4-FFF2-40B4-BE49-F238E27FC236}">
                <a16:creationId xmlns:a16="http://schemas.microsoft.com/office/drawing/2014/main" id="{E04AAD9D-13B1-5AFE-C5C4-012B2F68E9E5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6AEA66DB-3EA0-F39E-A464-8D229C4C1A4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28DB8CC-F3CD-4AF5-887A-4864644FAAA8}" type="slidenum">
              <a:rPr altLang="en-US"/>
              <a:pPr/>
              <a:t>8</a:t>
            </a:fld>
            <a:endParaRPr lang="en-GB" altLang="en-US"/>
          </a:p>
        </p:txBody>
      </p:sp>
      <p:sp>
        <p:nvSpPr>
          <p:cNvPr id="46082" name="Rectangle 2">
            <a:extLst>
              <a:ext uri="{FF2B5EF4-FFF2-40B4-BE49-F238E27FC236}">
                <a16:creationId xmlns:a16="http://schemas.microsoft.com/office/drawing/2014/main" id="{78029A1D-370A-6F67-6506-8AD0BBB68322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3" name="Rectangle 3">
            <a:extLst>
              <a:ext uri="{FF2B5EF4-FFF2-40B4-BE49-F238E27FC236}">
                <a16:creationId xmlns:a16="http://schemas.microsoft.com/office/drawing/2014/main" id="{B1DAEB1A-A089-70F5-906C-846441669AD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>
            <a:extLst>
              <a:ext uri="{FF2B5EF4-FFF2-40B4-BE49-F238E27FC236}">
                <a16:creationId xmlns:a16="http://schemas.microsoft.com/office/drawing/2014/main" id="{1637085B-A568-0389-B833-EFD480AE902F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6515DF5-3DDD-4273-B8D6-85507131740D}" type="slidenum">
              <a:rPr altLang="en-US"/>
              <a:pPr/>
              <a:t>9</a:t>
            </a:fld>
            <a:endParaRPr lang="en-GB" altLang="en-US"/>
          </a:p>
        </p:txBody>
      </p:sp>
      <p:sp>
        <p:nvSpPr>
          <p:cNvPr id="47106" name="Rectangle 2">
            <a:extLst>
              <a:ext uri="{FF2B5EF4-FFF2-40B4-BE49-F238E27FC236}">
                <a16:creationId xmlns:a16="http://schemas.microsoft.com/office/drawing/2014/main" id="{FB7C3BF6-2498-7F85-9BBC-22E7FD6740F4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>
            <a:extLst>
              <a:ext uri="{FF2B5EF4-FFF2-40B4-BE49-F238E27FC236}">
                <a16:creationId xmlns:a16="http://schemas.microsoft.com/office/drawing/2014/main" id="{EB6CD872-8459-7DAD-B0F8-1E174633B9D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da-DK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63DF3-6259-96AC-7A82-664541547CE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449E1A6-4980-642A-BB6C-7F43E1859A3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13668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0D7B21-CC33-DC68-EB75-6EF0DF424D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016DDC2-9D45-810D-0296-796B980E6B2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48134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88793C7-32A8-C0B6-85AC-9583C32A5DB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730875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0050BD3-A019-6B78-5D89-7BCB8AE4778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762625" cy="57308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52986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04D763-CCC9-D009-74E1-6F3BCDEE45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6321F4-08F8-F678-AC09-3FF9E2A9F8F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86731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ED5509-009A-6A8B-3EC9-2CE670FA3A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A10A0D7-DC4A-C080-0F25-2808C2A0E8E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043337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F65FE6-1B59-3550-EC93-420B147A74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2C6FE4-285C-CBDB-D92B-F6130439AD6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022E688-7204-734D-8BAE-592ED49DE8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711620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B276010-5DAA-86B3-F5B7-7A2F3DAAD8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5D7689-BCC1-29E8-7EDF-D463AFEF454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FAFB7E-3A9E-601A-BEA4-78419FF166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DA6E4D3-1B4B-2C42-46BF-762D5FF9AD4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9242341-8595-C9B5-D38A-084ABEAC2D0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878917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BE6C43-E797-1C2B-E173-0611E8F7DB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642983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645482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927E59-DA2B-4B21-9E1C-ED449FA6912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8AC46A6-25CA-9DBA-FB98-D356069F253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0A886A6-6116-364A-71FC-9B1B2DCD239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0698544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3EA268-54E5-FA60-D84E-04C77B7A27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A76373D-5BE9-EA5C-CFA9-367DEABB0B5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A17413F-91B3-2F23-393F-289C263648B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949953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3">
            <a:extLst>
              <a:ext uri="{FF2B5EF4-FFF2-40B4-BE49-F238E27FC236}">
                <a16:creationId xmlns:a16="http://schemas.microsoft.com/office/drawing/2014/main" id="{AEEF326C-B4E0-2A49-E6E0-0C034ECD661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altLang="en-US" noProof="1"/>
              <a:t>Click to edit Master text styles</a:t>
            </a:r>
          </a:p>
          <a:p>
            <a:pPr lvl="1"/>
            <a:r>
              <a:rPr lang="en-GB" altLang="en-US" noProof="1"/>
              <a:t>Second level</a:t>
            </a:r>
          </a:p>
          <a:p>
            <a:pPr lvl="2"/>
            <a:r>
              <a:rPr lang="en-GB" altLang="en-US" noProof="1"/>
              <a:t>Third level</a:t>
            </a:r>
          </a:p>
          <a:p>
            <a:pPr lvl="3"/>
            <a:r>
              <a:rPr lang="en-GB" altLang="en-US" noProof="1"/>
              <a:t>Fourth level</a:t>
            </a:r>
          </a:p>
          <a:p>
            <a:pPr lvl="4"/>
            <a:r>
              <a:rPr lang="en-GB" altLang="en-US" noProof="1"/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9" name="Text Box 3">
            <a:extLst>
              <a:ext uri="{FF2B5EF4-FFF2-40B4-BE49-F238E27FC236}">
                <a16:creationId xmlns:a16="http://schemas.microsoft.com/office/drawing/2014/main" id="{21DFCF0E-F2EB-C625-ED3D-06A59ED0A5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901700" y="1219200"/>
            <a:ext cx="7289800" cy="3548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36000" tIns="36000" rIns="36000" bIns="36000">
            <a:spAutoFit/>
          </a:bodyPr>
          <a:lstStyle/>
          <a:p>
            <a:pPr algn="ctr"/>
            <a:r>
              <a:rPr lang="en-US" altLang="en-US" sz="1800" b="1">
                <a:latin typeface="Arial" panose="020B0604020202020204" pitchFamily="34" charset="0"/>
              </a:rPr>
              <a:t>Slides for</a:t>
            </a:r>
          </a:p>
          <a:p>
            <a:pPr algn="ctr"/>
            <a:r>
              <a:rPr lang="en-US" altLang="en-US" sz="3600" b="1">
                <a:latin typeface="Arial" panose="020B0604020202020204" pitchFamily="34" charset="0"/>
              </a:rPr>
              <a:t>Software requirements </a:t>
            </a:r>
          </a:p>
          <a:p>
            <a:pPr algn="ctr"/>
            <a:r>
              <a:rPr lang="en-US" altLang="en-US" sz="1800" b="1">
                <a:latin typeface="Arial" panose="020B0604020202020204" pitchFamily="34" charset="0"/>
              </a:rPr>
              <a:t>Styles and techniques</a:t>
            </a:r>
          </a:p>
          <a:p>
            <a:pPr algn="ctr"/>
            <a:r>
              <a:rPr lang="en-US" altLang="en-US" sz="1800" b="1">
                <a:latin typeface="Arial" panose="020B0604020202020204" pitchFamily="34" charset="0"/>
              </a:rPr>
              <a:t>Soren Lauesen</a:t>
            </a:r>
          </a:p>
          <a:p>
            <a:pPr algn="ctr"/>
            <a:endParaRPr lang="en-US" altLang="en-US" sz="1800" b="1">
              <a:latin typeface="Arial" panose="020B0604020202020204" pitchFamily="34" charset="0"/>
            </a:endParaRPr>
          </a:p>
          <a:p>
            <a:pPr algn="ctr"/>
            <a:r>
              <a:rPr lang="en-US" altLang="en-US" b="1">
                <a:latin typeface="Arial" panose="020B0604020202020204" pitchFamily="34" charset="0"/>
              </a:rPr>
              <a:t>7. Requirements in the product life cycle</a:t>
            </a:r>
            <a:endParaRPr lang="da-DK" altLang="en-US" b="1">
              <a:latin typeface="Arial" panose="020B0604020202020204" pitchFamily="34" charset="0"/>
            </a:endParaRPr>
          </a:p>
          <a:p>
            <a:pPr algn="ctr"/>
            <a:endParaRPr lang="en-US" altLang="en-US" sz="1800" b="1">
              <a:latin typeface="Arial" panose="020B0604020202020204" pitchFamily="34" charset="0"/>
            </a:endParaRPr>
          </a:p>
          <a:p>
            <a:pPr algn="ctr"/>
            <a:r>
              <a:rPr lang="da-DK" altLang="en-US" sz="1800" b="1">
                <a:latin typeface="Arial" panose="020B0604020202020204" pitchFamily="34" charset="0"/>
              </a:rPr>
              <a:t>August </a:t>
            </a:r>
            <a:r>
              <a:rPr lang="en-US" altLang="en-US" sz="1800" b="1">
                <a:latin typeface="Arial" panose="020B0604020202020204" pitchFamily="34" charset="0"/>
              </a:rPr>
              <a:t>200</a:t>
            </a:r>
            <a:r>
              <a:rPr lang="da-DK" altLang="en-US" sz="1800" b="1">
                <a:latin typeface="Arial" panose="020B0604020202020204" pitchFamily="34" charset="0"/>
              </a:rPr>
              <a:t>6</a:t>
            </a:r>
            <a:endParaRPr lang="en-US" altLang="en-US" sz="1800" b="1">
              <a:latin typeface="Arial" panose="020B0604020202020204" pitchFamily="34" charset="0"/>
            </a:endParaRPr>
          </a:p>
          <a:p>
            <a:pPr algn="ctr"/>
            <a:endParaRPr lang="en-US" altLang="en-US" sz="1800" b="1">
              <a:latin typeface="Arial" panose="020B0604020202020204" pitchFamily="34" charset="0"/>
            </a:endParaRPr>
          </a:p>
          <a:p>
            <a:r>
              <a:rPr lang="en-US" altLang="en-US" sz="1400" noProof="1">
                <a:latin typeface="Arial" panose="020B0604020202020204" pitchFamily="34" charset="0"/>
              </a:rPr>
              <a:t>© 2002, Pearson Education retains the copyright to the slides, but allows restricted copying for teaching purposes only. It is a condition that the source and copyright notice is preserved on all the material.</a:t>
            </a:r>
            <a:r>
              <a:rPr lang="en-US" altLang="en-US" sz="1400" noProof="1"/>
              <a:t> </a:t>
            </a:r>
            <a:endParaRPr lang="da-DK" alt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ext Box 2">
            <a:extLst>
              <a:ext uri="{FF2B5EF4-FFF2-40B4-BE49-F238E27FC236}">
                <a16:creationId xmlns:a16="http://schemas.microsoft.com/office/drawing/2014/main" id="{89895975-47AB-FBB7-585C-CF1B2D577E7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8001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da-DK" altLang="en-US" b="1" u="sng">
                <a:latin typeface="Arial" panose="020B0604020202020204" pitchFamily="34" charset="0"/>
              </a:rPr>
              <a:t>(</a:t>
            </a:r>
            <a:r>
              <a:rPr lang="en-US" altLang="en-US" b="1" u="sng">
                <a:latin typeface="Arial" panose="020B0604020202020204" pitchFamily="34" charset="0"/>
              </a:rPr>
              <a:t>Fig 7.6C)    </a:t>
            </a:r>
            <a:r>
              <a:rPr lang="da-DK" altLang="en-US" b="1" u="sng">
                <a:latin typeface="Arial" panose="020B0604020202020204" pitchFamily="34" charset="0"/>
              </a:rPr>
              <a:t>Verification at delivery: acceptance test</a:t>
            </a:r>
            <a:endParaRPr lang="en-US" altLang="en-US" b="1" u="sng">
              <a:latin typeface="Arial" panose="020B0604020202020204" pitchFamily="34" charset="0"/>
            </a:endParaRPr>
          </a:p>
        </p:txBody>
      </p:sp>
      <p:sp>
        <p:nvSpPr>
          <p:cNvPr id="34819" name="AutoShape 3">
            <a:extLst>
              <a:ext uri="{FF2B5EF4-FFF2-40B4-BE49-F238E27FC236}">
                <a16:creationId xmlns:a16="http://schemas.microsoft.com/office/drawing/2014/main" id="{12A11665-E7F6-6B36-7198-62B9C3272FB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5800" y="838200"/>
            <a:ext cx="3886200" cy="5715000"/>
          </a:xfrm>
          <a:prstGeom prst="foldedCorner">
            <a:avLst>
              <a:gd name="adj" fmla="val 9046"/>
            </a:avLst>
          </a:pr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44000" tIns="144000" rIns="108000" bIns="0"/>
          <a:lstStyle>
            <a:lvl1pPr marL="476250" indent="-4762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666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 b="1">
                <a:latin typeface="Arial" panose="020B0604020202020204" pitchFamily="34" charset="0"/>
              </a:rPr>
              <a:t>R1:</a:t>
            </a:r>
            <a:r>
              <a:rPr lang="en-US" altLang="en-US" sz="1800">
                <a:latin typeface="Arial" panose="020B0604020202020204" pitchFamily="34" charset="0"/>
              </a:rPr>
              <a:t>	System shall store data according to this data 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	model . . .</a:t>
            </a:r>
          </a:p>
          <a:p>
            <a:pPr>
              <a:spcAft>
                <a:spcPct val="5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R2:</a:t>
            </a:r>
            <a:r>
              <a:rPr lang="en-US" altLang="en-US" sz="1800">
                <a:latin typeface="Arial" panose="020B0604020202020204" pitchFamily="34" charset="0"/>
              </a:rPr>
              <a:t>	Product shall have screens  and menus as shown in . . .</a:t>
            </a:r>
          </a:p>
          <a:p>
            <a:pPr>
              <a:spcAft>
                <a:spcPct val="5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R3:</a:t>
            </a:r>
            <a:r>
              <a:rPr lang="en-US" altLang="en-US" sz="1800">
                <a:latin typeface="Arial" panose="020B0604020202020204" pitchFamily="34" charset="0"/>
              </a:rPr>
              <a:t>	Product shall record that a room is under repair . . .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R4:</a:t>
            </a:r>
            <a:r>
              <a:rPr lang="en-US" altLang="en-US" sz="1800">
                <a:latin typeface="Arial" panose="020B0604020202020204" pitchFamily="34" charset="0"/>
              </a:rPr>
              <a:t>	Product shall support check-in according to task description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	 . . .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R5:</a:t>
            </a:r>
            <a:r>
              <a:rPr lang="en-US" altLang="en-US" sz="1800">
                <a:latin typeface="Arial" panose="020B0604020202020204" pitchFamily="34" charset="0"/>
              </a:rPr>
              <a:t>	At most 1 of 5 novices shall have critical usability problems during check-in.</a:t>
            </a:r>
          </a:p>
          <a:p>
            <a:pPr>
              <a:spcAft>
                <a:spcPct val="5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R6:</a:t>
            </a:r>
            <a:r>
              <a:rPr lang="en-US" altLang="en-US" sz="1800">
                <a:latin typeface="Arial" panose="020B0604020202020204" pitchFamily="34" charset="0"/>
              </a:rPr>
              <a:t>	Storing a booking shall take less than 1 second average.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R7:</a:t>
            </a:r>
            <a:r>
              <a:rPr lang="en-US" altLang="en-US" sz="1800">
                <a:latin typeface="Arial" panose="020B0604020202020204" pitchFamily="34" charset="0"/>
              </a:rPr>
              <a:t>	Pre-calculation of repair orders shall hit within 5% of actual costs.</a:t>
            </a:r>
          </a:p>
        </p:txBody>
      </p:sp>
      <p:sp>
        <p:nvSpPr>
          <p:cNvPr id="34821" name="Rectangle 5">
            <a:extLst>
              <a:ext uri="{FF2B5EF4-FFF2-40B4-BE49-F238E27FC236}">
                <a16:creationId xmlns:a16="http://schemas.microsoft.com/office/drawing/2014/main" id="{8CA8BA92-E443-52E0-C5EF-9FCD09EA145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00600" y="533400"/>
            <a:ext cx="4038600" cy="6019800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44000" tIns="144000" rIns="108000" bIns="0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666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 b="1">
                <a:solidFill>
                  <a:srgbClr val="FF0000"/>
                </a:solidFill>
                <a:latin typeface="Arial" panose="020B0604020202020204" pitchFamily="34" charset="0"/>
              </a:rPr>
              <a:t>Acceptance test</a:t>
            </a:r>
            <a:endParaRPr lang="en-US" altLang="en-US" sz="1800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sp>
        <p:nvSpPr>
          <p:cNvPr id="34822" name="Line 6">
            <a:extLst>
              <a:ext uri="{FF2B5EF4-FFF2-40B4-BE49-F238E27FC236}">
                <a16:creationId xmlns:a16="http://schemas.microsoft.com/office/drawing/2014/main" id="{622B899D-40C3-E68C-F602-F3576E98A9DA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17526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4823" name="Line 7">
            <a:extLst>
              <a:ext uri="{FF2B5EF4-FFF2-40B4-BE49-F238E27FC236}">
                <a16:creationId xmlns:a16="http://schemas.microsoft.com/office/drawing/2014/main" id="{686614CB-B612-4D9A-38F1-B7446D0E8F2A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24511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4824" name="Line 8">
            <a:extLst>
              <a:ext uri="{FF2B5EF4-FFF2-40B4-BE49-F238E27FC236}">
                <a16:creationId xmlns:a16="http://schemas.microsoft.com/office/drawing/2014/main" id="{D7B5B814-F841-13CB-EF9F-23DD2C4E522E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31750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4825" name="Line 9">
            <a:extLst>
              <a:ext uri="{FF2B5EF4-FFF2-40B4-BE49-F238E27FC236}">
                <a16:creationId xmlns:a16="http://schemas.microsoft.com/office/drawing/2014/main" id="{DD663260-282F-EF63-0FFD-863BDB9704A3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39624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4826" name="Line 10">
            <a:extLst>
              <a:ext uri="{FF2B5EF4-FFF2-40B4-BE49-F238E27FC236}">
                <a16:creationId xmlns:a16="http://schemas.microsoft.com/office/drawing/2014/main" id="{B44A6A1F-D7DA-EA1C-FB7A-B5B046D72B67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48006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4827" name="Line 11">
            <a:extLst>
              <a:ext uri="{FF2B5EF4-FFF2-40B4-BE49-F238E27FC236}">
                <a16:creationId xmlns:a16="http://schemas.microsoft.com/office/drawing/2014/main" id="{DD92D142-23A7-5CC3-4ADD-A61FD0BC53EF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55118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4828" name="Line 12">
            <a:extLst>
              <a:ext uri="{FF2B5EF4-FFF2-40B4-BE49-F238E27FC236}">
                <a16:creationId xmlns:a16="http://schemas.microsoft.com/office/drawing/2014/main" id="{E7F49658-E308-3E64-E5B6-33CCD94D40E7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9906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4829" name="Text Box 13">
            <a:extLst>
              <a:ext uri="{FF2B5EF4-FFF2-40B4-BE49-F238E27FC236}">
                <a16:creationId xmlns:a16="http://schemas.microsoft.com/office/drawing/2014/main" id="{7EED2E88-9929-C81B-D62F-A53B0B344F7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1006475"/>
            <a:ext cx="3867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>
                <a:latin typeface="Arial" panose="020B0604020202020204" pitchFamily="34" charset="0"/>
              </a:rPr>
              <a:t>Indirect through screens</a:t>
            </a:r>
          </a:p>
          <a:p>
            <a:r>
              <a:rPr lang="da-DK" altLang="en-US" sz="1800">
                <a:latin typeface="Arial" panose="020B0604020202020204" pitchFamily="34" charset="0"/>
              </a:rPr>
              <a:t>(or inspection of data base tables)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4830" name="Text Box 14">
            <a:extLst>
              <a:ext uri="{FF2B5EF4-FFF2-40B4-BE49-F238E27FC236}">
                <a16:creationId xmlns:a16="http://schemas.microsoft.com/office/drawing/2014/main" id="{5EF5BBD6-42AA-621B-98BE-40290559605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1782763"/>
            <a:ext cx="3867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>
                <a:latin typeface="Arial" panose="020B0604020202020204" pitchFamily="34" charset="0"/>
              </a:rPr>
              <a:t>Inspection and function tests, stress tests, illegal values, etc.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4831" name="Text Box 15">
            <a:extLst>
              <a:ext uri="{FF2B5EF4-FFF2-40B4-BE49-F238E27FC236}">
                <a16:creationId xmlns:a16="http://schemas.microsoft.com/office/drawing/2014/main" id="{A1BA5709-7B13-BD5B-9249-78CCBF25DB1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2479675"/>
            <a:ext cx="3867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>
                <a:latin typeface="Arial" panose="020B0604020202020204" pitchFamily="34" charset="0"/>
              </a:rPr>
              <a:t>Inspection and function tests, stress tests, illegal values, etc.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4832" name="Text Box 16">
            <a:extLst>
              <a:ext uri="{FF2B5EF4-FFF2-40B4-BE49-F238E27FC236}">
                <a16:creationId xmlns:a16="http://schemas.microsoft.com/office/drawing/2014/main" id="{FC2FC181-5FFD-537D-2B83-6691B510AF6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3176588"/>
            <a:ext cx="3867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>
                <a:latin typeface="Arial" panose="020B0604020202020204" pitchFamily="34" charset="0"/>
              </a:rPr>
              <a:t>Expert users try it out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4833" name="Text Box 17">
            <a:extLst>
              <a:ext uri="{FF2B5EF4-FFF2-40B4-BE49-F238E27FC236}">
                <a16:creationId xmlns:a16="http://schemas.microsoft.com/office/drawing/2014/main" id="{297CCCEB-BE3D-B91E-E95E-2424992BACF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4019550"/>
            <a:ext cx="3867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>
                <a:latin typeface="Arial" panose="020B0604020202020204" pitchFamily="34" charset="0"/>
              </a:rPr>
              <a:t>Usability tests with real system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4834" name="Text Box 18">
            <a:extLst>
              <a:ext uri="{FF2B5EF4-FFF2-40B4-BE49-F238E27FC236}">
                <a16:creationId xmlns:a16="http://schemas.microsoft.com/office/drawing/2014/main" id="{DE58E69C-0A00-C937-C00C-6F174ED1BD1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4833938"/>
            <a:ext cx="3867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>
                <a:latin typeface="Arial" panose="020B0604020202020204" pitchFamily="34" charset="0"/>
              </a:rPr>
              <a:t>Test setup and simulations</a:t>
            </a:r>
          </a:p>
          <a:p>
            <a:r>
              <a:rPr lang="da-DK" altLang="en-US" sz="1800">
                <a:latin typeface="Arial" panose="020B0604020202020204" pitchFamily="34" charset="0"/>
              </a:rPr>
              <a:t>+ operational tests after deployment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4835" name="Text Box 19">
            <a:extLst>
              <a:ext uri="{FF2B5EF4-FFF2-40B4-BE49-F238E27FC236}">
                <a16:creationId xmlns:a16="http://schemas.microsoft.com/office/drawing/2014/main" id="{D05BA62B-882D-8516-7DAD-2A5106ADF9B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914900" y="5540375"/>
            <a:ext cx="3867150" cy="915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>
                <a:latin typeface="Arial" panose="020B0604020202020204" pitchFamily="34" charset="0"/>
              </a:rPr>
              <a:t>Measurements after deployment.</a:t>
            </a:r>
          </a:p>
          <a:p>
            <a:r>
              <a:rPr lang="da-DK" altLang="en-US" sz="1800">
                <a:latin typeface="Arial" panose="020B0604020202020204" pitchFamily="34" charset="0"/>
              </a:rPr>
              <a:t>(Hopefully we remembered data collection features)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4836" name="Text Box 20">
            <a:extLst>
              <a:ext uri="{FF2B5EF4-FFF2-40B4-BE49-F238E27FC236}">
                <a16:creationId xmlns:a16="http://schemas.microsoft.com/office/drawing/2014/main" id="{1B04DB66-009E-7FCB-9A99-C4145499172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3494088"/>
            <a:ext cx="3867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>
                <a:latin typeface="Arial" panose="020B0604020202020204" pitchFamily="34" charset="0"/>
              </a:rPr>
              <a:t>Stress test, illegal values, etc.?</a:t>
            </a:r>
            <a:endParaRPr lang="en-US" altLang="en-US" sz="1800">
              <a:latin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8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29" grpId="0" autoUpdateAnimBg="0"/>
      <p:bldP spid="34830" grpId="0" autoUpdateAnimBg="0"/>
      <p:bldP spid="34831" grpId="0" autoUpdateAnimBg="0"/>
      <p:bldP spid="34832" grpId="0" autoUpdateAnimBg="0"/>
      <p:bldP spid="34833" grpId="0" autoUpdateAnimBg="0"/>
      <p:bldP spid="34834" grpId="0" autoUpdateAnimBg="0"/>
      <p:bldP spid="34835" grpId="0" autoUpdateAnimBg="0"/>
      <p:bldP spid="34836" grpId="0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ext Box 2">
            <a:extLst>
              <a:ext uri="{FF2B5EF4-FFF2-40B4-BE49-F238E27FC236}">
                <a16:creationId xmlns:a16="http://schemas.microsoft.com/office/drawing/2014/main" id="{CD1812D6-EBFC-93F9-4C0B-8DFE4642B62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4213" y="857250"/>
            <a:ext cx="2108200" cy="4211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1800" b="1">
                <a:latin typeface="Arial" panose="020B0604020202020204" pitchFamily="34" charset="0"/>
              </a:rPr>
              <a:t>Installation test: </a:t>
            </a:r>
            <a:endParaRPr lang="en-US" altLang="en-US" sz="1800">
              <a:latin typeface="Arial" panose="020B0604020202020204" pitchFamily="34" charset="0"/>
            </a:endParaRPr>
          </a:p>
          <a:p>
            <a:endParaRPr lang="en-US" altLang="en-US" sz="1800">
              <a:latin typeface="Arial" panose="020B0604020202020204" pitchFamily="34" charset="0"/>
            </a:endParaRPr>
          </a:p>
          <a:p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 b="1">
                <a:latin typeface="Arial" panose="020B0604020202020204" pitchFamily="34" charset="0"/>
              </a:rPr>
              <a:t>System test: </a:t>
            </a:r>
            <a:endParaRPr lang="en-US" altLang="en-US" sz="1800">
              <a:latin typeface="Arial" panose="020B0604020202020204" pitchFamily="34" charset="0"/>
            </a:endParaRPr>
          </a:p>
          <a:p>
            <a:endParaRPr lang="en-US" altLang="en-US" sz="1800">
              <a:latin typeface="Arial" panose="020B0604020202020204" pitchFamily="34" charset="0"/>
            </a:endParaRPr>
          </a:p>
          <a:p>
            <a:endParaRPr lang="en-US" altLang="en-US" sz="1800">
              <a:latin typeface="Arial" panose="020B0604020202020204" pitchFamily="34" charset="0"/>
            </a:endParaRPr>
          </a:p>
          <a:p>
            <a:endParaRPr lang="en-US" altLang="en-US" sz="1800">
              <a:latin typeface="Arial" panose="020B0604020202020204" pitchFamily="34" charset="0"/>
            </a:endParaRPr>
          </a:p>
          <a:p>
            <a:endParaRPr lang="en-US" altLang="en-US" sz="1800">
              <a:latin typeface="Arial" panose="020B0604020202020204" pitchFamily="34" charset="0"/>
            </a:endParaRPr>
          </a:p>
          <a:p>
            <a:r>
              <a:rPr lang="da-DK" altLang="en-US" sz="1800" b="1">
                <a:latin typeface="Arial" panose="020B0604020202020204" pitchFamily="34" charset="0"/>
              </a:rPr>
              <a:t>Deployment test:</a:t>
            </a:r>
          </a:p>
          <a:p>
            <a:endParaRPr lang="da-DK" altLang="en-US" sz="1800" b="1">
              <a:latin typeface="Arial" panose="020B0604020202020204" pitchFamily="34" charset="0"/>
            </a:endParaRPr>
          </a:p>
          <a:p>
            <a:endParaRPr lang="da-DK" altLang="en-US" sz="1800" b="1">
              <a:latin typeface="Arial" panose="020B0604020202020204" pitchFamily="34" charset="0"/>
            </a:endParaRPr>
          </a:p>
          <a:p>
            <a:r>
              <a:rPr lang="da-DK" altLang="en-US" sz="1800" b="1">
                <a:latin typeface="Arial" panose="020B0604020202020204" pitchFamily="34" charset="0"/>
              </a:rPr>
              <a:t>Acceptance test:</a:t>
            </a:r>
          </a:p>
          <a:p>
            <a:endParaRPr lang="da-DK" altLang="en-US" sz="1800" b="1">
              <a:latin typeface="Arial" panose="020B0604020202020204" pitchFamily="34" charset="0"/>
            </a:endParaRPr>
          </a:p>
          <a:p>
            <a:endParaRPr lang="da-DK" altLang="en-US" sz="1800" b="1">
              <a:latin typeface="Arial" panose="020B0604020202020204" pitchFamily="34" charset="0"/>
            </a:endParaRPr>
          </a:p>
          <a:p>
            <a:r>
              <a:rPr lang="da-DK" altLang="en-US" sz="1800" b="1">
                <a:latin typeface="Arial" panose="020B0604020202020204" pitchFamily="34" charset="0"/>
              </a:rPr>
              <a:t>Operational test:</a:t>
            </a:r>
          </a:p>
        </p:txBody>
      </p:sp>
      <p:sp>
        <p:nvSpPr>
          <p:cNvPr id="36867" name="Text Box 3">
            <a:extLst>
              <a:ext uri="{FF2B5EF4-FFF2-40B4-BE49-F238E27FC236}">
                <a16:creationId xmlns:a16="http://schemas.microsoft.com/office/drawing/2014/main" id="{570B1466-5D5A-4DC7-1753-17C1F3E508D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916238" y="838200"/>
            <a:ext cx="4248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1800">
                <a:latin typeface="Arial" panose="020B0604020202020204" pitchFamily="34" charset="0"/>
              </a:rPr>
              <a:t>Hardware, software, external products. 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Test basic functionality.</a:t>
            </a:r>
            <a:endParaRPr lang="da-DK" altLang="en-US" sz="1800">
              <a:latin typeface="Arial" panose="020B0604020202020204" pitchFamily="34" charset="0"/>
            </a:endParaRPr>
          </a:p>
        </p:txBody>
      </p:sp>
      <p:sp>
        <p:nvSpPr>
          <p:cNvPr id="36868" name="Text Box 4">
            <a:extLst>
              <a:ext uri="{FF2B5EF4-FFF2-40B4-BE49-F238E27FC236}">
                <a16:creationId xmlns:a16="http://schemas.microsoft.com/office/drawing/2014/main" id="{86D58201-3DFA-E966-B4FA-14228A84316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916238" y="1674813"/>
            <a:ext cx="4248150" cy="1190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1800">
                <a:latin typeface="Arial" panose="020B0604020202020204" pitchFamily="34" charset="0"/>
              </a:rPr>
              <a:t>Test all requirements. 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(Except those needing daily operation) 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Stress test, special cases, etc.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Special data base contents.</a:t>
            </a:r>
            <a:endParaRPr lang="da-DK" altLang="en-US" sz="1800">
              <a:latin typeface="Arial" panose="020B0604020202020204" pitchFamily="34" charset="0"/>
            </a:endParaRPr>
          </a:p>
        </p:txBody>
      </p:sp>
      <p:sp>
        <p:nvSpPr>
          <p:cNvPr id="36869" name="Text Box 5">
            <a:extLst>
              <a:ext uri="{FF2B5EF4-FFF2-40B4-BE49-F238E27FC236}">
                <a16:creationId xmlns:a16="http://schemas.microsoft.com/office/drawing/2014/main" id="{305FE07F-0516-8729-1F7D-4B844B1459A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916238" y="3046413"/>
            <a:ext cx="4248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1800">
                <a:latin typeface="Arial" panose="020B0604020202020204" pitchFamily="34" charset="0"/>
              </a:rPr>
              <a:t>Production data (data conversion).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Test real user tasks with real users. </a:t>
            </a:r>
            <a:endParaRPr lang="da-DK" altLang="en-US" sz="1800">
              <a:latin typeface="Arial" panose="020B0604020202020204" pitchFamily="34" charset="0"/>
            </a:endParaRPr>
          </a:p>
        </p:txBody>
      </p:sp>
      <p:sp>
        <p:nvSpPr>
          <p:cNvPr id="36870" name="Text Box 6">
            <a:extLst>
              <a:ext uri="{FF2B5EF4-FFF2-40B4-BE49-F238E27FC236}">
                <a16:creationId xmlns:a16="http://schemas.microsoft.com/office/drawing/2014/main" id="{A3323835-AB81-E827-1199-448E1710896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916238" y="3883025"/>
            <a:ext cx="4248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1800">
                <a:latin typeface="Arial" panose="020B0604020202020204" pitchFamily="34" charset="0"/>
              </a:rPr>
              <a:t>= System test + Deployment test. </a:t>
            </a:r>
            <a:endParaRPr lang="da-DK" altLang="en-US" sz="1800">
              <a:latin typeface="Arial" panose="020B0604020202020204" pitchFamily="34" charset="0"/>
            </a:endParaRPr>
          </a:p>
        </p:txBody>
      </p:sp>
      <p:sp>
        <p:nvSpPr>
          <p:cNvPr id="36871" name="Text Box 7">
            <a:extLst>
              <a:ext uri="{FF2B5EF4-FFF2-40B4-BE49-F238E27FC236}">
                <a16:creationId xmlns:a16="http://schemas.microsoft.com/office/drawing/2014/main" id="{58B8ACDC-F651-3DF3-B852-E5F7B593A8C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916238" y="4703763"/>
            <a:ext cx="4248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r>
              <a:rPr lang="en-US" altLang="en-US" sz="1800">
                <a:latin typeface="Arial" panose="020B0604020202020204" pitchFamily="34" charset="0"/>
              </a:rPr>
              <a:t>Test remaining requirements, e.g.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response times, availability, hot-line . . . </a:t>
            </a:r>
            <a:endParaRPr lang="da-DK" altLang="en-US" sz="1800">
              <a:latin typeface="Arial" panose="020B0604020202020204" pitchFamily="34" charset="0"/>
            </a:endParaRPr>
          </a:p>
        </p:txBody>
      </p:sp>
      <p:sp>
        <p:nvSpPr>
          <p:cNvPr id="36872" name="Text Box 8">
            <a:extLst>
              <a:ext uri="{FF2B5EF4-FFF2-40B4-BE49-F238E27FC236}">
                <a16:creationId xmlns:a16="http://schemas.microsoft.com/office/drawing/2014/main" id="{BDCFD7EA-1387-B93A-70C0-4835B574168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8001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da-DK" altLang="en-US" b="1" u="sng">
                <a:latin typeface="Arial" panose="020B0604020202020204" pitchFamily="34" charset="0"/>
              </a:rPr>
              <a:t>(</a:t>
            </a:r>
            <a:r>
              <a:rPr lang="en-US" altLang="en-US" b="1" u="sng">
                <a:latin typeface="Arial" panose="020B0604020202020204" pitchFamily="34" charset="0"/>
              </a:rPr>
              <a:t>Fig 7.7)    </a:t>
            </a:r>
            <a:r>
              <a:rPr lang="da-DK" altLang="en-US" b="1" u="sng">
                <a:latin typeface="Arial" panose="020B0604020202020204" pitchFamily="34" charset="0"/>
              </a:rPr>
              <a:t>Acceptance test and delivery</a:t>
            </a:r>
            <a:endParaRPr lang="en-US" altLang="en-US" b="1" u="sng">
              <a:latin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7" grpId="0"/>
      <p:bldP spid="36868" grpId="0"/>
      <p:bldP spid="36869" grpId="0"/>
      <p:bldP spid="36870" grpId="0"/>
      <p:bldP spid="36871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AutoShape 2">
            <a:extLst>
              <a:ext uri="{FF2B5EF4-FFF2-40B4-BE49-F238E27FC236}">
                <a16:creationId xmlns:a16="http://schemas.microsoft.com/office/drawing/2014/main" id="{A4728CF9-8717-DAC1-AB03-ADA449311D43}"/>
              </a:ext>
            </a:extLst>
          </p:cNvPr>
          <p:cNvSpPr>
            <a:spLocks noChangeArrowheads="1"/>
          </p:cNvSpPr>
          <p:nvPr/>
        </p:nvSpPr>
        <p:spPr bwMode="auto">
          <a:xfrm rot="-5400000">
            <a:off x="3976688" y="4792662"/>
            <a:ext cx="190500" cy="1133475"/>
          </a:xfrm>
          <a:prstGeom prst="upDownArrow">
            <a:avLst>
              <a:gd name="adj1" fmla="val 50000"/>
              <a:gd name="adj2" fmla="val 119000"/>
            </a:avLst>
          </a:prstGeom>
          <a:solidFill>
            <a:srgbClr val="FFFF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0483" name="Text Box 3">
            <a:extLst>
              <a:ext uri="{FF2B5EF4-FFF2-40B4-BE49-F238E27FC236}">
                <a16:creationId xmlns:a16="http://schemas.microsoft.com/office/drawing/2014/main" id="{C180BA2B-DAC7-06D3-1BCA-0CA27460726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en-US" altLang="en-US" b="1" u="sng">
                <a:latin typeface="Arial" panose="020B0604020202020204" pitchFamily="34" charset="0"/>
              </a:rPr>
              <a:t>Fig 7.10    Requirements tracing</a:t>
            </a:r>
          </a:p>
        </p:txBody>
      </p:sp>
      <p:sp>
        <p:nvSpPr>
          <p:cNvPr id="20484" name="AutoShape 4">
            <a:extLst>
              <a:ext uri="{FF2B5EF4-FFF2-40B4-BE49-F238E27FC236}">
                <a16:creationId xmlns:a16="http://schemas.microsoft.com/office/drawing/2014/main" id="{A87A43B8-901B-7250-5ACC-7BFF2087A8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84700" y="766763"/>
            <a:ext cx="1281113" cy="806450"/>
          </a:xfrm>
          <a:prstGeom prst="flowChartDocumen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>
            <a:spAutoFit/>
          </a:bodyPr>
          <a:lstStyle/>
          <a:p>
            <a:pPr algn="ctr"/>
            <a:r>
              <a:rPr lang="en-US" altLang="en-US" sz="1800" b="1">
                <a:latin typeface="Arial" panose="020B0604020202020204" pitchFamily="34" charset="0"/>
              </a:rPr>
              <a:t>Goals &amp;</a:t>
            </a:r>
          </a:p>
          <a:p>
            <a:pPr algn="ctr"/>
            <a:r>
              <a:rPr lang="en-US" altLang="en-US" sz="1800" b="1">
                <a:latin typeface="Arial" panose="020B0604020202020204" pitchFamily="34" charset="0"/>
              </a:rPr>
              <a:t>demands</a:t>
            </a:r>
          </a:p>
        </p:txBody>
      </p:sp>
      <p:sp>
        <p:nvSpPr>
          <p:cNvPr id="20485" name="AutoShape 5">
            <a:extLst>
              <a:ext uri="{FF2B5EF4-FFF2-40B4-BE49-F238E27FC236}">
                <a16:creationId xmlns:a16="http://schemas.microsoft.com/office/drawing/2014/main" id="{33924629-2958-B506-07C4-1BB68D7873E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38675" y="2976563"/>
            <a:ext cx="1190625" cy="492125"/>
          </a:xfrm>
          <a:prstGeom prst="flowChartDocument">
            <a:avLst/>
          </a:prstGeom>
          <a:solidFill>
            <a:schemeClr val="bg1"/>
          </a:solidFill>
          <a:ln w="5715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90000" tIns="46800" rIns="90000" bIns="46800">
            <a:spAutoFit/>
          </a:bodyPr>
          <a:lstStyle/>
          <a:p>
            <a:pPr algn="ctr"/>
            <a:r>
              <a:rPr lang="en-US" altLang="en-US" sz="1800" b="1">
                <a:latin typeface="Arial" panose="020B0604020202020204" pitchFamily="34" charset="0"/>
              </a:rPr>
              <a:t>Reqspec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20486" name="AutoShape 6">
            <a:extLst>
              <a:ext uri="{FF2B5EF4-FFF2-40B4-BE49-F238E27FC236}">
                <a16:creationId xmlns:a16="http://schemas.microsoft.com/office/drawing/2014/main" id="{7C98362C-FAC9-AABA-7CFE-3B40C769645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14875" y="4792663"/>
            <a:ext cx="1116013" cy="463550"/>
          </a:xfrm>
          <a:prstGeom prst="flowChartDocumen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>
            <a:spAutoFit/>
          </a:bodyPr>
          <a:lstStyle/>
          <a:p>
            <a:pPr algn="ctr"/>
            <a:r>
              <a:rPr lang="en-US" altLang="en-US" sz="1800" b="1">
                <a:latin typeface="Arial" panose="020B0604020202020204" pitchFamily="34" charset="0"/>
              </a:rPr>
              <a:t>Design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20487" name="AutoShape 7">
            <a:extLst>
              <a:ext uri="{FF2B5EF4-FFF2-40B4-BE49-F238E27FC236}">
                <a16:creationId xmlns:a16="http://schemas.microsoft.com/office/drawing/2014/main" id="{BBE59E30-4497-DB9F-9CD8-CFAC8EBE02B7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02225" y="5130800"/>
            <a:ext cx="1149350" cy="463550"/>
          </a:xfrm>
          <a:prstGeom prst="flowChartDocumen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90000" tIns="46800" rIns="90000" bIns="46800">
            <a:spAutoFit/>
          </a:bodyPr>
          <a:lstStyle/>
          <a:p>
            <a:pPr algn="ctr"/>
            <a:r>
              <a:rPr lang="en-US" altLang="en-US" sz="1800" b="1">
                <a:latin typeface="Arial" panose="020B0604020202020204" pitchFamily="34" charset="0"/>
              </a:rPr>
              <a:t>Program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20488" name="AutoShape 8">
            <a:extLst>
              <a:ext uri="{FF2B5EF4-FFF2-40B4-BE49-F238E27FC236}">
                <a16:creationId xmlns:a16="http://schemas.microsoft.com/office/drawing/2014/main" id="{0EBB998D-05A3-F965-DA46-DD0A7C40E4F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28800" y="5095875"/>
            <a:ext cx="1481138" cy="541338"/>
          </a:xfrm>
          <a:prstGeom prst="bevel">
            <a:avLst>
              <a:gd name="adj" fmla="val 17940"/>
            </a:avLst>
          </a:prstGeom>
          <a:solidFill>
            <a:schemeClr val="bg1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>
            <a:spAutoFit/>
          </a:bodyPr>
          <a:lstStyle/>
          <a:p>
            <a:pPr algn="ctr"/>
            <a:r>
              <a:rPr lang="en-US" altLang="en-US" sz="1800" b="1">
                <a:latin typeface="Arial" panose="020B0604020202020204" pitchFamily="34" charset="0"/>
              </a:rPr>
              <a:t>Operation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20489" name="Text Box 9">
            <a:extLst>
              <a:ext uri="{FF2B5EF4-FFF2-40B4-BE49-F238E27FC236}">
                <a16:creationId xmlns:a16="http://schemas.microsoft.com/office/drawing/2014/main" id="{BCD2E3E8-FB67-BC92-FF78-F588A4EF821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489575" y="1714500"/>
            <a:ext cx="2663825" cy="896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>
            <a:spAutoFit/>
          </a:bodyPr>
          <a:lstStyle/>
          <a:p>
            <a:r>
              <a:rPr lang="en-GB" altLang="en-US" sz="1800" noProof="1">
                <a:latin typeface="Arial" panose="020B0604020202020204" pitchFamily="34" charset="0"/>
              </a:rPr>
              <a:t>Goal-domain tracing (8.7)</a:t>
            </a:r>
          </a:p>
          <a:p>
            <a:r>
              <a:rPr lang="en-GB" altLang="en-US" sz="1800" noProof="1">
                <a:latin typeface="Arial" panose="020B0604020202020204" pitchFamily="34" charset="0"/>
              </a:rPr>
              <a:t>Domain-reqs tracing (8.8)</a:t>
            </a:r>
          </a:p>
          <a:p>
            <a:r>
              <a:rPr lang="en-GB" altLang="en-US" sz="1800" noProof="1">
                <a:latin typeface="Arial" panose="020B0604020202020204" pitchFamily="34" charset="0"/>
              </a:rPr>
              <a:t>Reviews and tests (9.3)</a:t>
            </a:r>
            <a:endParaRPr lang="en-GB" altLang="en-US" sz="1800" b="1" noProof="1">
              <a:latin typeface="Arial" panose="020B0604020202020204" pitchFamily="34" charset="0"/>
            </a:endParaRPr>
          </a:p>
        </p:txBody>
      </p:sp>
      <p:sp>
        <p:nvSpPr>
          <p:cNvPr id="20490" name="Text Box 10">
            <a:extLst>
              <a:ext uri="{FF2B5EF4-FFF2-40B4-BE49-F238E27FC236}">
                <a16:creationId xmlns:a16="http://schemas.microsoft.com/office/drawing/2014/main" id="{ADFCE969-B8A3-79C7-CBD9-3A7CBB0C924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489575" y="3705225"/>
            <a:ext cx="2816225" cy="896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>
            <a:spAutoFit/>
          </a:bodyPr>
          <a:lstStyle/>
          <a:p>
            <a:r>
              <a:rPr lang="en-GB" altLang="en-US" sz="1800" noProof="1">
                <a:latin typeface="Arial" panose="020B0604020202020204" pitchFamily="34" charset="0"/>
              </a:rPr>
              <a:t>Direct implementation (7.6)</a:t>
            </a:r>
          </a:p>
          <a:p>
            <a:r>
              <a:rPr lang="en-GB" altLang="en-US" sz="1800" noProof="1">
                <a:latin typeface="Arial" panose="020B0604020202020204" pitchFamily="34" charset="0"/>
              </a:rPr>
              <a:t>Verification (7.6)</a:t>
            </a:r>
          </a:p>
          <a:p>
            <a:r>
              <a:rPr lang="en-GB" altLang="en-US" sz="1800" noProof="1">
                <a:latin typeface="Arial" panose="020B0604020202020204" pitchFamily="34" charset="0"/>
              </a:rPr>
              <a:t>Embedded trace inf (7.6)</a:t>
            </a:r>
            <a:endParaRPr lang="en-GB" altLang="en-US" sz="1800" b="1" noProof="1">
              <a:latin typeface="Arial" panose="020B0604020202020204" pitchFamily="34" charset="0"/>
            </a:endParaRPr>
          </a:p>
        </p:txBody>
      </p:sp>
      <p:sp>
        <p:nvSpPr>
          <p:cNvPr id="20491" name="AutoShape 11">
            <a:extLst>
              <a:ext uri="{FF2B5EF4-FFF2-40B4-BE49-F238E27FC236}">
                <a16:creationId xmlns:a16="http://schemas.microsoft.com/office/drawing/2014/main" id="{0759AF05-A72A-2AA4-0A5B-C52076E217D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5800" y="3657600"/>
            <a:ext cx="1860550" cy="685800"/>
          </a:xfrm>
          <a:prstGeom prst="wedgeRoundRectCallout">
            <a:avLst>
              <a:gd name="adj1" fmla="val 63565"/>
              <a:gd name="adj2" fmla="val 96759"/>
              <a:gd name="adj3" fmla="val 16667"/>
            </a:avLst>
          </a:prstGeom>
          <a:solidFill>
            <a:schemeClr val="bg1"/>
          </a:solidFill>
          <a:ln w="1905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>
            <a:spAutoFit/>
          </a:bodyPr>
          <a:lstStyle/>
          <a:p>
            <a:r>
              <a:rPr lang="en-GB" altLang="en-US" sz="1800" noProof="1">
                <a:latin typeface="Arial" panose="020B0604020202020204" pitchFamily="34" charset="0"/>
              </a:rPr>
              <a:t>System &amp; </a:t>
            </a:r>
          </a:p>
          <a:p>
            <a:r>
              <a:rPr lang="en-GB" altLang="en-US" sz="1800" noProof="1">
                <a:latin typeface="Arial" panose="020B0604020202020204" pitchFamily="34" charset="0"/>
              </a:rPr>
              <a:t>accept test (7.7)</a:t>
            </a:r>
            <a:endParaRPr lang="en-GB" altLang="en-US" sz="1800" b="1" noProof="1">
              <a:latin typeface="Arial" panose="020B0604020202020204" pitchFamily="34" charset="0"/>
            </a:endParaRPr>
          </a:p>
        </p:txBody>
      </p:sp>
      <p:sp>
        <p:nvSpPr>
          <p:cNvPr id="20492" name="Text Box 12">
            <a:extLst>
              <a:ext uri="{FF2B5EF4-FFF2-40B4-BE49-F238E27FC236}">
                <a16:creationId xmlns:a16="http://schemas.microsoft.com/office/drawing/2014/main" id="{D944BE43-47FF-8FF8-7E15-448D6B5018A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326188" y="2882900"/>
            <a:ext cx="1317625" cy="622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>
            <a:spAutoFit/>
          </a:bodyPr>
          <a:lstStyle/>
          <a:p>
            <a:r>
              <a:rPr lang="en-GB" altLang="en-US" sz="1800" noProof="1">
                <a:latin typeface="Arial" panose="020B0604020202020204" pitchFamily="34" charset="0"/>
              </a:rPr>
              <a:t>Consistency</a:t>
            </a:r>
          </a:p>
          <a:p>
            <a:r>
              <a:rPr lang="en-GB" altLang="en-US" sz="1800" noProof="1">
                <a:latin typeface="Arial" panose="020B0604020202020204" pitchFamily="34" charset="0"/>
              </a:rPr>
              <a:t>checks (9.2)</a:t>
            </a:r>
            <a:endParaRPr lang="en-GB" altLang="en-US" sz="1800" b="1" noProof="1">
              <a:latin typeface="Arial" panose="020B0604020202020204" pitchFamily="34" charset="0"/>
            </a:endParaRPr>
          </a:p>
        </p:txBody>
      </p:sp>
      <p:sp>
        <p:nvSpPr>
          <p:cNvPr id="20493" name="Freeform 13">
            <a:extLst>
              <a:ext uri="{FF2B5EF4-FFF2-40B4-BE49-F238E27FC236}">
                <a16:creationId xmlns:a16="http://schemas.microsoft.com/office/drawing/2014/main" id="{44AB1A7B-18B9-24B6-DB62-5D168F8DDE79}"/>
              </a:ext>
            </a:extLst>
          </p:cNvPr>
          <p:cNvSpPr>
            <a:spLocks/>
          </p:cNvSpPr>
          <p:nvPr/>
        </p:nvSpPr>
        <p:spPr bwMode="auto">
          <a:xfrm>
            <a:off x="5851525" y="2725738"/>
            <a:ext cx="623888" cy="962025"/>
          </a:xfrm>
          <a:custGeom>
            <a:avLst/>
            <a:gdLst>
              <a:gd name="T0" fmla="*/ 0 w 393"/>
              <a:gd name="T1" fmla="*/ 363 h 606"/>
              <a:gd name="T2" fmla="*/ 12 w 393"/>
              <a:gd name="T3" fmla="*/ 207 h 606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393" h="606">
                <a:moveTo>
                  <a:pt x="0" y="363"/>
                </a:moveTo>
                <a:cubicBezTo>
                  <a:pt x="276" y="606"/>
                  <a:pt x="393" y="0"/>
                  <a:pt x="12" y="207"/>
                </a:cubicBezTo>
              </a:path>
            </a:pathLst>
          </a:custGeom>
          <a:noFill/>
          <a:ln w="28575" cap="flat" cmpd="sng">
            <a:solidFill>
              <a:schemeClr val="tx1"/>
            </a:solidFill>
            <a:prstDash val="solid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90000" tIns="46800" rIns="90000" bIns="46800" anchor="ctr">
            <a:spAutoFit/>
          </a:bodyPr>
          <a:lstStyle/>
          <a:p>
            <a:endParaRPr lang="en-GB"/>
          </a:p>
        </p:txBody>
      </p:sp>
      <p:sp>
        <p:nvSpPr>
          <p:cNvPr id="20494" name="AutoShape 14">
            <a:extLst>
              <a:ext uri="{FF2B5EF4-FFF2-40B4-BE49-F238E27FC236}">
                <a16:creationId xmlns:a16="http://schemas.microsoft.com/office/drawing/2014/main" id="{62CF710D-F905-ACA2-15DA-09F8A065A78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65725" y="1550988"/>
            <a:ext cx="190500" cy="1425575"/>
          </a:xfrm>
          <a:prstGeom prst="upDownArrow">
            <a:avLst>
              <a:gd name="adj1" fmla="val 50000"/>
              <a:gd name="adj2" fmla="val 149667"/>
            </a:avLst>
          </a:prstGeom>
          <a:solidFill>
            <a:srgbClr val="FFFF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0495" name="Freeform 15">
            <a:extLst>
              <a:ext uri="{FF2B5EF4-FFF2-40B4-BE49-F238E27FC236}">
                <a16:creationId xmlns:a16="http://schemas.microsoft.com/office/drawing/2014/main" id="{C0130693-F3D7-16CA-5E5F-CAF93FF2D769}"/>
              </a:ext>
            </a:extLst>
          </p:cNvPr>
          <p:cNvSpPr>
            <a:spLocks/>
          </p:cNvSpPr>
          <p:nvPr/>
        </p:nvSpPr>
        <p:spPr bwMode="auto">
          <a:xfrm>
            <a:off x="2571750" y="3238500"/>
            <a:ext cx="2057400" cy="1847850"/>
          </a:xfrm>
          <a:custGeom>
            <a:avLst/>
            <a:gdLst>
              <a:gd name="T0" fmla="*/ 1296 w 1296"/>
              <a:gd name="T1" fmla="*/ 0 h 1164"/>
              <a:gd name="T2" fmla="*/ 0 w 1296"/>
              <a:gd name="T3" fmla="*/ 1164 h 1164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296" h="1164">
                <a:moveTo>
                  <a:pt x="1296" y="0"/>
                </a:moveTo>
                <a:cubicBezTo>
                  <a:pt x="732" y="204"/>
                  <a:pt x="252" y="600"/>
                  <a:pt x="0" y="1164"/>
                </a:cubicBezTo>
              </a:path>
            </a:pathLst>
          </a:custGeom>
          <a:noFill/>
          <a:ln w="28575" cap="flat" cmpd="sng">
            <a:solidFill>
              <a:schemeClr val="tx1"/>
            </a:solidFill>
            <a:prstDash val="solid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>
            <a:spAutoFit/>
          </a:bodyPr>
          <a:lstStyle/>
          <a:p>
            <a:endParaRPr lang="en-GB"/>
          </a:p>
        </p:txBody>
      </p:sp>
      <p:sp>
        <p:nvSpPr>
          <p:cNvPr id="20496" name="AutoShape 16">
            <a:extLst>
              <a:ext uri="{FF2B5EF4-FFF2-40B4-BE49-F238E27FC236}">
                <a16:creationId xmlns:a16="http://schemas.microsoft.com/office/drawing/2014/main" id="{41A2395D-181D-68F8-A92B-6B17BA9FE826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84775" y="3487738"/>
            <a:ext cx="190500" cy="1219200"/>
          </a:xfrm>
          <a:prstGeom prst="upDownArrow">
            <a:avLst>
              <a:gd name="adj1" fmla="val 50000"/>
              <a:gd name="adj2" fmla="val 128000"/>
            </a:avLst>
          </a:prstGeom>
          <a:solidFill>
            <a:srgbClr val="FFFFFF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0497" name="Text Box 17">
            <a:extLst>
              <a:ext uri="{FF2B5EF4-FFF2-40B4-BE49-F238E27FC236}">
                <a16:creationId xmlns:a16="http://schemas.microsoft.com/office/drawing/2014/main" id="{93DCF1E5-9A26-9AD9-0485-6743261A900F}"/>
              </a:ext>
            </a:extLst>
          </p:cNvPr>
          <p:cNvSpPr txBox="1">
            <a:spLocks noChangeArrowheads="1"/>
          </p:cNvSpPr>
          <p:nvPr/>
        </p:nvSpPr>
        <p:spPr bwMode="auto">
          <a:xfrm rot="-5400000">
            <a:off x="3598069" y="2055019"/>
            <a:ext cx="12763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Validation</a:t>
            </a:r>
          </a:p>
        </p:txBody>
      </p:sp>
      <p:sp>
        <p:nvSpPr>
          <p:cNvPr id="20498" name="Text Box 18">
            <a:extLst>
              <a:ext uri="{FF2B5EF4-FFF2-40B4-BE49-F238E27FC236}">
                <a16:creationId xmlns:a16="http://schemas.microsoft.com/office/drawing/2014/main" id="{63EEB943-0EBC-7839-FB90-8DF2B3B91E87}"/>
              </a:ext>
            </a:extLst>
          </p:cNvPr>
          <p:cNvSpPr txBox="1">
            <a:spLocks noChangeArrowheads="1"/>
          </p:cNvSpPr>
          <p:nvPr/>
        </p:nvSpPr>
        <p:spPr bwMode="auto">
          <a:xfrm rot="-2377661">
            <a:off x="2686050" y="3519488"/>
            <a:ext cx="14287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Verification</a:t>
            </a:r>
          </a:p>
        </p:txBody>
      </p:sp>
      <p:sp>
        <p:nvSpPr>
          <p:cNvPr id="20499" name="Rectangle 19">
            <a:extLst>
              <a:ext uri="{FF2B5EF4-FFF2-40B4-BE49-F238E27FC236}">
                <a16:creationId xmlns:a16="http://schemas.microsoft.com/office/drawing/2014/main" id="{61121F76-1A9B-5D3E-388E-C3B087B09BA7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9600" y="6248400"/>
            <a:ext cx="3352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r>
              <a:rPr lang="en-GB" altLang="en-US" sz="1200" noProof="1"/>
              <a:t>From: Soren Lauesen: Software Requirements</a:t>
            </a:r>
          </a:p>
          <a:p>
            <a:r>
              <a:rPr lang="en-GB" altLang="en-US" sz="1200" noProof="1"/>
              <a:t>© Pearson / Addison-Wesley 2002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6" name="Text Box 28">
            <a:extLst>
              <a:ext uri="{FF2B5EF4-FFF2-40B4-BE49-F238E27FC236}">
                <a16:creationId xmlns:a16="http://schemas.microsoft.com/office/drawing/2014/main" id="{5D6330CE-0102-1A5E-936F-A217C2A179E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93663"/>
            <a:ext cx="6553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en-US" altLang="en-US" b="1" u="sng">
                <a:latin typeface="Arial" panose="020B0604020202020204" pitchFamily="34" charset="0"/>
              </a:rPr>
              <a:t>Fig 7.1    Requirements in product life cycle</a:t>
            </a:r>
          </a:p>
        </p:txBody>
      </p:sp>
      <p:sp>
        <p:nvSpPr>
          <p:cNvPr id="2077" name="AutoShape 29">
            <a:extLst>
              <a:ext uri="{FF2B5EF4-FFF2-40B4-BE49-F238E27FC236}">
                <a16:creationId xmlns:a16="http://schemas.microsoft.com/office/drawing/2014/main" id="{25AE012B-1E7D-9DB8-DFC0-2F96093FF69B}"/>
              </a:ext>
            </a:extLst>
          </p:cNvPr>
          <p:cNvSpPr>
            <a:spLocks noChangeArrowheads="1"/>
          </p:cNvSpPr>
          <p:nvPr/>
        </p:nvSpPr>
        <p:spPr bwMode="auto">
          <a:xfrm>
            <a:off x="633413" y="885825"/>
            <a:ext cx="1728787" cy="595313"/>
          </a:xfrm>
          <a:prstGeom prst="cloudCallout">
            <a:avLst>
              <a:gd name="adj1" fmla="val -58569"/>
              <a:gd name="adj2" fmla="val -75292"/>
            </a:avLst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72000" tIns="72000" rIns="72000" bIns="72000" anchor="ctr" anchorCtr="1">
            <a:spAutoFit/>
          </a:bodyPr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Inception</a:t>
            </a:r>
          </a:p>
        </p:txBody>
      </p:sp>
      <p:sp>
        <p:nvSpPr>
          <p:cNvPr id="2078" name="Oval 30">
            <a:extLst>
              <a:ext uri="{FF2B5EF4-FFF2-40B4-BE49-F238E27FC236}">
                <a16:creationId xmlns:a16="http://schemas.microsoft.com/office/drawing/2014/main" id="{AA1F1C55-D7B2-6485-C55C-07121A1639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35200" y="1397000"/>
            <a:ext cx="1346200" cy="530225"/>
          </a:xfrm>
          <a:prstGeom prst="ellips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 anchorCtr="1"/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Elicitation</a:t>
            </a:r>
          </a:p>
        </p:txBody>
      </p:sp>
      <p:sp>
        <p:nvSpPr>
          <p:cNvPr id="2079" name="AutoShape 31">
            <a:extLst>
              <a:ext uri="{FF2B5EF4-FFF2-40B4-BE49-F238E27FC236}">
                <a16:creationId xmlns:a16="http://schemas.microsoft.com/office/drawing/2014/main" id="{3793F589-1B81-96FD-C238-6C0BA76793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57600" y="2016125"/>
            <a:ext cx="1504950" cy="574675"/>
          </a:xfrm>
          <a:prstGeom prst="foldedCorner">
            <a:avLst>
              <a:gd name="adj" fmla="val 28269"/>
            </a:avLst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 anchorCtr="1"/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Formulation</a:t>
            </a:r>
          </a:p>
        </p:txBody>
      </p:sp>
      <p:sp>
        <p:nvSpPr>
          <p:cNvPr id="2080" name="AutoShape 32">
            <a:extLst>
              <a:ext uri="{FF2B5EF4-FFF2-40B4-BE49-F238E27FC236}">
                <a16:creationId xmlns:a16="http://schemas.microsoft.com/office/drawing/2014/main" id="{A002C723-8270-2533-8F91-EDCAAF840B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208588" y="2662238"/>
            <a:ext cx="1314450" cy="530225"/>
          </a:xfrm>
          <a:prstGeom prst="parallelogram">
            <a:avLst>
              <a:gd name="adj" fmla="val 30827"/>
            </a:avLst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 anchorCtr="1"/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Checking</a:t>
            </a:r>
          </a:p>
        </p:txBody>
      </p:sp>
      <p:sp>
        <p:nvSpPr>
          <p:cNvPr id="2081" name="Text Box 33">
            <a:extLst>
              <a:ext uri="{FF2B5EF4-FFF2-40B4-BE49-F238E27FC236}">
                <a16:creationId xmlns:a16="http://schemas.microsoft.com/office/drawing/2014/main" id="{35AABA1C-CDEC-424D-3993-9A90D67F98A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232400" y="3810000"/>
            <a:ext cx="1270000" cy="534988"/>
          </a:xfrm>
          <a:prstGeom prst="rect">
            <a:avLst/>
          </a:prstGeom>
          <a:noFill/>
          <a:ln w="57150" cmpd="thinThick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 anchorCtr="1"/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Contract</a:t>
            </a:r>
          </a:p>
        </p:txBody>
      </p:sp>
      <p:sp>
        <p:nvSpPr>
          <p:cNvPr id="2082" name="AutoShape 34">
            <a:extLst>
              <a:ext uri="{FF2B5EF4-FFF2-40B4-BE49-F238E27FC236}">
                <a16:creationId xmlns:a16="http://schemas.microsoft.com/office/drawing/2014/main" id="{A87CCAF3-6A24-1C9D-E7DC-CF4B43EF1E0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790950" y="4435475"/>
            <a:ext cx="1174750" cy="758825"/>
          </a:xfrm>
          <a:prstGeom prst="flowChartAlternateProcess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 anchorCtr="1"/>
          <a:lstStyle/>
          <a:p>
            <a:pPr algn="ctr"/>
            <a:r>
              <a:rPr lang="en-GB" altLang="en-US" sz="1800" b="1" noProof="1">
                <a:latin typeface="Arial" panose="020B0604020202020204" pitchFamily="34" charset="0"/>
              </a:rPr>
              <a:t>Design &amp;</a:t>
            </a:r>
          </a:p>
          <a:p>
            <a:pPr algn="ctr"/>
            <a:r>
              <a:rPr lang="en-GB" altLang="en-US" sz="1800" b="1" noProof="1">
                <a:latin typeface="Arial" panose="020B0604020202020204" pitchFamily="34" charset="0"/>
              </a:rPr>
              <a:t>program</a:t>
            </a:r>
          </a:p>
        </p:txBody>
      </p:sp>
      <p:sp>
        <p:nvSpPr>
          <p:cNvPr id="2083" name="AutoShape 35">
            <a:extLst>
              <a:ext uri="{FF2B5EF4-FFF2-40B4-BE49-F238E27FC236}">
                <a16:creationId xmlns:a16="http://schemas.microsoft.com/office/drawing/2014/main" id="{7D69E2B9-A0A5-81DA-48C6-51D04F5E126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133600" y="5284788"/>
            <a:ext cx="1460500" cy="506412"/>
          </a:xfrm>
          <a:prstGeom prst="parallelogram">
            <a:avLst>
              <a:gd name="adj" fmla="val 29428"/>
            </a:avLst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 anchorCtr="1"/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Accept test</a:t>
            </a:r>
          </a:p>
        </p:txBody>
      </p:sp>
      <p:sp>
        <p:nvSpPr>
          <p:cNvPr id="2084" name="Text Box 36">
            <a:extLst>
              <a:ext uri="{FF2B5EF4-FFF2-40B4-BE49-F238E27FC236}">
                <a16:creationId xmlns:a16="http://schemas.microsoft.com/office/drawing/2014/main" id="{40D2F8DC-7BD4-33E9-0693-63B332B5309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251450" y="5759450"/>
            <a:ext cx="2216150" cy="64135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Ctr="1"/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Reqs management</a:t>
            </a:r>
          </a:p>
          <a:p>
            <a:r>
              <a:rPr lang="en-GB" altLang="en-US" sz="1800" b="1" noProof="1">
                <a:latin typeface="Arial" panose="020B0604020202020204" pitchFamily="34" charset="0"/>
              </a:rPr>
              <a:t>&amp; release planning</a:t>
            </a:r>
          </a:p>
        </p:txBody>
      </p:sp>
      <p:sp>
        <p:nvSpPr>
          <p:cNvPr id="2088" name="Text Box 40">
            <a:extLst>
              <a:ext uri="{FF2B5EF4-FFF2-40B4-BE49-F238E27FC236}">
                <a16:creationId xmlns:a16="http://schemas.microsoft.com/office/drawing/2014/main" id="{071EA485-8442-3DC1-EC6B-FF2D51A04D7E}"/>
              </a:ext>
            </a:extLst>
          </p:cNvPr>
          <p:cNvSpPr txBox="1">
            <a:spLocks noChangeArrowheads="1"/>
          </p:cNvSpPr>
          <p:nvPr/>
        </p:nvSpPr>
        <p:spPr bwMode="auto">
          <a:xfrm rot="2203598">
            <a:off x="1447800" y="2209800"/>
            <a:ext cx="12763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Validation</a:t>
            </a:r>
          </a:p>
        </p:txBody>
      </p:sp>
      <p:sp>
        <p:nvSpPr>
          <p:cNvPr id="2089" name="Text Box 41">
            <a:extLst>
              <a:ext uri="{FF2B5EF4-FFF2-40B4-BE49-F238E27FC236}">
                <a16:creationId xmlns:a16="http://schemas.microsoft.com/office/drawing/2014/main" id="{F50B6C56-21A5-2FA9-F37F-DD742F54B771}"/>
              </a:ext>
            </a:extLst>
          </p:cNvPr>
          <p:cNvSpPr txBox="1">
            <a:spLocks noChangeArrowheads="1"/>
          </p:cNvSpPr>
          <p:nvPr/>
        </p:nvSpPr>
        <p:spPr bwMode="auto">
          <a:xfrm rot="-4065798">
            <a:off x="2059782" y="3674268"/>
            <a:ext cx="14287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Verification</a:t>
            </a:r>
          </a:p>
        </p:txBody>
      </p:sp>
      <p:cxnSp>
        <p:nvCxnSpPr>
          <p:cNvPr id="2090" name="AutoShape 42">
            <a:extLst>
              <a:ext uri="{FF2B5EF4-FFF2-40B4-BE49-F238E27FC236}">
                <a16:creationId xmlns:a16="http://schemas.microsoft.com/office/drawing/2014/main" id="{D3B956AD-1E1E-42DB-2FDF-BF26F1EFA73F}"/>
              </a:ext>
            </a:extLst>
          </p:cNvPr>
          <p:cNvCxnSpPr>
            <a:cxnSpLocks noChangeShapeType="1"/>
            <a:stCxn id="2077" idx="2"/>
            <a:endCxn id="2078" idx="0"/>
          </p:cNvCxnSpPr>
          <p:nvPr/>
        </p:nvCxnSpPr>
        <p:spPr bwMode="auto">
          <a:xfrm>
            <a:off x="2374900" y="1184275"/>
            <a:ext cx="533400" cy="198438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91" name="AutoShape 43">
            <a:extLst>
              <a:ext uri="{FF2B5EF4-FFF2-40B4-BE49-F238E27FC236}">
                <a16:creationId xmlns:a16="http://schemas.microsoft.com/office/drawing/2014/main" id="{7249EF8E-E3F5-4735-88C1-34D3681F9CE3}"/>
              </a:ext>
            </a:extLst>
          </p:cNvPr>
          <p:cNvCxnSpPr>
            <a:cxnSpLocks noChangeShapeType="1"/>
            <a:stCxn id="2078" idx="6"/>
            <a:endCxn id="2079" idx="0"/>
          </p:cNvCxnSpPr>
          <p:nvPr/>
        </p:nvCxnSpPr>
        <p:spPr bwMode="auto">
          <a:xfrm>
            <a:off x="3595688" y="1662113"/>
            <a:ext cx="814387" cy="339725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92" name="AutoShape 44">
            <a:extLst>
              <a:ext uri="{FF2B5EF4-FFF2-40B4-BE49-F238E27FC236}">
                <a16:creationId xmlns:a16="http://schemas.microsoft.com/office/drawing/2014/main" id="{7EAC132C-792D-8F79-71DF-90B0FDD03168}"/>
              </a:ext>
            </a:extLst>
          </p:cNvPr>
          <p:cNvCxnSpPr>
            <a:cxnSpLocks noChangeShapeType="1"/>
            <a:stCxn id="2079" idx="3"/>
            <a:endCxn id="2080" idx="1"/>
          </p:cNvCxnSpPr>
          <p:nvPr/>
        </p:nvCxnSpPr>
        <p:spPr bwMode="auto">
          <a:xfrm>
            <a:off x="5176838" y="2303463"/>
            <a:ext cx="688975" cy="344487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93" name="AutoShape 45">
            <a:extLst>
              <a:ext uri="{FF2B5EF4-FFF2-40B4-BE49-F238E27FC236}">
                <a16:creationId xmlns:a16="http://schemas.microsoft.com/office/drawing/2014/main" id="{FFD9C478-9F46-1BC0-EA6C-198B99FAE01D}"/>
              </a:ext>
            </a:extLst>
          </p:cNvPr>
          <p:cNvCxnSpPr>
            <a:cxnSpLocks noChangeShapeType="1"/>
            <a:stCxn id="2080" idx="4"/>
            <a:endCxn id="2081" idx="0"/>
          </p:cNvCxnSpPr>
          <p:nvPr/>
        </p:nvCxnSpPr>
        <p:spPr bwMode="auto">
          <a:xfrm>
            <a:off x="5865813" y="3206750"/>
            <a:ext cx="1587" cy="574675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94" name="AutoShape 46">
            <a:extLst>
              <a:ext uri="{FF2B5EF4-FFF2-40B4-BE49-F238E27FC236}">
                <a16:creationId xmlns:a16="http://schemas.microsoft.com/office/drawing/2014/main" id="{870D259C-B50D-2857-2594-7439647DA341}"/>
              </a:ext>
            </a:extLst>
          </p:cNvPr>
          <p:cNvCxnSpPr>
            <a:cxnSpLocks noChangeShapeType="1"/>
            <a:stCxn id="2081" idx="1"/>
            <a:endCxn id="2082" idx="0"/>
          </p:cNvCxnSpPr>
          <p:nvPr/>
        </p:nvCxnSpPr>
        <p:spPr bwMode="auto">
          <a:xfrm flipH="1">
            <a:off x="4378325" y="4078288"/>
            <a:ext cx="825500" cy="342900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095" name="AutoShape 47">
            <a:extLst>
              <a:ext uri="{FF2B5EF4-FFF2-40B4-BE49-F238E27FC236}">
                <a16:creationId xmlns:a16="http://schemas.microsoft.com/office/drawing/2014/main" id="{15B4BBB7-6AAB-74E6-CF43-6C4D623103F1}"/>
              </a:ext>
            </a:extLst>
          </p:cNvPr>
          <p:cNvCxnSpPr>
            <a:cxnSpLocks noChangeShapeType="1"/>
            <a:stCxn id="2082" idx="1"/>
            <a:endCxn id="2083" idx="1"/>
          </p:cNvCxnSpPr>
          <p:nvPr/>
        </p:nvCxnSpPr>
        <p:spPr bwMode="auto">
          <a:xfrm flipH="1">
            <a:off x="2863850" y="4814888"/>
            <a:ext cx="912813" cy="455612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grpSp>
        <p:nvGrpSpPr>
          <p:cNvPr id="2108" name="Group 60">
            <a:extLst>
              <a:ext uri="{FF2B5EF4-FFF2-40B4-BE49-F238E27FC236}">
                <a16:creationId xmlns:a16="http://schemas.microsoft.com/office/drawing/2014/main" id="{3995FE54-2CEB-941F-03BC-070254C4C635}"/>
              </a:ext>
            </a:extLst>
          </p:cNvPr>
          <p:cNvGrpSpPr>
            <a:grpSpLocks/>
          </p:cNvGrpSpPr>
          <p:nvPr/>
        </p:nvGrpSpPr>
        <p:grpSpPr bwMode="auto">
          <a:xfrm>
            <a:off x="6456363" y="1828800"/>
            <a:ext cx="2382837" cy="2841625"/>
            <a:chOff x="4067" y="1152"/>
            <a:chExt cx="1501" cy="1790"/>
          </a:xfrm>
        </p:grpSpPr>
        <p:sp>
          <p:nvSpPr>
            <p:cNvPr id="2085" name="Text Box 37">
              <a:extLst>
                <a:ext uri="{FF2B5EF4-FFF2-40B4-BE49-F238E27FC236}">
                  <a16:creationId xmlns:a16="http://schemas.microsoft.com/office/drawing/2014/main" id="{72663358-DFAF-64FC-641C-0B5E445BB87C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783" y="1152"/>
              <a:ext cx="596" cy="231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Ctr="1"/>
            <a:lstStyle/>
            <a:p>
              <a:r>
                <a:rPr lang="en-GB" altLang="en-US" sz="1800" b="1" noProof="1">
                  <a:latin typeface="Arial" panose="020B0604020202020204" pitchFamily="34" charset="0"/>
                </a:rPr>
                <a:t>Tender</a:t>
              </a:r>
            </a:p>
          </p:txBody>
        </p:sp>
        <p:sp>
          <p:nvSpPr>
            <p:cNvPr id="2086" name="AutoShape 38">
              <a:extLst>
                <a:ext uri="{FF2B5EF4-FFF2-40B4-BE49-F238E27FC236}">
                  <a16:creationId xmlns:a16="http://schemas.microsoft.com/office/drawing/2014/main" id="{5C28227A-D4B3-BE2C-03E4-8C5AFA26EB0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720" y="1392"/>
              <a:ext cx="724" cy="567"/>
            </a:xfrm>
            <a:prstGeom prst="flowChartPunchedTape">
              <a:avLst/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 anchorCtr="1"/>
            <a:lstStyle/>
            <a:p>
              <a:pPr algn="ctr"/>
              <a:r>
                <a:rPr lang="en-GB" altLang="en-US" sz="1800" b="1" noProof="1">
                  <a:latin typeface="Arial" panose="020B0604020202020204" pitchFamily="34" charset="0"/>
                </a:rPr>
                <a:t>Writing</a:t>
              </a:r>
            </a:p>
            <a:p>
              <a:pPr algn="ctr"/>
              <a:r>
                <a:rPr lang="en-GB" altLang="en-US" sz="1800" b="1" noProof="1">
                  <a:latin typeface="Arial" panose="020B0604020202020204" pitchFamily="34" charset="0"/>
                </a:rPr>
                <a:t>proposal</a:t>
              </a:r>
            </a:p>
          </p:txBody>
        </p:sp>
        <p:sp>
          <p:nvSpPr>
            <p:cNvPr id="2087" name="AutoShape 39">
              <a:extLst>
                <a:ext uri="{FF2B5EF4-FFF2-40B4-BE49-F238E27FC236}">
                  <a16:creationId xmlns:a16="http://schemas.microsoft.com/office/drawing/2014/main" id="{EF416EE4-8A97-7F45-CF91-105047E5C7E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594" y="2460"/>
              <a:ext cx="974" cy="482"/>
            </a:xfrm>
            <a:prstGeom prst="parallelogram">
              <a:avLst>
                <a:gd name="adj" fmla="val 21452"/>
              </a:avLst>
            </a:prstGeom>
            <a:noFill/>
            <a:ln w="28575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lIns="36000" tIns="36000" rIns="36000" bIns="36000" anchor="ctr" anchorCtr="1"/>
            <a:lstStyle/>
            <a:p>
              <a:pPr algn="ctr"/>
              <a:r>
                <a:rPr lang="en-GB" altLang="en-US" sz="1800" b="1" noProof="1">
                  <a:latin typeface="Arial" panose="020B0604020202020204" pitchFamily="34" charset="0"/>
                </a:rPr>
                <a:t>Comparing</a:t>
              </a:r>
            </a:p>
            <a:p>
              <a:pPr algn="ctr"/>
              <a:r>
                <a:rPr lang="en-GB" altLang="en-US" sz="1800" b="1" noProof="1">
                  <a:latin typeface="Arial" panose="020B0604020202020204" pitchFamily="34" charset="0"/>
                </a:rPr>
                <a:t>proposals</a:t>
              </a:r>
            </a:p>
          </p:txBody>
        </p:sp>
        <p:cxnSp>
          <p:nvCxnSpPr>
            <p:cNvPr id="2096" name="AutoShape 48">
              <a:extLst>
                <a:ext uri="{FF2B5EF4-FFF2-40B4-BE49-F238E27FC236}">
                  <a16:creationId xmlns:a16="http://schemas.microsoft.com/office/drawing/2014/main" id="{7130E5CF-5BA0-6089-2EFD-6DA882A5DE42}"/>
                </a:ext>
              </a:extLst>
            </p:cNvPr>
            <p:cNvCxnSpPr>
              <a:cxnSpLocks noChangeShapeType="1"/>
              <a:stCxn id="2086" idx="2"/>
              <a:endCxn id="2087" idx="1"/>
            </p:cNvCxnSpPr>
            <p:nvPr/>
          </p:nvCxnSpPr>
          <p:spPr bwMode="auto">
            <a:xfrm flipH="1">
              <a:off x="5081" y="1912"/>
              <a:ext cx="1" cy="539"/>
            </a:xfrm>
            <a:prstGeom prst="straightConnector1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2097" name="AutoShape 49">
              <a:extLst>
                <a:ext uri="{FF2B5EF4-FFF2-40B4-BE49-F238E27FC236}">
                  <a16:creationId xmlns:a16="http://schemas.microsoft.com/office/drawing/2014/main" id="{E79D971F-09E6-159D-5830-3F40EAD51302}"/>
                </a:ext>
              </a:extLst>
            </p:cNvPr>
            <p:cNvCxnSpPr>
              <a:cxnSpLocks noChangeShapeType="1"/>
              <a:stCxn id="2087" idx="5"/>
              <a:endCxn id="2081" idx="3"/>
            </p:cNvCxnSpPr>
            <p:nvPr/>
          </p:nvCxnSpPr>
          <p:spPr bwMode="auto">
            <a:xfrm flipH="1" flipV="1">
              <a:off x="4114" y="2569"/>
              <a:ext cx="523" cy="132"/>
            </a:xfrm>
            <a:prstGeom prst="straightConnector1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2098" name="AutoShape 50">
              <a:extLst>
                <a:ext uri="{FF2B5EF4-FFF2-40B4-BE49-F238E27FC236}">
                  <a16:creationId xmlns:a16="http://schemas.microsoft.com/office/drawing/2014/main" id="{5F567CDD-2D90-B945-98FF-FF71BCABB940}"/>
                </a:ext>
              </a:extLst>
            </p:cNvPr>
            <p:cNvCxnSpPr>
              <a:cxnSpLocks noChangeShapeType="1"/>
              <a:stCxn id="2080" idx="2"/>
              <a:endCxn id="2086" idx="1"/>
            </p:cNvCxnSpPr>
            <p:nvPr/>
          </p:nvCxnSpPr>
          <p:spPr bwMode="auto">
            <a:xfrm flipV="1">
              <a:off x="4067" y="1676"/>
              <a:ext cx="644" cy="168"/>
            </a:xfrm>
            <a:prstGeom prst="straightConnector1">
              <a:avLst/>
            </a:prstGeom>
            <a:noFill/>
            <a:ln w="38100">
              <a:solidFill>
                <a:schemeClr val="tx1"/>
              </a:solidFill>
              <a:round/>
              <a:headEnd/>
              <a:tailEnd type="triangle" w="med" len="med"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</p:grpSp>
      <p:sp>
        <p:nvSpPr>
          <p:cNvPr id="2099" name="Freeform 51">
            <a:extLst>
              <a:ext uri="{FF2B5EF4-FFF2-40B4-BE49-F238E27FC236}">
                <a16:creationId xmlns:a16="http://schemas.microsoft.com/office/drawing/2014/main" id="{C519E3C2-840C-97DD-B6C5-B0B4E870D43A}"/>
              </a:ext>
            </a:extLst>
          </p:cNvPr>
          <p:cNvSpPr>
            <a:spLocks/>
          </p:cNvSpPr>
          <p:nvPr/>
        </p:nvSpPr>
        <p:spPr bwMode="auto">
          <a:xfrm>
            <a:off x="2667000" y="2603500"/>
            <a:ext cx="1066800" cy="2628900"/>
          </a:xfrm>
          <a:custGeom>
            <a:avLst/>
            <a:gdLst>
              <a:gd name="T0" fmla="*/ 672 w 672"/>
              <a:gd name="T1" fmla="*/ 0 h 1656"/>
              <a:gd name="T2" fmla="*/ 0 w 672"/>
              <a:gd name="T3" fmla="*/ 1656 h 1656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672" h="1656">
                <a:moveTo>
                  <a:pt x="672" y="0"/>
                </a:moveTo>
                <a:cubicBezTo>
                  <a:pt x="280" y="328"/>
                  <a:pt x="40" y="1088"/>
                  <a:pt x="0" y="1656"/>
                </a:cubicBezTo>
              </a:path>
            </a:pathLst>
          </a:custGeom>
          <a:noFill/>
          <a:ln w="28575" cap="flat" cmpd="sng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>
            <a:spAutoFit/>
          </a:bodyPr>
          <a:lstStyle/>
          <a:p>
            <a:endParaRPr lang="en-GB"/>
          </a:p>
        </p:txBody>
      </p:sp>
      <p:sp>
        <p:nvSpPr>
          <p:cNvPr id="2100" name="Freeform 52">
            <a:extLst>
              <a:ext uri="{FF2B5EF4-FFF2-40B4-BE49-F238E27FC236}">
                <a16:creationId xmlns:a16="http://schemas.microsoft.com/office/drawing/2014/main" id="{BF79B941-AA8B-E225-5D19-E78E41AF6506}"/>
              </a:ext>
            </a:extLst>
          </p:cNvPr>
          <p:cNvSpPr>
            <a:spLocks/>
          </p:cNvSpPr>
          <p:nvPr/>
        </p:nvSpPr>
        <p:spPr bwMode="auto">
          <a:xfrm>
            <a:off x="3517900" y="2578100"/>
            <a:ext cx="431800" cy="1790700"/>
          </a:xfrm>
          <a:custGeom>
            <a:avLst/>
            <a:gdLst>
              <a:gd name="T0" fmla="*/ 272 w 272"/>
              <a:gd name="T1" fmla="*/ 0 h 1128"/>
              <a:gd name="T2" fmla="*/ 232 w 272"/>
              <a:gd name="T3" fmla="*/ 1128 h 1128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272" h="1128">
                <a:moveTo>
                  <a:pt x="272" y="0"/>
                </a:moveTo>
                <a:cubicBezTo>
                  <a:pt x="0" y="288"/>
                  <a:pt x="0" y="808"/>
                  <a:pt x="232" y="1128"/>
                </a:cubicBezTo>
              </a:path>
            </a:pathLst>
          </a:custGeom>
          <a:noFill/>
          <a:ln w="28575" cap="flat" cmpd="sng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>
            <a:spAutoFit/>
          </a:bodyPr>
          <a:lstStyle/>
          <a:p>
            <a:endParaRPr lang="en-GB"/>
          </a:p>
        </p:txBody>
      </p:sp>
      <p:sp>
        <p:nvSpPr>
          <p:cNvPr id="2101" name="Freeform 53">
            <a:extLst>
              <a:ext uri="{FF2B5EF4-FFF2-40B4-BE49-F238E27FC236}">
                <a16:creationId xmlns:a16="http://schemas.microsoft.com/office/drawing/2014/main" id="{6A9BFC2C-F7FF-9CC4-3DE5-8A53CB8FD6C1}"/>
              </a:ext>
            </a:extLst>
          </p:cNvPr>
          <p:cNvSpPr>
            <a:spLocks/>
          </p:cNvSpPr>
          <p:nvPr/>
        </p:nvSpPr>
        <p:spPr bwMode="auto">
          <a:xfrm>
            <a:off x="1651000" y="1485900"/>
            <a:ext cx="1943100" cy="1092200"/>
          </a:xfrm>
          <a:custGeom>
            <a:avLst/>
            <a:gdLst>
              <a:gd name="T0" fmla="*/ 1224 w 1224"/>
              <a:gd name="T1" fmla="*/ 632 h 688"/>
              <a:gd name="T2" fmla="*/ 0 w 1224"/>
              <a:gd name="T3" fmla="*/ 0 h 688"/>
            </a:gdLst>
            <a:ahLst/>
            <a:cxnLst>
              <a:cxn ang="0">
                <a:pos x="T0" y="T1"/>
              </a:cxn>
              <a:cxn ang="0">
                <a:pos x="T2" y="T3"/>
              </a:cxn>
            </a:cxnLst>
            <a:rect l="0" t="0" r="r" b="b"/>
            <a:pathLst>
              <a:path w="1224" h="688">
                <a:moveTo>
                  <a:pt x="1224" y="632"/>
                </a:moveTo>
                <a:cubicBezTo>
                  <a:pt x="792" y="688"/>
                  <a:pt x="128" y="616"/>
                  <a:pt x="0" y="0"/>
                </a:cubicBezTo>
              </a:path>
            </a:pathLst>
          </a:custGeom>
          <a:noFill/>
          <a:ln w="28575" cap="flat" cmpd="sng">
            <a:solidFill>
              <a:schemeClr val="tx1"/>
            </a:solidFill>
            <a:prstDash val="dash"/>
            <a:round/>
            <a:headEnd type="triangl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 anchor="ctr">
            <a:spAutoFit/>
          </a:bodyPr>
          <a:lstStyle/>
          <a:p>
            <a:endParaRPr lang="en-GB"/>
          </a:p>
        </p:txBody>
      </p:sp>
      <p:sp>
        <p:nvSpPr>
          <p:cNvPr id="2102" name="AutoShape 54">
            <a:extLst>
              <a:ext uri="{FF2B5EF4-FFF2-40B4-BE49-F238E27FC236}">
                <a16:creationId xmlns:a16="http://schemas.microsoft.com/office/drawing/2014/main" id="{1D3A914B-E79B-0100-A28F-2566E87EC3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7200" y="5865813"/>
            <a:ext cx="2070100" cy="677862"/>
          </a:xfrm>
          <a:prstGeom prst="cloudCallout">
            <a:avLst>
              <a:gd name="adj1" fmla="val -42486"/>
              <a:gd name="adj2" fmla="val -92856"/>
            </a:avLst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36000" tIns="36000" rIns="36000" bIns="36000" anchor="ctr" anchorCtr="1"/>
          <a:lstStyle/>
          <a:p>
            <a:r>
              <a:rPr lang="en-GB" altLang="en-US" sz="1800" b="1" noProof="1">
                <a:latin typeface="Arial" panose="020B0604020202020204" pitchFamily="34" charset="0"/>
              </a:rPr>
              <a:t>Next release</a:t>
            </a:r>
          </a:p>
        </p:txBody>
      </p:sp>
      <p:cxnSp>
        <p:nvCxnSpPr>
          <p:cNvPr id="2103" name="AutoShape 55">
            <a:extLst>
              <a:ext uri="{FF2B5EF4-FFF2-40B4-BE49-F238E27FC236}">
                <a16:creationId xmlns:a16="http://schemas.microsoft.com/office/drawing/2014/main" id="{FBDE294A-7465-628D-5577-E83722DA4F69}"/>
              </a:ext>
            </a:extLst>
          </p:cNvPr>
          <p:cNvCxnSpPr>
            <a:cxnSpLocks noChangeShapeType="1"/>
            <a:stCxn id="2083" idx="5"/>
            <a:endCxn id="2102" idx="3"/>
          </p:cNvCxnSpPr>
          <p:nvPr/>
        </p:nvCxnSpPr>
        <p:spPr bwMode="auto">
          <a:xfrm flipH="1">
            <a:off x="1492250" y="5538788"/>
            <a:ext cx="701675" cy="350837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104" name="Line 56">
            <a:extLst>
              <a:ext uri="{FF2B5EF4-FFF2-40B4-BE49-F238E27FC236}">
                <a16:creationId xmlns:a16="http://schemas.microsoft.com/office/drawing/2014/main" id="{6E08F8F6-9997-5E24-CD40-74E07999C508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619750" y="4572000"/>
            <a:ext cx="95250" cy="1187450"/>
          </a:xfrm>
          <a:prstGeom prst="line">
            <a:avLst/>
          </a:prstGeom>
          <a:noFill/>
          <a:ln w="28575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105" name="Line 57">
            <a:extLst>
              <a:ext uri="{FF2B5EF4-FFF2-40B4-BE49-F238E27FC236}">
                <a16:creationId xmlns:a16="http://schemas.microsoft.com/office/drawing/2014/main" id="{DCAA6909-0157-5808-B847-B4DB4361C0D4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4953000" y="5334000"/>
            <a:ext cx="298450" cy="425450"/>
          </a:xfrm>
          <a:prstGeom prst="line">
            <a:avLst/>
          </a:prstGeom>
          <a:noFill/>
          <a:ln w="28575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106" name="Line 58">
            <a:extLst>
              <a:ext uri="{FF2B5EF4-FFF2-40B4-BE49-F238E27FC236}">
                <a16:creationId xmlns:a16="http://schemas.microsoft.com/office/drawing/2014/main" id="{85F81FDE-0444-7488-DEA3-B40916790F5E}"/>
              </a:ext>
            </a:extLst>
          </p:cNvPr>
          <p:cNvSpPr>
            <a:spLocks noChangeShapeType="1"/>
          </p:cNvSpPr>
          <p:nvPr/>
        </p:nvSpPr>
        <p:spPr bwMode="auto">
          <a:xfrm flipH="1">
            <a:off x="2743200" y="5942013"/>
            <a:ext cx="2508250" cy="230187"/>
          </a:xfrm>
          <a:prstGeom prst="line">
            <a:avLst/>
          </a:prstGeom>
          <a:noFill/>
          <a:ln w="28575">
            <a:solidFill>
              <a:schemeClr val="tx1"/>
            </a:solidFill>
            <a:prstDash val="dash"/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109" name="Text Box 61">
            <a:extLst>
              <a:ext uri="{FF2B5EF4-FFF2-40B4-BE49-F238E27FC236}">
                <a16:creationId xmlns:a16="http://schemas.microsoft.com/office/drawing/2014/main" id="{7FA9B928-CB5F-7D75-3E6B-6E5BA723BFC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334000" y="901700"/>
            <a:ext cx="2489200" cy="698500"/>
          </a:xfrm>
          <a:prstGeom prst="rect">
            <a:avLst/>
          </a:prstGeom>
          <a:solidFill>
            <a:schemeClr val="bg1"/>
          </a:solidFill>
          <a:ln w="57150" cmpd="thinThick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da-DK" altLang="en-US" sz="1800">
                <a:solidFill>
                  <a:srgbClr val="FF0000"/>
                </a:solidFill>
                <a:latin typeface="Arial" panose="020B0604020202020204" pitchFamily="34" charset="0"/>
              </a:rPr>
              <a:t>Who does what?</a:t>
            </a:r>
          </a:p>
          <a:p>
            <a:pPr algn="ctr"/>
            <a:r>
              <a:rPr lang="da-DK" altLang="en-US" sz="1800">
                <a:solidFill>
                  <a:srgbClr val="FF0000"/>
                </a:solidFill>
                <a:latin typeface="Arial" panose="020B0604020202020204" pitchFamily="34" charset="0"/>
              </a:rPr>
              <a:t>Customer or supplier?</a:t>
            </a:r>
            <a:endParaRPr lang="da-DK" altLang="en-US" sz="1800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09" grpId="0" animBg="1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ext Box 2">
            <a:extLst>
              <a:ext uri="{FF2B5EF4-FFF2-40B4-BE49-F238E27FC236}">
                <a16:creationId xmlns:a16="http://schemas.microsoft.com/office/drawing/2014/main" id="{28EF6B0D-D5A4-5CDF-DAC5-912374F9397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en-US" altLang="en-US" b="1" u="sng">
                <a:latin typeface="Arial" panose="020B0604020202020204" pitchFamily="34" charset="0"/>
              </a:rPr>
              <a:t>Fig 7.3    Comparing proposals</a:t>
            </a:r>
          </a:p>
        </p:txBody>
      </p:sp>
      <p:sp>
        <p:nvSpPr>
          <p:cNvPr id="16387" name="Text Box 3">
            <a:extLst>
              <a:ext uri="{FF2B5EF4-FFF2-40B4-BE49-F238E27FC236}">
                <a16:creationId xmlns:a16="http://schemas.microsoft.com/office/drawing/2014/main" id="{10123812-E279-D04A-93C8-309DD744C57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862013"/>
            <a:ext cx="4413250" cy="3328987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tIns="90000" bIns="90000"/>
          <a:lstStyle>
            <a:lvl1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GB" altLang="en-US" sz="1600" b="1" noProof="1">
                <a:latin typeface="Arial" panose="020B0604020202020204" pitchFamily="34" charset="0"/>
              </a:rPr>
              <a:t>Hotel system evaluation		Proposals</a:t>
            </a:r>
          </a:p>
          <a:p>
            <a:r>
              <a:rPr lang="en-GB" altLang="en-US" sz="1600" noProof="1">
                <a:latin typeface="Arial" panose="020B0604020202020204" pitchFamily="34" charset="0"/>
              </a:rPr>
              <a:t>0 (bad) - 5 (excellent)	</a:t>
            </a:r>
            <a:r>
              <a:rPr lang="en-GB" altLang="en-US" sz="1600" b="1" noProof="1">
                <a:latin typeface="Arial" panose="020B0604020202020204" pitchFamily="34" charset="0"/>
              </a:rPr>
              <a:t>A	B	C</a:t>
            </a:r>
            <a:endParaRPr lang="en-GB" altLang="en-US" sz="1600" noProof="1">
              <a:latin typeface="Arial" panose="020B0604020202020204" pitchFamily="34" charset="0"/>
            </a:endParaRPr>
          </a:p>
          <a:p>
            <a:pPr>
              <a:spcBef>
                <a:spcPct val="30000"/>
              </a:spcBef>
            </a:pPr>
            <a:r>
              <a:rPr lang="en-GB" altLang="en-US" sz="1600" noProof="1">
                <a:latin typeface="Arial" panose="020B0604020202020204" pitchFamily="34" charset="0"/>
              </a:rPr>
              <a:t>Normal requirements	3	4	5</a:t>
            </a:r>
          </a:p>
          <a:p>
            <a:r>
              <a:rPr lang="en-GB" altLang="en-US" sz="1600" noProof="1">
                <a:latin typeface="Arial" panose="020B0604020202020204" pitchFamily="34" charset="0"/>
              </a:rPr>
              <a:t>Weakest requirements	3	2	0</a:t>
            </a:r>
          </a:p>
          <a:p>
            <a:r>
              <a:rPr lang="en-GB" altLang="en-US" sz="1600" b="1" noProof="1">
                <a:latin typeface="Arial" panose="020B0604020202020204" pitchFamily="34" charset="0"/>
              </a:rPr>
              <a:t>Total product points	6	6	5</a:t>
            </a:r>
            <a:endParaRPr lang="en-GB" altLang="en-US" sz="1600" noProof="1">
              <a:latin typeface="Arial" panose="020B0604020202020204" pitchFamily="34" charset="0"/>
            </a:endParaRPr>
          </a:p>
        </p:txBody>
      </p:sp>
      <p:sp>
        <p:nvSpPr>
          <p:cNvPr id="16388" name="Line 4">
            <a:extLst>
              <a:ext uri="{FF2B5EF4-FFF2-40B4-BE49-F238E27FC236}">
                <a16:creationId xmlns:a16="http://schemas.microsoft.com/office/drawing/2014/main" id="{2A61AAA1-496E-ED6C-4490-573EADB2CC36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1512888"/>
            <a:ext cx="441325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6391" name="Line 7">
            <a:extLst>
              <a:ext uri="{FF2B5EF4-FFF2-40B4-BE49-F238E27FC236}">
                <a16:creationId xmlns:a16="http://schemas.microsoft.com/office/drawing/2014/main" id="{A0ED0146-15DF-1A3F-DB30-B9AB188B24BC}"/>
              </a:ext>
            </a:extLst>
          </p:cNvPr>
          <p:cNvSpPr>
            <a:spLocks noChangeShapeType="1"/>
          </p:cNvSpPr>
          <p:nvPr/>
        </p:nvSpPr>
        <p:spPr bwMode="auto">
          <a:xfrm>
            <a:off x="3444875" y="838200"/>
            <a:ext cx="0" cy="33528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6392" name="Line 8">
            <a:extLst>
              <a:ext uri="{FF2B5EF4-FFF2-40B4-BE49-F238E27FC236}">
                <a16:creationId xmlns:a16="http://schemas.microsoft.com/office/drawing/2014/main" id="{4F4DFBDF-474D-C7C8-3D82-93F025BA9C33}"/>
              </a:ext>
            </a:extLst>
          </p:cNvPr>
          <p:cNvSpPr>
            <a:spLocks noChangeShapeType="1"/>
          </p:cNvSpPr>
          <p:nvPr/>
        </p:nvSpPr>
        <p:spPr bwMode="auto">
          <a:xfrm>
            <a:off x="4054475" y="1525588"/>
            <a:ext cx="0" cy="266541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6393" name="Line 9">
            <a:extLst>
              <a:ext uri="{FF2B5EF4-FFF2-40B4-BE49-F238E27FC236}">
                <a16:creationId xmlns:a16="http://schemas.microsoft.com/office/drawing/2014/main" id="{A5DC81DC-98B2-9BC1-5D5D-F2BD3B8F6215}"/>
              </a:ext>
            </a:extLst>
          </p:cNvPr>
          <p:cNvSpPr>
            <a:spLocks noChangeShapeType="1"/>
          </p:cNvSpPr>
          <p:nvPr/>
        </p:nvSpPr>
        <p:spPr bwMode="auto">
          <a:xfrm>
            <a:off x="4606925" y="1525588"/>
            <a:ext cx="0" cy="2665412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6394" name="Oval 10">
            <a:extLst>
              <a:ext uri="{FF2B5EF4-FFF2-40B4-BE49-F238E27FC236}">
                <a16:creationId xmlns:a16="http://schemas.microsoft.com/office/drawing/2014/main" id="{701B01A5-3610-CC1E-0FA0-948A0679B4E3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37100" y="1752600"/>
            <a:ext cx="323850" cy="28575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6397" name="Text Box 13">
            <a:extLst>
              <a:ext uri="{FF2B5EF4-FFF2-40B4-BE49-F238E27FC236}">
                <a16:creationId xmlns:a16="http://schemas.microsoft.com/office/drawing/2014/main" id="{831AFE1E-5146-7320-168C-FE4BAE17758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15000" y="3581400"/>
            <a:ext cx="1727200" cy="698500"/>
          </a:xfrm>
          <a:prstGeom prst="rect">
            <a:avLst/>
          </a:prstGeom>
          <a:solidFill>
            <a:schemeClr val="bg1"/>
          </a:solidFill>
          <a:ln w="57150" cmpd="thinThick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GB" altLang="en-US" sz="1800" noProof="1">
                <a:solidFill>
                  <a:srgbClr val="FF0000"/>
                </a:solidFill>
                <a:latin typeface="Arial" panose="020B0604020202020204" pitchFamily="34" charset="0"/>
              </a:rPr>
              <a:t>If stakeholders</a:t>
            </a:r>
          </a:p>
          <a:p>
            <a:pPr algn="ctr"/>
            <a:r>
              <a:rPr lang="en-GB" altLang="en-US" sz="1800" noProof="1">
                <a:solidFill>
                  <a:srgbClr val="FF0000"/>
                </a:solidFill>
                <a:latin typeface="Arial" panose="020B0604020202020204" pitchFamily="34" charset="0"/>
              </a:rPr>
              <a:t>don’t agree?</a:t>
            </a:r>
            <a:endParaRPr lang="en-GB" altLang="en-US" sz="1800" noProof="1">
              <a:latin typeface="Arial" panose="020B0604020202020204" pitchFamily="34" charset="0"/>
            </a:endParaRPr>
          </a:p>
        </p:txBody>
      </p:sp>
      <p:grpSp>
        <p:nvGrpSpPr>
          <p:cNvPr id="16409" name="Group 25">
            <a:extLst>
              <a:ext uri="{FF2B5EF4-FFF2-40B4-BE49-F238E27FC236}">
                <a16:creationId xmlns:a16="http://schemas.microsoft.com/office/drawing/2014/main" id="{DB8C5F5A-82F5-893F-6CB3-8BA231894F35}"/>
              </a:ext>
            </a:extLst>
          </p:cNvPr>
          <p:cNvGrpSpPr>
            <a:grpSpLocks/>
          </p:cNvGrpSpPr>
          <p:nvPr/>
        </p:nvGrpSpPr>
        <p:grpSpPr bwMode="auto">
          <a:xfrm>
            <a:off x="685800" y="4508500"/>
            <a:ext cx="4413250" cy="1892300"/>
            <a:chOff x="432" y="2840"/>
            <a:chExt cx="2780" cy="1192"/>
          </a:xfrm>
        </p:grpSpPr>
        <p:sp>
          <p:nvSpPr>
            <p:cNvPr id="16398" name="Text Box 14">
              <a:extLst>
                <a:ext uri="{FF2B5EF4-FFF2-40B4-BE49-F238E27FC236}">
                  <a16:creationId xmlns:a16="http://schemas.microsoft.com/office/drawing/2014/main" id="{C2F700FB-EE46-964F-7144-1321B2863F07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32" y="2847"/>
              <a:ext cx="2780" cy="1185"/>
            </a:xfrm>
            <a:prstGeom prst="rect">
              <a:avLst/>
            </a:prstGeom>
            <a:noFill/>
            <a:ln w="38100">
              <a:solidFill>
                <a:schemeClr val="tx1"/>
              </a:solidFill>
              <a:miter lim="800000"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tIns="90000" bIns="90000">
              <a:spAutoFit/>
            </a:bodyPr>
            <a:lstStyle>
              <a:lvl1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r>
                <a:rPr lang="en-GB" altLang="en-US" sz="1600" b="1" noProof="1">
                  <a:latin typeface="Arial" panose="020B0604020202020204" pitchFamily="34" charset="0"/>
                </a:rPr>
                <a:t>Ideal evaluation		Proposals</a:t>
              </a:r>
            </a:p>
            <a:p>
              <a:r>
                <a:rPr lang="en-GB" altLang="en-US" sz="1600" noProof="1">
                  <a:latin typeface="Arial" panose="020B0604020202020204" pitchFamily="34" charset="0"/>
                </a:rPr>
                <a:t>	</a:t>
              </a:r>
              <a:r>
                <a:rPr lang="en-GB" altLang="en-US" sz="1600" b="1" noProof="1">
                  <a:latin typeface="Arial" panose="020B0604020202020204" pitchFamily="34" charset="0"/>
                </a:rPr>
                <a:t>A	B	C</a:t>
              </a:r>
              <a:endParaRPr lang="en-GB" altLang="en-US" sz="1600" noProof="1">
                <a:latin typeface="Arial" panose="020B0604020202020204" pitchFamily="34" charset="0"/>
              </a:endParaRPr>
            </a:p>
            <a:p>
              <a:pPr>
                <a:spcBef>
                  <a:spcPct val="30000"/>
                </a:spcBef>
              </a:pPr>
              <a:r>
                <a:rPr lang="en-GB" altLang="en-US" sz="1600" noProof="1">
                  <a:latin typeface="Arial" panose="020B0604020202020204" pitchFamily="34" charset="0"/>
                </a:rPr>
                <a:t>Business value (NPV)</a:t>
              </a:r>
              <a:r>
                <a:rPr lang="en-GB" altLang="en-US" sz="1600" b="1" noProof="1">
                  <a:latin typeface="Arial" panose="020B0604020202020204" pitchFamily="34" charset="0"/>
                </a:rPr>
                <a:t>	</a:t>
              </a:r>
              <a:r>
                <a:rPr lang="en-GB" altLang="en-US" sz="1600" noProof="1">
                  <a:latin typeface="Arial" panose="020B0604020202020204" pitchFamily="34" charset="0"/>
                </a:rPr>
                <a:t>100	100	90</a:t>
              </a:r>
            </a:p>
            <a:p>
              <a:r>
                <a:rPr lang="en-GB" altLang="en-US" sz="1600" noProof="1">
                  <a:latin typeface="Arial" panose="020B0604020202020204" pitchFamily="34" charset="0"/>
                </a:rPr>
                <a:t>Supplier’s price	25	20	15</a:t>
              </a:r>
            </a:p>
            <a:p>
              <a:r>
                <a:rPr lang="en-GB" altLang="en-US" sz="1600" noProof="1">
                  <a:latin typeface="Arial" panose="020B0604020202020204" pitchFamily="34" charset="0"/>
                </a:rPr>
                <a:t>Internal investment costs	30	25	10</a:t>
              </a:r>
            </a:p>
            <a:p>
              <a:pPr>
                <a:spcBef>
                  <a:spcPct val="30000"/>
                </a:spcBef>
                <a:spcAft>
                  <a:spcPct val="20000"/>
                </a:spcAft>
              </a:pPr>
              <a:r>
                <a:rPr lang="en-GB" altLang="en-US" sz="1600" b="1" noProof="1">
                  <a:latin typeface="Arial" panose="020B0604020202020204" pitchFamily="34" charset="0"/>
                </a:rPr>
                <a:t>Net value	45	55	65</a:t>
              </a:r>
              <a:endParaRPr lang="en-GB" altLang="en-US" sz="1600" noProof="1">
                <a:latin typeface="Arial" panose="020B0604020202020204" pitchFamily="34" charset="0"/>
              </a:endParaRPr>
            </a:p>
          </p:txBody>
        </p:sp>
        <p:sp>
          <p:nvSpPr>
            <p:cNvPr id="16399" name="Line 15">
              <a:extLst>
                <a:ext uri="{FF2B5EF4-FFF2-40B4-BE49-F238E27FC236}">
                  <a16:creationId xmlns:a16="http://schemas.microsoft.com/office/drawing/2014/main" id="{FE07641D-3CF7-D13C-EE02-765188A49B8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2" y="3247"/>
              <a:ext cx="2780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400" name="Line 16">
              <a:extLst>
                <a:ext uri="{FF2B5EF4-FFF2-40B4-BE49-F238E27FC236}">
                  <a16:creationId xmlns:a16="http://schemas.microsoft.com/office/drawing/2014/main" id="{571CAF74-8F10-31CF-10F4-EA63E76A758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2" y="3768"/>
              <a:ext cx="2756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401" name="Line 17">
              <a:extLst>
                <a:ext uri="{FF2B5EF4-FFF2-40B4-BE49-F238E27FC236}">
                  <a16:creationId xmlns:a16="http://schemas.microsoft.com/office/drawing/2014/main" id="{D370D765-4384-01E6-64DF-8F564A0ADC9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170" y="2840"/>
              <a:ext cx="0" cy="1192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402" name="Line 18">
              <a:extLst>
                <a:ext uri="{FF2B5EF4-FFF2-40B4-BE49-F238E27FC236}">
                  <a16:creationId xmlns:a16="http://schemas.microsoft.com/office/drawing/2014/main" id="{0743572C-71F9-3E4D-D6A9-0BEE30B317C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518" y="3247"/>
              <a:ext cx="0" cy="78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403" name="Line 19">
              <a:extLst>
                <a:ext uri="{FF2B5EF4-FFF2-40B4-BE49-F238E27FC236}">
                  <a16:creationId xmlns:a16="http://schemas.microsoft.com/office/drawing/2014/main" id="{78241F08-16FF-912D-D95E-4B3FB5158A8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96" y="3247"/>
              <a:ext cx="0" cy="785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</p:grpSp>
      <p:sp>
        <p:nvSpPr>
          <p:cNvPr id="16404" name="Rectangle 20">
            <a:extLst>
              <a:ext uri="{FF2B5EF4-FFF2-40B4-BE49-F238E27FC236}">
                <a16:creationId xmlns:a16="http://schemas.microsoft.com/office/drawing/2014/main" id="{9315DEF4-C022-354A-B14E-934CCDFC05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1200" y="6248400"/>
            <a:ext cx="31242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r>
              <a:rPr lang="en-GB" altLang="en-US" sz="1200" noProof="1"/>
              <a:t>From: Soren Lauesen: Software Requirements</a:t>
            </a:r>
          </a:p>
          <a:p>
            <a:r>
              <a:rPr lang="en-GB" altLang="en-US" sz="1200" noProof="1"/>
              <a:t>© Pearson / Addison-Wesley 2002</a:t>
            </a:r>
          </a:p>
        </p:txBody>
      </p:sp>
      <p:sp>
        <p:nvSpPr>
          <p:cNvPr id="16405" name="Text Box 21">
            <a:extLst>
              <a:ext uri="{FF2B5EF4-FFF2-40B4-BE49-F238E27FC236}">
                <a16:creationId xmlns:a16="http://schemas.microsoft.com/office/drawing/2014/main" id="{30327DED-B67B-9F11-8266-6D1EBC2AB2D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708650" y="1828800"/>
            <a:ext cx="1638300" cy="698500"/>
          </a:xfrm>
          <a:prstGeom prst="rect">
            <a:avLst/>
          </a:prstGeom>
          <a:solidFill>
            <a:schemeClr val="bg1"/>
          </a:solidFill>
          <a:ln w="57150" cmpd="thinThick">
            <a:solidFill>
              <a:srgbClr val="FF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algn="ctr"/>
            <a:r>
              <a:rPr lang="en-GB" altLang="en-US" sz="1800" noProof="1">
                <a:solidFill>
                  <a:srgbClr val="FF0000"/>
                </a:solidFill>
                <a:latin typeface="Arial" panose="020B0604020202020204" pitchFamily="34" charset="0"/>
              </a:rPr>
              <a:t>Priorities</a:t>
            </a:r>
            <a:r>
              <a:rPr lang="da-DK" altLang="en-US" sz="1800">
                <a:solidFill>
                  <a:srgbClr val="FF0000"/>
                </a:solidFill>
                <a:latin typeface="Arial" panose="020B0604020202020204" pitchFamily="34" charset="0"/>
              </a:rPr>
              <a:t> and</a:t>
            </a:r>
            <a:r>
              <a:rPr lang="da-DK" altLang="en-US" sz="1800" noProof="1">
                <a:solidFill>
                  <a:srgbClr val="FF0000"/>
                </a:solidFill>
                <a:latin typeface="Arial" panose="020B0604020202020204" pitchFamily="34" charset="0"/>
              </a:rPr>
              <a:t> </a:t>
            </a:r>
            <a:endParaRPr lang="da-DK" altLang="en-US" sz="1800">
              <a:solidFill>
                <a:srgbClr val="FF0000"/>
              </a:solidFill>
              <a:latin typeface="Arial" panose="020B0604020202020204" pitchFamily="34" charset="0"/>
            </a:endParaRPr>
          </a:p>
          <a:p>
            <a:pPr algn="ctr"/>
            <a:r>
              <a:rPr lang="da-DK" altLang="en-US" sz="1800" noProof="1">
                <a:solidFill>
                  <a:srgbClr val="FF0000"/>
                </a:solidFill>
                <a:latin typeface="Arial" panose="020B0604020202020204" pitchFamily="34" charset="0"/>
              </a:rPr>
              <a:t>weights?</a:t>
            </a:r>
            <a:endParaRPr lang="da-DK" altLang="en-US" sz="1800" noProof="1">
              <a:latin typeface="Arial" panose="020B0604020202020204" pitchFamily="34" charset="0"/>
            </a:endParaRPr>
          </a:p>
        </p:txBody>
      </p:sp>
      <p:grpSp>
        <p:nvGrpSpPr>
          <p:cNvPr id="16407" name="Group 23">
            <a:extLst>
              <a:ext uri="{FF2B5EF4-FFF2-40B4-BE49-F238E27FC236}">
                <a16:creationId xmlns:a16="http://schemas.microsoft.com/office/drawing/2014/main" id="{E8E741AC-E2F2-0201-3897-896D0620CC56}"/>
              </a:ext>
            </a:extLst>
          </p:cNvPr>
          <p:cNvGrpSpPr>
            <a:grpSpLocks/>
          </p:cNvGrpSpPr>
          <p:nvPr/>
        </p:nvGrpSpPr>
        <p:grpSpPr bwMode="auto">
          <a:xfrm>
            <a:off x="685800" y="2286000"/>
            <a:ext cx="4413250" cy="1069975"/>
            <a:chOff x="432" y="1440"/>
            <a:chExt cx="2780" cy="674"/>
          </a:xfrm>
        </p:grpSpPr>
        <p:sp>
          <p:nvSpPr>
            <p:cNvPr id="16389" name="Line 5">
              <a:extLst>
                <a:ext uri="{FF2B5EF4-FFF2-40B4-BE49-F238E27FC236}">
                  <a16:creationId xmlns:a16="http://schemas.microsoft.com/office/drawing/2014/main" id="{59DB356A-7D97-F356-A104-ECA0AC1DA96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2" y="1465"/>
              <a:ext cx="2780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390" name="Line 6">
              <a:extLst>
                <a:ext uri="{FF2B5EF4-FFF2-40B4-BE49-F238E27FC236}">
                  <a16:creationId xmlns:a16="http://schemas.microsoft.com/office/drawing/2014/main" id="{49CA2FAB-1296-0C7F-647D-2AC9C5C5A02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32" y="2112"/>
              <a:ext cx="2780" cy="0"/>
            </a:xfrm>
            <a:prstGeom prst="line">
              <a:avLst/>
            </a:prstGeom>
            <a:noFill/>
            <a:ln w="28575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395" name="Oval 11">
              <a:extLst>
                <a:ext uri="{FF2B5EF4-FFF2-40B4-BE49-F238E27FC236}">
                  <a16:creationId xmlns:a16="http://schemas.microsoft.com/office/drawing/2014/main" id="{69213ACF-AFB0-6514-9D54-CCED163B18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282" y="1464"/>
              <a:ext cx="204" cy="180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396" name="Oval 12">
              <a:extLst>
                <a:ext uri="{FF2B5EF4-FFF2-40B4-BE49-F238E27FC236}">
                  <a16:creationId xmlns:a16="http://schemas.microsoft.com/office/drawing/2014/main" id="{EFE1C8C2-EC05-D79E-884B-601988A357A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42" y="1608"/>
              <a:ext cx="204" cy="180"/>
            </a:xfrm>
            <a:prstGeom prst="ellipse">
              <a:avLst/>
            </a:prstGeom>
            <a:noFill/>
            <a:ln w="19050">
              <a:solidFill>
                <a:schemeClr val="tx1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GB"/>
            </a:p>
          </p:txBody>
        </p:sp>
        <p:sp>
          <p:nvSpPr>
            <p:cNvPr id="16406" name="Text Box 22">
              <a:extLst>
                <a:ext uri="{FF2B5EF4-FFF2-40B4-BE49-F238E27FC236}">
                  <a16:creationId xmlns:a16="http://schemas.microsoft.com/office/drawing/2014/main" id="{3DBAF0C8-6A2A-FD00-A49D-D9D3B8A0F072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452" y="1440"/>
              <a:ext cx="2746" cy="67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tabLst>
                  <a:tab pos="3048000" algn="r"/>
                  <a:tab pos="3619500" algn="r"/>
                  <a:tab pos="4191000" algn="r"/>
                </a:tabLs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spcBef>
                  <a:spcPct val="30000"/>
                </a:spcBef>
              </a:pPr>
              <a:r>
                <a:rPr lang="en-GB" altLang="en-US" sz="1600" noProof="1">
                  <a:latin typeface="Arial" panose="020B0604020202020204" pitchFamily="34" charset="0"/>
                </a:rPr>
                <a:t>Understand</a:t>
              </a:r>
              <a:r>
                <a:rPr lang="da-DK" altLang="en-US" sz="1600">
                  <a:latin typeface="Arial" panose="020B0604020202020204" pitchFamily="34" charset="0"/>
                </a:rPr>
                <a:t>s</a:t>
              </a:r>
              <a:r>
                <a:rPr lang="da-DK" altLang="en-US" sz="1600" noProof="1">
                  <a:latin typeface="Arial" panose="020B0604020202020204" pitchFamily="34" charset="0"/>
                </a:rPr>
                <a:t> our problem	1	3	5</a:t>
              </a:r>
            </a:p>
            <a:p>
              <a:r>
                <a:rPr lang="da-DK" altLang="en-US" sz="1600" noProof="1">
                  <a:latin typeface="Arial" panose="020B0604020202020204" pitchFamily="34" charset="0"/>
                </a:rPr>
                <a:t>Track record	4	1	4</a:t>
              </a:r>
            </a:p>
            <a:p>
              <a:r>
                <a:rPr lang="da-DK" altLang="en-US" sz="1600" noProof="1">
                  <a:latin typeface="Arial" panose="020B0604020202020204" pitchFamily="34" charset="0"/>
                </a:rPr>
                <a:t>Solidity	5	4	4</a:t>
              </a:r>
            </a:p>
            <a:p>
              <a:r>
                <a:rPr lang="da-DK" altLang="en-US" sz="1600" b="1" noProof="1">
                  <a:latin typeface="Arial" panose="020B0604020202020204" pitchFamily="34" charset="0"/>
                </a:rPr>
                <a:t>Total points 	16	14	18</a:t>
              </a:r>
              <a:endParaRPr lang="en-US" altLang="en-US"/>
            </a:p>
          </p:txBody>
        </p:sp>
      </p:grpSp>
      <p:sp>
        <p:nvSpPr>
          <p:cNvPr id="16408" name="Text Box 24">
            <a:extLst>
              <a:ext uri="{FF2B5EF4-FFF2-40B4-BE49-F238E27FC236}">
                <a16:creationId xmlns:a16="http://schemas.microsoft.com/office/drawing/2014/main" id="{49C8B1A7-EA7E-2047-03A6-774EACE0FB0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27075" y="3355975"/>
            <a:ext cx="4359275" cy="825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048000" algn="r"/>
                <a:tab pos="3619500" algn="r"/>
                <a:tab pos="4191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30000"/>
              </a:spcBef>
            </a:pPr>
            <a:r>
              <a:rPr lang="en-GB" altLang="en-US" sz="1600" b="1" noProof="1">
                <a:latin typeface="Arial" panose="020B0604020202020204" pitchFamily="34" charset="0"/>
              </a:rPr>
              <a:t>Base price	25	20	15</a:t>
            </a:r>
            <a:endParaRPr lang="en-GB" altLang="en-US" sz="1600" noProof="1">
              <a:latin typeface="Arial" panose="020B0604020202020204" pitchFamily="34" charset="0"/>
            </a:endParaRPr>
          </a:p>
          <a:p>
            <a:r>
              <a:rPr lang="en-GB" altLang="en-US" sz="1600" noProof="1">
                <a:latin typeface="Arial" panose="020B0604020202020204" pitchFamily="34" charset="0"/>
              </a:rPr>
              <a:t>Option 1: Floor map	10	6	-</a:t>
            </a:r>
          </a:p>
          <a:p>
            <a:r>
              <a:rPr lang="en-GB" altLang="en-US" sz="1600" noProof="1">
                <a:latin typeface="Arial" panose="020B0604020202020204" pitchFamily="34" charset="0"/>
              </a:rPr>
              <a:t>Option 2: . . .	8	-	8</a:t>
            </a:r>
            <a:endParaRPr lang="en-US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4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4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4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3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4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97" grpId="0" animBg="1" autoUpdateAnimBg="0"/>
      <p:bldP spid="16405" grpId="0" animBg="1" autoUpdateAnimBg="0"/>
      <p:bldP spid="16408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>
            <a:extLst>
              <a:ext uri="{FF2B5EF4-FFF2-40B4-BE49-F238E27FC236}">
                <a16:creationId xmlns:a16="http://schemas.microsoft.com/office/drawing/2014/main" id="{05F35617-8046-BF07-B6E8-0569B3E437F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en-US" altLang="en-US" b="1" u="sng">
                <a:latin typeface="Arial" panose="020B0604020202020204" pitchFamily="34" charset="0"/>
              </a:rPr>
              <a:t>Fig 7.4    Customer’s rating</a:t>
            </a:r>
          </a:p>
        </p:txBody>
      </p:sp>
      <p:sp>
        <p:nvSpPr>
          <p:cNvPr id="17411" name="Text Box 3">
            <a:extLst>
              <a:ext uri="{FF2B5EF4-FFF2-40B4-BE49-F238E27FC236}">
                <a16:creationId xmlns:a16="http://schemas.microsoft.com/office/drawing/2014/main" id="{EC1AEBDD-0961-3486-3CC6-A3330840937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79450" y="1843088"/>
            <a:ext cx="3816350" cy="4008437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44000" tIns="72000" rIns="72000" bIns="72000"/>
          <a:lstStyle>
            <a:lvl1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Sub-tasks: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>
                <a:latin typeface="Arial" panose="020B0604020202020204" pitchFamily="34" charset="0"/>
              </a:rPr>
              <a:t>1.	Find room.</a:t>
            </a:r>
          </a:p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Problem:</a:t>
            </a:r>
            <a:r>
              <a:rPr lang="en-US" altLang="en-US" sz="1800">
                <a:latin typeface="Arial" panose="020B0604020202020204" pitchFamily="34" charset="0"/>
              </a:rPr>
              <a:t> Guest wants neighbor rooms; price bargain.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2.	Record guest as checked in.</a:t>
            </a:r>
          </a:p>
          <a:p>
            <a:pPr>
              <a:spcAft>
                <a:spcPct val="20000"/>
              </a:spcAft>
            </a:pPr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>
                <a:latin typeface="Arial" panose="020B0604020202020204" pitchFamily="34" charset="0"/>
              </a:rPr>
              <a:t>3.	Deliver key.</a:t>
            </a:r>
            <a:endParaRPr lang="en-US" altLang="en-US" sz="1800" u="sng">
              <a:latin typeface="Arial" panose="020B0604020202020204" pitchFamily="34" charset="0"/>
            </a:endParaRPr>
          </a:p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Problem:</a:t>
            </a:r>
            <a:r>
              <a:rPr lang="en-US" altLang="en-US" sz="1800">
                <a:latin typeface="Arial" panose="020B0604020202020204" pitchFamily="34" charset="0"/>
              </a:rPr>
              <a:t> Guests forget to return the key; want two keys.</a:t>
            </a:r>
          </a:p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Variants: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>
                <a:latin typeface="Arial" panose="020B0604020202020204" pitchFamily="34" charset="0"/>
              </a:rPr>
              <a:t>1a.	Guest has booked in advance.</a:t>
            </a:r>
            <a:endParaRPr lang="en-US" altLang="en-US" sz="1800" u="sng">
              <a:latin typeface="Arial" panose="020B0604020202020204" pitchFamily="34" charset="0"/>
            </a:endParaRPr>
          </a:p>
          <a:p>
            <a:r>
              <a:rPr lang="en-US" altLang="en-US" sz="1800" b="1">
                <a:latin typeface="Arial" panose="020B0604020202020204" pitchFamily="34" charset="0"/>
              </a:rPr>
              <a:t>Problem:</a:t>
            </a:r>
            <a:r>
              <a:rPr lang="en-US" altLang="en-US" sz="1800">
                <a:latin typeface="Arial" panose="020B0604020202020204" pitchFamily="34" charset="0"/>
              </a:rPr>
              <a:t> Guest identification fuzzy.</a:t>
            </a:r>
          </a:p>
        </p:txBody>
      </p:sp>
      <p:sp>
        <p:nvSpPr>
          <p:cNvPr id="17412" name="Text Box 4">
            <a:extLst>
              <a:ext uri="{FF2B5EF4-FFF2-40B4-BE49-F238E27FC236}">
                <a16:creationId xmlns:a16="http://schemas.microsoft.com/office/drawing/2014/main" id="{E7AC6502-1DB6-6535-5231-445C4C9E6BF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495800" y="1843088"/>
            <a:ext cx="3962400" cy="4008437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44000" tIns="72000" rIns="72000" bIns="72000"/>
          <a:lstStyle>
            <a:lvl1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Assessment: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 i="1">
                <a:latin typeface="Arial" panose="020B0604020202020204" pitchFamily="34" charset="0"/>
              </a:rPr>
              <a:t>Floor map developed as an option.</a:t>
            </a:r>
          </a:p>
          <a:p>
            <a:pPr>
              <a:spcAft>
                <a:spcPct val="20000"/>
              </a:spcAft>
            </a:pPr>
            <a:r>
              <a:rPr lang="en-US" altLang="en-US" sz="1800" i="1">
                <a:latin typeface="Arial" panose="020B0604020202020204" pitchFamily="34" charset="0"/>
              </a:rPr>
              <a:t>Very convenient display of bargain prices.</a:t>
            </a:r>
          </a:p>
          <a:p>
            <a:pPr>
              <a:spcAft>
                <a:spcPct val="20000"/>
              </a:spcAft>
            </a:pPr>
            <a:r>
              <a:rPr lang="en-US" altLang="en-US" sz="1800" i="1">
                <a:latin typeface="Arial" panose="020B0604020202020204" pitchFamily="34" charset="0"/>
              </a:rPr>
              <a:t>If guest is not booked, cumbersome to switch to that task.</a:t>
            </a:r>
          </a:p>
          <a:p>
            <a:endParaRPr lang="en-US" altLang="en-US" sz="1800" i="1">
              <a:latin typeface="Arial" panose="020B0604020202020204" pitchFamily="34" charset="0"/>
            </a:endParaRPr>
          </a:p>
          <a:p>
            <a:r>
              <a:rPr lang="en-US" altLang="en-US" sz="1800" i="1">
                <a:latin typeface="Arial" panose="020B0604020202020204" pitchFamily="34" charset="0"/>
              </a:rPr>
              <a:t>No support for electronic keys.</a:t>
            </a:r>
          </a:p>
          <a:p>
            <a:pPr>
              <a:spcAft>
                <a:spcPct val="20000"/>
              </a:spcAft>
            </a:pPr>
            <a:endParaRPr lang="en-US" altLang="en-US" sz="1800" i="1">
              <a:latin typeface="Arial" panose="020B0604020202020204" pitchFamily="34" charset="0"/>
            </a:endParaRPr>
          </a:p>
          <a:p>
            <a:pPr>
              <a:spcAft>
                <a:spcPct val="20000"/>
              </a:spcAft>
            </a:pPr>
            <a:endParaRPr lang="en-US" altLang="en-US" sz="1800" i="1">
              <a:latin typeface="Arial" panose="020B0604020202020204" pitchFamily="34" charset="0"/>
            </a:endParaRPr>
          </a:p>
          <a:p>
            <a:r>
              <a:rPr lang="en-US" altLang="en-US" sz="1800" i="1">
                <a:latin typeface="Arial" panose="020B0604020202020204" pitchFamily="34" charset="0"/>
              </a:rPr>
              <a:t>Tests show no tolerance for spelling errors.</a:t>
            </a:r>
          </a:p>
          <a:p>
            <a:r>
              <a:rPr lang="en-US" altLang="en-US" sz="1800" i="1">
                <a:latin typeface="Arial" panose="020B0604020202020204" pitchFamily="34" charset="0"/>
              </a:rPr>
              <a:t>Very long search time for names.</a:t>
            </a:r>
          </a:p>
          <a:p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17413" name="Text Box 5">
            <a:extLst>
              <a:ext uri="{FF2B5EF4-FFF2-40B4-BE49-F238E27FC236}">
                <a16:creationId xmlns:a16="http://schemas.microsoft.com/office/drawing/2014/main" id="{8D74BA1A-00C7-9040-F411-B5F6E8CE1E4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79450" y="838200"/>
            <a:ext cx="7778750" cy="995363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tIns="72000" rIns="72000" bIns="72000">
            <a:spAutoFit/>
          </a:bodyPr>
          <a:lstStyle>
            <a:lvl1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 b="1">
                <a:latin typeface="Arial" panose="020B0604020202020204" pitchFamily="34" charset="0"/>
              </a:rPr>
              <a:t>Task:</a:t>
            </a:r>
            <a:r>
              <a:rPr lang="en-US" altLang="en-US" sz="1800">
                <a:latin typeface="Arial" panose="020B0604020202020204" pitchFamily="34" charset="0"/>
              </a:rPr>
              <a:t>	1.2 Checkin	</a:t>
            </a:r>
            <a:r>
              <a:rPr lang="en-US" altLang="en-US" sz="1800" b="1">
                <a:latin typeface="Arial" panose="020B0604020202020204" pitchFamily="34" charset="0"/>
              </a:rPr>
              <a:t>Proposal B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>
                <a:latin typeface="Arial" panose="020B0604020202020204" pitchFamily="34" charset="0"/>
              </a:rPr>
              <a:t>Purpose:	Give guest a room . . .	</a:t>
            </a:r>
            <a:r>
              <a:rPr lang="en-US" altLang="en-US" sz="1800" b="1">
                <a:latin typeface="Arial" panose="020B0604020202020204" pitchFamily="34" charset="0"/>
              </a:rPr>
              <a:t>Rating: 3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>
                <a:latin typeface="Arial" panose="020B0604020202020204" pitchFamily="34" charset="0"/>
              </a:rPr>
              <a:t>Frequency:	 . . .</a:t>
            </a:r>
          </a:p>
        </p:txBody>
      </p:sp>
      <p:sp>
        <p:nvSpPr>
          <p:cNvPr id="17421" name="Line 13">
            <a:extLst>
              <a:ext uri="{FF2B5EF4-FFF2-40B4-BE49-F238E27FC236}">
                <a16:creationId xmlns:a16="http://schemas.microsoft.com/office/drawing/2014/main" id="{1A2DC01E-3F25-0E57-D975-EF5F7BA7B4C4}"/>
              </a:ext>
            </a:extLst>
          </p:cNvPr>
          <p:cNvSpPr>
            <a:spLocks noChangeShapeType="1"/>
          </p:cNvSpPr>
          <p:nvPr/>
        </p:nvSpPr>
        <p:spPr bwMode="auto">
          <a:xfrm>
            <a:off x="6477000" y="838200"/>
            <a:ext cx="0" cy="9906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7422" name="Line 14">
            <a:extLst>
              <a:ext uri="{FF2B5EF4-FFF2-40B4-BE49-F238E27FC236}">
                <a16:creationId xmlns:a16="http://schemas.microsoft.com/office/drawing/2014/main" id="{E014015A-149F-7A2B-4D42-BB98088D7F36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22225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7423" name="Line 15">
            <a:extLst>
              <a:ext uri="{FF2B5EF4-FFF2-40B4-BE49-F238E27FC236}">
                <a16:creationId xmlns:a16="http://schemas.microsoft.com/office/drawing/2014/main" id="{9F5E2E00-904A-4B03-FCC1-6DA933E85B86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31242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7424" name="Line 16">
            <a:extLst>
              <a:ext uri="{FF2B5EF4-FFF2-40B4-BE49-F238E27FC236}">
                <a16:creationId xmlns:a16="http://schemas.microsoft.com/office/drawing/2014/main" id="{A342BCDD-9BE1-709D-9DFA-72145CE8A33E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37211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7425" name="Line 17">
            <a:extLst>
              <a:ext uri="{FF2B5EF4-FFF2-40B4-BE49-F238E27FC236}">
                <a16:creationId xmlns:a16="http://schemas.microsoft.com/office/drawing/2014/main" id="{1A2D09BC-5B96-D97E-D314-7F92E15A96F0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46101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7426" name="Line 18">
            <a:extLst>
              <a:ext uri="{FF2B5EF4-FFF2-40B4-BE49-F238E27FC236}">
                <a16:creationId xmlns:a16="http://schemas.microsoft.com/office/drawing/2014/main" id="{CDAEE1D6-358B-296D-8525-7407385436DD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4940300"/>
            <a:ext cx="38100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7427" name="Rectangle 19">
            <a:extLst>
              <a:ext uri="{FF2B5EF4-FFF2-40B4-BE49-F238E27FC236}">
                <a16:creationId xmlns:a16="http://schemas.microsoft.com/office/drawing/2014/main" id="{8B7DE2E4-256E-CCB2-F5BE-C2FD875BDA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5800" y="838200"/>
            <a:ext cx="7772400" cy="50292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17428" name="Rectangle 20">
            <a:extLst>
              <a:ext uri="{FF2B5EF4-FFF2-40B4-BE49-F238E27FC236}">
                <a16:creationId xmlns:a16="http://schemas.microsoft.com/office/drawing/2014/main" id="{290691F5-524C-4638-C7FE-20486A30387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9600" y="6248400"/>
            <a:ext cx="3352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r>
              <a:rPr lang="en-GB" altLang="en-US" sz="1200" noProof="1"/>
              <a:t>From: Soren Lauesen: Software Requirements</a:t>
            </a:r>
          </a:p>
          <a:p>
            <a:r>
              <a:rPr lang="en-GB" altLang="en-US" sz="1200" noProof="1"/>
              <a:t>© Pearson / Addison-Wesley 2002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 Box 2">
            <a:extLst>
              <a:ext uri="{FF2B5EF4-FFF2-40B4-BE49-F238E27FC236}">
                <a16:creationId xmlns:a16="http://schemas.microsoft.com/office/drawing/2014/main" id="{D15CB846-286B-E7B6-2C83-3478D5A34A9B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en-US" altLang="en-US" b="1" u="sng">
                <a:latin typeface="Arial" panose="020B0604020202020204" pitchFamily="34" charset="0"/>
              </a:rPr>
              <a:t>(Fig 7.5A)  What to answer</a:t>
            </a:r>
          </a:p>
        </p:txBody>
      </p:sp>
      <p:sp>
        <p:nvSpPr>
          <p:cNvPr id="25603" name="Text Box 3">
            <a:extLst>
              <a:ext uri="{FF2B5EF4-FFF2-40B4-BE49-F238E27FC236}">
                <a16:creationId xmlns:a16="http://schemas.microsoft.com/office/drawing/2014/main" id="{C4046A05-6A02-AB87-FB58-B197BCAE781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79450" y="762000"/>
            <a:ext cx="7778750" cy="4816475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tIns="72000" rIns="72000" bIns="72000">
            <a:spAutoFit/>
          </a:bodyPr>
          <a:lstStyle>
            <a:lvl1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 b="1">
                <a:latin typeface="Arial" panose="020B0604020202020204" pitchFamily="34" charset="0"/>
              </a:rPr>
              <a:t>Req 1:</a:t>
            </a:r>
            <a:r>
              <a:rPr lang="da-DK" altLang="en-US" sz="1800" b="1">
                <a:latin typeface="Arial" panose="020B0604020202020204" pitchFamily="34" charset="0"/>
              </a:rPr>
              <a:t> </a:t>
            </a:r>
            <a:r>
              <a:rPr lang="en-US" altLang="en-US" sz="1800" b="1">
                <a:latin typeface="Arial" panose="020B0604020202020204" pitchFamily="34" charset="0"/>
              </a:rPr>
              <a:t>yes; Req 2: yes</a:t>
            </a:r>
            <a:r>
              <a:rPr lang="en-US" altLang="en-US" sz="1800">
                <a:latin typeface="Arial" panose="020B0604020202020204" pitchFamily="34" charset="0"/>
              </a:rPr>
              <a:t> . . .</a:t>
            </a:r>
          </a:p>
          <a:p>
            <a:pPr>
              <a:spcAft>
                <a:spcPct val="50000"/>
              </a:spcAft>
            </a:pPr>
            <a:r>
              <a:rPr lang="en-US" altLang="en-US" sz="1800">
                <a:latin typeface="Arial" panose="020B0604020202020204" pitchFamily="34" charset="0"/>
              </a:rPr>
              <a:t>	[Does the supplier know what he says yes to?]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Piles of screens and technical descriptions?</a:t>
            </a:r>
            <a:r>
              <a:rPr lang="en-US" altLang="en-US" sz="1800">
                <a:latin typeface="Arial" panose="020B0604020202020204" pitchFamily="34" charset="0"/>
              </a:rPr>
              <a:t> </a:t>
            </a:r>
          </a:p>
          <a:p>
            <a:pPr>
              <a:spcAft>
                <a:spcPct val="50000"/>
              </a:spcAft>
            </a:pPr>
            <a:r>
              <a:rPr lang="en-US" altLang="en-US" sz="1800">
                <a:latin typeface="Arial" panose="020B0604020202020204" pitchFamily="34" charset="0"/>
              </a:rPr>
              <a:t>	[How does it relate to me?]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Show how you meet the requirements </a:t>
            </a:r>
            <a:r>
              <a:rPr lang="en-US" altLang="en-US" sz="1800">
                <a:latin typeface="Arial" panose="020B0604020202020204" pitchFamily="34" charset="0"/>
              </a:rPr>
              <a:t>(e.g. simple screen outlines)</a:t>
            </a:r>
          </a:p>
          <a:p>
            <a:pPr>
              <a:spcAft>
                <a:spcPct val="5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	</a:t>
            </a:r>
            <a:r>
              <a:rPr lang="en-US" altLang="en-US" sz="1800">
                <a:latin typeface="Arial" panose="020B0604020202020204" pitchFamily="34" charset="0"/>
              </a:rPr>
              <a:t>[He is willing to cooperate]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Sell your track record</a:t>
            </a:r>
            <a:r>
              <a:rPr lang="en-US" altLang="en-US" sz="1800">
                <a:latin typeface="Arial" panose="020B0604020202020204" pitchFamily="34" charset="0"/>
              </a:rPr>
              <a:t> (“How we solved this customer problem ... “)</a:t>
            </a:r>
          </a:p>
          <a:p>
            <a:pPr>
              <a:spcAft>
                <a:spcPct val="50000"/>
              </a:spcAft>
            </a:pPr>
            <a:r>
              <a:rPr lang="en-US" altLang="en-US" sz="1800">
                <a:latin typeface="Arial" panose="020B0604020202020204" pitchFamily="34" charset="0"/>
              </a:rPr>
              <a:t>	[He will help us out]</a:t>
            </a:r>
          </a:p>
          <a:p>
            <a:pPr>
              <a:spcAft>
                <a:spcPct val="5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Show that you understand his problem</a:t>
            </a:r>
            <a:r>
              <a:rPr lang="en-US" altLang="en-US" sz="1800">
                <a:latin typeface="Arial" panose="020B0604020202020204" pitchFamily="34" charset="0"/>
              </a:rPr>
              <a:t> (go behind the requirements) 		[He understands - probably the others don’t]</a:t>
            </a:r>
            <a:endParaRPr lang="en-US" altLang="en-US" sz="1800" b="1">
              <a:latin typeface="Arial" panose="020B0604020202020204" pitchFamily="34" charset="0"/>
            </a:endParaRPr>
          </a:p>
          <a:p>
            <a:r>
              <a:rPr lang="en-US" altLang="en-US" sz="1800" b="1">
                <a:latin typeface="Arial" panose="020B0604020202020204" pitchFamily="34" charset="0"/>
              </a:rPr>
              <a:t>Show how to deal with it</a:t>
            </a:r>
            <a:r>
              <a:rPr lang="en-US" altLang="en-US" sz="1800">
                <a:latin typeface="Arial" panose="020B0604020202020204" pitchFamily="34" charset="0"/>
              </a:rPr>
              <a:t> </a:t>
            </a:r>
          </a:p>
          <a:p>
            <a:pPr>
              <a:spcAft>
                <a:spcPct val="50000"/>
              </a:spcAft>
            </a:pPr>
            <a:r>
              <a:rPr lang="en-US" altLang="en-US" sz="1800">
                <a:latin typeface="Arial" panose="020B0604020202020204" pitchFamily="34" charset="0"/>
              </a:rPr>
              <a:t>	[He is willing to help - even if he misunderstood a bit]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Show how to exceed the expectations</a:t>
            </a:r>
            <a:r>
              <a:rPr lang="en-US" altLang="en-US" sz="1800">
                <a:latin typeface="Arial" panose="020B0604020202020204" pitchFamily="34" charset="0"/>
              </a:rPr>
              <a:t> </a:t>
            </a:r>
          </a:p>
          <a:p>
            <a:pPr>
              <a:spcAft>
                <a:spcPct val="50000"/>
              </a:spcAft>
            </a:pPr>
            <a:r>
              <a:rPr lang="en-US" altLang="en-US" sz="1800">
                <a:latin typeface="Arial" panose="020B0604020202020204" pitchFamily="34" charset="0"/>
              </a:rPr>
              <a:t>	[Wow!]</a:t>
            </a:r>
            <a:endParaRPr lang="en-US" altLang="en-US" sz="1800" b="1">
              <a:latin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 nodeType="clickPar">
                      <p:stCondLst>
                        <p:cond delay="indefinite"/>
                      </p:stCondLst>
                      <p:childTnLst>
                        <p:par>
                          <p:cTn id="4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 nodeType="clickPar">
                      <p:stCondLst>
                        <p:cond delay="indefinite"/>
                      </p:stCondLst>
                      <p:childTnLst>
                        <p:par>
                          <p:cTn id="5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3" grpId="0" build="p" animBg="1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2">
            <a:extLst>
              <a:ext uri="{FF2B5EF4-FFF2-40B4-BE49-F238E27FC236}">
                <a16:creationId xmlns:a16="http://schemas.microsoft.com/office/drawing/2014/main" id="{B0DFDEB3-D689-3343-4BF0-1DAC2E0EE26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en-US" altLang="en-US" b="1" u="sng">
                <a:latin typeface="Arial" panose="020B0604020202020204" pitchFamily="34" charset="0"/>
              </a:rPr>
              <a:t>Fig 7.5(B)    Supplier’s proposal</a:t>
            </a:r>
          </a:p>
        </p:txBody>
      </p:sp>
      <p:sp>
        <p:nvSpPr>
          <p:cNvPr id="26627" name="Text Box 3">
            <a:extLst>
              <a:ext uri="{FF2B5EF4-FFF2-40B4-BE49-F238E27FC236}">
                <a16:creationId xmlns:a16="http://schemas.microsoft.com/office/drawing/2014/main" id="{3E6DBEA3-AC6A-E06B-D43E-BF1145D02C7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79450" y="1828800"/>
            <a:ext cx="3511550" cy="42672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08000" tIns="72000" rIns="72000" bIns="72000"/>
          <a:lstStyle>
            <a:lvl1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Sub-tasks: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>
                <a:latin typeface="Arial" panose="020B0604020202020204" pitchFamily="34" charset="0"/>
              </a:rPr>
              <a:t>1.	Find room.</a:t>
            </a:r>
          </a:p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Problem:</a:t>
            </a:r>
            <a:r>
              <a:rPr lang="en-US" altLang="en-US" sz="1800">
                <a:latin typeface="Arial" panose="020B0604020202020204" pitchFamily="34" charset="0"/>
              </a:rPr>
              <a:t> Guest wants neighboor rooms; price bargain.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2.	Record guest as checked in.</a:t>
            </a:r>
          </a:p>
          <a:p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>
                <a:latin typeface="Arial" panose="020B0604020202020204" pitchFamily="34" charset="0"/>
              </a:rPr>
              <a:t>3.	Deliver key.</a:t>
            </a:r>
            <a:endParaRPr lang="en-US" altLang="en-US" sz="1800" u="sng">
              <a:latin typeface="Arial" panose="020B0604020202020204" pitchFamily="34" charset="0"/>
            </a:endParaRPr>
          </a:p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Problem:</a:t>
            </a:r>
            <a:r>
              <a:rPr lang="en-US" altLang="en-US" sz="1800">
                <a:latin typeface="Arial" panose="020B0604020202020204" pitchFamily="34" charset="0"/>
              </a:rPr>
              <a:t> Guests forget to return the key; want two keys.</a:t>
            </a:r>
          </a:p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Variants: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>
                <a:latin typeface="Arial" panose="020B0604020202020204" pitchFamily="34" charset="0"/>
              </a:rPr>
              <a:t>1a.	Guest has booked in advance.</a:t>
            </a:r>
            <a:endParaRPr lang="en-US" altLang="en-US" sz="1800" u="sng">
              <a:latin typeface="Arial" panose="020B0604020202020204" pitchFamily="34" charset="0"/>
            </a:endParaRPr>
          </a:p>
          <a:p>
            <a:r>
              <a:rPr lang="en-US" altLang="en-US" sz="1800" b="1">
                <a:latin typeface="Arial" panose="020B0604020202020204" pitchFamily="34" charset="0"/>
              </a:rPr>
              <a:t>Problem:</a:t>
            </a:r>
            <a:r>
              <a:rPr lang="en-US" altLang="en-US" sz="1800">
                <a:latin typeface="Arial" panose="020B0604020202020204" pitchFamily="34" charset="0"/>
              </a:rPr>
              <a:t> Guest identification fuzzy.</a:t>
            </a:r>
          </a:p>
        </p:txBody>
      </p:sp>
      <p:sp>
        <p:nvSpPr>
          <p:cNvPr id="26628" name="Text Box 4">
            <a:extLst>
              <a:ext uri="{FF2B5EF4-FFF2-40B4-BE49-F238E27FC236}">
                <a16:creationId xmlns:a16="http://schemas.microsoft.com/office/drawing/2014/main" id="{32212194-A774-C704-D8FA-1BF6AA45F25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191000" y="1828800"/>
            <a:ext cx="4267200" cy="4267200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bg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tIns="72000" rIns="72000" bIns="72000"/>
          <a:lstStyle>
            <a:lvl1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2667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Aft>
                <a:spcPct val="2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Proposal: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en-US" altLang="en-US" sz="1800" i="1">
                <a:latin typeface="Arial" panose="020B0604020202020204" pitchFamily="34" charset="0"/>
              </a:rPr>
              <a:t>Floor map developed as an option. See outline on page xx.</a:t>
            </a:r>
          </a:p>
          <a:p>
            <a:pPr>
              <a:spcAft>
                <a:spcPct val="20000"/>
              </a:spcAft>
            </a:pPr>
            <a:r>
              <a:rPr lang="en-US" altLang="en-US" sz="1800" i="1">
                <a:latin typeface="Arial" panose="020B0604020202020204" pitchFamily="34" charset="0"/>
              </a:rPr>
              <a:t>See room screen p. yy.</a:t>
            </a:r>
          </a:p>
          <a:p>
            <a:pPr>
              <a:spcAft>
                <a:spcPct val="20000"/>
              </a:spcAft>
            </a:pPr>
            <a:r>
              <a:rPr lang="en-US" altLang="en-US" sz="1800" i="1">
                <a:latin typeface="Arial" panose="020B0604020202020204" pitchFamily="34" charset="0"/>
              </a:rPr>
              <a:t>See guest screen and check-in screen, p. zz</a:t>
            </a:r>
          </a:p>
          <a:p>
            <a:endParaRPr lang="en-US" altLang="en-US" sz="1800" i="1">
              <a:latin typeface="Arial" panose="020B0604020202020204" pitchFamily="34" charset="0"/>
            </a:endParaRPr>
          </a:p>
          <a:p>
            <a:pPr>
              <a:spcAft>
                <a:spcPct val="20000"/>
              </a:spcAft>
            </a:pPr>
            <a:r>
              <a:rPr lang="en-US" altLang="en-US" sz="1800" i="1">
                <a:latin typeface="Arial" panose="020B0604020202020204" pitchFamily="34" charset="0"/>
              </a:rPr>
              <a:t>We provide no support for electronic keys. Planned for release 5 in 1.5 years.</a:t>
            </a:r>
          </a:p>
          <a:p>
            <a:pPr>
              <a:spcAft>
                <a:spcPct val="20000"/>
              </a:spcAft>
            </a:pPr>
            <a:endParaRPr lang="en-US" altLang="en-US" sz="1800" i="1">
              <a:latin typeface="Arial" panose="020B0604020202020204" pitchFamily="34" charset="0"/>
            </a:endParaRPr>
          </a:p>
          <a:p>
            <a:endParaRPr lang="en-US" altLang="en-US" sz="1800" i="1">
              <a:latin typeface="Arial" panose="020B0604020202020204" pitchFamily="34" charset="0"/>
            </a:endParaRPr>
          </a:p>
          <a:p>
            <a:endParaRPr lang="en-US" altLang="en-US" sz="1800" i="1">
              <a:latin typeface="Arial" panose="020B0604020202020204" pitchFamily="34" charset="0"/>
            </a:endParaRPr>
          </a:p>
          <a:p>
            <a:r>
              <a:rPr lang="en-US" altLang="en-US" sz="1800" i="1">
                <a:latin typeface="Arial" panose="020B0604020202020204" pitchFamily="34" charset="0"/>
              </a:rPr>
              <a:t>User may search for any field using wild-carding.</a:t>
            </a:r>
            <a:endParaRPr lang="en-US" altLang="en-US" sz="1800">
              <a:latin typeface="Arial" panose="020B0604020202020204" pitchFamily="34" charset="0"/>
            </a:endParaRPr>
          </a:p>
          <a:p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26629" name="Text Box 5">
            <a:extLst>
              <a:ext uri="{FF2B5EF4-FFF2-40B4-BE49-F238E27FC236}">
                <a16:creationId xmlns:a16="http://schemas.microsoft.com/office/drawing/2014/main" id="{C1A21461-C141-6FC8-DF58-608E120FA69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79450" y="838200"/>
            <a:ext cx="7778750" cy="995363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tIns="72000" rIns="72000" bIns="72000">
            <a:spAutoFit/>
          </a:bodyPr>
          <a:lstStyle>
            <a:lvl1pPr>
              <a:tabLst>
                <a:tab pos="381000" algn="l"/>
                <a:tab pos="1238250" algn="l"/>
                <a:tab pos="4095750" algn="l"/>
                <a:tab pos="5334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381000" algn="l"/>
                <a:tab pos="1238250" algn="l"/>
                <a:tab pos="4095750" algn="l"/>
                <a:tab pos="5334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238250" algn="l"/>
                <a:tab pos="4095750" algn="l"/>
                <a:tab pos="5334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238250" algn="l"/>
                <a:tab pos="4095750" algn="l"/>
                <a:tab pos="5334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238250" algn="l"/>
                <a:tab pos="4095750" algn="l"/>
                <a:tab pos="5334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4095750" algn="l"/>
                <a:tab pos="5334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4095750" algn="l"/>
                <a:tab pos="5334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4095750" algn="l"/>
                <a:tab pos="5334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4095750" algn="l"/>
                <a:tab pos="5334000" algn="r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 b="1">
                <a:latin typeface="Arial" panose="020B0604020202020204" pitchFamily="34" charset="0"/>
              </a:rPr>
              <a:t>Task:</a:t>
            </a:r>
            <a:r>
              <a:rPr lang="en-US" altLang="en-US" sz="1800">
                <a:latin typeface="Arial" panose="020B0604020202020204" pitchFamily="34" charset="0"/>
              </a:rPr>
              <a:t>	1.2 Checkin	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Purpose:	Give guest a room . . .	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Frequency:	 . . .</a:t>
            </a:r>
          </a:p>
        </p:txBody>
      </p:sp>
      <p:sp>
        <p:nvSpPr>
          <p:cNvPr id="26630" name="Line 6">
            <a:extLst>
              <a:ext uri="{FF2B5EF4-FFF2-40B4-BE49-F238E27FC236}">
                <a16:creationId xmlns:a16="http://schemas.microsoft.com/office/drawing/2014/main" id="{B91732B1-B1CA-675A-FE08-7A319CE1630C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22225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6631" name="Line 7">
            <a:extLst>
              <a:ext uri="{FF2B5EF4-FFF2-40B4-BE49-F238E27FC236}">
                <a16:creationId xmlns:a16="http://schemas.microsoft.com/office/drawing/2014/main" id="{BC3139EB-B47A-8E5A-24BC-167CB177ADF2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31242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6632" name="Line 8">
            <a:extLst>
              <a:ext uri="{FF2B5EF4-FFF2-40B4-BE49-F238E27FC236}">
                <a16:creationId xmlns:a16="http://schemas.microsoft.com/office/drawing/2014/main" id="{E16F38D6-59AA-8122-2CEE-5DA002D0A375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36830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6633" name="Line 9">
            <a:extLst>
              <a:ext uri="{FF2B5EF4-FFF2-40B4-BE49-F238E27FC236}">
                <a16:creationId xmlns:a16="http://schemas.microsoft.com/office/drawing/2014/main" id="{3CCAEA55-5951-5303-E54F-36EA3B29F163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4559300"/>
            <a:ext cx="77724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6634" name="Line 10">
            <a:extLst>
              <a:ext uri="{FF2B5EF4-FFF2-40B4-BE49-F238E27FC236}">
                <a16:creationId xmlns:a16="http://schemas.microsoft.com/office/drawing/2014/main" id="{10E6BD18-52F4-66C6-8CB9-3D6DFF6885C0}"/>
              </a:ext>
            </a:extLst>
          </p:cNvPr>
          <p:cNvSpPr>
            <a:spLocks noChangeShapeType="1"/>
          </p:cNvSpPr>
          <p:nvPr/>
        </p:nvSpPr>
        <p:spPr bwMode="auto">
          <a:xfrm>
            <a:off x="685800" y="4864100"/>
            <a:ext cx="35052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26635" name="Rectangle 11">
            <a:extLst>
              <a:ext uri="{FF2B5EF4-FFF2-40B4-BE49-F238E27FC236}">
                <a16:creationId xmlns:a16="http://schemas.microsoft.com/office/drawing/2014/main" id="{BB9FA0CD-5E78-3C66-6CCE-ED66084A06A6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5800" y="838200"/>
            <a:ext cx="7772400" cy="52578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ext Box 2">
            <a:extLst>
              <a:ext uri="{FF2B5EF4-FFF2-40B4-BE49-F238E27FC236}">
                <a16:creationId xmlns:a16="http://schemas.microsoft.com/office/drawing/2014/main" id="{C6062EFC-9DA5-05BB-71CE-B7CD3FC63B6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8534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en-US" altLang="en-US" b="1" u="sng">
                <a:latin typeface="Arial" panose="020B0604020202020204" pitchFamily="34" charset="0"/>
              </a:rPr>
              <a:t>(Fig 7.5C)  Go behind the requirements - find goals and tasks</a:t>
            </a:r>
          </a:p>
        </p:txBody>
      </p:sp>
      <p:sp>
        <p:nvSpPr>
          <p:cNvPr id="27651" name="Text Box 3">
            <a:extLst>
              <a:ext uri="{FF2B5EF4-FFF2-40B4-BE49-F238E27FC236}">
                <a16:creationId xmlns:a16="http://schemas.microsoft.com/office/drawing/2014/main" id="{BEEDBDEE-3CE5-DD7F-8D3D-7AE51C173F3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1077913"/>
            <a:ext cx="7778750" cy="1846262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tIns="72000" rIns="72000" bIns="72000">
            <a:spAutoFit/>
          </a:bodyPr>
          <a:lstStyle>
            <a:lvl1pPr marL="377825" indent="-377825"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568325"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Aft>
                <a:spcPct val="30000"/>
              </a:spcAft>
              <a:buFontTx/>
              <a:buChar char="•"/>
            </a:pPr>
            <a:r>
              <a:rPr lang="en-US" altLang="en-US" sz="1800">
                <a:latin typeface="Arial" panose="020B0604020202020204" pitchFamily="34" charset="0"/>
              </a:rPr>
              <a:t>Meet the customer - preferably before the tender</a:t>
            </a:r>
          </a:p>
          <a:p>
            <a:pPr>
              <a:spcAft>
                <a:spcPct val="30000"/>
              </a:spcAft>
              <a:buFontTx/>
              <a:buChar char="•"/>
            </a:pPr>
            <a:r>
              <a:rPr lang="en-US" altLang="en-US" sz="1800">
                <a:latin typeface="Arial" panose="020B0604020202020204" pitchFamily="34" charset="0"/>
              </a:rPr>
              <a:t>Ask - even if the other bidders listen</a:t>
            </a:r>
          </a:p>
          <a:p>
            <a:pPr>
              <a:spcAft>
                <a:spcPct val="30000"/>
              </a:spcAft>
              <a:buFontTx/>
              <a:buChar char="•"/>
            </a:pPr>
            <a:r>
              <a:rPr lang="en-US" altLang="en-US" sz="1800">
                <a:latin typeface="Arial" panose="020B0604020202020204" pitchFamily="34" charset="0"/>
              </a:rPr>
              <a:t>Find a domain expert somewhere else</a:t>
            </a:r>
          </a:p>
          <a:p>
            <a:pPr>
              <a:spcAft>
                <a:spcPct val="30000"/>
              </a:spcAft>
              <a:buFontTx/>
              <a:buChar char="•"/>
            </a:pPr>
            <a:r>
              <a:rPr lang="en-US" altLang="en-US" sz="1800">
                <a:latin typeface="Arial" panose="020B0604020202020204" pitchFamily="34" charset="0"/>
              </a:rPr>
              <a:t>Use the network of colleagues</a:t>
            </a:r>
          </a:p>
          <a:p>
            <a:pPr>
              <a:spcAft>
                <a:spcPct val="30000"/>
              </a:spcAft>
              <a:buFontTx/>
              <a:buChar char="•"/>
            </a:pPr>
            <a:r>
              <a:rPr lang="en-US" altLang="en-US" sz="1800">
                <a:latin typeface="Arial" panose="020B0604020202020204" pitchFamily="34" charset="0"/>
              </a:rPr>
              <a:t>Spy - study the users anonymously, or use a student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ext Box 2">
            <a:extLst>
              <a:ext uri="{FF2B5EF4-FFF2-40B4-BE49-F238E27FC236}">
                <a16:creationId xmlns:a16="http://schemas.microsoft.com/office/drawing/2014/main" id="{B03B6D73-49CA-0D32-EB62-E2A6229A5D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en-US" altLang="en-US" b="1" u="sng">
                <a:latin typeface="Arial" panose="020B0604020202020204" pitchFamily="34" charset="0"/>
              </a:rPr>
              <a:t>(Fig 7.5D)  Guard yourself</a:t>
            </a:r>
          </a:p>
        </p:txBody>
      </p:sp>
      <p:sp>
        <p:nvSpPr>
          <p:cNvPr id="28675" name="Text Box 3">
            <a:extLst>
              <a:ext uri="{FF2B5EF4-FFF2-40B4-BE49-F238E27FC236}">
                <a16:creationId xmlns:a16="http://schemas.microsoft.com/office/drawing/2014/main" id="{C09A6A7C-8CA3-C90F-F305-F8521C0A4DD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762000"/>
            <a:ext cx="7467600" cy="1516063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tIns="72000" rIns="72000" bIns="72000">
            <a:spAutoFit/>
          </a:bodyPr>
          <a:lstStyle>
            <a:lvl1pPr marL="377825" indent="-377825"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568325"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381000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buFontTx/>
              <a:buChar char="•"/>
            </a:pPr>
            <a:r>
              <a:rPr lang="en-US" altLang="en-US" sz="1800" b="1">
                <a:latin typeface="Arial" panose="020B0604020202020204" pitchFamily="34" charset="0"/>
              </a:rPr>
              <a:t>State assumptions</a:t>
            </a:r>
            <a:r>
              <a:rPr lang="en-US" altLang="en-US" sz="1800">
                <a:latin typeface="Arial" panose="020B0604020202020204" pitchFamily="34" charset="0"/>
              </a:rPr>
              <a:t> (sparingly)</a:t>
            </a:r>
            <a:endParaRPr lang="en-US" altLang="en-US" sz="1800" b="1">
              <a:latin typeface="Arial" panose="020B0604020202020204" pitchFamily="34" charset="0"/>
            </a:endParaRPr>
          </a:p>
          <a:p>
            <a:pPr>
              <a:buFontTx/>
              <a:buChar char="•"/>
            </a:pPr>
            <a:r>
              <a:rPr lang="en-US" altLang="en-US" sz="1800" b="1">
                <a:latin typeface="Arial" panose="020B0604020202020204" pitchFamily="34" charset="0"/>
              </a:rPr>
              <a:t>Offer as an option</a:t>
            </a:r>
            <a:r>
              <a:rPr lang="en-US" altLang="en-US" sz="1800">
                <a:latin typeface="Arial" panose="020B0604020202020204" pitchFamily="34" charset="0"/>
              </a:rPr>
              <a:t> (where you know your price is high)</a:t>
            </a:r>
            <a:endParaRPr lang="en-US" altLang="en-US" sz="1800" b="1">
              <a:latin typeface="Arial" panose="020B0604020202020204" pitchFamily="34" charset="0"/>
            </a:endParaRPr>
          </a:p>
          <a:p>
            <a:pPr>
              <a:buFontTx/>
              <a:buChar char="•"/>
            </a:pPr>
            <a:r>
              <a:rPr lang="en-US" altLang="en-US" sz="1800" b="1">
                <a:latin typeface="Arial" panose="020B0604020202020204" pitchFamily="34" charset="0"/>
              </a:rPr>
              <a:t>Ignore the problem</a:t>
            </a:r>
            <a:r>
              <a:rPr lang="en-US" altLang="en-US" sz="1800">
                <a:latin typeface="Arial" panose="020B0604020202020204" pitchFamily="34" charset="0"/>
              </a:rPr>
              <a:t> (we take the battle later - if the customer notices at all)</a:t>
            </a:r>
          </a:p>
          <a:p>
            <a:pPr>
              <a:buFontTx/>
              <a:buChar char="•"/>
            </a:pPr>
            <a:r>
              <a:rPr lang="en-US" altLang="en-US" sz="1800" b="1">
                <a:latin typeface="Arial" panose="020B0604020202020204" pitchFamily="34" charset="0"/>
              </a:rPr>
              <a:t>Risk assessment</a:t>
            </a:r>
            <a:r>
              <a:rPr lang="en-US" altLang="en-US" sz="1800">
                <a:latin typeface="Arial" panose="020B0604020202020204" pitchFamily="34" charset="0"/>
              </a:rPr>
              <a:t> (each requirement plus . . . )</a:t>
            </a:r>
            <a:endParaRPr lang="en-US" altLang="en-US" sz="1800" b="1">
              <a:latin typeface="Arial" panose="020B0604020202020204" pitchFamily="34" charset="0"/>
            </a:endParaRPr>
          </a:p>
        </p:txBody>
      </p:sp>
      <p:sp>
        <p:nvSpPr>
          <p:cNvPr id="28676" name="Text Box 4">
            <a:extLst>
              <a:ext uri="{FF2B5EF4-FFF2-40B4-BE49-F238E27FC236}">
                <a16:creationId xmlns:a16="http://schemas.microsoft.com/office/drawing/2014/main" id="{3554F61F-338B-AE43-8A60-CC27AE8A1B1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5800" y="2590800"/>
            <a:ext cx="7778750" cy="37973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tIns="72000" rIns="72000" bIns="72000">
            <a:spAutoFit/>
          </a:bodyPr>
          <a:lstStyle>
            <a:lvl1pPr marL="574675" indent="-574675">
              <a:tabLst>
                <a:tab pos="574675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65175">
              <a:tabLst>
                <a:tab pos="574675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955675">
              <a:tabLst>
                <a:tab pos="574675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574675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574675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574675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574675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574675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574675" algn="l"/>
                <a:tab pos="1238250" algn="l"/>
                <a:tab pos="600075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 b="1">
                <a:latin typeface="Arial" panose="020B0604020202020204" pitchFamily="34" charset="0"/>
              </a:rPr>
              <a:t>Example: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R26:</a:t>
            </a:r>
            <a:r>
              <a:rPr lang="en-US" altLang="en-US" sz="1800">
                <a:latin typeface="Arial" panose="020B0604020202020204" pitchFamily="34" charset="0"/>
              </a:rPr>
              <a:t> The response time shall be at most 0.5 seconds on average when moving from one screen to the next. Never above 2 seconds. (200 simultaneous users)</a:t>
            </a:r>
          </a:p>
          <a:p>
            <a:endParaRPr lang="en-US" altLang="en-US" sz="1800">
              <a:latin typeface="Arial" panose="020B0604020202020204" pitchFamily="34" charset="0"/>
            </a:endParaRPr>
          </a:p>
          <a:p>
            <a:pPr>
              <a:spcAft>
                <a:spcPct val="30000"/>
              </a:spcAft>
            </a:pPr>
            <a:r>
              <a:rPr lang="en-US" altLang="en-US" sz="1800">
                <a:latin typeface="Arial" panose="020B0604020202020204" pitchFamily="34" charset="0"/>
              </a:rPr>
              <a:t>Supplier A: No problem, our response times are of that magnitude.</a:t>
            </a:r>
          </a:p>
          <a:p>
            <a:pPr>
              <a:spcAft>
                <a:spcPct val="30000"/>
              </a:spcAft>
            </a:pPr>
            <a:r>
              <a:rPr lang="en-US" altLang="en-US" sz="1800">
                <a:latin typeface="Arial" panose="020B0604020202020204" pitchFamily="34" charset="0"/>
              </a:rPr>
              <a:t>Supplier B: We find a way out later, probably the customer doesn’t notice.</a:t>
            </a:r>
          </a:p>
          <a:p>
            <a:pPr>
              <a:spcAft>
                <a:spcPct val="30000"/>
              </a:spcAft>
            </a:pPr>
            <a:r>
              <a:rPr lang="en-US" altLang="en-US" sz="1800">
                <a:latin typeface="Arial" panose="020B0604020202020204" pitchFamily="34" charset="0"/>
              </a:rPr>
              <a:t>Supplier C: Assumption: 2 seconds in 95% of the cases is sufficient.</a:t>
            </a:r>
          </a:p>
          <a:p>
            <a:pPr>
              <a:spcAft>
                <a:spcPct val="30000"/>
              </a:spcAft>
            </a:pPr>
            <a:r>
              <a:rPr lang="en-US" altLang="en-US" sz="1800">
                <a:latin typeface="Arial" panose="020B0604020202020204" pitchFamily="34" charset="0"/>
              </a:rPr>
              <a:t>Supplier D: We offer 5 times the usual HW speed to meet the requirement.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Supplier E: We offer 2 seconds in 95% of the cases. 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	Option A: 2 seconds in 99%. Price: xxx $. 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	Option B: 2 seconds always. Price:  ... (and explain why).</a:t>
            </a:r>
            <a:endParaRPr lang="en-US" altLang="en-US" sz="1800" b="1">
              <a:latin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86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76" grpId="0" animBg="1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ext Box 2">
            <a:extLst>
              <a:ext uri="{FF2B5EF4-FFF2-40B4-BE49-F238E27FC236}">
                <a16:creationId xmlns:a16="http://schemas.microsoft.com/office/drawing/2014/main" id="{8830228D-1C1E-293C-A175-F0F0B729327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09600" y="76200"/>
            <a:ext cx="600392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0000" tIns="46800" rIns="90000" bIns="46800"/>
          <a:lstStyle/>
          <a:p>
            <a:r>
              <a:rPr lang="en-US" altLang="en-US" b="1" u="sng">
                <a:latin typeface="Arial" panose="020B0604020202020204" pitchFamily="34" charset="0"/>
              </a:rPr>
              <a:t>(Fig 7.6B)    Design and program</a:t>
            </a:r>
          </a:p>
        </p:txBody>
      </p:sp>
      <p:sp>
        <p:nvSpPr>
          <p:cNvPr id="31750" name="AutoShape 6">
            <a:extLst>
              <a:ext uri="{FF2B5EF4-FFF2-40B4-BE49-F238E27FC236}">
                <a16:creationId xmlns:a16="http://schemas.microsoft.com/office/drawing/2014/main" id="{514D95FF-8081-233C-CE30-D8657A7C3E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5800" y="838200"/>
            <a:ext cx="3886200" cy="5715000"/>
          </a:xfrm>
          <a:prstGeom prst="foldedCorner">
            <a:avLst>
              <a:gd name="adj" fmla="val 9046"/>
            </a:avLst>
          </a:pr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44000" tIns="144000" rIns="108000" bIns="0"/>
          <a:lstStyle>
            <a:lvl1pPr marL="476250" indent="-4762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666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 b="1">
                <a:latin typeface="Arial" panose="020B0604020202020204" pitchFamily="34" charset="0"/>
              </a:rPr>
              <a:t>R1:</a:t>
            </a:r>
            <a:r>
              <a:rPr lang="en-US" altLang="en-US" sz="1800">
                <a:latin typeface="Arial" panose="020B0604020202020204" pitchFamily="34" charset="0"/>
              </a:rPr>
              <a:t>	System shall store data according to this data 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	model . . .</a:t>
            </a:r>
          </a:p>
          <a:p>
            <a:pPr>
              <a:spcAft>
                <a:spcPct val="5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R2:</a:t>
            </a:r>
            <a:r>
              <a:rPr lang="en-US" altLang="en-US" sz="1800">
                <a:latin typeface="Arial" panose="020B0604020202020204" pitchFamily="34" charset="0"/>
              </a:rPr>
              <a:t>	Product shall have screens  and menus as shown in . . .</a:t>
            </a:r>
          </a:p>
          <a:p>
            <a:pPr>
              <a:spcAft>
                <a:spcPct val="5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R3:</a:t>
            </a:r>
            <a:r>
              <a:rPr lang="en-US" altLang="en-US" sz="1800">
                <a:latin typeface="Arial" panose="020B0604020202020204" pitchFamily="34" charset="0"/>
              </a:rPr>
              <a:t>	Product shall record that a room is under repair . . .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R4:</a:t>
            </a:r>
            <a:r>
              <a:rPr lang="en-US" altLang="en-US" sz="1800">
                <a:latin typeface="Arial" panose="020B0604020202020204" pitchFamily="34" charset="0"/>
              </a:rPr>
              <a:t>	Product shall support check-in according to task description</a:t>
            </a:r>
          </a:p>
          <a:p>
            <a:r>
              <a:rPr lang="en-US" altLang="en-US" sz="1800">
                <a:latin typeface="Arial" panose="020B0604020202020204" pitchFamily="34" charset="0"/>
              </a:rPr>
              <a:t>	 . . .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R5:</a:t>
            </a:r>
            <a:r>
              <a:rPr lang="en-US" altLang="en-US" sz="1800">
                <a:latin typeface="Arial" panose="020B0604020202020204" pitchFamily="34" charset="0"/>
              </a:rPr>
              <a:t>	At most 1 of 5 novices shall have critical usability problems during check-in.</a:t>
            </a:r>
          </a:p>
          <a:p>
            <a:pPr>
              <a:spcAft>
                <a:spcPct val="50000"/>
              </a:spcAft>
            </a:pPr>
            <a:r>
              <a:rPr lang="en-US" altLang="en-US" sz="1800" b="1">
                <a:latin typeface="Arial" panose="020B0604020202020204" pitchFamily="34" charset="0"/>
              </a:rPr>
              <a:t>R6:</a:t>
            </a:r>
            <a:r>
              <a:rPr lang="en-US" altLang="en-US" sz="1800">
                <a:latin typeface="Arial" panose="020B0604020202020204" pitchFamily="34" charset="0"/>
              </a:rPr>
              <a:t>	Storing a booking shall take less than 1 second average.</a:t>
            </a:r>
          </a:p>
          <a:p>
            <a:r>
              <a:rPr lang="en-US" altLang="en-US" sz="1800" b="1">
                <a:latin typeface="Arial" panose="020B0604020202020204" pitchFamily="34" charset="0"/>
              </a:rPr>
              <a:t>R7:</a:t>
            </a:r>
            <a:r>
              <a:rPr lang="en-US" altLang="en-US" sz="1800">
                <a:latin typeface="Arial" panose="020B0604020202020204" pitchFamily="34" charset="0"/>
              </a:rPr>
              <a:t>	Pre-calculation of repair orders shall hit within 5% of actual costs.</a:t>
            </a:r>
          </a:p>
        </p:txBody>
      </p:sp>
      <p:sp>
        <p:nvSpPr>
          <p:cNvPr id="31751" name="Rectangle 7">
            <a:extLst>
              <a:ext uri="{FF2B5EF4-FFF2-40B4-BE49-F238E27FC236}">
                <a16:creationId xmlns:a16="http://schemas.microsoft.com/office/drawing/2014/main" id="{8C078802-B151-9074-BA2B-810997B39D93}"/>
              </a:ext>
            </a:extLst>
          </p:cNvPr>
          <p:cNvSpPr>
            <a:spLocks noChangeArrowheads="1"/>
          </p:cNvSpPr>
          <p:nvPr/>
        </p:nvSpPr>
        <p:spPr bwMode="auto">
          <a:xfrm>
            <a:off x="6553200" y="533400"/>
            <a:ext cx="2286000" cy="6019800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44000" tIns="144000" rIns="108000" bIns="0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666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 b="1">
                <a:latin typeface="Arial" panose="020B0604020202020204" pitchFamily="34" charset="0"/>
              </a:rPr>
              <a:t>   </a:t>
            </a:r>
            <a:r>
              <a:rPr lang="da-DK" altLang="en-US" sz="1800" b="1">
                <a:solidFill>
                  <a:srgbClr val="FF0000"/>
                </a:solidFill>
                <a:latin typeface="Arial" panose="020B0604020202020204" pitchFamily="34" charset="0"/>
              </a:rPr>
              <a:t>Verify?</a:t>
            </a:r>
            <a:endParaRPr lang="en-US" altLang="en-US" sz="1800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sp>
        <p:nvSpPr>
          <p:cNvPr id="31752" name="Rectangle 8">
            <a:extLst>
              <a:ext uri="{FF2B5EF4-FFF2-40B4-BE49-F238E27FC236}">
                <a16:creationId xmlns:a16="http://schemas.microsoft.com/office/drawing/2014/main" id="{47D78A2D-19BC-27BE-7542-D7D42B57E5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800600" y="533400"/>
            <a:ext cx="1905000" cy="6019800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144000" tIns="144000" rIns="108000" bIns="0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666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 b="1">
                <a:solidFill>
                  <a:srgbClr val="FF0000"/>
                </a:solidFill>
                <a:latin typeface="Arial" panose="020B0604020202020204" pitchFamily="34" charset="0"/>
              </a:rPr>
              <a:t>Tracing?</a:t>
            </a:r>
            <a:endParaRPr lang="en-US" altLang="en-US" sz="1800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sp>
        <p:nvSpPr>
          <p:cNvPr id="31753" name="Line 9">
            <a:extLst>
              <a:ext uri="{FF2B5EF4-FFF2-40B4-BE49-F238E27FC236}">
                <a16:creationId xmlns:a16="http://schemas.microsoft.com/office/drawing/2014/main" id="{55FBB056-E17B-0EA3-ECB2-AFB91F85C93B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17526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1754" name="Line 10">
            <a:extLst>
              <a:ext uri="{FF2B5EF4-FFF2-40B4-BE49-F238E27FC236}">
                <a16:creationId xmlns:a16="http://schemas.microsoft.com/office/drawing/2014/main" id="{9DF9575C-9E94-65B2-AD6E-261A7ED3971D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24511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1755" name="Line 11">
            <a:extLst>
              <a:ext uri="{FF2B5EF4-FFF2-40B4-BE49-F238E27FC236}">
                <a16:creationId xmlns:a16="http://schemas.microsoft.com/office/drawing/2014/main" id="{E348E89E-8032-AACA-49F5-6F1A8DB00C4C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31750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1756" name="Line 12">
            <a:extLst>
              <a:ext uri="{FF2B5EF4-FFF2-40B4-BE49-F238E27FC236}">
                <a16:creationId xmlns:a16="http://schemas.microsoft.com/office/drawing/2014/main" id="{AA6C6202-6E6A-2996-6820-C621200E2FD9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39624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1757" name="Line 13">
            <a:extLst>
              <a:ext uri="{FF2B5EF4-FFF2-40B4-BE49-F238E27FC236}">
                <a16:creationId xmlns:a16="http://schemas.microsoft.com/office/drawing/2014/main" id="{7449E0EC-AF6A-D883-777C-7601CD6602ED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48006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1758" name="Line 14">
            <a:extLst>
              <a:ext uri="{FF2B5EF4-FFF2-40B4-BE49-F238E27FC236}">
                <a16:creationId xmlns:a16="http://schemas.microsoft.com/office/drawing/2014/main" id="{5868E7E9-9306-E4FD-6419-4B2E2E8137B5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55118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1759" name="Line 15">
            <a:extLst>
              <a:ext uri="{FF2B5EF4-FFF2-40B4-BE49-F238E27FC236}">
                <a16:creationId xmlns:a16="http://schemas.microsoft.com/office/drawing/2014/main" id="{56747660-7D50-1B2C-9057-731E3B4FDC13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0600" y="990600"/>
            <a:ext cx="40386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GB"/>
          </a:p>
        </p:txBody>
      </p:sp>
      <p:sp>
        <p:nvSpPr>
          <p:cNvPr id="31760" name="Text Box 16">
            <a:extLst>
              <a:ext uri="{FF2B5EF4-FFF2-40B4-BE49-F238E27FC236}">
                <a16:creationId xmlns:a16="http://schemas.microsoft.com/office/drawing/2014/main" id="{6A2018FE-AB18-A0F0-2AF0-D64420B37C2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1006475"/>
            <a:ext cx="3867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>
                <a:latin typeface="Arial" panose="020B0604020202020204" pitchFamily="34" charset="0"/>
              </a:rPr>
              <a:t>Direct</a:t>
            </a:r>
            <a:r>
              <a:rPr lang="da-DK" altLang="en-US" sz="1800">
                <a:latin typeface="Arial" panose="020B0604020202020204" pitchFamily="34" charset="0"/>
              </a:rPr>
              <a:t>	Review by 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da-DK" altLang="en-US" sz="1800">
                <a:latin typeface="Arial" panose="020B0604020202020204" pitchFamily="34" charset="0"/>
              </a:rPr>
              <a:t>translation	developers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1761" name="Text Box 17">
            <a:extLst>
              <a:ext uri="{FF2B5EF4-FFF2-40B4-BE49-F238E27FC236}">
                <a16:creationId xmlns:a16="http://schemas.microsoft.com/office/drawing/2014/main" id="{8EB156B4-E41D-329C-DC38-5ADAC3CE0E3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1782763"/>
            <a:ext cx="3867150" cy="779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>
                <a:latin typeface="Arial" panose="020B0604020202020204" pitchFamily="34" charset="0"/>
              </a:rPr>
              <a:t>Direct</a:t>
            </a:r>
            <a:r>
              <a:rPr lang="da-DK" altLang="en-US" sz="1800">
                <a:latin typeface="Arial" panose="020B0604020202020204" pitchFamily="34" charset="0"/>
              </a:rPr>
              <a:t>	Inspection</a:t>
            </a:r>
            <a:endParaRPr lang="en-US" altLang="en-US" sz="1800">
              <a:latin typeface="Arial" panose="020B0604020202020204" pitchFamily="34" charset="0"/>
            </a:endParaRPr>
          </a:p>
          <a:p>
            <a:pPr>
              <a:spcAft>
                <a:spcPct val="50000"/>
              </a:spcAft>
            </a:pPr>
            <a:r>
              <a:rPr lang="da-DK" altLang="en-US" sz="1800">
                <a:latin typeface="Arial" panose="020B0604020202020204" pitchFamily="34" charset="0"/>
              </a:rPr>
              <a:t>translation	and review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1762" name="Text Box 18">
            <a:extLst>
              <a:ext uri="{FF2B5EF4-FFF2-40B4-BE49-F238E27FC236}">
                <a16:creationId xmlns:a16="http://schemas.microsoft.com/office/drawing/2014/main" id="{A3189E92-5170-5A2B-317E-0E0B05978B8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2479675"/>
            <a:ext cx="3867150" cy="779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>
                <a:latin typeface="Arial" panose="020B0604020202020204" pitchFamily="34" charset="0"/>
              </a:rPr>
              <a:t>A bit complex</a:t>
            </a:r>
            <a:r>
              <a:rPr lang="da-DK" altLang="en-US" sz="1800">
                <a:latin typeface="Arial" panose="020B0604020202020204" pitchFamily="34" charset="0"/>
              </a:rPr>
              <a:t>	Inspection</a:t>
            </a:r>
            <a:endParaRPr lang="en-US" altLang="en-US" sz="1800">
              <a:latin typeface="Arial" panose="020B0604020202020204" pitchFamily="34" charset="0"/>
            </a:endParaRPr>
          </a:p>
          <a:p>
            <a:pPr>
              <a:spcAft>
                <a:spcPct val="50000"/>
              </a:spcAft>
            </a:pPr>
            <a:r>
              <a:rPr lang="da-DK" altLang="en-US" sz="1800">
                <a:latin typeface="Arial" panose="020B0604020202020204" pitchFamily="34" charset="0"/>
              </a:rPr>
              <a:t>	and review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1763" name="Text Box 19">
            <a:extLst>
              <a:ext uri="{FF2B5EF4-FFF2-40B4-BE49-F238E27FC236}">
                <a16:creationId xmlns:a16="http://schemas.microsoft.com/office/drawing/2014/main" id="{414AC431-5BCD-8EEF-005B-32967D9F71B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3176588"/>
            <a:ext cx="3867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>
                <a:latin typeface="Arial" panose="020B0604020202020204" pitchFamily="34" charset="0"/>
              </a:rPr>
              <a:t>Complex</a:t>
            </a:r>
            <a:r>
              <a:rPr lang="da-DK" altLang="en-US" sz="1800">
                <a:latin typeface="Arial" panose="020B0604020202020204" pitchFamily="34" charset="0"/>
              </a:rPr>
              <a:t>	Easy: walk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da-DK" altLang="en-US" sz="1800">
                <a:latin typeface="Arial" panose="020B0604020202020204" pitchFamily="34" charset="0"/>
              </a:rPr>
              <a:t>	through task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1764" name="Text Box 20">
            <a:extLst>
              <a:ext uri="{FF2B5EF4-FFF2-40B4-BE49-F238E27FC236}">
                <a16:creationId xmlns:a16="http://schemas.microsoft.com/office/drawing/2014/main" id="{D0AE81C4-CEE8-D501-94C6-0EC6ACF0593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4019550"/>
            <a:ext cx="3867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>
                <a:latin typeface="Arial" panose="020B0604020202020204" pitchFamily="34" charset="0"/>
              </a:rPr>
              <a:t>Very hard</a:t>
            </a:r>
            <a:r>
              <a:rPr lang="da-DK" altLang="en-US" sz="1800">
                <a:latin typeface="Arial" panose="020B0604020202020204" pitchFamily="34" charset="0"/>
              </a:rPr>
              <a:t>.	Usability test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da-DK" altLang="en-US" sz="1800">
                <a:latin typeface="Arial" panose="020B0604020202020204" pitchFamily="34" charset="0"/>
              </a:rPr>
              <a:t>Early prototype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1765" name="Text Box 21">
            <a:extLst>
              <a:ext uri="{FF2B5EF4-FFF2-40B4-BE49-F238E27FC236}">
                <a16:creationId xmlns:a16="http://schemas.microsoft.com/office/drawing/2014/main" id="{F7C86B39-73F8-7F9E-BD59-83F4B77400F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95850" y="4833938"/>
            <a:ext cx="3867150" cy="7794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en-US" altLang="en-US" sz="1800">
                <a:latin typeface="Arial" panose="020B0604020202020204" pitchFamily="34" charset="0"/>
              </a:rPr>
              <a:t>Complex</a:t>
            </a:r>
            <a:r>
              <a:rPr lang="da-DK" altLang="en-US" sz="1800">
                <a:latin typeface="Arial" panose="020B0604020202020204" pitchFamily="34" charset="0"/>
              </a:rPr>
              <a:t> unless	Test setup and</a:t>
            </a:r>
            <a:endParaRPr lang="en-US" altLang="en-US" sz="1800">
              <a:latin typeface="Arial" panose="020B0604020202020204" pitchFamily="34" charset="0"/>
            </a:endParaRPr>
          </a:p>
          <a:p>
            <a:pPr>
              <a:spcAft>
                <a:spcPct val="50000"/>
              </a:spcAft>
            </a:pPr>
            <a:r>
              <a:rPr lang="da-DK" altLang="en-US" sz="1800">
                <a:latin typeface="Arial" panose="020B0604020202020204" pitchFamily="34" charset="0"/>
              </a:rPr>
              <a:t>as usual	simulations</a:t>
            </a:r>
            <a:endParaRPr lang="en-US" altLang="en-US" sz="1800">
              <a:latin typeface="Arial" panose="020B0604020202020204" pitchFamily="34" charset="0"/>
            </a:endParaRPr>
          </a:p>
        </p:txBody>
      </p:sp>
      <p:sp>
        <p:nvSpPr>
          <p:cNvPr id="31766" name="Text Box 22">
            <a:extLst>
              <a:ext uri="{FF2B5EF4-FFF2-40B4-BE49-F238E27FC236}">
                <a16:creationId xmlns:a16="http://schemas.microsoft.com/office/drawing/2014/main" id="{479CA70B-D984-81D1-DB03-10CB17AD929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914900" y="5540375"/>
            <a:ext cx="3867150" cy="915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tabLst>
                <a:tab pos="1905000" algn="l"/>
              </a:tabLs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da-DK" altLang="en-US" sz="1800">
                <a:latin typeface="Arial" panose="020B0604020202020204" pitchFamily="34" charset="0"/>
              </a:rPr>
              <a:t>Translate to	Feasibility and</a:t>
            </a:r>
            <a:endParaRPr lang="en-US" altLang="en-US" sz="1800">
              <a:latin typeface="Arial" panose="020B0604020202020204" pitchFamily="34" charset="0"/>
            </a:endParaRPr>
          </a:p>
          <a:p>
            <a:r>
              <a:rPr lang="da-DK" altLang="en-US" sz="1800">
                <a:latin typeface="Arial" panose="020B0604020202020204" pitchFamily="34" charset="0"/>
              </a:rPr>
              <a:t>domain reqs	data analysis</a:t>
            </a:r>
          </a:p>
          <a:p>
            <a:r>
              <a:rPr lang="da-DK" altLang="en-US" sz="1800">
                <a:latin typeface="Arial" panose="020B0604020202020204" pitchFamily="34" charset="0"/>
              </a:rPr>
              <a:t>	at elicitation</a:t>
            </a:r>
            <a:endParaRPr lang="en-US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7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60" grpId="0" autoUpdateAnimBg="0"/>
      <p:bldP spid="31761" grpId="0" autoUpdateAnimBg="0"/>
      <p:bldP spid="31762" grpId="0" autoUpdateAnimBg="0"/>
      <p:bldP spid="31763" grpId="0" autoUpdateAnimBg="0"/>
      <p:bldP spid="31764" grpId="0" autoUpdateAnimBg="0"/>
      <p:bldP spid="31765" grpId="0" autoUpdateAnimBg="0"/>
      <p:bldP spid="31766" grpId="0" autoUpdateAnimBg="0"/>
    </p:bld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altLang="en-US" sz="2400" b="0" i="0" u="none" strike="noStrike" cap="none" normalizeH="0" baseline="0" noProof="1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altLang="en-US" sz="2400" b="0" i="0" u="none" strike="noStrike" cap="none" normalizeH="0" baseline="0" noProof="1" smtClean="0">
            <a:ln>
              <a:noFill/>
            </a:ln>
            <a:solidFill>
              <a:schemeClr val="tx1"/>
            </a:solidFill>
            <a:effectLst/>
            <a:latin typeface="Times New Roman" panose="02020603050405020304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657</TotalTime>
  <Words>1529</Words>
  <Application>Microsoft Office PowerPoint</Application>
  <PresentationFormat>On-screen Show (4:3)</PresentationFormat>
  <Paragraphs>250</Paragraphs>
  <Slides>12</Slides>
  <Notes>12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Times New Roman</vt:lpstr>
      <vt:lpstr>Arial</vt:lpstr>
      <vt:lpstr>Default Design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ITU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Soren Lauesen</dc:creator>
  <cp:lastModifiedBy>Søren Lauesen</cp:lastModifiedBy>
  <cp:revision>19</cp:revision>
  <dcterms:created xsi:type="dcterms:W3CDTF">2002-02-19T10:53:20Z</dcterms:created>
  <dcterms:modified xsi:type="dcterms:W3CDTF">2023-01-25T18:28:02Z</dcterms:modified>
</cp:coreProperties>
</file>

<file path=docProps/thumbnail.jpeg>
</file>