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84" r:id="rId2"/>
    <p:sldId id="274" r:id="rId3"/>
    <p:sldId id="283" r:id="rId4"/>
    <p:sldId id="276" r:id="rId5"/>
    <p:sldId id="282" r:id="rId6"/>
    <p:sldId id="275" r:id="rId7"/>
    <p:sldId id="277" r:id="rId8"/>
    <p:sldId id="280" r:id="rId9"/>
    <p:sldId id="279" r:id="rId10"/>
    <p:sldId id="278" r:id="rId11"/>
    <p:sldId id="281" r:id="rId12"/>
    <p:sldId id="265" r:id="rId13"/>
  </p:sldIdLst>
  <p:sldSz cx="9144000" cy="6858000" type="screen4x3"/>
  <p:notesSz cx="6972300" cy="10110788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54">
          <p15:clr>
            <a:srgbClr val="A4A3A4"/>
          </p15:clr>
        </p15:guide>
        <p15:guide id="2" pos="324">
          <p15:clr>
            <a:srgbClr val="A4A3A4"/>
          </p15:clr>
        </p15:guide>
        <p15:guide id="3" pos="4286">
          <p15:clr>
            <a:srgbClr val="A4A3A4"/>
          </p15:clr>
        </p15:guide>
        <p15:guide id="4" pos="287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84">
          <p15:clr>
            <a:srgbClr val="A4A3A4"/>
          </p15:clr>
        </p15:guide>
        <p15:guide id="2" pos="2196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C0C0"/>
    <a:srgbClr val="FF9900"/>
    <a:srgbClr val="0000FF"/>
    <a:srgbClr val="FFFF00"/>
    <a:srgbClr val="969696"/>
    <a:srgbClr val="DDDDDD"/>
    <a:srgbClr val="4D4D4D"/>
    <a:srgbClr val="8080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84" d="100"/>
          <a:sy n="84" d="100"/>
        </p:scale>
        <p:origin x="1020" y="84"/>
      </p:cViewPr>
      <p:guideLst>
        <p:guide orient="horz" pos="454"/>
        <p:guide pos="324"/>
        <p:guide pos="4286"/>
        <p:guide pos="287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77" d="100"/>
          <a:sy n="77" d="100"/>
        </p:scale>
        <p:origin x="-3216" y="-90"/>
      </p:cViewPr>
      <p:guideLst>
        <p:guide orient="horz" pos="3184"/>
        <p:guide pos="219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>
            <a:extLst>
              <a:ext uri="{FF2B5EF4-FFF2-40B4-BE49-F238E27FC236}">
                <a16:creationId xmlns:a16="http://schemas.microsoft.com/office/drawing/2014/main" id="{6217A01D-FB70-5F81-1107-BB5AA1A2AD92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673100" cy="255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36770" tIns="36770" rIns="36770" bIns="36770" numCol="1" anchor="t" anchorCtr="0" compatLnSpc="1">
            <a:prstTxWarp prst="textNoShape">
              <a:avLst/>
            </a:prstTxWarp>
            <a:spAutoFit/>
          </a:bodyPr>
          <a:lstStyle>
            <a:lvl1pPr defTabSz="933450">
              <a:defRPr b="1"/>
            </a:lvl1pPr>
          </a:lstStyle>
          <a:p>
            <a:endParaRPr lang="en-US" altLang="en-US"/>
          </a:p>
        </p:txBody>
      </p:sp>
      <p:sp>
        <p:nvSpPr>
          <p:cNvPr id="29699" name="Rectangle 3">
            <a:extLst>
              <a:ext uri="{FF2B5EF4-FFF2-40B4-BE49-F238E27FC236}">
                <a16:creationId xmlns:a16="http://schemas.microsoft.com/office/drawing/2014/main" id="{4EC16609-03C9-5E31-337B-B7C3733DC122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129338" y="0"/>
            <a:ext cx="842962" cy="255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36770" tIns="36770" rIns="36770" bIns="3677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 b="1"/>
            </a:lvl1pPr>
          </a:lstStyle>
          <a:p>
            <a:endParaRPr lang="en-US" altLang="en-US"/>
          </a:p>
        </p:txBody>
      </p:sp>
      <p:sp>
        <p:nvSpPr>
          <p:cNvPr id="29700" name="Rectangle 4">
            <a:extLst>
              <a:ext uri="{FF2B5EF4-FFF2-40B4-BE49-F238E27FC236}">
                <a16:creationId xmlns:a16="http://schemas.microsoft.com/office/drawing/2014/main" id="{156476CE-FFE8-1EC9-DAA6-E8E3C15F91DB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855200"/>
            <a:ext cx="606425" cy="255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36770" tIns="36770" rIns="36770" bIns="3677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b="1"/>
            </a:lvl1pPr>
          </a:lstStyle>
          <a:p>
            <a:endParaRPr lang="en-US" altLang="en-US"/>
          </a:p>
        </p:txBody>
      </p:sp>
      <p:sp>
        <p:nvSpPr>
          <p:cNvPr id="29701" name="Rectangle 5">
            <a:extLst>
              <a:ext uri="{FF2B5EF4-FFF2-40B4-BE49-F238E27FC236}">
                <a16:creationId xmlns:a16="http://schemas.microsoft.com/office/drawing/2014/main" id="{26342707-57FA-4119-3068-C1D6A7311530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6713538" y="9855200"/>
            <a:ext cx="258762" cy="255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36770" tIns="36770" rIns="36770" bIns="3677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b="1"/>
            </a:lvl1pPr>
          </a:lstStyle>
          <a:p>
            <a:fld id="{58D8B52A-1BCD-43BA-8E46-358E3E4069CC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>
            <a:extLst>
              <a:ext uri="{FF2B5EF4-FFF2-40B4-BE49-F238E27FC236}">
                <a16:creationId xmlns:a16="http://schemas.microsoft.com/office/drawing/2014/main" id="{4F03FBE4-7348-723C-4034-38234624088D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22600" cy="5064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926" tIns="47802" rIns="91926" bIns="47802" numCol="1" anchor="t" anchorCtr="0" compatLnSpc="1">
            <a:prstTxWarp prst="textNoShape">
              <a:avLst/>
            </a:prstTxWarp>
          </a:bodyPr>
          <a:lstStyle>
            <a:lvl1pPr defTabSz="933450">
              <a:defRPr noProof="1"/>
            </a:lvl1pPr>
          </a:lstStyle>
          <a:p>
            <a:endParaRPr lang="en-GB" altLang="en-US"/>
          </a:p>
        </p:txBody>
      </p:sp>
      <p:sp>
        <p:nvSpPr>
          <p:cNvPr id="4099" name="Rectangle 3">
            <a:extLst>
              <a:ext uri="{FF2B5EF4-FFF2-40B4-BE49-F238E27FC236}">
                <a16:creationId xmlns:a16="http://schemas.microsoft.com/office/drawing/2014/main" id="{4F17AD90-3F7D-B342-1C69-91E9E7A925B0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949700" y="0"/>
            <a:ext cx="3022600" cy="5064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926" tIns="47802" rIns="91926" bIns="47802" numCol="1" anchor="t" anchorCtr="0" compatLnSpc="1">
            <a:prstTxWarp prst="textNoShape">
              <a:avLst/>
            </a:prstTxWarp>
          </a:bodyPr>
          <a:lstStyle>
            <a:lvl1pPr algn="r" defTabSz="933450">
              <a:defRPr/>
            </a:lvl1pPr>
          </a:lstStyle>
          <a:p>
            <a:r>
              <a:rPr lang="en-US" altLang="en-US"/>
              <a:t>Slide </a:t>
            </a:r>
            <a:fld id="{1D2AF1F9-CF4B-427B-9947-56A4DFB7431B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4100" name="Rectangle 4">
            <a:extLst>
              <a:ext uri="{FF2B5EF4-FFF2-40B4-BE49-F238E27FC236}">
                <a16:creationId xmlns:a16="http://schemas.microsoft.com/office/drawing/2014/main" id="{8956384F-D234-F286-C522-91ADF1310690}"/>
              </a:ext>
            </a:extLst>
          </p:cNvPr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0" y="1181100"/>
            <a:ext cx="6959600" cy="52197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101" name="Rectangle 5">
            <a:extLst>
              <a:ext uri="{FF2B5EF4-FFF2-40B4-BE49-F238E27FC236}">
                <a16:creationId xmlns:a16="http://schemas.microsoft.com/office/drawing/2014/main" id="{B176569E-267B-CFBA-609B-5D8F7BED9598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0275" y="8088313"/>
            <a:ext cx="5111750" cy="1263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926" tIns="47802" rIns="91926" bIns="4780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102" name="Rectangle 6">
            <a:extLst>
              <a:ext uri="{FF2B5EF4-FFF2-40B4-BE49-F238E27FC236}">
                <a16:creationId xmlns:a16="http://schemas.microsoft.com/office/drawing/2014/main" id="{F15C8DFB-CC1B-38E4-B600-B9B722F677E1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604375"/>
            <a:ext cx="3022600" cy="5064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926" tIns="47802" rIns="91926" bIns="47802" numCol="1" anchor="b" anchorCtr="0" compatLnSpc="1">
            <a:prstTxWarp prst="textNoShape">
              <a:avLst/>
            </a:prstTxWarp>
          </a:bodyPr>
          <a:lstStyle>
            <a:lvl1pPr defTabSz="933450">
              <a:defRPr/>
            </a:lvl1pPr>
          </a:lstStyle>
          <a:p>
            <a:endParaRPr lang="en-US" altLang="en-US"/>
          </a:p>
        </p:txBody>
      </p:sp>
      <p:sp>
        <p:nvSpPr>
          <p:cNvPr id="4103" name="Rectangle 7">
            <a:extLst>
              <a:ext uri="{FF2B5EF4-FFF2-40B4-BE49-F238E27FC236}">
                <a16:creationId xmlns:a16="http://schemas.microsoft.com/office/drawing/2014/main" id="{F8161DE1-0CFE-6772-E0D0-6F006B4176C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49700" y="9604375"/>
            <a:ext cx="3022600" cy="5064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926" tIns="47802" rIns="91926" bIns="47802" numCol="1" anchor="b" anchorCtr="0" compatLnSpc="1">
            <a:prstTxWarp prst="textNoShape">
              <a:avLst/>
            </a:prstTxWarp>
          </a:bodyPr>
          <a:lstStyle>
            <a:lvl1pPr algn="r" defTabSz="933450">
              <a:defRPr/>
            </a:lvl1pPr>
          </a:lstStyle>
          <a:p>
            <a:fld id="{9B13E52C-5160-492D-A331-E0EB17133911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4BF0BC54-9E09-6959-FA3D-E082D1D6F687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E779868D-F1D5-46F4-BB2B-59051E4E30AF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3329F026-808E-E131-4863-E7981D54D9A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24AA7AA-0A5B-4A82-95E8-B5ED8D8E90BE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256002" name="Rectangle 2">
            <a:extLst>
              <a:ext uri="{FF2B5EF4-FFF2-40B4-BE49-F238E27FC236}">
                <a16:creationId xmlns:a16="http://schemas.microsoft.com/office/drawing/2014/main" id="{523951DA-CFB5-8048-4EC2-4F089946AD44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xfrm>
            <a:off x="1033463" y="1012825"/>
            <a:ext cx="4910137" cy="3683000"/>
          </a:xfrm>
          <a:ln/>
        </p:spPr>
      </p:sp>
      <p:sp>
        <p:nvSpPr>
          <p:cNvPr id="256003" name="Rectangle 3">
            <a:extLst>
              <a:ext uri="{FF2B5EF4-FFF2-40B4-BE49-F238E27FC236}">
                <a16:creationId xmlns:a16="http://schemas.microsoft.com/office/drawing/2014/main" id="{4440BDA7-9958-B647-84D2-20D770A089B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F6C3ECE7-A910-EA34-A9AC-BDE00D3E94F0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01CE8925-7A85-4995-A40F-FD98D69CFCC0}" type="slidenum">
              <a:rPr lang="en-US" altLang="en-US"/>
              <a:pPr/>
              <a:t>10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E7F49382-8D78-9AAE-7F32-6FFD817D44D2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8AB7B53-F401-4349-B5CD-8C36259AADB6}" type="slidenum">
              <a:rPr lang="en-US" altLang="en-US"/>
              <a:pPr/>
              <a:t>10</a:t>
            </a:fld>
            <a:endParaRPr lang="en-US" altLang="en-US"/>
          </a:p>
        </p:txBody>
      </p:sp>
      <p:sp>
        <p:nvSpPr>
          <p:cNvPr id="239618" name="Rectangle 2">
            <a:extLst>
              <a:ext uri="{FF2B5EF4-FFF2-40B4-BE49-F238E27FC236}">
                <a16:creationId xmlns:a16="http://schemas.microsoft.com/office/drawing/2014/main" id="{17B674F0-199C-5523-C06B-92FBB86ACE00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9619" name="Rectangle 3">
            <a:extLst>
              <a:ext uri="{FF2B5EF4-FFF2-40B4-BE49-F238E27FC236}">
                <a16:creationId xmlns:a16="http://schemas.microsoft.com/office/drawing/2014/main" id="{107392CA-2923-FEEB-3A68-E89EEC8FCAA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DF285FFB-8B9C-0DCD-4E57-C3D1D21FC75C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212C1D9A-CCF3-4736-9885-90685B4A5F63}" type="slidenum">
              <a:rPr lang="en-US" altLang="en-US"/>
              <a:pPr/>
              <a:t>11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E9E8A526-D9C9-700F-B1D6-D9ADB982263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E7E8CA3-5987-40A1-929C-B94213BF9622}" type="slidenum">
              <a:rPr lang="en-US" altLang="en-US"/>
              <a:pPr/>
              <a:t>11</a:t>
            </a:fld>
            <a:endParaRPr lang="en-US" altLang="en-US"/>
          </a:p>
        </p:txBody>
      </p:sp>
      <p:sp>
        <p:nvSpPr>
          <p:cNvPr id="246786" name="Rectangle 2">
            <a:extLst>
              <a:ext uri="{FF2B5EF4-FFF2-40B4-BE49-F238E27FC236}">
                <a16:creationId xmlns:a16="http://schemas.microsoft.com/office/drawing/2014/main" id="{0C142335-55D1-75DE-2512-7A6E267A5EDB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6787" name="Rectangle 3">
            <a:extLst>
              <a:ext uri="{FF2B5EF4-FFF2-40B4-BE49-F238E27FC236}">
                <a16:creationId xmlns:a16="http://schemas.microsoft.com/office/drawing/2014/main" id="{EF03F287-0F08-BAD0-DD93-71EC036989B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E66E2E0D-C691-0D72-FEDD-497617177C8D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4BFFCA5B-1B7E-4A0C-B620-B3A4DDF1EE63}" type="slidenum">
              <a:rPr lang="en-US" altLang="en-US"/>
              <a:pPr/>
              <a:t>12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200CF2D7-AE78-90A1-AEEC-44D3CD7E3D1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E1BE7B7-63AE-41BC-86B9-7A60F18DFC60}" type="slidenum">
              <a:rPr lang="en-US" altLang="en-US"/>
              <a:pPr/>
              <a:t>12</a:t>
            </a:fld>
            <a:endParaRPr lang="en-US" altLang="en-US"/>
          </a:p>
        </p:txBody>
      </p:sp>
      <p:sp>
        <p:nvSpPr>
          <p:cNvPr id="248834" name="Rectangle 2">
            <a:extLst>
              <a:ext uri="{FF2B5EF4-FFF2-40B4-BE49-F238E27FC236}">
                <a16:creationId xmlns:a16="http://schemas.microsoft.com/office/drawing/2014/main" id="{70343059-7CFD-4B89-6E89-0849056D6E1F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xfrm>
            <a:off x="914400" y="1866900"/>
            <a:ext cx="5130800" cy="3848100"/>
          </a:xfrm>
          <a:ln/>
        </p:spPr>
      </p:sp>
      <p:sp>
        <p:nvSpPr>
          <p:cNvPr id="248835" name="Rectangle 3">
            <a:extLst>
              <a:ext uri="{FF2B5EF4-FFF2-40B4-BE49-F238E27FC236}">
                <a16:creationId xmlns:a16="http://schemas.microsoft.com/office/drawing/2014/main" id="{523E51E1-2471-3976-98C4-D7603F81A0A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1F963766-6533-E75D-5B12-05A91272A0EA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1F17D2B3-6E05-420E-AACF-4BEF0AEAEC76}" type="slidenum">
              <a:rPr lang="en-US" altLang="en-US"/>
              <a:pPr/>
              <a:t>2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DA52567B-15F2-4012-4793-0EC85BD3D42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0A7F1F3-9AAE-4E95-BFDC-D49C0D1BC936}" type="slidenum">
              <a:rPr lang="en-US" altLang="en-US"/>
              <a:pPr/>
              <a:t>2</a:t>
            </a:fld>
            <a:endParaRPr lang="en-US" altLang="en-US"/>
          </a:p>
        </p:txBody>
      </p:sp>
      <p:sp>
        <p:nvSpPr>
          <p:cNvPr id="229378" name="Rectangle 1026">
            <a:extLst>
              <a:ext uri="{FF2B5EF4-FFF2-40B4-BE49-F238E27FC236}">
                <a16:creationId xmlns:a16="http://schemas.microsoft.com/office/drawing/2014/main" id="{5A5693BE-4FFA-F089-A783-7F820BD86A43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9379" name="Rectangle 1027">
            <a:extLst>
              <a:ext uri="{FF2B5EF4-FFF2-40B4-BE49-F238E27FC236}">
                <a16:creationId xmlns:a16="http://schemas.microsoft.com/office/drawing/2014/main" id="{0B1FE1A0-BE7A-87F3-E4AB-73B076DB051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4AAE8902-7EFB-E4A5-D416-8F77A25D25FC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95A52298-E905-413D-8D86-8580A19FFDE8}" type="slidenum">
              <a:rPr lang="en-US" altLang="en-US"/>
              <a:pPr/>
              <a:t>3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5A520F82-2A5E-0625-472E-66A7CAEFC33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8A576A0-A1D9-46E9-ADFC-9D0D2AD99E66}" type="slidenum">
              <a:rPr lang="en-US" altLang="en-US"/>
              <a:pPr/>
              <a:t>3</a:t>
            </a:fld>
            <a:endParaRPr lang="en-US" altLang="en-US"/>
          </a:p>
        </p:txBody>
      </p:sp>
      <p:sp>
        <p:nvSpPr>
          <p:cNvPr id="253954" name="Rectangle 2">
            <a:extLst>
              <a:ext uri="{FF2B5EF4-FFF2-40B4-BE49-F238E27FC236}">
                <a16:creationId xmlns:a16="http://schemas.microsoft.com/office/drawing/2014/main" id="{C3998873-64A1-F1CB-4F0B-7DB474D3EBB0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3955" name="Rectangle 3">
            <a:extLst>
              <a:ext uri="{FF2B5EF4-FFF2-40B4-BE49-F238E27FC236}">
                <a16:creationId xmlns:a16="http://schemas.microsoft.com/office/drawing/2014/main" id="{51026A45-53D0-39C4-8D7C-7C8249AB770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F73A3A45-36E0-8E8B-96A9-29E4474D6362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CA66A745-AB81-4A05-8CEE-E7818A4D60AA}" type="slidenum">
              <a:rPr lang="en-US" altLang="en-US"/>
              <a:pPr/>
              <a:t>4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65E7C429-BE74-E5C6-C96F-8F2C589BBBA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28A9942-4317-4F06-BEDB-6068AF216044}" type="slidenum">
              <a:rPr lang="en-US" altLang="en-US"/>
              <a:pPr/>
              <a:t>4</a:t>
            </a:fld>
            <a:endParaRPr lang="en-US" altLang="en-US"/>
          </a:p>
        </p:txBody>
      </p:sp>
      <p:sp>
        <p:nvSpPr>
          <p:cNvPr id="233474" name="Rectangle 2">
            <a:extLst>
              <a:ext uri="{FF2B5EF4-FFF2-40B4-BE49-F238E27FC236}">
                <a16:creationId xmlns:a16="http://schemas.microsoft.com/office/drawing/2014/main" id="{EE626B49-AE72-8C0D-B4B8-03E6D0C6AD03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3475" name="Rectangle 3">
            <a:extLst>
              <a:ext uri="{FF2B5EF4-FFF2-40B4-BE49-F238E27FC236}">
                <a16:creationId xmlns:a16="http://schemas.microsoft.com/office/drawing/2014/main" id="{5BA5F6A9-AB42-4899-07BA-E1E85C88C05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F18F06D2-B209-95A6-0146-8C65FEA71565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24FE0691-BD9E-4F59-9B18-3173FDAAE9CE}" type="slidenum">
              <a:rPr lang="en-US" altLang="en-US"/>
              <a:pPr/>
              <a:t>5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4A24FB3F-FBAD-457E-AC65-EFE60AFBCB9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037E0DC-7B0B-4CF6-B4F5-34EA78CB1C0E}" type="slidenum">
              <a:rPr lang="en-US" altLang="en-US"/>
              <a:pPr/>
              <a:t>5</a:t>
            </a:fld>
            <a:endParaRPr lang="en-US" altLang="en-US"/>
          </a:p>
        </p:txBody>
      </p:sp>
      <p:sp>
        <p:nvSpPr>
          <p:cNvPr id="251906" name="Rectangle 2">
            <a:extLst>
              <a:ext uri="{FF2B5EF4-FFF2-40B4-BE49-F238E27FC236}">
                <a16:creationId xmlns:a16="http://schemas.microsoft.com/office/drawing/2014/main" id="{08AB938D-B30C-8B0D-FC0C-7B507E8FBA6D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1907" name="Rectangle 3">
            <a:extLst>
              <a:ext uri="{FF2B5EF4-FFF2-40B4-BE49-F238E27FC236}">
                <a16:creationId xmlns:a16="http://schemas.microsoft.com/office/drawing/2014/main" id="{46FA7A55-CA0D-8DBD-4642-CD125284EE0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6390C390-E7D2-ADD2-E850-C3D132C3256A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2457896E-9F4C-40A1-A087-85DEE1DC971C}" type="slidenum">
              <a:rPr lang="en-US" altLang="en-US"/>
              <a:pPr/>
              <a:t>6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4D826164-2BC3-7CC7-930E-A98CC9D2965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FACE57A-D833-43BA-967B-290D3DDE3176}" type="slidenum">
              <a:rPr lang="en-US" altLang="en-US"/>
              <a:pPr/>
              <a:t>6</a:t>
            </a:fld>
            <a:endParaRPr lang="en-US" altLang="en-US"/>
          </a:p>
        </p:txBody>
      </p:sp>
      <p:sp>
        <p:nvSpPr>
          <p:cNvPr id="231426" name="Rectangle 2050">
            <a:extLst>
              <a:ext uri="{FF2B5EF4-FFF2-40B4-BE49-F238E27FC236}">
                <a16:creationId xmlns:a16="http://schemas.microsoft.com/office/drawing/2014/main" id="{18AACF8A-110C-81AD-64AB-B7C7D857B909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1427" name="Rectangle 2051">
            <a:extLst>
              <a:ext uri="{FF2B5EF4-FFF2-40B4-BE49-F238E27FC236}">
                <a16:creationId xmlns:a16="http://schemas.microsoft.com/office/drawing/2014/main" id="{6A697DD2-43B8-0700-2036-82C047BD617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DC6CFC4E-74D9-69EB-6244-67361479678C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B479F2AA-246E-49B0-AE18-D923754827F7}" type="slidenum">
              <a:rPr lang="en-US" altLang="en-US"/>
              <a:pPr/>
              <a:t>7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412B999A-9AEA-5D6D-BC7A-81696066719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C248C2A-A5B9-4A2E-A7E9-A38F7F45C126}" type="slidenum">
              <a:rPr lang="en-US" altLang="en-US"/>
              <a:pPr/>
              <a:t>7</a:t>
            </a:fld>
            <a:endParaRPr lang="en-US" altLang="en-US"/>
          </a:p>
        </p:txBody>
      </p:sp>
      <p:sp>
        <p:nvSpPr>
          <p:cNvPr id="235522" name="Rectangle 2">
            <a:extLst>
              <a:ext uri="{FF2B5EF4-FFF2-40B4-BE49-F238E27FC236}">
                <a16:creationId xmlns:a16="http://schemas.microsoft.com/office/drawing/2014/main" id="{6DB01E2F-1FB9-F548-457F-ED870858D006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23" name="Rectangle 3">
            <a:extLst>
              <a:ext uri="{FF2B5EF4-FFF2-40B4-BE49-F238E27FC236}">
                <a16:creationId xmlns:a16="http://schemas.microsoft.com/office/drawing/2014/main" id="{020A8174-CE15-20B0-6D1F-0E547099169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A6B70D12-4C80-F4AE-1EBF-A3E20A22D25A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DFCB5AB4-F51D-4769-8290-68FEC2CEF187}" type="slidenum">
              <a:rPr lang="en-US" altLang="en-US"/>
              <a:pPr/>
              <a:t>8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4B575533-4AA5-1C01-57D3-1AF8DBDB888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7557219-FB74-44CC-A253-0BC9CAF2CCEE}" type="slidenum">
              <a:rPr lang="en-US" altLang="en-US"/>
              <a:pPr/>
              <a:t>8</a:t>
            </a:fld>
            <a:endParaRPr lang="en-US" altLang="en-US"/>
          </a:p>
        </p:txBody>
      </p:sp>
      <p:sp>
        <p:nvSpPr>
          <p:cNvPr id="243714" name="Rectangle 2">
            <a:extLst>
              <a:ext uri="{FF2B5EF4-FFF2-40B4-BE49-F238E27FC236}">
                <a16:creationId xmlns:a16="http://schemas.microsoft.com/office/drawing/2014/main" id="{B82B4088-30F4-C896-D200-91428DFB773F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3715" name="Rectangle 3">
            <a:extLst>
              <a:ext uri="{FF2B5EF4-FFF2-40B4-BE49-F238E27FC236}">
                <a16:creationId xmlns:a16="http://schemas.microsoft.com/office/drawing/2014/main" id="{60B6D9D6-3D16-21A0-C417-5FE15EC3702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>
            <a:extLst>
              <a:ext uri="{FF2B5EF4-FFF2-40B4-BE49-F238E27FC236}">
                <a16:creationId xmlns:a16="http://schemas.microsoft.com/office/drawing/2014/main" id="{5A66E661-461C-5DFF-BED4-693F2110E77E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Slide </a:t>
            </a:r>
            <a:fld id="{DA64B873-F39E-4D90-9C7D-9CB82C711559}" type="slidenum">
              <a:rPr lang="en-US" altLang="en-US"/>
              <a:pPr/>
              <a:t>9</a:t>
            </a:fld>
            <a:endParaRPr lang="en-US" altLang="en-US"/>
          </a:p>
        </p:txBody>
      </p:sp>
      <p:sp>
        <p:nvSpPr>
          <p:cNvPr id="5" name="Rectangle 7">
            <a:extLst>
              <a:ext uri="{FF2B5EF4-FFF2-40B4-BE49-F238E27FC236}">
                <a16:creationId xmlns:a16="http://schemas.microsoft.com/office/drawing/2014/main" id="{290C81E2-2D6F-6548-5190-1E86389700E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198DCDF-A6B5-49E0-9A4E-9A330552B6E8}" type="slidenum">
              <a:rPr lang="en-US" altLang="en-US"/>
              <a:pPr/>
              <a:t>9</a:t>
            </a:fld>
            <a:endParaRPr lang="en-US" altLang="en-US"/>
          </a:p>
        </p:txBody>
      </p:sp>
      <p:sp>
        <p:nvSpPr>
          <p:cNvPr id="241666" name="Rectangle 2">
            <a:extLst>
              <a:ext uri="{FF2B5EF4-FFF2-40B4-BE49-F238E27FC236}">
                <a16:creationId xmlns:a16="http://schemas.microsoft.com/office/drawing/2014/main" id="{D96DB778-0B30-B5C9-85F7-FBA888A47FC9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1667" name="Rectangle 3">
            <a:extLst>
              <a:ext uri="{FF2B5EF4-FFF2-40B4-BE49-F238E27FC236}">
                <a16:creationId xmlns:a16="http://schemas.microsoft.com/office/drawing/2014/main" id="{4619B60E-A2F8-E097-5804-5EC46F7B36C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 altLang="en-US" noProof="1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101018-429F-6A72-F80E-9D20156BFA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833A27A-E166-C5BD-450E-B496AB68550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5004E8-1A45-9BF1-3420-0BA682089E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803223-C499-BE09-6849-1EF8D07A79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9DD552-DC8A-FCEF-F2DC-6C8ECC1D20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CF2E15-E8DF-4EDC-BD6E-2F23C3C0FC5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016371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843271-4C12-77B4-600F-272D787014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703992B-0303-EABF-F61F-6E82FA9375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CDC3B5-EEE1-7622-F598-92825B6C59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A14295-9A6B-A473-7B9B-F081CE245D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C4D6F7F-0DBB-A8D8-48BA-C60F872A10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8EC2E39-4A2E-4FF8-8429-4093743A213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256933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228C6CD-6845-7A92-2F6B-86AE5FA98CD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320963D-84AF-05E3-9A65-8DC62A1594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C7E70F-7C62-1AB1-4A65-D81CFB34F1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A33F64-2AC1-8F3F-B502-3E2E67DEBC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3BB447-2B58-ED75-F9A1-37D9DD054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86006F-D308-4DDA-80C1-BFCCE262FCC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377277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83F3DD-058A-663C-09D8-F3E9CFBEF9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6F96FE-ED26-0FC8-5A39-4478036188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867F17-21A5-2FD8-C71A-1AAFE26F3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EAE70C-6D29-98C3-746D-EFD309F175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8C46D4-F805-97FE-2030-98164D79AA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E729C08-E0F9-42F2-866A-F04B47D687E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931705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572B74-FF5E-E530-4A1C-51D69740FB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92A2F1A-F2C5-46A9-167A-EDEC858526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36AFF7-C5EB-D923-4885-6244DC8C37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2AC813-7F69-324B-77E0-5CBB4AEAD2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67CD1B-F01F-90F5-31AC-C40325CD49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5453C3-FD6E-4C59-8C03-9E2C6293B83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4864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08BA1A-B991-7E42-F228-6D89A81F22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BD17DBE-8ABB-0AAE-F91B-30D030C8F8F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5486F4B-E964-0A28-0067-E669021AE1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67C8C09-5DB6-0BE4-5BAC-A51BD08FA3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9035385-D005-5D58-4207-22A484878D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2623A50-9DA8-9F11-3949-A11C1AA2ED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7012151-B028-4645-AC52-DA643144AD2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78480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3B6E29-B1B7-E777-C76D-0721F34116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5561C72-D463-A48D-8E9F-D4243E0D2C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8C9A8A7-49A4-6AFD-9577-2E881A1B06C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04B03C1-0079-6287-00A2-555B0EE0266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058ADC6-2FFC-4D6B-54DA-5D89A714C3C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1DC9FB4-6650-1265-8BD7-5B8C8436D6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62FC447-F478-A8B0-2ECE-D78D82407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C37C0C4-52AF-C2EA-3911-76D7B39A5F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0A1BD1-5B86-4E45-814F-CEF0A040183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24519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20E585-D07E-B938-33E1-22C07F407D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0FDD656-2297-38EF-AB97-3343C7940F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471BA5E-3FA4-3230-8D98-70DB557FBC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07D9413-708F-D3F1-D5AC-5B5A3D8C1B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6CA988-AD26-4450-8473-BD63D1A9BD6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374181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07D4FA1-886E-EBE1-2137-36FBD6CACA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D75A625-7415-DFBA-D342-A73582D179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5006F7E-F0E3-8DE5-1C4D-5157DFD1B5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2E8EAA-AD28-48EE-A2B8-710DFBAD7B2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745795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1847EC-61AA-5A53-111B-28E1C24D07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F68B16-0331-75CE-713A-3FF1283339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373B917-0932-27D1-57F5-8EAE24BA13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2D27E5A-CF56-3C91-40B8-F5F852671D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3CC76F1-F0C4-246C-2F2A-FAE06EB21A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01B880F-9336-8403-E8B8-E072EF54A9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3D6241-35A5-4BEB-B1E4-375295DF388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967442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E851CE-D8AA-000B-8311-C23611412E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2258D8D-7DA9-7D3B-470C-4C4468D905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11C2184-A2B4-9D9D-C734-349B9BBA7FC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6841B59-5B70-D588-80D0-0A605E3823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50BFB4-AFF5-66BB-E6FE-CACDD953F8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8F99B82-7224-EA6D-90AA-ADD20D1528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630FE0-8F80-4B28-952E-6D44E0BECDB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930853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0F1AB91E-CDFF-7516-B818-19072DB370F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FFA4C91A-5D57-1C9D-B880-EE9B87628F4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29927F0B-E16F-23CC-DD15-CA777EC95520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A0791C05-B56C-8CDC-67E3-82F2C6B05D0E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A7DCBC22-2F0E-6F11-5596-461F15E6BBA6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+mn-lt"/>
              </a:defRPr>
            </a:lvl1pPr>
          </a:lstStyle>
          <a:p>
            <a:fld id="{54AAB0D0-111F-4757-B001-A9F3AC158C75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978" name="Text Box 2">
            <a:extLst>
              <a:ext uri="{FF2B5EF4-FFF2-40B4-BE49-F238E27FC236}">
                <a16:creationId xmlns:a16="http://schemas.microsoft.com/office/drawing/2014/main" id="{2D2E31C8-6940-2E6C-AB14-EEFAAE8675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01700" y="1219200"/>
            <a:ext cx="7289800" cy="38242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>
            <a:spAutoFit/>
          </a:bodyPr>
          <a:lstStyle/>
          <a:p>
            <a:pPr algn="ctr"/>
            <a:r>
              <a:rPr lang="en-US" altLang="en-US" sz="1800" b="1"/>
              <a:t>Slides for</a:t>
            </a:r>
          </a:p>
          <a:p>
            <a:pPr algn="ctr"/>
            <a:r>
              <a:rPr lang="en-US" altLang="en-US" sz="3600" b="1"/>
              <a:t>MS-Access Tutorial </a:t>
            </a:r>
          </a:p>
          <a:p>
            <a:pPr algn="ctr"/>
            <a:endParaRPr lang="en-US" altLang="en-US" sz="1800" b="1"/>
          </a:p>
          <a:p>
            <a:pPr algn="ctr"/>
            <a:r>
              <a:rPr lang="en-US" altLang="en-US" sz="1800" b="1"/>
              <a:t>Soren Lauesen</a:t>
            </a:r>
          </a:p>
          <a:p>
            <a:pPr algn="ctr"/>
            <a:endParaRPr lang="en-US" altLang="en-US" sz="1800" b="1"/>
          </a:p>
          <a:p>
            <a:pPr algn="ctr"/>
            <a:r>
              <a:rPr lang="en-US" altLang="en-US" sz="2400" b="1"/>
              <a:t>6. Visual Basic reference</a:t>
            </a:r>
            <a:endParaRPr lang="da-DK" altLang="en-US" sz="2400" b="1"/>
          </a:p>
          <a:p>
            <a:pPr algn="ctr"/>
            <a:endParaRPr lang="en-US" altLang="en-US" sz="1800" b="1"/>
          </a:p>
          <a:p>
            <a:pPr algn="ctr"/>
            <a:r>
              <a:rPr lang="da-DK" altLang="en-US" sz="1800" b="1"/>
              <a:t>Version 2.4. August </a:t>
            </a:r>
            <a:r>
              <a:rPr lang="en-US" altLang="en-US" sz="1800" b="1"/>
              <a:t>2007</a:t>
            </a:r>
          </a:p>
          <a:p>
            <a:endParaRPr lang="en-US" altLang="en-US" b="1"/>
          </a:p>
          <a:p>
            <a:endParaRPr lang="en-US" altLang="en-US" b="1"/>
          </a:p>
          <a:p>
            <a:pPr algn="ctr"/>
            <a:endParaRPr lang="en-US" altLang="en-US" sz="1800" b="1"/>
          </a:p>
          <a:p>
            <a:pPr algn="ctr"/>
            <a:r>
              <a:rPr lang="en-US" altLang="en-US" sz="1800"/>
              <a:t>© 2007, Soren Lauesen. Permission is granted to make copies on a non-profit basis as long as the source is clearly stated. </a:t>
            </a:r>
            <a:endParaRPr lang="da-DK" altLang="en-US" sz="18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594" name="Text Box 2">
            <a:extLst>
              <a:ext uri="{FF2B5EF4-FFF2-40B4-BE49-F238E27FC236}">
                <a16:creationId xmlns:a16="http://schemas.microsoft.com/office/drawing/2014/main" id="{1AD809AD-F7ED-108C-D437-0117FDBF651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6.5B  Type check and date/time functions  </a:t>
            </a:r>
          </a:p>
        </p:txBody>
      </p:sp>
      <p:sp>
        <p:nvSpPr>
          <p:cNvPr id="238595" name="Rectangle 3">
            <a:extLst>
              <a:ext uri="{FF2B5EF4-FFF2-40B4-BE49-F238E27FC236}">
                <a16:creationId xmlns:a16="http://schemas.microsoft.com/office/drawing/2014/main" id="{8BE65709-366D-54C0-79BF-82A995AAA8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350" y="720725"/>
            <a:ext cx="3460750" cy="5999163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0" bIns="36000">
            <a:spAutoFit/>
          </a:bodyPr>
          <a:lstStyle>
            <a:lvl1pPr>
              <a:tabLst>
                <a:tab pos="292100" algn="l"/>
                <a:tab pos="952500" algn="l"/>
                <a:tab pos="17145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292100" algn="l"/>
                <a:tab pos="952500" algn="l"/>
                <a:tab pos="17145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292100" algn="l"/>
                <a:tab pos="952500" algn="l"/>
                <a:tab pos="17145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292100" algn="l"/>
                <a:tab pos="952500" algn="l"/>
                <a:tab pos="17145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292100" algn="l"/>
                <a:tab pos="952500" algn="l"/>
                <a:tab pos="17145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952500" algn="l"/>
                <a:tab pos="17145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952500" algn="l"/>
                <a:tab pos="17145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952500" algn="l"/>
                <a:tab pos="17145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952500" algn="l"/>
                <a:tab pos="17145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Type check functions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Returns True if v is declared with the type tested for, is a Variant currently with this type, or is a constant of this type. IsDate and IsNumeric also test whether v is a text that can be converted to that type.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IsArray(v)	Tests for any type of array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IsDate(v)	Tests whether v is a date or a string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	that can be converted to a date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IsEmpty(v)	Tests whether v is unallocated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	(Strings of length 0 are not Empty)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IsError (v)	Tests whether v is an error code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IsMissing (v)	Tests whether v is a parameter that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	is missing in the current call.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IsNull (v)	Tests whether v is of type Null.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	(Strings of length 0 are not Null)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IsNumeric(v)	Tests whether v is a numeric type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	(Byte, Integer, Currency, etc.) or a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	string that can be converted to a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	numeric type.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IsObject(v)	Tests whether v is a reference to 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	an object, for instance a Form. True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	also if v is Nothing (the nil-pointer)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VarType(v) 	Integer showing the type: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0	vbEmpty		8	vbString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1	vbNull		9	vbObject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2	vbInteger		10	vbError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3	vbLong		11	vbBoolean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4	vbSingle		12	vbVariant (array)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5	vbDouble		17	vbByte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6	vbCurrency	36	vbUserDefinedType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7	vbDate		8192 vbArray (added)</a:t>
            </a:r>
          </a:p>
        </p:txBody>
      </p:sp>
      <p:sp>
        <p:nvSpPr>
          <p:cNvPr id="238599" name="Rectangle 7">
            <a:extLst>
              <a:ext uri="{FF2B5EF4-FFF2-40B4-BE49-F238E27FC236}">
                <a16:creationId xmlns:a16="http://schemas.microsoft.com/office/drawing/2014/main" id="{58A7410C-FF2A-A4DF-F973-2985CA8F58D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68825" y="720725"/>
            <a:ext cx="3460750" cy="4633913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>
            <a:spAutoFit/>
          </a:bodyPr>
          <a:lstStyle>
            <a:lvl1pPr>
              <a:tabLst>
                <a:tab pos="9525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9525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9525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9525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9525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9525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9525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9525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9525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Date and time functions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A date value is technically a Double. The integer 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part is the number of days since 12/30-1899, the 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fractional part is the time within the day.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Several functions accept date parameters as well as strings representing a date and/or time.</a:t>
            </a:r>
            <a:endParaRPr lang="en-GB" altLang="en-US" sz="1200" b="1" noProof="1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en-GB" altLang="en-US" sz="1200" b="1" noProof="1">
                <a:latin typeface="Arial" panose="020B0604020202020204" pitchFamily="34" charset="0"/>
              </a:rPr>
              <a:t>Null parameters:</a:t>
            </a:r>
            <a:r>
              <a:rPr lang="en-GB" altLang="en-US" sz="1200" noProof="1">
                <a:latin typeface="Arial" panose="020B0604020202020204" pitchFamily="34" charset="0"/>
              </a:rPr>
              <a:t> Always give the result Null.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Now( )	= current system date and time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Date( )	= current date, integral date part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Time( )	= current time, fractional date part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Timer( )	= Number of seconds since 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	midnight, with fractional seconds.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Date = . . .	Sets current system date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Time = . . .	Sets current system time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DateSerial(2002, 12, 25)	= #12/25/2002#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TimeSerial(12, 28, 48)	= 0.52 (Time 12:28:48)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Day(#12/25/02#) = 25, the day as Integer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Month(#12/25/02#) = 12, the month as Integer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Year(#12/25/02#) = 2002, the year as Integer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Weekday(#12/25/02#) 	= 4 (Sunday=1)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Hour(35656.52)	= 12 (Time 12:28:48)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Minute(35656.52) 	= 28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Second(35656.52)	= 48</a:t>
            </a:r>
          </a:p>
        </p:txBody>
      </p:sp>
      <p:sp>
        <p:nvSpPr>
          <p:cNvPr id="238600" name="Line 8">
            <a:extLst>
              <a:ext uri="{FF2B5EF4-FFF2-40B4-BE49-F238E27FC236}">
                <a16:creationId xmlns:a16="http://schemas.microsoft.com/office/drawing/2014/main" id="{CD0029C0-6DC6-679F-71B0-2F2B44744417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18796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8601" name="Line 9">
            <a:extLst>
              <a:ext uri="{FF2B5EF4-FFF2-40B4-BE49-F238E27FC236}">
                <a16:creationId xmlns:a16="http://schemas.microsoft.com/office/drawing/2014/main" id="{6C946A3B-CE7E-62CF-FE26-126B5EB2D26F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21971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8602" name="Line 10">
            <a:extLst>
              <a:ext uri="{FF2B5EF4-FFF2-40B4-BE49-F238E27FC236}">
                <a16:creationId xmlns:a16="http://schemas.microsoft.com/office/drawing/2014/main" id="{0B60FCE9-E4E8-E1B1-54D4-F507E58AF2F0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31623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8603" name="Line 11">
            <a:extLst>
              <a:ext uri="{FF2B5EF4-FFF2-40B4-BE49-F238E27FC236}">
                <a16:creationId xmlns:a16="http://schemas.microsoft.com/office/drawing/2014/main" id="{93013729-9AED-CB83-FAC5-4E2E7DC74B8F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35687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8604" name="Line 12">
            <a:extLst>
              <a:ext uri="{FF2B5EF4-FFF2-40B4-BE49-F238E27FC236}">
                <a16:creationId xmlns:a16="http://schemas.microsoft.com/office/drawing/2014/main" id="{22FF0330-A4BB-BFBB-EB37-4449C2BF3BED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40005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62" name="Text Box 2">
            <a:extLst>
              <a:ext uri="{FF2B5EF4-FFF2-40B4-BE49-F238E27FC236}">
                <a16:creationId xmlns:a16="http://schemas.microsoft.com/office/drawing/2014/main" id="{B5BC1F93-647F-5B41-12BF-DA0685A84D3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6.5C  Math and financial functions   </a:t>
            </a:r>
          </a:p>
        </p:txBody>
      </p:sp>
      <p:sp>
        <p:nvSpPr>
          <p:cNvPr id="245764" name="Rectangle 4">
            <a:extLst>
              <a:ext uri="{FF2B5EF4-FFF2-40B4-BE49-F238E27FC236}">
                <a16:creationId xmlns:a16="http://schemas.microsoft.com/office/drawing/2014/main" id="{6F4997BB-873F-CCE4-D9B5-B13CA8279F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350" y="720725"/>
            <a:ext cx="3460750" cy="362585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0" bIns="36000">
            <a:spAutoFit/>
          </a:bodyPr>
          <a:lstStyle>
            <a:lvl1pPr marL="673100" indent="-673100">
              <a:tabLst>
                <a:tab pos="292100" algn="l"/>
                <a:tab pos="673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863600">
              <a:tabLst>
                <a:tab pos="292100" algn="l"/>
                <a:tab pos="673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054100">
              <a:tabLst>
                <a:tab pos="292100" algn="l"/>
                <a:tab pos="673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292100" algn="l"/>
                <a:tab pos="673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292100" algn="l"/>
                <a:tab pos="673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673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673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673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673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Math functions</a:t>
            </a:r>
            <a:r>
              <a:rPr lang="da-DK" altLang="en-US" sz="1200">
                <a:latin typeface="Arial" panose="020B0604020202020204" pitchFamily="34" charset="0"/>
              </a:rPr>
              <a:t>. Don't accept x = Null: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Sqr(x)	Square root of x. Sqr(9) = 3.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Sin(x), Cos(x), Tan(x), Atn(x)	Trigonometric functions. X measured in radian (180 degrees = </a:t>
            </a:r>
            <a:r>
              <a:rPr lang="el-GR" altLang="en-US" sz="1200">
                <a:latin typeface="Arial" panose="020B0604020202020204" pitchFamily="34" charset="0"/>
                <a:cs typeface="Arial" panose="020B0604020202020204" pitchFamily="34" charset="0"/>
              </a:rPr>
              <a:t>π</a:t>
            </a:r>
            <a:r>
              <a:rPr lang="el-GR" altLang="en-US" sz="1200" noProof="1">
                <a:latin typeface="Arial" panose="020B0604020202020204" pitchFamily="34" charset="0"/>
              </a:rPr>
              <a:t> = 3.1415</a:t>
            </a:r>
            <a:r>
              <a:rPr lang="da-DK" altLang="en-US" sz="1200">
                <a:latin typeface="Arial" panose="020B0604020202020204" pitchFamily="34" charset="0"/>
              </a:rPr>
              <a:t>92</a:t>
            </a:r>
            <a:r>
              <a:rPr lang="da-DK" altLang="en-US" sz="1200" noProof="1">
                <a:latin typeface="Arial" panose="020B0604020202020204" pitchFamily="34" charset="0"/>
              </a:rPr>
              <a:t> </a:t>
            </a:r>
            <a:r>
              <a:rPr lang="da-DK" altLang="en-US" sz="1200">
                <a:latin typeface="Arial" panose="020B0604020202020204" pitchFamily="34" charset="0"/>
              </a:rPr>
              <a:t>radian</a:t>
            </a:r>
            <a:r>
              <a:rPr lang="da-DK" altLang="en-US" sz="1200" noProof="1">
                <a:latin typeface="Arial" panose="020B0604020202020204" pitchFamily="34" charset="0"/>
              </a:rPr>
              <a:t>)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Sin(0) = 0, Sin(3.141592 / 2) = 1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Exp(x)	e to the power of x (e = 2.7182...)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Log(x)	Natural logarithm of x. Log(e) = 1.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Rnd( )	A random number between 0 and 1.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		Type is Single.</a:t>
            </a:r>
            <a:endParaRPr lang="da-DK" altLang="en-US" sz="1200">
              <a:latin typeface="Arial" panose="020B0604020202020204" pitchFamily="34" charset="0"/>
            </a:endParaRPr>
          </a:p>
          <a:p>
            <a:r>
              <a:rPr lang="da-DK" altLang="en-US" sz="1200">
                <a:latin typeface="Arial" panose="020B0604020202020204" pitchFamily="34" charset="0"/>
              </a:rPr>
              <a:t>The following functions accept x = Null: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Abs(x)	Returns x for x&gt;=0, -x otherwise.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Sgn(x)	Returns 1 for x&gt;0, 0 for x=0, -1 for x&lt;0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Int(x)	Rounds x down to nearest integral value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Fix(x)	Rounds x towards zero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Hex(x)	Returns a string with the hexadecimal value of x. Hex(31) = “1F”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Oct(x)	Returns a string with the octal value of x. Oct(31) = “37”</a:t>
            </a:r>
          </a:p>
        </p:txBody>
      </p:sp>
      <p:sp>
        <p:nvSpPr>
          <p:cNvPr id="245772" name="Rectangle 12">
            <a:extLst>
              <a:ext uri="{FF2B5EF4-FFF2-40B4-BE49-F238E27FC236}">
                <a16:creationId xmlns:a16="http://schemas.microsoft.com/office/drawing/2014/main" id="{69F527E4-0A78-6F82-9C1F-AF2EC02BF9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68825" y="720725"/>
            <a:ext cx="3460750" cy="3387725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0" bIns="36000">
            <a:spAutoFit/>
          </a:bodyPr>
          <a:lstStyle>
            <a:lvl1pPr marL="292100" indent="-292100">
              <a:tabLst>
                <a:tab pos="292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863600">
              <a:tabLst>
                <a:tab pos="292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054100">
              <a:tabLst>
                <a:tab pos="292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292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292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Financial functions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r>
              <a:rPr lang="en-GB" altLang="en-US" sz="1200" noProof="1">
                <a:latin typeface="Arial" panose="020B0604020202020204" pitchFamily="34" charset="0"/>
              </a:rPr>
              <a:t>NPV(0.12, d( ) )  The array d must be of type Double and contain a list of payments. Returns the net present value of these payments at an interest rate of 0.12, i.e. 12%.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IRR(d( )) The array d must be of type Double and contain a list of payments. Returns the internal rate of return, i.e. the interest rate at which these payments would have a net present value of 0. If the list of payments have many changes of sign, there are many answers, but IRR returns only one.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IRR(d( ), 0.1)  The second parameter is a guess at the interest rate, to allow IRR to find a reasonable result.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SYD, NPer and many other financial functions are available for finding depreciated values, number of periods to pay a loan back, etc.</a:t>
            </a:r>
          </a:p>
        </p:txBody>
      </p:sp>
      <p:sp>
        <p:nvSpPr>
          <p:cNvPr id="245773" name="Line 13">
            <a:extLst>
              <a:ext uri="{FF2B5EF4-FFF2-40B4-BE49-F238E27FC236}">
                <a16:creationId xmlns:a16="http://schemas.microsoft.com/office/drawing/2014/main" id="{F469A6BB-6D62-8817-9BCB-DC8510516058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26416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998" name="Text Box 6">
            <a:extLst>
              <a:ext uri="{FF2B5EF4-FFF2-40B4-BE49-F238E27FC236}">
                <a16:creationId xmlns:a16="http://schemas.microsoft.com/office/drawing/2014/main" id="{66245A93-42D9-F095-92AE-200D61944C9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b="1" u="sng">
                <a:latin typeface="Arial" panose="020B0604020202020204" pitchFamily="34" charset="0"/>
              </a:rPr>
              <a:t>Fig 6.6  Regional settings   </a:t>
            </a:r>
          </a:p>
        </p:txBody>
      </p:sp>
      <p:sp>
        <p:nvSpPr>
          <p:cNvPr id="212999" name="Text Box 7">
            <a:extLst>
              <a:ext uri="{FF2B5EF4-FFF2-40B4-BE49-F238E27FC236}">
                <a16:creationId xmlns:a16="http://schemas.microsoft.com/office/drawing/2014/main" id="{D68951FF-B127-F76B-5DFB-E8AF0F26A61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7525" y="720725"/>
            <a:ext cx="7512050" cy="4827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333500" algn="l"/>
                <a:tab pos="2959100" algn="l"/>
                <a:tab pos="52006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333500" algn="l"/>
                <a:tab pos="2959100" algn="l"/>
                <a:tab pos="52006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333500" algn="l"/>
                <a:tab pos="2959100" algn="l"/>
                <a:tab pos="52006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333500" algn="l"/>
                <a:tab pos="2959100" algn="l"/>
                <a:tab pos="52006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333500" algn="l"/>
                <a:tab pos="2959100" algn="l"/>
                <a:tab pos="52006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333500" algn="l"/>
                <a:tab pos="2959100" algn="l"/>
                <a:tab pos="52006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333500" algn="l"/>
                <a:tab pos="2959100" algn="l"/>
                <a:tab pos="52006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333500" algn="l"/>
                <a:tab pos="2959100" algn="l"/>
                <a:tab pos="52006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333500" algn="l"/>
                <a:tab pos="2959100" algn="l"/>
                <a:tab pos="52006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 b="1">
                <a:latin typeface="Arial" panose="020B0604020202020204" pitchFamily="34" charset="0"/>
              </a:rPr>
              <a:t>Display format depends on regional setting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and designer environment:</a:t>
            </a:r>
          </a:p>
          <a:p>
            <a:endParaRPr lang="en-US" altLang="en-US" sz="1800" b="1">
              <a:latin typeface="Arial" panose="020B0604020202020204" pitchFamily="34" charset="0"/>
            </a:endParaRPr>
          </a:p>
          <a:p>
            <a:r>
              <a:rPr lang="en-US" altLang="en-US" sz="1600" b="1">
                <a:latin typeface="Arial" panose="020B0604020202020204" pitchFamily="34" charset="0"/>
              </a:rPr>
              <a:t>	Designer	Programmer	User</a:t>
            </a:r>
          </a:p>
          <a:p>
            <a:r>
              <a:rPr lang="en-US" altLang="en-US" sz="1600" b="1">
                <a:latin typeface="Arial" panose="020B0604020202020204" pitchFamily="34" charset="0"/>
              </a:rPr>
              <a:t>	Query grid,	SQL, 	Table field,</a:t>
            </a:r>
          </a:p>
          <a:p>
            <a:r>
              <a:rPr lang="en-US" altLang="en-US" sz="1600" b="1">
                <a:latin typeface="Arial" panose="020B0604020202020204" pitchFamily="34" charset="0"/>
              </a:rPr>
              <a:t>	Property line	VBA	Textbox</a:t>
            </a:r>
          </a:p>
          <a:p>
            <a:pPr>
              <a:spcBef>
                <a:spcPct val="50000"/>
              </a:spcBef>
            </a:pPr>
            <a:r>
              <a:rPr lang="en-US" altLang="en-US" sz="1600" b="1">
                <a:latin typeface="Arial" panose="020B0604020202020204" pitchFamily="34" charset="0"/>
              </a:rPr>
              <a:t>Input	VBA guess, e.g. #2003-13-5#	According to</a:t>
            </a:r>
          </a:p>
          <a:p>
            <a:r>
              <a:rPr lang="en-US" altLang="en-US" sz="1600" b="1">
                <a:latin typeface="Arial" panose="020B0604020202020204" pitchFamily="34" charset="0"/>
              </a:rPr>
              <a:t>date	In doubt, e.g. #02-03-04#:	Input mask</a:t>
            </a:r>
          </a:p>
          <a:p>
            <a:r>
              <a:rPr lang="en-US" altLang="en-US" sz="1600" b="1">
                <a:latin typeface="Arial" panose="020B0604020202020204" pitchFamily="34" charset="0"/>
              </a:rPr>
              <a:t>	dd-mm-yy	mm-dd-yy	</a:t>
            </a:r>
          </a:p>
          <a:p>
            <a:pPr>
              <a:spcBef>
                <a:spcPct val="50000"/>
              </a:spcBef>
            </a:pPr>
            <a:r>
              <a:rPr lang="en-US" altLang="en-US" sz="1600" b="1">
                <a:latin typeface="Arial" panose="020B0604020202020204" pitchFamily="34" charset="0"/>
              </a:rPr>
              <a:t>Output	EU-regional:	US: mm/dd/yy	According to</a:t>
            </a:r>
          </a:p>
          <a:p>
            <a:r>
              <a:rPr lang="en-US" altLang="en-US" sz="1600" b="1">
                <a:latin typeface="Arial" panose="020B0604020202020204" pitchFamily="34" charset="0"/>
              </a:rPr>
              <a:t>date	dd-mm-yy	Except &amp; which	Format</a:t>
            </a:r>
          </a:p>
          <a:p>
            <a:r>
              <a:rPr lang="en-US" altLang="en-US" sz="1600" b="1">
                <a:latin typeface="Arial" panose="020B0604020202020204" pitchFamily="34" charset="0"/>
              </a:rPr>
              <a:t>		uses regional format</a:t>
            </a:r>
          </a:p>
          <a:p>
            <a:endParaRPr lang="en-US" altLang="en-US" sz="1600" b="1">
              <a:latin typeface="Arial" panose="020B0604020202020204" pitchFamily="34" charset="0"/>
            </a:endParaRPr>
          </a:p>
          <a:p>
            <a:r>
              <a:rPr lang="en-US" altLang="en-US" sz="1600" b="1">
                <a:latin typeface="Arial" panose="020B0604020202020204" pitchFamily="34" charset="0"/>
              </a:rPr>
              <a:t>List	EU-regional:	US:</a:t>
            </a:r>
          </a:p>
          <a:p>
            <a:r>
              <a:rPr lang="en-US" altLang="en-US" sz="1600" b="1">
                <a:latin typeface="Arial" panose="020B0604020202020204" pitchFamily="34" charset="0"/>
              </a:rPr>
              <a:t>separator	semicolon:	comma:</a:t>
            </a:r>
          </a:p>
          <a:p>
            <a:r>
              <a:rPr lang="en-US" altLang="en-US" sz="1600" b="1">
                <a:latin typeface="Arial" panose="020B0604020202020204" pitchFamily="34" charset="0"/>
              </a:rPr>
              <a:t>	iif( a ; b ; c)	iif( a , b , c) </a:t>
            </a:r>
          </a:p>
          <a:p>
            <a:endParaRPr lang="en-US" altLang="en-US" sz="1600" b="1">
              <a:latin typeface="Arial" panose="020B0604020202020204" pitchFamily="34" charset="0"/>
            </a:endParaRPr>
          </a:p>
          <a:p>
            <a:r>
              <a:rPr lang="en-US" altLang="en-US" sz="1600" b="1">
                <a:latin typeface="Arial" panose="020B0604020202020204" pitchFamily="34" charset="0"/>
              </a:rPr>
              <a:t>Number	12.300,25	12,300.25	Format ...	</a:t>
            </a:r>
            <a:endParaRPr lang="en-US" altLang="en-US" sz="1800" b="1">
              <a:latin typeface="Arial" panose="020B0604020202020204" pitchFamily="34" charset="0"/>
            </a:endParaRPr>
          </a:p>
        </p:txBody>
      </p:sp>
      <p:sp>
        <p:nvSpPr>
          <p:cNvPr id="213010" name="Rectangle 18">
            <a:extLst>
              <a:ext uri="{FF2B5EF4-FFF2-40B4-BE49-F238E27FC236}">
                <a16:creationId xmlns:a16="http://schemas.microsoft.com/office/drawing/2014/main" id="{22796DEB-43B4-C2D5-FB09-C86618A8823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7525" y="2374900"/>
            <a:ext cx="6711950" cy="332105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13011" name="Rectangle 19">
            <a:extLst>
              <a:ext uri="{FF2B5EF4-FFF2-40B4-BE49-F238E27FC236}">
                <a16:creationId xmlns:a16="http://schemas.microsoft.com/office/drawing/2014/main" id="{411B8E09-50C4-590F-D7FB-AD39EF0313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52600" y="1549400"/>
            <a:ext cx="5476875" cy="414655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13012" name="Line 20">
            <a:extLst>
              <a:ext uri="{FF2B5EF4-FFF2-40B4-BE49-F238E27FC236}">
                <a16:creationId xmlns:a16="http://schemas.microsoft.com/office/drawing/2014/main" id="{48B7F133-6F26-09C9-905B-A9105548F81F}"/>
              </a:ext>
            </a:extLst>
          </p:cNvPr>
          <p:cNvSpPr>
            <a:spLocks noChangeShapeType="1"/>
          </p:cNvSpPr>
          <p:nvPr/>
        </p:nvSpPr>
        <p:spPr bwMode="auto">
          <a:xfrm>
            <a:off x="5670550" y="1549400"/>
            <a:ext cx="0" cy="414655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13013" name="Line 21">
            <a:extLst>
              <a:ext uri="{FF2B5EF4-FFF2-40B4-BE49-F238E27FC236}">
                <a16:creationId xmlns:a16="http://schemas.microsoft.com/office/drawing/2014/main" id="{802AE7DF-5B5B-788E-3961-E40F443A14E7}"/>
              </a:ext>
            </a:extLst>
          </p:cNvPr>
          <p:cNvSpPr>
            <a:spLocks noChangeShapeType="1"/>
          </p:cNvSpPr>
          <p:nvPr/>
        </p:nvSpPr>
        <p:spPr bwMode="auto">
          <a:xfrm>
            <a:off x="517525" y="3238500"/>
            <a:ext cx="67119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13014" name="Line 22">
            <a:extLst>
              <a:ext uri="{FF2B5EF4-FFF2-40B4-BE49-F238E27FC236}">
                <a16:creationId xmlns:a16="http://schemas.microsoft.com/office/drawing/2014/main" id="{2A1846AE-41F4-376F-8BBB-92D470477377}"/>
              </a:ext>
            </a:extLst>
          </p:cNvPr>
          <p:cNvSpPr>
            <a:spLocks noChangeShapeType="1"/>
          </p:cNvSpPr>
          <p:nvPr/>
        </p:nvSpPr>
        <p:spPr bwMode="auto">
          <a:xfrm>
            <a:off x="517525" y="4175125"/>
            <a:ext cx="67119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13015" name="Line 23">
            <a:extLst>
              <a:ext uri="{FF2B5EF4-FFF2-40B4-BE49-F238E27FC236}">
                <a16:creationId xmlns:a16="http://schemas.microsoft.com/office/drawing/2014/main" id="{02C22486-4A1D-C887-973B-060855916FD6}"/>
              </a:ext>
            </a:extLst>
          </p:cNvPr>
          <p:cNvSpPr>
            <a:spLocks noChangeShapeType="1"/>
          </p:cNvSpPr>
          <p:nvPr/>
        </p:nvSpPr>
        <p:spPr bwMode="auto">
          <a:xfrm>
            <a:off x="517525" y="5130800"/>
            <a:ext cx="67119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13016" name="Line 24">
            <a:extLst>
              <a:ext uri="{FF2B5EF4-FFF2-40B4-BE49-F238E27FC236}">
                <a16:creationId xmlns:a16="http://schemas.microsoft.com/office/drawing/2014/main" id="{A8C38EC0-BE03-01E2-3DC3-4FC556F50D3B}"/>
              </a:ext>
            </a:extLst>
          </p:cNvPr>
          <p:cNvSpPr>
            <a:spLocks noChangeShapeType="1"/>
          </p:cNvSpPr>
          <p:nvPr/>
        </p:nvSpPr>
        <p:spPr bwMode="auto">
          <a:xfrm>
            <a:off x="3416300" y="3022600"/>
            <a:ext cx="0" cy="267335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13017" name="Line 25">
            <a:extLst>
              <a:ext uri="{FF2B5EF4-FFF2-40B4-BE49-F238E27FC236}">
                <a16:creationId xmlns:a16="http://schemas.microsoft.com/office/drawing/2014/main" id="{C967648A-74B1-EB7F-AD72-DE7AAAC69B2C}"/>
              </a:ext>
            </a:extLst>
          </p:cNvPr>
          <p:cNvSpPr>
            <a:spLocks noChangeShapeType="1"/>
          </p:cNvSpPr>
          <p:nvPr/>
        </p:nvSpPr>
        <p:spPr bwMode="auto">
          <a:xfrm>
            <a:off x="3416300" y="1549400"/>
            <a:ext cx="0" cy="8255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354" name="Text Box 2">
            <a:extLst>
              <a:ext uri="{FF2B5EF4-FFF2-40B4-BE49-F238E27FC236}">
                <a16:creationId xmlns:a16="http://schemas.microsoft.com/office/drawing/2014/main" id="{F883C8C7-5C7F-41A5-99F3-3C8A59DC447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6.1A  Visual Basic Statements </a:t>
            </a:r>
          </a:p>
        </p:txBody>
      </p:sp>
      <p:sp>
        <p:nvSpPr>
          <p:cNvPr id="228365" name="Rectangle 13">
            <a:extLst>
              <a:ext uri="{FF2B5EF4-FFF2-40B4-BE49-F238E27FC236}">
                <a16:creationId xmlns:a16="http://schemas.microsoft.com/office/drawing/2014/main" id="{00DC11F2-C778-DEE4-B6D0-BA60BC0C12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350" y="2181225"/>
            <a:ext cx="3460750" cy="457835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>
            <a:spAutoFit/>
          </a:bodyPr>
          <a:lstStyle>
            <a:lvl1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Conditional statements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If a=1 Then c=d+2	‘ Single statement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If a=1 Then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c=d+2 . . .	‘ Multiple statements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ElseIf a=2 Then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c=d/2 . . 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Else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c=0 . . .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End If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Select Case zip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Case 4000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type = a . . 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Case 4001, 5000 To 5999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type = b . . 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Case Else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type = c . . .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End Select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On Error Resume Next 	‘ Ignore error</a:t>
            </a:r>
            <a:endParaRPr lang="da-DK" altLang="en-US" sz="1200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da-DK" altLang="en-US" sz="1200">
                <a:latin typeface="Arial" panose="020B0604020202020204" pitchFamily="34" charset="0"/>
              </a:rPr>
              <a:t>. . . If Err &gt; 0 Then . . .	' Test for error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On Error GoTo </a:t>
            </a:r>
            <a:r>
              <a:rPr lang="da-DK" altLang="en-US" sz="1200">
                <a:latin typeface="Arial" panose="020B0604020202020204" pitchFamily="34" charset="0"/>
              </a:rPr>
              <a:t>fail</a:t>
            </a:r>
            <a:r>
              <a:rPr lang="da-DK" altLang="en-US" sz="1200" noProof="1">
                <a:latin typeface="Arial" panose="020B0604020202020204" pitchFamily="34" charset="0"/>
              </a:rPr>
              <a:t>	‘ Enable error handler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. . .</a:t>
            </a:r>
          </a:p>
          <a:p>
            <a:pPr>
              <a:spcAft>
                <a:spcPct val="30000"/>
              </a:spcAft>
            </a:pPr>
            <a:r>
              <a:rPr lang="da-DK" altLang="en-US" sz="1200">
                <a:latin typeface="Arial" panose="020B0604020202020204" pitchFamily="34" charset="0"/>
              </a:rPr>
              <a:t>fail</a:t>
            </a:r>
            <a:r>
              <a:rPr lang="da-DK" altLang="en-US" sz="1200" noProof="1">
                <a:latin typeface="Arial" panose="020B0604020202020204" pitchFamily="34" charset="0"/>
              </a:rPr>
              <a:t>: </a:t>
            </a:r>
            <a:r>
              <a:rPr lang="da-DK" altLang="en-US" sz="1200">
                <a:latin typeface="Arial" panose="020B0604020202020204" pitchFamily="34" charset="0"/>
              </a:rPr>
              <a:t>	</a:t>
            </a:r>
            <a:r>
              <a:rPr lang="da-DK" altLang="en-US" sz="1200" noProof="1">
                <a:latin typeface="Arial" panose="020B0604020202020204" pitchFamily="34" charset="0"/>
              </a:rPr>
              <a:t>MsgBox( . . . )	‘ Continue here at error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On Error GoTo 0 	‘ Let VBA handle errors</a:t>
            </a:r>
          </a:p>
        </p:txBody>
      </p:sp>
      <p:sp>
        <p:nvSpPr>
          <p:cNvPr id="228366" name="Rectangle 14">
            <a:extLst>
              <a:ext uri="{FF2B5EF4-FFF2-40B4-BE49-F238E27FC236}">
                <a16:creationId xmlns:a16="http://schemas.microsoft.com/office/drawing/2014/main" id="{24F332F1-B6E1-A4E8-7643-3F19F67507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28800" y="3098800"/>
            <a:ext cx="693738" cy="255588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905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>
            <a:spAutoFit/>
          </a:bodyPr>
          <a:lstStyle/>
          <a:p>
            <a:pPr algn="ctr"/>
            <a:r>
              <a:rPr lang="en-US" altLang="en-US" b="1"/>
              <a:t>Optional</a:t>
            </a:r>
          </a:p>
        </p:txBody>
      </p:sp>
      <p:sp>
        <p:nvSpPr>
          <p:cNvPr id="228369" name="AutoShape 17">
            <a:extLst>
              <a:ext uri="{FF2B5EF4-FFF2-40B4-BE49-F238E27FC236}">
                <a16:creationId xmlns:a16="http://schemas.microsoft.com/office/drawing/2014/main" id="{0690628E-D475-32E3-AEFA-77CACA6FFD45}"/>
              </a:ext>
            </a:extLst>
          </p:cNvPr>
          <p:cNvSpPr>
            <a:spLocks/>
          </p:cNvSpPr>
          <p:nvPr/>
        </p:nvSpPr>
        <p:spPr bwMode="auto">
          <a:xfrm>
            <a:off x="1676400" y="3054350"/>
            <a:ext cx="152400" cy="331788"/>
          </a:xfrm>
          <a:prstGeom prst="rightBrace">
            <a:avLst>
              <a:gd name="adj1" fmla="val 18142"/>
              <a:gd name="adj2" fmla="val 50000"/>
            </a:avLst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28371" name="Line 19">
            <a:extLst>
              <a:ext uri="{FF2B5EF4-FFF2-40B4-BE49-F238E27FC236}">
                <a16:creationId xmlns:a16="http://schemas.microsoft.com/office/drawing/2014/main" id="{EFCC7656-CE82-E0A3-2CDC-53C46178CBA9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26289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28372" name="Line 20">
            <a:extLst>
              <a:ext uri="{FF2B5EF4-FFF2-40B4-BE49-F238E27FC236}">
                <a16:creationId xmlns:a16="http://schemas.microsoft.com/office/drawing/2014/main" id="{735681CD-0696-5A9D-FF15-D215EBA4B4A5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39751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28386" name="Rectangle 34">
            <a:extLst>
              <a:ext uri="{FF2B5EF4-FFF2-40B4-BE49-F238E27FC236}">
                <a16:creationId xmlns:a16="http://schemas.microsoft.com/office/drawing/2014/main" id="{849F63F9-0CF6-E81D-772D-70B3C6D2F9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28800" y="3468688"/>
            <a:ext cx="693738" cy="255587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905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>
            <a:spAutoFit/>
          </a:bodyPr>
          <a:lstStyle/>
          <a:p>
            <a:pPr algn="ctr"/>
            <a:r>
              <a:rPr lang="en-US" altLang="en-US" b="1"/>
              <a:t>Optional</a:t>
            </a:r>
          </a:p>
        </p:txBody>
      </p:sp>
      <p:sp>
        <p:nvSpPr>
          <p:cNvPr id="228387" name="AutoShape 35">
            <a:extLst>
              <a:ext uri="{FF2B5EF4-FFF2-40B4-BE49-F238E27FC236}">
                <a16:creationId xmlns:a16="http://schemas.microsoft.com/office/drawing/2014/main" id="{55442AAA-C106-05F3-CD50-5FA7709A3252}"/>
              </a:ext>
            </a:extLst>
          </p:cNvPr>
          <p:cNvSpPr>
            <a:spLocks/>
          </p:cNvSpPr>
          <p:nvPr/>
        </p:nvSpPr>
        <p:spPr bwMode="auto">
          <a:xfrm>
            <a:off x="1676400" y="3424238"/>
            <a:ext cx="152400" cy="331787"/>
          </a:xfrm>
          <a:prstGeom prst="rightBrace">
            <a:avLst>
              <a:gd name="adj1" fmla="val 18142"/>
              <a:gd name="adj2" fmla="val 50000"/>
            </a:avLst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28388" name="Line 36">
            <a:extLst>
              <a:ext uri="{FF2B5EF4-FFF2-40B4-BE49-F238E27FC236}">
                <a16:creationId xmlns:a16="http://schemas.microsoft.com/office/drawing/2014/main" id="{3AC50CA4-B915-D1D6-9903-A66CBF51D2BD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54737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28389" name="Line 37">
            <a:extLst>
              <a:ext uri="{FF2B5EF4-FFF2-40B4-BE49-F238E27FC236}">
                <a16:creationId xmlns:a16="http://schemas.microsoft.com/office/drawing/2014/main" id="{3497E5DE-8978-D446-23F3-47033FB8F4A9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589915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28390" name="Line 38">
            <a:extLst>
              <a:ext uri="{FF2B5EF4-FFF2-40B4-BE49-F238E27FC236}">
                <a16:creationId xmlns:a16="http://schemas.microsoft.com/office/drawing/2014/main" id="{B466524C-97DE-52BD-5CDD-E53924597463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649605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28391" name="Rectangle 39">
            <a:extLst>
              <a:ext uri="{FF2B5EF4-FFF2-40B4-BE49-F238E27FC236}">
                <a16:creationId xmlns:a16="http://schemas.microsoft.com/office/drawing/2014/main" id="{C420615A-5DA2-C9D1-35A2-13BE8F56E42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28800" y="4986338"/>
            <a:ext cx="693738" cy="255587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905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>
            <a:spAutoFit/>
          </a:bodyPr>
          <a:lstStyle/>
          <a:p>
            <a:pPr algn="ctr"/>
            <a:r>
              <a:rPr lang="en-US" altLang="en-US" b="1"/>
              <a:t>Optional</a:t>
            </a:r>
          </a:p>
        </p:txBody>
      </p:sp>
      <p:sp>
        <p:nvSpPr>
          <p:cNvPr id="228392" name="AutoShape 40">
            <a:extLst>
              <a:ext uri="{FF2B5EF4-FFF2-40B4-BE49-F238E27FC236}">
                <a16:creationId xmlns:a16="http://schemas.microsoft.com/office/drawing/2014/main" id="{0636CB3E-E57F-C8D8-02CE-B323D0EED3C4}"/>
              </a:ext>
            </a:extLst>
          </p:cNvPr>
          <p:cNvSpPr>
            <a:spLocks/>
          </p:cNvSpPr>
          <p:nvPr/>
        </p:nvSpPr>
        <p:spPr bwMode="auto">
          <a:xfrm>
            <a:off x="1676400" y="4941888"/>
            <a:ext cx="152400" cy="331787"/>
          </a:xfrm>
          <a:prstGeom prst="rightBrace">
            <a:avLst>
              <a:gd name="adj1" fmla="val 18142"/>
              <a:gd name="adj2" fmla="val 50000"/>
            </a:avLst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  <p:grpSp>
        <p:nvGrpSpPr>
          <p:cNvPr id="228399" name="Group 47">
            <a:extLst>
              <a:ext uri="{FF2B5EF4-FFF2-40B4-BE49-F238E27FC236}">
                <a16:creationId xmlns:a16="http://schemas.microsoft.com/office/drawing/2014/main" id="{9DD393C8-6179-DCA7-ED9D-FACD27C815B0}"/>
              </a:ext>
            </a:extLst>
          </p:cNvPr>
          <p:cNvGrpSpPr>
            <a:grpSpLocks/>
          </p:cNvGrpSpPr>
          <p:nvPr/>
        </p:nvGrpSpPr>
        <p:grpSpPr bwMode="auto">
          <a:xfrm>
            <a:off x="514350" y="606425"/>
            <a:ext cx="3460750" cy="1412875"/>
            <a:chOff x="324" y="454"/>
            <a:chExt cx="2180" cy="890"/>
          </a:xfrm>
        </p:grpSpPr>
        <p:sp>
          <p:nvSpPr>
            <p:cNvPr id="228397" name="Rectangle 45">
              <a:extLst>
                <a:ext uri="{FF2B5EF4-FFF2-40B4-BE49-F238E27FC236}">
                  <a16:creationId xmlns:a16="http://schemas.microsoft.com/office/drawing/2014/main" id="{6DA6C555-D2DA-F993-C51B-DF5D2C59DC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4" y="454"/>
              <a:ext cx="2180" cy="890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/>
            <a:lstStyle>
              <a:lvl1pPr>
                <a:tabLst>
                  <a:tab pos="381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>
                <a:tabLst>
                  <a:tab pos="381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>
                <a:tabLst>
                  <a:tab pos="381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>
                <a:tabLst>
                  <a:tab pos="381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>
                <a:tabLst>
                  <a:tab pos="381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81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81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81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81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r>
                <a:rPr lang="en-GB" altLang="en-US" sz="1200" b="1" noProof="1">
                  <a:latin typeface="Arial" panose="020B0604020202020204" pitchFamily="34" charset="0"/>
                </a:rPr>
                <a:t>Line continuation, comments, assignment</a:t>
              </a:r>
              <a:endParaRPr lang="en-GB" altLang="en-US" sz="1200" noProof="1">
                <a:latin typeface="Arial" panose="020B0604020202020204" pitchFamily="34" charset="0"/>
              </a:endParaRP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i = i+2  ‘ Comment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s = 	“long text A” &amp;  _</a:t>
              </a:r>
            </a:p>
            <a:p>
              <a:pPr>
                <a:spcAft>
                  <a:spcPct val="30000"/>
                </a:spcAft>
              </a:pPr>
              <a:r>
                <a:rPr lang="en-GB" altLang="en-US" sz="1200" noProof="1">
                  <a:latin typeface="Arial" panose="020B0604020202020204" pitchFamily="34" charset="0"/>
                </a:rPr>
                <a:t>	“long text B”    ‘ Comment in last line only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Set f = Forms(0)	Store a reference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Set f = New Form_frmG	Create object, store ref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Set f = Nothing	Delete object if last ref</a:t>
              </a:r>
            </a:p>
            <a:p>
              <a:endParaRPr lang="en-GB" altLang="en-US" sz="1200" noProof="1">
                <a:latin typeface="Arial" panose="020B0604020202020204" pitchFamily="34" charset="0"/>
              </a:endParaRPr>
            </a:p>
          </p:txBody>
        </p:sp>
        <p:sp>
          <p:nvSpPr>
            <p:cNvPr id="228398" name="Line 46">
              <a:extLst>
                <a:ext uri="{FF2B5EF4-FFF2-40B4-BE49-F238E27FC236}">
                  <a16:creationId xmlns:a16="http://schemas.microsoft.com/office/drawing/2014/main" id="{52D92161-897C-8BBB-FF68-CC414AC6E63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24" y="968"/>
              <a:ext cx="218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>
              <a:spAutoFit/>
            </a:bodyPr>
            <a:lstStyle/>
            <a:p>
              <a:endParaRPr lang="en-GB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Text Box 2">
            <a:extLst>
              <a:ext uri="{FF2B5EF4-FFF2-40B4-BE49-F238E27FC236}">
                <a16:creationId xmlns:a16="http://schemas.microsoft.com/office/drawing/2014/main" id="{89681C8B-4FF6-0F81-4651-8ED7D78B069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6.1B  Loop statements </a:t>
            </a:r>
          </a:p>
        </p:txBody>
      </p:sp>
      <p:sp>
        <p:nvSpPr>
          <p:cNvPr id="252931" name="Rectangle 3">
            <a:extLst>
              <a:ext uri="{FF2B5EF4-FFF2-40B4-BE49-F238E27FC236}">
                <a16:creationId xmlns:a16="http://schemas.microsoft.com/office/drawing/2014/main" id="{03028E2C-F3FD-7B3F-8D8A-71AC4D70C2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350" y="720725"/>
            <a:ext cx="3463925" cy="5070475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>
            <a:spAutoFit/>
          </a:bodyPr>
          <a:lstStyle>
            <a:lvl1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Loops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r>
              <a:rPr lang="en-GB" altLang="en-US" sz="1200" noProof="1">
                <a:latin typeface="Arial" panose="020B0604020202020204" pitchFamily="34" charset="0"/>
              </a:rPr>
              <a:t>While a&lt;10	‘ Maybe empty loop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c=c*2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. . .	‘ Exit not allowed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Wend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Do While a&lt;10	‘ Maybe empty loop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c=c*2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. . . Exit Do	‘ Exit optional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. . .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Loop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Do		‘ Loop at least once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c=c*2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. . . Exit Do	 ‘ Exit optional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. . .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Loop While a&lt;10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 i=1 To last Step 2	‘ Step optional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c=c*2	‘ Maybe empty loop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. . . Exit For	 ‘ Exit optional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. . 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Next i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‘ Don’t trust value of i when loop ends without Exit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 Each f In Forms	‘ Scan collection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call print(f.name  . . . 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. . . Exit For	‘ Exit optional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. . 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Next</a:t>
            </a:r>
          </a:p>
        </p:txBody>
      </p:sp>
      <p:sp>
        <p:nvSpPr>
          <p:cNvPr id="252932" name="Line 4">
            <a:extLst>
              <a:ext uri="{FF2B5EF4-FFF2-40B4-BE49-F238E27FC236}">
                <a16:creationId xmlns:a16="http://schemas.microsoft.com/office/drawing/2014/main" id="{F53CD5F4-858E-8690-F262-F8EC734A2949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1714500"/>
            <a:ext cx="34639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52933" name="Line 5">
            <a:extLst>
              <a:ext uri="{FF2B5EF4-FFF2-40B4-BE49-F238E27FC236}">
                <a16:creationId xmlns:a16="http://schemas.microsoft.com/office/drawing/2014/main" id="{C742960B-68A4-87FB-0D91-80EDAC9D518C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2679700"/>
            <a:ext cx="34639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52934" name="Line 6">
            <a:extLst>
              <a:ext uri="{FF2B5EF4-FFF2-40B4-BE49-F238E27FC236}">
                <a16:creationId xmlns:a16="http://schemas.microsoft.com/office/drawing/2014/main" id="{D05124FE-149E-1695-6A9F-EBD0D12E5C25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3652838"/>
            <a:ext cx="34639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52935" name="Line 7">
            <a:extLst>
              <a:ext uri="{FF2B5EF4-FFF2-40B4-BE49-F238E27FC236}">
                <a16:creationId xmlns:a16="http://schemas.microsoft.com/office/drawing/2014/main" id="{90162A9B-7460-3F15-D033-1FF876ECD932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4811713"/>
            <a:ext cx="34639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450" name="Text Box 2">
            <a:extLst>
              <a:ext uri="{FF2B5EF4-FFF2-40B4-BE49-F238E27FC236}">
                <a16:creationId xmlns:a16="http://schemas.microsoft.com/office/drawing/2014/main" id="{2FACAA84-0A60-25A4-8BAA-9FA53770E79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6.2A  Visual Basic declarations </a:t>
            </a:r>
          </a:p>
        </p:txBody>
      </p:sp>
      <p:grpSp>
        <p:nvGrpSpPr>
          <p:cNvPr id="232476" name="Group 28">
            <a:extLst>
              <a:ext uri="{FF2B5EF4-FFF2-40B4-BE49-F238E27FC236}">
                <a16:creationId xmlns:a16="http://schemas.microsoft.com/office/drawing/2014/main" id="{FA31CFC8-1904-658B-3A32-B14762DBD59F}"/>
              </a:ext>
            </a:extLst>
          </p:cNvPr>
          <p:cNvGrpSpPr>
            <a:grpSpLocks/>
          </p:cNvGrpSpPr>
          <p:nvPr/>
        </p:nvGrpSpPr>
        <p:grpSpPr bwMode="auto">
          <a:xfrm>
            <a:off x="4286250" y="720725"/>
            <a:ext cx="3460750" cy="3152775"/>
            <a:chOff x="324" y="454"/>
            <a:chExt cx="2180" cy="1986"/>
          </a:xfrm>
        </p:grpSpPr>
        <p:sp>
          <p:nvSpPr>
            <p:cNvPr id="232463" name="Rectangle 15">
              <a:extLst>
                <a:ext uri="{FF2B5EF4-FFF2-40B4-BE49-F238E27FC236}">
                  <a16:creationId xmlns:a16="http://schemas.microsoft.com/office/drawing/2014/main" id="{E9E9535B-5759-2CBC-76FB-FC9FF2CCA7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4" y="454"/>
              <a:ext cx="2180" cy="1986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/>
            <a:lstStyle>
              <a:lvl1pPr>
                <a:tabLst>
                  <a:tab pos="292100" algn="l"/>
                  <a:tab pos="1524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>
                <a:tabLst>
                  <a:tab pos="292100" algn="l"/>
                  <a:tab pos="1524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>
                <a:tabLst>
                  <a:tab pos="292100" algn="l"/>
                  <a:tab pos="1524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>
                <a:tabLst>
                  <a:tab pos="292100" algn="l"/>
                  <a:tab pos="1524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>
                <a:tabLst>
                  <a:tab pos="292100" algn="l"/>
                  <a:tab pos="1524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292100" algn="l"/>
                  <a:tab pos="1524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292100" algn="l"/>
                  <a:tab pos="1524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292100" algn="l"/>
                  <a:tab pos="1524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292100" algn="l"/>
                  <a:tab pos="15240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r>
                <a:rPr lang="en-GB" altLang="en-US" sz="1200" b="1" noProof="1">
                  <a:latin typeface="Arial" panose="020B0604020202020204" pitchFamily="34" charset="0"/>
                </a:rPr>
                <a:t>Procedures = Subroutines and Functions</a:t>
              </a:r>
              <a:endParaRPr lang="en-GB" altLang="en-US" sz="1200" noProof="1">
                <a:latin typeface="Arial" panose="020B0604020202020204" pitchFamily="34" charset="0"/>
              </a:endParaRP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proc a, b, , d	‘ Parenthesis-free notation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Call show(a, b, , d)	‘ Subroutines only</a:t>
              </a:r>
            </a:p>
            <a:p>
              <a:pPr>
                <a:spcAft>
                  <a:spcPct val="30000"/>
                </a:spcAft>
              </a:pPr>
              <a:r>
                <a:rPr lang="en-GB" altLang="en-US" sz="1200" noProof="1">
                  <a:latin typeface="Arial" panose="020B0604020202020204" pitchFamily="34" charset="0"/>
                </a:rPr>
                <a:t>res = fnc(a, b, , </a:t>
              </a:r>
              <a:r>
                <a:rPr lang="da-DK" altLang="en-US" sz="1200">
                  <a:latin typeface="Arial" panose="020B0604020202020204" pitchFamily="34" charset="0"/>
                </a:rPr>
                <a:t>Me</a:t>
              </a:r>
              <a:r>
                <a:rPr lang="da-DK" altLang="en-US" sz="1200" noProof="1">
                  <a:latin typeface="Arial" panose="020B0604020202020204" pitchFamily="34" charset="0"/>
                </a:rPr>
                <a:t>)	‘ Functions only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Sub show(a, b As t, Optional c, d)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	If IsMissing(c) Then . . .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	Exit Sub	‘ Optional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	. . .</a:t>
              </a:r>
            </a:p>
            <a:p>
              <a:pPr>
                <a:spcAft>
                  <a:spcPct val="30000"/>
                </a:spcAft>
              </a:pPr>
              <a:r>
                <a:rPr lang="da-DK" altLang="en-US" sz="1200" noProof="1">
                  <a:latin typeface="Arial" panose="020B0604020202020204" pitchFamily="34" charset="0"/>
                </a:rPr>
                <a:t>End Sub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Function fnc(a, b As t, Optional c, d</a:t>
              </a:r>
              <a:r>
                <a:rPr lang="da-DK" altLang="en-US" sz="1200">
                  <a:latin typeface="Arial" panose="020B0604020202020204" pitchFamily="34" charset="0"/>
                </a:rPr>
                <a:t> As Object</a:t>
              </a:r>
              <a:r>
                <a:rPr lang="da-DK" altLang="en-US" sz="1200" noProof="1">
                  <a:latin typeface="Arial" panose="020B0604020202020204" pitchFamily="34" charset="0"/>
                </a:rPr>
                <a:t>)</a:t>
              </a:r>
              <a:r>
                <a:rPr lang="da-DK" altLang="en-US" sz="1200">
                  <a:latin typeface="Arial" panose="020B0604020202020204" pitchFamily="34" charset="0"/>
                </a:rPr>
                <a:t> _</a:t>
              </a:r>
            </a:p>
            <a:p>
              <a:r>
                <a:rPr lang="da-DK" altLang="en-US" sz="1200">
                  <a:latin typeface="Arial" panose="020B0604020202020204" pitchFamily="34" charset="0"/>
                </a:rPr>
                <a:t>	</a:t>
              </a:r>
              <a:r>
                <a:rPr lang="da-DK" altLang="en-US" sz="1200" noProof="1">
                  <a:latin typeface="Arial" panose="020B0604020202020204" pitchFamily="34" charset="0"/>
                </a:rPr>
                <a:t>As String</a:t>
              </a:r>
              <a:r>
                <a:rPr lang="da-DK" altLang="en-US" sz="1200">
                  <a:latin typeface="Arial" panose="020B0604020202020204" pitchFamily="34" charset="0"/>
                </a:rPr>
                <a:t> </a:t>
              </a:r>
              <a:r>
                <a:rPr lang="da-DK" altLang="en-US" sz="1200" noProof="1">
                  <a:latin typeface="Arial" panose="020B0604020202020204" pitchFamily="34" charset="0"/>
                </a:rPr>
                <a:t>	‘ As String is optional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	If IsMissing(c) Then . . .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	fnc= result . . .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	Exit Function	‘ Exit optional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	. . .</a:t>
              </a:r>
            </a:p>
            <a:p>
              <a:r>
                <a:rPr lang="da-DK" altLang="en-US" sz="1200" noProof="1">
                  <a:latin typeface="Arial" panose="020B0604020202020204" pitchFamily="34" charset="0"/>
                </a:rPr>
                <a:t>End Function</a:t>
              </a:r>
            </a:p>
          </p:txBody>
        </p:sp>
        <p:sp>
          <p:nvSpPr>
            <p:cNvPr id="232466" name="Line 18">
              <a:extLst>
                <a:ext uri="{FF2B5EF4-FFF2-40B4-BE49-F238E27FC236}">
                  <a16:creationId xmlns:a16="http://schemas.microsoft.com/office/drawing/2014/main" id="{D62E5A30-4F0C-4E38-1826-BAB56587800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24" y="968"/>
              <a:ext cx="218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>
              <a:spAutoFit/>
            </a:bodyPr>
            <a:lstStyle/>
            <a:p>
              <a:endParaRPr lang="en-GB"/>
            </a:p>
          </p:txBody>
        </p:sp>
        <p:sp>
          <p:nvSpPr>
            <p:cNvPr id="232467" name="Line 19">
              <a:extLst>
                <a:ext uri="{FF2B5EF4-FFF2-40B4-BE49-F238E27FC236}">
                  <a16:creationId xmlns:a16="http://schemas.microsoft.com/office/drawing/2014/main" id="{ABF1D5DB-F4A2-3D83-7AD2-9EDC066385B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24" y="1568"/>
              <a:ext cx="218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>
              <a:spAutoFit/>
            </a:bodyPr>
            <a:lstStyle/>
            <a:p>
              <a:endParaRPr lang="en-GB"/>
            </a:p>
          </p:txBody>
        </p:sp>
      </p:grpSp>
      <p:sp>
        <p:nvSpPr>
          <p:cNvPr id="232470" name="Rectangle 22">
            <a:extLst>
              <a:ext uri="{FF2B5EF4-FFF2-40B4-BE49-F238E27FC236}">
                <a16:creationId xmlns:a16="http://schemas.microsoft.com/office/drawing/2014/main" id="{D5642D2F-53BD-3F6B-59A9-52359E8FE7C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350" y="720725"/>
            <a:ext cx="3590925" cy="6110288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0" bIns="36000">
            <a:spAutoFit/>
          </a:bodyPr>
          <a:lstStyle>
            <a:lvl1pPr>
              <a:tabLst>
                <a:tab pos="190500" algn="l"/>
                <a:tab pos="7620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" algn="l"/>
                <a:tab pos="7620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" algn="l"/>
                <a:tab pos="7620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" algn="l"/>
                <a:tab pos="7620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" algn="l"/>
                <a:tab pos="7620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7620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7620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7620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762000" algn="l"/>
                <a:tab pos="1625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Declarations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r>
              <a:rPr lang="en-GB" altLang="en-US" sz="1200" noProof="1">
                <a:latin typeface="Arial" panose="020B0604020202020204" pitchFamily="34" charset="0"/>
              </a:rPr>
              <a:t>Dim B, C As Byte	B is Variant, C is 0..255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Boolean	True (&lt;&gt;0, False (=0)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Integer	16 bit, -32,786 .. 32,767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Long	32 bit integer, -2.14E9 .. 2.14E9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Currency	64 bit integer / 10,000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Single	32 bit, -3.4E38 .. 3.4E38, 6 digits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Double	64 bit, -1.8E308 .. 1.8E308, 14 digits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Date	Double, days since 30. Dec 1899</a:t>
            </a:r>
            <a:r>
              <a:rPr lang="da-DK" altLang="en-US" sz="1200">
                <a:latin typeface="Arial" panose="020B0604020202020204" pitchFamily="34" charset="0"/>
              </a:rPr>
              <a:t> 0:00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Object	Reference to any object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Form	Reference to any Form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Variant	Any of the types or Null, Empty, 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	Error, Nothing - plus a type tag.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	All </a:t>
            </a:r>
            <a:r>
              <a:rPr lang="da-DK" altLang="en-US" sz="1200" b="1" noProof="1">
                <a:latin typeface="Arial" panose="020B0604020202020204" pitchFamily="34" charset="0"/>
              </a:rPr>
              <a:t>database fields</a:t>
            </a:r>
            <a:r>
              <a:rPr lang="da-DK" altLang="en-US" sz="1200" noProof="1">
                <a:latin typeface="Arial" panose="020B0604020202020204" pitchFamily="34" charset="0"/>
              </a:rPr>
              <a:t> are Variant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String	Variable length, max 2E9 characters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String * 50		Fixed length, space filled</a:t>
            </a:r>
          </a:p>
          <a:p>
            <a:r>
              <a:rPr lang="da-DK" altLang="en-US" sz="1200" b="1" noProof="1">
                <a:latin typeface="Arial" panose="020B0604020202020204" pitchFamily="34" charset="0"/>
              </a:rPr>
              <a:t>Initial values	</a:t>
            </a:r>
            <a:r>
              <a:rPr lang="da-DK" altLang="en-US" sz="1200" noProof="1">
                <a:latin typeface="Arial" panose="020B0604020202020204" pitchFamily="34" charset="0"/>
              </a:rPr>
              <a:t>String = “”</a:t>
            </a:r>
            <a:r>
              <a:rPr lang="da-DK" altLang="en-US" sz="1200">
                <a:latin typeface="Arial" panose="020B0604020202020204" pitchFamily="34" charset="0"/>
              </a:rPr>
              <a:t>, Boolean =False</a:t>
            </a:r>
            <a:endParaRPr lang="da-DK" altLang="en-US" sz="1200" b="1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Number, </a:t>
            </a:r>
            <a:r>
              <a:rPr lang="da-DK" altLang="en-US" sz="1200">
                <a:latin typeface="Arial" panose="020B0604020202020204" pitchFamily="34" charset="0"/>
              </a:rPr>
              <a:t>D</a:t>
            </a:r>
            <a:r>
              <a:rPr lang="da-DK" altLang="en-US" sz="1200" noProof="1">
                <a:latin typeface="Arial" panose="020B0604020202020204" pitchFamily="34" charset="0"/>
              </a:rPr>
              <a:t>ate = 0 	Database field = Null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Object = Nothing	Variant = Empty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Dim c(5, 1 To 6) As t	Same as c(0..5, 1..6)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Dim d( ) As Single	Dynamic array declaration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ReDim d(5, 1 To 6)	Statement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Index range (re)defined, data lost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ReDim Preserve d(5, 1 To 8)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Last index range redefined, data preserved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Erase d	Releases memory for dynamic array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Type Customer	‘ Simple modules only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custID As Long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custName As String * 50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custAddress As String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End Type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Dim custTable(20) As Customer</a:t>
            </a:r>
          </a:p>
        </p:txBody>
      </p:sp>
      <p:sp>
        <p:nvSpPr>
          <p:cNvPr id="232484" name="Line 36">
            <a:extLst>
              <a:ext uri="{FF2B5EF4-FFF2-40B4-BE49-F238E27FC236}">
                <a16:creationId xmlns:a16="http://schemas.microsoft.com/office/drawing/2014/main" id="{E6616F94-AFF6-6E0A-C39E-A3DA3E9FFE0E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3721100"/>
            <a:ext cx="3590925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32485" name="Line 37">
            <a:extLst>
              <a:ext uri="{FF2B5EF4-FFF2-40B4-BE49-F238E27FC236}">
                <a16:creationId xmlns:a16="http://schemas.microsoft.com/office/drawing/2014/main" id="{5ABF9D62-5F78-781C-3ABF-04C4A7651F50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5664200"/>
            <a:ext cx="3590925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32487" name="Line 39">
            <a:extLst>
              <a:ext uri="{FF2B5EF4-FFF2-40B4-BE49-F238E27FC236}">
                <a16:creationId xmlns:a16="http://schemas.microsoft.com/office/drawing/2014/main" id="{D38C9537-D7A4-D637-8DFF-4C95C1681EC3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4318000"/>
            <a:ext cx="3590925" cy="15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32489" name="Rectangle 41">
            <a:extLst>
              <a:ext uri="{FF2B5EF4-FFF2-40B4-BE49-F238E27FC236}">
                <a16:creationId xmlns:a16="http://schemas.microsoft.com/office/drawing/2014/main" id="{938369ED-47BB-C331-4D5F-74B76BA88A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6250" y="4098925"/>
            <a:ext cx="3460750" cy="1635125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/>
          <a:lstStyle>
            <a:lvl1pPr>
              <a:tabLst>
                <a:tab pos="190500" algn="l"/>
                <a:tab pos="12446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" algn="l"/>
                <a:tab pos="12446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" algn="l"/>
                <a:tab pos="12446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" algn="l"/>
                <a:tab pos="12446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" algn="l"/>
                <a:tab pos="12446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12446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12446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12446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12446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200" b="1">
                <a:latin typeface="Arial" panose="020B0604020202020204" pitchFamily="34" charset="0"/>
              </a:rPr>
              <a:t>Enumeration Type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>
                <a:latin typeface="Arial" panose="020B0604020202020204" pitchFamily="34" charset="0"/>
              </a:rPr>
              <a:t>Public Enum RoomState  ' Visible to all modules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>
                <a:latin typeface="Arial" panose="020B0604020202020204" pitchFamily="34" charset="0"/>
              </a:rPr>
              <a:t>	rmBooked = 1</a:t>
            </a:r>
          </a:p>
          <a:p>
            <a:r>
              <a:rPr lang="da-DK" altLang="en-US" sz="1200">
                <a:latin typeface="Arial" panose="020B0604020202020204" pitchFamily="34" charset="0"/>
              </a:rPr>
              <a:t>	rmOccupied = 2</a:t>
            </a:r>
          </a:p>
          <a:p>
            <a:r>
              <a:rPr lang="da-DK" altLang="en-US" sz="1200">
                <a:latin typeface="Arial" panose="020B0604020202020204" pitchFamily="34" charset="0"/>
              </a:rPr>
              <a:t>	rmRepair = 3</a:t>
            </a:r>
          </a:p>
          <a:p>
            <a:pPr>
              <a:spcAft>
                <a:spcPct val="30000"/>
              </a:spcAft>
            </a:pPr>
            <a:r>
              <a:rPr lang="da-DK" altLang="en-US" sz="1200">
                <a:latin typeface="Arial" panose="020B0604020202020204" pitchFamily="34" charset="0"/>
              </a:rPr>
              <a:t>End Enum</a:t>
            </a:r>
          </a:p>
          <a:p>
            <a:r>
              <a:rPr lang="da-DK" altLang="en-US" sz="1200">
                <a:latin typeface="Arial" panose="020B0604020202020204" pitchFamily="34" charset="0"/>
              </a:rPr>
              <a:t>Public states(12) As RoomState</a:t>
            </a:r>
          </a:p>
          <a:p>
            <a:pPr>
              <a:spcAft>
                <a:spcPct val="30000"/>
              </a:spcAft>
            </a:pPr>
            <a:r>
              <a:rPr lang="da-DK" altLang="en-US" sz="1200">
                <a:latin typeface="Arial" panose="020B0604020202020204" pitchFamily="34" charset="0"/>
              </a:rPr>
              <a:t>. . . states(i) = rmRepair</a:t>
            </a:r>
            <a:endParaRPr lang="da-DK" altLang="en-US" sz="1200" noProof="1">
              <a:latin typeface="Arial" panose="020B0604020202020204" pitchFamily="34" charset="0"/>
            </a:endParaRPr>
          </a:p>
        </p:txBody>
      </p:sp>
      <p:sp>
        <p:nvSpPr>
          <p:cNvPr id="232490" name="Line 42">
            <a:extLst>
              <a:ext uri="{FF2B5EF4-FFF2-40B4-BE49-F238E27FC236}">
                <a16:creationId xmlns:a16="http://schemas.microsoft.com/office/drawing/2014/main" id="{BAC6D948-D5A0-3BB7-7018-922FEBA636B1}"/>
              </a:ext>
            </a:extLst>
          </p:cNvPr>
          <p:cNvSpPr>
            <a:spLocks noChangeShapeType="1"/>
          </p:cNvSpPr>
          <p:nvPr/>
        </p:nvSpPr>
        <p:spPr bwMode="auto">
          <a:xfrm>
            <a:off x="4286250" y="5287963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882" name="Text Box 2">
            <a:extLst>
              <a:ext uri="{FF2B5EF4-FFF2-40B4-BE49-F238E27FC236}">
                <a16:creationId xmlns:a16="http://schemas.microsoft.com/office/drawing/2014/main" id="{C988AC5B-5967-0C7A-5B80-810BCF91A04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6.2B  Module and Scope </a:t>
            </a:r>
          </a:p>
        </p:txBody>
      </p:sp>
      <p:grpSp>
        <p:nvGrpSpPr>
          <p:cNvPr id="250891" name="Group 11">
            <a:extLst>
              <a:ext uri="{FF2B5EF4-FFF2-40B4-BE49-F238E27FC236}">
                <a16:creationId xmlns:a16="http://schemas.microsoft.com/office/drawing/2014/main" id="{62B26DC3-4254-8ABD-E7F0-6A673B425C26}"/>
              </a:ext>
            </a:extLst>
          </p:cNvPr>
          <p:cNvGrpSpPr>
            <a:grpSpLocks/>
          </p:cNvGrpSpPr>
          <p:nvPr/>
        </p:nvGrpSpPr>
        <p:grpSpPr bwMode="auto">
          <a:xfrm>
            <a:off x="514350" y="720725"/>
            <a:ext cx="3460750" cy="2555875"/>
            <a:chOff x="2692" y="454"/>
            <a:chExt cx="2180" cy="1610"/>
          </a:xfrm>
        </p:grpSpPr>
        <p:sp>
          <p:nvSpPr>
            <p:cNvPr id="250892" name="Rectangle 12">
              <a:extLst>
                <a:ext uri="{FF2B5EF4-FFF2-40B4-BE49-F238E27FC236}">
                  <a16:creationId xmlns:a16="http://schemas.microsoft.com/office/drawing/2014/main" id="{E7BFFC7C-17B2-C304-0D45-3882F1278F2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92" y="454"/>
              <a:ext cx="2180" cy="1610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/>
            <a:lstStyle>
              <a:lvl1pPr>
                <a:tabLst>
                  <a:tab pos="190500" algn="l"/>
                  <a:tab pos="12446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>
                <a:tabLst>
                  <a:tab pos="190500" algn="l"/>
                  <a:tab pos="12446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>
                <a:tabLst>
                  <a:tab pos="190500" algn="l"/>
                  <a:tab pos="12446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>
                <a:tabLst>
                  <a:tab pos="190500" algn="l"/>
                  <a:tab pos="12446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>
                <a:tabLst>
                  <a:tab pos="190500" algn="l"/>
                  <a:tab pos="12446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  <a:tab pos="12446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  <a:tab pos="12446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  <a:tab pos="12446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  <a:tab pos="1244600" algn="l"/>
                  <a:tab pos="17145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r>
                <a:rPr lang="en-GB" altLang="en-US" sz="1200" b="1" noProof="1">
                  <a:latin typeface="Arial" panose="020B0604020202020204" pitchFamily="34" charset="0"/>
                </a:rPr>
                <a:t>Module and Scope</a:t>
              </a:r>
              <a:endParaRPr lang="en-GB" altLang="en-US" sz="1200" noProof="1">
                <a:latin typeface="Arial" panose="020B0604020202020204" pitchFamily="34" charset="0"/>
              </a:endParaRP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Dim a	‘ Visible in this module only</a:t>
              </a:r>
            </a:p>
            <a:p>
              <a:pPr>
                <a:spcAft>
                  <a:spcPct val="30000"/>
                </a:spcAft>
              </a:pPr>
              <a:r>
                <a:rPr lang="en-GB" altLang="en-US" sz="1200" noProof="1">
                  <a:latin typeface="Arial" panose="020B0604020202020204" pitchFamily="34" charset="0"/>
                </a:rPr>
                <a:t>Public b	‘ Visible to all modules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Private Sub show(p) ‘ Visible in this module only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	Dim c	‘ Visible in this sub only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	Static d	‘ Visible in this sub only, 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		‘ but survives calls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	If . . . Then  . . .</a:t>
              </a:r>
            </a:p>
            <a:p>
              <a:pPr>
                <a:spcAft>
                  <a:spcPct val="30000"/>
                </a:spcAft>
              </a:pPr>
              <a:r>
                <a:rPr lang="en-GB" altLang="en-US" sz="1200" noProof="1">
                  <a:latin typeface="Arial" panose="020B0604020202020204" pitchFamily="34" charset="0"/>
                </a:rPr>
                <a:t>End Sub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Public Sub show(p) ‘ Visible to all modules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	Dim c	‘ Visible in this sub only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	. . .</a:t>
              </a:r>
            </a:p>
            <a:p>
              <a:r>
                <a:rPr lang="en-GB" altLang="en-US" sz="1200" noProof="1">
                  <a:latin typeface="Arial" panose="020B0604020202020204" pitchFamily="34" charset="0"/>
                </a:rPr>
                <a:t>End Sub</a:t>
              </a:r>
            </a:p>
          </p:txBody>
        </p:sp>
        <p:sp>
          <p:nvSpPr>
            <p:cNvPr id="250893" name="Line 13">
              <a:extLst>
                <a:ext uri="{FF2B5EF4-FFF2-40B4-BE49-F238E27FC236}">
                  <a16:creationId xmlns:a16="http://schemas.microsoft.com/office/drawing/2014/main" id="{3348446E-F1C5-6D90-B8F2-14C63587628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692" y="840"/>
              <a:ext cx="218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>
              <a:spAutoFit/>
            </a:bodyPr>
            <a:lstStyle/>
            <a:p>
              <a:endParaRPr lang="en-GB"/>
            </a:p>
          </p:txBody>
        </p:sp>
        <p:sp>
          <p:nvSpPr>
            <p:cNvPr id="250894" name="Line 14">
              <a:extLst>
                <a:ext uri="{FF2B5EF4-FFF2-40B4-BE49-F238E27FC236}">
                  <a16:creationId xmlns:a16="http://schemas.microsoft.com/office/drawing/2014/main" id="{F397BEEE-2C0B-0E5B-4712-D924C9E9EF8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692" y="1576"/>
              <a:ext cx="218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>
              <a:spAutoFit/>
            </a:bodyPr>
            <a:lstStyle/>
            <a:p>
              <a:endParaRPr lang="en-GB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402" name="Text Box 2">
            <a:extLst>
              <a:ext uri="{FF2B5EF4-FFF2-40B4-BE49-F238E27FC236}">
                <a16:creationId xmlns:a16="http://schemas.microsoft.com/office/drawing/2014/main" id="{790F3730-56BE-B508-FAD4-D7F69CF1437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6.3  Visual Basic constants and addresses </a:t>
            </a:r>
          </a:p>
        </p:txBody>
      </p:sp>
      <p:sp>
        <p:nvSpPr>
          <p:cNvPr id="230403" name="Rectangle 3">
            <a:extLst>
              <a:ext uri="{FF2B5EF4-FFF2-40B4-BE49-F238E27FC236}">
                <a16:creationId xmlns:a16="http://schemas.microsoft.com/office/drawing/2014/main" id="{7E65BD15-A676-B123-CAFF-EBFEF32AE60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350" y="720725"/>
            <a:ext cx="3460750" cy="3665538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>
            <a:spAutoFit/>
          </a:bodyPr>
          <a:lstStyle>
            <a:lvl1pPr>
              <a:tabLst>
                <a:tab pos="895350" algn="l"/>
                <a:tab pos="1524000" algn="l"/>
                <a:tab pos="18859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895350" algn="l"/>
                <a:tab pos="1524000" algn="l"/>
                <a:tab pos="18859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895350" algn="l"/>
                <a:tab pos="1524000" algn="l"/>
                <a:tab pos="18859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895350" algn="l"/>
                <a:tab pos="1524000" algn="l"/>
                <a:tab pos="18859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895350" algn="l"/>
                <a:tab pos="1524000" algn="l"/>
                <a:tab pos="18859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  <a:tab pos="1524000" algn="l"/>
                <a:tab pos="18859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  <a:tab pos="1524000" algn="l"/>
                <a:tab pos="18859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  <a:tab pos="1524000" algn="l"/>
                <a:tab pos="18859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  <a:tab pos="1524000" algn="l"/>
                <a:tab pos="18859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Constants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r>
              <a:rPr lang="en-GB" altLang="en-US" sz="1200" noProof="1">
                <a:latin typeface="Arial" panose="020B0604020202020204" pitchFamily="34" charset="0"/>
              </a:rPr>
              <a:t>23, -23, 0, -4.9E-20 	</a:t>
            </a:r>
            <a:r>
              <a:rPr lang="en-GB" altLang="en-US" sz="1200" b="1" noProof="1">
                <a:latin typeface="Arial" panose="020B0604020202020204" pitchFamily="34" charset="0"/>
              </a:rPr>
              <a:t>Decimal numbers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&amp;h</a:t>
            </a:r>
            <a:r>
              <a:rPr lang="da-DK" altLang="en-US" sz="1200">
                <a:latin typeface="Arial" panose="020B0604020202020204" pitchFamily="34" charset="0"/>
              </a:rPr>
              <a:t>0</a:t>
            </a:r>
            <a:r>
              <a:rPr lang="da-DK" altLang="en-US" sz="1200" noProof="1">
                <a:latin typeface="Arial" panose="020B0604020202020204" pitchFamily="34" charset="0"/>
              </a:rPr>
              <a:t>9A</a:t>
            </a:r>
            <a:r>
              <a:rPr lang="da-DK" altLang="en-US" sz="1200">
                <a:latin typeface="Arial" panose="020B0604020202020204" pitchFamily="34" charset="0"/>
              </a:rPr>
              <a:t>0</a:t>
            </a:r>
            <a:r>
              <a:rPr lang="da-DK" altLang="en-US" sz="1200" noProof="1">
                <a:latin typeface="Arial" panose="020B0604020202020204" pitchFamily="34" charset="0"/>
              </a:rPr>
              <a:t>FF, &amp;o177	</a:t>
            </a:r>
            <a:r>
              <a:rPr lang="da-DK" altLang="en-US" sz="1200" b="1" noProof="1">
                <a:latin typeface="Arial" panose="020B0604020202020204" pitchFamily="34" charset="0"/>
              </a:rPr>
              <a:t>Hex and Octal</a:t>
            </a:r>
            <a:r>
              <a:rPr lang="da-DK" altLang="en-US" sz="1200" b="1">
                <a:latin typeface="Arial" panose="020B0604020202020204" pitchFamily="34" charset="0"/>
              </a:rPr>
              <a:t>, color: bgr</a:t>
            </a:r>
            <a:endParaRPr lang="da-DK" altLang="en-US" sz="1200" b="1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“Letter to:”		</a:t>
            </a:r>
            <a:r>
              <a:rPr lang="da-DK" altLang="en-US" sz="1200" b="1" noProof="1">
                <a:latin typeface="Arial" panose="020B0604020202020204" pitchFamily="34" charset="0"/>
              </a:rPr>
              <a:t>Strings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Chr(65), Chr(vbKeyA)	The text “A”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“John” &amp; Chr(10) &amp; “Doe”	Two-line text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“Don’t say “”No”” “	Don’t say “no”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“select * from g where a=‘simpson’ ;”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	Single quotes are suited for SQL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True, False		</a:t>
            </a:r>
            <a:r>
              <a:rPr lang="da-DK" altLang="en-US" sz="1200" b="1" noProof="1">
                <a:latin typeface="Arial" panose="020B0604020202020204" pitchFamily="34" charset="0"/>
              </a:rPr>
              <a:t>Booleans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	</a:t>
            </a:r>
            <a:r>
              <a:rPr lang="da-DK" altLang="en-US" sz="1200" b="1" noProof="1">
                <a:latin typeface="Arial" panose="020B0604020202020204" pitchFamily="34" charset="0"/>
              </a:rPr>
              <a:t>Date/time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#10/24/02#		24th Oct 2002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#10/24/02 14:15:00#	24th Oct 02 at 14:15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#10/24/02 2:15 pm#	24th Oct 02 at 14:15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Null, Empty		</a:t>
            </a:r>
            <a:r>
              <a:rPr lang="da-DK" altLang="en-US" sz="1200" b="1" noProof="1">
                <a:latin typeface="Arial" panose="020B0604020202020204" pitchFamily="34" charset="0"/>
              </a:rPr>
              <a:t>Special values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Nothing	Object reference to nothing</a:t>
            </a:r>
            <a:endParaRPr lang="da-DK" altLang="en-US" sz="1200" b="1" noProof="1">
              <a:latin typeface="Arial" panose="020B0604020202020204" pitchFamily="34" charset="0"/>
            </a:endParaRPr>
          </a:p>
          <a:p>
            <a:r>
              <a:rPr lang="da-DK" altLang="en-US" sz="1200" b="1" noProof="1">
                <a:latin typeface="Arial" panose="020B0604020202020204" pitchFamily="34" charset="0"/>
              </a:rPr>
              <a:t>Constant declaration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Const max=10, start=#3/24/2#</a:t>
            </a:r>
          </a:p>
        </p:txBody>
      </p:sp>
      <p:sp>
        <p:nvSpPr>
          <p:cNvPr id="230420" name="Line 20">
            <a:extLst>
              <a:ext uri="{FF2B5EF4-FFF2-40B4-BE49-F238E27FC236}">
                <a16:creationId xmlns:a16="http://schemas.microsoft.com/office/drawing/2014/main" id="{94D9C1C8-BA1A-DFC4-BE69-3334D4014717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13589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30421" name="Line 21">
            <a:extLst>
              <a:ext uri="{FF2B5EF4-FFF2-40B4-BE49-F238E27FC236}">
                <a16:creationId xmlns:a16="http://schemas.microsoft.com/office/drawing/2014/main" id="{30D1C6D5-1BEB-CD0A-2B12-202768CA8140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25019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30422" name="Line 22">
            <a:extLst>
              <a:ext uri="{FF2B5EF4-FFF2-40B4-BE49-F238E27FC236}">
                <a16:creationId xmlns:a16="http://schemas.microsoft.com/office/drawing/2014/main" id="{13994A86-913C-BD8A-032B-B2507E7760BC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27432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30423" name="Line 23">
            <a:extLst>
              <a:ext uri="{FF2B5EF4-FFF2-40B4-BE49-F238E27FC236}">
                <a16:creationId xmlns:a16="http://schemas.microsoft.com/office/drawing/2014/main" id="{A8C12E9A-C855-6383-DBBA-14A179B51398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35306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30424" name="Line 24">
            <a:extLst>
              <a:ext uri="{FF2B5EF4-FFF2-40B4-BE49-F238E27FC236}">
                <a16:creationId xmlns:a16="http://schemas.microsoft.com/office/drawing/2014/main" id="{3ADC1BF1-4839-C7E9-8324-BF91A3C53A14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39624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  <p:sp>
        <p:nvSpPr>
          <p:cNvPr id="230425" name="Rectangle 25">
            <a:extLst>
              <a:ext uri="{FF2B5EF4-FFF2-40B4-BE49-F238E27FC236}">
                <a16:creationId xmlns:a16="http://schemas.microsoft.com/office/drawing/2014/main" id="{DFEA2E66-7686-9ECE-8937-F31A87280C9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73550" y="720725"/>
            <a:ext cx="3460750" cy="366395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>
            <a:spAutoFit/>
          </a:bodyPr>
          <a:lstStyle>
            <a:lvl1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Addressing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r>
              <a:rPr lang="en-GB" altLang="en-US" sz="1200" noProof="1">
                <a:latin typeface="Arial" panose="020B0604020202020204" pitchFamily="34" charset="0"/>
              </a:rPr>
              <a:t>Forms(i)		Element in collection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Forms(“frmCst” &amp; i)</a:t>
            </a:r>
          </a:p>
          <a:p>
            <a:pPr>
              <a:spcAft>
                <a:spcPct val="5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Forms!frmCst2		Bang-operator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Me.Name, Me!name		Property</a:t>
            </a:r>
            <a:r>
              <a:rPr lang="da-DK" altLang="en-US" sz="1200">
                <a:latin typeface="Arial" panose="020B0604020202020204" pitchFamily="34" charset="0"/>
              </a:rPr>
              <a:t> and Control</a:t>
            </a:r>
            <a:r>
              <a:rPr lang="da-DK" altLang="en-US" sz="1200" noProof="1">
                <a:latin typeface="Arial" panose="020B0604020202020204" pitchFamily="34" charset="0"/>
              </a:rPr>
              <a:t> in</a:t>
            </a:r>
            <a:endParaRPr lang="da-DK" altLang="en-US" sz="1200">
              <a:latin typeface="Arial" panose="020B0604020202020204" pitchFamily="34" charset="0"/>
            </a:endParaRPr>
          </a:p>
          <a:p>
            <a:r>
              <a:rPr lang="da-DK" altLang="en-US" sz="1200">
                <a:latin typeface="Arial" panose="020B0604020202020204" pitchFamily="34" charset="0"/>
              </a:rPr>
              <a:t>			</a:t>
            </a:r>
            <a:r>
              <a:rPr lang="da-DK" altLang="en-US" sz="1200" noProof="1">
                <a:latin typeface="Arial" panose="020B0604020202020204" pitchFamily="34" charset="0"/>
              </a:rPr>
              <a:t>this</a:t>
            </a:r>
            <a:r>
              <a:rPr lang="da-DK" altLang="en-US" sz="1200">
                <a:latin typeface="Arial" panose="020B0604020202020204" pitchFamily="34" charset="0"/>
              </a:rPr>
              <a:t> Object (e.g. form)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Me.subLst.Form.name		Property in subform</a:t>
            </a:r>
            <a:endParaRPr lang="da-DK" altLang="en-US" sz="1200">
              <a:latin typeface="Arial" panose="020B0604020202020204" pitchFamily="34" charset="0"/>
            </a:endParaRPr>
          </a:p>
          <a:p>
            <a:pPr>
              <a:spcAft>
                <a:spcPct val="50000"/>
              </a:spcAft>
            </a:pPr>
            <a:r>
              <a:rPr lang="da-DK" altLang="en-US" sz="1200">
                <a:latin typeface="Arial" panose="020B0604020202020204" pitchFamily="34" charset="0"/>
              </a:rPr>
              <a:t>Me.Parent.txtName		Control in main form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basCommon.simDate		Var in foreign module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c(row, col)		Indexing an array</a:t>
            </a:r>
          </a:p>
          <a:p>
            <a:pPr>
              <a:spcAft>
                <a:spcPct val="5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custTable(i).custID		Field in array of records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With Me.Recordset	Apply before dot and bang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.addr = .addr &amp; zip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!name = Null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!phone = “   “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.MoveNext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. . .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End With</a:t>
            </a:r>
          </a:p>
        </p:txBody>
      </p:sp>
      <p:sp>
        <p:nvSpPr>
          <p:cNvPr id="230430" name="Line 30">
            <a:extLst>
              <a:ext uri="{FF2B5EF4-FFF2-40B4-BE49-F238E27FC236}">
                <a16:creationId xmlns:a16="http://schemas.microsoft.com/office/drawing/2014/main" id="{96C6E86A-4F48-0CE9-0136-2FD53BF26C77}"/>
              </a:ext>
            </a:extLst>
          </p:cNvPr>
          <p:cNvSpPr>
            <a:spLocks noChangeShapeType="1"/>
          </p:cNvSpPr>
          <p:nvPr/>
        </p:nvSpPr>
        <p:spPr bwMode="auto">
          <a:xfrm>
            <a:off x="4273550" y="30226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>
            <a:spAutoFit/>
          </a:bodyPr>
          <a:lstStyle/>
          <a:p>
            <a:endParaRPr lang="en-GB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4498" name="Text Box 2">
            <a:extLst>
              <a:ext uri="{FF2B5EF4-FFF2-40B4-BE49-F238E27FC236}">
                <a16:creationId xmlns:a16="http://schemas.microsoft.com/office/drawing/2014/main" id="{FE2F4857-D5B9-BA9C-DE1B-500ED782192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6.4A  Operators and conversion functions </a:t>
            </a:r>
          </a:p>
        </p:txBody>
      </p:sp>
      <p:sp>
        <p:nvSpPr>
          <p:cNvPr id="234504" name="Rectangle 8">
            <a:extLst>
              <a:ext uri="{FF2B5EF4-FFF2-40B4-BE49-F238E27FC236}">
                <a16:creationId xmlns:a16="http://schemas.microsoft.com/office/drawing/2014/main" id="{0B2518F2-BF75-AACD-5CF1-35FCCF8FE2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350" y="720725"/>
            <a:ext cx="3460750" cy="4943475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>
            <a:spAutoFit/>
          </a:bodyPr>
          <a:lstStyle>
            <a:lvl1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Operators, decreasing precedence</a:t>
            </a:r>
          </a:p>
          <a:p>
            <a:pPr>
              <a:spcAft>
                <a:spcPct val="30000"/>
              </a:spcAft>
            </a:pPr>
            <a:r>
              <a:rPr lang="en-GB" altLang="en-US" sz="1200" b="1" noProof="1">
                <a:latin typeface="Arial" panose="020B0604020202020204" pitchFamily="34" charset="0"/>
              </a:rPr>
              <a:t>Nulls</a:t>
            </a:r>
            <a:r>
              <a:rPr lang="en-GB" altLang="en-US" sz="1200" noProof="1">
                <a:latin typeface="Arial" panose="020B0604020202020204" pitchFamily="34" charset="0"/>
              </a:rPr>
              <a:t>: A Null operand usually gives a Null result.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^	Exponentiation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-	Unary minus, 2*-3 = -6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*	Multiply, Result type is Integer, Double, etc.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/	Divide, Single or Double result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\	Integer divide, result truncated, 5\3 = 1 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Mod	Modulus </a:t>
            </a:r>
            <a:r>
              <a:rPr lang="da-DK" altLang="en-US" sz="1200">
                <a:latin typeface="Arial" panose="020B0604020202020204" pitchFamily="34" charset="0"/>
              </a:rPr>
              <a:t>(</a:t>
            </a:r>
            <a:r>
              <a:rPr lang="da-DK" altLang="en-US" sz="1200" noProof="1">
                <a:latin typeface="Arial" panose="020B0604020202020204" pitchFamily="34" charset="0"/>
              </a:rPr>
              <a:t>remainder</a:t>
            </a:r>
            <a:r>
              <a:rPr lang="da-DK" altLang="en-US" sz="1200">
                <a:latin typeface="Arial" panose="020B0604020202020204" pitchFamily="34" charset="0"/>
              </a:rPr>
              <a:t>)</a:t>
            </a:r>
            <a:r>
              <a:rPr lang="da-DK" altLang="en-US" sz="1200" noProof="1">
                <a:latin typeface="Arial" panose="020B0604020202020204" pitchFamily="34" charset="0"/>
              </a:rPr>
              <a:t>, 5 Mod 3 = 2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+ -	Add and subtract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&amp;	Concatenation, String result</a:t>
            </a:r>
            <a:r>
              <a:rPr lang="da-DK" altLang="en-US" sz="1200">
                <a:latin typeface="Arial" panose="020B0604020202020204" pitchFamily="34" charset="0"/>
              </a:rPr>
              <a:t> (local format)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=  &lt;&gt;  &lt;  &gt;  &lt;=  &gt;=  Equal, unequal, less than, etc.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Is	Compare two object references, e.g.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If r Is Nothing	(Test for nil-reference)</a:t>
            </a:r>
            <a:endParaRPr lang="da-DK" altLang="en-US" sz="1200">
              <a:latin typeface="Arial" panose="020B0604020202020204" pitchFamily="34" charset="0"/>
            </a:endParaRPr>
          </a:p>
          <a:p>
            <a:r>
              <a:rPr lang="da-DK" altLang="en-US" sz="1200">
                <a:latin typeface="Arial" panose="020B0604020202020204" pitchFamily="34" charset="0"/>
              </a:rPr>
              <a:t>Partition(22, 0, 100, 10) 	= "20:29"</a:t>
            </a:r>
          </a:p>
          <a:p>
            <a:r>
              <a:rPr lang="da-DK" altLang="en-US" sz="1200">
                <a:latin typeface="Arial" panose="020B0604020202020204" pitchFamily="34" charset="0"/>
              </a:rPr>
              <a:t>a Between 3 and 9	Not in VBA, okay in SQL</a:t>
            </a:r>
          </a:p>
          <a:p>
            <a:pPr>
              <a:spcAft>
                <a:spcPct val="30000"/>
              </a:spcAft>
            </a:pPr>
            <a:r>
              <a:rPr lang="da-DK" altLang="en-US" sz="1200">
                <a:latin typeface="Arial" panose="020B0604020202020204" pitchFamily="34" charset="0"/>
              </a:rPr>
              <a:t>a IN (2, 3, 5, 7)	Not in VBA, okay in SQL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Not	Negation. Bit-wise negation for integers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And	Logical And. Bit-wise And of integers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Or	Logical Or. Bit-wise Or of integers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X	Exclusive Or. Bitwise on integers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Eqv	Logical equivalence. Bitwise on integers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Imp	Logical implication. Bitwise on integers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s Like “s?n”  Wildcard compare. ? any char here. 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# any digit here. * any char sequence here. 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	[a-k] any letter between a and k here.</a:t>
            </a:r>
          </a:p>
        </p:txBody>
      </p:sp>
      <p:sp>
        <p:nvSpPr>
          <p:cNvPr id="234510" name="Line 14">
            <a:extLst>
              <a:ext uri="{FF2B5EF4-FFF2-40B4-BE49-F238E27FC236}">
                <a16:creationId xmlns:a16="http://schemas.microsoft.com/office/drawing/2014/main" id="{EBB4D583-CDB7-14FF-7DDB-64925331FE72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24892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4511" name="Line 15">
            <a:extLst>
              <a:ext uri="{FF2B5EF4-FFF2-40B4-BE49-F238E27FC236}">
                <a16:creationId xmlns:a16="http://schemas.microsoft.com/office/drawing/2014/main" id="{C8124A89-49B9-2969-21BC-60323A2386B8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27559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4512" name="Line 16">
            <a:extLst>
              <a:ext uri="{FF2B5EF4-FFF2-40B4-BE49-F238E27FC236}">
                <a16:creationId xmlns:a16="http://schemas.microsoft.com/office/drawing/2014/main" id="{C8819ACD-1BA1-38C2-2C7C-591DF5E16CD1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389255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4513" name="Rectangle 17">
            <a:extLst>
              <a:ext uri="{FF2B5EF4-FFF2-40B4-BE49-F238E27FC236}">
                <a16:creationId xmlns:a16="http://schemas.microsoft.com/office/drawing/2014/main" id="{54832C88-8836-C286-F277-0F6407C30B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68825" y="720725"/>
            <a:ext cx="3460750" cy="4157663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>
            <a:spAutoFit/>
          </a:bodyPr>
          <a:lstStyle>
            <a:lvl1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200" b="1">
                <a:latin typeface="Arial" panose="020B0604020202020204" pitchFamily="34" charset="0"/>
              </a:rPr>
              <a:t>Conversion to Integer, Double, Date . . .</a:t>
            </a:r>
          </a:p>
          <a:p>
            <a:r>
              <a:rPr lang="en-US" altLang="en-US" sz="1200" b="1">
                <a:latin typeface="Arial" panose="020B0604020202020204" pitchFamily="34" charset="0"/>
              </a:rPr>
              <a:t>Errors:</a:t>
            </a:r>
            <a:r>
              <a:rPr lang="en-US" altLang="en-US" sz="1200">
                <a:latin typeface="Arial" panose="020B0604020202020204" pitchFamily="34" charset="0"/>
              </a:rPr>
              <a:t> “Invalid use of Null” for Null parameters</a:t>
            </a:r>
          </a:p>
          <a:p>
            <a:pPr>
              <a:spcAft>
                <a:spcPct val="30000"/>
              </a:spcAft>
            </a:pPr>
            <a:r>
              <a:rPr lang="en-US" altLang="en-US" sz="1200">
                <a:latin typeface="Arial" panose="020B0604020202020204" pitchFamily="34" charset="0"/>
              </a:rPr>
              <a:t>Overflow or type mismatch for bad parameters.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CByte(“37”)	=37. Overflow outside 0..255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CInt(“2.6”)	= 3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Round(2.6)	= 3.0000 (as Double)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	Rounding down: See Math functions Int, Fix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CLng(“99456”)	= 99456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CCur(1/3)	=0.3333 (always 4 decimals)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CSng(“-2.6e-2”)	= -0.026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CDbl(“-2.6”)	= -2.6</a:t>
            </a:r>
          </a:p>
          <a:p>
            <a:pPr>
              <a:spcAft>
                <a:spcPct val="30000"/>
              </a:spcAft>
            </a:pPr>
            <a:r>
              <a:rPr lang="en-US" altLang="en-US" sz="1200">
                <a:latin typeface="Arial" panose="020B0604020202020204" pitchFamily="34" charset="0"/>
              </a:rPr>
              <a:t>CDbl(#12/31/1899#) = 1.0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CDate(“23-10-03”) = #10/23/2003# (as Double) 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	Uses regional setting for input date</a:t>
            </a:r>
          </a:p>
          <a:p>
            <a:pPr>
              <a:spcAft>
                <a:spcPct val="30000"/>
              </a:spcAft>
            </a:pPr>
            <a:r>
              <a:rPr lang="en-US" altLang="en-US" sz="1200">
                <a:latin typeface="Arial" panose="020B0604020202020204" pitchFamily="34" charset="0"/>
              </a:rPr>
              <a:t>CDate(1)	= #12/31/1899# (as Double)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CStr(23)	= “23”. No preceding space.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Str(23)	= “ 23”. 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	Preceding space for numbers &gt;= 0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CStr(#10/23/2003#) = “23-10-03”</a:t>
            </a:r>
          </a:p>
          <a:p>
            <a:pPr>
              <a:spcAft>
                <a:spcPct val="30000"/>
              </a:spcAft>
            </a:pPr>
            <a:r>
              <a:rPr lang="en-US" altLang="en-US" sz="1200">
                <a:latin typeface="Arial" panose="020B0604020202020204" pitchFamily="34" charset="0"/>
              </a:rPr>
              <a:t>	Converts to regional date format</a:t>
            </a:r>
          </a:p>
          <a:p>
            <a:r>
              <a:rPr lang="en-US" altLang="en-US" sz="1200">
                <a:latin typeface="Arial" panose="020B0604020202020204" pitchFamily="34" charset="0"/>
              </a:rPr>
              <a:t>CVar(X)	= X As Variant. X may be Null</a:t>
            </a:r>
          </a:p>
        </p:txBody>
      </p:sp>
      <p:sp>
        <p:nvSpPr>
          <p:cNvPr id="234514" name="Line 18">
            <a:extLst>
              <a:ext uri="{FF2B5EF4-FFF2-40B4-BE49-F238E27FC236}">
                <a16:creationId xmlns:a16="http://schemas.microsoft.com/office/drawing/2014/main" id="{99FDA81E-63ED-0CE5-6C21-4587519C3EA0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13462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4515" name="Line 19">
            <a:extLst>
              <a:ext uri="{FF2B5EF4-FFF2-40B4-BE49-F238E27FC236}">
                <a16:creationId xmlns:a16="http://schemas.microsoft.com/office/drawing/2014/main" id="{0509BDB7-0EFC-A54D-0CE3-40B5A2F38A7F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11684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4516" name="Line 20">
            <a:extLst>
              <a:ext uri="{FF2B5EF4-FFF2-40B4-BE49-F238E27FC236}">
                <a16:creationId xmlns:a16="http://schemas.microsoft.com/office/drawing/2014/main" id="{D7FB6339-DA16-AE5E-B0E4-670C0BCD2717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30480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4517" name="Line 21">
            <a:extLst>
              <a:ext uri="{FF2B5EF4-FFF2-40B4-BE49-F238E27FC236}">
                <a16:creationId xmlns:a16="http://schemas.microsoft.com/office/drawing/2014/main" id="{4DA97C14-D9A3-B253-DE9E-562CFD79F6F6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36576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4518" name="Line 22">
            <a:extLst>
              <a:ext uri="{FF2B5EF4-FFF2-40B4-BE49-F238E27FC236}">
                <a16:creationId xmlns:a16="http://schemas.microsoft.com/office/drawing/2014/main" id="{ABDFB8B3-76FF-CB2F-AFEA-E2DA8BE85E5E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46228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34519" name="Line 23">
            <a:extLst>
              <a:ext uri="{FF2B5EF4-FFF2-40B4-BE49-F238E27FC236}">
                <a16:creationId xmlns:a16="http://schemas.microsoft.com/office/drawing/2014/main" id="{CFF8A02E-BD0A-4296-9C81-308219A592F8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50546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690" name="Text Box 4098">
            <a:extLst>
              <a:ext uri="{FF2B5EF4-FFF2-40B4-BE49-F238E27FC236}">
                <a16:creationId xmlns:a16="http://schemas.microsoft.com/office/drawing/2014/main" id="{FD03BCBF-BDD6-6DC1-54B3-B1F0A53F45E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6.4B  Format function   </a:t>
            </a:r>
          </a:p>
        </p:txBody>
      </p:sp>
      <p:sp>
        <p:nvSpPr>
          <p:cNvPr id="242693" name="Rectangle 4101">
            <a:extLst>
              <a:ext uri="{FF2B5EF4-FFF2-40B4-BE49-F238E27FC236}">
                <a16:creationId xmlns:a16="http://schemas.microsoft.com/office/drawing/2014/main" id="{E784B994-21D9-4DBD-55A7-A1F3C59D920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350" y="720725"/>
            <a:ext cx="3460750" cy="5983288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0" bIns="36000">
            <a:spAutoFit/>
          </a:bodyPr>
          <a:lstStyle>
            <a:lvl1pPr>
              <a:tabLst>
                <a:tab pos="292100" algn="l"/>
                <a:tab pos="7620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292100" algn="l"/>
                <a:tab pos="7620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292100" algn="l"/>
                <a:tab pos="7620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292100" algn="l"/>
                <a:tab pos="7620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292100" algn="l"/>
                <a:tab pos="7620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7620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7620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7620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292100" algn="l"/>
                <a:tab pos="762000" algn="l"/>
                <a:tab pos="20066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Format function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Converts a value to a string, based on a format string. Format characters that are not placeholders, are shown as they are. Backslash+character is shown as the character alone, e.g. \d is shown as d.</a:t>
            </a:r>
          </a:p>
          <a:p>
            <a:r>
              <a:rPr lang="en-GB" altLang="en-US" sz="1200" b="1" noProof="1">
                <a:latin typeface="Arial" panose="020B0604020202020204" pitchFamily="34" charset="0"/>
              </a:rPr>
              <a:t>Numeric placeholders</a:t>
            </a:r>
            <a:r>
              <a:rPr lang="en-GB" altLang="en-US" sz="1200" noProof="1">
                <a:latin typeface="Arial" panose="020B0604020202020204" pitchFamily="34" charset="0"/>
              </a:rPr>
              <a:t>: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0	Digit, leading and trailing zero okay here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#	Digit, no leading or trailing zero here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.	Decimal point (or regional variant)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E- or e-	Exponent, use all placeholders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E+ or e+	Show exponent with plus or minus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%	Show number as percent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Format(2.3, “00.00”)	= “02.30”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Format(2.36, “#0.0”)	= “2.4”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Format(0.3, “##.0#”)	= “.3”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Format(32448, “(00)00 00”)	= “(03)24 48”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Format(32448, “##.#E+”)	= “32.4E+3”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Format(32448, “##.#E-”)	= “32.4E3”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Format(0.5, “#0.0%”) 	= “50.0%”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;	Separator between formats for positive,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negative, zero, and null values.</a:t>
            </a:r>
            <a:endParaRPr lang="da-DK" altLang="en-US" sz="1200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Format(-3, "000;(000);zero;---") = “(0</a:t>
            </a:r>
            <a:r>
              <a:rPr lang="da-DK" altLang="en-US" sz="1200">
                <a:latin typeface="Arial" panose="020B0604020202020204" pitchFamily="34" charset="0"/>
              </a:rPr>
              <a:t>0</a:t>
            </a:r>
            <a:r>
              <a:rPr lang="da-DK" altLang="en-US" sz="1200" noProof="1">
                <a:latin typeface="Arial" panose="020B0604020202020204" pitchFamily="34" charset="0"/>
              </a:rPr>
              <a:t>3)”</a:t>
            </a:r>
          </a:p>
          <a:p>
            <a:r>
              <a:rPr lang="da-DK" altLang="en-US" sz="1200" b="1" noProof="1">
                <a:latin typeface="Arial" panose="020B0604020202020204" pitchFamily="34" charset="0"/>
              </a:rPr>
              <a:t>String placeholders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@	Character or space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&amp;	Character or nothing</a:t>
            </a:r>
          </a:p>
          <a:p>
            <a:pPr>
              <a:spcAft>
                <a:spcPct val="3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!	</a:t>
            </a:r>
            <a:r>
              <a:rPr lang="da-DK" altLang="en-US" sz="1200">
                <a:latin typeface="Arial" panose="020B0604020202020204" pitchFamily="34" charset="0"/>
              </a:rPr>
              <a:t>Cut off from left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Format(“A123”, “@@@@@@”) = “</a:t>
            </a:r>
            <a:r>
              <a:rPr lang="da-DK" altLang="en-US" sz="1200" noProof="1">
                <a:latin typeface="Arial" panose="020B0604020202020204" pitchFamily="34" charset="0"/>
                <a:sym typeface="Symbol" panose="05050102010706020507" pitchFamily="18" charset="2"/>
              </a:rPr>
              <a:t>A123”</a:t>
            </a:r>
          </a:p>
          <a:p>
            <a:r>
              <a:rPr lang="da-DK" altLang="en-US" sz="1200" noProof="1">
                <a:latin typeface="Arial" panose="020B0604020202020204" pitchFamily="34" charset="0"/>
                <a:sym typeface="Symbol" panose="05050102010706020507" pitchFamily="18" charset="2"/>
              </a:rPr>
              <a:t>Format(“A123”, “&amp;&amp;&amp;&amp;&amp;&amp;”)	= “A123”</a:t>
            </a:r>
          </a:p>
          <a:p>
            <a:r>
              <a:rPr lang="da-DK" altLang="en-US" sz="1200" noProof="1">
                <a:latin typeface="Arial" panose="020B0604020202020204" pitchFamily="34" charset="0"/>
                <a:sym typeface="Symbol" panose="05050102010706020507" pitchFamily="18" charset="2"/>
              </a:rPr>
              <a:t>Format(“A123”, “(@@)-@”)	= “(A1)-23”</a:t>
            </a:r>
          </a:p>
          <a:p>
            <a:r>
              <a:rPr lang="da-DK" altLang="en-US" sz="1200" noProof="1">
                <a:latin typeface="Arial" panose="020B0604020202020204" pitchFamily="34" charset="0"/>
                <a:sym typeface="Symbol" panose="05050102010706020507" pitchFamily="18" charset="2"/>
              </a:rPr>
              <a:t>Format(“A123”, “!(@@)-@”)	= “(12)-3”</a:t>
            </a:r>
          </a:p>
        </p:txBody>
      </p:sp>
      <p:grpSp>
        <p:nvGrpSpPr>
          <p:cNvPr id="242701" name="Group 4109">
            <a:extLst>
              <a:ext uri="{FF2B5EF4-FFF2-40B4-BE49-F238E27FC236}">
                <a16:creationId xmlns:a16="http://schemas.microsoft.com/office/drawing/2014/main" id="{5506F270-44C4-1F61-F584-6C6C514D87A9}"/>
              </a:ext>
            </a:extLst>
          </p:cNvPr>
          <p:cNvGrpSpPr>
            <a:grpSpLocks/>
          </p:cNvGrpSpPr>
          <p:nvPr/>
        </p:nvGrpSpPr>
        <p:grpSpPr bwMode="auto">
          <a:xfrm>
            <a:off x="4568825" y="225425"/>
            <a:ext cx="3460750" cy="6475413"/>
            <a:chOff x="2878" y="142"/>
            <a:chExt cx="2180" cy="4079"/>
          </a:xfrm>
        </p:grpSpPr>
        <p:sp>
          <p:nvSpPr>
            <p:cNvPr id="242692" name="Rectangle 4100">
              <a:extLst>
                <a:ext uri="{FF2B5EF4-FFF2-40B4-BE49-F238E27FC236}">
                  <a16:creationId xmlns:a16="http://schemas.microsoft.com/office/drawing/2014/main" id="{D6478B0C-42E5-EE31-25E0-4ADB7895F8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78" y="142"/>
              <a:ext cx="2180" cy="4079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0" bIns="36000">
              <a:spAutoFit/>
            </a:bodyPr>
            <a:lstStyle>
              <a:lvl1pPr>
                <a:tabLst>
                  <a:tab pos="292100" algn="l"/>
                  <a:tab pos="762000" algn="l"/>
                  <a:tab pos="20066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>
                <a:tabLst>
                  <a:tab pos="292100" algn="l"/>
                  <a:tab pos="762000" algn="l"/>
                  <a:tab pos="20066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>
                <a:tabLst>
                  <a:tab pos="292100" algn="l"/>
                  <a:tab pos="762000" algn="l"/>
                  <a:tab pos="20066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>
                <a:tabLst>
                  <a:tab pos="292100" algn="l"/>
                  <a:tab pos="762000" algn="l"/>
                  <a:tab pos="20066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>
                <a:tabLst>
                  <a:tab pos="292100" algn="l"/>
                  <a:tab pos="762000" algn="l"/>
                  <a:tab pos="20066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292100" algn="l"/>
                  <a:tab pos="762000" algn="l"/>
                  <a:tab pos="20066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292100" algn="l"/>
                  <a:tab pos="762000" algn="l"/>
                  <a:tab pos="20066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292100" algn="l"/>
                  <a:tab pos="762000" algn="l"/>
                  <a:tab pos="20066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292100" algn="l"/>
                  <a:tab pos="762000" algn="l"/>
                  <a:tab pos="2006600" algn="l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r>
                <a:rPr lang="en-US" altLang="en-US" sz="1200" b="1">
                  <a:latin typeface="Arial" panose="020B0604020202020204" pitchFamily="34" charset="0"/>
                </a:rPr>
                <a:t>Date/time placeholders</a:t>
              </a:r>
              <a:endParaRPr lang="en-US" altLang="en-US" sz="1200">
                <a:latin typeface="Arial" panose="020B0604020202020204" pitchFamily="34" charset="0"/>
              </a:endParaRPr>
            </a:p>
            <a:p>
              <a:r>
                <a:rPr lang="en-US" altLang="en-US" sz="1200" b="1">
                  <a:latin typeface="Arial" panose="020B0604020202020204" pitchFamily="34" charset="0"/>
                </a:rPr>
                <a:t>Example:</a:t>
              </a:r>
              <a:r>
                <a:rPr lang="en-US" altLang="en-US" sz="1200">
                  <a:latin typeface="Arial" panose="020B0604020202020204" pitchFamily="34" charset="0"/>
                </a:rPr>
                <a:t> 	DT = #2/3/2002 14:07:09# (Sunday)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Format(DT, “yyyy-mm-dd hh:nn:ss”, vbMonday) 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		= “2002-02-03 14:07:09”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Format(DT, “yy-mmm-d at h:nn am/pm”)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		= “02-feb-3 at 2:07 pm”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Format(DT, “dddd t\he y’t\h \da\y of yyyy”)</a:t>
              </a:r>
            </a:p>
            <a:p>
              <a:pPr>
                <a:spcAft>
                  <a:spcPct val="30000"/>
                </a:spcAft>
              </a:pPr>
              <a:r>
                <a:rPr lang="en-US" altLang="en-US" sz="1200">
                  <a:latin typeface="Arial" panose="020B0604020202020204" pitchFamily="34" charset="0"/>
                </a:rPr>
                <a:t>		= “Sunday the 34’th day of 2002”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d		Day of month, no leading zero “3”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dd		Day of month, two digits “03”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ddd		Day of week, short text “Sun”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dddd	Day of week, full text “Sunday”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ww		Week number. First day of week as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		third parameter, e.g. vbMonday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m		Month, no leading zero “2”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		(Interpreted as minutes after h)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mm		Month, two digits “02”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		(Interpreted as minutes after h)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mmm	Month, short text “Feb”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mmmm	Month, full text “February”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y		Day of year  “34”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yy		Year, two digits “02”</a:t>
              </a:r>
            </a:p>
            <a:p>
              <a:pPr>
                <a:spcAft>
                  <a:spcPct val="30000"/>
                </a:spcAft>
              </a:pPr>
              <a:r>
                <a:rPr lang="en-US" altLang="en-US" sz="1200">
                  <a:latin typeface="Arial" panose="020B0604020202020204" pitchFamily="34" charset="0"/>
                </a:rPr>
                <a:t>yyyy	Year, four digits “2002”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h		Hour, no leading zero “14” or “2”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hh		Hour, two digits “14” or “02”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AM/PM	Show AM or PM here, hours 12-based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am/pm	Show am or pm here, hours 12-based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n		Minutes, no leading zero “7”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nn		Minutes, two digits “07”</a:t>
              </a:r>
            </a:p>
            <a:p>
              <a:r>
                <a:rPr lang="en-US" altLang="en-US" sz="1200">
                  <a:latin typeface="Arial" panose="020B0604020202020204" pitchFamily="34" charset="0"/>
                </a:rPr>
                <a:t>s		Seconds, no leading zero “9”</a:t>
              </a:r>
            </a:p>
            <a:p>
              <a:pPr>
                <a:spcAft>
                  <a:spcPct val="30000"/>
                </a:spcAft>
              </a:pPr>
              <a:r>
                <a:rPr lang="en-US" altLang="en-US" sz="1200">
                  <a:latin typeface="Arial" panose="020B0604020202020204" pitchFamily="34" charset="0"/>
                </a:rPr>
                <a:t>ss		Seconds, two digits “09”</a:t>
              </a:r>
            </a:p>
            <a:p>
              <a:r>
                <a:rPr lang="en-US" altLang="en-US" sz="1200" b="1">
                  <a:latin typeface="Arial" panose="020B0604020202020204" pitchFamily="34" charset="0"/>
                </a:rPr>
                <a:t>Named formats (local format)</a:t>
              </a:r>
              <a:endParaRPr lang="en-US" altLang="en-US" sz="1200">
                <a:latin typeface="Arial" panose="020B0604020202020204" pitchFamily="34" charset="0"/>
              </a:endParaRPr>
            </a:p>
            <a:p>
              <a:r>
                <a:rPr lang="en-US" altLang="en-US" sz="1200">
                  <a:latin typeface="Arial" panose="020B0604020202020204" pitchFamily="34" charset="0"/>
                </a:rPr>
                <a:t>Format(2.3, "Currency") 	= "£2.30" (in UK)</a:t>
              </a:r>
            </a:p>
            <a:p>
              <a:pPr>
                <a:spcAft>
                  <a:spcPct val="30000"/>
                </a:spcAft>
              </a:pPr>
              <a:r>
                <a:rPr lang="en-US" altLang="en-US" sz="1200">
                  <a:latin typeface="Arial" panose="020B0604020202020204" pitchFamily="34" charset="0"/>
                </a:rPr>
                <a:t>	also "Percent", "Yes/No", "Long Date" . . .</a:t>
              </a:r>
            </a:p>
          </p:txBody>
        </p:sp>
        <p:sp>
          <p:nvSpPr>
            <p:cNvPr id="242694" name="Line 4102">
              <a:extLst>
                <a:ext uri="{FF2B5EF4-FFF2-40B4-BE49-F238E27FC236}">
                  <a16:creationId xmlns:a16="http://schemas.microsoft.com/office/drawing/2014/main" id="{AE3F17F1-78A7-EAA4-8CEF-C2210C85A78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78" y="1110"/>
              <a:ext cx="218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0" bIns="36000" anchor="ctr"/>
            <a:lstStyle/>
            <a:p>
              <a:endParaRPr lang="en-GB"/>
            </a:p>
          </p:txBody>
        </p:sp>
        <p:sp>
          <p:nvSpPr>
            <p:cNvPr id="242695" name="Line 4103">
              <a:extLst>
                <a:ext uri="{FF2B5EF4-FFF2-40B4-BE49-F238E27FC236}">
                  <a16:creationId xmlns:a16="http://schemas.microsoft.com/office/drawing/2014/main" id="{99C0D4B9-F836-5980-5844-2F55021B936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78" y="2886"/>
              <a:ext cx="218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0" bIns="36000" anchor="ctr"/>
            <a:lstStyle/>
            <a:p>
              <a:endParaRPr lang="en-GB"/>
            </a:p>
          </p:txBody>
        </p:sp>
      </p:grpSp>
      <p:sp>
        <p:nvSpPr>
          <p:cNvPr id="242697" name="Line 4105">
            <a:extLst>
              <a:ext uri="{FF2B5EF4-FFF2-40B4-BE49-F238E27FC236}">
                <a16:creationId xmlns:a16="http://schemas.microsoft.com/office/drawing/2014/main" id="{C74F678D-0167-FA4D-4D3C-B96BFC889E34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19050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42698" name="Line 4106">
            <a:extLst>
              <a:ext uri="{FF2B5EF4-FFF2-40B4-BE49-F238E27FC236}">
                <a16:creationId xmlns:a16="http://schemas.microsoft.com/office/drawing/2014/main" id="{70A68283-8841-9ED2-791A-CB3CB073BB7A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3241675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42699" name="Line 4107">
            <a:extLst>
              <a:ext uri="{FF2B5EF4-FFF2-40B4-BE49-F238E27FC236}">
                <a16:creationId xmlns:a16="http://schemas.microsoft.com/office/drawing/2014/main" id="{3554E845-AB8C-B879-255F-D74B04E3372B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51308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42700" name="Line 4108">
            <a:extLst>
              <a:ext uri="{FF2B5EF4-FFF2-40B4-BE49-F238E27FC236}">
                <a16:creationId xmlns:a16="http://schemas.microsoft.com/office/drawing/2014/main" id="{F7EE7F3E-52DD-E25C-BC46-FDB540A619F8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58928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642" name="Text Box 4098">
            <a:extLst>
              <a:ext uri="{FF2B5EF4-FFF2-40B4-BE49-F238E27FC236}">
                <a16:creationId xmlns:a16="http://schemas.microsoft.com/office/drawing/2014/main" id="{402E5881-719D-5484-1B55-EB412ABAA6A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263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>
            <a:lvl1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15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600" b="1" u="sng">
                <a:latin typeface="Arial" panose="020B0604020202020204" pitchFamily="34" charset="0"/>
              </a:rPr>
              <a:t>Fig 6.5A  String functions and miscellaneous</a:t>
            </a:r>
          </a:p>
        </p:txBody>
      </p:sp>
      <p:sp>
        <p:nvSpPr>
          <p:cNvPr id="240643" name="Rectangle 4099">
            <a:extLst>
              <a:ext uri="{FF2B5EF4-FFF2-40B4-BE49-F238E27FC236}">
                <a16:creationId xmlns:a16="http://schemas.microsoft.com/office/drawing/2014/main" id="{AB0B2634-8116-F84A-67A9-218DFB687E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4350" y="720725"/>
            <a:ext cx="3460750" cy="5856288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0" bIns="36000">
            <a:spAutoFit/>
          </a:bodyPr>
          <a:lstStyle>
            <a:lvl1pPr>
              <a:tabLst>
                <a:tab pos="9525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9525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9525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9525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9525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9525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9525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9525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9525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String functions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en-GB" altLang="en-US" sz="1200" b="1" noProof="1">
                <a:latin typeface="Arial" panose="020B0604020202020204" pitchFamily="34" charset="0"/>
              </a:rPr>
              <a:t>Null parameters:</a:t>
            </a:r>
            <a:r>
              <a:rPr lang="en-GB" altLang="en-US" sz="1200" noProof="1">
                <a:latin typeface="Arial" panose="020B0604020202020204" pitchFamily="34" charset="0"/>
              </a:rPr>
              <a:t> A Null string as input will give the result Null. Null as another parameter is an error.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Asc(“AB”)	= 65, Ascii code for first character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Chr(65)	= “A”, a one-letter string with this 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	ascii character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Len(“A_B”)	= 3, length of string.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Left(“abc”, 2)	= “ab”, leftmost two characters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Left(“abc”, 8)	= “abc”, as many as available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Right(“abc”, 2) = “bc”, rightmost two characters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Mid(“abcdef”, 2, 3) = “bcd”, 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	three characters from character 2  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LTrim(“ ab ”)	= “ab ”, leading spaces removed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RTrim(“ ab “)	= “ ab”, trailing spaces removed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Trim(“ ab “)	= “ab”, leading and trailing removed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Lcase(“A-b”)	= “a-b”, lower case of all letters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Ucase(“A-b”)	= “A-B”, upper case of all letters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Space(5)	= String of 5 spaces</a:t>
            </a:r>
          </a:p>
          <a:p>
            <a:r>
              <a:rPr lang="en-GB" altLang="en-US" sz="1200" b="1" noProof="1">
                <a:latin typeface="Arial" panose="020B0604020202020204" pitchFamily="34" charset="0"/>
              </a:rPr>
              <a:t>Option Compare Text | Binary | Database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Option in start of module. </a:t>
            </a:r>
            <a:r>
              <a:rPr lang="en-GB" altLang="en-US" sz="1200" b="1" noProof="1">
                <a:latin typeface="Arial" panose="020B0604020202020204" pitchFamily="34" charset="0"/>
              </a:rPr>
              <a:t>Text</a:t>
            </a:r>
            <a:r>
              <a:rPr lang="da-DK" altLang="en-US" sz="1200" b="1">
                <a:latin typeface="Arial" panose="020B0604020202020204" pitchFamily="34" charset="0"/>
              </a:rPr>
              <a:t>:</a:t>
            </a:r>
            <a:r>
              <a:rPr lang="da-DK" altLang="en-US" sz="1200" noProof="1">
                <a:latin typeface="Arial" panose="020B0604020202020204" pitchFamily="34" charset="0"/>
              </a:rPr>
              <a:t> string comparison is case insensitive and follows regional settings. </a:t>
            </a:r>
            <a:endParaRPr lang="da-DK" altLang="en-US" sz="1200">
              <a:latin typeface="Arial" panose="020B0604020202020204" pitchFamily="34" charset="0"/>
            </a:endParaRPr>
          </a:p>
          <a:p>
            <a:r>
              <a:rPr lang="da-DK" altLang="en-US" sz="1200" b="1" noProof="1">
                <a:latin typeface="Arial" panose="020B0604020202020204" pitchFamily="34" charset="0"/>
              </a:rPr>
              <a:t>Binary</a:t>
            </a:r>
            <a:r>
              <a:rPr lang="da-DK" altLang="en-US" sz="1200" b="1">
                <a:latin typeface="Arial" panose="020B0604020202020204" pitchFamily="34" charset="0"/>
              </a:rPr>
              <a:t>:</a:t>
            </a:r>
            <a:r>
              <a:rPr lang="da-DK" altLang="en-US" sz="1200" noProof="1">
                <a:latin typeface="Arial" panose="020B0604020202020204" pitchFamily="34" charset="0"/>
              </a:rPr>
              <a:t> comparison is based on the internal ASCII code. </a:t>
            </a:r>
            <a:endParaRPr lang="da-DK" altLang="en-US" sz="1200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da-DK" altLang="en-US" sz="1200" b="1" noProof="1">
                <a:latin typeface="Arial" panose="020B0604020202020204" pitchFamily="34" charset="0"/>
              </a:rPr>
              <a:t>Database</a:t>
            </a:r>
            <a:r>
              <a:rPr lang="da-DK" altLang="en-US" sz="1200" b="1">
                <a:latin typeface="Arial" panose="020B0604020202020204" pitchFamily="34" charset="0"/>
              </a:rPr>
              <a:t>:</a:t>
            </a:r>
            <a:r>
              <a:rPr lang="da-DK" altLang="en-US" sz="1200" noProof="1">
                <a:latin typeface="Arial" panose="020B0604020202020204" pitchFamily="34" charset="0"/>
              </a:rPr>
              <a:t> comparison is defined by the SQL-engine.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StrComp(“ab”, “abc”) 	= -1, first string smallest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StrComp(“ab”, “ab”)	= 0, strings equal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StrComp(“ac”, “abc”)	= 1, first string largest</a:t>
            </a:r>
          </a:p>
          <a:p>
            <a:r>
              <a:rPr lang="da-DK" altLang="en-US" sz="1200" noProof="1">
                <a:latin typeface="Arial" panose="020B0604020202020204" pitchFamily="34" charset="0"/>
              </a:rPr>
              <a:t>If “ab” &lt; “abc” . . .	‘ Works just as well</a:t>
            </a:r>
          </a:p>
        </p:txBody>
      </p:sp>
      <p:sp>
        <p:nvSpPr>
          <p:cNvPr id="240651" name="Line 4107">
            <a:extLst>
              <a:ext uri="{FF2B5EF4-FFF2-40B4-BE49-F238E27FC236}">
                <a16:creationId xmlns:a16="http://schemas.microsoft.com/office/drawing/2014/main" id="{0D914A59-9078-E6D5-31ED-F059E1F7CB16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15240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40652" name="Line 4108">
            <a:extLst>
              <a:ext uri="{FF2B5EF4-FFF2-40B4-BE49-F238E27FC236}">
                <a16:creationId xmlns:a16="http://schemas.microsoft.com/office/drawing/2014/main" id="{773802A6-D732-9DDB-E19C-B9A86259D5AA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21336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40654" name="Line 4110">
            <a:extLst>
              <a:ext uri="{FF2B5EF4-FFF2-40B4-BE49-F238E27FC236}">
                <a16:creationId xmlns:a16="http://schemas.microsoft.com/office/drawing/2014/main" id="{9098F460-4043-073B-03CB-6273B4DBF42A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38354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40655" name="Line 4111">
            <a:extLst>
              <a:ext uri="{FF2B5EF4-FFF2-40B4-BE49-F238E27FC236}">
                <a16:creationId xmlns:a16="http://schemas.microsoft.com/office/drawing/2014/main" id="{2C1E8409-3799-0B3C-30F3-2F1668F569DA}"/>
              </a:ext>
            </a:extLst>
          </p:cNvPr>
          <p:cNvSpPr>
            <a:spLocks noChangeShapeType="1"/>
          </p:cNvSpPr>
          <p:nvPr/>
        </p:nvSpPr>
        <p:spPr bwMode="auto">
          <a:xfrm>
            <a:off x="514350" y="4432300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40656" name="Rectangle 4112">
            <a:extLst>
              <a:ext uri="{FF2B5EF4-FFF2-40B4-BE49-F238E27FC236}">
                <a16:creationId xmlns:a16="http://schemas.microsoft.com/office/drawing/2014/main" id="{9FC6B209-45D6-A1C9-4C0E-93D132C45C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68825" y="720725"/>
            <a:ext cx="3460750" cy="487045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0" bIns="36000">
            <a:spAutoFit/>
          </a:bodyPr>
          <a:lstStyle>
            <a:lvl1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143000" algn="l"/>
                <a:tab pos="1524000" algn="l"/>
                <a:tab pos="17145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200" b="1" noProof="1">
                <a:latin typeface="Arial" panose="020B0604020202020204" pitchFamily="34" charset="0"/>
              </a:rPr>
              <a:t>Iif and Choose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r>
              <a:rPr lang="en-GB" altLang="en-US" sz="1200" noProof="1">
                <a:latin typeface="Arial" panose="020B0604020202020204" pitchFamily="34" charset="0"/>
              </a:rPr>
              <a:t>Iif(a=a, b, c)		= b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Iif(a&lt;&gt;a, b, c)		= c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Iif(Null, b, c)		= c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Choose(2, a, b, c)	= b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Choose(4, a, b, c)	= Null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Choose(Null, a, b, c)	Error</a:t>
            </a:r>
          </a:p>
          <a:p>
            <a:r>
              <a:rPr lang="en-GB" altLang="en-US" sz="1200" b="1" noProof="1">
                <a:latin typeface="Arial" panose="020B0604020202020204" pitchFamily="34" charset="0"/>
              </a:rPr>
              <a:t>Array bounds</a:t>
            </a:r>
            <a:endParaRPr lang="en-GB" altLang="en-US" sz="1200" noProof="1">
              <a:latin typeface="Arial" panose="020B0604020202020204" pitchFamily="34" charset="0"/>
            </a:endParaRPr>
          </a:p>
          <a:p>
            <a:r>
              <a:rPr lang="en-GB" altLang="en-US" sz="1200" noProof="1">
                <a:latin typeface="Arial" panose="020B0604020202020204" pitchFamily="34" charset="0"/>
              </a:rPr>
              <a:t>LBound(d)	Lower bound for first index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LBound(d, 2)	Lower bound for second index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UBound(d)	Upper bound for first index</a:t>
            </a:r>
          </a:p>
          <a:p>
            <a:pPr>
              <a:spcAft>
                <a:spcPct val="3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UBound(d, 3)	Upper bound for third index</a:t>
            </a:r>
          </a:p>
          <a:p>
            <a:r>
              <a:rPr lang="en-GB" altLang="en-US" sz="1200" b="1" noProof="1">
                <a:latin typeface="Arial" panose="020B0604020202020204" pitchFamily="34" charset="0"/>
              </a:rPr>
              <a:t>DLookup, DMin, DMax, DSum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DLookup(“name”, “tblGuest”, “guestID=7”)</a:t>
            </a:r>
          </a:p>
          <a:p>
            <a:pPr>
              <a:spcAft>
                <a:spcPct val="5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= name of guest with guestID=7.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DMin(“roomID”, “tblRooms”, “roomType=2”)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= smallest room number among double rooms.</a:t>
            </a:r>
          </a:p>
          <a:p>
            <a:pPr>
              <a:spcAft>
                <a:spcPct val="50000"/>
              </a:spcAft>
            </a:pPr>
            <a:r>
              <a:rPr lang="en-GB" altLang="en-US" sz="1200" noProof="1">
                <a:latin typeface="Arial" panose="020B0604020202020204" pitchFamily="34" charset="0"/>
              </a:rPr>
              <a:t>All three parameters are texts inserted into SQL.</a:t>
            </a:r>
          </a:p>
          <a:p>
            <a:r>
              <a:rPr lang="en-GB" altLang="en-US" sz="1200" noProof="1">
                <a:latin typeface="Arial" panose="020B0604020202020204" pitchFamily="34" charset="0"/>
              </a:rPr>
              <a:t>DMax</a:t>
            </a:r>
            <a:r>
              <a:rPr lang="da-DK" altLang="en-US" sz="1200">
                <a:latin typeface="Arial" panose="020B0604020202020204" pitchFamily="34" charset="0"/>
              </a:rPr>
              <a:t>, Dsum, DCount, DAvg </a:t>
            </a:r>
          </a:p>
          <a:p>
            <a:pPr>
              <a:spcAft>
                <a:spcPct val="50000"/>
              </a:spcAft>
            </a:pPr>
            <a:r>
              <a:rPr lang="da-DK" altLang="en-US" sz="1200" noProof="1">
                <a:latin typeface="Arial" panose="020B0604020202020204" pitchFamily="34" charset="0"/>
              </a:rPr>
              <a:t>Similar, just finds largest</a:t>
            </a:r>
            <a:r>
              <a:rPr lang="da-DK" altLang="en-US" sz="1200">
                <a:latin typeface="Arial" panose="020B0604020202020204" pitchFamily="34" charset="0"/>
              </a:rPr>
              <a:t>, sum, number of, average. Null treatment, see SQL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b="1" noProof="1">
                <a:latin typeface="Arial" panose="020B0604020202020204" pitchFamily="34" charset="0"/>
              </a:rPr>
              <a:t>MsgBox</a:t>
            </a:r>
            <a:endParaRPr lang="da-DK" altLang="en-US" sz="1200" noProof="1">
              <a:latin typeface="Arial" panose="020B0604020202020204" pitchFamily="34" charset="0"/>
            </a:endParaRPr>
          </a:p>
          <a:p>
            <a:r>
              <a:rPr lang="da-DK" altLang="en-US" sz="1200" noProof="1">
                <a:latin typeface="Arial" panose="020B0604020202020204" pitchFamily="34" charset="0"/>
              </a:rPr>
              <a:t>MsgBox(“Text”, vbYesNo+vbCritical) =vbYes</a:t>
            </a:r>
            <a:endParaRPr lang="da-DK" altLang="en-US" sz="1200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da-DK" altLang="en-US" sz="1200">
                <a:latin typeface="Arial" panose="020B0604020202020204" pitchFamily="34" charset="0"/>
              </a:rPr>
              <a:t>Also: vbInformation, vbQuestion, vbExclamation</a:t>
            </a:r>
            <a:endParaRPr lang="da-DK" altLang="en-US" sz="1200" noProof="1">
              <a:latin typeface="Arial" panose="020B0604020202020204" pitchFamily="34" charset="0"/>
            </a:endParaRPr>
          </a:p>
        </p:txBody>
      </p:sp>
      <p:sp>
        <p:nvSpPr>
          <p:cNvPr id="240657" name="Line 4113">
            <a:extLst>
              <a:ext uri="{FF2B5EF4-FFF2-40B4-BE49-F238E27FC236}">
                <a16:creationId xmlns:a16="http://schemas.microsoft.com/office/drawing/2014/main" id="{4AF46D4E-8E86-A064-04BA-9AFC64124DBA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2085975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40658" name="Line 4114">
            <a:extLst>
              <a:ext uri="{FF2B5EF4-FFF2-40B4-BE49-F238E27FC236}">
                <a16:creationId xmlns:a16="http://schemas.microsoft.com/office/drawing/2014/main" id="{782661CA-4689-D470-DDCB-D1DC703ABA46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3057525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  <p:sp>
        <p:nvSpPr>
          <p:cNvPr id="240659" name="Line 4115">
            <a:extLst>
              <a:ext uri="{FF2B5EF4-FFF2-40B4-BE49-F238E27FC236}">
                <a16:creationId xmlns:a16="http://schemas.microsoft.com/office/drawing/2014/main" id="{270ADEA0-7045-1088-4300-1C93DB81DCE5}"/>
              </a:ext>
            </a:extLst>
          </p:cNvPr>
          <p:cNvSpPr>
            <a:spLocks noChangeShapeType="1"/>
          </p:cNvSpPr>
          <p:nvPr/>
        </p:nvSpPr>
        <p:spPr bwMode="auto">
          <a:xfrm>
            <a:off x="4568825" y="4962525"/>
            <a:ext cx="3460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0" bIns="36000" anchor="ctr"/>
          <a:lstStyle/>
          <a:p>
            <a:endParaRPr lang="en-GB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Blank Presentat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36000" tIns="36000" rIns="0" bIns="3600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36000" tIns="36000" rIns="0" bIns="3600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Office\Templates\Blank Presentation.pot</Template>
  <TotalTime>13635</TotalTime>
  <Words>4147</Words>
  <Application>Microsoft Office PowerPoint</Application>
  <PresentationFormat>On-screen Show (4:3)</PresentationFormat>
  <Paragraphs>454</Paragraphs>
  <Slides>12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6" baseType="lpstr">
      <vt:lpstr>Times New Roman</vt:lpstr>
      <vt:lpstr>Arial</vt:lpstr>
      <vt:lpstr>Symbol</vt:lpstr>
      <vt:lpstr>Blank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CBS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SL</dc:creator>
  <cp:lastModifiedBy>Søren Lauesen</cp:lastModifiedBy>
  <cp:revision>192</cp:revision>
  <cp:lastPrinted>2002-10-27T23:07:00Z</cp:lastPrinted>
  <dcterms:created xsi:type="dcterms:W3CDTF">1998-09-07T20:07:06Z</dcterms:created>
  <dcterms:modified xsi:type="dcterms:W3CDTF">2023-01-25T18:13:59Z</dcterms:modified>
</cp:coreProperties>
</file>

<file path=docProps/thumbnail.jpeg>
</file>