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78" r:id="rId2"/>
    <p:sldId id="266" r:id="rId3"/>
    <p:sldId id="267" r:id="rId4"/>
    <p:sldId id="268" r:id="rId5"/>
    <p:sldId id="270" r:id="rId6"/>
    <p:sldId id="271" r:id="rId7"/>
    <p:sldId id="272" r:id="rId8"/>
    <p:sldId id="273" r:id="rId9"/>
    <p:sldId id="275" r:id="rId10"/>
    <p:sldId id="276" r:id="rId11"/>
    <p:sldId id="277" r:id="rId12"/>
  </p:sldIdLst>
  <p:sldSz cx="9144000" cy="6858000" type="screen4x3"/>
  <p:notesSz cx="6729413" cy="98679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75" d="100"/>
          <a:sy n="75" d="100"/>
        </p:scale>
        <p:origin x="-798" y="-486"/>
      </p:cViewPr>
      <p:guideLst>
        <p:guide orient="horz" pos="2160"/>
        <p:guide orient="horz" pos="3408"/>
        <p:guide pos="2880"/>
        <p:guide pos="494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5" d="100"/>
          <a:sy n="55" d="100"/>
        </p:scale>
        <p:origin x="-1752" y="-84"/>
      </p:cViewPr>
      <p:guideLst>
        <p:guide orient="horz" pos="3108"/>
        <p:guide pos="212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6238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 altLang="da-DK"/>
          </a:p>
        </p:txBody>
      </p:sp>
      <p:sp>
        <p:nvSpPr>
          <p:cNvPr id="13315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3175" y="0"/>
            <a:ext cx="2916238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 altLang="da-DK"/>
          </a:p>
        </p:txBody>
      </p:sp>
      <p:sp>
        <p:nvSpPr>
          <p:cNvPr id="13316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4188"/>
            <a:ext cx="2916238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 altLang="da-DK"/>
          </a:p>
        </p:txBody>
      </p:sp>
      <p:sp>
        <p:nvSpPr>
          <p:cNvPr id="13317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3175" y="9374188"/>
            <a:ext cx="2916238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FF9A247-9A68-4E39-B4C4-A123E9FE01A6}" type="slidenum">
              <a:rPr lang="en-GB" altLang="da-DK"/>
              <a:pPr/>
              <a:t>‹#›</a:t>
            </a:fld>
            <a:endParaRPr lang="en-GB" altLang="da-DK"/>
          </a:p>
        </p:txBody>
      </p:sp>
    </p:spTree>
    <p:extLst>
      <p:ext uri="{BB962C8B-B14F-4D97-AF65-F5344CB8AC3E}">
        <p14:creationId xmlns:p14="http://schemas.microsoft.com/office/powerpoint/2010/main" val="37014327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6238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da-DK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3175" y="0"/>
            <a:ext cx="2916238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da-DK"/>
          </a:p>
        </p:txBody>
      </p:sp>
      <p:sp>
        <p:nvSpPr>
          <p:cNvPr id="5124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898525" y="739775"/>
            <a:ext cx="4933950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6938" y="4687888"/>
            <a:ext cx="4935537" cy="4440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a-DK" smtClean="0"/>
              <a:t>Click to edit Master text styles</a:t>
            </a:r>
          </a:p>
          <a:p>
            <a:pPr lvl="1"/>
            <a:r>
              <a:rPr lang="en-US" altLang="da-DK" smtClean="0"/>
              <a:t>Second level</a:t>
            </a:r>
          </a:p>
          <a:p>
            <a:pPr lvl="2"/>
            <a:r>
              <a:rPr lang="en-US" altLang="da-DK" smtClean="0"/>
              <a:t>Third level</a:t>
            </a:r>
          </a:p>
          <a:p>
            <a:pPr lvl="3"/>
            <a:r>
              <a:rPr lang="en-US" altLang="da-DK" smtClean="0"/>
              <a:t>Fourth level</a:t>
            </a:r>
          </a:p>
          <a:p>
            <a:pPr lvl="4"/>
            <a:r>
              <a:rPr lang="en-US" altLang="da-DK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4188"/>
            <a:ext cx="2916238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da-DK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3175" y="9374188"/>
            <a:ext cx="2916238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123A46E-E8A1-446E-AF8F-D43047D07CFB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39817606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24CD408-FF08-44E5-A5ED-BB50E0DE7A20}" type="slidenum">
              <a:rPr lang="en-US" altLang="da-DK"/>
              <a:pPr/>
              <a:t>1</a:t>
            </a:fld>
            <a:endParaRPr lang="en-US" altLang="da-DK"/>
          </a:p>
        </p:txBody>
      </p:sp>
      <p:sp>
        <p:nvSpPr>
          <p:cNvPr id="3891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8C15C9B-5FBA-4B2D-9F36-7B63752287B6}" type="slidenum">
              <a:rPr lang="en-US" altLang="da-DK"/>
              <a:pPr/>
              <a:t>10</a:t>
            </a:fld>
            <a:endParaRPr lang="en-US" altLang="da-DK"/>
          </a:p>
        </p:txBody>
      </p:sp>
      <p:sp>
        <p:nvSpPr>
          <p:cNvPr id="4813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480B6CC-EF55-4324-9B16-D08CED3CDAFF}" type="slidenum">
              <a:rPr lang="en-US" altLang="da-DK"/>
              <a:pPr/>
              <a:t>11</a:t>
            </a:fld>
            <a:endParaRPr lang="en-US" altLang="da-DK"/>
          </a:p>
        </p:txBody>
      </p:sp>
      <p:sp>
        <p:nvSpPr>
          <p:cNvPr id="4915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DE9791B-00CB-40EE-8446-1ED0F0D2B418}" type="slidenum">
              <a:rPr lang="en-US" altLang="da-DK"/>
              <a:pPr/>
              <a:t>2</a:t>
            </a:fld>
            <a:endParaRPr lang="en-US" altLang="da-DK"/>
          </a:p>
        </p:txBody>
      </p:sp>
      <p:sp>
        <p:nvSpPr>
          <p:cNvPr id="3993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72EC4A-A384-4AD3-8AC5-A170DD03C012}" type="slidenum">
              <a:rPr lang="en-US" altLang="da-DK"/>
              <a:pPr/>
              <a:t>3</a:t>
            </a:fld>
            <a:endParaRPr lang="en-US" altLang="da-DK"/>
          </a:p>
        </p:txBody>
      </p:sp>
      <p:sp>
        <p:nvSpPr>
          <p:cNvPr id="4096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2126FD4-4DD6-4B88-B412-B885E9A1C1FC}" type="slidenum">
              <a:rPr lang="en-US" altLang="da-DK"/>
              <a:pPr/>
              <a:t>4</a:t>
            </a:fld>
            <a:endParaRPr lang="en-US" altLang="da-DK"/>
          </a:p>
        </p:txBody>
      </p:sp>
      <p:sp>
        <p:nvSpPr>
          <p:cNvPr id="4198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7430711-FF4A-4B38-95F3-A81060ADB507}" type="slidenum">
              <a:rPr lang="en-US" altLang="da-DK"/>
              <a:pPr/>
              <a:t>5</a:t>
            </a:fld>
            <a:endParaRPr lang="en-US" altLang="da-DK"/>
          </a:p>
        </p:txBody>
      </p:sp>
      <p:sp>
        <p:nvSpPr>
          <p:cNvPr id="4301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5E5D7E-4E35-4360-8965-F324ABFF33F8}" type="slidenum">
              <a:rPr lang="en-US" altLang="da-DK"/>
              <a:pPr/>
              <a:t>6</a:t>
            </a:fld>
            <a:endParaRPr lang="en-US" altLang="da-DK"/>
          </a:p>
        </p:txBody>
      </p:sp>
      <p:sp>
        <p:nvSpPr>
          <p:cNvPr id="4403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EEACC1-CC92-45FC-9F00-45760871F494}" type="slidenum">
              <a:rPr lang="en-US" altLang="da-DK"/>
              <a:pPr/>
              <a:t>7</a:t>
            </a:fld>
            <a:endParaRPr lang="en-US" altLang="da-DK"/>
          </a:p>
        </p:txBody>
      </p:sp>
      <p:sp>
        <p:nvSpPr>
          <p:cNvPr id="4505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A94C8E7-789D-41C9-91FD-CAD9B946ABFA}" type="slidenum">
              <a:rPr lang="en-US" altLang="da-DK"/>
              <a:pPr/>
              <a:t>8</a:t>
            </a:fld>
            <a:endParaRPr lang="en-US" altLang="da-DK"/>
          </a:p>
        </p:txBody>
      </p:sp>
      <p:sp>
        <p:nvSpPr>
          <p:cNvPr id="4608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31367F9-E230-4786-B690-CE4521CE37D9}" type="slidenum">
              <a:rPr lang="en-US" altLang="da-DK"/>
              <a:pPr/>
              <a:t>9</a:t>
            </a:fld>
            <a:endParaRPr lang="en-US" altLang="da-DK"/>
          </a:p>
        </p:txBody>
      </p:sp>
      <p:sp>
        <p:nvSpPr>
          <p:cNvPr id="4710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1F38E2-6D2E-4840-A6C8-D58DBA803512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4349087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401C1B-C754-4C11-B1BC-C4DCE9737373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23441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65CE57-46D3-43DE-8F11-D29232261B2C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2728456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CA881D-B6BF-4CA4-86B7-33D64ADF4152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3815419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732781-8219-4329-9544-03EE6FAD0852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4173961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5090D6-BF22-4A64-A94B-E83EE966DB36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9543189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4D82A7-685E-40E0-88C3-6EF8AF90BAC1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2519860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D1CD64-C295-4C0C-8EB6-85CA6B5FC58D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2381365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836461-A0DF-469A-8249-CA78C09AAD94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23099424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1AEA4E-F318-43AB-B349-0BE2A9B0EBE5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36613408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F3E105-AB48-41A3-9008-5396CFEF9513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4192089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a-DK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a-DK" smtClean="0"/>
              <a:t>Click to edit Master text styles</a:t>
            </a:r>
          </a:p>
          <a:p>
            <a:pPr lvl="1"/>
            <a:r>
              <a:rPr lang="en-US" altLang="da-DK" smtClean="0"/>
              <a:t>Second level</a:t>
            </a:r>
          </a:p>
          <a:p>
            <a:pPr lvl="2"/>
            <a:r>
              <a:rPr lang="en-US" altLang="da-DK" smtClean="0"/>
              <a:t>Third level</a:t>
            </a:r>
          </a:p>
          <a:p>
            <a:pPr lvl="3"/>
            <a:r>
              <a:rPr lang="en-US" altLang="da-DK" smtClean="0"/>
              <a:t>Fourth level</a:t>
            </a:r>
          </a:p>
          <a:p>
            <a:pPr lvl="4"/>
            <a:r>
              <a:rPr lang="en-US" altLang="da-DK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da-DK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da-DK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5F579EA-14E6-478A-B113-E1FE779BF407}" type="slidenum">
              <a:rPr lang="en-US" altLang="da-DK"/>
              <a:pPr/>
              <a:t>‹#›</a:t>
            </a:fld>
            <a:endParaRPr lang="en-US" alt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4.png"/><Relationship Id="rId4" Type="http://schemas.openxmlformats.org/officeDocument/2006/relationships/oleObject" Target="../embeddings/oleObject4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5.wmf"/><Relationship Id="rId4" Type="http://schemas.openxmlformats.org/officeDocument/2006/relationships/oleObject" Target="../embeddings/oleObject5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.emf"/><Relationship Id="rId4" Type="http://schemas.openxmlformats.org/officeDocument/2006/relationships/oleObject" Target="../embeddings/oleObject3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Text Box 3"/>
          <p:cNvSpPr txBox="1">
            <a:spLocks noChangeArrowheads="1"/>
          </p:cNvSpPr>
          <p:nvPr/>
        </p:nvSpPr>
        <p:spPr bwMode="auto">
          <a:xfrm>
            <a:off x="901700" y="1219200"/>
            <a:ext cx="7289800" cy="3548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pPr algn="ctr"/>
            <a:r>
              <a:rPr lang="en-US" altLang="da-DK" sz="1800" b="1">
                <a:latin typeface="Arial" charset="0"/>
              </a:rPr>
              <a:t>Slides for</a:t>
            </a:r>
          </a:p>
          <a:p>
            <a:pPr algn="ctr"/>
            <a:r>
              <a:rPr lang="en-US" altLang="da-DK" sz="3600" b="1">
                <a:latin typeface="Arial" charset="0"/>
              </a:rPr>
              <a:t>User interface design </a:t>
            </a:r>
          </a:p>
          <a:p>
            <a:pPr algn="ctr"/>
            <a:r>
              <a:rPr lang="en-US" altLang="da-DK" sz="1800" b="1">
                <a:latin typeface="Arial" charset="0"/>
              </a:rPr>
              <a:t>A software engineering perspective</a:t>
            </a:r>
          </a:p>
          <a:p>
            <a:pPr algn="ctr"/>
            <a:r>
              <a:rPr lang="en-US" altLang="da-DK" sz="1800" b="1">
                <a:latin typeface="Arial" charset="0"/>
              </a:rPr>
              <a:t>Soren Lauesen</a:t>
            </a:r>
          </a:p>
          <a:p>
            <a:pPr algn="ctr"/>
            <a:endParaRPr lang="en-US" altLang="da-DK" sz="1800" b="1">
              <a:latin typeface="Arial" charset="0"/>
            </a:endParaRPr>
          </a:p>
          <a:p>
            <a:pPr algn="ctr"/>
            <a:r>
              <a:rPr lang="en-US" altLang="da-DK" b="1">
                <a:latin typeface="Arial" charset="0"/>
              </a:rPr>
              <a:t>13. More on usability testing</a:t>
            </a:r>
            <a:endParaRPr lang="da-DK" altLang="da-DK" b="1">
              <a:latin typeface="Arial" charset="0"/>
            </a:endParaRPr>
          </a:p>
          <a:p>
            <a:pPr algn="ctr"/>
            <a:endParaRPr lang="en-US" altLang="da-DK" sz="1800" b="1">
              <a:latin typeface="Arial" charset="0"/>
            </a:endParaRPr>
          </a:p>
          <a:p>
            <a:pPr algn="ctr"/>
            <a:r>
              <a:rPr lang="da-DK" altLang="da-DK" sz="1800" b="1">
                <a:latin typeface="Arial" charset="0"/>
              </a:rPr>
              <a:t>August </a:t>
            </a:r>
            <a:r>
              <a:rPr lang="en-US" altLang="da-DK" sz="1800" b="1">
                <a:latin typeface="Arial" charset="0"/>
              </a:rPr>
              <a:t>200</a:t>
            </a:r>
            <a:r>
              <a:rPr lang="da-DK" altLang="da-DK" sz="1800" b="1">
                <a:latin typeface="Arial" charset="0"/>
              </a:rPr>
              <a:t>6</a:t>
            </a:r>
            <a:endParaRPr lang="en-US" altLang="da-DK" sz="1800" b="1">
              <a:latin typeface="Arial" charset="0"/>
            </a:endParaRPr>
          </a:p>
          <a:p>
            <a:pPr algn="ctr"/>
            <a:endParaRPr lang="en-US" altLang="da-DK" sz="1800" b="1">
              <a:latin typeface="Arial" charset="0"/>
            </a:endParaRPr>
          </a:p>
          <a:p>
            <a:pPr algn="ctr"/>
            <a:r>
              <a:rPr lang="en-US" altLang="da-DK" sz="1400" noProof="1">
                <a:latin typeface="Arial" charset="0"/>
              </a:rPr>
              <a:t>© 200</a:t>
            </a:r>
            <a:r>
              <a:rPr lang="da-DK" altLang="da-DK" sz="1400">
                <a:latin typeface="Arial" charset="0"/>
              </a:rPr>
              <a:t>5</a:t>
            </a:r>
            <a:r>
              <a:rPr lang="da-DK" altLang="da-DK" sz="1400" noProof="1">
                <a:latin typeface="Arial" charset="0"/>
              </a:rPr>
              <a:t>, Pearson Education retains the copyright to the slides, but allows restricted copying for teaching purposes only. It is a condition that the source and copyright notice is preserved on all the material.</a:t>
            </a:r>
            <a:r>
              <a:rPr lang="da-DK" altLang="da-DK" sz="1400" noProof="1"/>
              <a:t> </a:t>
            </a:r>
            <a:endParaRPr lang="da-DK" alt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2"/>
          <p:cNvSpPr txBox="1">
            <a:spLocks noChangeArrowheads="1"/>
          </p:cNvSpPr>
          <p:nvPr/>
        </p:nvSpPr>
        <p:spPr bwMode="auto">
          <a:xfrm>
            <a:off x="449263" y="76200"/>
            <a:ext cx="78755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 b="1">
                <a:latin typeface="Arial" charset="0"/>
              </a:rPr>
              <a:t>Fig 13.7B    </a:t>
            </a:r>
            <a:r>
              <a:rPr lang="en-US" altLang="da-DK" b="1">
                <a:solidFill>
                  <a:srgbClr val="FF5050"/>
                </a:solidFill>
                <a:latin typeface="Arial" charset="0"/>
              </a:rPr>
              <a:t>Log</a:t>
            </a:r>
            <a:r>
              <a:rPr lang="en-US" altLang="da-DK" b="1">
                <a:latin typeface="Arial" charset="0"/>
              </a:rPr>
              <a:t> from usability test</a:t>
            </a:r>
          </a:p>
        </p:txBody>
      </p:sp>
      <p:graphicFrame>
        <p:nvGraphicFramePr>
          <p:cNvPr id="35844" name="Object 4"/>
          <p:cNvGraphicFramePr>
            <a:graphicFrameLocks noChangeAspect="1"/>
          </p:cNvGraphicFramePr>
          <p:nvPr/>
        </p:nvGraphicFramePr>
        <p:xfrm>
          <a:off x="304800" y="533400"/>
          <a:ext cx="6881813" cy="6324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45" name="Photo Editor Photo" r:id="rId4" imgW="13676190" imgH="18371429" progId="MSPhotoEd.3">
                  <p:embed/>
                </p:oleObj>
              </mc:Choice>
              <mc:Fallback>
                <p:oleObj name="Photo Editor Photo" r:id="rId4" imgW="13676190" imgH="18371429" progId="MSPhotoEd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1649" b="29921"/>
                      <a:stretch>
                        <a:fillRect/>
                      </a:stretch>
                    </p:blipFill>
                    <p:spPr bwMode="auto">
                      <a:xfrm>
                        <a:off x="304800" y="533400"/>
                        <a:ext cx="6881813" cy="6324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905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449263" y="76200"/>
            <a:ext cx="78755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 b="1">
                <a:latin typeface="Arial" charset="0"/>
              </a:rPr>
              <a:t>Fig 13.7C    </a:t>
            </a:r>
            <a:r>
              <a:rPr lang="en-US" altLang="da-DK" b="1">
                <a:solidFill>
                  <a:srgbClr val="FF5050"/>
                </a:solidFill>
                <a:latin typeface="Arial" charset="0"/>
              </a:rPr>
              <a:t>Test report</a:t>
            </a:r>
            <a:endParaRPr lang="en-US" altLang="da-DK" b="1">
              <a:latin typeface="Arial" charset="0"/>
            </a:endParaRPr>
          </a:p>
        </p:txBody>
      </p:sp>
      <p:graphicFrame>
        <p:nvGraphicFramePr>
          <p:cNvPr id="36868" name="Object 4"/>
          <p:cNvGraphicFramePr>
            <a:graphicFrameLocks noChangeAspect="1"/>
          </p:cNvGraphicFramePr>
          <p:nvPr/>
        </p:nvGraphicFramePr>
        <p:xfrm>
          <a:off x="533400" y="685800"/>
          <a:ext cx="8283575" cy="584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69" name="Document" r:id="rId4" imgW="8281080" imgH="5841360" progId="Word.Document.8">
                  <p:embed/>
                </p:oleObj>
              </mc:Choice>
              <mc:Fallback>
                <p:oleObj name="Document" r:id="rId4" imgW="8281080" imgH="5841360" progId="Word.Documen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685800"/>
                        <a:ext cx="8283575" cy="584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449263" y="76200"/>
            <a:ext cx="78755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 b="1">
                <a:latin typeface="Arial" charset="0"/>
              </a:rPr>
              <a:t>Fig 13.1  Usability test - Misunderstandings</a:t>
            </a:r>
          </a:p>
        </p:txBody>
      </p:sp>
      <p:sp>
        <p:nvSpPr>
          <p:cNvPr id="24581" name="AutoShape 5"/>
          <p:cNvSpPr>
            <a:spLocks noChangeArrowheads="1"/>
          </p:cNvSpPr>
          <p:nvPr/>
        </p:nvSpPr>
        <p:spPr bwMode="auto">
          <a:xfrm>
            <a:off x="941388" y="882650"/>
            <a:ext cx="5881687" cy="1508125"/>
          </a:xfrm>
          <a:prstGeom prst="bevel">
            <a:avLst>
              <a:gd name="adj" fmla="val 10407"/>
            </a:avLst>
          </a:prstGeom>
          <a:solidFill>
            <a:srgbClr val="FFFF99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800" b="1">
                <a:latin typeface="Arial" charset="0"/>
              </a:rPr>
              <a:t>Not demo of system</a:t>
            </a:r>
          </a:p>
          <a:p>
            <a:r>
              <a:rPr lang="da-DK" altLang="da-DK" sz="1800" b="1">
                <a:latin typeface="Arial" charset="0"/>
              </a:rPr>
              <a:t>Not a test with colleague as user</a:t>
            </a:r>
          </a:p>
          <a:p>
            <a:r>
              <a:rPr lang="da-DK" altLang="da-DK" sz="1800" b="1">
                <a:latin typeface="Arial" charset="0"/>
              </a:rPr>
              <a:t>Functional system not necessary</a:t>
            </a:r>
          </a:p>
          <a:p>
            <a:r>
              <a:rPr lang="da-DK" altLang="da-DK" sz="1800" b="1">
                <a:latin typeface="Arial" charset="0"/>
              </a:rPr>
              <a:t>Usability lab not necessary</a:t>
            </a:r>
          </a:p>
        </p:txBody>
      </p:sp>
      <p:sp>
        <p:nvSpPr>
          <p:cNvPr id="24582" name="AutoShape 6"/>
          <p:cNvSpPr>
            <a:spLocks noChangeArrowheads="1"/>
          </p:cNvSpPr>
          <p:nvPr/>
        </p:nvSpPr>
        <p:spPr bwMode="auto">
          <a:xfrm>
            <a:off x="930275" y="2867025"/>
            <a:ext cx="5892800" cy="2473325"/>
          </a:xfrm>
          <a:prstGeom prst="bevel">
            <a:avLst>
              <a:gd name="adj" fmla="val 6153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800" b="1">
                <a:latin typeface="Arial" charset="0"/>
              </a:rPr>
              <a:t>Purpose of usability testing during development?</a:t>
            </a:r>
          </a:p>
          <a:p>
            <a:r>
              <a:rPr lang="da-DK" altLang="da-DK" sz="1800" b="1">
                <a:latin typeface="Arial" charset="0"/>
              </a:rPr>
              <a:t>1.	Find program bugs?</a:t>
            </a:r>
          </a:p>
          <a:p>
            <a:r>
              <a:rPr lang="da-DK" altLang="da-DK" sz="1800" b="1">
                <a:latin typeface="Arial" charset="0"/>
              </a:rPr>
              <a:t>2.	Prove that system is easy to use?</a:t>
            </a:r>
          </a:p>
          <a:p>
            <a:r>
              <a:rPr lang="da-DK" altLang="da-DK" sz="1800" b="1">
                <a:latin typeface="Arial" charset="0"/>
              </a:rPr>
              <a:t>3.	Find problems?</a:t>
            </a:r>
          </a:p>
          <a:p>
            <a:r>
              <a:rPr lang="da-DK" altLang="da-DK" sz="1800" b="1">
                <a:latin typeface="Arial" charset="0"/>
              </a:rPr>
              <a:t>4.	Correct problems?</a:t>
            </a:r>
          </a:p>
          <a:p>
            <a:r>
              <a:rPr lang="da-DK" altLang="da-DK" sz="1800" b="1">
                <a:latin typeface="Arial" charset="0"/>
              </a:rPr>
              <a:t>5.	Experience the users?</a:t>
            </a:r>
          </a:p>
          <a:p>
            <a:pPr>
              <a:spcBef>
                <a:spcPct val="50000"/>
              </a:spcBef>
            </a:pPr>
            <a:r>
              <a:rPr lang="da-DK" altLang="da-DK" sz="1800" b="1">
                <a:latin typeface="Arial" charset="0"/>
              </a:rPr>
              <a:t>Purpose of usability testing with final system?</a:t>
            </a:r>
            <a:endParaRPr lang="en-US" altLang="da-DK" sz="1800" b="1">
              <a:latin typeface="Arial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050"/>
          <p:cNvSpPr txBox="1">
            <a:spLocks noChangeArrowheads="1"/>
          </p:cNvSpPr>
          <p:nvPr/>
        </p:nvSpPr>
        <p:spPr bwMode="auto">
          <a:xfrm>
            <a:off x="449263" y="76200"/>
            <a:ext cx="78755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 b="1">
                <a:latin typeface="Arial" charset="0"/>
              </a:rPr>
              <a:t>Fig 13.2  Planning the test</a:t>
            </a:r>
          </a:p>
        </p:txBody>
      </p:sp>
      <p:sp>
        <p:nvSpPr>
          <p:cNvPr id="26627" name="Text Box 2051"/>
          <p:cNvSpPr txBox="1">
            <a:spLocks noChangeArrowheads="1"/>
          </p:cNvSpPr>
          <p:nvPr/>
        </p:nvSpPr>
        <p:spPr bwMode="auto">
          <a:xfrm>
            <a:off x="552450" y="600075"/>
            <a:ext cx="8096250" cy="621665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2476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2476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2476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2476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2476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476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476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476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476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ts val="500"/>
              </a:spcAft>
            </a:pPr>
            <a:r>
              <a:rPr lang="da-DK" altLang="da-DK" sz="1800" b="1">
                <a:latin typeface="Arial" charset="0"/>
              </a:rPr>
              <a:t>Which users:	One + revision. Then 2-4 (lots of data).</a:t>
            </a:r>
          </a:p>
          <a:p>
            <a:pPr>
              <a:spcAft>
                <a:spcPts val="500"/>
              </a:spcAft>
            </a:pPr>
            <a:r>
              <a:rPr lang="da-DK" altLang="da-DK" sz="1800" b="1">
                <a:latin typeface="Arial" charset="0"/>
              </a:rPr>
              <a:t>Domain knowledge:	E.g. know reception work.</a:t>
            </a:r>
          </a:p>
          <a:p>
            <a:pPr>
              <a:spcAft>
                <a:spcPts val="500"/>
              </a:spcAft>
            </a:pPr>
            <a:r>
              <a:rPr lang="da-DK" altLang="da-DK" sz="1800" b="1">
                <a:latin typeface="Arial" charset="0"/>
              </a:rPr>
              <a:t>IT knowledge:	E.g text processing.</a:t>
            </a:r>
          </a:p>
          <a:p>
            <a:pPr>
              <a:spcAft>
                <a:spcPts val="500"/>
              </a:spcAft>
            </a:pPr>
            <a:r>
              <a:rPr lang="da-DK" altLang="da-DK" sz="1800" b="1">
                <a:latin typeface="Arial" charset="0"/>
              </a:rPr>
              <a:t>Finding test users:	Actual users; on the street; marketing agent, . . .</a:t>
            </a:r>
          </a:p>
          <a:p>
            <a:pPr>
              <a:spcAft>
                <a:spcPts val="500"/>
              </a:spcAft>
            </a:pPr>
            <a:r>
              <a:rPr lang="da-DK" altLang="da-DK" sz="1800" b="1">
                <a:latin typeface="Arial" charset="0"/>
              </a:rPr>
              <a:t>Test site:	E.g. our meeting room, customer’s site, </a:t>
            </a:r>
          </a:p>
          <a:p>
            <a:pPr>
              <a:spcAft>
                <a:spcPts val="500"/>
              </a:spcAft>
            </a:pPr>
            <a:r>
              <a:rPr lang="da-DK" altLang="da-DK" sz="1800" b="1">
                <a:latin typeface="Arial" charset="0"/>
              </a:rPr>
              <a:t>	public area, usability lab.</a:t>
            </a:r>
          </a:p>
          <a:p>
            <a:pPr>
              <a:spcAft>
                <a:spcPts val="500"/>
              </a:spcAft>
            </a:pPr>
            <a:r>
              <a:rPr lang="da-DK" altLang="da-DK" sz="1800" b="1">
                <a:latin typeface="Arial" charset="0"/>
              </a:rPr>
              <a:t>Facilitator:	Main contact with user.</a:t>
            </a:r>
          </a:p>
          <a:p>
            <a:pPr>
              <a:spcAft>
                <a:spcPts val="500"/>
              </a:spcAft>
            </a:pPr>
            <a:r>
              <a:rPr lang="da-DK" altLang="da-DK" sz="1800" b="1">
                <a:latin typeface="Arial" charset="0"/>
              </a:rPr>
              <a:t>”Computer”:	Designer - make sure he doesn’t interfere.</a:t>
            </a:r>
          </a:p>
          <a:p>
            <a:pPr>
              <a:spcAft>
                <a:spcPts val="500"/>
              </a:spcAft>
            </a:pPr>
            <a:r>
              <a:rPr lang="da-DK" altLang="da-DK" sz="1800" b="1">
                <a:latin typeface="Arial" charset="0"/>
              </a:rPr>
              <a:t>Log keeper:	Notes down - particularly the problems.</a:t>
            </a:r>
          </a:p>
          <a:p>
            <a:pPr>
              <a:spcAft>
                <a:spcPts val="500"/>
              </a:spcAft>
            </a:pPr>
            <a:r>
              <a:rPr lang="da-DK" altLang="da-DK" sz="1800" b="1">
                <a:latin typeface="Arial" charset="0"/>
              </a:rPr>
              <a:t>Test tasks:	E.g. book guest A based on a letter.</a:t>
            </a:r>
          </a:p>
          <a:p>
            <a:pPr>
              <a:spcAft>
                <a:spcPts val="500"/>
              </a:spcAft>
            </a:pPr>
            <a:r>
              <a:rPr lang="da-DK" altLang="da-DK" sz="1800" b="1">
                <a:latin typeface="Arial" charset="0"/>
              </a:rPr>
              <a:t>	Receive guest B who has booked.</a:t>
            </a:r>
          </a:p>
          <a:p>
            <a:pPr>
              <a:spcAft>
                <a:spcPts val="500"/>
              </a:spcAft>
            </a:pPr>
            <a:r>
              <a:rPr lang="da-DK" altLang="da-DK" sz="1800" b="1">
                <a:latin typeface="Arial" charset="0"/>
              </a:rPr>
              <a:t>	Change room for guest C who is checked in.</a:t>
            </a:r>
          </a:p>
          <a:p>
            <a:pPr>
              <a:spcAft>
                <a:spcPts val="500"/>
              </a:spcAft>
            </a:pPr>
            <a:r>
              <a:rPr lang="da-DK" altLang="da-DK" sz="1800" b="1">
                <a:latin typeface="Arial" charset="0"/>
              </a:rPr>
              <a:t>Presenting tasks:	E.g. written, acting, explain. </a:t>
            </a:r>
          </a:p>
          <a:p>
            <a:pPr>
              <a:spcAft>
                <a:spcPts val="500"/>
              </a:spcAft>
            </a:pPr>
            <a:r>
              <a:rPr lang="da-DK" altLang="da-DK" sz="1800" b="1">
                <a:latin typeface="Arial" charset="0"/>
              </a:rPr>
              <a:t>	Don’t give hints!</a:t>
            </a:r>
          </a:p>
          <a:p>
            <a:pPr>
              <a:spcAft>
                <a:spcPts val="500"/>
              </a:spcAft>
            </a:pPr>
            <a:r>
              <a:rPr lang="da-DK" altLang="da-DK" sz="1800" b="1">
                <a:latin typeface="Arial" charset="0"/>
              </a:rPr>
              <a:t>Start-up state:	E.g. system started, guest B booked,</a:t>
            </a:r>
          </a:p>
          <a:p>
            <a:pPr>
              <a:spcAft>
                <a:spcPts val="500"/>
              </a:spcAft>
            </a:pPr>
            <a:r>
              <a:rPr lang="da-DK" altLang="da-DK" sz="1800" b="1">
                <a:latin typeface="Arial" charset="0"/>
              </a:rPr>
              <a:t>	guest C checked in.</a:t>
            </a:r>
          </a:p>
          <a:p>
            <a:pPr>
              <a:spcAft>
                <a:spcPts val="500"/>
              </a:spcAft>
            </a:pPr>
            <a:r>
              <a:rPr lang="da-DK" altLang="da-DK" sz="1800" b="1">
                <a:latin typeface="Arial" charset="0"/>
              </a:rPr>
              <a:t>User instruction:	As in real life. E.g. short written user’s guide?</a:t>
            </a:r>
          </a:p>
          <a:p>
            <a:pPr>
              <a:spcAft>
                <a:spcPts val="500"/>
              </a:spcAft>
            </a:pPr>
            <a:r>
              <a:rPr lang="da-DK" altLang="da-DK" sz="1800" b="1">
                <a:latin typeface="Arial" charset="0"/>
              </a:rPr>
              <a:t>	Colleague’s intro? Course?</a:t>
            </a:r>
          </a:p>
        </p:txBody>
      </p:sp>
      <p:sp>
        <p:nvSpPr>
          <p:cNvPr id="26628" name="Line 2052"/>
          <p:cNvSpPr>
            <a:spLocks noChangeShapeType="1"/>
          </p:cNvSpPr>
          <p:nvPr/>
        </p:nvSpPr>
        <p:spPr bwMode="auto">
          <a:xfrm>
            <a:off x="552450" y="2000250"/>
            <a:ext cx="80962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6629" name="Line 2053"/>
          <p:cNvSpPr>
            <a:spLocks noChangeShapeType="1"/>
          </p:cNvSpPr>
          <p:nvPr/>
        </p:nvSpPr>
        <p:spPr bwMode="auto">
          <a:xfrm>
            <a:off x="552450" y="2667000"/>
            <a:ext cx="80962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6630" name="Line 2054"/>
          <p:cNvSpPr>
            <a:spLocks noChangeShapeType="1"/>
          </p:cNvSpPr>
          <p:nvPr/>
        </p:nvSpPr>
        <p:spPr bwMode="auto">
          <a:xfrm>
            <a:off x="552450" y="3695700"/>
            <a:ext cx="80962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552450" y="714375"/>
            <a:ext cx="8096250" cy="418782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2476500" algn="l"/>
                <a:tab pos="6096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2476500" algn="l"/>
                <a:tab pos="6096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2476500" algn="l"/>
                <a:tab pos="6096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2476500" algn="l"/>
                <a:tab pos="6096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2476500" algn="l"/>
                <a:tab pos="6096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476500" algn="l"/>
                <a:tab pos="6096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476500" algn="l"/>
                <a:tab pos="6096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476500" algn="l"/>
                <a:tab pos="6096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476500" algn="l"/>
                <a:tab pos="6096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ts val="500"/>
              </a:spcAft>
            </a:pPr>
            <a:r>
              <a:rPr lang="da-DK" altLang="da-DK" sz="1800" b="1">
                <a:latin typeface="Arial" charset="0"/>
              </a:rPr>
              <a:t>Test method:	E.g. observe one user at a time,</a:t>
            </a:r>
          </a:p>
          <a:p>
            <a:pPr>
              <a:spcAft>
                <a:spcPts val="500"/>
              </a:spcAft>
            </a:pPr>
            <a:r>
              <a:rPr lang="da-DK" altLang="da-DK" sz="1800" b="1">
                <a:latin typeface="Arial" charset="0"/>
              </a:rPr>
              <a:t>	think aloud one at a time, two users discussing.</a:t>
            </a:r>
          </a:p>
          <a:p>
            <a:pPr>
              <a:spcAft>
                <a:spcPts val="500"/>
              </a:spcAft>
            </a:pPr>
            <a:r>
              <a:rPr lang="da-DK" altLang="da-DK" sz="1800" b="1">
                <a:latin typeface="Arial" charset="0"/>
              </a:rPr>
              <a:t>Data collection:	E.g. written notes (log), tape, video, </a:t>
            </a:r>
          </a:p>
          <a:p>
            <a:pPr>
              <a:spcAft>
                <a:spcPts val="500"/>
              </a:spcAft>
            </a:pPr>
            <a:r>
              <a:rPr lang="da-DK" altLang="da-DK" sz="1800" b="1">
                <a:latin typeface="Arial" charset="0"/>
              </a:rPr>
              <a:t>	computer log, usability lab.</a:t>
            </a:r>
          </a:p>
          <a:p>
            <a:pPr>
              <a:spcAft>
                <a:spcPts val="500"/>
              </a:spcAft>
            </a:pPr>
            <a:r>
              <a:rPr lang="da-DK" altLang="da-DK" sz="1800" b="1">
                <a:latin typeface="Arial" charset="0"/>
              </a:rPr>
              <a:t>Debriefing:	Good things about the system? Bad things?</a:t>
            </a:r>
          </a:p>
          <a:p>
            <a:pPr>
              <a:spcAft>
                <a:spcPts val="500"/>
              </a:spcAft>
            </a:pPr>
            <a:r>
              <a:rPr lang="da-DK" altLang="da-DK" sz="1800" b="1">
                <a:latin typeface="Arial" charset="0"/>
              </a:rPr>
              <a:t>	Do you think the system could . . . ?</a:t>
            </a:r>
          </a:p>
          <a:p>
            <a:pPr>
              <a:spcAft>
                <a:spcPts val="500"/>
              </a:spcAft>
            </a:pPr>
            <a:r>
              <a:rPr lang="da-DK" altLang="da-DK" sz="1800" b="1">
                <a:latin typeface="Arial" charset="0"/>
              </a:rPr>
              <a:t>Planning the time:	Welcome and intro:	10 min</a:t>
            </a:r>
          </a:p>
          <a:p>
            <a:pPr>
              <a:spcAft>
                <a:spcPts val="500"/>
              </a:spcAft>
            </a:pPr>
            <a:r>
              <a:rPr lang="da-DK" altLang="da-DK" sz="1800" b="1">
                <a:latin typeface="Arial" charset="0"/>
              </a:rPr>
              <a:t>	Test tasks	60 min</a:t>
            </a:r>
          </a:p>
          <a:p>
            <a:pPr>
              <a:spcAft>
                <a:spcPts val="500"/>
              </a:spcAft>
            </a:pPr>
            <a:r>
              <a:rPr lang="da-DK" altLang="da-DK" sz="1800" b="1">
                <a:latin typeface="Arial" charset="0"/>
              </a:rPr>
              <a:t>	Debriefing	10 min</a:t>
            </a:r>
          </a:p>
          <a:p>
            <a:pPr>
              <a:spcAft>
                <a:spcPts val="500"/>
              </a:spcAft>
            </a:pPr>
            <a:r>
              <a:rPr lang="da-DK" altLang="da-DK" sz="1800" b="1">
                <a:latin typeface="Arial" charset="0"/>
              </a:rPr>
              <a:t>	</a:t>
            </a:r>
            <a:r>
              <a:rPr lang="da-DK" altLang="da-DK" sz="1800" b="1" u="sng">
                <a:latin typeface="Arial" charset="0"/>
              </a:rPr>
              <a:t>Reporting the problems	100 min</a:t>
            </a:r>
            <a:endParaRPr lang="da-DK" altLang="da-DK" sz="1800" b="1">
              <a:latin typeface="Arial" charset="0"/>
            </a:endParaRPr>
          </a:p>
          <a:p>
            <a:pPr>
              <a:spcAft>
                <a:spcPts val="500"/>
              </a:spcAft>
            </a:pPr>
            <a:r>
              <a:rPr lang="da-DK" altLang="da-DK" sz="1800" b="1">
                <a:latin typeface="Arial" charset="0"/>
              </a:rPr>
              <a:t>	Total, one user	3 hours</a:t>
            </a:r>
          </a:p>
          <a:p>
            <a:pPr>
              <a:spcAft>
                <a:spcPts val="500"/>
              </a:spcAft>
            </a:pPr>
            <a:r>
              <a:rPr lang="da-DK" altLang="da-DK" sz="1800" b="1">
                <a:latin typeface="Arial" charset="0"/>
              </a:rPr>
              <a:t>	Time for three users	??</a:t>
            </a:r>
            <a:endParaRPr lang="en-US" altLang="da-DK" sz="1800" b="1">
              <a:latin typeface="Arial" charset="0"/>
            </a:endParaRPr>
          </a:p>
        </p:txBody>
      </p:sp>
      <p:sp>
        <p:nvSpPr>
          <p:cNvPr id="27651" name="Line 3"/>
          <p:cNvSpPr>
            <a:spLocks noChangeShapeType="1"/>
          </p:cNvSpPr>
          <p:nvPr/>
        </p:nvSpPr>
        <p:spPr bwMode="auto">
          <a:xfrm>
            <a:off x="552450" y="2114550"/>
            <a:ext cx="80962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7652" name="Line 4"/>
          <p:cNvSpPr>
            <a:spLocks noChangeShapeType="1"/>
          </p:cNvSpPr>
          <p:nvPr/>
        </p:nvSpPr>
        <p:spPr bwMode="auto">
          <a:xfrm>
            <a:off x="552450" y="2781300"/>
            <a:ext cx="80962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449263" y="76200"/>
            <a:ext cx="78755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>
                <a:latin typeface="Arial" charset="0"/>
              </a:rPr>
              <a:t>(Fig 13.2  Cont.)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449263" y="76200"/>
            <a:ext cx="78755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 b="1">
                <a:latin typeface="Arial" charset="0"/>
              </a:rPr>
              <a:t>Fig 13.4  Problems and hit-rates</a:t>
            </a:r>
          </a:p>
        </p:txBody>
      </p:sp>
      <p:graphicFrame>
        <p:nvGraphicFramePr>
          <p:cNvPr id="29699" name="Object 3"/>
          <p:cNvGraphicFramePr>
            <a:graphicFrameLocks noChangeAspect="1"/>
          </p:cNvGraphicFramePr>
          <p:nvPr/>
        </p:nvGraphicFramePr>
        <p:xfrm>
          <a:off x="0" y="473075"/>
          <a:ext cx="7521575" cy="2259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03" name="Worksheet" r:id="rId4" imgW="5010460" imgH="1505201" progId="Excel.Sheet.8">
                  <p:embed/>
                </p:oleObj>
              </mc:Choice>
              <mc:Fallback>
                <p:oleObj name="Worksheet" r:id="rId4" imgW="5010460" imgH="1505201" progId="Excel.Shee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473075"/>
                        <a:ext cx="7521575" cy="2259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905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9702" name="Group 6"/>
          <p:cNvGrpSpPr>
            <a:grpSpLocks/>
          </p:cNvGrpSpPr>
          <p:nvPr/>
        </p:nvGrpSpPr>
        <p:grpSpPr bwMode="auto">
          <a:xfrm>
            <a:off x="552450" y="2757488"/>
            <a:ext cx="8205788" cy="3500437"/>
            <a:chOff x="348" y="1737"/>
            <a:chExt cx="5169" cy="2205"/>
          </a:xfrm>
        </p:grpSpPr>
        <p:graphicFrame>
          <p:nvGraphicFramePr>
            <p:cNvPr id="29700" name="Object 4"/>
            <p:cNvGraphicFramePr>
              <a:graphicFrameLocks noChangeAspect="1"/>
            </p:cNvGraphicFramePr>
            <p:nvPr/>
          </p:nvGraphicFramePr>
          <p:xfrm>
            <a:off x="348" y="1737"/>
            <a:ext cx="4339" cy="220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704" name="Worksheet" r:id="rId6" imgW="4591417" imgH="2334017" progId="Excel.Sheet.8">
                    <p:embed/>
                  </p:oleObj>
                </mc:Choice>
                <mc:Fallback>
                  <p:oleObj name="Worksheet" r:id="rId6" imgW="4591417" imgH="2334017" progId="Excel.Sheet.8">
                    <p:embed/>
                    <p:pic>
                      <p:nvPicPr>
                        <p:cNvPr id="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8" y="1737"/>
                          <a:ext cx="4339" cy="220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9050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9701" name="Text Box 5"/>
            <p:cNvSpPr txBox="1">
              <a:spLocks noChangeArrowheads="1"/>
            </p:cNvSpPr>
            <p:nvPr/>
          </p:nvSpPr>
          <p:spPr bwMode="auto">
            <a:xfrm>
              <a:off x="4649" y="2402"/>
              <a:ext cx="868" cy="3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r>
                <a:rPr lang="da-DK" altLang="da-DK" sz="1600" b="1" noProof="1">
                  <a:latin typeface="Arial" charset="0"/>
                </a:rPr>
                <a:t>Total:</a:t>
              </a:r>
            </a:p>
            <a:p>
              <a:r>
                <a:rPr lang="da-DK" altLang="da-DK" sz="1600" b="1" noProof="1">
                  <a:latin typeface="Arial" charset="0"/>
                </a:rPr>
                <a:t>60 problems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22" name="Object 2"/>
          <p:cNvGraphicFramePr>
            <a:graphicFrameLocks noChangeAspect="1"/>
          </p:cNvGraphicFramePr>
          <p:nvPr/>
        </p:nvGraphicFramePr>
        <p:xfrm>
          <a:off x="552450" y="558800"/>
          <a:ext cx="8172450" cy="3541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24" name="Worksheet" r:id="rId4" imgW="5448650" imgH="2362485" progId="Excel.Sheet.8">
                  <p:embed/>
                </p:oleObj>
              </mc:Choice>
              <mc:Fallback>
                <p:oleObj name="Worksheet" r:id="rId4" imgW="5448650" imgH="2362485" progId="Excel.Shee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2450" y="558800"/>
                        <a:ext cx="8172450" cy="3541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905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449263" y="76200"/>
            <a:ext cx="78755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>
                <a:latin typeface="Arial" charset="0"/>
              </a:rPr>
              <a:t>(Fig 13.4  Cont.)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449263" y="76200"/>
            <a:ext cx="78755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 b="1">
                <a:latin typeface="Arial" charset="0"/>
              </a:rPr>
              <a:t>Fig 13.5A  Test tasks - planning</a:t>
            </a:r>
          </a:p>
        </p:txBody>
      </p:sp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1001713" y="1960563"/>
            <a:ext cx="3589337" cy="6604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r>
              <a:rPr lang="da-DK" altLang="da-DK" sz="1800" b="1" noProof="1">
                <a:latin typeface="Arial" charset="0"/>
              </a:rPr>
              <a:t>Task 2: John Simpson arrives</a:t>
            </a:r>
          </a:p>
          <a:p>
            <a:r>
              <a:rPr lang="da-DK" altLang="da-DK" sz="1800" b="1" noProof="1">
                <a:latin typeface="Arial" charset="0"/>
              </a:rPr>
              <a:t>to check in.</a:t>
            </a:r>
          </a:p>
        </p:txBody>
      </p:sp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552450" y="962025"/>
            <a:ext cx="3589338" cy="935038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r>
              <a:rPr lang="da-DK" altLang="da-DK" sz="1800" b="1" noProof="1">
                <a:latin typeface="Arial" charset="0"/>
              </a:rPr>
              <a:t>Task 1: John Simpson wants to</a:t>
            </a:r>
          </a:p>
          <a:p>
            <a:r>
              <a:rPr lang="da-DK" altLang="da-DK" sz="1800" b="1" noProof="1">
                <a:latin typeface="Arial" charset="0"/>
              </a:rPr>
              <a:t>book a room from Mon-Wed</a:t>
            </a:r>
          </a:p>
          <a:p>
            <a:r>
              <a:rPr lang="da-DK" altLang="da-DK" sz="1800" b="1" noProof="1">
                <a:latin typeface="Arial" charset="0"/>
              </a:rPr>
              <a:t>and another from Mon-Tues.</a:t>
            </a:r>
          </a:p>
        </p:txBody>
      </p:sp>
      <p:sp>
        <p:nvSpPr>
          <p:cNvPr id="31749" name="Text Box 5"/>
          <p:cNvSpPr txBox="1">
            <a:spLocks noChangeArrowheads="1"/>
          </p:cNvSpPr>
          <p:nvPr/>
        </p:nvSpPr>
        <p:spPr bwMode="auto">
          <a:xfrm>
            <a:off x="1363663" y="2708275"/>
            <a:ext cx="3589337" cy="935038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r>
              <a:rPr lang="da-DK" altLang="da-DK" sz="1800" b="1" noProof="1">
                <a:latin typeface="Arial" charset="0"/>
              </a:rPr>
              <a:t>Task 3: John Simpson reports </a:t>
            </a:r>
          </a:p>
          <a:p>
            <a:r>
              <a:rPr lang="da-DK" altLang="da-DK" sz="1800" b="1" noProof="1">
                <a:latin typeface="Arial" charset="0"/>
              </a:rPr>
              <a:t>next morning that he wants </a:t>
            </a:r>
          </a:p>
          <a:p>
            <a:r>
              <a:rPr lang="da-DK" altLang="da-DK" sz="1800" b="1" noProof="1">
                <a:latin typeface="Arial" charset="0"/>
              </a:rPr>
              <a:t>another room.</a:t>
            </a:r>
          </a:p>
        </p:txBody>
      </p:sp>
      <p:sp>
        <p:nvSpPr>
          <p:cNvPr id="31750" name="AutoShape 6"/>
          <p:cNvSpPr>
            <a:spLocks noChangeArrowheads="1"/>
          </p:cNvSpPr>
          <p:nvPr/>
        </p:nvSpPr>
        <p:spPr bwMode="auto">
          <a:xfrm>
            <a:off x="5630863" y="1546225"/>
            <a:ext cx="1997075" cy="704850"/>
          </a:xfrm>
          <a:prstGeom prst="wedgeRoundRectCallout">
            <a:avLst>
              <a:gd name="adj1" fmla="val -84366"/>
              <a:gd name="adj2" fmla="val 32208"/>
              <a:gd name="adj3" fmla="val 16667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pPr algn="ctr"/>
            <a:r>
              <a:rPr lang="da-DK" altLang="da-DK" sz="1800" b="1" noProof="1">
                <a:latin typeface="Arial" charset="0"/>
              </a:rPr>
              <a:t>Why is this a</a:t>
            </a:r>
          </a:p>
          <a:p>
            <a:pPr algn="ctr"/>
            <a:r>
              <a:rPr lang="da-DK" altLang="da-DK" sz="1800" b="1" noProof="1">
                <a:latin typeface="Arial" charset="0"/>
              </a:rPr>
              <a:t>bad sequence?</a:t>
            </a:r>
          </a:p>
        </p:txBody>
      </p:sp>
      <p:grpSp>
        <p:nvGrpSpPr>
          <p:cNvPr id="31753" name="Group 9"/>
          <p:cNvGrpSpPr>
            <a:grpSpLocks/>
          </p:cNvGrpSpPr>
          <p:nvPr/>
        </p:nvGrpSpPr>
        <p:grpSpPr bwMode="auto">
          <a:xfrm>
            <a:off x="552450" y="4251325"/>
            <a:ext cx="6402388" cy="954088"/>
            <a:chOff x="348" y="2678"/>
            <a:chExt cx="4033" cy="601"/>
          </a:xfrm>
        </p:grpSpPr>
        <p:sp>
          <p:nvSpPr>
            <p:cNvPr id="31751" name="Text Box 7"/>
            <p:cNvSpPr txBox="1">
              <a:spLocks noChangeArrowheads="1"/>
            </p:cNvSpPr>
            <p:nvPr/>
          </p:nvSpPr>
          <p:spPr bwMode="auto">
            <a:xfrm>
              <a:off x="348" y="2690"/>
              <a:ext cx="2261" cy="589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r>
                <a:rPr lang="da-DK" altLang="da-DK" sz="1800" b="1" noProof="1">
                  <a:latin typeface="Arial" charset="0"/>
                </a:rPr>
                <a:t>An easy task: </a:t>
              </a:r>
            </a:p>
            <a:p>
              <a:r>
                <a:rPr lang="da-DK" altLang="da-DK" sz="1800" b="1" noProof="1">
                  <a:latin typeface="Arial" charset="0"/>
                </a:rPr>
                <a:t>Record name and address</a:t>
              </a:r>
            </a:p>
            <a:p>
              <a:r>
                <a:rPr lang="da-DK" altLang="da-DK" sz="1800" b="1" noProof="1">
                  <a:latin typeface="Arial" charset="0"/>
                </a:rPr>
                <a:t> for John Simpson.</a:t>
              </a:r>
            </a:p>
          </p:txBody>
        </p:sp>
        <p:sp>
          <p:nvSpPr>
            <p:cNvPr id="31752" name="AutoShape 8"/>
            <p:cNvSpPr>
              <a:spLocks noChangeArrowheads="1"/>
            </p:cNvSpPr>
            <p:nvPr/>
          </p:nvSpPr>
          <p:spPr bwMode="auto">
            <a:xfrm>
              <a:off x="3209" y="2678"/>
              <a:ext cx="1172" cy="444"/>
            </a:xfrm>
            <a:prstGeom prst="wedgeRoundRectCallout">
              <a:avLst>
                <a:gd name="adj1" fmla="val -87713"/>
                <a:gd name="adj2" fmla="val 15991"/>
                <a:gd name="adj3" fmla="val 16667"/>
              </a:avLst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algn="ctr"/>
              <a:r>
                <a:rPr lang="da-DK" altLang="da-DK" sz="1800" b="1" noProof="1">
                  <a:latin typeface="Arial" charset="0"/>
                </a:rPr>
                <a:t>Why is this a</a:t>
              </a:r>
            </a:p>
            <a:p>
              <a:pPr algn="ctr"/>
              <a:r>
                <a:rPr lang="da-DK" altLang="da-DK" sz="1800" b="1" noProof="1">
                  <a:latin typeface="Arial" charset="0"/>
                </a:rPr>
                <a:t>bad test task?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2"/>
          <p:cNvSpPr txBox="1">
            <a:spLocks noChangeArrowheads="1"/>
          </p:cNvSpPr>
          <p:nvPr/>
        </p:nvSpPr>
        <p:spPr bwMode="auto">
          <a:xfrm>
            <a:off x="449263" y="76200"/>
            <a:ext cx="78755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 b="1">
                <a:latin typeface="Arial" charset="0"/>
              </a:rPr>
              <a:t>Fig 13.5B  Test tasks - hidden help?</a:t>
            </a:r>
          </a:p>
        </p:txBody>
      </p:sp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552450" y="714375"/>
            <a:ext cx="8096250" cy="1144588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2476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2476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2476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2476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2476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476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476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476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476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ts val="500"/>
              </a:spcAft>
            </a:pPr>
            <a:r>
              <a:rPr lang="da-DK" altLang="da-DK" sz="1800" b="1">
                <a:latin typeface="Arial" charset="0"/>
              </a:rPr>
              <a:t>Version A:</a:t>
            </a:r>
          </a:p>
          <a:p>
            <a:pPr>
              <a:spcAft>
                <a:spcPts val="500"/>
              </a:spcAft>
            </a:pPr>
            <a:r>
              <a:rPr lang="da-DK" altLang="da-DK" sz="1800" b="1">
                <a:latin typeface="Arial" charset="0"/>
              </a:rPr>
              <a:t>John Simpson wants to check in. Find him on the FindGuest screen.</a:t>
            </a:r>
          </a:p>
          <a:p>
            <a:pPr>
              <a:spcAft>
                <a:spcPts val="500"/>
              </a:spcAft>
            </a:pPr>
            <a:r>
              <a:rPr lang="da-DK" altLang="da-DK" sz="1800" b="1">
                <a:latin typeface="Arial" charset="0"/>
              </a:rPr>
              <a:t>Double click to open his Stay screen.</a:t>
            </a:r>
          </a:p>
        </p:txBody>
      </p:sp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552450" y="2181225"/>
            <a:ext cx="8096250" cy="80645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2476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2476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2476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2476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2476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476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476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476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476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ts val="500"/>
              </a:spcAft>
            </a:pPr>
            <a:r>
              <a:rPr lang="da-DK" altLang="da-DK" sz="1800" b="1">
                <a:latin typeface="Arial" charset="0"/>
              </a:rPr>
              <a:t>Version B:</a:t>
            </a:r>
          </a:p>
          <a:p>
            <a:pPr>
              <a:spcAft>
                <a:spcPts val="500"/>
              </a:spcAft>
            </a:pPr>
            <a:r>
              <a:rPr lang="da-DK" altLang="da-DK" sz="1800" b="1">
                <a:latin typeface="Arial" charset="0"/>
              </a:rPr>
              <a:t>John Simpson wants to check in. He has stay number 710.</a:t>
            </a:r>
          </a:p>
        </p:txBody>
      </p:sp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552450" y="3324225"/>
            <a:ext cx="8096250" cy="20955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1047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1047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1047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1047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1047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047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047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047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047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ts val="500"/>
              </a:spcAft>
            </a:pPr>
            <a:r>
              <a:rPr lang="da-DK" altLang="da-DK" sz="1800" b="1">
                <a:latin typeface="Arial" charset="0"/>
              </a:rPr>
              <a:t>Version C:</a:t>
            </a:r>
          </a:p>
          <a:p>
            <a:pPr>
              <a:spcAft>
                <a:spcPts val="500"/>
              </a:spcAft>
            </a:pPr>
            <a:r>
              <a:rPr lang="da-DK" altLang="da-DK" sz="1800" b="1">
                <a:latin typeface="Arial" charset="0"/>
              </a:rPr>
              <a:t>John Simpson arrives 23rd October. He says there should be two rooms for him. </a:t>
            </a:r>
          </a:p>
          <a:p>
            <a:pPr>
              <a:spcAft>
                <a:spcPts val="500"/>
              </a:spcAft>
            </a:pPr>
            <a:r>
              <a:rPr lang="da-DK" altLang="da-DK" sz="1800" b="1">
                <a:latin typeface="Arial" charset="0"/>
              </a:rPr>
              <a:t>If asked:	He cannot remember his booking number (or stay number).</a:t>
            </a:r>
          </a:p>
          <a:p>
            <a:pPr>
              <a:spcAft>
                <a:spcPts val="500"/>
              </a:spcAft>
            </a:pPr>
            <a:r>
              <a:rPr lang="da-DK" altLang="da-DK" sz="1800" b="1">
                <a:latin typeface="Arial" charset="0"/>
              </a:rPr>
              <a:t>He lives 456 Orange Grove, Victoria Australia (can’t remember zip code)</a:t>
            </a:r>
          </a:p>
          <a:p>
            <a:pPr>
              <a:spcAft>
                <a:spcPts val="500"/>
              </a:spcAft>
            </a:pPr>
            <a:r>
              <a:rPr lang="da-DK" altLang="da-DK" sz="1800" b="1">
                <a:latin typeface="Arial" charset="0"/>
              </a:rPr>
              <a:t>He leaves 26th October.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2" grpId="0" animBg="1" autoUpdateAnimBg="0"/>
      <p:bldP spid="32773" grpId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449263" y="76200"/>
            <a:ext cx="78755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 b="1">
                <a:latin typeface="Arial" charset="0"/>
              </a:rPr>
              <a:t>Fig 13.7A  Test report and analysis</a:t>
            </a:r>
          </a:p>
        </p:txBody>
      </p:sp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547688" y="1106488"/>
            <a:ext cx="4062412" cy="4576762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tabLst>
                <a:tab pos="381000" algn="l"/>
                <a:tab pos="1809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90500">
              <a:tabLst>
                <a:tab pos="381000" algn="l"/>
                <a:tab pos="1809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381000">
              <a:tabLst>
                <a:tab pos="381000" algn="l"/>
                <a:tab pos="1809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381000" algn="l"/>
                <a:tab pos="1809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381000" algn="l"/>
                <a:tab pos="1809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809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809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809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809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ts val="200"/>
              </a:spcAft>
            </a:pPr>
            <a:r>
              <a:rPr lang="da-DK" altLang="da-DK" b="1">
                <a:latin typeface="Arial" charset="0"/>
              </a:rPr>
              <a:t>Within 12 hours:</a:t>
            </a:r>
            <a:endParaRPr lang="da-DK" altLang="da-DK" sz="1800" b="1">
              <a:latin typeface="Arial" charset="0"/>
            </a:endParaRPr>
          </a:p>
          <a:p>
            <a:pPr>
              <a:spcAft>
                <a:spcPts val="200"/>
              </a:spcAft>
            </a:pPr>
            <a:r>
              <a:rPr lang="da-DK" altLang="da-DK" sz="1800" b="1">
                <a:latin typeface="Arial" charset="0"/>
              </a:rPr>
              <a:t>List all problems: </a:t>
            </a:r>
          </a:p>
          <a:p>
            <a:pPr>
              <a:spcAft>
                <a:spcPts val="200"/>
              </a:spcAft>
            </a:pPr>
            <a:r>
              <a:rPr lang="da-DK" altLang="da-DK" sz="1800" b="1">
                <a:latin typeface="Arial" charset="0"/>
              </a:rPr>
              <a:t>	Where in dialogue, by whom.</a:t>
            </a:r>
          </a:p>
          <a:p>
            <a:pPr>
              <a:spcAft>
                <a:spcPts val="200"/>
              </a:spcAft>
            </a:pPr>
            <a:r>
              <a:rPr lang="da-DK" altLang="da-DK" sz="1800" b="1">
                <a:latin typeface="Arial" charset="0"/>
              </a:rPr>
              <a:t>	User’s expectation, </a:t>
            </a:r>
          </a:p>
          <a:p>
            <a:pPr>
              <a:spcAft>
                <a:spcPts val="200"/>
              </a:spcAft>
            </a:pPr>
            <a:r>
              <a:rPr lang="da-DK" altLang="da-DK" sz="1800" b="1">
                <a:latin typeface="Arial" charset="0"/>
              </a:rPr>
              <a:t>	misunderstanding, etc.</a:t>
            </a:r>
          </a:p>
          <a:p>
            <a:pPr>
              <a:spcAft>
                <a:spcPts val="200"/>
              </a:spcAft>
            </a:pPr>
            <a:r>
              <a:rPr lang="da-DK" altLang="da-DK" sz="1800" b="1">
                <a:latin typeface="Arial" charset="0"/>
              </a:rPr>
              <a:t>	User’s proposals (if any) </a:t>
            </a:r>
          </a:p>
          <a:p>
            <a:pPr>
              <a:spcAft>
                <a:spcPts val="200"/>
              </a:spcAft>
            </a:pPr>
            <a:r>
              <a:rPr lang="da-DK" altLang="da-DK" sz="1800" b="1">
                <a:latin typeface="Arial" charset="0"/>
              </a:rPr>
              <a:t>Cross check with log.</a:t>
            </a:r>
          </a:p>
          <a:p>
            <a:pPr>
              <a:spcAft>
                <a:spcPts val="200"/>
              </a:spcAft>
            </a:pPr>
            <a:endParaRPr lang="da-DK" altLang="da-DK" sz="1800" b="1">
              <a:latin typeface="Arial" charset="0"/>
            </a:endParaRPr>
          </a:p>
          <a:p>
            <a:pPr>
              <a:spcAft>
                <a:spcPts val="200"/>
              </a:spcAft>
            </a:pPr>
            <a:r>
              <a:rPr lang="da-DK" altLang="da-DK" b="1">
                <a:latin typeface="Arial" charset="0"/>
              </a:rPr>
              <a:t>Don’t think of solutions</a:t>
            </a:r>
            <a:endParaRPr lang="da-DK" altLang="da-DK" sz="1800" b="1">
              <a:latin typeface="Arial" charset="0"/>
            </a:endParaRPr>
          </a:p>
          <a:p>
            <a:pPr>
              <a:spcAft>
                <a:spcPts val="200"/>
              </a:spcAft>
            </a:pPr>
            <a:r>
              <a:rPr lang="da-DK" altLang="da-DK" sz="1800" b="1">
                <a:latin typeface="Arial" charset="0"/>
              </a:rPr>
              <a:t>Classify the problems - severity.</a:t>
            </a:r>
          </a:p>
          <a:p>
            <a:pPr>
              <a:spcAft>
                <a:spcPts val="200"/>
              </a:spcAft>
            </a:pPr>
            <a:endParaRPr lang="da-DK" altLang="da-DK" sz="1800" b="1">
              <a:latin typeface="Arial" charset="0"/>
            </a:endParaRPr>
          </a:p>
          <a:p>
            <a:pPr>
              <a:spcAft>
                <a:spcPts val="200"/>
              </a:spcAft>
            </a:pPr>
            <a:r>
              <a:rPr lang="da-DK" altLang="da-DK" b="1">
                <a:latin typeface="Arial" charset="0"/>
              </a:rPr>
              <a:t>After a good night’s sleep:</a:t>
            </a:r>
          </a:p>
          <a:p>
            <a:pPr>
              <a:spcAft>
                <a:spcPts val="200"/>
              </a:spcAft>
            </a:pPr>
            <a:r>
              <a:rPr lang="da-DK" altLang="da-DK" sz="1800" b="1">
                <a:latin typeface="Arial" charset="0"/>
              </a:rPr>
              <a:t>What to change:</a:t>
            </a:r>
          </a:p>
          <a:p>
            <a:pPr>
              <a:spcAft>
                <a:spcPts val="200"/>
              </a:spcAft>
            </a:pPr>
            <a:r>
              <a:rPr lang="da-DK" altLang="da-DK" sz="1800" b="1">
                <a:latin typeface="Arial" charset="0"/>
              </a:rPr>
              <a:t>	Severity vs. development cost</a:t>
            </a:r>
            <a:endParaRPr lang="en-US" altLang="da-DK" sz="1800" b="1">
              <a:latin typeface="Arial" charset="0"/>
            </a:endParaRPr>
          </a:p>
        </p:txBody>
      </p:sp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5424488" y="1066800"/>
            <a:ext cx="3224212" cy="4640263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285750" indent="-285750"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62000"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952500"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 b="1">
                <a:latin typeface="Arial" charset="0"/>
              </a:rPr>
              <a:t>Severity classes:</a:t>
            </a:r>
          </a:p>
          <a:p>
            <a:pPr>
              <a:spcBef>
                <a:spcPct val="50000"/>
              </a:spcBef>
            </a:pPr>
            <a:r>
              <a:rPr lang="en-US" altLang="da-DK" sz="1800" b="1">
                <a:latin typeface="Arial" charset="0"/>
              </a:rPr>
              <a:t>1	Missing functionality</a:t>
            </a:r>
            <a:r>
              <a:rPr lang="da-DK" altLang="da-DK" sz="1800" b="1">
                <a:latin typeface="Arial" charset="0"/>
              </a:rPr>
              <a:t> or bug</a:t>
            </a:r>
            <a:endParaRPr lang="en-US" altLang="da-DK" sz="1800" b="1">
              <a:latin typeface="Arial" charset="0"/>
            </a:endParaRPr>
          </a:p>
          <a:p>
            <a:pPr>
              <a:spcBef>
                <a:spcPct val="50000"/>
              </a:spcBef>
            </a:pPr>
            <a:r>
              <a:rPr lang="en-US" altLang="da-DK" sz="1800" b="1">
                <a:latin typeface="Arial" charset="0"/>
              </a:rPr>
              <a:t>2	Task failure</a:t>
            </a:r>
          </a:p>
          <a:p>
            <a:pPr>
              <a:spcBef>
                <a:spcPct val="50000"/>
              </a:spcBef>
            </a:pPr>
            <a:r>
              <a:rPr lang="en-US" altLang="da-DK" sz="1800" b="1">
                <a:latin typeface="Arial" charset="0"/>
              </a:rPr>
              <a:t>3	</a:t>
            </a:r>
            <a:r>
              <a:rPr lang="da-DK" altLang="da-DK" sz="1800" b="1">
                <a:latin typeface="Arial" charset="0"/>
              </a:rPr>
              <a:t>Cumbersome</a:t>
            </a:r>
            <a:endParaRPr lang="en-US" altLang="da-DK" sz="1800" b="1">
              <a:latin typeface="Arial" charset="0"/>
            </a:endParaRPr>
          </a:p>
          <a:p>
            <a:pPr>
              <a:spcBef>
                <a:spcPct val="50000"/>
              </a:spcBef>
            </a:pPr>
            <a:r>
              <a:rPr lang="en-US" altLang="da-DK" sz="1800" b="1">
                <a:latin typeface="Arial" charset="0"/>
              </a:rPr>
              <a:t>4	Medium problem (succeeds after long time)</a:t>
            </a:r>
          </a:p>
          <a:p>
            <a:pPr>
              <a:spcBef>
                <a:spcPct val="50000"/>
              </a:spcBef>
            </a:pPr>
            <a:r>
              <a:rPr lang="en-US" altLang="da-DK" sz="1800" b="1">
                <a:latin typeface="Arial" charset="0"/>
              </a:rPr>
              <a:t>5	Minor problem (succeeds after short time)</a:t>
            </a:r>
          </a:p>
          <a:p>
            <a:pPr>
              <a:spcBef>
                <a:spcPct val="50000"/>
              </a:spcBef>
            </a:pPr>
            <a:r>
              <a:rPr lang="en-US" altLang="da-DK" sz="1800" b="1">
                <a:latin typeface="Arial" charset="0"/>
              </a:rPr>
              <a:t>6	Setup error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da-DK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da-DK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825</TotalTime>
  <Words>308</Words>
  <Application>Microsoft Office PowerPoint</Application>
  <PresentationFormat>On-screen Show (4:3)</PresentationFormat>
  <Paragraphs>120</Paragraphs>
  <Slides>11</Slides>
  <Notes>11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Times New Roman</vt:lpstr>
      <vt:lpstr>Arial</vt:lpstr>
      <vt:lpstr>Default Design</vt:lpstr>
      <vt:lpstr>Microsoft Excel Worksheet</vt:lpstr>
      <vt:lpstr>Microsoft Photo Editor 3.0 Photo</vt:lpstr>
      <vt:lpstr>Microsoft Word Document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ITU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Soren Lauesen</dc:creator>
  <cp:lastModifiedBy>Søren Lauesen</cp:lastModifiedBy>
  <cp:revision>32</cp:revision>
  <cp:lastPrinted>2004-04-14T22:39:22Z</cp:lastPrinted>
  <dcterms:created xsi:type="dcterms:W3CDTF">2002-05-22T05:12:38Z</dcterms:created>
  <dcterms:modified xsi:type="dcterms:W3CDTF">2016-01-10T14:28:24Z</dcterms:modified>
</cp:coreProperties>
</file>