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315" r:id="rId2"/>
    <p:sldId id="257" r:id="rId3"/>
    <p:sldId id="272" r:id="rId4"/>
    <p:sldId id="273" r:id="rId5"/>
    <p:sldId id="275" r:id="rId6"/>
    <p:sldId id="271" r:id="rId7"/>
    <p:sldId id="276" r:id="rId8"/>
    <p:sldId id="277" r:id="rId9"/>
    <p:sldId id="278" r:id="rId10"/>
    <p:sldId id="303" r:id="rId11"/>
    <p:sldId id="306" r:id="rId12"/>
    <p:sldId id="310" r:id="rId13"/>
    <p:sldId id="313" r:id="rId14"/>
    <p:sldId id="311" r:id="rId15"/>
    <p:sldId id="314" r:id="rId16"/>
  </p:sldIdLst>
  <p:sldSz cx="9144000" cy="6858000" type="screen4x3"/>
  <p:notesSz cx="6729413" cy="98679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FF9900"/>
    <a:srgbClr val="0000FF"/>
    <a:srgbClr val="FFFF00"/>
    <a:srgbClr val="969696"/>
    <a:srgbClr val="DDDDDD"/>
    <a:srgbClr val="4D4D4D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75" d="100"/>
          <a:sy n="75" d="100"/>
        </p:scale>
        <p:origin x="-798" y="-486"/>
      </p:cViewPr>
      <p:guideLst>
        <p:guide orient="horz" pos="3706"/>
        <p:guide orient="horz" pos="2162"/>
        <p:guide pos="336"/>
        <p:guide pos="38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3" d="100"/>
          <a:sy n="53" d="100"/>
        </p:scale>
        <p:origin x="-1836" y="-96"/>
      </p:cViewPr>
      <p:guideLst>
        <p:guide orient="horz" pos="3108"/>
        <p:guide pos="212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673100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5722" tIns="35722" rIns="35722" bIns="35722" numCol="1" anchor="t" anchorCtr="0" compatLnSpc="1">
            <a:prstTxWarp prst="textNoShape">
              <a:avLst/>
            </a:prstTxWarp>
            <a:spAutoFit/>
          </a:bodyPr>
          <a:lstStyle>
            <a:lvl1pPr defTabSz="906463">
              <a:defRPr sz="1200"/>
            </a:lvl1pPr>
          </a:lstStyle>
          <a:p>
            <a:endParaRPr lang="en-US" altLang="da-DK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886450" y="0"/>
            <a:ext cx="842963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5722" tIns="35722" rIns="35722" bIns="35722" numCol="1" anchor="t" anchorCtr="0" compatLnSpc="1">
            <a:prstTxWarp prst="textNoShape">
              <a:avLst/>
            </a:prstTxWarp>
            <a:spAutoFit/>
          </a:bodyPr>
          <a:lstStyle>
            <a:lvl1pPr algn="r" defTabSz="906463">
              <a:defRPr sz="1200"/>
            </a:lvl1pPr>
          </a:lstStyle>
          <a:p>
            <a:endParaRPr lang="en-US" altLang="da-DK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612313"/>
            <a:ext cx="606425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5722" tIns="35722" rIns="35722" bIns="35722" numCol="1" anchor="b" anchorCtr="0" compatLnSpc="1">
            <a:prstTxWarp prst="textNoShape">
              <a:avLst/>
            </a:prstTxWarp>
            <a:spAutoFit/>
          </a:bodyPr>
          <a:lstStyle>
            <a:lvl1pPr defTabSz="906463">
              <a:defRPr sz="1200"/>
            </a:lvl1pPr>
          </a:lstStyle>
          <a:p>
            <a:endParaRPr lang="en-US" altLang="da-DK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470650" y="9612313"/>
            <a:ext cx="258763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5722" tIns="35722" rIns="35722" bIns="35722" numCol="1" anchor="b" anchorCtr="0" compatLnSpc="1">
            <a:prstTxWarp prst="textNoShape">
              <a:avLst/>
            </a:prstTxWarp>
            <a:spAutoFit/>
          </a:bodyPr>
          <a:lstStyle>
            <a:lvl1pPr algn="r" defTabSz="906463">
              <a:defRPr sz="1200"/>
            </a:lvl1pPr>
          </a:lstStyle>
          <a:p>
            <a:fld id="{1D6E88E7-389B-40A0-994D-9C5F79EA5404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7557270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78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306" tIns="46440" rIns="89306" bIns="46440" numCol="1" anchor="t" anchorCtr="0" compatLnSpc="1">
            <a:prstTxWarp prst="textNoShape">
              <a:avLst/>
            </a:prstTxWarp>
          </a:bodyPr>
          <a:lstStyle>
            <a:lvl1pPr defTabSz="906463">
              <a:defRPr sz="1200" b="0" noProof="1"/>
            </a:lvl1pPr>
          </a:lstStyle>
          <a:p>
            <a:endParaRPr lang="da-DK" altLang="da-DK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1588" y="0"/>
            <a:ext cx="29178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306" tIns="46440" rIns="89306" bIns="46440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 b="0"/>
            </a:lvl1pPr>
          </a:lstStyle>
          <a:p>
            <a:r>
              <a:rPr lang="en-US" altLang="da-DK"/>
              <a:t>Slide </a:t>
            </a:r>
            <a:fld id="{785AECC9-B7BF-4208-B267-BA64A156582B}" type="slidenum">
              <a:rPr lang="en-US" altLang="da-DK"/>
              <a:pPr/>
              <a:t>‹#›</a:t>
            </a:fld>
            <a:endParaRPr lang="en-US" altLang="da-DK"/>
          </a:p>
        </p:txBody>
      </p:sp>
      <p:sp>
        <p:nvSpPr>
          <p:cNvPr id="410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955675" y="833438"/>
            <a:ext cx="4808538" cy="3606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525" y="7894638"/>
            <a:ext cx="4932363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306" tIns="46440" rIns="89306" bIns="464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 smtClean="0"/>
              <a:t>Click to edit Master text styles</a:t>
            </a:r>
          </a:p>
          <a:p>
            <a:pPr lvl="1"/>
            <a:r>
              <a:rPr lang="en-US" altLang="da-DK" smtClean="0"/>
              <a:t>Second level</a:t>
            </a:r>
          </a:p>
          <a:p>
            <a:pPr lvl="2"/>
            <a:r>
              <a:rPr lang="en-US" altLang="da-DK" smtClean="0"/>
              <a:t>Third level</a:t>
            </a:r>
          </a:p>
          <a:p>
            <a:pPr lvl="3"/>
            <a:r>
              <a:rPr lang="en-US" altLang="da-DK" smtClean="0"/>
              <a:t>Fourth level</a:t>
            </a:r>
          </a:p>
          <a:p>
            <a:pPr lvl="4"/>
            <a:r>
              <a:rPr lang="en-US" altLang="da-DK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4188"/>
            <a:ext cx="2917825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306" tIns="46440" rIns="89306" bIns="46440" numCol="1" anchor="b" anchorCtr="0" compatLnSpc="1">
            <a:prstTxWarp prst="textNoShape">
              <a:avLst/>
            </a:prstTxWarp>
          </a:bodyPr>
          <a:lstStyle>
            <a:lvl1pPr defTabSz="906463">
              <a:defRPr sz="1200" b="0"/>
            </a:lvl1pPr>
          </a:lstStyle>
          <a:p>
            <a:endParaRPr lang="en-US" altLang="da-DK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1588" y="9374188"/>
            <a:ext cx="2917825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306" tIns="46440" rIns="89306" bIns="46440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 b="0"/>
            </a:lvl1pPr>
          </a:lstStyle>
          <a:p>
            <a:fld id="{047E07ED-72AC-493B-820E-7C75D51D147B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233754015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565FFF99-CA9C-4FE2-B1DC-7E4C24060680}" type="slidenum">
              <a:rPr lang="en-US" altLang="da-DK"/>
              <a:pPr/>
              <a:t>1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7DEA44-5EB8-429A-A67C-E03E7C063353}" type="slidenum">
              <a:rPr lang="en-US" altLang="da-DK"/>
              <a:pPr/>
              <a:t>1</a:t>
            </a:fld>
            <a:endParaRPr lang="en-US" altLang="da-DK"/>
          </a:p>
        </p:txBody>
      </p:sp>
      <p:sp>
        <p:nvSpPr>
          <p:cNvPr id="3164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6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C08FABC8-2989-4468-92FC-AFA6C7986B53}" type="slidenum">
              <a:rPr lang="en-US" altLang="da-DK"/>
              <a:pPr/>
              <a:t>10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DAC274-6C77-4860-8BE4-E2A6782B2EEA}" type="slidenum">
              <a:rPr lang="en-US" altLang="da-DK"/>
              <a:pPr/>
              <a:t>10</a:t>
            </a:fld>
            <a:endParaRPr lang="en-US" altLang="da-DK"/>
          </a:p>
        </p:txBody>
      </p:sp>
      <p:sp>
        <p:nvSpPr>
          <p:cNvPr id="274434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60325" y="1665288"/>
            <a:ext cx="6667500" cy="5000625"/>
          </a:xfrm>
          <a:ln/>
        </p:spPr>
      </p:sp>
      <p:sp>
        <p:nvSpPr>
          <p:cNvPr id="274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BAB982C1-3735-405A-B702-4B83F9E6D081}" type="slidenum">
              <a:rPr lang="en-US" altLang="da-DK"/>
              <a:pPr/>
              <a:t>11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B0204A-D191-4564-8BCB-B747B4C8C360}" type="slidenum">
              <a:rPr lang="en-US" altLang="da-DK"/>
              <a:pPr/>
              <a:t>11</a:t>
            </a:fld>
            <a:endParaRPr lang="en-US" altLang="da-DK"/>
          </a:p>
        </p:txBody>
      </p:sp>
      <p:sp>
        <p:nvSpPr>
          <p:cNvPr id="28057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954088" y="833438"/>
            <a:ext cx="4808537" cy="3606800"/>
          </a:xfrm>
          <a:ln/>
        </p:spPr>
      </p:sp>
      <p:sp>
        <p:nvSpPr>
          <p:cNvPr id="28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E2DFBD3A-F44E-409B-826F-A613B2EBC6E8}" type="slidenum">
              <a:rPr lang="en-US" altLang="da-DK"/>
              <a:pPr/>
              <a:t>12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1E7007-2AB5-4D4E-96C7-212409758437}" type="slidenum">
              <a:rPr lang="en-US" altLang="da-DK"/>
              <a:pPr/>
              <a:t>12</a:t>
            </a:fld>
            <a:endParaRPr lang="en-US" altLang="da-DK"/>
          </a:p>
        </p:txBody>
      </p:sp>
      <p:sp>
        <p:nvSpPr>
          <p:cNvPr id="29593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954088" y="833438"/>
            <a:ext cx="4808537" cy="3606800"/>
          </a:xfrm>
          <a:ln/>
        </p:spPr>
      </p:sp>
      <p:sp>
        <p:nvSpPr>
          <p:cNvPr id="295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07F458ED-CF85-478E-A4C0-9E8088BA4D1A}" type="slidenum">
              <a:rPr lang="en-US" altLang="da-DK"/>
              <a:pPr/>
              <a:t>13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188225-1195-47B0-AF46-0ADA26FF69DB}" type="slidenum">
              <a:rPr lang="en-US" altLang="da-DK"/>
              <a:pPr/>
              <a:t>13</a:t>
            </a:fld>
            <a:endParaRPr lang="en-US" altLang="da-DK"/>
          </a:p>
        </p:txBody>
      </p:sp>
      <p:sp>
        <p:nvSpPr>
          <p:cNvPr id="305154" name="Rectangle 3074"/>
          <p:cNvSpPr>
            <a:spLocks noChangeArrowheads="1" noTextEdit="1"/>
          </p:cNvSpPr>
          <p:nvPr>
            <p:ph type="sldImg"/>
          </p:nvPr>
        </p:nvSpPr>
        <p:spPr>
          <a:xfrm>
            <a:off x="954088" y="833438"/>
            <a:ext cx="4808537" cy="3606800"/>
          </a:xfrm>
          <a:ln/>
        </p:spPr>
      </p:sp>
      <p:sp>
        <p:nvSpPr>
          <p:cNvPr id="305155" name="Rectangle 307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6509F666-592F-466B-B635-E24BEEF7FBEB}" type="slidenum">
              <a:rPr lang="en-US" altLang="da-DK"/>
              <a:pPr/>
              <a:t>14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1A80D9-B0DA-42BB-AE8D-560108A13DB7}" type="slidenum">
              <a:rPr lang="en-US" altLang="da-DK"/>
              <a:pPr/>
              <a:t>14</a:t>
            </a:fld>
            <a:endParaRPr lang="en-US" altLang="da-DK"/>
          </a:p>
        </p:txBody>
      </p:sp>
      <p:sp>
        <p:nvSpPr>
          <p:cNvPr id="300034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954088" y="833438"/>
            <a:ext cx="4808537" cy="3606800"/>
          </a:xfrm>
          <a:ln/>
        </p:spPr>
      </p:sp>
      <p:sp>
        <p:nvSpPr>
          <p:cNvPr id="300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0D7CE93B-79DE-4D5A-9018-8CA0E126DE78}" type="slidenum">
              <a:rPr lang="en-US" altLang="da-DK"/>
              <a:pPr/>
              <a:t>15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75E081-59EA-45B2-8D67-1DC53A7CCEE6}" type="slidenum">
              <a:rPr lang="en-US" altLang="da-DK"/>
              <a:pPr/>
              <a:t>15</a:t>
            </a:fld>
            <a:endParaRPr lang="en-US" altLang="da-DK"/>
          </a:p>
        </p:txBody>
      </p:sp>
      <p:sp>
        <p:nvSpPr>
          <p:cNvPr id="3174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0C8B09DE-81B3-4881-8B60-62B02CFC2AA0}" type="slidenum">
              <a:rPr lang="en-US" altLang="da-DK"/>
              <a:pPr/>
              <a:t>2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3F6736-435C-4510-B67F-1AAE26D44C7D}" type="slidenum">
              <a:rPr lang="en-US" altLang="da-DK"/>
              <a:pPr/>
              <a:t>2</a:t>
            </a:fld>
            <a:endParaRPr lang="en-US" altLang="da-DK"/>
          </a:p>
        </p:txBody>
      </p:sp>
      <p:sp>
        <p:nvSpPr>
          <p:cNvPr id="141314" name="Rectangle 2050"/>
          <p:cNvSpPr>
            <a:spLocks noChangeArrowheads="1" noTextEdit="1"/>
          </p:cNvSpPr>
          <p:nvPr>
            <p:ph type="sldImg"/>
          </p:nvPr>
        </p:nvSpPr>
        <p:spPr>
          <a:xfrm>
            <a:off x="954088" y="833438"/>
            <a:ext cx="4808537" cy="3606800"/>
          </a:xfrm>
          <a:ln/>
        </p:spPr>
      </p:sp>
      <p:sp>
        <p:nvSpPr>
          <p:cNvPr id="141315" name="Rectangle 20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7254FB42-6737-4102-B848-17D5034E0ECD}" type="slidenum">
              <a:rPr lang="en-US" altLang="da-DK"/>
              <a:pPr/>
              <a:t>3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50A7A6-2099-4587-B841-52798DC3496E}" type="slidenum">
              <a:rPr lang="en-US" altLang="da-DK"/>
              <a:pPr/>
              <a:t>3</a:t>
            </a:fld>
            <a:endParaRPr lang="en-US" altLang="da-DK"/>
          </a:p>
        </p:txBody>
      </p:sp>
      <p:sp>
        <p:nvSpPr>
          <p:cNvPr id="176130" name="Rectangle 1026"/>
          <p:cNvSpPr>
            <a:spLocks noChangeArrowheads="1" noTextEdit="1"/>
          </p:cNvSpPr>
          <p:nvPr>
            <p:ph type="sldImg"/>
          </p:nvPr>
        </p:nvSpPr>
        <p:spPr>
          <a:xfrm>
            <a:off x="954088" y="833438"/>
            <a:ext cx="4808537" cy="3606800"/>
          </a:xfrm>
          <a:ln/>
        </p:spPr>
      </p:sp>
      <p:sp>
        <p:nvSpPr>
          <p:cNvPr id="17613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DE1A7032-1BA3-42A0-B387-428AACB9D2DB}" type="slidenum">
              <a:rPr lang="en-US" altLang="da-DK"/>
              <a:pPr/>
              <a:t>4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F9CBCC-9D91-4ECC-82DD-53C778BED2E3}" type="slidenum">
              <a:rPr lang="en-US" altLang="da-DK"/>
              <a:pPr/>
              <a:t>4</a:t>
            </a:fld>
            <a:endParaRPr lang="en-US" altLang="da-DK"/>
          </a:p>
        </p:txBody>
      </p:sp>
      <p:sp>
        <p:nvSpPr>
          <p:cNvPr id="17817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954088" y="833438"/>
            <a:ext cx="4808537" cy="3606800"/>
          </a:xfrm>
          <a:ln/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0678CBF9-CF71-4422-8C0B-2B5AC37C8FCF}" type="slidenum">
              <a:rPr lang="en-US" altLang="da-DK"/>
              <a:pPr/>
              <a:t>5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B2E16D-9D79-4870-A1B4-109DCD24E233}" type="slidenum">
              <a:rPr lang="en-US" altLang="da-DK"/>
              <a:pPr/>
              <a:t>5</a:t>
            </a:fld>
            <a:endParaRPr lang="en-US" altLang="da-DK"/>
          </a:p>
        </p:txBody>
      </p:sp>
      <p:sp>
        <p:nvSpPr>
          <p:cNvPr id="2621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2E843F8F-5545-45CF-AE5D-FA0D10413FCD}" type="slidenum">
              <a:rPr lang="en-US" altLang="da-DK"/>
              <a:pPr/>
              <a:t>6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79D956-FAD3-4FA3-A251-3AD8926CEE95}" type="slidenum">
              <a:rPr lang="en-US" altLang="da-DK"/>
              <a:pPr/>
              <a:t>6</a:t>
            </a:fld>
            <a:endParaRPr lang="en-US" altLang="da-DK"/>
          </a:p>
        </p:txBody>
      </p:sp>
      <p:sp>
        <p:nvSpPr>
          <p:cNvPr id="17408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954088" y="833438"/>
            <a:ext cx="4808537" cy="3606800"/>
          </a:xfrm>
          <a:ln/>
        </p:spPr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40135C71-4E8C-4C9A-9B88-C6FDA94DF32F}" type="slidenum">
              <a:rPr lang="en-US" altLang="da-DK"/>
              <a:pPr/>
              <a:t>7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C015C1-7B13-4A34-B28E-626279FFB72F}" type="slidenum">
              <a:rPr lang="en-US" altLang="da-DK"/>
              <a:pPr/>
              <a:t>7</a:t>
            </a:fld>
            <a:endParaRPr lang="en-US" altLang="da-DK"/>
          </a:p>
        </p:txBody>
      </p:sp>
      <p:sp>
        <p:nvSpPr>
          <p:cNvPr id="182274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954088" y="833438"/>
            <a:ext cx="4808537" cy="3606800"/>
          </a:xfrm>
          <a:ln/>
        </p:spPr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3DCA4218-10E9-448F-956B-109699145CBF}" type="slidenum">
              <a:rPr lang="en-US" altLang="da-DK"/>
              <a:pPr/>
              <a:t>8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D4376E-6AF3-4804-864F-55DDF2DD43EA}" type="slidenum">
              <a:rPr lang="en-US" altLang="da-DK"/>
              <a:pPr/>
              <a:t>8</a:t>
            </a:fld>
            <a:endParaRPr lang="en-US" altLang="da-DK"/>
          </a:p>
        </p:txBody>
      </p:sp>
      <p:sp>
        <p:nvSpPr>
          <p:cNvPr id="261122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112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36AE12F9-CC56-4CCF-9DE7-1D70CAA4635F}" type="slidenum">
              <a:rPr lang="en-US" altLang="da-DK"/>
              <a:pPr/>
              <a:t>9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40FF6D-F74F-4750-A886-3F7C476413C8}" type="slidenum">
              <a:rPr lang="en-US" altLang="da-DK"/>
              <a:pPr/>
              <a:t>9</a:t>
            </a:fld>
            <a:endParaRPr lang="en-US" altLang="da-DK"/>
          </a:p>
        </p:txBody>
      </p:sp>
      <p:sp>
        <p:nvSpPr>
          <p:cNvPr id="18841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-92075" y="1760538"/>
            <a:ext cx="6819900" cy="5114925"/>
          </a:xfrm>
          <a:ln/>
        </p:spPr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CE83A7-032B-43B6-9113-FD6FAC586B86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1007865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7E9A3A-4CD4-424D-963F-99965DB43E8B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1289748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82DC29-3F57-4E81-B004-9FE681CBB3CC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861047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B92096-31F0-4017-868B-AEC1BC73FFC9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4286166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FA6ACB-64CC-4246-AFA0-79D4470B8547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880353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DADA4D-586D-44F5-A7ED-BC455108EA34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4233651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B3474A-0865-483C-A825-49C75F97A669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2292183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C989B2-C0F1-4D5D-9D39-AA5230FA7D97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899545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A65CAC-9176-47FE-9860-172DA962C001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4012332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501B03-55EF-499B-921D-BC5FC2E76418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2542215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A9A168-1D19-41E0-A680-A382B08189C3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621842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 smtClean="0"/>
              <a:t>Click to edit Master text styles</a:t>
            </a:r>
          </a:p>
          <a:p>
            <a:pPr lvl="1"/>
            <a:r>
              <a:rPr lang="en-US" altLang="da-DK" smtClean="0"/>
              <a:t>Second level</a:t>
            </a:r>
          </a:p>
          <a:p>
            <a:pPr lvl="2"/>
            <a:r>
              <a:rPr lang="en-US" altLang="da-DK" smtClean="0"/>
              <a:t>Third level</a:t>
            </a:r>
          </a:p>
          <a:p>
            <a:pPr lvl="3"/>
            <a:r>
              <a:rPr lang="en-US" altLang="da-DK" smtClean="0"/>
              <a:t>Fourth level</a:t>
            </a:r>
          </a:p>
          <a:p>
            <a:pPr lvl="4"/>
            <a:r>
              <a:rPr lang="en-US" altLang="da-DK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endParaRPr lang="en-US" altLang="da-DK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endParaRPr lang="en-US" altLang="da-DK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fld id="{E92D11CE-7D81-4EF3-926A-D803FE410F2E}" type="slidenum">
              <a:rPr lang="en-US" altLang="da-DK"/>
              <a:pPr/>
              <a:t>‹#›</a:t>
            </a:fld>
            <a:endParaRPr lang="en-US" alt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395" name="Text Box 3"/>
          <p:cNvSpPr txBox="1">
            <a:spLocks noChangeArrowheads="1"/>
          </p:cNvSpPr>
          <p:nvPr/>
        </p:nvSpPr>
        <p:spPr bwMode="auto">
          <a:xfrm>
            <a:off x="901700" y="1219200"/>
            <a:ext cx="7289800" cy="354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pPr algn="ctr"/>
            <a:r>
              <a:rPr lang="en-US" altLang="da-DK" sz="1800"/>
              <a:t>Slides for</a:t>
            </a:r>
          </a:p>
          <a:p>
            <a:pPr algn="ctr"/>
            <a:r>
              <a:rPr lang="en-US" altLang="da-DK" sz="3600"/>
              <a:t>User interface design </a:t>
            </a:r>
          </a:p>
          <a:p>
            <a:pPr algn="ctr"/>
            <a:r>
              <a:rPr lang="en-US" altLang="da-DK" sz="1800"/>
              <a:t>A software engineering perspective</a:t>
            </a:r>
          </a:p>
          <a:p>
            <a:pPr algn="ctr"/>
            <a:r>
              <a:rPr lang="en-US" altLang="da-DK" sz="1800"/>
              <a:t>Soren Lauesen</a:t>
            </a:r>
          </a:p>
          <a:p>
            <a:pPr algn="ctr"/>
            <a:endParaRPr lang="en-US" altLang="da-DK" sz="1800"/>
          </a:p>
          <a:p>
            <a:pPr algn="ctr"/>
            <a:r>
              <a:rPr lang="en-US" altLang="da-DK" sz="2400"/>
              <a:t>11. Designing an e-mail system</a:t>
            </a:r>
            <a:endParaRPr lang="da-DK" altLang="da-DK" sz="2400"/>
          </a:p>
          <a:p>
            <a:pPr algn="ctr"/>
            <a:endParaRPr lang="en-US" altLang="da-DK" sz="1800"/>
          </a:p>
          <a:p>
            <a:pPr algn="ctr"/>
            <a:r>
              <a:rPr lang="da-DK" altLang="da-DK" sz="1800"/>
              <a:t>August </a:t>
            </a:r>
            <a:r>
              <a:rPr lang="en-US" altLang="da-DK" sz="1800"/>
              <a:t>200</a:t>
            </a:r>
            <a:r>
              <a:rPr lang="da-DK" altLang="da-DK" sz="1800"/>
              <a:t>6</a:t>
            </a:r>
            <a:endParaRPr lang="en-US" altLang="da-DK" sz="1800"/>
          </a:p>
          <a:p>
            <a:pPr algn="ctr"/>
            <a:endParaRPr lang="en-US" altLang="da-DK" sz="1800"/>
          </a:p>
          <a:p>
            <a:pPr algn="ctr"/>
            <a:r>
              <a:rPr lang="en-US" altLang="da-DK" sz="1400" b="0" noProof="1"/>
              <a:t>© 200</a:t>
            </a:r>
            <a:r>
              <a:rPr lang="da-DK" altLang="da-DK" sz="1400" b="0"/>
              <a:t>5</a:t>
            </a:r>
            <a:r>
              <a:rPr lang="da-DK" altLang="da-DK" sz="1400" b="0" noProof="1"/>
              <a:t>, Pearson Education retains the copyright to the slides, but allows restricted copying for teaching purposes only. It is a condition that the source and copyright notice is preserved on all the material.</a:t>
            </a:r>
            <a:r>
              <a:rPr lang="da-DK" altLang="da-DK" sz="1400" b="0" noProof="1">
                <a:latin typeface="Times New Roman" pitchFamily="18" charset="0"/>
              </a:rPr>
              <a:t> </a:t>
            </a:r>
            <a:endParaRPr lang="da-DK" alt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2533" name="Group 1173"/>
          <p:cNvGrpSpPr>
            <a:grpSpLocks/>
          </p:cNvGrpSpPr>
          <p:nvPr/>
        </p:nvGrpSpPr>
        <p:grpSpPr bwMode="auto">
          <a:xfrm>
            <a:off x="3302000" y="766763"/>
            <a:ext cx="4902200" cy="2351087"/>
            <a:chOff x="836" y="303"/>
            <a:chExt cx="3088" cy="1481"/>
          </a:xfrm>
        </p:grpSpPr>
        <p:sp>
          <p:nvSpPr>
            <p:cNvPr id="272534" name="Rectangle 1174"/>
            <p:cNvSpPr>
              <a:spLocks noChangeArrowheads="1"/>
            </p:cNvSpPr>
            <p:nvPr/>
          </p:nvSpPr>
          <p:spPr bwMode="auto">
            <a:xfrm>
              <a:off x="836" y="303"/>
              <a:ext cx="3088" cy="1038"/>
            </a:xfrm>
            <a:prstGeom prst="rect">
              <a:avLst/>
            </a:prstGeom>
            <a:solidFill>
              <a:srgbClr val="DDDDDD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272535" name="Rectangle 1175"/>
            <p:cNvSpPr>
              <a:spLocks noChangeArrowheads="1"/>
            </p:cNvSpPr>
            <p:nvPr/>
          </p:nvSpPr>
          <p:spPr bwMode="auto">
            <a:xfrm>
              <a:off x="3070" y="412"/>
              <a:ext cx="788" cy="49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272536" name="Rectangle 1176"/>
            <p:cNvSpPr>
              <a:spLocks noChangeArrowheads="1"/>
            </p:cNvSpPr>
            <p:nvPr/>
          </p:nvSpPr>
          <p:spPr bwMode="auto">
            <a:xfrm>
              <a:off x="3070" y="980"/>
              <a:ext cx="788" cy="26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grpSp>
          <p:nvGrpSpPr>
            <p:cNvPr id="272537" name="Group 1177"/>
            <p:cNvGrpSpPr>
              <a:grpSpLocks/>
            </p:cNvGrpSpPr>
            <p:nvPr/>
          </p:nvGrpSpPr>
          <p:grpSpPr bwMode="auto">
            <a:xfrm>
              <a:off x="1182" y="412"/>
              <a:ext cx="1200" cy="833"/>
              <a:chOff x="1219" y="2524"/>
              <a:chExt cx="1350" cy="833"/>
            </a:xfrm>
          </p:grpSpPr>
          <p:sp>
            <p:nvSpPr>
              <p:cNvPr id="272538" name="Rectangle 1178"/>
              <p:cNvSpPr>
                <a:spLocks noChangeArrowheads="1"/>
              </p:cNvSpPr>
              <p:nvPr/>
            </p:nvSpPr>
            <p:spPr bwMode="auto">
              <a:xfrm>
                <a:off x="1219" y="2524"/>
                <a:ext cx="1350" cy="495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0" rIns="36000" bIns="36000" anchor="ctr"/>
              <a:lstStyle/>
              <a:p>
                <a:endParaRPr lang="da-DK"/>
              </a:p>
            </p:txBody>
          </p:sp>
          <p:sp>
            <p:nvSpPr>
              <p:cNvPr id="272539" name="Rectangle 1179"/>
              <p:cNvSpPr>
                <a:spLocks noChangeArrowheads="1"/>
              </p:cNvSpPr>
              <p:nvPr/>
            </p:nvSpPr>
            <p:spPr bwMode="auto">
              <a:xfrm>
                <a:off x="1219" y="3092"/>
                <a:ext cx="1350" cy="265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0" rIns="36000" bIns="36000" anchor="ctr"/>
              <a:lstStyle/>
              <a:p>
                <a:endParaRPr lang="da-DK"/>
              </a:p>
            </p:txBody>
          </p:sp>
          <p:sp>
            <p:nvSpPr>
              <p:cNvPr id="272540" name="Line 1180"/>
              <p:cNvSpPr>
                <a:spLocks noChangeShapeType="1"/>
              </p:cNvSpPr>
              <p:nvPr/>
            </p:nvSpPr>
            <p:spPr bwMode="auto">
              <a:xfrm>
                <a:off x="1219" y="2621"/>
                <a:ext cx="13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0" rIns="36000" bIns="36000" anchor="ctr"/>
              <a:lstStyle/>
              <a:p>
                <a:endParaRPr lang="da-DK"/>
              </a:p>
            </p:txBody>
          </p:sp>
          <p:sp>
            <p:nvSpPr>
              <p:cNvPr id="272541" name="Line 1181"/>
              <p:cNvSpPr>
                <a:spLocks noChangeShapeType="1"/>
              </p:cNvSpPr>
              <p:nvPr/>
            </p:nvSpPr>
            <p:spPr bwMode="auto">
              <a:xfrm>
                <a:off x="1219" y="2717"/>
                <a:ext cx="13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0" rIns="36000" bIns="36000" anchor="ctr"/>
              <a:lstStyle/>
              <a:p>
                <a:endParaRPr lang="da-DK"/>
              </a:p>
            </p:txBody>
          </p:sp>
          <p:sp>
            <p:nvSpPr>
              <p:cNvPr id="272542" name="Line 1182"/>
              <p:cNvSpPr>
                <a:spLocks noChangeShapeType="1"/>
              </p:cNvSpPr>
              <p:nvPr/>
            </p:nvSpPr>
            <p:spPr bwMode="auto">
              <a:xfrm>
                <a:off x="1219" y="2808"/>
                <a:ext cx="13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0" rIns="36000" bIns="36000" anchor="ctr"/>
              <a:lstStyle/>
              <a:p>
                <a:endParaRPr lang="da-DK"/>
              </a:p>
            </p:txBody>
          </p:sp>
          <p:sp>
            <p:nvSpPr>
              <p:cNvPr id="272543" name="Line 1183"/>
              <p:cNvSpPr>
                <a:spLocks noChangeShapeType="1"/>
              </p:cNvSpPr>
              <p:nvPr/>
            </p:nvSpPr>
            <p:spPr bwMode="auto">
              <a:xfrm>
                <a:off x="1219" y="2910"/>
                <a:ext cx="13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0" rIns="36000" bIns="36000" anchor="ctr"/>
              <a:lstStyle/>
              <a:p>
                <a:endParaRPr lang="da-DK"/>
              </a:p>
            </p:txBody>
          </p:sp>
        </p:grpSp>
        <p:sp>
          <p:nvSpPr>
            <p:cNvPr id="272544" name="Line 1184"/>
            <p:cNvSpPr>
              <a:spLocks noChangeShapeType="1"/>
            </p:cNvSpPr>
            <p:nvPr/>
          </p:nvSpPr>
          <p:spPr bwMode="auto">
            <a:xfrm>
              <a:off x="3070" y="799"/>
              <a:ext cx="7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272545" name="Line 1185"/>
            <p:cNvSpPr>
              <a:spLocks noChangeShapeType="1"/>
            </p:cNvSpPr>
            <p:nvPr/>
          </p:nvSpPr>
          <p:spPr bwMode="auto">
            <a:xfrm>
              <a:off x="3070" y="696"/>
              <a:ext cx="7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272546" name="Line 1186"/>
            <p:cNvSpPr>
              <a:spLocks noChangeShapeType="1"/>
            </p:cNvSpPr>
            <p:nvPr/>
          </p:nvSpPr>
          <p:spPr bwMode="auto">
            <a:xfrm>
              <a:off x="3070" y="605"/>
              <a:ext cx="7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272547" name="Line 1187"/>
            <p:cNvSpPr>
              <a:spLocks noChangeShapeType="1"/>
            </p:cNvSpPr>
            <p:nvPr/>
          </p:nvSpPr>
          <p:spPr bwMode="auto">
            <a:xfrm>
              <a:off x="3070" y="509"/>
              <a:ext cx="7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272548" name="Line 1188"/>
            <p:cNvSpPr>
              <a:spLocks noChangeShapeType="1"/>
            </p:cNvSpPr>
            <p:nvPr/>
          </p:nvSpPr>
          <p:spPr bwMode="auto">
            <a:xfrm>
              <a:off x="836" y="1341"/>
              <a:ext cx="30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272549" name="Text Box 1189"/>
            <p:cNvSpPr txBox="1">
              <a:spLocks noChangeArrowheads="1"/>
            </p:cNvSpPr>
            <p:nvPr/>
          </p:nvSpPr>
          <p:spPr bwMode="auto">
            <a:xfrm>
              <a:off x="836" y="303"/>
              <a:ext cx="3088" cy="1481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0" rIns="36000" bIns="36000"/>
            <a:lstStyle>
              <a:lvl1pPr>
                <a:tabLst>
                  <a:tab pos="571500" algn="l"/>
                  <a:tab pos="2857500" algn="l"/>
                  <a:tab pos="35306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tabLst>
                  <a:tab pos="571500" algn="l"/>
                  <a:tab pos="2857500" algn="l"/>
                  <a:tab pos="35306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tabLst>
                  <a:tab pos="571500" algn="l"/>
                  <a:tab pos="2857500" algn="l"/>
                  <a:tab pos="35306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tabLst>
                  <a:tab pos="571500" algn="l"/>
                  <a:tab pos="2857500" algn="l"/>
                  <a:tab pos="35306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tabLst>
                  <a:tab pos="571500" algn="l"/>
                  <a:tab pos="2857500" algn="l"/>
                  <a:tab pos="35306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2857500" algn="l"/>
                  <a:tab pos="35306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2857500" algn="l"/>
                  <a:tab pos="35306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2857500" algn="l"/>
                  <a:tab pos="35306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2857500" algn="l"/>
                  <a:tab pos="35306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000">
                  <a:latin typeface="Arial" charset="0"/>
                </a:rPr>
                <a:t>Message sent</a:t>
              </a:r>
            </a:p>
            <a:p>
              <a:r>
                <a:rPr lang="da-DK" altLang="da-DK" sz="1000" b="0">
                  <a:latin typeface="Arial" charset="0"/>
                </a:rPr>
                <a:t>To:	khh@itu.dk	Sent:	12:30  04-08-2002</a:t>
              </a:r>
            </a:p>
            <a:p>
              <a:r>
                <a:rPr lang="da-DK" altLang="da-DK" sz="1000" b="0">
                  <a:latin typeface="Arial" charset="0"/>
                </a:rPr>
                <a:t>From:	joc@itu.dk	State:	Sent</a:t>
              </a:r>
            </a:p>
            <a:p>
              <a:r>
                <a:rPr lang="da-DK" altLang="da-DK" sz="1000" b="0">
                  <a:latin typeface="Arial" charset="0"/>
                </a:rPr>
                <a:t>Subject</a:t>
              </a:r>
              <a:r>
                <a:rPr lang="da-DK" altLang="da-DK" sz="1000" b="0" noProof="1">
                  <a:latin typeface="Arial" charset="0"/>
                </a:rPr>
                <a:t>:</a:t>
              </a:r>
              <a:r>
                <a:rPr lang="da-DK" altLang="da-DK" sz="1000" b="0">
                  <a:latin typeface="Arial" charset="0"/>
                </a:rPr>
                <a:t>	Print of empty pages 	In outbox:	8 days</a:t>
              </a:r>
            </a:p>
            <a:p>
              <a:r>
                <a:rPr lang="da-DK" altLang="da-DK" sz="1000" b="0">
                  <a:latin typeface="Arial" charset="0"/>
                </a:rPr>
                <a:t>Cc:		Warning:	3 days</a:t>
              </a:r>
            </a:p>
            <a:p>
              <a:r>
                <a:rPr lang="da-DK" altLang="da-DK" sz="1000" b="0">
                  <a:latin typeface="Arial" charset="0"/>
                </a:rPr>
                <a:t>Bcc:	pfk@itu.dk	Last read:	12:30  04-08-2002</a:t>
              </a:r>
            </a:p>
            <a:p>
              <a:endParaRPr lang="da-DK" altLang="da-DK" sz="1000" b="0">
                <a:latin typeface="Arial" charset="0"/>
              </a:endParaRPr>
            </a:p>
            <a:p>
              <a:r>
                <a:rPr lang="da-DK" altLang="da-DK" sz="1000" b="0">
                  <a:latin typeface="Arial" charset="0"/>
                </a:rPr>
                <a:t>Attach:	 	Filed in:	Outbox, ITpains,</a:t>
              </a:r>
            </a:p>
            <a:p>
              <a:r>
                <a:rPr lang="da-DK" altLang="da-DK" sz="1000" b="0">
                  <a:latin typeface="Arial" charset="0"/>
                </a:rPr>
                <a:t>			Win2000</a:t>
              </a:r>
            </a:p>
            <a:p>
              <a:endParaRPr lang="da-DK" altLang="da-DK" sz="1000" b="0">
                <a:latin typeface="Arial" charset="0"/>
              </a:endParaRPr>
            </a:p>
            <a:p>
              <a:endParaRPr lang="da-DK" altLang="da-DK" sz="1000" b="0">
                <a:latin typeface="Arial" charset="0"/>
              </a:endParaRPr>
            </a:p>
            <a:p>
              <a:r>
                <a:rPr lang="da-DK" altLang="da-DK" sz="1000" b="0">
                  <a:latin typeface="Arial" charset="0"/>
                </a:rPr>
                <a:t>Hi Ken</a:t>
              </a:r>
            </a:p>
            <a:p>
              <a:endParaRPr lang="da-DK" altLang="da-DK" sz="1000" b="0" noProof="1">
                <a:latin typeface="Arial" charset="0"/>
              </a:endParaRPr>
            </a:p>
            <a:p>
              <a:r>
                <a:rPr lang="da-DK" altLang="da-DK" sz="1000" b="0">
                  <a:latin typeface="Arial" charset="0"/>
                </a:rPr>
                <a:t>Eudora cannot print from the outbox under Windows 2000. Prints heaps of empty pages. Anything we can do about it?</a:t>
              </a:r>
              <a:endParaRPr lang="da-DK" altLang="da-DK" sz="1000" b="0" noProof="1">
                <a:latin typeface="Arial" charset="0"/>
              </a:endParaRPr>
            </a:p>
          </p:txBody>
        </p:sp>
        <p:sp>
          <p:nvSpPr>
            <p:cNvPr id="272550" name="Freeform 1190"/>
            <p:cNvSpPr>
              <a:spLocks noChangeAspect="1"/>
            </p:cNvSpPr>
            <p:nvPr/>
          </p:nvSpPr>
          <p:spPr bwMode="auto">
            <a:xfrm flipV="1">
              <a:off x="3801" y="1684"/>
              <a:ext cx="95" cy="64"/>
            </a:xfrm>
            <a:custGeom>
              <a:avLst/>
              <a:gdLst>
                <a:gd name="T0" fmla="*/ 189 w 189"/>
                <a:gd name="T1" fmla="*/ 480 h 480"/>
                <a:gd name="T2" fmla="*/ 96 w 189"/>
                <a:gd name="T3" fmla="*/ 0 h 480"/>
                <a:gd name="T4" fmla="*/ 0 w 189"/>
                <a:gd name="T5" fmla="*/ 480 h 480"/>
                <a:gd name="T6" fmla="*/ 189 w 189"/>
                <a:gd name="T7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9" h="480">
                  <a:moveTo>
                    <a:pt x="189" y="480"/>
                  </a:moveTo>
                  <a:lnTo>
                    <a:pt x="96" y="0"/>
                  </a:lnTo>
                  <a:lnTo>
                    <a:pt x="0" y="480"/>
                  </a:lnTo>
                  <a:lnTo>
                    <a:pt x="189" y="480"/>
                  </a:lnTo>
                  <a:close/>
                </a:path>
              </a:pathLst>
            </a:custGeom>
            <a:solidFill>
              <a:schemeClr val="tx1"/>
            </a:solidFill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72551" name="Freeform 1191"/>
            <p:cNvSpPr>
              <a:spLocks noChangeAspect="1"/>
            </p:cNvSpPr>
            <p:nvPr/>
          </p:nvSpPr>
          <p:spPr bwMode="auto">
            <a:xfrm>
              <a:off x="3801" y="1363"/>
              <a:ext cx="95" cy="64"/>
            </a:xfrm>
            <a:custGeom>
              <a:avLst/>
              <a:gdLst>
                <a:gd name="T0" fmla="*/ 189 w 189"/>
                <a:gd name="T1" fmla="*/ 480 h 480"/>
                <a:gd name="T2" fmla="*/ 96 w 189"/>
                <a:gd name="T3" fmla="*/ 0 h 480"/>
                <a:gd name="T4" fmla="*/ 0 w 189"/>
                <a:gd name="T5" fmla="*/ 480 h 480"/>
                <a:gd name="T6" fmla="*/ 189 w 189"/>
                <a:gd name="T7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9" h="480">
                  <a:moveTo>
                    <a:pt x="189" y="480"/>
                  </a:moveTo>
                  <a:lnTo>
                    <a:pt x="96" y="0"/>
                  </a:lnTo>
                  <a:lnTo>
                    <a:pt x="0" y="480"/>
                  </a:lnTo>
                  <a:lnTo>
                    <a:pt x="189" y="480"/>
                  </a:lnTo>
                  <a:close/>
                </a:path>
              </a:pathLst>
            </a:custGeom>
            <a:solidFill>
              <a:schemeClr val="tx1"/>
            </a:solidFill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72552" name="Line 1192"/>
            <p:cNvSpPr>
              <a:spLocks noChangeShapeType="1"/>
            </p:cNvSpPr>
            <p:nvPr/>
          </p:nvSpPr>
          <p:spPr bwMode="auto">
            <a:xfrm>
              <a:off x="3777" y="1341"/>
              <a:ext cx="0" cy="44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</p:grpSp>
      <p:grpSp>
        <p:nvGrpSpPr>
          <p:cNvPr id="272512" name="Group 1152"/>
          <p:cNvGrpSpPr>
            <a:grpSpLocks/>
          </p:cNvGrpSpPr>
          <p:nvPr/>
        </p:nvGrpSpPr>
        <p:grpSpPr bwMode="auto">
          <a:xfrm>
            <a:off x="533400" y="2063750"/>
            <a:ext cx="4902200" cy="2351088"/>
            <a:chOff x="902" y="2415"/>
            <a:chExt cx="3088" cy="1481"/>
          </a:xfrm>
        </p:grpSpPr>
        <p:sp>
          <p:nvSpPr>
            <p:cNvPr id="272513" name="Rectangle 1153"/>
            <p:cNvSpPr>
              <a:spLocks noChangeArrowheads="1"/>
            </p:cNvSpPr>
            <p:nvPr/>
          </p:nvSpPr>
          <p:spPr bwMode="auto">
            <a:xfrm>
              <a:off x="902" y="2415"/>
              <a:ext cx="3088" cy="1038"/>
            </a:xfrm>
            <a:prstGeom prst="rect">
              <a:avLst/>
            </a:prstGeom>
            <a:solidFill>
              <a:srgbClr val="DDDDDD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272514" name="Rectangle 1154"/>
            <p:cNvSpPr>
              <a:spLocks noChangeArrowheads="1"/>
            </p:cNvSpPr>
            <p:nvPr/>
          </p:nvSpPr>
          <p:spPr bwMode="auto">
            <a:xfrm>
              <a:off x="3136" y="2524"/>
              <a:ext cx="788" cy="49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272515" name="Rectangle 1155"/>
            <p:cNvSpPr>
              <a:spLocks noChangeArrowheads="1"/>
            </p:cNvSpPr>
            <p:nvPr/>
          </p:nvSpPr>
          <p:spPr bwMode="auto">
            <a:xfrm>
              <a:off x="3136" y="3092"/>
              <a:ext cx="788" cy="26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grpSp>
          <p:nvGrpSpPr>
            <p:cNvPr id="272516" name="Group 1156"/>
            <p:cNvGrpSpPr>
              <a:grpSpLocks/>
            </p:cNvGrpSpPr>
            <p:nvPr/>
          </p:nvGrpSpPr>
          <p:grpSpPr bwMode="auto">
            <a:xfrm>
              <a:off x="1248" y="2524"/>
              <a:ext cx="1200" cy="833"/>
              <a:chOff x="1219" y="2524"/>
              <a:chExt cx="1350" cy="833"/>
            </a:xfrm>
          </p:grpSpPr>
          <p:sp>
            <p:nvSpPr>
              <p:cNvPr id="272517" name="Rectangle 1157"/>
              <p:cNvSpPr>
                <a:spLocks noChangeArrowheads="1"/>
              </p:cNvSpPr>
              <p:nvPr/>
            </p:nvSpPr>
            <p:spPr bwMode="auto">
              <a:xfrm>
                <a:off x="1219" y="2524"/>
                <a:ext cx="1350" cy="495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0" rIns="36000" bIns="36000" anchor="ctr"/>
              <a:lstStyle/>
              <a:p>
                <a:endParaRPr lang="da-DK"/>
              </a:p>
            </p:txBody>
          </p:sp>
          <p:sp>
            <p:nvSpPr>
              <p:cNvPr id="272518" name="Rectangle 1158"/>
              <p:cNvSpPr>
                <a:spLocks noChangeArrowheads="1"/>
              </p:cNvSpPr>
              <p:nvPr/>
            </p:nvSpPr>
            <p:spPr bwMode="auto">
              <a:xfrm>
                <a:off x="1219" y="3092"/>
                <a:ext cx="1350" cy="265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0" rIns="36000" bIns="36000" anchor="ctr"/>
              <a:lstStyle/>
              <a:p>
                <a:endParaRPr lang="da-DK"/>
              </a:p>
            </p:txBody>
          </p:sp>
          <p:sp>
            <p:nvSpPr>
              <p:cNvPr id="272519" name="Line 1159"/>
              <p:cNvSpPr>
                <a:spLocks noChangeShapeType="1"/>
              </p:cNvSpPr>
              <p:nvPr/>
            </p:nvSpPr>
            <p:spPr bwMode="auto">
              <a:xfrm>
                <a:off x="1219" y="2621"/>
                <a:ext cx="13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0" rIns="36000" bIns="36000" anchor="ctr"/>
              <a:lstStyle/>
              <a:p>
                <a:endParaRPr lang="da-DK"/>
              </a:p>
            </p:txBody>
          </p:sp>
          <p:sp>
            <p:nvSpPr>
              <p:cNvPr id="272520" name="Line 1160"/>
              <p:cNvSpPr>
                <a:spLocks noChangeShapeType="1"/>
              </p:cNvSpPr>
              <p:nvPr/>
            </p:nvSpPr>
            <p:spPr bwMode="auto">
              <a:xfrm>
                <a:off x="1219" y="2717"/>
                <a:ext cx="13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0" rIns="36000" bIns="36000" anchor="ctr"/>
              <a:lstStyle/>
              <a:p>
                <a:endParaRPr lang="da-DK"/>
              </a:p>
            </p:txBody>
          </p:sp>
          <p:sp>
            <p:nvSpPr>
              <p:cNvPr id="272521" name="Line 1161"/>
              <p:cNvSpPr>
                <a:spLocks noChangeShapeType="1"/>
              </p:cNvSpPr>
              <p:nvPr/>
            </p:nvSpPr>
            <p:spPr bwMode="auto">
              <a:xfrm>
                <a:off x="1219" y="2808"/>
                <a:ext cx="13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0" rIns="36000" bIns="36000" anchor="ctr"/>
              <a:lstStyle/>
              <a:p>
                <a:endParaRPr lang="da-DK"/>
              </a:p>
            </p:txBody>
          </p:sp>
          <p:sp>
            <p:nvSpPr>
              <p:cNvPr id="272522" name="Line 1162"/>
              <p:cNvSpPr>
                <a:spLocks noChangeShapeType="1"/>
              </p:cNvSpPr>
              <p:nvPr/>
            </p:nvSpPr>
            <p:spPr bwMode="auto">
              <a:xfrm>
                <a:off x="1219" y="2910"/>
                <a:ext cx="13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0" rIns="36000" bIns="36000" anchor="ctr"/>
              <a:lstStyle/>
              <a:p>
                <a:endParaRPr lang="da-DK"/>
              </a:p>
            </p:txBody>
          </p:sp>
        </p:grpSp>
        <p:sp>
          <p:nvSpPr>
            <p:cNvPr id="272523" name="Line 1163"/>
            <p:cNvSpPr>
              <a:spLocks noChangeShapeType="1"/>
            </p:cNvSpPr>
            <p:nvPr/>
          </p:nvSpPr>
          <p:spPr bwMode="auto">
            <a:xfrm>
              <a:off x="3136" y="2911"/>
              <a:ext cx="7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272524" name="Line 1164"/>
            <p:cNvSpPr>
              <a:spLocks noChangeShapeType="1"/>
            </p:cNvSpPr>
            <p:nvPr/>
          </p:nvSpPr>
          <p:spPr bwMode="auto">
            <a:xfrm>
              <a:off x="3136" y="2808"/>
              <a:ext cx="7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272525" name="Line 1165"/>
            <p:cNvSpPr>
              <a:spLocks noChangeShapeType="1"/>
            </p:cNvSpPr>
            <p:nvPr/>
          </p:nvSpPr>
          <p:spPr bwMode="auto">
            <a:xfrm>
              <a:off x="3136" y="2717"/>
              <a:ext cx="7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272526" name="Line 1166"/>
            <p:cNvSpPr>
              <a:spLocks noChangeShapeType="1"/>
            </p:cNvSpPr>
            <p:nvPr/>
          </p:nvSpPr>
          <p:spPr bwMode="auto">
            <a:xfrm>
              <a:off x="3136" y="2621"/>
              <a:ext cx="7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272527" name="Line 1167"/>
            <p:cNvSpPr>
              <a:spLocks noChangeShapeType="1"/>
            </p:cNvSpPr>
            <p:nvPr/>
          </p:nvSpPr>
          <p:spPr bwMode="auto">
            <a:xfrm>
              <a:off x="902" y="3453"/>
              <a:ext cx="30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272528" name="Rectangle 1168"/>
            <p:cNvSpPr>
              <a:spLocks noChangeArrowheads="1"/>
            </p:cNvSpPr>
            <p:nvPr/>
          </p:nvSpPr>
          <p:spPr bwMode="auto">
            <a:xfrm>
              <a:off x="3136" y="2717"/>
              <a:ext cx="788" cy="91"/>
            </a:xfrm>
            <a:prstGeom prst="rect">
              <a:avLst/>
            </a:prstGeom>
            <a:solidFill>
              <a:srgbClr val="DDDDDD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272529" name="Text Box 1169"/>
            <p:cNvSpPr txBox="1">
              <a:spLocks noChangeArrowheads="1"/>
            </p:cNvSpPr>
            <p:nvPr/>
          </p:nvSpPr>
          <p:spPr bwMode="auto">
            <a:xfrm>
              <a:off x="902" y="2415"/>
              <a:ext cx="3088" cy="1481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0" rIns="36000" bIns="36000"/>
            <a:lstStyle>
              <a:lvl1pPr>
                <a:tabLst>
                  <a:tab pos="571500" algn="l"/>
                  <a:tab pos="2857500" algn="l"/>
                  <a:tab pos="35306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tabLst>
                  <a:tab pos="571500" algn="l"/>
                  <a:tab pos="2857500" algn="l"/>
                  <a:tab pos="35306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tabLst>
                  <a:tab pos="571500" algn="l"/>
                  <a:tab pos="2857500" algn="l"/>
                  <a:tab pos="35306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tabLst>
                  <a:tab pos="571500" algn="l"/>
                  <a:tab pos="2857500" algn="l"/>
                  <a:tab pos="35306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tabLst>
                  <a:tab pos="571500" algn="l"/>
                  <a:tab pos="2857500" algn="l"/>
                  <a:tab pos="35306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2857500" algn="l"/>
                  <a:tab pos="35306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2857500" algn="l"/>
                  <a:tab pos="35306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2857500" algn="l"/>
                  <a:tab pos="35306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2857500" algn="l"/>
                  <a:tab pos="35306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000">
                  <a:latin typeface="Arial" charset="0"/>
                </a:rPr>
                <a:t>Message received</a:t>
              </a:r>
            </a:p>
            <a:p>
              <a:r>
                <a:rPr lang="da-DK" altLang="da-DK" sz="1000" b="0">
                  <a:latin typeface="Arial" charset="0"/>
                </a:rPr>
                <a:t>To:	joc@itu.dk	Sent:	17:42  28-04-2002</a:t>
              </a:r>
            </a:p>
            <a:p>
              <a:r>
                <a:rPr lang="da-DK" altLang="da-DK" sz="1000" b="0">
                  <a:latin typeface="Arial" charset="0"/>
                </a:rPr>
                <a:t>From:	jpvium@iqm.dk	State:	Seen</a:t>
              </a:r>
            </a:p>
            <a:p>
              <a:r>
                <a:rPr lang="da-DK" altLang="da-DK" sz="1000" b="0">
                  <a:latin typeface="Arial" charset="0"/>
                </a:rPr>
                <a:t>Subject</a:t>
              </a:r>
              <a:r>
                <a:rPr lang="da-DK" altLang="da-DK" sz="1000" b="0" noProof="1">
                  <a:latin typeface="Arial" charset="0"/>
                </a:rPr>
                <a:t>:</a:t>
              </a:r>
              <a:r>
                <a:rPr lang="da-DK" altLang="da-DK" sz="1000" b="0">
                  <a:latin typeface="Arial" charset="0"/>
                </a:rPr>
                <a:t>	Vienna trip 	In outbox:	</a:t>
              </a:r>
            </a:p>
            <a:p>
              <a:r>
                <a:rPr lang="da-DK" altLang="da-DK" sz="1000" b="0">
                  <a:latin typeface="Arial" charset="0"/>
                </a:rPr>
                <a:t>Cc:		Warning:	none</a:t>
              </a:r>
            </a:p>
            <a:p>
              <a:r>
                <a:rPr lang="da-DK" altLang="da-DK" sz="1000" b="0">
                  <a:latin typeface="Arial" charset="0"/>
                </a:rPr>
                <a:t>Bcc:		Last read:	15:10  29-04-2002</a:t>
              </a:r>
            </a:p>
            <a:p>
              <a:endParaRPr lang="da-DK" altLang="da-DK" sz="1000" b="0">
                <a:latin typeface="Arial" charset="0"/>
              </a:endParaRPr>
            </a:p>
            <a:p>
              <a:r>
                <a:rPr lang="da-DK" altLang="da-DK" sz="1000" b="0">
                  <a:latin typeface="Arial" charset="0"/>
                </a:rPr>
                <a:t>Attach:	IMG-0103.JPG 	Filed in:	Inbox, Vium</a:t>
              </a:r>
            </a:p>
            <a:p>
              <a:r>
                <a:rPr lang="da-DK" altLang="da-DK" sz="1000" b="0">
                  <a:latin typeface="Arial" charset="0"/>
                </a:rPr>
                <a:t>	IMG-0107.JPG</a:t>
              </a:r>
            </a:p>
            <a:p>
              <a:endParaRPr lang="da-DK" altLang="da-DK" sz="1000" b="0">
                <a:latin typeface="Arial" charset="0"/>
              </a:endParaRPr>
            </a:p>
            <a:p>
              <a:endParaRPr lang="da-DK" altLang="da-DK" sz="1000" b="0">
                <a:latin typeface="Arial" charset="0"/>
              </a:endParaRPr>
            </a:p>
            <a:p>
              <a:r>
                <a:rPr lang="da-DK" altLang="da-DK" sz="1000" b="0">
                  <a:latin typeface="Arial" charset="0"/>
                </a:rPr>
                <a:t>Hi John</a:t>
              </a:r>
            </a:p>
            <a:p>
              <a:endParaRPr lang="da-DK" altLang="da-DK" sz="1000" b="0" noProof="1">
                <a:latin typeface="Arial" charset="0"/>
              </a:endParaRPr>
            </a:p>
            <a:p>
              <a:r>
                <a:rPr lang="da-DK" altLang="da-DK" sz="1000" b="0">
                  <a:latin typeface="Arial" charset="0"/>
                </a:rPr>
                <a:t>We had a great trip to Vienna. I have enclosed some pictures that might interest </a:t>
              </a:r>
            </a:p>
            <a:p>
              <a:r>
                <a:rPr lang="da-DK" altLang="da-DK" sz="1000" b="0">
                  <a:latin typeface="Arial" charset="0"/>
                </a:rPr>
                <a:t>you. The first one is the famous gate where the horses pass several times a day.</a:t>
              </a:r>
              <a:endParaRPr lang="da-DK" altLang="da-DK" sz="1000" b="0" noProof="1">
                <a:latin typeface="Arial" charset="0"/>
              </a:endParaRPr>
            </a:p>
          </p:txBody>
        </p:sp>
        <p:sp>
          <p:nvSpPr>
            <p:cNvPr id="272530" name="Freeform 1170"/>
            <p:cNvSpPr>
              <a:spLocks noChangeAspect="1"/>
            </p:cNvSpPr>
            <p:nvPr/>
          </p:nvSpPr>
          <p:spPr bwMode="auto">
            <a:xfrm flipV="1">
              <a:off x="3870" y="3798"/>
              <a:ext cx="95" cy="64"/>
            </a:xfrm>
            <a:custGeom>
              <a:avLst/>
              <a:gdLst>
                <a:gd name="T0" fmla="*/ 189 w 189"/>
                <a:gd name="T1" fmla="*/ 480 h 480"/>
                <a:gd name="T2" fmla="*/ 96 w 189"/>
                <a:gd name="T3" fmla="*/ 0 h 480"/>
                <a:gd name="T4" fmla="*/ 0 w 189"/>
                <a:gd name="T5" fmla="*/ 480 h 480"/>
                <a:gd name="T6" fmla="*/ 189 w 189"/>
                <a:gd name="T7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9" h="480">
                  <a:moveTo>
                    <a:pt x="189" y="480"/>
                  </a:moveTo>
                  <a:lnTo>
                    <a:pt x="96" y="0"/>
                  </a:lnTo>
                  <a:lnTo>
                    <a:pt x="0" y="480"/>
                  </a:lnTo>
                  <a:lnTo>
                    <a:pt x="189" y="480"/>
                  </a:lnTo>
                  <a:close/>
                </a:path>
              </a:pathLst>
            </a:custGeom>
            <a:solidFill>
              <a:schemeClr val="tx1"/>
            </a:solidFill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72531" name="Freeform 1171"/>
            <p:cNvSpPr>
              <a:spLocks noChangeAspect="1"/>
            </p:cNvSpPr>
            <p:nvPr/>
          </p:nvSpPr>
          <p:spPr bwMode="auto">
            <a:xfrm>
              <a:off x="3870" y="3477"/>
              <a:ext cx="95" cy="64"/>
            </a:xfrm>
            <a:custGeom>
              <a:avLst/>
              <a:gdLst>
                <a:gd name="T0" fmla="*/ 189 w 189"/>
                <a:gd name="T1" fmla="*/ 480 h 480"/>
                <a:gd name="T2" fmla="*/ 96 w 189"/>
                <a:gd name="T3" fmla="*/ 0 h 480"/>
                <a:gd name="T4" fmla="*/ 0 w 189"/>
                <a:gd name="T5" fmla="*/ 480 h 480"/>
                <a:gd name="T6" fmla="*/ 189 w 189"/>
                <a:gd name="T7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9" h="480">
                  <a:moveTo>
                    <a:pt x="189" y="480"/>
                  </a:moveTo>
                  <a:lnTo>
                    <a:pt x="96" y="0"/>
                  </a:lnTo>
                  <a:lnTo>
                    <a:pt x="0" y="480"/>
                  </a:lnTo>
                  <a:lnTo>
                    <a:pt x="189" y="480"/>
                  </a:lnTo>
                  <a:close/>
                </a:path>
              </a:pathLst>
            </a:custGeom>
            <a:solidFill>
              <a:schemeClr val="tx1"/>
            </a:solidFill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72532" name="Line 1172"/>
            <p:cNvSpPr>
              <a:spLocks noChangeShapeType="1"/>
            </p:cNvSpPr>
            <p:nvPr/>
          </p:nvSpPr>
          <p:spPr bwMode="auto">
            <a:xfrm>
              <a:off x="3846" y="3455"/>
              <a:ext cx="0" cy="44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</p:grpSp>
      <p:grpSp>
        <p:nvGrpSpPr>
          <p:cNvPr id="272424" name="Group 1064"/>
          <p:cNvGrpSpPr>
            <a:grpSpLocks/>
          </p:cNvGrpSpPr>
          <p:nvPr/>
        </p:nvGrpSpPr>
        <p:grpSpPr bwMode="auto">
          <a:xfrm>
            <a:off x="3535363" y="3470275"/>
            <a:ext cx="4427537" cy="2859088"/>
            <a:chOff x="1686" y="455"/>
            <a:chExt cx="2789" cy="1801"/>
          </a:xfrm>
        </p:grpSpPr>
        <p:sp>
          <p:nvSpPr>
            <p:cNvPr id="272388" name="Rectangle 1028"/>
            <p:cNvSpPr>
              <a:spLocks noChangeArrowheads="1"/>
            </p:cNvSpPr>
            <p:nvPr/>
          </p:nvSpPr>
          <p:spPr bwMode="auto">
            <a:xfrm>
              <a:off x="1686" y="455"/>
              <a:ext cx="2789" cy="1801"/>
            </a:xfrm>
            <a:prstGeom prst="rect">
              <a:avLst/>
            </a:prstGeom>
            <a:solidFill>
              <a:srgbClr val="DDDDDD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272390" name="Rectangle 1030"/>
            <p:cNvSpPr>
              <a:spLocks noChangeArrowheads="1"/>
            </p:cNvSpPr>
            <p:nvPr/>
          </p:nvSpPr>
          <p:spPr bwMode="auto">
            <a:xfrm>
              <a:off x="3632" y="767"/>
              <a:ext cx="788" cy="30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grpSp>
          <p:nvGrpSpPr>
            <p:cNvPr id="272422" name="Group 1062"/>
            <p:cNvGrpSpPr>
              <a:grpSpLocks/>
            </p:cNvGrpSpPr>
            <p:nvPr/>
          </p:nvGrpSpPr>
          <p:grpSpPr bwMode="auto">
            <a:xfrm>
              <a:off x="2076" y="574"/>
              <a:ext cx="1116" cy="387"/>
              <a:chOff x="1158" y="2094"/>
              <a:chExt cx="1277" cy="387"/>
            </a:xfrm>
          </p:grpSpPr>
          <p:sp>
            <p:nvSpPr>
              <p:cNvPr id="272389" name="Rectangle 1029"/>
              <p:cNvSpPr>
                <a:spLocks noChangeArrowheads="1"/>
              </p:cNvSpPr>
              <p:nvPr/>
            </p:nvSpPr>
            <p:spPr bwMode="auto">
              <a:xfrm>
                <a:off x="1158" y="2094"/>
                <a:ext cx="1277" cy="38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0" rIns="36000" bIns="36000" anchor="ctr"/>
              <a:lstStyle/>
              <a:p>
                <a:endParaRPr lang="da-DK"/>
              </a:p>
            </p:txBody>
          </p:sp>
          <p:sp>
            <p:nvSpPr>
              <p:cNvPr id="272394" name="Line 1034"/>
              <p:cNvSpPr>
                <a:spLocks noChangeShapeType="1"/>
              </p:cNvSpPr>
              <p:nvPr/>
            </p:nvSpPr>
            <p:spPr bwMode="auto">
              <a:xfrm>
                <a:off x="1158" y="2191"/>
                <a:ext cx="1277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0" rIns="36000" bIns="36000" anchor="ctr"/>
              <a:lstStyle/>
              <a:p>
                <a:endParaRPr lang="da-DK"/>
              </a:p>
            </p:txBody>
          </p:sp>
          <p:sp>
            <p:nvSpPr>
              <p:cNvPr id="272395" name="Line 1035"/>
              <p:cNvSpPr>
                <a:spLocks noChangeShapeType="1"/>
              </p:cNvSpPr>
              <p:nvPr/>
            </p:nvSpPr>
            <p:spPr bwMode="auto">
              <a:xfrm>
                <a:off x="1158" y="2287"/>
                <a:ext cx="1277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0" rIns="36000" bIns="36000" anchor="ctr"/>
              <a:lstStyle/>
              <a:p>
                <a:endParaRPr lang="da-DK"/>
              </a:p>
            </p:txBody>
          </p:sp>
          <p:sp>
            <p:nvSpPr>
              <p:cNvPr id="272396" name="Line 1036"/>
              <p:cNvSpPr>
                <a:spLocks noChangeShapeType="1"/>
              </p:cNvSpPr>
              <p:nvPr/>
            </p:nvSpPr>
            <p:spPr bwMode="auto">
              <a:xfrm>
                <a:off x="1158" y="2378"/>
                <a:ext cx="1277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0" rIns="36000" bIns="36000" anchor="ctr"/>
              <a:lstStyle/>
              <a:p>
                <a:endParaRPr lang="da-DK"/>
              </a:p>
            </p:txBody>
          </p:sp>
        </p:grpSp>
        <p:sp>
          <p:nvSpPr>
            <p:cNvPr id="272399" name="Line 1039"/>
            <p:cNvSpPr>
              <a:spLocks noChangeShapeType="1"/>
            </p:cNvSpPr>
            <p:nvPr/>
          </p:nvSpPr>
          <p:spPr bwMode="auto">
            <a:xfrm>
              <a:off x="3632" y="858"/>
              <a:ext cx="7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272400" name="Line 1040"/>
            <p:cNvSpPr>
              <a:spLocks noChangeShapeType="1"/>
            </p:cNvSpPr>
            <p:nvPr/>
          </p:nvSpPr>
          <p:spPr bwMode="auto">
            <a:xfrm>
              <a:off x="3632" y="767"/>
              <a:ext cx="7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272404" name="Rectangle 1044"/>
            <p:cNvSpPr>
              <a:spLocks noChangeArrowheads="1"/>
            </p:cNvSpPr>
            <p:nvPr/>
          </p:nvSpPr>
          <p:spPr bwMode="auto">
            <a:xfrm>
              <a:off x="3798" y="574"/>
              <a:ext cx="622" cy="193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272401" name="Line 1041"/>
            <p:cNvSpPr>
              <a:spLocks noChangeShapeType="1"/>
            </p:cNvSpPr>
            <p:nvPr/>
          </p:nvSpPr>
          <p:spPr bwMode="auto">
            <a:xfrm>
              <a:off x="3798" y="671"/>
              <a:ext cx="62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272406" name="Rectangle 1046"/>
            <p:cNvSpPr>
              <a:spLocks noChangeArrowheads="1"/>
            </p:cNvSpPr>
            <p:nvPr/>
          </p:nvSpPr>
          <p:spPr bwMode="auto">
            <a:xfrm>
              <a:off x="3678" y="583"/>
              <a:ext cx="72" cy="7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272407" name="Rectangle 1047"/>
            <p:cNvSpPr>
              <a:spLocks noChangeArrowheads="1"/>
            </p:cNvSpPr>
            <p:nvPr/>
          </p:nvSpPr>
          <p:spPr bwMode="auto">
            <a:xfrm>
              <a:off x="3678" y="676"/>
              <a:ext cx="72" cy="7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pic>
          <p:nvPicPr>
            <p:cNvPr id="272423" name="Picture 106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0" y="1150"/>
              <a:ext cx="2748" cy="10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72393" name="Text Box 1033"/>
            <p:cNvSpPr txBox="1">
              <a:spLocks noChangeArrowheads="1"/>
            </p:cNvSpPr>
            <p:nvPr/>
          </p:nvSpPr>
          <p:spPr bwMode="auto">
            <a:xfrm>
              <a:off x="1686" y="461"/>
              <a:ext cx="2789" cy="1795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/>
            <a:lstStyle>
              <a:lvl1pPr>
                <a:tabLst>
                  <a:tab pos="666750" algn="l"/>
                  <a:tab pos="2578100" algn="l"/>
                  <a:tab pos="3149600" algn="l"/>
                  <a:tab pos="34290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tabLst>
                  <a:tab pos="666750" algn="l"/>
                  <a:tab pos="2578100" algn="l"/>
                  <a:tab pos="3149600" algn="l"/>
                  <a:tab pos="34290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tabLst>
                  <a:tab pos="666750" algn="l"/>
                  <a:tab pos="2578100" algn="l"/>
                  <a:tab pos="3149600" algn="l"/>
                  <a:tab pos="34290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tabLst>
                  <a:tab pos="666750" algn="l"/>
                  <a:tab pos="2578100" algn="l"/>
                  <a:tab pos="3149600" algn="l"/>
                  <a:tab pos="34290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tabLst>
                  <a:tab pos="666750" algn="l"/>
                  <a:tab pos="2578100" algn="l"/>
                  <a:tab pos="3149600" algn="l"/>
                  <a:tab pos="34290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66750" algn="l"/>
                  <a:tab pos="2578100" algn="l"/>
                  <a:tab pos="3149600" algn="l"/>
                  <a:tab pos="34290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66750" algn="l"/>
                  <a:tab pos="2578100" algn="l"/>
                  <a:tab pos="3149600" algn="l"/>
                  <a:tab pos="34290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66750" algn="l"/>
                  <a:tab pos="2578100" algn="l"/>
                  <a:tab pos="3149600" algn="l"/>
                  <a:tab pos="34290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66750" algn="l"/>
                  <a:tab pos="2578100" algn="l"/>
                  <a:tab pos="3149600" algn="l"/>
                  <a:tab pos="34290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000">
                  <a:latin typeface="Arial" charset="0"/>
                </a:rPr>
                <a:t>Find Message</a:t>
              </a:r>
            </a:p>
            <a:p>
              <a:r>
                <a:rPr lang="da-DK" altLang="da-DK" sz="1000" b="0">
                  <a:latin typeface="Arial" charset="0"/>
                </a:rPr>
                <a:t>Contact:		After:	</a:t>
              </a:r>
              <a:r>
                <a:rPr lang="da-DK" altLang="da-DK" sz="1000">
                  <a:latin typeface="Arial" charset="0"/>
                </a:rPr>
                <a:t>v</a:t>
              </a:r>
              <a:r>
                <a:rPr lang="da-DK" altLang="da-DK" sz="1000" b="0">
                  <a:latin typeface="Arial" charset="0"/>
                </a:rPr>
                <a:t>	29-04-2001</a:t>
              </a:r>
            </a:p>
            <a:p>
              <a:r>
                <a:rPr lang="da-DK" altLang="da-DK" sz="1000" b="0">
                  <a:latin typeface="Arial" charset="0"/>
                </a:rPr>
                <a:t>Subject:		Before:	</a:t>
              </a:r>
            </a:p>
            <a:p>
              <a:r>
                <a:rPr lang="da-DK" altLang="da-DK" sz="1000" b="0">
                  <a:latin typeface="Arial" charset="0"/>
                </a:rPr>
                <a:t>Text:	austr	State:	(any)</a:t>
              </a:r>
            </a:p>
            <a:p>
              <a:r>
                <a:rPr lang="da-DK" altLang="da-DK" sz="1000" b="0">
                  <a:latin typeface="Arial" charset="0"/>
                </a:rPr>
                <a:t>Attach:		Filed in:	Positions, Vium</a:t>
              </a:r>
            </a:p>
            <a:p>
              <a:endParaRPr lang="da-DK" altLang="da-DK" sz="1000" b="0">
                <a:latin typeface="Arial" charset="0"/>
              </a:endParaRPr>
            </a:p>
            <a:p>
              <a:r>
                <a:rPr lang="da-DK" altLang="da-DK" sz="1000">
                  <a:latin typeface="Arial" charset="0"/>
                </a:rPr>
                <a:t>Results</a:t>
              </a:r>
              <a:endParaRPr lang="da-DK" altLang="da-DK" sz="1000" b="0">
                <a:latin typeface="Arial" charset="0"/>
              </a:endParaRPr>
            </a:p>
          </p:txBody>
        </p:sp>
      </p:grpSp>
      <p:grpSp>
        <p:nvGrpSpPr>
          <p:cNvPr id="272553" name="Group 1193"/>
          <p:cNvGrpSpPr>
            <a:grpSpLocks/>
          </p:cNvGrpSpPr>
          <p:nvPr/>
        </p:nvGrpSpPr>
        <p:grpSpPr bwMode="auto">
          <a:xfrm>
            <a:off x="533400" y="5121275"/>
            <a:ext cx="4427538" cy="758825"/>
            <a:chOff x="336" y="2946"/>
            <a:chExt cx="2789" cy="478"/>
          </a:xfrm>
        </p:grpSpPr>
        <p:sp>
          <p:nvSpPr>
            <p:cNvPr id="272442" name="Rectangle 1082"/>
            <p:cNvSpPr>
              <a:spLocks noChangeArrowheads="1"/>
            </p:cNvSpPr>
            <p:nvPr/>
          </p:nvSpPr>
          <p:spPr bwMode="auto">
            <a:xfrm>
              <a:off x="336" y="2946"/>
              <a:ext cx="2789" cy="478"/>
            </a:xfrm>
            <a:prstGeom prst="rect">
              <a:avLst/>
            </a:prstGeom>
            <a:solidFill>
              <a:srgbClr val="DDDDDD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272445" name="Rectangle 1085"/>
            <p:cNvSpPr>
              <a:spLocks noChangeArrowheads="1"/>
            </p:cNvSpPr>
            <p:nvPr/>
          </p:nvSpPr>
          <p:spPr bwMode="auto">
            <a:xfrm>
              <a:off x="380" y="3189"/>
              <a:ext cx="1702" cy="13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272456" name="Text Box 1096"/>
            <p:cNvSpPr txBox="1">
              <a:spLocks noChangeArrowheads="1"/>
            </p:cNvSpPr>
            <p:nvPr/>
          </p:nvSpPr>
          <p:spPr bwMode="auto">
            <a:xfrm>
              <a:off x="336" y="2946"/>
              <a:ext cx="2789" cy="47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/>
            <a:lstStyle>
              <a:lvl1pPr>
                <a:tabLst>
                  <a:tab pos="666750" algn="l"/>
                  <a:tab pos="1619250" algn="l"/>
                  <a:tab pos="2578100" algn="l"/>
                  <a:tab pos="3149600" algn="l"/>
                  <a:tab pos="34290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tabLst>
                  <a:tab pos="666750" algn="l"/>
                  <a:tab pos="1619250" algn="l"/>
                  <a:tab pos="2578100" algn="l"/>
                  <a:tab pos="3149600" algn="l"/>
                  <a:tab pos="34290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tabLst>
                  <a:tab pos="666750" algn="l"/>
                  <a:tab pos="1619250" algn="l"/>
                  <a:tab pos="2578100" algn="l"/>
                  <a:tab pos="3149600" algn="l"/>
                  <a:tab pos="34290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tabLst>
                  <a:tab pos="666750" algn="l"/>
                  <a:tab pos="1619250" algn="l"/>
                  <a:tab pos="2578100" algn="l"/>
                  <a:tab pos="3149600" algn="l"/>
                  <a:tab pos="34290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tabLst>
                  <a:tab pos="666750" algn="l"/>
                  <a:tab pos="1619250" algn="l"/>
                  <a:tab pos="2578100" algn="l"/>
                  <a:tab pos="3149600" algn="l"/>
                  <a:tab pos="34290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66750" algn="l"/>
                  <a:tab pos="1619250" algn="l"/>
                  <a:tab pos="2578100" algn="l"/>
                  <a:tab pos="3149600" algn="l"/>
                  <a:tab pos="34290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66750" algn="l"/>
                  <a:tab pos="1619250" algn="l"/>
                  <a:tab pos="2578100" algn="l"/>
                  <a:tab pos="3149600" algn="l"/>
                  <a:tab pos="34290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66750" algn="l"/>
                  <a:tab pos="1619250" algn="l"/>
                  <a:tab pos="2578100" algn="l"/>
                  <a:tab pos="3149600" algn="l"/>
                  <a:tab pos="34290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66750" algn="l"/>
                  <a:tab pos="1619250" algn="l"/>
                  <a:tab pos="2578100" algn="l"/>
                  <a:tab pos="3149600" algn="l"/>
                  <a:tab pos="34290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000">
                  <a:latin typeface="Arial" charset="0"/>
                </a:rPr>
                <a:t>Progress</a:t>
              </a:r>
            </a:p>
            <a:p>
              <a:r>
                <a:rPr lang="da-DK" altLang="da-DK" sz="1000" b="0">
                  <a:latin typeface="Arial" charset="0"/>
                </a:rPr>
                <a:t>Transferring:  amh@itu.dk,  Thesis vers. 3.2 for your review</a:t>
              </a:r>
            </a:p>
          </p:txBody>
        </p:sp>
        <p:sp>
          <p:nvSpPr>
            <p:cNvPr id="272457" name="AutoShape 1097"/>
            <p:cNvSpPr>
              <a:spLocks noChangeArrowheads="1"/>
            </p:cNvSpPr>
            <p:nvPr/>
          </p:nvSpPr>
          <p:spPr bwMode="auto">
            <a:xfrm>
              <a:off x="2360" y="3186"/>
              <a:ext cx="713" cy="158"/>
            </a:xfrm>
            <a:prstGeom prst="bevel">
              <a:avLst>
                <a:gd name="adj" fmla="val 12500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18000" rIns="36000" bIns="18000">
              <a:spAutoFit/>
            </a:bodyPr>
            <a:lstStyle>
              <a:lvl1pPr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000" noProof="1">
                  <a:latin typeface="Arial" charset="0"/>
                </a:rPr>
                <a:t>Skip attachment</a:t>
              </a:r>
              <a:endParaRPr lang="da-DK" altLang="da-DK" sz="1600" b="0" noProof="1">
                <a:latin typeface="Arial" charset="0"/>
              </a:endParaRPr>
            </a:p>
          </p:txBody>
        </p:sp>
        <p:sp>
          <p:nvSpPr>
            <p:cNvPr id="272458" name="AutoShape 1098"/>
            <p:cNvSpPr>
              <a:spLocks noChangeArrowheads="1"/>
            </p:cNvSpPr>
            <p:nvPr/>
          </p:nvSpPr>
          <p:spPr bwMode="auto">
            <a:xfrm>
              <a:off x="2769" y="3000"/>
              <a:ext cx="304" cy="158"/>
            </a:xfrm>
            <a:prstGeom prst="bevel">
              <a:avLst>
                <a:gd name="adj" fmla="val 12500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18000" rIns="36000" bIns="18000">
              <a:spAutoFit/>
            </a:bodyPr>
            <a:lstStyle>
              <a:lvl1pPr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000" noProof="1">
                  <a:latin typeface="Arial" charset="0"/>
                </a:rPr>
                <a:t>Stop</a:t>
              </a:r>
              <a:endParaRPr lang="da-DK" altLang="da-DK" sz="1600" b="0" noProof="1">
                <a:latin typeface="Arial" charset="0"/>
              </a:endParaRPr>
            </a:p>
          </p:txBody>
        </p:sp>
        <p:sp>
          <p:nvSpPr>
            <p:cNvPr id="272459" name="Rectangle 1099"/>
            <p:cNvSpPr>
              <a:spLocks noChangeArrowheads="1"/>
            </p:cNvSpPr>
            <p:nvPr/>
          </p:nvSpPr>
          <p:spPr bwMode="auto">
            <a:xfrm>
              <a:off x="380" y="3189"/>
              <a:ext cx="574" cy="131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</p:grpSp>
      <p:sp>
        <p:nvSpPr>
          <p:cNvPr id="272554" name="Text Box 1194"/>
          <p:cNvSpPr txBox="1">
            <a:spLocks noChangeArrowheads="1"/>
          </p:cNvSpPr>
          <p:nvPr/>
        </p:nvSpPr>
        <p:spPr bwMode="auto">
          <a:xfrm>
            <a:off x="449263" y="76200"/>
            <a:ext cx="68437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sz="1600" b="0">
                <a:latin typeface="Arial" charset="0"/>
              </a:rPr>
              <a:t>(Fig 11.4B  Cont.)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Text Box 2050"/>
          <p:cNvSpPr txBox="1">
            <a:spLocks noChangeArrowheads="1"/>
          </p:cNvSpPr>
          <p:nvPr/>
        </p:nvSpPr>
        <p:spPr bwMode="auto">
          <a:xfrm>
            <a:off x="449263" y="76200"/>
            <a:ext cx="74628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11.5A  Semantic and search functions, e-mail</a:t>
            </a:r>
          </a:p>
        </p:txBody>
      </p:sp>
      <p:sp>
        <p:nvSpPr>
          <p:cNvPr id="279556" name="Text Box 2052"/>
          <p:cNvSpPr txBox="1">
            <a:spLocks noChangeArrowheads="1"/>
          </p:cNvSpPr>
          <p:nvPr/>
        </p:nvSpPr>
        <p:spPr bwMode="auto">
          <a:xfrm>
            <a:off x="533400" y="862013"/>
            <a:ext cx="1354138" cy="30956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r>
              <a:rPr lang="da-DK" altLang="da-DK" sz="1600" b="0" noProof="1"/>
              <a:t>TreeView</a:t>
            </a:r>
          </a:p>
        </p:txBody>
      </p:sp>
      <p:sp>
        <p:nvSpPr>
          <p:cNvPr id="279557" name="Text Box 2053"/>
          <p:cNvSpPr txBox="1">
            <a:spLocks noChangeArrowheads="1"/>
          </p:cNvSpPr>
          <p:nvPr/>
        </p:nvSpPr>
        <p:spPr bwMode="auto">
          <a:xfrm>
            <a:off x="533400" y="1171575"/>
            <a:ext cx="1068388" cy="173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>
            <a:spAutoFit/>
          </a:bodyPr>
          <a:lstStyle/>
          <a:p>
            <a:r>
              <a:rPr lang="da-DK" altLang="da-DK" sz="1400" b="0"/>
              <a:t>Edit: name</a:t>
            </a:r>
          </a:p>
          <a:p>
            <a:r>
              <a:rPr lang="da-DK" altLang="da-DK" sz="1400" b="0"/>
              <a:t>SelectFolder</a:t>
            </a:r>
          </a:p>
          <a:p>
            <a:r>
              <a:rPr lang="da-DK" altLang="da-DK" sz="1400" b="0"/>
              <a:t>NewFolder</a:t>
            </a:r>
          </a:p>
          <a:p>
            <a:r>
              <a:rPr lang="da-DK" altLang="da-DK" sz="1400" b="0"/>
              <a:t>DelFolder</a:t>
            </a:r>
          </a:p>
          <a:p>
            <a:r>
              <a:rPr lang="da-DK" altLang="da-DK" sz="1400" b="0"/>
              <a:t>OpenLists</a:t>
            </a:r>
          </a:p>
          <a:p>
            <a:r>
              <a:rPr lang="da-DK" altLang="da-DK" sz="1400" b="0"/>
              <a:t>CloseCase</a:t>
            </a:r>
          </a:p>
          <a:p>
            <a:r>
              <a:rPr lang="da-DK" altLang="da-DK" sz="1400" b="0"/>
              <a:t>OpenCase</a:t>
            </a:r>
          </a:p>
          <a:p>
            <a:r>
              <a:rPr lang="da-DK" altLang="da-DK" sz="1400" b="0"/>
              <a:t>Archive</a:t>
            </a:r>
            <a:endParaRPr lang="en-GB" altLang="da-DK" sz="1400" b="0"/>
          </a:p>
        </p:txBody>
      </p:sp>
      <p:sp>
        <p:nvSpPr>
          <p:cNvPr id="279562" name="Text Box 2058"/>
          <p:cNvSpPr txBox="1">
            <a:spLocks noChangeArrowheads="1"/>
          </p:cNvSpPr>
          <p:nvPr/>
        </p:nvSpPr>
        <p:spPr bwMode="auto">
          <a:xfrm>
            <a:off x="3170238" y="858838"/>
            <a:ext cx="1241425" cy="30956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r>
              <a:rPr lang="da-DK" altLang="da-DK" sz="1600" b="0" noProof="1"/>
              <a:t>MessageList</a:t>
            </a:r>
          </a:p>
        </p:txBody>
      </p:sp>
      <p:sp>
        <p:nvSpPr>
          <p:cNvPr id="279563" name="Text Box 2059"/>
          <p:cNvSpPr txBox="1">
            <a:spLocks noChangeArrowheads="1"/>
          </p:cNvSpPr>
          <p:nvPr/>
        </p:nvSpPr>
        <p:spPr bwMode="auto">
          <a:xfrm>
            <a:off x="3170238" y="1168400"/>
            <a:ext cx="2025650" cy="1951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>
            <a:spAutoFit/>
          </a:bodyPr>
          <a:lstStyle/>
          <a:p>
            <a:r>
              <a:rPr lang="da-DK" altLang="da-DK" sz="1400" b="0"/>
              <a:t>SelectMultiple</a:t>
            </a:r>
          </a:p>
          <a:p>
            <a:r>
              <a:rPr lang="da-DK" altLang="da-DK" sz="1400" b="0"/>
              <a:t>OpenMessage</a:t>
            </a:r>
          </a:p>
          <a:p>
            <a:r>
              <a:rPr lang="da-DK" altLang="da-DK" sz="1400" b="0"/>
              <a:t>OpenSource</a:t>
            </a:r>
          </a:p>
          <a:p>
            <a:r>
              <a:rPr lang="da-DK" altLang="da-DK" sz="1400" b="0"/>
              <a:t>Trash, DelCopy</a:t>
            </a:r>
          </a:p>
          <a:p>
            <a:r>
              <a:rPr lang="da-DK" altLang="da-DK" sz="1400" b="0"/>
              <a:t>FileIn, Copy, Move</a:t>
            </a:r>
          </a:p>
          <a:p>
            <a:r>
              <a:rPr lang="da-DK" altLang="da-DK" sz="1400" b="0"/>
              <a:t>Reply, ReplyAll, Forward</a:t>
            </a:r>
          </a:p>
          <a:p>
            <a:r>
              <a:rPr lang="da-DK" altLang="da-DK" sz="1400" b="0"/>
              <a:t>Send, ReSend</a:t>
            </a:r>
          </a:p>
          <a:p>
            <a:r>
              <a:rPr lang="da-DK" altLang="da-DK" sz="1400" b="0"/>
              <a:t>SelectAttributes</a:t>
            </a:r>
          </a:p>
          <a:p>
            <a:r>
              <a:rPr lang="da-DK" altLang="da-DK" sz="1400" b="0"/>
              <a:t>Print</a:t>
            </a:r>
          </a:p>
        </p:txBody>
      </p:sp>
      <p:sp>
        <p:nvSpPr>
          <p:cNvPr id="279565" name="Text Box 2061"/>
          <p:cNvSpPr txBox="1">
            <a:spLocks noChangeArrowheads="1"/>
          </p:cNvSpPr>
          <p:nvPr/>
        </p:nvSpPr>
        <p:spPr bwMode="auto">
          <a:xfrm>
            <a:off x="1887538" y="862013"/>
            <a:ext cx="1281112" cy="30956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r>
              <a:rPr lang="da-DK" altLang="da-DK" sz="1600" b="0" noProof="1"/>
              <a:t>FileList</a:t>
            </a:r>
          </a:p>
        </p:txBody>
      </p:sp>
      <p:sp>
        <p:nvSpPr>
          <p:cNvPr id="279566" name="Text Box 2062"/>
          <p:cNvSpPr txBox="1">
            <a:spLocks noChangeArrowheads="1"/>
          </p:cNvSpPr>
          <p:nvPr/>
        </p:nvSpPr>
        <p:spPr bwMode="auto">
          <a:xfrm>
            <a:off x="1884363" y="1171575"/>
            <a:ext cx="1177925" cy="152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>
            <a:spAutoFit/>
          </a:bodyPr>
          <a:lstStyle/>
          <a:p>
            <a:r>
              <a:rPr lang="da-DK" altLang="da-DK" sz="1400" b="0"/>
              <a:t>Edit: name</a:t>
            </a:r>
          </a:p>
          <a:p>
            <a:r>
              <a:rPr lang="da-DK" altLang="da-DK" sz="1400" b="0"/>
              <a:t>SelectMultiple</a:t>
            </a:r>
          </a:p>
          <a:p>
            <a:r>
              <a:rPr lang="da-DK" altLang="da-DK" sz="1400" b="0"/>
              <a:t>AttachFile</a:t>
            </a:r>
          </a:p>
          <a:p>
            <a:r>
              <a:rPr lang="da-DK" altLang="da-DK" sz="1400" b="0"/>
              <a:t>EmbedFile</a:t>
            </a:r>
          </a:p>
          <a:p>
            <a:r>
              <a:rPr lang="da-DK" altLang="da-DK" sz="1400" b="0"/>
              <a:t>Delete</a:t>
            </a:r>
          </a:p>
          <a:p>
            <a:r>
              <a:rPr lang="da-DK" altLang="da-DK" sz="1400" b="0"/>
              <a:t>Copy, Move</a:t>
            </a:r>
          </a:p>
          <a:p>
            <a:r>
              <a:rPr lang="da-DK" altLang="da-DK" sz="1400" b="0"/>
              <a:t>OpenFile</a:t>
            </a:r>
          </a:p>
        </p:txBody>
      </p:sp>
      <p:grpSp>
        <p:nvGrpSpPr>
          <p:cNvPr id="279600" name="Group 2096"/>
          <p:cNvGrpSpPr>
            <a:grpSpLocks/>
          </p:cNvGrpSpPr>
          <p:nvPr/>
        </p:nvGrpSpPr>
        <p:grpSpPr bwMode="auto">
          <a:xfrm>
            <a:off x="571500" y="5100638"/>
            <a:ext cx="1693863" cy="771525"/>
            <a:chOff x="360" y="3085"/>
            <a:chExt cx="1067" cy="486"/>
          </a:xfrm>
        </p:grpSpPr>
        <p:sp>
          <p:nvSpPr>
            <p:cNvPr id="279571" name="Text Box 2067"/>
            <p:cNvSpPr txBox="1">
              <a:spLocks noChangeArrowheads="1"/>
            </p:cNvSpPr>
            <p:nvPr/>
          </p:nvSpPr>
          <p:spPr bwMode="auto">
            <a:xfrm>
              <a:off x="360" y="3085"/>
              <a:ext cx="1067" cy="195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>
              <a:spAutoFit/>
            </a:bodyPr>
            <a:lstStyle/>
            <a:p>
              <a:r>
                <a:rPr lang="da-DK" altLang="da-DK" sz="1600" b="0" noProof="1"/>
                <a:t>ProgressIndicator</a:t>
              </a:r>
            </a:p>
          </p:txBody>
        </p:sp>
        <p:sp>
          <p:nvSpPr>
            <p:cNvPr id="279572" name="Text Box 2068"/>
            <p:cNvSpPr txBox="1">
              <a:spLocks noChangeArrowheads="1"/>
            </p:cNvSpPr>
            <p:nvPr/>
          </p:nvSpPr>
          <p:spPr bwMode="auto">
            <a:xfrm>
              <a:off x="360" y="3280"/>
              <a:ext cx="829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>
              <a:spAutoFit/>
            </a:bodyPr>
            <a:lstStyle/>
            <a:p>
              <a:r>
                <a:rPr lang="da-DK" altLang="da-DK" sz="1400" b="0"/>
                <a:t>Stop</a:t>
              </a:r>
            </a:p>
            <a:p>
              <a:r>
                <a:rPr lang="da-DK" altLang="da-DK" sz="1400" b="0"/>
                <a:t>SkipAttachment</a:t>
              </a:r>
            </a:p>
          </p:txBody>
        </p:sp>
      </p:grpSp>
      <p:sp>
        <p:nvSpPr>
          <p:cNvPr id="279582" name="Text Box 2078"/>
          <p:cNvSpPr txBox="1">
            <a:spLocks noChangeArrowheads="1"/>
          </p:cNvSpPr>
          <p:nvPr/>
        </p:nvSpPr>
        <p:spPr bwMode="auto">
          <a:xfrm>
            <a:off x="3168650" y="5100638"/>
            <a:ext cx="1185863" cy="152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>
            <a:spAutoFit/>
          </a:bodyPr>
          <a:lstStyle/>
          <a:p>
            <a:r>
              <a:rPr lang="da-DK" altLang="da-DK" sz="1400"/>
              <a:t>Global:</a:t>
            </a:r>
          </a:p>
          <a:p>
            <a:r>
              <a:rPr lang="da-DK" altLang="da-DK" sz="1400" b="0"/>
              <a:t>TransferMail</a:t>
            </a:r>
          </a:p>
          <a:p>
            <a:r>
              <a:rPr lang="da-DK" altLang="da-DK" sz="1400" b="0"/>
              <a:t>NewMessage</a:t>
            </a:r>
          </a:p>
          <a:p>
            <a:r>
              <a:rPr lang="da-DK" altLang="da-DK" sz="1400" b="0"/>
              <a:t>NewNote</a:t>
            </a:r>
          </a:p>
          <a:p>
            <a:r>
              <a:rPr lang="da-DK" altLang="da-DK" sz="1400" b="0"/>
              <a:t>Undo</a:t>
            </a:r>
          </a:p>
          <a:p>
            <a:r>
              <a:rPr lang="da-DK" altLang="da-DK" sz="1400" b="0"/>
              <a:t>SetUp</a:t>
            </a:r>
          </a:p>
          <a:p>
            <a:r>
              <a:rPr lang="da-DK" altLang="da-DK" sz="1400" b="0"/>
              <a:t>Import, Export</a:t>
            </a:r>
          </a:p>
        </p:txBody>
      </p:sp>
      <p:grpSp>
        <p:nvGrpSpPr>
          <p:cNvPr id="279602" name="Group 2098"/>
          <p:cNvGrpSpPr>
            <a:grpSpLocks/>
          </p:cNvGrpSpPr>
          <p:nvPr/>
        </p:nvGrpSpPr>
        <p:grpSpPr bwMode="auto">
          <a:xfrm>
            <a:off x="3170238" y="3344863"/>
            <a:ext cx="1600200" cy="1196975"/>
            <a:chOff x="2472" y="1963"/>
            <a:chExt cx="1008" cy="754"/>
          </a:xfrm>
        </p:grpSpPr>
        <p:sp>
          <p:nvSpPr>
            <p:cNvPr id="279584" name="Text Box 2080"/>
            <p:cNvSpPr txBox="1">
              <a:spLocks noChangeArrowheads="1"/>
            </p:cNvSpPr>
            <p:nvPr/>
          </p:nvSpPr>
          <p:spPr bwMode="auto">
            <a:xfrm>
              <a:off x="2472" y="1963"/>
              <a:ext cx="988" cy="195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>
              <a:spAutoFit/>
            </a:bodyPr>
            <a:lstStyle/>
            <a:p>
              <a:r>
                <a:rPr lang="da-DK" altLang="da-DK" sz="1600" b="0" noProof="1"/>
                <a:t>MessageSearch</a:t>
              </a:r>
            </a:p>
          </p:txBody>
        </p:sp>
        <p:sp>
          <p:nvSpPr>
            <p:cNvPr id="279585" name="Text Box 2081"/>
            <p:cNvSpPr txBox="1">
              <a:spLocks noChangeArrowheads="1"/>
            </p:cNvSpPr>
            <p:nvPr/>
          </p:nvSpPr>
          <p:spPr bwMode="auto">
            <a:xfrm>
              <a:off x="2472" y="2158"/>
              <a:ext cx="1008" cy="5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>
              <a:spAutoFit/>
            </a:bodyPr>
            <a:lstStyle/>
            <a:p>
              <a:r>
                <a:rPr lang="da-DK" altLang="da-DK" sz="1400" b="0"/>
                <a:t>Edit: criteria</a:t>
              </a:r>
            </a:p>
            <a:p>
              <a:r>
                <a:rPr lang="da-DK" altLang="da-DK" sz="1400" b="0"/>
                <a:t>Search</a:t>
              </a:r>
            </a:p>
            <a:p>
              <a:r>
                <a:rPr lang="da-DK" altLang="da-DK" sz="1400" b="0"/>
                <a:t>SelectMultiple</a:t>
              </a:r>
            </a:p>
            <a:p>
              <a:r>
                <a:rPr lang="da-DK" altLang="da-DK" sz="1400" b="0"/>
                <a:t>. . . as MessageList</a:t>
              </a:r>
            </a:p>
          </p:txBody>
        </p:sp>
      </p:grpSp>
      <p:grpSp>
        <p:nvGrpSpPr>
          <p:cNvPr id="279601" name="Group 2097"/>
          <p:cNvGrpSpPr>
            <a:grpSpLocks/>
          </p:cNvGrpSpPr>
          <p:nvPr/>
        </p:nvGrpSpPr>
        <p:grpSpPr bwMode="auto">
          <a:xfrm>
            <a:off x="1630363" y="3344863"/>
            <a:ext cx="1177925" cy="1409700"/>
            <a:chOff x="1254" y="1963"/>
            <a:chExt cx="742" cy="888"/>
          </a:xfrm>
        </p:grpSpPr>
        <p:sp>
          <p:nvSpPr>
            <p:cNvPr id="279586" name="Text Box 2082"/>
            <p:cNvSpPr txBox="1">
              <a:spLocks noChangeArrowheads="1"/>
            </p:cNvSpPr>
            <p:nvPr/>
          </p:nvSpPr>
          <p:spPr bwMode="auto">
            <a:xfrm>
              <a:off x="1255" y="1963"/>
              <a:ext cx="674" cy="195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>
              <a:spAutoFit/>
            </a:bodyPr>
            <a:lstStyle/>
            <a:p>
              <a:r>
                <a:rPr lang="da-DK" altLang="da-DK" sz="1600" b="0" noProof="1"/>
                <a:t>FileSearch</a:t>
              </a:r>
            </a:p>
          </p:txBody>
        </p:sp>
        <p:sp>
          <p:nvSpPr>
            <p:cNvPr id="279587" name="Text Box 2083"/>
            <p:cNvSpPr txBox="1">
              <a:spLocks noChangeArrowheads="1"/>
            </p:cNvSpPr>
            <p:nvPr/>
          </p:nvSpPr>
          <p:spPr bwMode="auto">
            <a:xfrm>
              <a:off x="1254" y="2158"/>
              <a:ext cx="742" cy="6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>
              <a:spAutoFit/>
            </a:bodyPr>
            <a:lstStyle/>
            <a:p>
              <a:r>
                <a:rPr lang="da-DK" altLang="da-DK" sz="1400" b="0"/>
                <a:t>Edit: criteria</a:t>
              </a:r>
            </a:p>
            <a:p>
              <a:r>
                <a:rPr lang="da-DK" altLang="da-DK" sz="1400" b="0"/>
                <a:t>Search</a:t>
              </a:r>
            </a:p>
            <a:p>
              <a:r>
                <a:rPr lang="da-DK" altLang="da-DK" sz="1400" b="0"/>
                <a:t>Edit: name</a:t>
              </a:r>
            </a:p>
            <a:p>
              <a:r>
                <a:rPr lang="da-DK" altLang="da-DK" sz="1400" b="0"/>
                <a:t>SelectMultiple</a:t>
              </a:r>
            </a:p>
            <a:p>
              <a:r>
                <a:rPr lang="da-DK" altLang="da-DK" sz="1400" b="0"/>
                <a:t>. . . as FileList</a:t>
              </a:r>
            </a:p>
          </p:txBody>
        </p:sp>
      </p:grpSp>
      <p:grpSp>
        <p:nvGrpSpPr>
          <p:cNvPr id="279603" name="Group 2099"/>
          <p:cNvGrpSpPr>
            <a:grpSpLocks/>
          </p:cNvGrpSpPr>
          <p:nvPr/>
        </p:nvGrpSpPr>
        <p:grpSpPr bwMode="auto">
          <a:xfrm>
            <a:off x="5586413" y="862013"/>
            <a:ext cx="2306637" cy="3876675"/>
            <a:chOff x="3751" y="543"/>
            <a:chExt cx="1453" cy="2442"/>
          </a:xfrm>
        </p:grpSpPr>
        <p:sp>
          <p:nvSpPr>
            <p:cNvPr id="279588" name="Text Box 2084"/>
            <p:cNvSpPr txBox="1">
              <a:spLocks noChangeArrowheads="1"/>
            </p:cNvSpPr>
            <p:nvPr/>
          </p:nvSpPr>
          <p:spPr bwMode="auto">
            <a:xfrm>
              <a:off x="3751" y="543"/>
              <a:ext cx="1016" cy="195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0" rIns="36000" bIns="36000" anchor="ctr">
              <a:spAutoFit/>
            </a:bodyPr>
            <a:lstStyle/>
            <a:p>
              <a:r>
                <a:rPr lang="da-DK" altLang="da-DK" sz="1600" b="0" noProof="1"/>
                <a:t>Message</a:t>
              </a:r>
            </a:p>
          </p:txBody>
        </p:sp>
        <p:sp>
          <p:nvSpPr>
            <p:cNvPr id="279591" name="Text Box 2087"/>
            <p:cNvSpPr txBox="1">
              <a:spLocks noChangeArrowheads="1"/>
            </p:cNvSpPr>
            <p:nvPr/>
          </p:nvSpPr>
          <p:spPr bwMode="auto">
            <a:xfrm>
              <a:off x="3751" y="738"/>
              <a:ext cx="1453" cy="22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>
              <a:spAutoFit/>
            </a:bodyPr>
            <a:lstStyle>
              <a:lvl1pPr>
                <a:tabLst>
                  <a:tab pos="2921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tabLst>
                  <a:tab pos="2921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tabLst>
                  <a:tab pos="2921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tabLst>
                  <a:tab pos="2921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tabLst>
                  <a:tab pos="2921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921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921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921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921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400" b="0">
                  <a:latin typeface="Arial" charset="0"/>
                </a:rPr>
                <a:t>Operations on message:</a:t>
              </a:r>
            </a:p>
            <a:p>
              <a:r>
                <a:rPr lang="da-DK" altLang="da-DK" sz="1400" b="0">
                  <a:latin typeface="Arial" charset="0"/>
                </a:rPr>
                <a:t>	NextMessage, Previous</a:t>
              </a:r>
            </a:p>
            <a:p>
              <a:r>
                <a:rPr lang="da-DK" altLang="da-DK" sz="1400" b="0">
                  <a:latin typeface="Arial" charset="0"/>
                </a:rPr>
                <a:t>	RecordSender</a:t>
              </a:r>
            </a:p>
            <a:p>
              <a:r>
                <a:rPr lang="da-DK" altLang="da-DK" sz="1400" b="0">
                  <a:latin typeface="Arial" charset="0"/>
                </a:rPr>
                <a:t>	OpenSource</a:t>
              </a:r>
            </a:p>
            <a:p>
              <a:r>
                <a:rPr lang="da-DK" altLang="da-DK" sz="1400" b="0">
                  <a:latin typeface="Arial" charset="0"/>
                </a:rPr>
                <a:t>	Trash, DelCopy</a:t>
              </a:r>
            </a:p>
            <a:p>
              <a:pPr>
                <a:spcAft>
                  <a:spcPct val="30000"/>
                </a:spcAft>
              </a:pPr>
              <a:r>
                <a:rPr lang="da-DK" altLang="da-DK" sz="1400" b="0">
                  <a:latin typeface="Arial" charset="0"/>
                </a:rPr>
                <a:t>	. . . as MessageList</a:t>
              </a:r>
            </a:p>
            <a:p>
              <a:r>
                <a:rPr lang="da-DK" altLang="da-DK" sz="1400" b="0">
                  <a:latin typeface="Arial" charset="0"/>
                </a:rPr>
                <a:t>Edit attributes:</a:t>
              </a:r>
            </a:p>
            <a:p>
              <a:r>
                <a:rPr lang="da-DK" altLang="da-DK" sz="1400" b="0">
                  <a:latin typeface="Arial" charset="0"/>
                </a:rPr>
                <a:t>	to, cc, bcc, subject, body</a:t>
              </a:r>
            </a:p>
            <a:p>
              <a:r>
                <a:rPr lang="da-DK" altLang="da-DK" sz="1400" b="0">
                  <a:latin typeface="Arial" charset="0"/>
                </a:rPr>
                <a:t>	timer1, timer2</a:t>
              </a:r>
            </a:p>
            <a:p>
              <a:pPr>
                <a:spcAft>
                  <a:spcPct val="30000"/>
                </a:spcAft>
              </a:pPr>
              <a:r>
                <a:rPr lang="da-DK" altLang="da-DK" sz="1400" b="0">
                  <a:latin typeface="Arial" charset="0"/>
                </a:rPr>
                <a:t>	ShowChanges</a:t>
              </a:r>
            </a:p>
            <a:p>
              <a:r>
                <a:rPr lang="da-DK" altLang="da-DK" sz="1400" b="0">
                  <a:latin typeface="Arial" charset="0"/>
                </a:rPr>
                <a:t>Operations on attachments:</a:t>
              </a:r>
            </a:p>
            <a:p>
              <a:r>
                <a:rPr lang="da-DK" altLang="da-DK" sz="1400" b="0">
                  <a:latin typeface="Arial" charset="0"/>
                </a:rPr>
                <a:t>	AttachFile, EmbedFile</a:t>
              </a:r>
            </a:p>
            <a:p>
              <a:r>
                <a:rPr lang="da-DK" altLang="da-DK" sz="1400" b="0">
                  <a:latin typeface="Arial" charset="0"/>
                </a:rPr>
                <a:t>	MoveTo, Embed</a:t>
              </a:r>
            </a:p>
            <a:p>
              <a:r>
                <a:rPr lang="da-DK" altLang="da-DK" sz="1400" b="0">
                  <a:latin typeface="Arial" charset="0"/>
                </a:rPr>
                <a:t>	Detach, Delete</a:t>
              </a:r>
            </a:p>
            <a:p>
              <a:r>
                <a:rPr lang="da-DK" altLang="da-DK" sz="1400" b="0">
                  <a:latin typeface="Arial" charset="0"/>
                </a:rPr>
                <a:t>	ViewAttachment</a:t>
              </a:r>
            </a:p>
            <a:p>
              <a:r>
                <a:rPr lang="da-DK" altLang="da-DK" sz="1400" b="0">
                  <a:latin typeface="Arial" charset="0"/>
                </a:rPr>
                <a:t>	OpenAttachment</a:t>
              </a:r>
            </a:p>
          </p:txBody>
        </p:sp>
      </p:grpSp>
      <p:grpSp>
        <p:nvGrpSpPr>
          <p:cNvPr id="279598" name="Group 2094"/>
          <p:cNvGrpSpPr>
            <a:grpSpLocks/>
          </p:cNvGrpSpPr>
          <p:nvPr/>
        </p:nvGrpSpPr>
        <p:grpSpPr bwMode="auto">
          <a:xfrm>
            <a:off x="5181600" y="5816600"/>
            <a:ext cx="1117600" cy="558800"/>
            <a:chOff x="3265" y="3726"/>
            <a:chExt cx="704" cy="352"/>
          </a:xfrm>
        </p:grpSpPr>
        <p:sp>
          <p:nvSpPr>
            <p:cNvPr id="279593" name="Text Box 2089"/>
            <p:cNvSpPr txBox="1">
              <a:spLocks noChangeArrowheads="1"/>
            </p:cNvSpPr>
            <p:nvPr/>
          </p:nvSpPr>
          <p:spPr bwMode="auto">
            <a:xfrm>
              <a:off x="3265" y="3726"/>
              <a:ext cx="704" cy="195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>
              <a:spAutoFit/>
            </a:bodyPr>
            <a:lstStyle/>
            <a:p>
              <a:r>
                <a:rPr lang="da-DK" altLang="da-DK" sz="1600" b="0" noProof="1"/>
                <a:t>ContactList</a:t>
              </a:r>
            </a:p>
          </p:txBody>
        </p:sp>
        <p:sp>
          <p:nvSpPr>
            <p:cNvPr id="279594" name="Text Box 2090"/>
            <p:cNvSpPr txBox="1">
              <a:spLocks noChangeArrowheads="1"/>
            </p:cNvSpPr>
            <p:nvPr/>
          </p:nvSpPr>
          <p:spPr bwMode="auto">
            <a:xfrm>
              <a:off x="3265" y="3921"/>
              <a:ext cx="543" cy="1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>
              <a:spAutoFit/>
            </a:bodyPr>
            <a:lstStyle/>
            <a:p>
              <a:r>
                <a:rPr lang="da-DK" altLang="da-DK" sz="1400" b="0"/>
                <a:t>Select . . .</a:t>
              </a:r>
            </a:p>
          </p:txBody>
        </p:sp>
      </p:grpSp>
      <p:grpSp>
        <p:nvGrpSpPr>
          <p:cNvPr id="279599" name="Group 2095"/>
          <p:cNvGrpSpPr>
            <a:grpSpLocks/>
          </p:cNvGrpSpPr>
          <p:nvPr/>
        </p:nvGrpSpPr>
        <p:grpSpPr bwMode="auto">
          <a:xfrm>
            <a:off x="6713538" y="5816600"/>
            <a:ext cx="801687" cy="558800"/>
            <a:chOff x="4230" y="3726"/>
            <a:chExt cx="505" cy="352"/>
          </a:xfrm>
        </p:grpSpPr>
        <p:sp>
          <p:nvSpPr>
            <p:cNvPr id="279596" name="Text Box 2092"/>
            <p:cNvSpPr txBox="1">
              <a:spLocks noChangeArrowheads="1"/>
            </p:cNvSpPr>
            <p:nvPr/>
          </p:nvSpPr>
          <p:spPr bwMode="auto">
            <a:xfrm>
              <a:off x="4230" y="3726"/>
              <a:ext cx="505" cy="195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>
              <a:spAutoFit/>
            </a:bodyPr>
            <a:lstStyle/>
            <a:p>
              <a:r>
                <a:rPr lang="da-DK" altLang="da-DK" sz="1600" b="0" noProof="1"/>
                <a:t>Contact</a:t>
              </a:r>
            </a:p>
          </p:txBody>
        </p:sp>
        <p:sp>
          <p:nvSpPr>
            <p:cNvPr id="279597" name="Text Box 2093"/>
            <p:cNvSpPr txBox="1">
              <a:spLocks noChangeArrowheads="1"/>
            </p:cNvSpPr>
            <p:nvPr/>
          </p:nvSpPr>
          <p:spPr bwMode="auto">
            <a:xfrm>
              <a:off x="4230" y="3921"/>
              <a:ext cx="456" cy="1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>
              <a:spAutoFit/>
            </a:bodyPr>
            <a:lstStyle/>
            <a:p>
              <a:r>
                <a:rPr lang="da-DK" altLang="da-DK" sz="1400" b="0"/>
                <a:t>Edit: . . .</a:t>
              </a:r>
            </a:p>
          </p:txBody>
        </p:sp>
      </p:grpSp>
      <p:grpSp>
        <p:nvGrpSpPr>
          <p:cNvPr id="279607" name="Group 2103"/>
          <p:cNvGrpSpPr>
            <a:grpSpLocks/>
          </p:cNvGrpSpPr>
          <p:nvPr/>
        </p:nvGrpSpPr>
        <p:grpSpPr bwMode="auto">
          <a:xfrm>
            <a:off x="5575300" y="4978400"/>
            <a:ext cx="1246188" cy="558800"/>
            <a:chOff x="3663" y="2928"/>
            <a:chExt cx="785" cy="352"/>
          </a:xfrm>
        </p:grpSpPr>
        <p:sp>
          <p:nvSpPr>
            <p:cNvPr id="279605" name="Text Box 2101"/>
            <p:cNvSpPr txBox="1">
              <a:spLocks noChangeArrowheads="1"/>
            </p:cNvSpPr>
            <p:nvPr/>
          </p:nvSpPr>
          <p:spPr bwMode="auto">
            <a:xfrm>
              <a:off x="3663" y="2928"/>
              <a:ext cx="545" cy="195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>
              <a:spAutoFit/>
            </a:bodyPr>
            <a:lstStyle/>
            <a:p>
              <a:r>
                <a:rPr lang="da-DK" altLang="da-DK" sz="1600" b="0" noProof="1"/>
                <a:t>FileView</a:t>
              </a:r>
            </a:p>
          </p:txBody>
        </p:sp>
        <p:sp>
          <p:nvSpPr>
            <p:cNvPr id="279606" name="Text Box 2102"/>
            <p:cNvSpPr txBox="1">
              <a:spLocks noChangeArrowheads="1"/>
            </p:cNvSpPr>
            <p:nvPr/>
          </p:nvSpPr>
          <p:spPr bwMode="auto">
            <a:xfrm>
              <a:off x="3663" y="3123"/>
              <a:ext cx="785" cy="1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>
              <a:spAutoFit/>
            </a:bodyPr>
            <a:lstStyle/>
            <a:p>
              <a:r>
                <a:rPr lang="da-DK" altLang="da-DK" sz="1400" b="0"/>
                <a:t>Delete, Detach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4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4628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11.5B  State diagram, e-mail</a:t>
            </a:r>
          </a:p>
        </p:txBody>
      </p:sp>
      <p:sp>
        <p:nvSpPr>
          <p:cNvPr id="294936" name="Text Box 24"/>
          <p:cNvSpPr txBox="1">
            <a:spLocks noChangeArrowheads="1"/>
          </p:cNvSpPr>
          <p:nvPr/>
        </p:nvSpPr>
        <p:spPr bwMode="auto">
          <a:xfrm>
            <a:off x="1939925" y="3121025"/>
            <a:ext cx="1284288" cy="131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>
            <a:spAutoFit/>
          </a:bodyPr>
          <a:lstStyle/>
          <a:p>
            <a:r>
              <a:rPr lang="da-DK" altLang="da-DK" sz="1400" b="0"/>
              <a:t>Send, Resend</a:t>
            </a:r>
          </a:p>
          <a:p>
            <a:r>
              <a:rPr lang="da-DK" altLang="da-DK" sz="1400" b="0"/>
              <a:t>Print</a:t>
            </a:r>
          </a:p>
          <a:p>
            <a:r>
              <a:rPr lang="da-DK" altLang="da-DK" sz="1400" u="sng"/>
              <a:t>FindMessage</a:t>
            </a:r>
          </a:p>
          <a:p>
            <a:r>
              <a:rPr lang="da-DK" altLang="da-DK" sz="1400" u="sng"/>
              <a:t>FindFile</a:t>
            </a:r>
          </a:p>
          <a:p>
            <a:r>
              <a:rPr lang="da-DK" altLang="da-DK" sz="1400" u="sng"/>
              <a:t>DockWindows</a:t>
            </a:r>
          </a:p>
          <a:p>
            <a:r>
              <a:rPr lang="da-DK" altLang="da-DK" sz="1400" u="sng"/>
              <a:t>WindowList</a:t>
            </a:r>
            <a:endParaRPr lang="da-DK" altLang="da-DK" sz="1400" b="0"/>
          </a:p>
        </p:txBody>
      </p:sp>
      <p:grpSp>
        <p:nvGrpSpPr>
          <p:cNvPr id="295029" name="Group 117"/>
          <p:cNvGrpSpPr>
            <a:grpSpLocks/>
          </p:cNvGrpSpPr>
          <p:nvPr/>
        </p:nvGrpSpPr>
        <p:grpSpPr bwMode="auto">
          <a:xfrm>
            <a:off x="1023938" y="838200"/>
            <a:ext cx="1858962" cy="2032000"/>
            <a:chOff x="645" y="432"/>
            <a:chExt cx="1171" cy="1280"/>
          </a:xfrm>
        </p:grpSpPr>
        <p:sp>
          <p:nvSpPr>
            <p:cNvPr id="294924" name="Text Box 12"/>
            <p:cNvSpPr txBox="1">
              <a:spLocks noChangeArrowheads="1"/>
            </p:cNvSpPr>
            <p:nvPr/>
          </p:nvSpPr>
          <p:spPr bwMode="auto">
            <a:xfrm>
              <a:off x="847" y="453"/>
              <a:ext cx="847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>
              <a:spAutoFit/>
            </a:bodyPr>
            <a:lstStyle/>
            <a:p>
              <a:pPr algn="ctr"/>
              <a:r>
                <a:rPr lang="da-DK" altLang="da-DK" sz="1400"/>
                <a:t>Main window</a:t>
              </a:r>
            </a:p>
            <a:p>
              <a:pPr algn="ctr"/>
              <a:r>
                <a:rPr lang="da-DK" altLang="da-DK" sz="1400" b="0"/>
                <a:t>Global functions</a:t>
              </a:r>
            </a:p>
          </p:txBody>
        </p:sp>
        <p:grpSp>
          <p:nvGrpSpPr>
            <p:cNvPr id="294943" name="Group 31"/>
            <p:cNvGrpSpPr>
              <a:grpSpLocks/>
            </p:cNvGrpSpPr>
            <p:nvPr/>
          </p:nvGrpSpPr>
          <p:grpSpPr bwMode="auto">
            <a:xfrm>
              <a:off x="709" y="738"/>
              <a:ext cx="1048" cy="888"/>
              <a:chOff x="920" y="1765"/>
              <a:chExt cx="1048" cy="888"/>
            </a:xfrm>
          </p:grpSpPr>
          <p:sp>
            <p:nvSpPr>
              <p:cNvPr id="294944" name="Text Box 32"/>
              <p:cNvSpPr txBox="1">
                <a:spLocks noChangeArrowheads="1"/>
              </p:cNvSpPr>
              <p:nvPr/>
            </p:nvSpPr>
            <p:spPr bwMode="auto">
              <a:xfrm>
                <a:off x="920" y="1765"/>
                <a:ext cx="1048" cy="888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0" rIns="36000" bIns="36000" anchor="ctr">
                <a:spAutoFit/>
              </a:bodyPr>
              <a:lstStyle>
                <a:lvl1pPr>
                  <a:tabLst>
                    <a:tab pos="1054100" algn="ct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>
                  <a:tabLst>
                    <a:tab pos="1054100" algn="ct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>
                  <a:tabLst>
                    <a:tab pos="1054100" algn="ct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>
                  <a:tabLst>
                    <a:tab pos="1054100" algn="ct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>
                  <a:tabLst>
                    <a:tab pos="1054100" algn="ct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054100" algn="ct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054100" algn="ct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054100" algn="ct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054100" algn="ct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>
                  <a:spcAft>
                    <a:spcPct val="50000"/>
                  </a:spcAft>
                </a:pPr>
                <a:r>
                  <a:rPr lang="da-DK" altLang="da-DK" sz="1600" b="0" noProof="1">
                    <a:latin typeface="Arial" charset="0"/>
                  </a:rPr>
                  <a:t>FolderTree:</a:t>
                </a:r>
              </a:p>
              <a:p>
                <a:r>
                  <a:rPr lang="da-DK" altLang="da-DK" sz="1600" b="0" noProof="1">
                    <a:latin typeface="Arial" charset="0"/>
                  </a:rPr>
                  <a:t>	Message</a:t>
                </a:r>
              </a:p>
              <a:p>
                <a:r>
                  <a:rPr lang="da-DK" altLang="da-DK" sz="1600" b="0" noProof="1">
                    <a:latin typeface="Arial" charset="0"/>
                  </a:rPr>
                  <a:t>Tree	list</a:t>
                </a:r>
              </a:p>
              <a:p>
                <a:r>
                  <a:rPr lang="da-DK" altLang="da-DK" sz="1600" b="0" noProof="1">
                    <a:latin typeface="Arial" charset="0"/>
                  </a:rPr>
                  <a:t>view	File</a:t>
                </a:r>
              </a:p>
              <a:p>
                <a:r>
                  <a:rPr lang="da-DK" altLang="da-DK" sz="1600" b="0" noProof="1">
                    <a:latin typeface="Arial" charset="0"/>
                  </a:rPr>
                  <a:t>	list</a:t>
                </a:r>
              </a:p>
            </p:txBody>
          </p:sp>
          <p:sp>
            <p:nvSpPr>
              <p:cNvPr id="294945" name="Line 33"/>
              <p:cNvSpPr>
                <a:spLocks noChangeShapeType="1"/>
              </p:cNvSpPr>
              <p:nvPr/>
            </p:nvSpPr>
            <p:spPr bwMode="auto">
              <a:xfrm>
                <a:off x="920" y="1982"/>
                <a:ext cx="104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0" rIns="36000" bIns="36000" anchor="ctr"/>
              <a:lstStyle/>
              <a:p>
                <a:endParaRPr lang="da-DK"/>
              </a:p>
            </p:txBody>
          </p:sp>
          <p:sp>
            <p:nvSpPr>
              <p:cNvPr id="294946" name="Line 34"/>
              <p:cNvSpPr>
                <a:spLocks noChangeShapeType="1"/>
              </p:cNvSpPr>
              <p:nvPr/>
            </p:nvSpPr>
            <p:spPr bwMode="auto">
              <a:xfrm>
                <a:off x="1293" y="1982"/>
                <a:ext cx="0" cy="67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0" rIns="36000" bIns="36000" anchor="ctr"/>
              <a:lstStyle/>
              <a:p>
                <a:endParaRPr lang="da-DK"/>
              </a:p>
            </p:txBody>
          </p:sp>
          <p:sp>
            <p:nvSpPr>
              <p:cNvPr id="294947" name="Line 35"/>
              <p:cNvSpPr>
                <a:spLocks noChangeShapeType="1"/>
              </p:cNvSpPr>
              <p:nvPr/>
            </p:nvSpPr>
            <p:spPr bwMode="auto">
              <a:xfrm>
                <a:off x="1293" y="2312"/>
                <a:ext cx="67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0" rIns="36000" bIns="36000" anchor="ctr"/>
              <a:lstStyle/>
              <a:p>
                <a:endParaRPr lang="da-DK"/>
              </a:p>
            </p:txBody>
          </p:sp>
        </p:grpSp>
        <p:sp>
          <p:nvSpPr>
            <p:cNvPr id="294948" name="AutoShape 36"/>
            <p:cNvSpPr>
              <a:spLocks noChangeArrowheads="1"/>
            </p:cNvSpPr>
            <p:nvPr/>
          </p:nvSpPr>
          <p:spPr bwMode="auto">
            <a:xfrm>
              <a:off x="645" y="432"/>
              <a:ext cx="1171" cy="1280"/>
            </a:xfrm>
            <a:prstGeom prst="roundRect">
              <a:avLst>
                <a:gd name="adj" fmla="val 9139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</p:grpSp>
      <p:sp>
        <p:nvSpPr>
          <p:cNvPr id="294957" name="Freeform 45"/>
          <p:cNvSpPr>
            <a:spLocks/>
          </p:cNvSpPr>
          <p:nvPr/>
        </p:nvSpPr>
        <p:spPr bwMode="auto">
          <a:xfrm rot="5400000">
            <a:off x="2654300" y="2643188"/>
            <a:ext cx="742950" cy="704850"/>
          </a:xfrm>
          <a:custGeom>
            <a:avLst/>
            <a:gdLst>
              <a:gd name="T0" fmla="*/ 0 w 468"/>
              <a:gd name="T1" fmla="*/ 300 h 444"/>
              <a:gd name="T2" fmla="*/ 180 w 468"/>
              <a:gd name="T3" fmla="*/ 444 h 44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68" h="444">
                <a:moveTo>
                  <a:pt x="0" y="300"/>
                </a:moveTo>
                <a:cubicBezTo>
                  <a:pt x="48" y="0"/>
                  <a:pt x="468" y="204"/>
                  <a:pt x="180" y="444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 anchor="ctr"/>
          <a:lstStyle/>
          <a:p>
            <a:endParaRPr lang="da-DK"/>
          </a:p>
        </p:txBody>
      </p:sp>
      <p:grpSp>
        <p:nvGrpSpPr>
          <p:cNvPr id="295001" name="Group 89"/>
          <p:cNvGrpSpPr>
            <a:grpSpLocks/>
          </p:cNvGrpSpPr>
          <p:nvPr/>
        </p:nvGrpSpPr>
        <p:grpSpPr bwMode="auto">
          <a:xfrm>
            <a:off x="6076950" y="5151438"/>
            <a:ext cx="2197100" cy="966787"/>
            <a:chOff x="3972" y="3002"/>
            <a:chExt cx="1384" cy="609"/>
          </a:xfrm>
        </p:grpSpPr>
        <p:grpSp>
          <p:nvGrpSpPr>
            <p:cNvPr id="294974" name="Group 62"/>
            <p:cNvGrpSpPr>
              <a:grpSpLocks/>
            </p:cNvGrpSpPr>
            <p:nvPr/>
          </p:nvGrpSpPr>
          <p:grpSpPr bwMode="auto">
            <a:xfrm>
              <a:off x="4143" y="3368"/>
              <a:ext cx="736" cy="243"/>
              <a:chOff x="3855" y="2517"/>
              <a:chExt cx="736" cy="243"/>
            </a:xfrm>
          </p:grpSpPr>
          <p:sp>
            <p:nvSpPr>
              <p:cNvPr id="294950" name="Text Box 38"/>
              <p:cNvSpPr txBox="1">
                <a:spLocks noChangeArrowheads="1"/>
              </p:cNvSpPr>
              <p:nvPr/>
            </p:nvSpPr>
            <p:spPr bwMode="auto">
              <a:xfrm>
                <a:off x="3855" y="2517"/>
                <a:ext cx="582" cy="195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0" rIns="36000" bIns="36000" anchor="ctr"/>
              <a:lstStyle/>
              <a:p>
                <a:endParaRPr lang="da-DK" altLang="da-DK" sz="1600" b="0" noProof="1"/>
              </a:p>
            </p:txBody>
          </p:sp>
          <p:sp>
            <p:nvSpPr>
              <p:cNvPr id="294954" name="Text Box 42"/>
              <p:cNvSpPr txBox="1">
                <a:spLocks noChangeArrowheads="1"/>
              </p:cNvSpPr>
              <p:nvPr/>
            </p:nvSpPr>
            <p:spPr bwMode="auto">
              <a:xfrm>
                <a:off x="3903" y="2565"/>
                <a:ext cx="688" cy="195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0" rIns="36000" bIns="36000" anchor="ctr">
                <a:spAutoFit/>
              </a:bodyPr>
              <a:lstStyle/>
              <a:p>
                <a:r>
                  <a:rPr lang="da-DK" altLang="da-DK" sz="1600" b="0" noProof="1"/>
                  <a:t>Application</a:t>
                </a:r>
              </a:p>
            </p:txBody>
          </p:sp>
        </p:grpSp>
        <p:sp>
          <p:nvSpPr>
            <p:cNvPr id="294975" name="Freeform 63"/>
            <p:cNvSpPr>
              <a:spLocks/>
            </p:cNvSpPr>
            <p:nvPr/>
          </p:nvSpPr>
          <p:spPr bwMode="auto">
            <a:xfrm>
              <a:off x="4047" y="3096"/>
              <a:ext cx="488" cy="280"/>
            </a:xfrm>
            <a:custGeom>
              <a:avLst/>
              <a:gdLst>
                <a:gd name="T0" fmla="*/ 0 w 488"/>
                <a:gd name="T1" fmla="*/ 0 h 280"/>
                <a:gd name="T2" fmla="*/ 488 w 488"/>
                <a:gd name="T3" fmla="*/ 28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8" h="280">
                  <a:moveTo>
                    <a:pt x="0" y="0"/>
                  </a:moveTo>
                  <a:cubicBezTo>
                    <a:pt x="224" y="48"/>
                    <a:pt x="344" y="72"/>
                    <a:pt x="488" y="28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294985" name="Text Box 73"/>
            <p:cNvSpPr txBox="1">
              <a:spLocks noChangeArrowheads="1"/>
            </p:cNvSpPr>
            <p:nvPr/>
          </p:nvSpPr>
          <p:spPr bwMode="auto">
            <a:xfrm>
              <a:off x="4472" y="3002"/>
              <a:ext cx="88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>
              <a:spAutoFit/>
            </a:bodyPr>
            <a:lstStyle/>
            <a:p>
              <a:r>
                <a:rPr lang="da-DK" altLang="da-DK" sz="1400" b="0"/>
                <a:t>OpenFile</a:t>
              </a:r>
            </a:p>
            <a:p>
              <a:r>
                <a:rPr lang="da-DK" altLang="da-DK" sz="1400" b="0"/>
                <a:t>OpenAttachment</a:t>
              </a:r>
            </a:p>
          </p:txBody>
        </p:sp>
        <p:sp>
          <p:nvSpPr>
            <p:cNvPr id="294997" name="Oval 85"/>
            <p:cNvSpPr>
              <a:spLocks noChangeArrowheads="1"/>
            </p:cNvSpPr>
            <p:nvPr/>
          </p:nvSpPr>
          <p:spPr bwMode="auto">
            <a:xfrm>
              <a:off x="3972" y="3072"/>
              <a:ext cx="60" cy="6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295027" name="Group 115"/>
          <p:cNvGrpSpPr>
            <a:grpSpLocks/>
          </p:cNvGrpSpPr>
          <p:nvPr/>
        </p:nvGrpSpPr>
        <p:grpSpPr bwMode="auto">
          <a:xfrm>
            <a:off x="973138" y="4854575"/>
            <a:ext cx="2090737" cy="1352550"/>
            <a:chOff x="613" y="3002"/>
            <a:chExt cx="1317" cy="852"/>
          </a:xfrm>
        </p:grpSpPr>
        <p:sp>
          <p:nvSpPr>
            <p:cNvPr id="294922" name="Text Box 10"/>
            <p:cNvSpPr txBox="1">
              <a:spLocks noChangeArrowheads="1"/>
            </p:cNvSpPr>
            <p:nvPr/>
          </p:nvSpPr>
          <p:spPr bwMode="auto">
            <a:xfrm>
              <a:off x="645" y="3333"/>
              <a:ext cx="1067" cy="195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>
              <a:spAutoFit/>
            </a:bodyPr>
            <a:lstStyle/>
            <a:p>
              <a:r>
                <a:rPr lang="da-DK" altLang="da-DK" sz="1600" b="0" noProof="1"/>
                <a:t>ProgressIndicator</a:t>
              </a:r>
            </a:p>
          </p:txBody>
        </p:sp>
        <p:sp>
          <p:nvSpPr>
            <p:cNvPr id="294976" name="Freeform 64"/>
            <p:cNvSpPr>
              <a:spLocks/>
            </p:cNvSpPr>
            <p:nvPr/>
          </p:nvSpPr>
          <p:spPr bwMode="auto">
            <a:xfrm flipV="1">
              <a:off x="709" y="3528"/>
              <a:ext cx="488" cy="280"/>
            </a:xfrm>
            <a:custGeom>
              <a:avLst/>
              <a:gdLst>
                <a:gd name="T0" fmla="*/ 0 w 488"/>
                <a:gd name="T1" fmla="*/ 0 h 280"/>
                <a:gd name="T2" fmla="*/ 488 w 488"/>
                <a:gd name="T3" fmla="*/ 28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8" h="280">
                  <a:moveTo>
                    <a:pt x="0" y="0"/>
                  </a:moveTo>
                  <a:cubicBezTo>
                    <a:pt x="224" y="48"/>
                    <a:pt x="344" y="72"/>
                    <a:pt x="488" y="28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294977" name="Freeform 65"/>
            <p:cNvSpPr>
              <a:spLocks/>
            </p:cNvSpPr>
            <p:nvPr/>
          </p:nvSpPr>
          <p:spPr bwMode="auto">
            <a:xfrm>
              <a:off x="709" y="3053"/>
              <a:ext cx="488" cy="280"/>
            </a:xfrm>
            <a:custGeom>
              <a:avLst/>
              <a:gdLst>
                <a:gd name="T0" fmla="*/ 0 w 488"/>
                <a:gd name="T1" fmla="*/ 0 h 280"/>
                <a:gd name="T2" fmla="*/ 488 w 488"/>
                <a:gd name="T3" fmla="*/ 28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8" h="280">
                  <a:moveTo>
                    <a:pt x="0" y="0"/>
                  </a:moveTo>
                  <a:cubicBezTo>
                    <a:pt x="224" y="48"/>
                    <a:pt x="344" y="72"/>
                    <a:pt x="488" y="28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294987" name="Text Box 75"/>
            <p:cNvSpPr txBox="1">
              <a:spLocks noChangeArrowheads="1"/>
            </p:cNvSpPr>
            <p:nvPr/>
          </p:nvSpPr>
          <p:spPr bwMode="auto">
            <a:xfrm>
              <a:off x="1188" y="3002"/>
              <a:ext cx="66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>
              <a:spAutoFit/>
            </a:bodyPr>
            <a:lstStyle/>
            <a:p>
              <a:r>
                <a:rPr lang="da-DK" altLang="da-DK" sz="1400" b="0"/>
                <a:t>Send, Print</a:t>
              </a:r>
            </a:p>
            <a:p>
              <a:r>
                <a:rPr lang="da-DK" altLang="da-DK" sz="1400" b="0"/>
                <a:t>TransferMail</a:t>
              </a:r>
            </a:p>
          </p:txBody>
        </p:sp>
        <p:sp>
          <p:nvSpPr>
            <p:cNvPr id="294988" name="Text Box 76"/>
            <p:cNvSpPr txBox="1">
              <a:spLocks noChangeArrowheads="1"/>
            </p:cNvSpPr>
            <p:nvPr/>
          </p:nvSpPr>
          <p:spPr bwMode="auto">
            <a:xfrm>
              <a:off x="1196" y="3563"/>
              <a:ext cx="73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>
              <a:spAutoFit/>
            </a:bodyPr>
            <a:lstStyle/>
            <a:p>
              <a:r>
                <a:rPr lang="da-DK" altLang="da-DK" sz="1400" b="0"/>
                <a:t>Stop</a:t>
              </a:r>
            </a:p>
            <a:p>
              <a:r>
                <a:rPr lang="da-DK" altLang="da-DK" sz="1400" b="0"/>
                <a:t>(EndTransfer)</a:t>
              </a:r>
            </a:p>
          </p:txBody>
        </p:sp>
        <p:sp>
          <p:nvSpPr>
            <p:cNvPr id="294992" name="Oval 80"/>
            <p:cNvSpPr>
              <a:spLocks noChangeArrowheads="1"/>
            </p:cNvSpPr>
            <p:nvPr/>
          </p:nvSpPr>
          <p:spPr bwMode="auto">
            <a:xfrm>
              <a:off x="655" y="3024"/>
              <a:ext cx="60" cy="6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da-DK"/>
            </a:p>
          </p:txBody>
        </p:sp>
        <p:grpSp>
          <p:nvGrpSpPr>
            <p:cNvPr id="295008" name="Group 96"/>
            <p:cNvGrpSpPr>
              <a:grpSpLocks noChangeAspect="1"/>
            </p:cNvGrpSpPr>
            <p:nvPr/>
          </p:nvGrpSpPr>
          <p:grpSpPr bwMode="auto">
            <a:xfrm>
              <a:off x="613" y="3758"/>
              <a:ext cx="95" cy="95"/>
              <a:chOff x="1220" y="4472"/>
              <a:chExt cx="127" cy="127"/>
            </a:xfrm>
          </p:grpSpPr>
          <p:sp>
            <p:nvSpPr>
              <p:cNvPr id="295009" name="Oval 97"/>
              <p:cNvSpPr>
                <a:spLocks noChangeAspect="1" noChangeArrowheads="1"/>
              </p:cNvSpPr>
              <p:nvPr/>
            </p:nvSpPr>
            <p:spPr bwMode="auto">
              <a:xfrm>
                <a:off x="1220" y="4472"/>
                <a:ext cx="127" cy="1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95010" name="Oval 98"/>
              <p:cNvSpPr>
                <a:spLocks noChangeAspect="1" noChangeArrowheads="1"/>
              </p:cNvSpPr>
              <p:nvPr/>
            </p:nvSpPr>
            <p:spPr bwMode="auto">
              <a:xfrm>
                <a:off x="1244" y="4496"/>
                <a:ext cx="79" cy="79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endParaRPr lang="da-DK"/>
              </a:p>
            </p:txBody>
          </p:sp>
        </p:grpSp>
      </p:grpSp>
      <p:grpSp>
        <p:nvGrpSpPr>
          <p:cNvPr id="295025" name="Group 113"/>
          <p:cNvGrpSpPr>
            <a:grpSpLocks/>
          </p:cNvGrpSpPr>
          <p:nvPr/>
        </p:nvGrpSpPr>
        <p:grpSpPr bwMode="auto">
          <a:xfrm>
            <a:off x="3649663" y="998538"/>
            <a:ext cx="2235200" cy="1546225"/>
            <a:chOff x="2299" y="629"/>
            <a:chExt cx="1408" cy="974"/>
          </a:xfrm>
        </p:grpSpPr>
        <p:grpSp>
          <p:nvGrpSpPr>
            <p:cNvPr id="294967" name="Group 55"/>
            <p:cNvGrpSpPr>
              <a:grpSpLocks/>
            </p:cNvGrpSpPr>
            <p:nvPr/>
          </p:nvGrpSpPr>
          <p:grpSpPr bwMode="auto">
            <a:xfrm>
              <a:off x="2396" y="967"/>
              <a:ext cx="1215" cy="443"/>
              <a:chOff x="2396" y="605"/>
              <a:chExt cx="1215" cy="443"/>
            </a:xfrm>
          </p:grpSpPr>
          <p:sp>
            <p:nvSpPr>
              <p:cNvPr id="294926" name="Text Box 14"/>
              <p:cNvSpPr txBox="1">
                <a:spLocks noChangeArrowheads="1"/>
              </p:cNvSpPr>
              <p:nvPr/>
            </p:nvSpPr>
            <p:spPr bwMode="auto">
              <a:xfrm>
                <a:off x="2396" y="605"/>
                <a:ext cx="988" cy="195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0" rIns="36000" bIns="36000" anchor="ctr">
                <a:spAutoFit/>
              </a:bodyPr>
              <a:lstStyle/>
              <a:p>
                <a:r>
                  <a:rPr lang="da-DK" altLang="da-DK" sz="1600" b="0" noProof="1"/>
                  <a:t>MessageSearch</a:t>
                </a:r>
              </a:p>
            </p:txBody>
          </p:sp>
          <p:sp>
            <p:nvSpPr>
              <p:cNvPr id="294959" name="Freeform 47"/>
              <p:cNvSpPr>
                <a:spLocks/>
              </p:cNvSpPr>
              <p:nvPr/>
            </p:nvSpPr>
            <p:spPr bwMode="auto">
              <a:xfrm rot="5400000">
                <a:off x="3255" y="691"/>
                <a:ext cx="366" cy="347"/>
              </a:xfrm>
              <a:custGeom>
                <a:avLst/>
                <a:gdLst>
                  <a:gd name="T0" fmla="*/ 0 w 468"/>
                  <a:gd name="T1" fmla="*/ 300 h 444"/>
                  <a:gd name="T2" fmla="*/ 180 w 468"/>
                  <a:gd name="T3" fmla="*/ 444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68" h="444">
                    <a:moveTo>
                      <a:pt x="0" y="300"/>
                    </a:moveTo>
                    <a:cubicBezTo>
                      <a:pt x="48" y="0"/>
                      <a:pt x="468" y="204"/>
                      <a:pt x="180" y="444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tIns="46800" bIns="46800" anchor="ctr"/>
              <a:lstStyle/>
              <a:p>
                <a:endParaRPr lang="da-DK"/>
              </a:p>
            </p:txBody>
          </p:sp>
        </p:grpSp>
        <p:sp>
          <p:nvSpPr>
            <p:cNvPr id="294969" name="Freeform 57"/>
            <p:cNvSpPr>
              <a:spLocks/>
            </p:cNvSpPr>
            <p:nvPr/>
          </p:nvSpPr>
          <p:spPr bwMode="auto">
            <a:xfrm>
              <a:off x="2590" y="682"/>
              <a:ext cx="488" cy="280"/>
            </a:xfrm>
            <a:custGeom>
              <a:avLst/>
              <a:gdLst>
                <a:gd name="T0" fmla="*/ 0 w 488"/>
                <a:gd name="T1" fmla="*/ 0 h 280"/>
                <a:gd name="T2" fmla="*/ 488 w 488"/>
                <a:gd name="T3" fmla="*/ 28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8" h="280">
                  <a:moveTo>
                    <a:pt x="0" y="0"/>
                  </a:moveTo>
                  <a:cubicBezTo>
                    <a:pt x="224" y="48"/>
                    <a:pt x="344" y="72"/>
                    <a:pt x="488" y="28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dash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294978" name="Text Box 66"/>
            <p:cNvSpPr txBox="1">
              <a:spLocks noChangeArrowheads="1"/>
            </p:cNvSpPr>
            <p:nvPr/>
          </p:nvSpPr>
          <p:spPr bwMode="auto">
            <a:xfrm>
              <a:off x="2811" y="1258"/>
              <a:ext cx="896" cy="1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>
              <a:spAutoFit/>
            </a:bodyPr>
            <a:lstStyle/>
            <a:p>
              <a:r>
                <a:rPr lang="da-DK" altLang="da-DK" sz="1400" b="0"/>
                <a:t>OpenMessage ...</a:t>
              </a:r>
            </a:p>
          </p:txBody>
        </p:sp>
        <p:sp>
          <p:nvSpPr>
            <p:cNvPr id="294979" name="Text Box 67"/>
            <p:cNvSpPr txBox="1">
              <a:spLocks noChangeArrowheads="1"/>
            </p:cNvSpPr>
            <p:nvPr/>
          </p:nvSpPr>
          <p:spPr bwMode="auto">
            <a:xfrm rot="1627637">
              <a:off x="2571" y="629"/>
              <a:ext cx="752" cy="1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>
              <a:spAutoFit/>
            </a:bodyPr>
            <a:lstStyle/>
            <a:p>
              <a:r>
                <a:rPr lang="da-DK" altLang="da-DK" sz="1400" u="sng"/>
                <a:t>FindMessage</a:t>
              </a:r>
            </a:p>
          </p:txBody>
        </p:sp>
        <p:sp>
          <p:nvSpPr>
            <p:cNvPr id="294989" name="Freeform 77"/>
            <p:cNvSpPr>
              <a:spLocks/>
            </p:cNvSpPr>
            <p:nvPr/>
          </p:nvSpPr>
          <p:spPr bwMode="auto">
            <a:xfrm>
              <a:off x="2394" y="1162"/>
              <a:ext cx="419" cy="200"/>
            </a:xfrm>
            <a:custGeom>
              <a:avLst/>
              <a:gdLst>
                <a:gd name="T0" fmla="*/ 0 w 419"/>
                <a:gd name="T1" fmla="*/ 200 h 200"/>
                <a:gd name="T2" fmla="*/ 419 w 419"/>
                <a:gd name="T3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19" h="200">
                  <a:moveTo>
                    <a:pt x="0" y="200"/>
                  </a:moveTo>
                  <a:cubicBezTo>
                    <a:pt x="224" y="152"/>
                    <a:pt x="315" y="128"/>
                    <a:pt x="419" y="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dash"/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294993" name="Oval 81"/>
            <p:cNvSpPr>
              <a:spLocks noChangeArrowheads="1"/>
            </p:cNvSpPr>
            <p:nvPr/>
          </p:nvSpPr>
          <p:spPr bwMode="auto">
            <a:xfrm>
              <a:off x="2521" y="660"/>
              <a:ext cx="60" cy="6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da-DK"/>
            </a:p>
          </p:txBody>
        </p:sp>
        <p:sp>
          <p:nvSpPr>
            <p:cNvPr id="294999" name="Text Box 87"/>
            <p:cNvSpPr txBox="1">
              <a:spLocks noChangeArrowheads="1"/>
            </p:cNvSpPr>
            <p:nvPr/>
          </p:nvSpPr>
          <p:spPr bwMode="auto">
            <a:xfrm>
              <a:off x="2317" y="1446"/>
              <a:ext cx="350" cy="1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>
              <a:spAutoFit/>
            </a:bodyPr>
            <a:lstStyle/>
            <a:p>
              <a:r>
                <a:rPr lang="da-DK" altLang="da-DK" sz="1400" u="sng"/>
                <a:t>Close</a:t>
              </a:r>
              <a:endParaRPr lang="da-DK" altLang="da-DK" sz="1400" b="0"/>
            </a:p>
          </p:txBody>
        </p:sp>
        <p:grpSp>
          <p:nvGrpSpPr>
            <p:cNvPr id="295011" name="Group 99"/>
            <p:cNvGrpSpPr>
              <a:grpSpLocks noChangeAspect="1"/>
            </p:cNvGrpSpPr>
            <p:nvPr/>
          </p:nvGrpSpPr>
          <p:grpSpPr bwMode="auto">
            <a:xfrm>
              <a:off x="2299" y="1312"/>
              <a:ext cx="95" cy="95"/>
              <a:chOff x="1220" y="4472"/>
              <a:chExt cx="127" cy="127"/>
            </a:xfrm>
          </p:grpSpPr>
          <p:sp>
            <p:nvSpPr>
              <p:cNvPr id="295012" name="Oval 100"/>
              <p:cNvSpPr>
                <a:spLocks noChangeAspect="1" noChangeArrowheads="1"/>
              </p:cNvSpPr>
              <p:nvPr/>
            </p:nvSpPr>
            <p:spPr bwMode="auto">
              <a:xfrm>
                <a:off x="1220" y="4472"/>
                <a:ext cx="127" cy="1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95013" name="Oval 101"/>
              <p:cNvSpPr>
                <a:spLocks noChangeAspect="1" noChangeArrowheads="1"/>
              </p:cNvSpPr>
              <p:nvPr/>
            </p:nvSpPr>
            <p:spPr bwMode="auto">
              <a:xfrm>
                <a:off x="1244" y="4496"/>
                <a:ext cx="79" cy="79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endParaRPr lang="da-DK"/>
              </a:p>
            </p:txBody>
          </p:sp>
        </p:grpSp>
      </p:grpSp>
      <p:grpSp>
        <p:nvGrpSpPr>
          <p:cNvPr id="295024" name="Group 112"/>
          <p:cNvGrpSpPr>
            <a:grpSpLocks/>
          </p:cNvGrpSpPr>
          <p:nvPr/>
        </p:nvGrpSpPr>
        <p:grpSpPr bwMode="auto">
          <a:xfrm>
            <a:off x="6119813" y="798513"/>
            <a:ext cx="2266950" cy="1962150"/>
            <a:chOff x="3855" y="503"/>
            <a:chExt cx="1428" cy="1236"/>
          </a:xfrm>
        </p:grpSpPr>
        <p:grpSp>
          <p:nvGrpSpPr>
            <p:cNvPr id="294965" name="Group 53"/>
            <p:cNvGrpSpPr>
              <a:grpSpLocks/>
            </p:cNvGrpSpPr>
            <p:nvPr/>
          </p:nvGrpSpPr>
          <p:grpSpPr bwMode="auto">
            <a:xfrm>
              <a:off x="3978" y="967"/>
              <a:ext cx="1001" cy="489"/>
              <a:chOff x="3684" y="605"/>
              <a:chExt cx="1001" cy="489"/>
            </a:xfrm>
          </p:grpSpPr>
          <p:sp>
            <p:nvSpPr>
              <p:cNvPr id="294932" name="Text Box 20"/>
              <p:cNvSpPr txBox="1">
                <a:spLocks noChangeArrowheads="1"/>
              </p:cNvSpPr>
              <p:nvPr/>
            </p:nvSpPr>
            <p:spPr bwMode="auto">
              <a:xfrm>
                <a:off x="3684" y="605"/>
                <a:ext cx="710" cy="195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0" rIns="36000" bIns="36000" anchor="ctr">
                <a:spAutoFit/>
              </a:bodyPr>
              <a:lstStyle/>
              <a:p>
                <a:endParaRPr lang="da-DK" altLang="da-DK" sz="1600" b="0" noProof="1"/>
              </a:p>
            </p:txBody>
          </p:sp>
          <p:sp>
            <p:nvSpPr>
              <p:cNvPr id="294951" name="Text Box 39"/>
              <p:cNvSpPr txBox="1">
                <a:spLocks noChangeArrowheads="1"/>
              </p:cNvSpPr>
              <p:nvPr/>
            </p:nvSpPr>
            <p:spPr bwMode="auto">
              <a:xfrm>
                <a:off x="3732" y="653"/>
                <a:ext cx="710" cy="195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0" rIns="36000" bIns="36000" anchor="ctr">
                <a:spAutoFit/>
              </a:bodyPr>
              <a:lstStyle/>
              <a:p>
                <a:r>
                  <a:rPr lang="da-DK" altLang="da-DK" sz="1600" b="0" noProof="1"/>
                  <a:t>Message</a:t>
                </a:r>
              </a:p>
            </p:txBody>
          </p:sp>
          <p:sp>
            <p:nvSpPr>
              <p:cNvPr id="294958" name="Freeform 46"/>
              <p:cNvSpPr>
                <a:spLocks/>
              </p:cNvSpPr>
              <p:nvPr/>
            </p:nvSpPr>
            <p:spPr bwMode="auto">
              <a:xfrm rot="5400000">
                <a:off x="4329" y="737"/>
                <a:ext cx="366" cy="347"/>
              </a:xfrm>
              <a:custGeom>
                <a:avLst/>
                <a:gdLst>
                  <a:gd name="T0" fmla="*/ 0 w 468"/>
                  <a:gd name="T1" fmla="*/ 300 h 444"/>
                  <a:gd name="T2" fmla="*/ 180 w 468"/>
                  <a:gd name="T3" fmla="*/ 444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68" h="444">
                    <a:moveTo>
                      <a:pt x="0" y="300"/>
                    </a:moveTo>
                    <a:cubicBezTo>
                      <a:pt x="48" y="0"/>
                      <a:pt x="468" y="204"/>
                      <a:pt x="180" y="444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tIns="46800" bIns="46800" anchor="ctr"/>
              <a:lstStyle/>
              <a:p>
                <a:endParaRPr lang="da-DK"/>
              </a:p>
            </p:txBody>
          </p:sp>
        </p:grpSp>
        <p:sp>
          <p:nvSpPr>
            <p:cNvPr id="294968" name="Freeform 56"/>
            <p:cNvSpPr>
              <a:spLocks/>
            </p:cNvSpPr>
            <p:nvPr/>
          </p:nvSpPr>
          <p:spPr bwMode="auto">
            <a:xfrm>
              <a:off x="3915" y="682"/>
              <a:ext cx="488" cy="280"/>
            </a:xfrm>
            <a:custGeom>
              <a:avLst/>
              <a:gdLst>
                <a:gd name="T0" fmla="*/ 0 w 488"/>
                <a:gd name="T1" fmla="*/ 0 h 280"/>
                <a:gd name="T2" fmla="*/ 488 w 488"/>
                <a:gd name="T3" fmla="*/ 28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8" h="280">
                  <a:moveTo>
                    <a:pt x="0" y="0"/>
                  </a:moveTo>
                  <a:cubicBezTo>
                    <a:pt x="224" y="48"/>
                    <a:pt x="344" y="72"/>
                    <a:pt x="488" y="28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294980" name="Text Box 68"/>
            <p:cNvSpPr txBox="1">
              <a:spLocks noChangeArrowheads="1"/>
            </p:cNvSpPr>
            <p:nvPr/>
          </p:nvSpPr>
          <p:spPr bwMode="auto">
            <a:xfrm>
              <a:off x="3930" y="503"/>
              <a:ext cx="1170" cy="4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>
              <a:spAutoFit/>
            </a:bodyPr>
            <a:lstStyle/>
            <a:p>
              <a:pPr algn="r"/>
              <a:r>
                <a:rPr lang="da-DK" altLang="da-DK" sz="1400" b="0"/>
                <a:t>NewMessage, Resend</a:t>
              </a:r>
            </a:p>
            <a:p>
              <a:pPr algn="r"/>
              <a:r>
                <a:rPr lang="da-DK" altLang="da-DK" sz="1400" b="0"/>
                <a:t>OpenMessage</a:t>
              </a:r>
            </a:p>
            <a:p>
              <a:pPr algn="r"/>
              <a:r>
                <a:rPr lang="da-DK" altLang="da-DK" sz="1400" b="0"/>
                <a:t>OpenSource</a:t>
              </a:r>
            </a:p>
          </p:txBody>
        </p:sp>
        <p:sp>
          <p:nvSpPr>
            <p:cNvPr id="294981" name="Text Box 69"/>
            <p:cNvSpPr txBox="1">
              <a:spLocks noChangeArrowheads="1"/>
            </p:cNvSpPr>
            <p:nvPr/>
          </p:nvSpPr>
          <p:spPr bwMode="auto">
            <a:xfrm>
              <a:off x="4399" y="1314"/>
              <a:ext cx="884" cy="4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>
              <a:spAutoFit/>
            </a:bodyPr>
            <a:lstStyle/>
            <a:p>
              <a:r>
                <a:rPr lang="da-DK" altLang="da-DK" sz="1400" b="0"/>
                <a:t>OpenSource</a:t>
              </a:r>
            </a:p>
            <a:p>
              <a:r>
                <a:rPr lang="da-DK" altLang="da-DK" sz="1400" b="0"/>
                <a:t>ViewAttachment</a:t>
              </a:r>
            </a:p>
            <a:p>
              <a:r>
                <a:rPr lang="da-DK" altLang="da-DK" sz="1400" b="0"/>
                <a:t>OpenAttachment</a:t>
              </a:r>
            </a:p>
          </p:txBody>
        </p:sp>
        <p:sp>
          <p:nvSpPr>
            <p:cNvPr id="294990" name="Freeform 78"/>
            <p:cNvSpPr>
              <a:spLocks/>
            </p:cNvSpPr>
            <p:nvPr/>
          </p:nvSpPr>
          <p:spPr bwMode="auto">
            <a:xfrm>
              <a:off x="3978" y="1215"/>
              <a:ext cx="419" cy="200"/>
            </a:xfrm>
            <a:custGeom>
              <a:avLst/>
              <a:gdLst>
                <a:gd name="T0" fmla="*/ 0 w 419"/>
                <a:gd name="T1" fmla="*/ 200 h 200"/>
                <a:gd name="T2" fmla="*/ 419 w 419"/>
                <a:gd name="T3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19" h="200">
                  <a:moveTo>
                    <a:pt x="0" y="200"/>
                  </a:moveTo>
                  <a:cubicBezTo>
                    <a:pt x="224" y="152"/>
                    <a:pt x="315" y="128"/>
                    <a:pt x="419" y="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dash"/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294994" name="Oval 82"/>
            <p:cNvSpPr>
              <a:spLocks noChangeArrowheads="1"/>
            </p:cNvSpPr>
            <p:nvPr/>
          </p:nvSpPr>
          <p:spPr bwMode="auto">
            <a:xfrm>
              <a:off x="3855" y="660"/>
              <a:ext cx="60" cy="6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da-DK"/>
            </a:p>
          </p:txBody>
        </p:sp>
        <p:sp>
          <p:nvSpPr>
            <p:cNvPr id="295000" name="Text Box 88"/>
            <p:cNvSpPr txBox="1">
              <a:spLocks noChangeArrowheads="1"/>
            </p:cNvSpPr>
            <p:nvPr/>
          </p:nvSpPr>
          <p:spPr bwMode="auto">
            <a:xfrm>
              <a:off x="3884" y="1488"/>
              <a:ext cx="350" cy="1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>
              <a:spAutoFit/>
            </a:bodyPr>
            <a:lstStyle/>
            <a:p>
              <a:r>
                <a:rPr lang="da-DK" altLang="da-DK" sz="1400" u="sng"/>
                <a:t>Close</a:t>
              </a:r>
              <a:endParaRPr lang="da-DK" altLang="da-DK" sz="1400" b="0"/>
            </a:p>
          </p:txBody>
        </p:sp>
        <p:grpSp>
          <p:nvGrpSpPr>
            <p:cNvPr id="295014" name="Group 102"/>
            <p:cNvGrpSpPr>
              <a:grpSpLocks noChangeAspect="1"/>
            </p:cNvGrpSpPr>
            <p:nvPr/>
          </p:nvGrpSpPr>
          <p:grpSpPr bwMode="auto">
            <a:xfrm>
              <a:off x="3875" y="1369"/>
              <a:ext cx="95" cy="95"/>
              <a:chOff x="1220" y="4472"/>
              <a:chExt cx="127" cy="127"/>
            </a:xfrm>
          </p:grpSpPr>
          <p:sp>
            <p:nvSpPr>
              <p:cNvPr id="295015" name="Oval 103"/>
              <p:cNvSpPr>
                <a:spLocks noChangeAspect="1" noChangeArrowheads="1"/>
              </p:cNvSpPr>
              <p:nvPr/>
            </p:nvSpPr>
            <p:spPr bwMode="auto">
              <a:xfrm>
                <a:off x="1220" y="4472"/>
                <a:ext cx="127" cy="1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95016" name="Oval 104"/>
              <p:cNvSpPr>
                <a:spLocks noChangeAspect="1" noChangeArrowheads="1"/>
              </p:cNvSpPr>
              <p:nvPr/>
            </p:nvSpPr>
            <p:spPr bwMode="auto">
              <a:xfrm>
                <a:off x="1244" y="4496"/>
                <a:ext cx="79" cy="79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endParaRPr lang="da-DK"/>
              </a:p>
            </p:txBody>
          </p:sp>
        </p:grpSp>
      </p:grpSp>
      <p:grpSp>
        <p:nvGrpSpPr>
          <p:cNvPr id="295023" name="Group 111"/>
          <p:cNvGrpSpPr>
            <a:grpSpLocks/>
          </p:cNvGrpSpPr>
          <p:nvPr/>
        </p:nvGrpSpPr>
        <p:grpSpPr bwMode="auto">
          <a:xfrm>
            <a:off x="6037263" y="3243263"/>
            <a:ext cx="2151062" cy="1408112"/>
            <a:chOff x="3803" y="2043"/>
            <a:chExt cx="1355" cy="887"/>
          </a:xfrm>
        </p:grpSpPr>
        <p:grpSp>
          <p:nvGrpSpPr>
            <p:cNvPr id="294964" name="Group 52"/>
            <p:cNvGrpSpPr>
              <a:grpSpLocks/>
            </p:cNvGrpSpPr>
            <p:nvPr/>
          </p:nvGrpSpPr>
          <p:grpSpPr bwMode="auto">
            <a:xfrm>
              <a:off x="4029" y="2343"/>
              <a:ext cx="593" cy="243"/>
              <a:chOff x="3684" y="1370"/>
              <a:chExt cx="593" cy="243"/>
            </a:xfrm>
          </p:grpSpPr>
          <p:sp>
            <p:nvSpPr>
              <p:cNvPr id="294941" name="Text Box 29"/>
              <p:cNvSpPr txBox="1">
                <a:spLocks noChangeArrowheads="1"/>
              </p:cNvSpPr>
              <p:nvPr/>
            </p:nvSpPr>
            <p:spPr bwMode="auto">
              <a:xfrm>
                <a:off x="3684" y="1370"/>
                <a:ext cx="545" cy="195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0" rIns="36000" bIns="36000" anchor="ctr"/>
              <a:lstStyle/>
              <a:p>
                <a:endParaRPr lang="da-DK" altLang="da-DK" sz="1600" b="0" noProof="1"/>
              </a:p>
            </p:txBody>
          </p:sp>
          <p:sp>
            <p:nvSpPr>
              <p:cNvPr id="294953" name="Text Box 41"/>
              <p:cNvSpPr txBox="1">
                <a:spLocks noChangeArrowheads="1"/>
              </p:cNvSpPr>
              <p:nvPr/>
            </p:nvSpPr>
            <p:spPr bwMode="auto">
              <a:xfrm>
                <a:off x="3732" y="1418"/>
                <a:ext cx="545" cy="195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0" rIns="36000" bIns="36000" anchor="ctr">
                <a:spAutoFit/>
              </a:bodyPr>
              <a:lstStyle/>
              <a:p>
                <a:r>
                  <a:rPr lang="da-DK" altLang="da-DK" sz="1600" b="0" noProof="1"/>
                  <a:t>FileView</a:t>
                </a:r>
              </a:p>
            </p:txBody>
          </p:sp>
        </p:grpSp>
        <p:sp>
          <p:nvSpPr>
            <p:cNvPr id="294971" name="Freeform 59"/>
            <p:cNvSpPr>
              <a:spLocks/>
            </p:cNvSpPr>
            <p:nvPr/>
          </p:nvSpPr>
          <p:spPr bwMode="auto">
            <a:xfrm>
              <a:off x="3905" y="2073"/>
              <a:ext cx="488" cy="280"/>
            </a:xfrm>
            <a:custGeom>
              <a:avLst/>
              <a:gdLst>
                <a:gd name="T0" fmla="*/ 0 w 488"/>
                <a:gd name="T1" fmla="*/ 0 h 280"/>
                <a:gd name="T2" fmla="*/ 488 w 488"/>
                <a:gd name="T3" fmla="*/ 28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8" h="280">
                  <a:moveTo>
                    <a:pt x="0" y="0"/>
                  </a:moveTo>
                  <a:cubicBezTo>
                    <a:pt x="224" y="48"/>
                    <a:pt x="344" y="72"/>
                    <a:pt x="488" y="28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294973" name="Freeform 61"/>
            <p:cNvSpPr>
              <a:spLocks/>
            </p:cNvSpPr>
            <p:nvPr/>
          </p:nvSpPr>
          <p:spPr bwMode="auto">
            <a:xfrm flipV="1">
              <a:off x="3905" y="2588"/>
              <a:ext cx="488" cy="280"/>
            </a:xfrm>
            <a:custGeom>
              <a:avLst/>
              <a:gdLst>
                <a:gd name="T0" fmla="*/ 0 w 488"/>
                <a:gd name="T1" fmla="*/ 0 h 280"/>
                <a:gd name="T2" fmla="*/ 488 w 488"/>
                <a:gd name="T3" fmla="*/ 28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8" h="280">
                  <a:moveTo>
                    <a:pt x="0" y="0"/>
                  </a:moveTo>
                  <a:cubicBezTo>
                    <a:pt x="224" y="48"/>
                    <a:pt x="344" y="72"/>
                    <a:pt x="488" y="28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294984" name="Text Box 72"/>
            <p:cNvSpPr txBox="1">
              <a:spLocks noChangeArrowheads="1"/>
            </p:cNvSpPr>
            <p:nvPr/>
          </p:nvSpPr>
          <p:spPr bwMode="auto">
            <a:xfrm>
              <a:off x="4293" y="2101"/>
              <a:ext cx="854" cy="1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>
              <a:spAutoFit/>
            </a:bodyPr>
            <a:lstStyle/>
            <a:p>
              <a:r>
                <a:rPr lang="da-DK" altLang="da-DK" sz="1400" b="0"/>
                <a:t>ViewAttachment</a:t>
              </a:r>
            </a:p>
          </p:txBody>
        </p:sp>
        <p:sp>
          <p:nvSpPr>
            <p:cNvPr id="294986" name="Text Box 74"/>
            <p:cNvSpPr txBox="1">
              <a:spLocks noChangeArrowheads="1"/>
            </p:cNvSpPr>
            <p:nvPr/>
          </p:nvSpPr>
          <p:spPr bwMode="auto">
            <a:xfrm>
              <a:off x="4373" y="2639"/>
              <a:ext cx="78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>
              <a:spAutoFit/>
            </a:bodyPr>
            <a:lstStyle/>
            <a:p>
              <a:r>
                <a:rPr lang="da-DK" altLang="da-DK" sz="1400" b="0"/>
                <a:t>Delete, Detach</a:t>
              </a:r>
            </a:p>
            <a:p>
              <a:r>
                <a:rPr lang="da-DK" altLang="da-DK" sz="1400" u="sng"/>
                <a:t>Close</a:t>
              </a:r>
              <a:endParaRPr lang="da-DK" altLang="da-DK" sz="1400" b="0"/>
            </a:p>
          </p:txBody>
        </p:sp>
        <p:sp>
          <p:nvSpPr>
            <p:cNvPr id="294996" name="Oval 84"/>
            <p:cNvSpPr>
              <a:spLocks noChangeArrowheads="1"/>
            </p:cNvSpPr>
            <p:nvPr/>
          </p:nvSpPr>
          <p:spPr bwMode="auto">
            <a:xfrm>
              <a:off x="3845" y="2043"/>
              <a:ext cx="60" cy="6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da-DK"/>
            </a:p>
          </p:txBody>
        </p:sp>
        <p:grpSp>
          <p:nvGrpSpPr>
            <p:cNvPr id="295017" name="Group 105"/>
            <p:cNvGrpSpPr>
              <a:grpSpLocks noChangeAspect="1"/>
            </p:cNvGrpSpPr>
            <p:nvPr/>
          </p:nvGrpSpPr>
          <p:grpSpPr bwMode="auto">
            <a:xfrm>
              <a:off x="3803" y="2814"/>
              <a:ext cx="95" cy="95"/>
              <a:chOff x="1220" y="4472"/>
              <a:chExt cx="127" cy="127"/>
            </a:xfrm>
          </p:grpSpPr>
          <p:sp>
            <p:nvSpPr>
              <p:cNvPr id="295018" name="Oval 106"/>
              <p:cNvSpPr>
                <a:spLocks noChangeAspect="1" noChangeArrowheads="1"/>
              </p:cNvSpPr>
              <p:nvPr/>
            </p:nvSpPr>
            <p:spPr bwMode="auto">
              <a:xfrm>
                <a:off x="1220" y="4472"/>
                <a:ext cx="127" cy="1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95019" name="Oval 107"/>
              <p:cNvSpPr>
                <a:spLocks noChangeAspect="1" noChangeArrowheads="1"/>
              </p:cNvSpPr>
              <p:nvPr/>
            </p:nvSpPr>
            <p:spPr bwMode="auto">
              <a:xfrm>
                <a:off x="1244" y="4496"/>
                <a:ext cx="79" cy="79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endParaRPr lang="da-DK"/>
              </a:p>
            </p:txBody>
          </p:sp>
        </p:grpSp>
      </p:grpSp>
      <p:grpSp>
        <p:nvGrpSpPr>
          <p:cNvPr id="295026" name="Group 114"/>
          <p:cNvGrpSpPr>
            <a:grpSpLocks/>
          </p:cNvGrpSpPr>
          <p:nvPr/>
        </p:nvGrpSpPr>
        <p:grpSpPr bwMode="auto">
          <a:xfrm>
            <a:off x="3798888" y="3214688"/>
            <a:ext cx="1644650" cy="1485900"/>
            <a:chOff x="2393" y="2025"/>
            <a:chExt cx="1036" cy="936"/>
          </a:xfrm>
        </p:grpSpPr>
        <p:grpSp>
          <p:nvGrpSpPr>
            <p:cNvPr id="294966" name="Group 54"/>
            <p:cNvGrpSpPr>
              <a:grpSpLocks/>
            </p:cNvGrpSpPr>
            <p:nvPr/>
          </p:nvGrpSpPr>
          <p:grpSpPr bwMode="auto">
            <a:xfrm>
              <a:off x="2523" y="2352"/>
              <a:ext cx="906" cy="436"/>
              <a:chOff x="2590" y="1418"/>
              <a:chExt cx="906" cy="436"/>
            </a:xfrm>
          </p:grpSpPr>
          <p:sp>
            <p:nvSpPr>
              <p:cNvPr id="294929" name="Text Box 17"/>
              <p:cNvSpPr txBox="1">
                <a:spLocks noChangeArrowheads="1"/>
              </p:cNvSpPr>
              <p:nvPr/>
            </p:nvSpPr>
            <p:spPr bwMode="auto">
              <a:xfrm>
                <a:off x="2590" y="1418"/>
                <a:ext cx="674" cy="195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0" rIns="36000" bIns="36000" anchor="ctr">
                <a:spAutoFit/>
              </a:bodyPr>
              <a:lstStyle/>
              <a:p>
                <a:r>
                  <a:rPr lang="da-DK" altLang="da-DK" sz="1600" b="0" noProof="1"/>
                  <a:t>FileSearch</a:t>
                </a:r>
              </a:p>
            </p:txBody>
          </p:sp>
          <p:sp>
            <p:nvSpPr>
              <p:cNvPr id="294960" name="Freeform 48"/>
              <p:cNvSpPr>
                <a:spLocks/>
              </p:cNvSpPr>
              <p:nvPr/>
            </p:nvSpPr>
            <p:spPr bwMode="auto">
              <a:xfrm rot="5400000">
                <a:off x="3140" y="1497"/>
                <a:ext cx="366" cy="347"/>
              </a:xfrm>
              <a:custGeom>
                <a:avLst/>
                <a:gdLst>
                  <a:gd name="T0" fmla="*/ 0 w 468"/>
                  <a:gd name="T1" fmla="*/ 300 h 444"/>
                  <a:gd name="T2" fmla="*/ 180 w 468"/>
                  <a:gd name="T3" fmla="*/ 444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68" h="444">
                    <a:moveTo>
                      <a:pt x="0" y="300"/>
                    </a:moveTo>
                    <a:cubicBezTo>
                      <a:pt x="48" y="0"/>
                      <a:pt x="468" y="204"/>
                      <a:pt x="180" y="444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tIns="46800" bIns="46800" anchor="ctr"/>
              <a:lstStyle/>
              <a:p>
                <a:endParaRPr lang="da-DK"/>
              </a:p>
            </p:txBody>
          </p:sp>
        </p:grpSp>
        <p:sp>
          <p:nvSpPr>
            <p:cNvPr id="294970" name="Freeform 58"/>
            <p:cNvSpPr>
              <a:spLocks/>
            </p:cNvSpPr>
            <p:nvPr/>
          </p:nvSpPr>
          <p:spPr bwMode="auto">
            <a:xfrm>
              <a:off x="2523" y="2081"/>
              <a:ext cx="488" cy="280"/>
            </a:xfrm>
            <a:custGeom>
              <a:avLst/>
              <a:gdLst>
                <a:gd name="T0" fmla="*/ 0 w 488"/>
                <a:gd name="T1" fmla="*/ 0 h 280"/>
                <a:gd name="T2" fmla="*/ 488 w 488"/>
                <a:gd name="T3" fmla="*/ 28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8" h="280">
                  <a:moveTo>
                    <a:pt x="0" y="0"/>
                  </a:moveTo>
                  <a:cubicBezTo>
                    <a:pt x="224" y="48"/>
                    <a:pt x="344" y="72"/>
                    <a:pt x="488" y="28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dash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294982" name="Text Box 70"/>
            <p:cNvSpPr txBox="1">
              <a:spLocks noChangeArrowheads="1"/>
            </p:cNvSpPr>
            <p:nvPr/>
          </p:nvSpPr>
          <p:spPr bwMode="auto">
            <a:xfrm rot="1627637">
              <a:off x="2602" y="2025"/>
              <a:ext cx="473" cy="1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>
              <a:spAutoFit/>
            </a:bodyPr>
            <a:lstStyle/>
            <a:p>
              <a:r>
                <a:rPr lang="da-DK" altLang="da-DK" sz="1400" u="sng"/>
                <a:t>FindFile</a:t>
              </a:r>
            </a:p>
          </p:txBody>
        </p:sp>
        <p:sp>
          <p:nvSpPr>
            <p:cNvPr id="294983" name="Text Box 71"/>
            <p:cNvSpPr txBox="1">
              <a:spLocks noChangeArrowheads="1"/>
            </p:cNvSpPr>
            <p:nvPr/>
          </p:nvSpPr>
          <p:spPr bwMode="auto">
            <a:xfrm>
              <a:off x="2897" y="2665"/>
              <a:ext cx="499" cy="1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>
              <a:spAutoFit/>
            </a:bodyPr>
            <a:lstStyle/>
            <a:p>
              <a:r>
                <a:rPr lang="da-DK" altLang="da-DK" sz="1400" b="0"/>
                <a:t>OpenFile</a:t>
              </a:r>
            </a:p>
          </p:txBody>
        </p:sp>
        <p:sp>
          <p:nvSpPr>
            <p:cNvPr id="294991" name="Freeform 79"/>
            <p:cNvSpPr>
              <a:spLocks/>
            </p:cNvSpPr>
            <p:nvPr/>
          </p:nvSpPr>
          <p:spPr bwMode="auto">
            <a:xfrm>
              <a:off x="2496" y="2540"/>
              <a:ext cx="419" cy="200"/>
            </a:xfrm>
            <a:custGeom>
              <a:avLst/>
              <a:gdLst>
                <a:gd name="T0" fmla="*/ 0 w 419"/>
                <a:gd name="T1" fmla="*/ 200 h 200"/>
                <a:gd name="T2" fmla="*/ 419 w 419"/>
                <a:gd name="T3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19" h="200">
                  <a:moveTo>
                    <a:pt x="0" y="200"/>
                  </a:moveTo>
                  <a:cubicBezTo>
                    <a:pt x="224" y="152"/>
                    <a:pt x="315" y="128"/>
                    <a:pt x="419" y="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dash"/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294995" name="Oval 83"/>
            <p:cNvSpPr>
              <a:spLocks noChangeArrowheads="1"/>
            </p:cNvSpPr>
            <p:nvPr/>
          </p:nvSpPr>
          <p:spPr bwMode="auto">
            <a:xfrm>
              <a:off x="2463" y="2058"/>
              <a:ext cx="60" cy="6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da-DK"/>
            </a:p>
          </p:txBody>
        </p:sp>
        <p:sp>
          <p:nvSpPr>
            <p:cNvPr id="294998" name="Text Box 86"/>
            <p:cNvSpPr txBox="1">
              <a:spLocks noChangeArrowheads="1"/>
            </p:cNvSpPr>
            <p:nvPr/>
          </p:nvSpPr>
          <p:spPr bwMode="auto">
            <a:xfrm>
              <a:off x="2412" y="2804"/>
              <a:ext cx="350" cy="1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>
              <a:spAutoFit/>
            </a:bodyPr>
            <a:lstStyle/>
            <a:p>
              <a:r>
                <a:rPr lang="da-DK" altLang="da-DK" sz="1400" u="sng"/>
                <a:t>Close</a:t>
              </a:r>
              <a:endParaRPr lang="da-DK" altLang="da-DK" sz="1400" b="0"/>
            </a:p>
          </p:txBody>
        </p:sp>
        <p:grpSp>
          <p:nvGrpSpPr>
            <p:cNvPr id="295020" name="Group 108"/>
            <p:cNvGrpSpPr>
              <a:grpSpLocks noChangeAspect="1"/>
            </p:cNvGrpSpPr>
            <p:nvPr/>
          </p:nvGrpSpPr>
          <p:grpSpPr bwMode="auto">
            <a:xfrm>
              <a:off x="2393" y="2685"/>
              <a:ext cx="95" cy="95"/>
              <a:chOff x="1220" y="4472"/>
              <a:chExt cx="127" cy="127"/>
            </a:xfrm>
          </p:grpSpPr>
          <p:sp>
            <p:nvSpPr>
              <p:cNvPr id="295021" name="Oval 109"/>
              <p:cNvSpPr>
                <a:spLocks noChangeAspect="1" noChangeArrowheads="1"/>
              </p:cNvSpPr>
              <p:nvPr/>
            </p:nvSpPr>
            <p:spPr bwMode="auto">
              <a:xfrm>
                <a:off x="1220" y="4472"/>
                <a:ext cx="127" cy="1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95022" name="Oval 110"/>
              <p:cNvSpPr>
                <a:spLocks noChangeAspect="1" noChangeArrowheads="1"/>
              </p:cNvSpPr>
              <p:nvPr/>
            </p:nvSpPr>
            <p:spPr bwMode="auto">
              <a:xfrm>
                <a:off x="1244" y="4496"/>
                <a:ext cx="79" cy="79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endParaRPr lang="da-DK"/>
              </a:p>
            </p:txBody>
          </p:sp>
        </p:grpSp>
      </p:grpSp>
      <p:sp>
        <p:nvSpPr>
          <p:cNvPr id="295028" name="Text Box 116"/>
          <p:cNvSpPr txBox="1">
            <a:spLocks noChangeArrowheads="1"/>
          </p:cNvSpPr>
          <p:nvPr/>
        </p:nvSpPr>
        <p:spPr bwMode="auto">
          <a:xfrm>
            <a:off x="533400" y="3119438"/>
            <a:ext cx="1225550" cy="1100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>
            <a:spAutoFit/>
          </a:bodyPr>
          <a:lstStyle/>
          <a:p>
            <a:r>
              <a:rPr lang="da-DK" altLang="da-DK" sz="1400" b="0"/>
              <a:t>TransferMail</a:t>
            </a:r>
          </a:p>
          <a:p>
            <a:r>
              <a:rPr lang="da-DK" altLang="da-DK" sz="1400" b="0"/>
              <a:t>NewMessage</a:t>
            </a:r>
          </a:p>
          <a:p>
            <a:r>
              <a:rPr lang="da-DK" altLang="da-DK" sz="1400" b="0"/>
              <a:t>OpenFile</a:t>
            </a:r>
          </a:p>
          <a:p>
            <a:r>
              <a:rPr lang="da-DK" altLang="da-DK" sz="1400" b="0"/>
              <a:t>OpenMessage</a:t>
            </a:r>
          </a:p>
          <a:p>
            <a:r>
              <a:rPr lang="da-DK" altLang="da-DK" sz="1400" b="0"/>
              <a:t>OpenSource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0" name="Text Box 1026"/>
          <p:cNvSpPr txBox="1">
            <a:spLocks noChangeArrowheads="1"/>
          </p:cNvSpPr>
          <p:nvPr/>
        </p:nvSpPr>
        <p:spPr bwMode="auto">
          <a:xfrm>
            <a:off x="449263" y="76200"/>
            <a:ext cx="74628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11.5C  Function presentation, e-mail</a:t>
            </a:r>
          </a:p>
        </p:txBody>
      </p:sp>
      <p:sp>
        <p:nvSpPr>
          <p:cNvPr id="304132" name="Text Box 1028"/>
          <p:cNvSpPr txBox="1">
            <a:spLocks noChangeArrowheads="1"/>
          </p:cNvSpPr>
          <p:nvPr/>
        </p:nvSpPr>
        <p:spPr bwMode="auto">
          <a:xfrm>
            <a:off x="533400" y="1082675"/>
            <a:ext cx="3600450" cy="219233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0" rIns="36000" bIns="36000">
            <a:spAutoFit/>
          </a:bodyPr>
          <a:lstStyle>
            <a:lvl1pPr>
              <a:tabLst>
                <a:tab pos="1435100" algn="l"/>
                <a:tab pos="2387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1435100" algn="l"/>
                <a:tab pos="2387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1435100" algn="l"/>
                <a:tab pos="2387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1435100" algn="l"/>
                <a:tab pos="2387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1435100" algn="l"/>
                <a:tab pos="2387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  <a:tab pos="2387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  <a:tab pos="2387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  <a:tab pos="2387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  <a:tab pos="2387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400">
                <a:latin typeface="Arial" charset="0"/>
              </a:rPr>
              <a:t>TreeView	Menu	Button/Icon</a:t>
            </a:r>
            <a:endParaRPr lang="da-DK" altLang="da-DK" sz="1400" b="0">
              <a:latin typeface="Arial" charset="0"/>
            </a:endParaRPr>
          </a:p>
          <a:p>
            <a:r>
              <a:rPr lang="da-DK" altLang="da-DK" sz="1400" b="0">
                <a:latin typeface="Arial" charset="0"/>
              </a:rPr>
              <a:t>Edit: name	Folder	Select+Click</a:t>
            </a:r>
          </a:p>
          <a:p>
            <a:r>
              <a:rPr lang="da-DK" altLang="da-DK" sz="1400" b="0">
                <a:latin typeface="Arial" charset="0"/>
              </a:rPr>
              <a:t>SelectFolder		Click</a:t>
            </a:r>
          </a:p>
          <a:p>
            <a:r>
              <a:rPr lang="da-DK" altLang="da-DK" sz="1400" b="0">
                <a:latin typeface="Arial" charset="0"/>
              </a:rPr>
              <a:t>NewFolder	Folder	Button, Main</a:t>
            </a:r>
          </a:p>
          <a:p>
            <a:r>
              <a:rPr lang="da-DK" altLang="da-DK" sz="1400" b="0">
                <a:latin typeface="Arial" charset="0"/>
              </a:rPr>
              <a:t>DelFolder	Folder	Delete</a:t>
            </a:r>
          </a:p>
          <a:p>
            <a:r>
              <a:rPr lang="da-DK" altLang="da-DK" sz="1400" b="0">
                <a:latin typeface="Arial" charset="0"/>
              </a:rPr>
              <a:t>OpenLists		Double click</a:t>
            </a:r>
          </a:p>
          <a:p>
            <a:r>
              <a:rPr lang="da-DK" altLang="da-DK" sz="1400" b="0">
                <a:latin typeface="Arial" charset="0"/>
              </a:rPr>
              <a:t>CloseCase	Folder	</a:t>
            </a:r>
          </a:p>
          <a:p>
            <a:r>
              <a:rPr lang="da-DK" altLang="da-DK" sz="1400" b="0">
                <a:latin typeface="Arial" charset="0"/>
              </a:rPr>
              <a:t>OpenCase	Folder</a:t>
            </a:r>
          </a:p>
          <a:p>
            <a:r>
              <a:rPr lang="da-DK" altLang="da-DK" sz="1400" b="0">
                <a:latin typeface="Arial" charset="0"/>
              </a:rPr>
              <a:t>Archive	Folder</a:t>
            </a:r>
          </a:p>
          <a:p>
            <a:r>
              <a:rPr lang="da-DK" altLang="da-DK" sz="1400" b="0">
                <a:latin typeface="Arial" charset="0"/>
              </a:rPr>
              <a:t>ShowClosed	View</a:t>
            </a:r>
            <a:endParaRPr lang="en-GB" altLang="da-DK" sz="1400" b="0">
              <a:latin typeface="Arial" charset="0"/>
            </a:endParaRPr>
          </a:p>
        </p:txBody>
      </p:sp>
      <p:sp>
        <p:nvSpPr>
          <p:cNvPr id="304149" name="Text Box 1045"/>
          <p:cNvSpPr txBox="1">
            <a:spLocks noChangeArrowheads="1"/>
          </p:cNvSpPr>
          <p:nvPr/>
        </p:nvSpPr>
        <p:spPr bwMode="auto">
          <a:xfrm>
            <a:off x="4494213" y="739775"/>
            <a:ext cx="4090987" cy="572293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0" rIns="36000" bIns="36000">
            <a:spAutoFit/>
          </a:bodyPr>
          <a:lstStyle>
            <a:lvl1pPr>
              <a:tabLst>
                <a:tab pos="292100" algn="l"/>
                <a:tab pos="1625600" algn="l"/>
                <a:tab pos="2578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292100" algn="l"/>
                <a:tab pos="1625600" algn="l"/>
                <a:tab pos="2578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292100" algn="l"/>
                <a:tab pos="1625600" algn="l"/>
                <a:tab pos="2578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292100" algn="l"/>
                <a:tab pos="1625600" algn="l"/>
                <a:tab pos="2578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292100" algn="l"/>
                <a:tab pos="1625600" algn="l"/>
                <a:tab pos="2578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  <a:tab pos="1625600" algn="l"/>
                <a:tab pos="2578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  <a:tab pos="1625600" algn="l"/>
                <a:tab pos="2578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  <a:tab pos="1625600" algn="l"/>
                <a:tab pos="2578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l"/>
                <a:tab pos="1625600" algn="l"/>
                <a:tab pos="2578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400">
                <a:latin typeface="Arial" charset="0"/>
              </a:rPr>
              <a:t>Message	Menu	Button/Icon</a:t>
            </a:r>
            <a:endParaRPr lang="da-DK" altLang="da-DK" sz="1400" b="0">
              <a:latin typeface="Arial" charset="0"/>
            </a:endParaRPr>
          </a:p>
          <a:p>
            <a:r>
              <a:rPr lang="da-DK" altLang="da-DK" sz="1400" b="0">
                <a:latin typeface="Arial" charset="0"/>
              </a:rPr>
              <a:t>Operations on message:</a:t>
            </a:r>
          </a:p>
          <a:p>
            <a:r>
              <a:rPr lang="da-DK" altLang="da-DK" sz="1400" b="0">
                <a:latin typeface="Arial" charset="0"/>
              </a:rPr>
              <a:t>	Next, Previous	Message	Icon, Message</a:t>
            </a:r>
          </a:p>
          <a:p>
            <a:r>
              <a:rPr lang="da-DK" altLang="da-DK" sz="1400" b="0">
                <a:latin typeface="Arial" charset="0"/>
              </a:rPr>
              <a:t>	RecordSender	Message</a:t>
            </a:r>
          </a:p>
          <a:p>
            <a:r>
              <a:rPr lang="da-DK" altLang="da-DK" sz="1400" b="0">
                <a:latin typeface="Arial" charset="0"/>
              </a:rPr>
              <a:t>	OpenSource	Message	Button, Message</a:t>
            </a:r>
          </a:p>
          <a:p>
            <a:r>
              <a:rPr lang="da-DK" altLang="da-DK" sz="1400" b="0">
                <a:latin typeface="Arial" charset="0"/>
              </a:rPr>
              <a:t>	Trash	Message	Button, Message</a:t>
            </a:r>
          </a:p>
          <a:p>
            <a:r>
              <a:rPr lang="da-DK" altLang="da-DK" sz="1400" b="0">
                <a:latin typeface="Arial" charset="0"/>
              </a:rPr>
              <a:t>	DelCopy	Message</a:t>
            </a:r>
          </a:p>
          <a:p>
            <a:r>
              <a:rPr lang="da-DK" altLang="da-DK" sz="1400" b="0">
                <a:latin typeface="Arial" charset="0"/>
              </a:rPr>
              <a:t>	FileIn	Message	Combobox</a:t>
            </a:r>
          </a:p>
          <a:p>
            <a:r>
              <a:rPr lang="da-DK" altLang="da-DK" sz="1400" b="0">
                <a:latin typeface="Arial" charset="0"/>
              </a:rPr>
              <a:t>	Copy	Message</a:t>
            </a:r>
          </a:p>
          <a:p>
            <a:r>
              <a:rPr lang="da-DK" altLang="da-DK" sz="1400" b="0">
                <a:latin typeface="Arial" charset="0"/>
              </a:rPr>
              <a:t>	Move	Message</a:t>
            </a:r>
          </a:p>
          <a:p>
            <a:r>
              <a:rPr lang="da-DK" altLang="da-DK" sz="1400" b="0">
                <a:latin typeface="Arial" charset="0"/>
              </a:rPr>
              <a:t>	Reply	Message	Button, Message</a:t>
            </a:r>
          </a:p>
          <a:p>
            <a:r>
              <a:rPr lang="da-DK" altLang="da-DK" sz="1400" b="0">
                <a:latin typeface="Arial" charset="0"/>
              </a:rPr>
              <a:t>	ReplyAll	Message	Button, Message</a:t>
            </a:r>
          </a:p>
          <a:p>
            <a:r>
              <a:rPr lang="da-DK" altLang="da-DK" sz="1400" b="0">
                <a:latin typeface="Arial" charset="0"/>
              </a:rPr>
              <a:t>	Forward	Message</a:t>
            </a:r>
          </a:p>
          <a:p>
            <a:r>
              <a:rPr lang="da-DK" altLang="da-DK" sz="1400" b="0">
                <a:latin typeface="Arial" charset="0"/>
              </a:rPr>
              <a:t>	Send	Message	Button, Message</a:t>
            </a:r>
          </a:p>
          <a:p>
            <a:pPr>
              <a:spcAft>
                <a:spcPct val="30000"/>
              </a:spcAft>
            </a:pPr>
            <a:r>
              <a:rPr lang="da-DK" altLang="da-DK" sz="1400" b="0">
                <a:latin typeface="Arial" charset="0"/>
              </a:rPr>
              <a:t>	ReSend	Message</a:t>
            </a:r>
          </a:p>
          <a:p>
            <a:r>
              <a:rPr lang="da-DK" altLang="da-DK" sz="1400" b="0">
                <a:latin typeface="Arial" charset="0"/>
              </a:rPr>
              <a:t>Edit attributes:</a:t>
            </a:r>
          </a:p>
          <a:p>
            <a:r>
              <a:rPr lang="da-DK" altLang="da-DK" sz="1400" b="0">
                <a:latin typeface="Arial" charset="0"/>
              </a:rPr>
              <a:t>	to, cc, bcc	Message	Combobox</a:t>
            </a:r>
          </a:p>
          <a:p>
            <a:r>
              <a:rPr lang="da-DK" altLang="da-DK" sz="1400" b="0">
                <a:latin typeface="Arial" charset="0"/>
              </a:rPr>
              <a:t>	subject, body		(direct)</a:t>
            </a:r>
          </a:p>
          <a:p>
            <a:r>
              <a:rPr lang="da-DK" altLang="da-DK" sz="1400" b="0">
                <a:latin typeface="Arial" charset="0"/>
              </a:rPr>
              <a:t>	timer1, timer2		Combobox</a:t>
            </a:r>
          </a:p>
          <a:p>
            <a:pPr>
              <a:spcAft>
                <a:spcPct val="30000"/>
              </a:spcAft>
            </a:pPr>
            <a:r>
              <a:rPr lang="da-DK" altLang="da-DK" sz="1400" b="0">
                <a:latin typeface="Arial" charset="0"/>
              </a:rPr>
              <a:t>	ShowChanges	View</a:t>
            </a:r>
          </a:p>
          <a:p>
            <a:r>
              <a:rPr lang="da-DK" altLang="da-DK" sz="1400" b="0">
                <a:latin typeface="Arial" charset="0"/>
              </a:rPr>
              <a:t>Operations on attachments:</a:t>
            </a:r>
          </a:p>
          <a:p>
            <a:r>
              <a:rPr lang="da-DK" altLang="da-DK" sz="1400" b="0">
                <a:latin typeface="Arial" charset="0"/>
              </a:rPr>
              <a:t>	AttachFile	Attachm.	Combobox</a:t>
            </a:r>
          </a:p>
          <a:p>
            <a:r>
              <a:rPr lang="da-DK" altLang="da-DK" sz="1400" b="0">
                <a:latin typeface="Arial" charset="0"/>
              </a:rPr>
              <a:t>	EmbedFile	Attachm.</a:t>
            </a:r>
          </a:p>
          <a:p>
            <a:r>
              <a:rPr lang="da-DK" altLang="da-DK" sz="1400" b="0">
                <a:latin typeface="Arial" charset="0"/>
              </a:rPr>
              <a:t>	MoveTo	Attachm.</a:t>
            </a:r>
          </a:p>
          <a:p>
            <a:r>
              <a:rPr lang="da-DK" altLang="da-DK" sz="1400" b="0">
                <a:latin typeface="Arial" charset="0"/>
              </a:rPr>
              <a:t>	Embed	Attachm.</a:t>
            </a:r>
          </a:p>
          <a:p>
            <a:r>
              <a:rPr lang="da-DK" altLang="da-DK" sz="1400" b="0">
                <a:latin typeface="Arial" charset="0"/>
              </a:rPr>
              <a:t>	. . .</a:t>
            </a:r>
          </a:p>
        </p:txBody>
      </p:sp>
      <p:sp>
        <p:nvSpPr>
          <p:cNvPr id="304159" name="Text Box 1055"/>
          <p:cNvSpPr txBox="1">
            <a:spLocks noChangeArrowheads="1"/>
          </p:cNvSpPr>
          <p:nvPr/>
        </p:nvSpPr>
        <p:spPr bwMode="auto">
          <a:xfrm>
            <a:off x="533400" y="3421063"/>
            <a:ext cx="3600450" cy="240506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0" rIns="36000" bIns="36000">
            <a:spAutoFit/>
          </a:bodyPr>
          <a:lstStyle>
            <a:lvl1pPr>
              <a:tabLst>
                <a:tab pos="1435100" algn="l"/>
                <a:tab pos="1524000" algn="l"/>
                <a:tab pos="2387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1435100" algn="l"/>
                <a:tab pos="1524000" algn="l"/>
                <a:tab pos="2387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1435100" algn="l"/>
                <a:tab pos="1524000" algn="l"/>
                <a:tab pos="2387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1435100" algn="l"/>
                <a:tab pos="1524000" algn="l"/>
                <a:tab pos="2387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1435100" algn="l"/>
                <a:tab pos="1524000" algn="l"/>
                <a:tab pos="2387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  <a:tab pos="1524000" algn="l"/>
                <a:tab pos="2387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  <a:tab pos="1524000" algn="l"/>
                <a:tab pos="2387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  <a:tab pos="1524000" algn="l"/>
                <a:tab pos="2387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  <a:tab pos="1524000" algn="l"/>
                <a:tab pos="2387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400">
                <a:latin typeface="Arial" charset="0"/>
              </a:rPr>
              <a:t>Global	Menu	Button/Icon</a:t>
            </a:r>
          </a:p>
          <a:p>
            <a:r>
              <a:rPr lang="da-DK" altLang="da-DK" sz="1400" b="0">
                <a:latin typeface="Arial" charset="0"/>
              </a:rPr>
              <a:t>TransferMail	File	Button, Main</a:t>
            </a:r>
          </a:p>
          <a:p>
            <a:r>
              <a:rPr lang="da-DK" altLang="da-DK" sz="1400" b="0">
                <a:latin typeface="Arial" charset="0"/>
              </a:rPr>
              <a:t>NewMessage	Message	Button, Main</a:t>
            </a:r>
          </a:p>
          <a:p>
            <a:r>
              <a:rPr lang="da-DK" altLang="da-DK" sz="1400" b="0">
                <a:latin typeface="Arial" charset="0"/>
              </a:rPr>
              <a:t>NewNote	Message	Button, Main</a:t>
            </a:r>
          </a:p>
          <a:p>
            <a:r>
              <a:rPr lang="da-DK" altLang="da-DK" sz="1400" b="0">
                <a:latin typeface="Arial" charset="0"/>
              </a:rPr>
              <a:t>Undo	Edit	Icon, Main</a:t>
            </a:r>
          </a:p>
          <a:p>
            <a:r>
              <a:rPr lang="da-DK" altLang="da-DK" sz="1400" b="0">
                <a:latin typeface="Arial" charset="0"/>
              </a:rPr>
              <a:t>SetUp	File</a:t>
            </a:r>
          </a:p>
          <a:p>
            <a:r>
              <a:rPr lang="da-DK" altLang="da-DK" sz="1400" b="0">
                <a:latin typeface="Arial" charset="0"/>
              </a:rPr>
              <a:t>Import, Export	File</a:t>
            </a:r>
          </a:p>
          <a:p>
            <a:r>
              <a:rPr lang="da-DK" altLang="da-DK" sz="1400" b="0">
                <a:latin typeface="Arial" charset="0"/>
              </a:rPr>
              <a:t>FindMessage	Edit</a:t>
            </a:r>
          </a:p>
          <a:p>
            <a:r>
              <a:rPr lang="da-DK" altLang="da-DK" sz="1400" b="0">
                <a:latin typeface="Arial" charset="0"/>
              </a:rPr>
              <a:t>FindFile	Edit</a:t>
            </a:r>
          </a:p>
          <a:p>
            <a:r>
              <a:rPr lang="da-DK" altLang="da-DK" sz="1400" b="0">
                <a:latin typeface="Arial" charset="0"/>
              </a:rPr>
              <a:t>DockWindows	View</a:t>
            </a:r>
          </a:p>
          <a:p>
            <a:r>
              <a:rPr lang="da-DK" altLang="da-DK" sz="1400" b="0">
                <a:latin typeface="Arial" charset="0"/>
              </a:rPr>
              <a:t>WindowList	Window</a:t>
            </a:r>
          </a:p>
        </p:txBody>
      </p:sp>
      <p:sp>
        <p:nvSpPr>
          <p:cNvPr id="304160" name="Text Box 1056"/>
          <p:cNvSpPr txBox="1">
            <a:spLocks noChangeArrowheads="1"/>
          </p:cNvSpPr>
          <p:nvPr/>
        </p:nvSpPr>
        <p:spPr bwMode="auto">
          <a:xfrm>
            <a:off x="496888" y="774700"/>
            <a:ext cx="1263650" cy="24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>
            <a:spAutoFit/>
          </a:bodyPr>
          <a:lstStyle/>
          <a:p>
            <a:r>
              <a:rPr lang="da-DK" altLang="da-DK" sz="1400" noProof="1"/>
              <a:t>Main Window:</a:t>
            </a:r>
          </a:p>
        </p:txBody>
      </p:sp>
      <p:sp>
        <p:nvSpPr>
          <p:cNvPr id="304161" name="Text Box 1057"/>
          <p:cNvSpPr txBox="1">
            <a:spLocks noChangeArrowheads="1"/>
          </p:cNvSpPr>
          <p:nvPr/>
        </p:nvSpPr>
        <p:spPr bwMode="auto">
          <a:xfrm>
            <a:off x="533400" y="5972175"/>
            <a:ext cx="3600450" cy="49053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0" rIns="36000" bIns="36000">
            <a:spAutoFit/>
          </a:bodyPr>
          <a:lstStyle>
            <a:lvl1pPr>
              <a:tabLst>
                <a:tab pos="1435100" algn="l"/>
                <a:tab pos="1524000" algn="l"/>
                <a:tab pos="2387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1435100" algn="l"/>
                <a:tab pos="1524000" algn="l"/>
                <a:tab pos="2387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1435100" algn="l"/>
                <a:tab pos="1524000" algn="l"/>
                <a:tab pos="2387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1435100" algn="l"/>
                <a:tab pos="1524000" algn="l"/>
                <a:tab pos="2387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1435100" algn="l"/>
                <a:tab pos="1524000" algn="l"/>
                <a:tab pos="2387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  <a:tab pos="1524000" algn="l"/>
                <a:tab pos="2387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  <a:tab pos="1524000" algn="l"/>
                <a:tab pos="2387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  <a:tab pos="1524000" algn="l"/>
                <a:tab pos="2387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  <a:tab pos="1524000" algn="l"/>
                <a:tab pos="2387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400">
                <a:latin typeface="Arial" charset="0"/>
              </a:rPr>
              <a:t>Message list	Menu	Button/Icon</a:t>
            </a:r>
            <a:endParaRPr lang="da-DK" altLang="da-DK" sz="1400" b="0">
              <a:latin typeface="Arial" charset="0"/>
            </a:endParaRPr>
          </a:p>
          <a:p>
            <a:r>
              <a:rPr lang="da-DK" altLang="da-DK" sz="1400" b="0">
                <a:latin typeface="Arial" charset="0"/>
              </a:rPr>
              <a:t>. . .</a:t>
            </a:r>
            <a:endParaRPr lang="da-DK" altLang="da-DK" sz="1400">
              <a:latin typeface="Arial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4628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11.5D  Pieces of the prototype, e-mail</a:t>
            </a:r>
          </a:p>
        </p:txBody>
      </p:sp>
      <p:sp>
        <p:nvSpPr>
          <p:cNvPr id="299039" name="Text Box 31"/>
          <p:cNvSpPr txBox="1">
            <a:spLocks noChangeArrowheads="1"/>
          </p:cNvSpPr>
          <p:nvPr/>
        </p:nvSpPr>
        <p:spPr bwMode="auto">
          <a:xfrm>
            <a:off x="4338638" y="862013"/>
            <a:ext cx="1566862" cy="155416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0" rIns="36000" bIns="36000">
            <a:spAutoFit/>
          </a:bodyPr>
          <a:lstStyle>
            <a:lvl1pPr>
              <a:tabLst>
                <a:tab pos="190500" algn="l"/>
                <a:tab pos="1244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190500" algn="l"/>
                <a:tab pos="1244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190500" algn="l"/>
                <a:tab pos="1244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190500" algn="l"/>
                <a:tab pos="1244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190500" algn="l"/>
                <a:tab pos="1244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1244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1244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1244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1244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400">
                <a:latin typeface="Arial" charset="0"/>
              </a:rPr>
              <a:t>Folder</a:t>
            </a:r>
            <a:endParaRPr lang="da-DK" altLang="da-DK" sz="1400" b="0">
              <a:latin typeface="Arial" charset="0"/>
            </a:endParaRPr>
          </a:p>
          <a:p>
            <a:r>
              <a:rPr lang="da-DK" altLang="da-DK" sz="1400" b="0">
                <a:latin typeface="Arial" charset="0"/>
              </a:rPr>
              <a:t>	New Folder	</a:t>
            </a:r>
            <a:r>
              <a:rPr lang="da-DK" altLang="da-DK" sz="1400">
                <a:latin typeface="Arial" charset="0"/>
              </a:rPr>
              <a:t>...</a:t>
            </a:r>
            <a:endParaRPr lang="da-DK" altLang="da-DK" sz="1400" b="0">
              <a:latin typeface="Arial" charset="0"/>
            </a:endParaRPr>
          </a:p>
          <a:p>
            <a:r>
              <a:rPr lang="da-DK" altLang="da-DK" sz="1400" b="0">
                <a:latin typeface="Arial" charset="0"/>
              </a:rPr>
              <a:t>	Delete Folder</a:t>
            </a:r>
          </a:p>
          <a:p>
            <a:r>
              <a:rPr lang="da-DK" altLang="da-DK" sz="1400" b="0">
                <a:latin typeface="Arial" charset="0"/>
              </a:rPr>
              <a:t>	Edit Name</a:t>
            </a:r>
          </a:p>
          <a:p>
            <a:r>
              <a:rPr lang="da-DK" altLang="da-DK" sz="1400" b="0">
                <a:latin typeface="Arial" charset="0"/>
              </a:rPr>
              <a:t>	Close Case</a:t>
            </a:r>
          </a:p>
          <a:p>
            <a:r>
              <a:rPr lang="da-DK" altLang="da-DK" sz="1400" b="0">
                <a:latin typeface="Arial" charset="0"/>
              </a:rPr>
              <a:t>	Open Case</a:t>
            </a:r>
          </a:p>
          <a:p>
            <a:r>
              <a:rPr lang="da-DK" altLang="da-DK" sz="1400" b="0">
                <a:latin typeface="Arial" charset="0"/>
              </a:rPr>
              <a:t>	Archive	</a:t>
            </a:r>
            <a:r>
              <a:rPr lang="da-DK" altLang="da-DK" sz="1400">
                <a:latin typeface="Arial" charset="0"/>
              </a:rPr>
              <a:t>...</a:t>
            </a:r>
            <a:endParaRPr lang="en-GB" altLang="da-DK" sz="1400" b="0">
              <a:latin typeface="Arial" charset="0"/>
            </a:endParaRPr>
          </a:p>
        </p:txBody>
      </p:sp>
      <p:sp>
        <p:nvSpPr>
          <p:cNvPr id="299040" name="Text Box 32"/>
          <p:cNvSpPr txBox="1">
            <a:spLocks noChangeArrowheads="1"/>
          </p:cNvSpPr>
          <p:nvPr/>
        </p:nvSpPr>
        <p:spPr bwMode="auto">
          <a:xfrm>
            <a:off x="533400" y="862013"/>
            <a:ext cx="1433513" cy="240506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0" rIns="36000" bIns="36000">
            <a:spAutoFit/>
          </a:bodyPr>
          <a:lstStyle>
            <a:lvl1pPr>
              <a:tabLst>
                <a:tab pos="190500" algn="l"/>
                <a:tab pos="1143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190500" algn="l"/>
                <a:tab pos="1143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190500" algn="l"/>
                <a:tab pos="1143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190500" algn="l"/>
                <a:tab pos="1143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190500" algn="l"/>
                <a:tab pos="1143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1143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1143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1143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1143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400">
                <a:latin typeface="Arial" charset="0"/>
              </a:rPr>
              <a:t>File</a:t>
            </a:r>
            <a:endParaRPr lang="da-DK" altLang="da-DK" sz="1400" b="0">
              <a:latin typeface="Arial" charset="0"/>
            </a:endParaRPr>
          </a:p>
          <a:p>
            <a:r>
              <a:rPr lang="da-DK" altLang="da-DK" sz="1400" b="0">
                <a:latin typeface="Arial" charset="0"/>
              </a:rPr>
              <a:t>	Delete</a:t>
            </a:r>
          </a:p>
          <a:p>
            <a:r>
              <a:rPr lang="da-DK" altLang="da-DK" sz="1400" b="0">
                <a:latin typeface="Arial" charset="0"/>
              </a:rPr>
              <a:t>	Copy To	</a:t>
            </a:r>
            <a:r>
              <a:rPr lang="da-DK" altLang="da-DK" sz="1400">
                <a:latin typeface="Arial" charset="0"/>
              </a:rPr>
              <a:t>&gt;</a:t>
            </a:r>
            <a:endParaRPr lang="da-DK" altLang="da-DK" sz="1400" b="0">
              <a:latin typeface="Arial" charset="0"/>
            </a:endParaRPr>
          </a:p>
          <a:p>
            <a:r>
              <a:rPr lang="da-DK" altLang="da-DK" sz="1400" b="0">
                <a:latin typeface="Arial" charset="0"/>
              </a:rPr>
              <a:t>	Move To	</a:t>
            </a:r>
            <a:r>
              <a:rPr lang="da-DK" altLang="da-DK" sz="1400">
                <a:latin typeface="Arial" charset="0"/>
              </a:rPr>
              <a:t>&gt;</a:t>
            </a:r>
            <a:endParaRPr lang="da-DK" altLang="da-DK" sz="1400" b="0">
              <a:latin typeface="Arial" charset="0"/>
            </a:endParaRPr>
          </a:p>
          <a:p>
            <a:r>
              <a:rPr lang="da-DK" altLang="da-DK" sz="1400" b="0">
                <a:latin typeface="Arial" charset="0"/>
              </a:rPr>
              <a:t>	Attach File</a:t>
            </a:r>
          </a:p>
          <a:p>
            <a:r>
              <a:rPr lang="da-DK" altLang="da-DK" sz="1400" b="0">
                <a:latin typeface="Arial" charset="0"/>
              </a:rPr>
              <a:t>	Embed File</a:t>
            </a:r>
          </a:p>
          <a:p>
            <a:r>
              <a:rPr lang="da-DK" altLang="da-DK" sz="1400" b="0">
                <a:latin typeface="Arial" charset="0"/>
              </a:rPr>
              <a:t>	Transfer Mail</a:t>
            </a:r>
          </a:p>
          <a:p>
            <a:r>
              <a:rPr lang="da-DK" altLang="da-DK" sz="1400" b="0">
                <a:latin typeface="Arial" charset="0"/>
              </a:rPr>
              <a:t>	Print</a:t>
            </a:r>
          </a:p>
          <a:p>
            <a:r>
              <a:rPr lang="da-DK" altLang="da-DK" sz="1400" b="0">
                <a:latin typeface="Arial" charset="0"/>
              </a:rPr>
              <a:t>	Setup	</a:t>
            </a:r>
            <a:r>
              <a:rPr lang="da-DK" altLang="da-DK" sz="1400">
                <a:latin typeface="Arial" charset="0"/>
              </a:rPr>
              <a:t>...</a:t>
            </a:r>
            <a:endParaRPr lang="da-DK" altLang="da-DK" sz="1400" b="0">
              <a:latin typeface="Arial" charset="0"/>
            </a:endParaRPr>
          </a:p>
          <a:p>
            <a:r>
              <a:rPr lang="da-DK" altLang="da-DK" sz="1400" b="0">
                <a:latin typeface="Arial" charset="0"/>
              </a:rPr>
              <a:t>	Import	</a:t>
            </a:r>
            <a:r>
              <a:rPr lang="da-DK" altLang="da-DK" sz="1400">
                <a:latin typeface="Arial" charset="0"/>
              </a:rPr>
              <a:t>...</a:t>
            </a:r>
          </a:p>
          <a:p>
            <a:r>
              <a:rPr lang="da-DK" altLang="da-DK" sz="1400" b="0">
                <a:latin typeface="Arial" charset="0"/>
              </a:rPr>
              <a:t>	Export	</a:t>
            </a:r>
            <a:r>
              <a:rPr lang="da-DK" altLang="da-DK" sz="1400">
                <a:latin typeface="Arial" charset="0"/>
              </a:rPr>
              <a:t>...</a:t>
            </a:r>
            <a:endParaRPr lang="da-DK" altLang="da-DK" sz="1400" b="0">
              <a:latin typeface="Arial" charset="0"/>
            </a:endParaRPr>
          </a:p>
        </p:txBody>
      </p:sp>
      <p:sp>
        <p:nvSpPr>
          <p:cNvPr id="299041" name="Text Box 33"/>
          <p:cNvSpPr txBox="1">
            <a:spLocks noChangeArrowheads="1"/>
          </p:cNvSpPr>
          <p:nvPr/>
        </p:nvSpPr>
        <p:spPr bwMode="auto">
          <a:xfrm>
            <a:off x="6388100" y="862013"/>
            <a:ext cx="2105025" cy="389413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0" rIns="36000" bIns="36000">
            <a:spAutoFit/>
          </a:bodyPr>
          <a:lstStyle>
            <a:lvl1pPr>
              <a:tabLst>
                <a:tab pos="190500" algn="l"/>
                <a:tab pos="1816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190500" algn="l"/>
                <a:tab pos="1816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190500" algn="l"/>
                <a:tab pos="1816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190500" algn="l"/>
                <a:tab pos="1816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190500" algn="l"/>
                <a:tab pos="1816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1816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1816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1816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1816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400">
                <a:latin typeface="Arial" charset="0"/>
              </a:rPr>
              <a:t>Message</a:t>
            </a:r>
            <a:endParaRPr lang="da-DK" altLang="da-DK" sz="1400" b="0">
              <a:latin typeface="Arial" charset="0"/>
            </a:endParaRPr>
          </a:p>
          <a:p>
            <a:r>
              <a:rPr lang="da-DK" altLang="da-DK" sz="1400" b="0">
                <a:latin typeface="Arial" charset="0"/>
              </a:rPr>
              <a:t>	New Message</a:t>
            </a:r>
          </a:p>
          <a:p>
            <a:r>
              <a:rPr lang="da-DK" altLang="da-DK" sz="1400" b="0">
                <a:latin typeface="Arial" charset="0"/>
              </a:rPr>
              <a:t>	New Note</a:t>
            </a:r>
          </a:p>
          <a:p>
            <a:r>
              <a:rPr lang="da-DK" altLang="da-DK" sz="1400" b="0">
                <a:latin typeface="Arial" charset="0"/>
              </a:rPr>
              <a:t>	Next Message</a:t>
            </a:r>
          </a:p>
          <a:p>
            <a:r>
              <a:rPr lang="da-DK" altLang="da-DK" sz="1400" b="0">
                <a:latin typeface="Arial" charset="0"/>
              </a:rPr>
              <a:t>	Previous Message</a:t>
            </a:r>
          </a:p>
          <a:p>
            <a:r>
              <a:rPr lang="da-DK" altLang="da-DK" sz="1400" b="0">
                <a:latin typeface="Arial" charset="0"/>
              </a:rPr>
              <a:t>	Open Source Message</a:t>
            </a:r>
          </a:p>
          <a:p>
            <a:r>
              <a:rPr lang="da-DK" altLang="da-DK" sz="1400" b="0">
                <a:latin typeface="Arial" charset="0"/>
              </a:rPr>
              <a:t>	Trash Message</a:t>
            </a:r>
          </a:p>
          <a:p>
            <a:r>
              <a:rPr lang="da-DK" altLang="da-DK" sz="1400" b="0">
                <a:latin typeface="Arial" charset="0"/>
              </a:rPr>
              <a:t>	Delete Copy</a:t>
            </a:r>
          </a:p>
          <a:p>
            <a:r>
              <a:rPr lang="da-DK" altLang="da-DK" sz="1400" b="0">
                <a:latin typeface="Arial" charset="0"/>
              </a:rPr>
              <a:t>	File In	</a:t>
            </a:r>
            <a:r>
              <a:rPr lang="da-DK" altLang="da-DK" sz="1400">
                <a:latin typeface="Arial" charset="0"/>
              </a:rPr>
              <a:t>&gt;</a:t>
            </a:r>
            <a:endParaRPr lang="da-DK" altLang="da-DK" sz="1400" b="0">
              <a:latin typeface="Arial" charset="0"/>
            </a:endParaRPr>
          </a:p>
          <a:p>
            <a:r>
              <a:rPr lang="da-DK" altLang="da-DK" sz="1400" b="0">
                <a:latin typeface="Arial" charset="0"/>
              </a:rPr>
              <a:t>	Copy To	</a:t>
            </a:r>
            <a:r>
              <a:rPr lang="da-DK" altLang="da-DK" sz="1400">
                <a:latin typeface="Arial" charset="0"/>
              </a:rPr>
              <a:t>&gt;</a:t>
            </a:r>
            <a:endParaRPr lang="da-DK" altLang="da-DK" sz="1400" b="0">
              <a:latin typeface="Arial" charset="0"/>
            </a:endParaRPr>
          </a:p>
          <a:p>
            <a:r>
              <a:rPr lang="da-DK" altLang="da-DK" sz="1400" b="0">
                <a:latin typeface="Arial" charset="0"/>
              </a:rPr>
              <a:t>	Move To	</a:t>
            </a:r>
            <a:r>
              <a:rPr lang="da-DK" altLang="da-DK" sz="1400">
                <a:latin typeface="Arial" charset="0"/>
              </a:rPr>
              <a:t>&gt;</a:t>
            </a:r>
            <a:endParaRPr lang="da-DK" altLang="da-DK" sz="1400" b="0">
              <a:latin typeface="Arial" charset="0"/>
            </a:endParaRPr>
          </a:p>
          <a:p>
            <a:r>
              <a:rPr lang="da-DK" altLang="da-DK" sz="1400" b="0">
                <a:latin typeface="Arial" charset="0"/>
              </a:rPr>
              <a:t>	Reply</a:t>
            </a:r>
          </a:p>
          <a:p>
            <a:r>
              <a:rPr lang="da-DK" altLang="da-DK" sz="1400" b="0">
                <a:latin typeface="Arial" charset="0"/>
              </a:rPr>
              <a:t>	Reply to All</a:t>
            </a:r>
          </a:p>
          <a:p>
            <a:r>
              <a:rPr lang="da-DK" altLang="da-DK" sz="1400" b="0">
                <a:latin typeface="Arial" charset="0"/>
              </a:rPr>
              <a:t>	Forward</a:t>
            </a:r>
          </a:p>
          <a:p>
            <a:r>
              <a:rPr lang="da-DK" altLang="da-DK" sz="1400" b="0">
                <a:latin typeface="Arial" charset="0"/>
              </a:rPr>
              <a:t>	Send</a:t>
            </a:r>
          </a:p>
          <a:p>
            <a:r>
              <a:rPr lang="da-DK" altLang="da-DK" sz="1400" b="0">
                <a:latin typeface="Arial" charset="0"/>
              </a:rPr>
              <a:t>	Send Again</a:t>
            </a:r>
          </a:p>
          <a:p>
            <a:r>
              <a:rPr lang="da-DK" altLang="da-DK" sz="1400" b="0">
                <a:latin typeface="Arial" charset="0"/>
              </a:rPr>
              <a:t>	Insert Contact	</a:t>
            </a:r>
            <a:r>
              <a:rPr lang="da-DK" altLang="da-DK" sz="1400">
                <a:latin typeface="Arial" charset="0"/>
              </a:rPr>
              <a:t>&gt;</a:t>
            </a:r>
            <a:endParaRPr lang="da-DK" altLang="da-DK" sz="1400" b="0">
              <a:latin typeface="Arial" charset="0"/>
            </a:endParaRPr>
          </a:p>
          <a:p>
            <a:r>
              <a:rPr lang="da-DK" altLang="da-DK" sz="1400" b="0">
                <a:latin typeface="Arial" charset="0"/>
              </a:rPr>
              <a:t>	Record Sender	</a:t>
            </a:r>
            <a:r>
              <a:rPr lang="da-DK" altLang="da-DK" sz="1400">
                <a:latin typeface="Arial" charset="0"/>
              </a:rPr>
              <a:t>...</a:t>
            </a:r>
          </a:p>
        </p:txBody>
      </p:sp>
      <p:sp>
        <p:nvSpPr>
          <p:cNvPr id="299044" name="Text Box 36"/>
          <p:cNvSpPr txBox="1">
            <a:spLocks noChangeArrowheads="1"/>
          </p:cNvSpPr>
          <p:nvPr/>
        </p:nvSpPr>
        <p:spPr bwMode="auto">
          <a:xfrm>
            <a:off x="2317750" y="862013"/>
            <a:ext cx="1746250" cy="176688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0" rIns="36000" bIns="36000">
            <a:spAutoFit/>
          </a:bodyPr>
          <a:lstStyle>
            <a:lvl1pPr>
              <a:tabLst>
                <a:tab pos="190500" algn="l"/>
                <a:tab pos="1435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190500" algn="l"/>
                <a:tab pos="1435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190500" algn="l"/>
                <a:tab pos="1435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190500" algn="l"/>
                <a:tab pos="1435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190500" algn="l"/>
                <a:tab pos="1435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1435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1435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1435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  <a:tab pos="1435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400">
                <a:latin typeface="Arial" charset="0"/>
              </a:rPr>
              <a:t>Edit</a:t>
            </a:r>
          </a:p>
          <a:p>
            <a:r>
              <a:rPr lang="da-DK" altLang="da-DK" sz="1400" b="0">
                <a:latin typeface="Arial" charset="0"/>
              </a:rPr>
              <a:t>	Undo</a:t>
            </a:r>
          </a:p>
          <a:p>
            <a:r>
              <a:rPr lang="da-DK" altLang="da-DK" sz="1400" b="0">
                <a:latin typeface="Arial" charset="0"/>
              </a:rPr>
              <a:t>	Redo</a:t>
            </a:r>
          </a:p>
          <a:p>
            <a:r>
              <a:rPr lang="da-DK" altLang="da-DK" sz="1400" b="0">
                <a:latin typeface="Arial" charset="0"/>
              </a:rPr>
              <a:t>	Font 	</a:t>
            </a:r>
            <a:r>
              <a:rPr lang="da-DK" altLang="da-DK" sz="1400">
                <a:latin typeface="Arial" charset="0"/>
              </a:rPr>
              <a:t>...</a:t>
            </a:r>
            <a:endParaRPr lang="da-DK" altLang="da-DK" sz="1400" b="0">
              <a:latin typeface="Arial" charset="0"/>
            </a:endParaRPr>
          </a:p>
          <a:p>
            <a:r>
              <a:rPr lang="da-DK" altLang="da-DK" sz="1400" b="0">
                <a:latin typeface="Arial" charset="0"/>
              </a:rPr>
              <a:t>	Alignment	</a:t>
            </a:r>
            <a:r>
              <a:rPr lang="da-DK" altLang="da-DK" sz="1400">
                <a:latin typeface="Arial" charset="0"/>
              </a:rPr>
              <a:t>...</a:t>
            </a:r>
          </a:p>
          <a:p>
            <a:r>
              <a:rPr lang="da-DK" altLang="da-DK" sz="1400" b="0">
                <a:latin typeface="Arial" charset="0"/>
              </a:rPr>
              <a:t>	Select All</a:t>
            </a:r>
          </a:p>
          <a:p>
            <a:r>
              <a:rPr lang="da-DK" altLang="da-DK" sz="1400" b="0">
                <a:latin typeface="Arial" charset="0"/>
              </a:rPr>
              <a:t>	Find Message	</a:t>
            </a:r>
            <a:r>
              <a:rPr lang="da-DK" altLang="da-DK" sz="1400">
                <a:latin typeface="Arial" charset="0"/>
              </a:rPr>
              <a:t>...</a:t>
            </a:r>
          </a:p>
          <a:p>
            <a:r>
              <a:rPr lang="da-DK" altLang="da-DK" sz="1400" b="0">
                <a:latin typeface="Arial" charset="0"/>
              </a:rPr>
              <a:t>	Find File	</a:t>
            </a:r>
            <a:r>
              <a:rPr lang="da-DK" altLang="da-DK" sz="1400">
                <a:latin typeface="Arial" charset="0"/>
              </a:rPr>
              <a:t>...</a:t>
            </a:r>
          </a:p>
        </p:txBody>
      </p:sp>
      <p:sp>
        <p:nvSpPr>
          <p:cNvPr id="299060" name="Line 52"/>
          <p:cNvSpPr>
            <a:spLocks noChangeShapeType="1"/>
          </p:cNvSpPr>
          <p:nvPr/>
        </p:nvSpPr>
        <p:spPr bwMode="auto">
          <a:xfrm>
            <a:off x="533400" y="1739900"/>
            <a:ext cx="143351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299061" name="Line 53"/>
          <p:cNvSpPr>
            <a:spLocks noChangeShapeType="1"/>
          </p:cNvSpPr>
          <p:nvPr/>
        </p:nvSpPr>
        <p:spPr bwMode="auto">
          <a:xfrm>
            <a:off x="533400" y="2165350"/>
            <a:ext cx="143351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299062" name="Line 54"/>
          <p:cNvSpPr>
            <a:spLocks noChangeShapeType="1"/>
          </p:cNvSpPr>
          <p:nvPr/>
        </p:nvSpPr>
        <p:spPr bwMode="auto">
          <a:xfrm>
            <a:off x="533400" y="2578100"/>
            <a:ext cx="143351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grpSp>
        <p:nvGrpSpPr>
          <p:cNvPr id="299076" name="Group 68"/>
          <p:cNvGrpSpPr>
            <a:grpSpLocks/>
          </p:cNvGrpSpPr>
          <p:nvPr/>
        </p:nvGrpSpPr>
        <p:grpSpPr bwMode="auto">
          <a:xfrm>
            <a:off x="2317750" y="1511300"/>
            <a:ext cx="1746250" cy="654050"/>
            <a:chOff x="1460" y="952"/>
            <a:chExt cx="997" cy="280"/>
          </a:xfrm>
        </p:grpSpPr>
        <p:sp>
          <p:nvSpPr>
            <p:cNvPr id="299063" name="Line 55"/>
            <p:cNvSpPr>
              <a:spLocks noChangeShapeType="1"/>
            </p:cNvSpPr>
            <p:nvPr/>
          </p:nvSpPr>
          <p:spPr bwMode="auto">
            <a:xfrm>
              <a:off x="1460" y="952"/>
              <a:ext cx="99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299064" name="Line 56"/>
            <p:cNvSpPr>
              <a:spLocks noChangeShapeType="1"/>
            </p:cNvSpPr>
            <p:nvPr/>
          </p:nvSpPr>
          <p:spPr bwMode="auto">
            <a:xfrm>
              <a:off x="1460" y="1232"/>
              <a:ext cx="99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</p:grpSp>
      <p:sp>
        <p:nvSpPr>
          <p:cNvPr id="299065" name="Line 57"/>
          <p:cNvSpPr>
            <a:spLocks noChangeShapeType="1"/>
          </p:cNvSpPr>
          <p:nvPr/>
        </p:nvSpPr>
        <p:spPr bwMode="auto">
          <a:xfrm>
            <a:off x="4338638" y="1739900"/>
            <a:ext cx="15668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grpSp>
        <p:nvGrpSpPr>
          <p:cNvPr id="299077" name="Group 69"/>
          <p:cNvGrpSpPr>
            <a:grpSpLocks/>
          </p:cNvGrpSpPr>
          <p:nvPr/>
        </p:nvGrpSpPr>
        <p:grpSpPr bwMode="auto">
          <a:xfrm>
            <a:off x="6388100" y="2165350"/>
            <a:ext cx="2105025" cy="2130425"/>
            <a:chOff x="4024" y="1364"/>
            <a:chExt cx="1181" cy="1342"/>
          </a:xfrm>
        </p:grpSpPr>
        <p:sp>
          <p:nvSpPr>
            <p:cNvPr id="299066" name="Line 58"/>
            <p:cNvSpPr>
              <a:spLocks noChangeShapeType="1"/>
            </p:cNvSpPr>
            <p:nvPr/>
          </p:nvSpPr>
          <p:spPr bwMode="auto">
            <a:xfrm>
              <a:off x="4024" y="1364"/>
              <a:ext cx="1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299067" name="Line 59"/>
            <p:cNvSpPr>
              <a:spLocks noChangeShapeType="1"/>
            </p:cNvSpPr>
            <p:nvPr/>
          </p:nvSpPr>
          <p:spPr bwMode="auto">
            <a:xfrm>
              <a:off x="4024" y="2034"/>
              <a:ext cx="1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299068" name="Line 60"/>
            <p:cNvSpPr>
              <a:spLocks noChangeShapeType="1"/>
            </p:cNvSpPr>
            <p:nvPr/>
          </p:nvSpPr>
          <p:spPr bwMode="auto">
            <a:xfrm>
              <a:off x="4024" y="2706"/>
              <a:ext cx="118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</p:grpSp>
      <p:grpSp>
        <p:nvGrpSpPr>
          <p:cNvPr id="299075" name="Group 67"/>
          <p:cNvGrpSpPr>
            <a:grpSpLocks/>
          </p:cNvGrpSpPr>
          <p:nvPr/>
        </p:nvGrpSpPr>
        <p:grpSpPr bwMode="auto">
          <a:xfrm>
            <a:off x="533400" y="3432175"/>
            <a:ext cx="1693863" cy="1979613"/>
            <a:chOff x="336" y="2287"/>
            <a:chExt cx="1067" cy="1247"/>
          </a:xfrm>
        </p:grpSpPr>
        <p:sp>
          <p:nvSpPr>
            <p:cNvPr id="299043" name="Text Box 35"/>
            <p:cNvSpPr txBox="1">
              <a:spLocks noChangeArrowheads="1"/>
            </p:cNvSpPr>
            <p:nvPr/>
          </p:nvSpPr>
          <p:spPr bwMode="auto">
            <a:xfrm>
              <a:off x="336" y="2287"/>
              <a:ext cx="1067" cy="124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0" rIns="36000" bIns="36000">
              <a:spAutoFit/>
            </a:bodyPr>
            <a:lstStyle>
              <a:lvl1pPr>
                <a:tabLst>
                  <a:tab pos="190500" algn="l"/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tabLst>
                  <a:tab pos="190500" algn="l"/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tabLst>
                  <a:tab pos="190500" algn="l"/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tabLst>
                  <a:tab pos="190500" algn="l"/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tabLst>
                  <a:tab pos="190500" algn="l"/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400">
                  <a:latin typeface="Arial" charset="0"/>
                </a:rPr>
                <a:t>Attachment</a:t>
              </a:r>
            </a:p>
            <a:p>
              <a:r>
                <a:rPr lang="da-DK" altLang="da-DK" sz="1400" b="0">
                  <a:latin typeface="Arial" charset="0"/>
                </a:rPr>
                <a:t>	Attach File	</a:t>
              </a:r>
              <a:r>
                <a:rPr lang="da-DK" altLang="da-DK" sz="1400">
                  <a:latin typeface="Arial" charset="0"/>
                </a:rPr>
                <a:t>&gt;</a:t>
              </a:r>
              <a:endParaRPr lang="da-DK" altLang="da-DK" sz="1400" b="0">
                <a:latin typeface="Arial" charset="0"/>
              </a:endParaRPr>
            </a:p>
            <a:p>
              <a:r>
                <a:rPr lang="da-DK" altLang="da-DK" sz="1400" b="0">
                  <a:latin typeface="Arial" charset="0"/>
                </a:rPr>
                <a:t>	Embed File	</a:t>
              </a:r>
              <a:r>
                <a:rPr lang="da-DK" altLang="da-DK" sz="1400">
                  <a:latin typeface="Arial" charset="0"/>
                </a:rPr>
                <a:t>&gt;</a:t>
              </a:r>
              <a:endParaRPr lang="da-DK" altLang="da-DK" sz="1400" b="0">
                <a:latin typeface="Arial" charset="0"/>
              </a:endParaRPr>
            </a:p>
            <a:p>
              <a:r>
                <a:rPr lang="da-DK" altLang="da-DK" sz="1400" b="0">
                  <a:latin typeface="Arial" charset="0"/>
                </a:rPr>
                <a:t>	Move To	</a:t>
              </a:r>
              <a:r>
                <a:rPr lang="da-DK" altLang="da-DK" sz="1400">
                  <a:latin typeface="Arial" charset="0"/>
                </a:rPr>
                <a:t>&gt;</a:t>
              </a:r>
              <a:endParaRPr lang="da-DK" altLang="da-DK" sz="1400" b="0">
                <a:latin typeface="Arial" charset="0"/>
              </a:endParaRPr>
            </a:p>
            <a:p>
              <a:r>
                <a:rPr lang="da-DK" altLang="da-DK" sz="1400" b="0">
                  <a:latin typeface="Arial" charset="0"/>
                </a:rPr>
                <a:t>	Embed</a:t>
              </a:r>
            </a:p>
            <a:p>
              <a:r>
                <a:rPr lang="da-DK" altLang="da-DK" sz="1400" b="0">
                  <a:latin typeface="Arial" charset="0"/>
                </a:rPr>
                <a:t>	Detach</a:t>
              </a:r>
            </a:p>
            <a:p>
              <a:r>
                <a:rPr lang="da-DK" altLang="da-DK" sz="1400" b="0">
                  <a:latin typeface="Arial" charset="0"/>
                </a:rPr>
                <a:t>	Delete</a:t>
              </a:r>
            </a:p>
            <a:p>
              <a:r>
                <a:rPr lang="da-DK" altLang="da-DK" sz="1400" b="0">
                  <a:latin typeface="Arial" charset="0"/>
                </a:rPr>
                <a:t>	View Attachment</a:t>
              </a:r>
            </a:p>
            <a:p>
              <a:r>
                <a:rPr lang="da-DK" altLang="da-DK" sz="1400" b="0">
                  <a:latin typeface="Arial" charset="0"/>
                </a:rPr>
                <a:t>	Open Attachment</a:t>
              </a:r>
            </a:p>
          </p:txBody>
        </p:sp>
        <p:sp>
          <p:nvSpPr>
            <p:cNvPr id="299069" name="Line 61"/>
            <p:cNvSpPr>
              <a:spLocks noChangeShapeType="1"/>
            </p:cNvSpPr>
            <p:nvPr/>
          </p:nvSpPr>
          <p:spPr bwMode="auto">
            <a:xfrm>
              <a:off x="336" y="2706"/>
              <a:ext cx="106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299070" name="Line 62"/>
            <p:cNvSpPr>
              <a:spLocks noChangeShapeType="1"/>
            </p:cNvSpPr>
            <p:nvPr/>
          </p:nvSpPr>
          <p:spPr bwMode="auto">
            <a:xfrm>
              <a:off x="336" y="3234"/>
              <a:ext cx="106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</p:grpSp>
      <p:grpSp>
        <p:nvGrpSpPr>
          <p:cNvPr id="299073" name="Group 65"/>
          <p:cNvGrpSpPr>
            <a:grpSpLocks/>
          </p:cNvGrpSpPr>
          <p:nvPr/>
        </p:nvGrpSpPr>
        <p:grpSpPr bwMode="auto">
          <a:xfrm>
            <a:off x="2560638" y="3429000"/>
            <a:ext cx="2065337" cy="1128713"/>
            <a:chOff x="1403" y="2287"/>
            <a:chExt cx="1301" cy="711"/>
          </a:xfrm>
        </p:grpSpPr>
        <p:sp>
          <p:nvSpPr>
            <p:cNvPr id="299042" name="Text Box 34"/>
            <p:cNvSpPr txBox="1">
              <a:spLocks noChangeArrowheads="1"/>
            </p:cNvSpPr>
            <p:nvPr/>
          </p:nvSpPr>
          <p:spPr bwMode="auto">
            <a:xfrm>
              <a:off x="1403" y="2287"/>
              <a:ext cx="1301" cy="711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>
              <a:spAutoFit/>
            </a:bodyPr>
            <a:lstStyle>
              <a:lvl1pPr>
                <a:tabLst>
                  <a:tab pos="292100" algn="l"/>
                  <a:tab pos="18161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tabLst>
                  <a:tab pos="292100" algn="l"/>
                  <a:tab pos="18161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tabLst>
                  <a:tab pos="292100" algn="l"/>
                  <a:tab pos="18161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tabLst>
                  <a:tab pos="292100" algn="l"/>
                  <a:tab pos="18161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tabLst>
                  <a:tab pos="292100" algn="l"/>
                  <a:tab pos="18161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92100" algn="l"/>
                  <a:tab pos="18161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92100" algn="l"/>
                  <a:tab pos="18161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92100" algn="l"/>
                  <a:tab pos="18161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92100" algn="l"/>
                  <a:tab pos="18161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400">
                  <a:latin typeface="Arial" charset="0"/>
                </a:rPr>
                <a:t>View</a:t>
              </a:r>
            </a:p>
            <a:p>
              <a:r>
                <a:rPr lang="da-DK" altLang="da-DK" sz="1400" b="0">
                  <a:latin typeface="Arial" charset="0"/>
                </a:rPr>
                <a:t>	Select Attributes	</a:t>
              </a:r>
              <a:r>
                <a:rPr lang="da-DK" altLang="da-DK" sz="1400">
                  <a:latin typeface="Arial" charset="0"/>
                </a:rPr>
                <a:t>...</a:t>
              </a:r>
            </a:p>
            <a:p>
              <a:r>
                <a:rPr lang="da-DK" altLang="da-DK" sz="1400" b="0">
                  <a:latin typeface="Arial" charset="0"/>
                </a:rPr>
                <a:t>	Show Changes</a:t>
              </a:r>
            </a:p>
            <a:p>
              <a:r>
                <a:rPr lang="da-DK" altLang="da-DK" sz="1400">
                  <a:latin typeface="Arial" charset="0"/>
                </a:rPr>
                <a:t> v</a:t>
              </a:r>
              <a:r>
                <a:rPr lang="da-DK" altLang="da-DK" sz="1400" b="0">
                  <a:latin typeface="Arial" charset="0"/>
                </a:rPr>
                <a:t>	Show Closed Cases</a:t>
              </a:r>
            </a:p>
            <a:p>
              <a:r>
                <a:rPr lang="da-DK" altLang="da-DK" sz="1400" b="0">
                  <a:latin typeface="Arial" charset="0"/>
                </a:rPr>
                <a:t> </a:t>
              </a:r>
              <a:r>
                <a:rPr lang="da-DK" altLang="da-DK" sz="1400">
                  <a:latin typeface="Arial" charset="0"/>
                </a:rPr>
                <a:t>v</a:t>
              </a:r>
              <a:r>
                <a:rPr lang="da-DK" altLang="da-DK" sz="1400" b="0">
                  <a:latin typeface="Arial" charset="0"/>
                </a:rPr>
                <a:t>	Dock Windows</a:t>
              </a:r>
            </a:p>
          </p:txBody>
        </p:sp>
        <p:sp>
          <p:nvSpPr>
            <p:cNvPr id="299071" name="Rectangle 63"/>
            <p:cNvSpPr>
              <a:spLocks noChangeArrowheads="1"/>
            </p:cNvSpPr>
            <p:nvPr/>
          </p:nvSpPr>
          <p:spPr bwMode="auto">
            <a:xfrm>
              <a:off x="1448" y="2726"/>
              <a:ext cx="86" cy="8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299072" name="Rectangle 64"/>
            <p:cNvSpPr>
              <a:spLocks noChangeArrowheads="1"/>
            </p:cNvSpPr>
            <p:nvPr/>
          </p:nvSpPr>
          <p:spPr bwMode="auto">
            <a:xfrm>
              <a:off x="1448" y="2864"/>
              <a:ext cx="86" cy="8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</p:grpSp>
      <p:grpSp>
        <p:nvGrpSpPr>
          <p:cNvPr id="299082" name="Group 74"/>
          <p:cNvGrpSpPr>
            <a:grpSpLocks/>
          </p:cNvGrpSpPr>
          <p:nvPr/>
        </p:nvGrpSpPr>
        <p:grpSpPr bwMode="auto">
          <a:xfrm>
            <a:off x="2746375" y="4756150"/>
            <a:ext cx="1693863" cy="915988"/>
            <a:chOff x="2877" y="2287"/>
            <a:chExt cx="1067" cy="577"/>
          </a:xfrm>
        </p:grpSpPr>
        <p:sp>
          <p:nvSpPr>
            <p:cNvPr id="299079" name="Text Box 71"/>
            <p:cNvSpPr txBox="1">
              <a:spLocks noChangeArrowheads="1"/>
            </p:cNvSpPr>
            <p:nvPr/>
          </p:nvSpPr>
          <p:spPr bwMode="auto">
            <a:xfrm>
              <a:off x="2877" y="2287"/>
              <a:ext cx="1067" cy="57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0" rIns="36000" bIns="36000">
              <a:spAutoFit/>
            </a:bodyPr>
            <a:lstStyle>
              <a:lvl1pPr>
                <a:tabLst>
                  <a:tab pos="190500" algn="l"/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tabLst>
                  <a:tab pos="190500" algn="l"/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tabLst>
                  <a:tab pos="190500" algn="l"/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tabLst>
                  <a:tab pos="190500" algn="l"/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tabLst>
                  <a:tab pos="190500" algn="l"/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  <a:tab pos="133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400">
                  <a:latin typeface="Arial" charset="0"/>
                </a:rPr>
                <a:t>Window</a:t>
              </a:r>
            </a:p>
            <a:p>
              <a:r>
                <a:rPr lang="da-DK" altLang="da-DK" sz="1400" b="0">
                  <a:latin typeface="Arial" charset="0"/>
                </a:rPr>
                <a:t>1	Messages &amp; Files</a:t>
              </a:r>
            </a:p>
            <a:p>
              <a:r>
                <a:rPr lang="da-DK" altLang="da-DK" sz="1400" b="0">
                  <a:latin typeface="Arial" charset="0"/>
                </a:rPr>
                <a:t>2	Print of empty ...</a:t>
              </a:r>
            </a:p>
            <a:p>
              <a:r>
                <a:rPr lang="da-DK" altLang="da-DK" sz="1400" b="0">
                  <a:latin typeface="Arial" charset="0"/>
                </a:rPr>
                <a:t>3	Vienna trip</a:t>
              </a:r>
            </a:p>
          </p:txBody>
        </p:sp>
        <p:sp>
          <p:nvSpPr>
            <p:cNvPr id="299080" name="Line 72"/>
            <p:cNvSpPr>
              <a:spLocks noChangeShapeType="1"/>
            </p:cNvSpPr>
            <p:nvPr/>
          </p:nvSpPr>
          <p:spPr bwMode="auto">
            <a:xfrm>
              <a:off x="2877" y="2570"/>
              <a:ext cx="106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</p:grpSp>
      <p:grpSp>
        <p:nvGrpSpPr>
          <p:cNvPr id="299087" name="Group 79"/>
          <p:cNvGrpSpPr>
            <a:grpSpLocks/>
          </p:cNvGrpSpPr>
          <p:nvPr/>
        </p:nvGrpSpPr>
        <p:grpSpPr bwMode="auto">
          <a:xfrm>
            <a:off x="4981575" y="3894138"/>
            <a:ext cx="2209800" cy="2082800"/>
            <a:chOff x="3138" y="2453"/>
            <a:chExt cx="1392" cy="1312"/>
          </a:xfrm>
        </p:grpSpPr>
        <p:pic>
          <p:nvPicPr>
            <p:cNvPr id="299084" name="Picture 7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0" y="3117"/>
              <a:ext cx="690" cy="6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99085" name="Picture 7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8" y="2453"/>
              <a:ext cx="720" cy="1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99088" name="Text Box 80"/>
          <p:cNvSpPr txBox="1">
            <a:spLocks noChangeArrowheads="1"/>
          </p:cNvSpPr>
          <p:nvPr/>
        </p:nvSpPr>
        <p:spPr bwMode="auto">
          <a:xfrm>
            <a:off x="4981575" y="3644900"/>
            <a:ext cx="919163" cy="24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>
            <a:spAutoFit/>
          </a:bodyPr>
          <a:lstStyle/>
          <a:p>
            <a:r>
              <a:rPr lang="da-DK" altLang="da-DK" sz="1400"/>
              <a:t>Folder list</a:t>
            </a:r>
            <a:endParaRPr lang="da-DK" altLang="da-DK" sz="1400" noProof="1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75" name="Group 7243"/>
          <p:cNvGrpSpPr>
            <a:grpSpLocks/>
          </p:cNvGrpSpPr>
          <p:nvPr/>
        </p:nvGrpSpPr>
        <p:grpSpPr bwMode="auto">
          <a:xfrm>
            <a:off x="533400" y="847725"/>
            <a:ext cx="4902200" cy="2584450"/>
            <a:chOff x="336" y="174"/>
            <a:chExt cx="3088" cy="1628"/>
          </a:xfrm>
        </p:grpSpPr>
        <p:sp>
          <p:nvSpPr>
            <p:cNvPr id="307203" name="Rectangle 7171"/>
            <p:cNvSpPr>
              <a:spLocks noChangeArrowheads="1"/>
            </p:cNvSpPr>
            <p:nvPr/>
          </p:nvSpPr>
          <p:spPr bwMode="auto">
            <a:xfrm>
              <a:off x="336" y="174"/>
              <a:ext cx="3088" cy="1185"/>
            </a:xfrm>
            <a:prstGeom prst="rect">
              <a:avLst/>
            </a:prstGeom>
            <a:solidFill>
              <a:srgbClr val="DDDDDD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307204" name="Rectangle 7172"/>
            <p:cNvSpPr>
              <a:spLocks noChangeArrowheads="1"/>
            </p:cNvSpPr>
            <p:nvPr/>
          </p:nvSpPr>
          <p:spPr bwMode="auto">
            <a:xfrm>
              <a:off x="2570" y="430"/>
              <a:ext cx="788" cy="49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307205" name="Rectangle 7173"/>
            <p:cNvSpPr>
              <a:spLocks noChangeArrowheads="1"/>
            </p:cNvSpPr>
            <p:nvPr/>
          </p:nvSpPr>
          <p:spPr bwMode="auto">
            <a:xfrm>
              <a:off x="2573" y="527"/>
              <a:ext cx="776" cy="96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307206" name="Rectangle 7174"/>
            <p:cNvSpPr>
              <a:spLocks noChangeArrowheads="1"/>
            </p:cNvSpPr>
            <p:nvPr/>
          </p:nvSpPr>
          <p:spPr bwMode="auto">
            <a:xfrm>
              <a:off x="2570" y="998"/>
              <a:ext cx="788" cy="26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grpSp>
          <p:nvGrpSpPr>
            <p:cNvPr id="307207" name="Group 7175"/>
            <p:cNvGrpSpPr>
              <a:grpSpLocks/>
            </p:cNvGrpSpPr>
            <p:nvPr/>
          </p:nvGrpSpPr>
          <p:grpSpPr bwMode="auto">
            <a:xfrm>
              <a:off x="682" y="430"/>
              <a:ext cx="1200" cy="833"/>
              <a:chOff x="1219" y="2524"/>
              <a:chExt cx="1350" cy="833"/>
            </a:xfrm>
          </p:grpSpPr>
          <p:sp>
            <p:nvSpPr>
              <p:cNvPr id="307208" name="Rectangle 7176"/>
              <p:cNvSpPr>
                <a:spLocks noChangeArrowheads="1"/>
              </p:cNvSpPr>
              <p:nvPr/>
            </p:nvSpPr>
            <p:spPr bwMode="auto">
              <a:xfrm>
                <a:off x="1219" y="2524"/>
                <a:ext cx="1350" cy="495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0" rIns="36000" bIns="36000" anchor="ctr"/>
              <a:lstStyle/>
              <a:p>
                <a:endParaRPr lang="da-DK"/>
              </a:p>
            </p:txBody>
          </p:sp>
          <p:sp>
            <p:nvSpPr>
              <p:cNvPr id="307209" name="Rectangle 7177"/>
              <p:cNvSpPr>
                <a:spLocks noChangeArrowheads="1"/>
              </p:cNvSpPr>
              <p:nvPr/>
            </p:nvSpPr>
            <p:spPr bwMode="auto">
              <a:xfrm>
                <a:off x="1219" y="3092"/>
                <a:ext cx="1350" cy="265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0" rIns="36000" bIns="36000" anchor="ctr"/>
              <a:lstStyle/>
              <a:p>
                <a:endParaRPr lang="da-DK"/>
              </a:p>
            </p:txBody>
          </p:sp>
          <p:sp>
            <p:nvSpPr>
              <p:cNvPr id="307210" name="Line 7178"/>
              <p:cNvSpPr>
                <a:spLocks noChangeShapeType="1"/>
              </p:cNvSpPr>
              <p:nvPr/>
            </p:nvSpPr>
            <p:spPr bwMode="auto">
              <a:xfrm>
                <a:off x="1219" y="2621"/>
                <a:ext cx="13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0" rIns="36000" bIns="36000" anchor="ctr"/>
              <a:lstStyle/>
              <a:p>
                <a:endParaRPr lang="da-DK"/>
              </a:p>
            </p:txBody>
          </p:sp>
          <p:sp>
            <p:nvSpPr>
              <p:cNvPr id="307211" name="Line 7179"/>
              <p:cNvSpPr>
                <a:spLocks noChangeShapeType="1"/>
              </p:cNvSpPr>
              <p:nvPr/>
            </p:nvSpPr>
            <p:spPr bwMode="auto">
              <a:xfrm>
                <a:off x="1219" y="2717"/>
                <a:ext cx="13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0" rIns="36000" bIns="36000" anchor="ctr"/>
              <a:lstStyle/>
              <a:p>
                <a:endParaRPr lang="da-DK"/>
              </a:p>
            </p:txBody>
          </p:sp>
          <p:sp>
            <p:nvSpPr>
              <p:cNvPr id="307212" name="Line 7180"/>
              <p:cNvSpPr>
                <a:spLocks noChangeShapeType="1"/>
              </p:cNvSpPr>
              <p:nvPr/>
            </p:nvSpPr>
            <p:spPr bwMode="auto">
              <a:xfrm>
                <a:off x="1219" y="2808"/>
                <a:ext cx="13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0" rIns="36000" bIns="36000" anchor="ctr"/>
              <a:lstStyle/>
              <a:p>
                <a:endParaRPr lang="da-DK"/>
              </a:p>
            </p:txBody>
          </p:sp>
          <p:sp>
            <p:nvSpPr>
              <p:cNvPr id="307213" name="Line 7181"/>
              <p:cNvSpPr>
                <a:spLocks noChangeShapeType="1"/>
              </p:cNvSpPr>
              <p:nvPr/>
            </p:nvSpPr>
            <p:spPr bwMode="auto">
              <a:xfrm>
                <a:off x="1219" y="2910"/>
                <a:ext cx="13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0" rIns="36000" bIns="36000" anchor="ctr"/>
              <a:lstStyle/>
              <a:p>
                <a:endParaRPr lang="da-DK"/>
              </a:p>
            </p:txBody>
          </p:sp>
        </p:grpSp>
        <p:sp>
          <p:nvSpPr>
            <p:cNvPr id="307214" name="Line 7182"/>
            <p:cNvSpPr>
              <a:spLocks noChangeShapeType="1"/>
            </p:cNvSpPr>
            <p:nvPr/>
          </p:nvSpPr>
          <p:spPr bwMode="auto">
            <a:xfrm>
              <a:off x="2570" y="817"/>
              <a:ext cx="7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307215" name="Line 7183"/>
            <p:cNvSpPr>
              <a:spLocks noChangeShapeType="1"/>
            </p:cNvSpPr>
            <p:nvPr/>
          </p:nvSpPr>
          <p:spPr bwMode="auto">
            <a:xfrm>
              <a:off x="2570" y="714"/>
              <a:ext cx="7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307216" name="Line 7184"/>
            <p:cNvSpPr>
              <a:spLocks noChangeShapeType="1"/>
            </p:cNvSpPr>
            <p:nvPr/>
          </p:nvSpPr>
          <p:spPr bwMode="auto">
            <a:xfrm>
              <a:off x="2570" y="623"/>
              <a:ext cx="7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307217" name="Line 7185"/>
            <p:cNvSpPr>
              <a:spLocks noChangeShapeType="1"/>
            </p:cNvSpPr>
            <p:nvPr/>
          </p:nvSpPr>
          <p:spPr bwMode="auto">
            <a:xfrm>
              <a:off x="2570" y="527"/>
              <a:ext cx="7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307218" name="Line 7186"/>
            <p:cNvSpPr>
              <a:spLocks noChangeShapeType="1"/>
            </p:cNvSpPr>
            <p:nvPr/>
          </p:nvSpPr>
          <p:spPr bwMode="auto">
            <a:xfrm>
              <a:off x="336" y="1359"/>
              <a:ext cx="30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307219" name="Freeform 7187"/>
            <p:cNvSpPr>
              <a:spLocks noChangeAspect="1"/>
            </p:cNvSpPr>
            <p:nvPr/>
          </p:nvSpPr>
          <p:spPr bwMode="auto">
            <a:xfrm flipV="1">
              <a:off x="3301" y="1702"/>
              <a:ext cx="95" cy="64"/>
            </a:xfrm>
            <a:custGeom>
              <a:avLst/>
              <a:gdLst>
                <a:gd name="T0" fmla="*/ 189 w 189"/>
                <a:gd name="T1" fmla="*/ 480 h 480"/>
                <a:gd name="T2" fmla="*/ 96 w 189"/>
                <a:gd name="T3" fmla="*/ 0 h 480"/>
                <a:gd name="T4" fmla="*/ 0 w 189"/>
                <a:gd name="T5" fmla="*/ 480 h 480"/>
                <a:gd name="T6" fmla="*/ 189 w 189"/>
                <a:gd name="T7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9" h="480">
                  <a:moveTo>
                    <a:pt x="189" y="480"/>
                  </a:moveTo>
                  <a:lnTo>
                    <a:pt x="96" y="0"/>
                  </a:lnTo>
                  <a:lnTo>
                    <a:pt x="0" y="480"/>
                  </a:lnTo>
                  <a:lnTo>
                    <a:pt x="189" y="480"/>
                  </a:lnTo>
                  <a:close/>
                </a:path>
              </a:pathLst>
            </a:custGeom>
            <a:solidFill>
              <a:schemeClr val="tx1"/>
            </a:solidFill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307220" name="Freeform 7188"/>
            <p:cNvSpPr>
              <a:spLocks noChangeAspect="1"/>
            </p:cNvSpPr>
            <p:nvPr/>
          </p:nvSpPr>
          <p:spPr bwMode="auto">
            <a:xfrm>
              <a:off x="3301" y="1381"/>
              <a:ext cx="95" cy="64"/>
            </a:xfrm>
            <a:custGeom>
              <a:avLst/>
              <a:gdLst>
                <a:gd name="T0" fmla="*/ 189 w 189"/>
                <a:gd name="T1" fmla="*/ 480 h 480"/>
                <a:gd name="T2" fmla="*/ 96 w 189"/>
                <a:gd name="T3" fmla="*/ 0 h 480"/>
                <a:gd name="T4" fmla="*/ 0 w 189"/>
                <a:gd name="T5" fmla="*/ 480 h 480"/>
                <a:gd name="T6" fmla="*/ 189 w 189"/>
                <a:gd name="T7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9" h="480">
                  <a:moveTo>
                    <a:pt x="189" y="480"/>
                  </a:moveTo>
                  <a:lnTo>
                    <a:pt x="96" y="0"/>
                  </a:lnTo>
                  <a:lnTo>
                    <a:pt x="0" y="480"/>
                  </a:lnTo>
                  <a:lnTo>
                    <a:pt x="189" y="480"/>
                  </a:lnTo>
                  <a:close/>
                </a:path>
              </a:pathLst>
            </a:custGeom>
            <a:solidFill>
              <a:schemeClr val="tx1"/>
            </a:solidFill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307221" name="Line 7189"/>
            <p:cNvSpPr>
              <a:spLocks noChangeShapeType="1"/>
            </p:cNvSpPr>
            <p:nvPr/>
          </p:nvSpPr>
          <p:spPr bwMode="auto">
            <a:xfrm>
              <a:off x="3277" y="1359"/>
              <a:ext cx="0" cy="44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grpSp>
          <p:nvGrpSpPr>
            <p:cNvPr id="307222" name="Group 7190"/>
            <p:cNvGrpSpPr>
              <a:grpSpLocks/>
            </p:cNvGrpSpPr>
            <p:nvPr/>
          </p:nvGrpSpPr>
          <p:grpSpPr bwMode="auto">
            <a:xfrm>
              <a:off x="3271" y="998"/>
              <a:ext cx="88" cy="88"/>
              <a:chOff x="4138" y="1947"/>
              <a:chExt cx="88" cy="88"/>
            </a:xfrm>
          </p:grpSpPr>
          <p:sp>
            <p:nvSpPr>
              <p:cNvPr id="307223" name="Freeform 7191"/>
              <p:cNvSpPr>
                <a:spLocks/>
              </p:cNvSpPr>
              <p:nvPr/>
            </p:nvSpPr>
            <p:spPr bwMode="auto">
              <a:xfrm flipV="1">
                <a:off x="4154" y="1967"/>
                <a:ext cx="54" cy="48"/>
              </a:xfrm>
              <a:custGeom>
                <a:avLst/>
                <a:gdLst>
                  <a:gd name="T0" fmla="*/ 189 w 189"/>
                  <a:gd name="T1" fmla="*/ 480 h 480"/>
                  <a:gd name="T2" fmla="*/ 96 w 189"/>
                  <a:gd name="T3" fmla="*/ 0 h 480"/>
                  <a:gd name="T4" fmla="*/ 0 w 189"/>
                  <a:gd name="T5" fmla="*/ 480 h 480"/>
                  <a:gd name="T6" fmla="*/ 189 w 189"/>
                  <a:gd name="T7" fmla="*/ 48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480">
                    <a:moveTo>
                      <a:pt x="189" y="480"/>
                    </a:moveTo>
                    <a:lnTo>
                      <a:pt x="96" y="0"/>
                    </a:lnTo>
                    <a:lnTo>
                      <a:pt x="0" y="480"/>
                    </a:lnTo>
                    <a:lnTo>
                      <a:pt x="189" y="480"/>
                    </a:lnTo>
                    <a:close/>
                  </a:path>
                </a:pathLst>
              </a:custGeom>
              <a:solidFill>
                <a:schemeClr val="tx1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307224" name="Rectangle 7192"/>
              <p:cNvSpPr>
                <a:spLocks noChangeAspect="1" noChangeArrowheads="1"/>
              </p:cNvSpPr>
              <p:nvPr/>
            </p:nvSpPr>
            <p:spPr bwMode="auto">
              <a:xfrm>
                <a:off x="4138" y="1947"/>
                <a:ext cx="88" cy="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0" rIns="36000" bIns="36000" anchor="ctr"/>
              <a:lstStyle/>
              <a:p>
                <a:endParaRPr lang="da-DK"/>
              </a:p>
            </p:txBody>
          </p:sp>
        </p:grpSp>
        <p:grpSp>
          <p:nvGrpSpPr>
            <p:cNvPr id="307225" name="Group 7193"/>
            <p:cNvGrpSpPr>
              <a:grpSpLocks/>
            </p:cNvGrpSpPr>
            <p:nvPr/>
          </p:nvGrpSpPr>
          <p:grpSpPr bwMode="auto">
            <a:xfrm>
              <a:off x="3270" y="531"/>
              <a:ext cx="88" cy="88"/>
              <a:chOff x="4138" y="1947"/>
              <a:chExt cx="88" cy="88"/>
            </a:xfrm>
          </p:grpSpPr>
          <p:sp>
            <p:nvSpPr>
              <p:cNvPr id="307226" name="Freeform 7194"/>
              <p:cNvSpPr>
                <a:spLocks/>
              </p:cNvSpPr>
              <p:nvPr/>
            </p:nvSpPr>
            <p:spPr bwMode="auto">
              <a:xfrm flipV="1">
                <a:off x="4154" y="1967"/>
                <a:ext cx="54" cy="48"/>
              </a:xfrm>
              <a:custGeom>
                <a:avLst/>
                <a:gdLst>
                  <a:gd name="T0" fmla="*/ 189 w 189"/>
                  <a:gd name="T1" fmla="*/ 480 h 480"/>
                  <a:gd name="T2" fmla="*/ 96 w 189"/>
                  <a:gd name="T3" fmla="*/ 0 h 480"/>
                  <a:gd name="T4" fmla="*/ 0 w 189"/>
                  <a:gd name="T5" fmla="*/ 480 h 480"/>
                  <a:gd name="T6" fmla="*/ 189 w 189"/>
                  <a:gd name="T7" fmla="*/ 48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480">
                    <a:moveTo>
                      <a:pt x="189" y="480"/>
                    </a:moveTo>
                    <a:lnTo>
                      <a:pt x="96" y="0"/>
                    </a:lnTo>
                    <a:lnTo>
                      <a:pt x="0" y="480"/>
                    </a:lnTo>
                    <a:lnTo>
                      <a:pt x="189" y="480"/>
                    </a:lnTo>
                    <a:close/>
                  </a:path>
                </a:pathLst>
              </a:custGeom>
              <a:solidFill>
                <a:schemeClr val="tx1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307227" name="Rectangle 7195"/>
              <p:cNvSpPr>
                <a:spLocks noChangeAspect="1" noChangeArrowheads="1"/>
              </p:cNvSpPr>
              <p:nvPr/>
            </p:nvSpPr>
            <p:spPr bwMode="auto">
              <a:xfrm>
                <a:off x="4138" y="1947"/>
                <a:ext cx="88" cy="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0" rIns="36000" bIns="36000" anchor="ctr"/>
              <a:lstStyle/>
              <a:p>
                <a:endParaRPr lang="da-DK"/>
              </a:p>
            </p:txBody>
          </p:sp>
        </p:grpSp>
        <p:grpSp>
          <p:nvGrpSpPr>
            <p:cNvPr id="307228" name="Group 7196"/>
            <p:cNvGrpSpPr>
              <a:grpSpLocks/>
            </p:cNvGrpSpPr>
            <p:nvPr/>
          </p:nvGrpSpPr>
          <p:grpSpPr bwMode="auto">
            <a:xfrm>
              <a:off x="3270" y="627"/>
              <a:ext cx="88" cy="88"/>
              <a:chOff x="4138" y="1947"/>
              <a:chExt cx="88" cy="88"/>
            </a:xfrm>
          </p:grpSpPr>
          <p:sp>
            <p:nvSpPr>
              <p:cNvPr id="307229" name="Freeform 7197"/>
              <p:cNvSpPr>
                <a:spLocks/>
              </p:cNvSpPr>
              <p:nvPr/>
            </p:nvSpPr>
            <p:spPr bwMode="auto">
              <a:xfrm flipV="1">
                <a:off x="4154" y="1967"/>
                <a:ext cx="54" cy="48"/>
              </a:xfrm>
              <a:custGeom>
                <a:avLst/>
                <a:gdLst>
                  <a:gd name="T0" fmla="*/ 189 w 189"/>
                  <a:gd name="T1" fmla="*/ 480 h 480"/>
                  <a:gd name="T2" fmla="*/ 96 w 189"/>
                  <a:gd name="T3" fmla="*/ 0 h 480"/>
                  <a:gd name="T4" fmla="*/ 0 w 189"/>
                  <a:gd name="T5" fmla="*/ 480 h 480"/>
                  <a:gd name="T6" fmla="*/ 189 w 189"/>
                  <a:gd name="T7" fmla="*/ 48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480">
                    <a:moveTo>
                      <a:pt x="189" y="480"/>
                    </a:moveTo>
                    <a:lnTo>
                      <a:pt x="96" y="0"/>
                    </a:lnTo>
                    <a:lnTo>
                      <a:pt x="0" y="480"/>
                    </a:lnTo>
                    <a:lnTo>
                      <a:pt x="189" y="480"/>
                    </a:lnTo>
                    <a:close/>
                  </a:path>
                </a:pathLst>
              </a:custGeom>
              <a:solidFill>
                <a:schemeClr val="tx1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307230" name="Rectangle 7198"/>
              <p:cNvSpPr>
                <a:spLocks noChangeAspect="1" noChangeArrowheads="1"/>
              </p:cNvSpPr>
              <p:nvPr/>
            </p:nvSpPr>
            <p:spPr bwMode="auto">
              <a:xfrm>
                <a:off x="4138" y="1947"/>
                <a:ext cx="88" cy="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0" rIns="36000" bIns="36000" anchor="ctr"/>
              <a:lstStyle/>
              <a:p>
                <a:endParaRPr lang="da-DK"/>
              </a:p>
            </p:txBody>
          </p:sp>
        </p:grpSp>
        <p:grpSp>
          <p:nvGrpSpPr>
            <p:cNvPr id="307231" name="Group 7199"/>
            <p:cNvGrpSpPr>
              <a:grpSpLocks/>
            </p:cNvGrpSpPr>
            <p:nvPr/>
          </p:nvGrpSpPr>
          <p:grpSpPr bwMode="auto">
            <a:xfrm>
              <a:off x="3270" y="724"/>
              <a:ext cx="88" cy="88"/>
              <a:chOff x="4138" y="1947"/>
              <a:chExt cx="88" cy="88"/>
            </a:xfrm>
          </p:grpSpPr>
          <p:sp>
            <p:nvSpPr>
              <p:cNvPr id="307232" name="Freeform 7200"/>
              <p:cNvSpPr>
                <a:spLocks/>
              </p:cNvSpPr>
              <p:nvPr/>
            </p:nvSpPr>
            <p:spPr bwMode="auto">
              <a:xfrm flipV="1">
                <a:off x="4154" y="1967"/>
                <a:ext cx="54" cy="48"/>
              </a:xfrm>
              <a:custGeom>
                <a:avLst/>
                <a:gdLst>
                  <a:gd name="T0" fmla="*/ 189 w 189"/>
                  <a:gd name="T1" fmla="*/ 480 h 480"/>
                  <a:gd name="T2" fmla="*/ 96 w 189"/>
                  <a:gd name="T3" fmla="*/ 0 h 480"/>
                  <a:gd name="T4" fmla="*/ 0 w 189"/>
                  <a:gd name="T5" fmla="*/ 480 h 480"/>
                  <a:gd name="T6" fmla="*/ 189 w 189"/>
                  <a:gd name="T7" fmla="*/ 48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480">
                    <a:moveTo>
                      <a:pt x="189" y="480"/>
                    </a:moveTo>
                    <a:lnTo>
                      <a:pt x="96" y="0"/>
                    </a:lnTo>
                    <a:lnTo>
                      <a:pt x="0" y="480"/>
                    </a:lnTo>
                    <a:lnTo>
                      <a:pt x="189" y="480"/>
                    </a:lnTo>
                    <a:close/>
                  </a:path>
                </a:pathLst>
              </a:custGeom>
              <a:solidFill>
                <a:schemeClr val="tx1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307233" name="Rectangle 7201"/>
              <p:cNvSpPr>
                <a:spLocks noChangeAspect="1" noChangeArrowheads="1"/>
              </p:cNvSpPr>
              <p:nvPr/>
            </p:nvSpPr>
            <p:spPr bwMode="auto">
              <a:xfrm>
                <a:off x="4138" y="1947"/>
                <a:ext cx="88" cy="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0" rIns="36000" bIns="36000" anchor="ctr"/>
              <a:lstStyle/>
              <a:p>
                <a:endParaRPr lang="da-DK"/>
              </a:p>
            </p:txBody>
          </p:sp>
        </p:grpSp>
        <p:grpSp>
          <p:nvGrpSpPr>
            <p:cNvPr id="307234" name="Group 7202"/>
            <p:cNvGrpSpPr>
              <a:grpSpLocks/>
            </p:cNvGrpSpPr>
            <p:nvPr/>
          </p:nvGrpSpPr>
          <p:grpSpPr bwMode="auto">
            <a:xfrm>
              <a:off x="1794" y="998"/>
              <a:ext cx="88" cy="88"/>
              <a:chOff x="4138" y="1947"/>
              <a:chExt cx="88" cy="88"/>
            </a:xfrm>
          </p:grpSpPr>
          <p:sp>
            <p:nvSpPr>
              <p:cNvPr id="307235" name="Freeform 7203"/>
              <p:cNvSpPr>
                <a:spLocks/>
              </p:cNvSpPr>
              <p:nvPr/>
            </p:nvSpPr>
            <p:spPr bwMode="auto">
              <a:xfrm flipV="1">
                <a:off x="4154" y="1967"/>
                <a:ext cx="54" cy="48"/>
              </a:xfrm>
              <a:custGeom>
                <a:avLst/>
                <a:gdLst>
                  <a:gd name="T0" fmla="*/ 189 w 189"/>
                  <a:gd name="T1" fmla="*/ 480 h 480"/>
                  <a:gd name="T2" fmla="*/ 96 w 189"/>
                  <a:gd name="T3" fmla="*/ 0 h 480"/>
                  <a:gd name="T4" fmla="*/ 0 w 189"/>
                  <a:gd name="T5" fmla="*/ 480 h 480"/>
                  <a:gd name="T6" fmla="*/ 189 w 189"/>
                  <a:gd name="T7" fmla="*/ 48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480">
                    <a:moveTo>
                      <a:pt x="189" y="480"/>
                    </a:moveTo>
                    <a:lnTo>
                      <a:pt x="96" y="0"/>
                    </a:lnTo>
                    <a:lnTo>
                      <a:pt x="0" y="480"/>
                    </a:lnTo>
                    <a:lnTo>
                      <a:pt x="189" y="480"/>
                    </a:lnTo>
                    <a:close/>
                  </a:path>
                </a:pathLst>
              </a:custGeom>
              <a:solidFill>
                <a:schemeClr val="tx1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307236" name="Rectangle 7204"/>
              <p:cNvSpPr>
                <a:spLocks noChangeAspect="1" noChangeArrowheads="1"/>
              </p:cNvSpPr>
              <p:nvPr/>
            </p:nvSpPr>
            <p:spPr bwMode="auto">
              <a:xfrm>
                <a:off x="4138" y="1947"/>
                <a:ext cx="88" cy="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0" rIns="36000" bIns="36000" anchor="ctr"/>
              <a:lstStyle/>
              <a:p>
                <a:endParaRPr lang="da-DK"/>
              </a:p>
            </p:txBody>
          </p:sp>
        </p:grpSp>
        <p:grpSp>
          <p:nvGrpSpPr>
            <p:cNvPr id="307237" name="Group 7205"/>
            <p:cNvGrpSpPr>
              <a:grpSpLocks/>
            </p:cNvGrpSpPr>
            <p:nvPr/>
          </p:nvGrpSpPr>
          <p:grpSpPr bwMode="auto">
            <a:xfrm>
              <a:off x="1794" y="434"/>
              <a:ext cx="88" cy="88"/>
              <a:chOff x="4138" y="1947"/>
              <a:chExt cx="88" cy="88"/>
            </a:xfrm>
          </p:grpSpPr>
          <p:sp>
            <p:nvSpPr>
              <p:cNvPr id="307238" name="Freeform 7206"/>
              <p:cNvSpPr>
                <a:spLocks/>
              </p:cNvSpPr>
              <p:nvPr/>
            </p:nvSpPr>
            <p:spPr bwMode="auto">
              <a:xfrm flipV="1">
                <a:off x="4154" y="1967"/>
                <a:ext cx="54" cy="48"/>
              </a:xfrm>
              <a:custGeom>
                <a:avLst/>
                <a:gdLst>
                  <a:gd name="T0" fmla="*/ 189 w 189"/>
                  <a:gd name="T1" fmla="*/ 480 h 480"/>
                  <a:gd name="T2" fmla="*/ 96 w 189"/>
                  <a:gd name="T3" fmla="*/ 0 h 480"/>
                  <a:gd name="T4" fmla="*/ 0 w 189"/>
                  <a:gd name="T5" fmla="*/ 480 h 480"/>
                  <a:gd name="T6" fmla="*/ 189 w 189"/>
                  <a:gd name="T7" fmla="*/ 48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480">
                    <a:moveTo>
                      <a:pt x="189" y="480"/>
                    </a:moveTo>
                    <a:lnTo>
                      <a:pt x="96" y="0"/>
                    </a:lnTo>
                    <a:lnTo>
                      <a:pt x="0" y="480"/>
                    </a:lnTo>
                    <a:lnTo>
                      <a:pt x="189" y="480"/>
                    </a:lnTo>
                    <a:close/>
                  </a:path>
                </a:pathLst>
              </a:custGeom>
              <a:solidFill>
                <a:schemeClr val="tx1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307239" name="Rectangle 7207"/>
              <p:cNvSpPr>
                <a:spLocks noChangeAspect="1" noChangeArrowheads="1"/>
              </p:cNvSpPr>
              <p:nvPr/>
            </p:nvSpPr>
            <p:spPr bwMode="auto">
              <a:xfrm>
                <a:off x="4138" y="1947"/>
                <a:ext cx="88" cy="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0" rIns="36000" bIns="36000" anchor="ctr"/>
              <a:lstStyle/>
              <a:p>
                <a:endParaRPr lang="da-DK"/>
              </a:p>
            </p:txBody>
          </p:sp>
        </p:grpSp>
        <p:grpSp>
          <p:nvGrpSpPr>
            <p:cNvPr id="307240" name="Group 7208"/>
            <p:cNvGrpSpPr>
              <a:grpSpLocks/>
            </p:cNvGrpSpPr>
            <p:nvPr/>
          </p:nvGrpSpPr>
          <p:grpSpPr bwMode="auto">
            <a:xfrm>
              <a:off x="1794" y="724"/>
              <a:ext cx="88" cy="88"/>
              <a:chOff x="4138" y="1947"/>
              <a:chExt cx="88" cy="88"/>
            </a:xfrm>
          </p:grpSpPr>
          <p:sp>
            <p:nvSpPr>
              <p:cNvPr id="307241" name="Freeform 7209"/>
              <p:cNvSpPr>
                <a:spLocks/>
              </p:cNvSpPr>
              <p:nvPr/>
            </p:nvSpPr>
            <p:spPr bwMode="auto">
              <a:xfrm flipV="1">
                <a:off x="4154" y="1967"/>
                <a:ext cx="54" cy="48"/>
              </a:xfrm>
              <a:custGeom>
                <a:avLst/>
                <a:gdLst>
                  <a:gd name="T0" fmla="*/ 189 w 189"/>
                  <a:gd name="T1" fmla="*/ 480 h 480"/>
                  <a:gd name="T2" fmla="*/ 96 w 189"/>
                  <a:gd name="T3" fmla="*/ 0 h 480"/>
                  <a:gd name="T4" fmla="*/ 0 w 189"/>
                  <a:gd name="T5" fmla="*/ 480 h 480"/>
                  <a:gd name="T6" fmla="*/ 189 w 189"/>
                  <a:gd name="T7" fmla="*/ 48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480">
                    <a:moveTo>
                      <a:pt x="189" y="480"/>
                    </a:moveTo>
                    <a:lnTo>
                      <a:pt x="96" y="0"/>
                    </a:lnTo>
                    <a:lnTo>
                      <a:pt x="0" y="480"/>
                    </a:lnTo>
                    <a:lnTo>
                      <a:pt x="189" y="480"/>
                    </a:lnTo>
                    <a:close/>
                  </a:path>
                </a:pathLst>
              </a:custGeom>
              <a:solidFill>
                <a:schemeClr val="tx1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307242" name="Rectangle 7210"/>
              <p:cNvSpPr>
                <a:spLocks noChangeAspect="1" noChangeArrowheads="1"/>
              </p:cNvSpPr>
              <p:nvPr/>
            </p:nvSpPr>
            <p:spPr bwMode="auto">
              <a:xfrm>
                <a:off x="4138" y="1947"/>
                <a:ext cx="88" cy="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0" rIns="36000" bIns="36000" anchor="ctr"/>
              <a:lstStyle/>
              <a:p>
                <a:endParaRPr lang="da-DK"/>
              </a:p>
            </p:txBody>
          </p:sp>
        </p:grpSp>
        <p:grpSp>
          <p:nvGrpSpPr>
            <p:cNvPr id="307243" name="Group 7211"/>
            <p:cNvGrpSpPr>
              <a:grpSpLocks/>
            </p:cNvGrpSpPr>
            <p:nvPr/>
          </p:nvGrpSpPr>
          <p:grpSpPr bwMode="auto">
            <a:xfrm>
              <a:off x="1794" y="829"/>
              <a:ext cx="88" cy="88"/>
              <a:chOff x="4138" y="1947"/>
              <a:chExt cx="88" cy="88"/>
            </a:xfrm>
          </p:grpSpPr>
          <p:sp>
            <p:nvSpPr>
              <p:cNvPr id="307244" name="Freeform 7212"/>
              <p:cNvSpPr>
                <a:spLocks/>
              </p:cNvSpPr>
              <p:nvPr/>
            </p:nvSpPr>
            <p:spPr bwMode="auto">
              <a:xfrm flipV="1">
                <a:off x="4154" y="1967"/>
                <a:ext cx="54" cy="48"/>
              </a:xfrm>
              <a:custGeom>
                <a:avLst/>
                <a:gdLst>
                  <a:gd name="T0" fmla="*/ 189 w 189"/>
                  <a:gd name="T1" fmla="*/ 480 h 480"/>
                  <a:gd name="T2" fmla="*/ 96 w 189"/>
                  <a:gd name="T3" fmla="*/ 0 h 480"/>
                  <a:gd name="T4" fmla="*/ 0 w 189"/>
                  <a:gd name="T5" fmla="*/ 480 h 480"/>
                  <a:gd name="T6" fmla="*/ 189 w 189"/>
                  <a:gd name="T7" fmla="*/ 48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480">
                    <a:moveTo>
                      <a:pt x="189" y="480"/>
                    </a:moveTo>
                    <a:lnTo>
                      <a:pt x="96" y="0"/>
                    </a:lnTo>
                    <a:lnTo>
                      <a:pt x="0" y="480"/>
                    </a:lnTo>
                    <a:lnTo>
                      <a:pt x="189" y="480"/>
                    </a:lnTo>
                    <a:close/>
                  </a:path>
                </a:pathLst>
              </a:custGeom>
              <a:solidFill>
                <a:schemeClr val="tx1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307245" name="Rectangle 7213"/>
              <p:cNvSpPr>
                <a:spLocks noChangeAspect="1" noChangeArrowheads="1"/>
              </p:cNvSpPr>
              <p:nvPr/>
            </p:nvSpPr>
            <p:spPr bwMode="auto">
              <a:xfrm>
                <a:off x="4138" y="1947"/>
                <a:ext cx="88" cy="8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0" rIns="36000" bIns="36000" anchor="ctr"/>
              <a:lstStyle/>
              <a:p>
                <a:endParaRPr lang="da-DK"/>
              </a:p>
            </p:txBody>
          </p:sp>
        </p:grpSp>
        <p:sp>
          <p:nvSpPr>
            <p:cNvPr id="307246" name="Text Box 7214"/>
            <p:cNvSpPr txBox="1">
              <a:spLocks noChangeArrowheads="1"/>
            </p:cNvSpPr>
            <p:nvPr/>
          </p:nvSpPr>
          <p:spPr bwMode="auto">
            <a:xfrm>
              <a:off x="336" y="174"/>
              <a:ext cx="3088" cy="162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0" rIns="36000" bIns="36000"/>
            <a:lstStyle>
              <a:lvl1pPr>
                <a:tabLst>
                  <a:tab pos="571500" algn="l"/>
                  <a:tab pos="2857500" algn="l"/>
                  <a:tab pos="35306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tabLst>
                  <a:tab pos="571500" algn="l"/>
                  <a:tab pos="2857500" algn="l"/>
                  <a:tab pos="35306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tabLst>
                  <a:tab pos="571500" algn="l"/>
                  <a:tab pos="2857500" algn="l"/>
                  <a:tab pos="35306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tabLst>
                  <a:tab pos="571500" algn="l"/>
                  <a:tab pos="2857500" algn="l"/>
                  <a:tab pos="35306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tabLst>
                  <a:tab pos="571500" algn="l"/>
                  <a:tab pos="2857500" algn="l"/>
                  <a:tab pos="35306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2857500" algn="l"/>
                  <a:tab pos="35306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2857500" algn="l"/>
                  <a:tab pos="35306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2857500" algn="l"/>
                  <a:tab pos="35306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2857500" algn="l"/>
                  <a:tab pos="35306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Aft>
                  <a:spcPct val="40000"/>
                </a:spcAft>
              </a:pPr>
              <a:r>
                <a:rPr lang="da-DK" altLang="da-DK" sz="1200">
                  <a:latin typeface="Arial" charset="0"/>
                </a:rPr>
                <a:t>Message sent</a:t>
              </a:r>
              <a:endParaRPr lang="da-DK" altLang="da-DK" sz="1000">
                <a:latin typeface="Arial" charset="0"/>
              </a:endParaRPr>
            </a:p>
            <a:p>
              <a:endParaRPr lang="da-DK" altLang="da-DK" sz="1000" b="0">
                <a:latin typeface="Arial" charset="0"/>
              </a:endParaRPr>
            </a:p>
            <a:p>
              <a:r>
                <a:rPr lang="da-DK" altLang="da-DK" sz="1000" b="0">
                  <a:latin typeface="Arial" charset="0"/>
                </a:rPr>
                <a:t>To:	khh@itu.dk	Sent:	12:30  04-08-2002</a:t>
              </a:r>
            </a:p>
            <a:p>
              <a:r>
                <a:rPr lang="da-DK" altLang="da-DK" sz="1000" b="0">
                  <a:latin typeface="Arial" charset="0"/>
                </a:rPr>
                <a:t>From:	joc@itu.dk	State:	Sent</a:t>
              </a:r>
            </a:p>
            <a:p>
              <a:r>
                <a:rPr lang="da-DK" altLang="da-DK" sz="1000" b="0">
                  <a:latin typeface="Arial" charset="0"/>
                </a:rPr>
                <a:t>Subject</a:t>
              </a:r>
              <a:r>
                <a:rPr lang="da-DK" altLang="da-DK" sz="1000" b="0" noProof="1">
                  <a:latin typeface="Arial" charset="0"/>
                </a:rPr>
                <a:t>:</a:t>
              </a:r>
              <a:r>
                <a:rPr lang="da-DK" altLang="da-DK" sz="1000" b="0">
                  <a:latin typeface="Arial" charset="0"/>
                </a:rPr>
                <a:t>	Print of empty pages 	In outbox:	8 days</a:t>
              </a:r>
            </a:p>
            <a:p>
              <a:r>
                <a:rPr lang="da-DK" altLang="da-DK" sz="1000" b="0">
                  <a:latin typeface="Arial" charset="0"/>
                </a:rPr>
                <a:t>Cc:		Warning:	3 days</a:t>
              </a:r>
            </a:p>
            <a:p>
              <a:r>
                <a:rPr lang="da-DK" altLang="da-DK" sz="1000" b="0">
                  <a:latin typeface="Arial" charset="0"/>
                </a:rPr>
                <a:t>Bcc:	pfk@itu.dk	Last read:	12:30  04-08-2002</a:t>
              </a:r>
            </a:p>
            <a:p>
              <a:endParaRPr lang="da-DK" altLang="da-DK" sz="1000" b="0">
                <a:latin typeface="Arial" charset="0"/>
              </a:endParaRPr>
            </a:p>
            <a:p>
              <a:r>
                <a:rPr lang="da-DK" altLang="da-DK" sz="1000" b="0">
                  <a:latin typeface="Arial" charset="0"/>
                </a:rPr>
                <a:t>Attach:	 	Filed in:	Outbox, ITpains,</a:t>
              </a:r>
            </a:p>
            <a:p>
              <a:r>
                <a:rPr lang="da-DK" altLang="da-DK" sz="1000" b="0">
                  <a:latin typeface="Arial" charset="0"/>
                </a:rPr>
                <a:t>			Win2000</a:t>
              </a:r>
            </a:p>
            <a:p>
              <a:endParaRPr lang="da-DK" altLang="da-DK" sz="1000" b="0">
                <a:latin typeface="Arial" charset="0"/>
              </a:endParaRPr>
            </a:p>
            <a:p>
              <a:endParaRPr lang="da-DK" altLang="da-DK" sz="1000" b="0">
                <a:latin typeface="Arial" charset="0"/>
              </a:endParaRPr>
            </a:p>
            <a:p>
              <a:r>
                <a:rPr lang="da-DK" altLang="da-DK" sz="1000" b="0">
                  <a:latin typeface="Arial" charset="0"/>
                </a:rPr>
                <a:t>Hi Ken</a:t>
              </a:r>
            </a:p>
            <a:p>
              <a:endParaRPr lang="da-DK" altLang="da-DK" sz="1000" b="0" noProof="1">
                <a:latin typeface="Arial" charset="0"/>
              </a:endParaRPr>
            </a:p>
            <a:p>
              <a:r>
                <a:rPr lang="da-DK" altLang="da-DK" sz="1000" b="0">
                  <a:latin typeface="Arial" charset="0"/>
                </a:rPr>
                <a:t>Eudora cannot print from the outbox under Windows 2000. Prints heaps of empty pages. Anything we can do about it?</a:t>
              </a:r>
              <a:endParaRPr lang="da-DK" altLang="da-DK" sz="1000" b="0" noProof="1">
                <a:latin typeface="Arial" charset="0"/>
              </a:endParaRPr>
            </a:p>
          </p:txBody>
        </p:sp>
        <p:sp>
          <p:nvSpPr>
            <p:cNvPr id="307247" name="Line 7215"/>
            <p:cNvSpPr>
              <a:spLocks noChangeShapeType="1"/>
            </p:cNvSpPr>
            <p:nvPr/>
          </p:nvSpPr>
          <p:spPr bwMode="auto">
            <a:xfrm>
              <a:off x="336" y="396"/>
              <a:ext cx="30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307248" name="AutoShape 7216"/>
            <p:cNvSpPr>
              <a:spLocks noChangeArrowheads="1"/>
            </p:cNvSpPr>
            <p:nvPr/>
          </p:nvSpPr>
          <p:spPr bwMode="auto">
            <a:xfrm>
              <a:off x="2432" y="216"/>
              <a:ext cx="584" cy="136"/>
            </a:xfrm>
            <a:prstGeom prst="bevel">
              <a:avLst>
                <a:gd name="adj" fmla="val 12500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0" rIns="36000" bIns="0">
              <a:spAutoFit/>
            </a:bodyPr>
            <a:lstStyle>
              <a:lvl1pPr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da-DK" altLang="da-DK" sz="1000" b="0" noProof="1">
                  <a:latin typeface="Arial" charset="0"/>
                </a:rPr>
                <a:t>Open Source</a:t>
              </a:r>
              <a:endParaRPr lang="da-DK" altLang="da-DK" sz="1600" b="0" noProof="1">
                <a:latin typeface="Arial" charset="0"/>
              </a:endParaRPr>
            </a:p>
          </p:txBody>
        </p:sp>
        <p:grpSp>
          <p:nvGrpSpPr>
            <p:cNvPr id="307249" name="Group 7217"/>
            <p:cNvGrpSpPr>
              <a:grpSpLocks/>
            </p:cNvGrpSpPr>
            <p:nvPr/>
          </p:nvGrpSpPr>
          <p:grpSpPr bwMode="auto">
            <a:xfrm>
              <a:off x="3190" y="215"/>
              <a:ext cx="174" cy="136"/>
              <a:chOff x="3190" y="2251"/>
              <a:chExt cx="174" cy="136"/>
            </a:xfrm>
          </p:grpSpPr>
          <p:sp>
            <p:nvSpPr>
              <p:cNvPr id="307250" name="AutoShape 7218"/>
              <p:cNvSpPr>
                <a:spLocks noChangeArrowheads="1"/>
              </p:cNvSpPr>
              <p:nvPr/>
            </p:nvSpPr>
            <p:spPr bwMode="auto">
              <a:xfrm>
                <a:off x="3190" y="2251"/>
                <a:ext cx="174" cy="136"/>
              </a:xfrm>
              <a:prstGeom prst="bevel">
                <a:avLst>
                  <a:gd name="adj" fmla="val 125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0" rIns="36000" bIns="0">
                <a:spAutoFit/>
              </a:bodyPr>
              <a:lstStyle>
                <a:lvl1pPr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endParaRPr lang="da-DK" altLang="da-DK" sz="1000" b="0" noProof="1">
                  <a:latin typeface="Arial" charset="0"/>
                </a:endParaRPr>
              </a:p>
            </p:txBody>
          </p:sp>
          <p:sp>
            <p:nvSpPr>
              <p:cNvPr id="307251" name="AutoShape 7219"/>
              <p:cNvSpPr>
                <a:spLocks noChangeAspect="1" noChangeArrowheads="1"/>
              </p:cNvSpPr>
              <p:nvPr/>
            </p:nvSpPr>
            <p:spPr bwMode="auto">
              <a:xfrm>
                <a:off x="3235" y="2279"/>
                <a:ext cx="88" cy="71"/>
              </a:xfrm>
              <a:prstGeom prst="rightArrow">
                <a:avLst>
                  <a:gd name="adj1" fmla="val 58759"/>
                  <a:gd name="adj2" fmla="val 47512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0" rIns="36000" bIns="0" anchor="ctr"/>
              <a:lstStyle/>
              <a:p>
                <a:endParaRPr lang="da-DK"/>
              </a:p>
            </p:txBody>
          </p:sp>
        </p:grpSp>
        <p:grpSp>
          <p:nvGrpSpPr>
            <p:cNvPr id="307252" name="Group 7220"/>
            <p:cNvGrpSpPr>
              <a:grpSpLocks/>
            </p:cNvGrpSpPr>
            <p:nvPr/>
          </p:nvGrpSpPr>
          <p:grpSpPr bwMode="auto">
            <a:xfrm>
              <a:off x="3016" y="215"/>
              <a:ext cx="174" cy="136"/>
              <a:chOff x="2963" y="2251"/>
              <a:chExt cx="174" cy="136"/>
            </a:xfrm>
          </p:grpSpPr>
          <p:sp>
            <p:nvSpPr>
              <p:cNvPr id="307253" name="AutoShape 7221"/>
              <p:cNvSpPr>
                <a:spLocks noChangeArrowheads="1"/>
              </p:cNvSpPr>
              <p:nvPr/>
            </p:nvSpPr>
            <p:spPr bwMode="auto">
              <a:xfrm>
                <a:off x="2963" y="2251"/>
                <a:ext cx="174" cy="136"/>
              </a:xfrm>
              <a:prstGeom prst="bevel">
                <a:avLst>
                  <a:gd name="adj" fmla="val 125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0" rIns="36000" bIns="0">
                <a:spAutoFit/>
              </a:bodyPr>
              <a:lstStyle>
                <a:lvl1pPr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endParaRPr lang="da-DK" altLang="da-DK" sz="1000" b="0" noProof="1">
                  <a:latin typeface="Arial" charset="0"/>
                </a:endParaRPr>
              </a:p>
            </p:txBody>
          </p:sp>
          <p:sp>
            <p:nvSpPr>
              <p:cNvPr id="307254" name="AutoShape 7222"/>
              <p:cNvSpPr>
                <a:spLocks noChangeAspect="1" noChangeArrowheads="1"/>
              </p:cNvSpPr>
              <p:nvPr/>
            </p:nvSpPr>
            <p:spPr bwMode="auto">
              <a:xfrm flipH="1">
                <a:off x="3000" y="2279"/>
                <a:ext cx="88" cy="71"/>
              </a:xfrm>
              <a:prstGeom prst="rightArrow">
                <a:avLst>
                  <a:gd name="adj1" fmla="val 58759"/>
                  <a:gd name="adj2" fmla="val 47512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0" rIns="36000" bIns="0" anchor="ctr"/>
              <a:lstStyle/>
              <a:p>
                <a:endParaRPr lang="da-DK"/>
              </a:p>
            </p:txBody>
          </p:sp>
        </p:grpSp>
        <p:sp>
          <p:nvSpPr>
            <p:cNvPr id="307255" name="AutoShape 7223"/>
            <p:cNvSpPr>
              <a:spLocks noChangeArrowheads="1"/>
            </p:cNvSpPr>
            <p:nvPr/>
          </p:nvSpPr>
          <p:spPr bwMode="auto">
            <a:xfrm>
              <a:off x="1741" y="216"/>
              <a:ext cx="325" cy="136"/>
            </a:xfrm>
            <a:prstGeom prst="bevel">
              <a:avLst>
                <a:gd name="adj" fmla="val 12500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0" rIns="36000" bIns="0">
              <a:spAutoFit/>
            </a:bodyPr>
            <a:lstStyle>
              <a:lvl1pPr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da-DK" altLang="da-DK" sz="1000" b="0" noProof="1">
                  <a:latin typeface="Arial" charset="0"/>
                </a:rPr>
                <a:t>Send</a:t>
              </a:r>
              <a:endParaRPr lang="da-DK" altLang="da-DK" sz="1600" b="0" noProof="1">
                <a:latin typeface="Arial" charset="0"/>
              </a:endParaRPr>
            </a:p>
          </p:txBody>
        </p:sp>
        <p:sp>
          <p:nvSpPr>
            <p:cNvPr id="307256" name="AutoShape 7224"/>
            <p:cNvSpPr>
              <a:spLocks noChangeArrowheads="1"/>
            </p:cNvSpPr>
            <p:nvPr/>
          </p:nvSpPr>
          <p:spPr bwMode="auto">
            <a:xfrm>
              <a:off x="1395" y="216"/>
              <a:ext cx="341" cy="136"/>
            </a:xfrm>
            <a:prstGeom prst="bevel">
              <a:avLst>
                <a:gd name="adj" fmla="val 12500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0" rIns="36000" bIns="0">
              <a:spAutoFit/>
            </a:bodyPr>
            <a:lstStyle>
              <a:lvl1pPr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da-DK" altLang="da-DK" sz="1000" b="0" noProof="1">
                  <a:latin typeface="Arial" charset="0"/>
                </a:rPr>
                <a:t>Trash</a:t>
              </a:r>
              <a:endParaRPr lang="da-DK" altLang="da-DK" sz="1600" b="0" noProof="1">
                <a:latin typeface="Arial" charset="0"/>
              </a:endParaRPr>
            </a:p>
          </p:txBody>
        </p:sp>
        <p:sp>
          <p:nvSpPr>
            <p:cNvPr id="307274" name="AutoShape 7242"/>
            <p:cNvSpPr>
              <a:spLocks noChangeArrowheads="1"/>
            </p:cNvSpPr>
            <p:nvPr/>
          </p:nvSpPr>
          <p:spPr bwMode="auto">
            <a:xfrm>
              <a:off x="2072" y="216"/>
              <a:ext cx="360" cy="136"/>
            </a:xfrm>
            <a:prstGeom prst="bevel">
              <a:avLst>
                <a:gd name="adj" fmla="val 12500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0" rIns="36000" bIns="0">
              <a:spAutoFit/>
            </a:bodyPr>
            <a:lstStyle>
              <a:lvl1pPr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da-DK" altLang="da-DK" sz="1000" b="0" noProof="1">
                  <a:latin typeface="Arial" charset="0"/>
                </a:rPr>
                <a:t>Resend</a:t>
              </a:r>
              <a:endParaRPr lang="da-DK" altLang="da-DK" sz="1600" b="0" noProof="1">
                <a:latin typeface="Arial" charset="0"/>
              </a:endParaRPr>
            </a:p>
          </p:txBody>
        </p:sp>
      </p:grpSp>
      <p:grpSp>
        <p:nvGrpSpPr>
          <p:cNvPr id="307277" name="Group 7245"/>
          <p:cNvGrpSpPr>
            <a:grpSpLocks/>
          </p:cNvGrpSpPr>
          <p:nvPr/>
        </p:nvGrpSpPr>
        <p:grpSpPr bwMode="auto">
          <a:xfrm>
            <a:off x="5883275" y="847725"/>
            <a:ext cx="1978025" cy="2924175"/>
            <a:chOff x="3706" y="174"/>
            <a:chExt cx="1246" cy="1842"/>
          </a:xfrm>
        </p:grpSpPr>
        <p:sp>
          <p:nvSpPr>
            <p:cNvPr id="307258" name="Rectangle 7226"/>
            <p:cNvSpPr>
              <a:spLocks noChangeArrowheads="1"/>
            </p:cNvSpPr>
            <p:nvPr/>
          </p:nvSpPr>
          <p:spPr bwMode="auto">
            <a:xfrm>
              <a:off x="3706" y="174"/>
              <a:ext cx="1246" cy="1842"/>
            </a:xfrm>
            <a:prstGeom prst="rect">
              <a:avLst/>
            </a:prstGeom>
            <a:solidFill>
              <a:srgbClr val="DDDDDD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307259" name="AutoShape 7227"/>
            <p:cNvSpPr>
              <a:spLocks noChangeArrowheads="1"/>
            </p:cNvSpPr>
            <p:nvPr/>
          </p:nvSpPr>
          <p:spPr bwMode="auto">
            <a:xfrm>
              <a:off x="3748" y="1800"/>
              <a:ext cx="564" cy="158"/>
            </a:xfrm>
            <a:prstGeom prst="bevel">
              <a:avLst>
                <a:gd name="adj" fmla="val 12500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18000" rIns="36000" bIns="18000">
              <a:spAutoFit/>
            </a:bodyPr>
            <a:lstStyle>
              <a:lvl1pPr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000" noProof="1">
                  <a:latin typeface="Arial" charset="0"/>
                </a:rPr>
                <a:t>This folder</a:t>
              </a:r>
              <a:endParaRPr lang="da-DK" altLang="da-DK" sz="1600" b="0" noProof="1">
                <a:latin typeface="Arial" charset="0"/>
              </a:endParaRPr>
            </a:p>
          </p:txBody>
        </p:sp>
        <p:sp>
          <p:nvSpPr>
            <p:cNvPr id="307260" name="AutoShape 7228"/>
            <p:cNvSpPr>
              <a:spLocks noChangeArrowheads="1"/>
            </p:cNvSpPr>
            <p:nvPr/>
          </p:nvSpPr>
          <p:spPr bwMode="auto">
            <a:xfrm>
              <a:off x="4392" y="1800"/>
              <a:ext cx="482" cy="158"/>
            </a:xfrm>
            <a:prstGeom prst="bevel">
              <a:avLst>
                <a:gd name="adj" fmla="val 12500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18000" rIns="36000" bIns="18000">
              <a:spAutoFit/>
            </a:bodyPr>
            <a:lstStyle>
              <a:lvl1pPr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000" noProof="1">
                  <a:latin typeface="Arial" charset="0"/>
                </a:rPr>
                <a:t>All folders</a:t>
              </a:r>
              <a:endParaRPr lang="da-DK" altLang="da-DK" sz="1600" b="0" noProof="1">
                <a:latin typeface="Arial" charset="0"/>
              </a:endParaRPr>
            </a:p>
          </p:txBody>
        </p:sp>
        <p:sp>
          <p:nvSpPr>
            <p:cNvPr id="307261" name="Rectangle 7229"/>
            <p:cNvSpPr>
              <a:spLocks noChangeArrowheads="1"/>
            </p:cNvSpPr>
            <p:nvPr/>
          </p:nvSpPr>
          <p:spPr bwMode="auto">
            <a:xfrm>
              <a:off x="3780" y="345"/>
              <a:ext cx="72" cy="7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307262" name="Rectangle 7230"/>
            <p:cNvSpPr>
              <a:spLocks noChangeArrowheads="1"/>
            </p:cNvSpPr>
            <p:nvPr/>
          </p:nvSpPr>
          <p:spPr bwMode="auto">
            <a:xfrm>
              <a:off x="3780" y="489"/>
              <a:ext cx="72" cy="7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307263" name="Rectangle 7231"/>
            <p:cNvSpPr>
              <a:spLocks noChangeArrowheads="1"/>
            </p:cNvSpPr>
            <p:nvPr/>
          </p:nvSpPr>
          <p:spPr bwMode="auto">
            <a:xfrm>
              <a:off x="3780" y="633"/>
              <a:ext cx="72" cy="7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307264" name="Rectangle 7232"/>
            <p:cNvSpPr>
              <a:spLocks noChangeArrowheads="1"/>
            </p:cNvSpPr>
            <p:nvPr/>
          </p:nvSpPr>
          <p:spPr bwMode="auto">
            <a:xfrm>
              <a:off x="3780" y="777"/>
              <a:ext cx="72" cy="7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307265" name="Rectangle 7233"/>
            <p:cNvSpPr>
              <a:spLocks noChangeArrowheads="1"/>
            </p:cNvSpPr>
            <p:nvPr/>
          </p:nvSpPr>
          <p:spPr bwMode="auto">
            <a:xfrm>
              <a:off x="3780" y="921"/>
              <a:ext cx="72" cy="7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307266" name="Rectangle 7234"/>
            <p:cNvSpPr>
              <a:spLocks noChangeArrowheads="1"/>
            </p:cNvSpPr>
            <p:nvPr/>
          </p:nvSpPr>
          <p:spPr bwMode="auto">
            <a:xfrm>
              <a:off x="3780" y="1065"/>
              <a:ext cx="72" cy="7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307267" name="Rectangle 7235"/>
            <p:cNvSpPr>
              <a:spLocks noChangeArrowheads="1"/>
            </p:cNvSpPr>
            <p:nvPr/>
          </p:nvSpPr>
          <p:spPr bwMode="auto">
            <a:xfrm>
              <a:off x="3780" y="1209"/>
              <a:ext cx="72" cy="7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307268" name="Rectangle 7236"/>
            <p:cNvSpPr>
              <a:spLocks noChangeArrowheads="1"/>
            </p:cNvSpPr>
            <p:nvPr/>
          </p:nvSpPr>
          <p:spPr bwMode="auto">
            <a:xfrm>
              <a:off x="3780" y="1353"/>
              <a:ext cx="72" cy="7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307269" name="Rectangle 7237"/>
            <p:cNvSpPr>
              <a:spLocks noChangeArrowheads="1"/>
            </p:cNvSpPr>
            <p:nvPr/>
          </p:nvSpPr>
          <p:spPr bwMode="auto">
            <a:xfrm>
              <a:off x="3780" y="1642"/>
              <a:ext cx="72" cy="7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307276" name="Rectangle 7244"/>
            <p:cNvSpPr>
              <a:spLocks noChangeArrowheads="1"/>
            </p:cNvSpPr>
            <p:nvPr/>
          </p:nvSpPr>
          <p:spPr bwMode="auto">
            <a:xfrm>
              <a:off x="3780" y="1505"/>
              <a:ext cx="72" cy="7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307270" name="Text Box 7238"/>
            <p:cNvSpPr txBox="1">
              <a:spLocks noChangeArrowheads="1"/>
            </p:cNvSpPr>
            <p:nvPr/>
          </p:nvSpPr>
          <p:spPr bwMode="auto">
            <a:xfrm>
              <a:off x="3706" y="174"/>
              <a:ext cx="1246" cy="184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0" rIns="36000" bIns="36000"/>
            <a:lstStyle>
              <a:lvl1pPr>
                <a:tabLst>
                  <a:tab pos="95250" algn="l"/>
                  <a:tab pos="292100" algn="l"/>
                  <a:tab pos="2857500" algn="l"/>
                  <a:tab pos="35306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tabLst>
                  <a:tab pos="95250" algn="l"/>
                  <a:tab pos="292100" algn="l"/>
                  <a:tab pos="2857500" algn="l"/>
                  <a:tab pos="35306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tabLst>
                  <a:tab pos="95250" algn="l"/>
                  <a:tab pos="292100" algn="l"/>
                  <a:tab pos="2857500" algn="l"/>
                  <a:tab pos="35306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tabLst>
                  <a:tab pos="95250" algn="l"/>
                  <a:tab pos="292100" algn="l"/>
                  <a:tab pos="2857500" algn="l"/>
                  <a:tab pos="35306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tabLst>
                  <a:tab pos="95250" algn="l"/>
                  <a:tab pos="292100" algn="l"/>
                  <a:tab pos="2857500" algn="l"/>
                  <a:tab pos="35306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95250" algn="l"/>
                  <a:tab pos="292100" algn="l"/>
                  <a:tab pos="2857500" algn="l"/>
                  <a:tab pos="35306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95250" algn="l"/>
                  <a:tab pos="292100" algn="l"/>
                  <a:tab pos="2857500" algn="l"/>
                  <a:tab pos="35306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95250" algn="l"/>
                  <a:tab pos="292100" algn="l"/>
                  <a:tab pos="2857500" algn="l"/>
                  <a:tab pos="35306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95250" algn="l"/>
                  <a:tab pos="292100" algn="l"/>
                  <a:tab pos="2857500" algn="l"/>
                  <a:tab pos="3530600" algn="l"/>
                  <a:tab pos="552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Aft>
                  <a:spcPct val="50000"/>
                </a:spcAft>
              </a:pPr>
              <a:r>
                <a:rPr lang="da-DK" altLang="da-DK" sz="1000">
                  <a:latin typeface="Arial" charset="0"/>
                </a:rPr>
                <a:t>Show  in Message List </a:t>
              </a:r>
            </a:p>
            <a:p>
              <a:pPr>
                <a:spcAft>
                  <a:spcPct val="50000"/>
                </a:spcAft>
              </a:pPr>
              <a:r>
                <a:rPr lang="da-DK" altLang="da-DK" sz="1000" b="0" noProof="1">
                  <a:latin typeface="Arial" charset="0"/>
                </a:rPr>
                <a:t>	</a:t>
              </a:r>
              <a:r>
                <a:rPr lang="da-DK" altLang="da-DK" sz="1000" noProof="1">
                  <a:latin typeface="Arial" charset="0"/>
                </a:rPr>
                <a:t>v</a:t>
              </a:r>
              <a:r>
                <a:rPr lang="da-DK" altLang="da-DK" sz="1000" b="0" noProof="1">
                  <a:latin typeface="Arial" charset="0"/>
                </a:rPr>
                <a:t>	State</a:t>
              </a:r>
            </a:p>
            <a:p>
              <a:pPr>
                <a:spcAft>
                  <a:spcPct val="50000"/>
                </a:spcAft>
              </a:pPr>
              <a:r>
                <a:rPr lang="da-DK" altLang="da-DK" sz="1000" b="0" noProof="1">
                  <a:latin typeface="Arial" charset="0"/>
                </a:rPr>
                <a:t>	</a:t>
              </a:r>
              <a:r>
                <a:rPr lang="da-DK" altLang="da-DK" sz="1000" noProof="1">
                  <a:latin typeface="Arial" charset="0"/>
                </a:rPr>
                <a:t>v</a:t>
              </a:r>
              <a:r>
                <a:rPr lang="da-DK" altLang="da-DK" sz="1000" b="0" noProof="1">
                  <a:latin typeface="Arial" charset="0"/>
                </a:rPr>
                <a:t>	Attachment indication</a:t>
              </a:r>
            </a:p>
            <a:p>
              <a:pPr>
                <a:spcAft>
                  <a:spcPct val="50000"/>
                </a:spcAft>
              </a:pPr>
              <a:r>
                <a:rPr lang="da-DK" altLang="da-DK" sz="1000" b="0" noProof="1">
                  <a:latin typeface="Arial" charset="0"/>
                </a:rPr>
                <a:t>	</a:t>
              </a:r>
              <a:r>
                <a:rPr lang="da-DK" altLang="da-DK" sz="1000" noProof="1">
                  <a:latin typeface="Arial" charset="0"/>
                </a:rPr>
                <a:t>v</a:t>
              </a:r>
              <a:r>
                <a:rPr lang="da-DK" altLang="da-DK" sz="1000" b="0" noProof="1">
                  <a:latin typeface="Arial" charset="0"/>
                </a:rPr>
                <a:t>	Who (From or To)</a:t>
              </a:r>
            </a:p>
            <a:p>
              <a:pPr>
                <a:spcAft>
                  <a:spcPct val="50000"/>
                </a:spcAft>
              </a:pPr>
              <a:r>
                <a:rPr lang="da-DK" altLang="da-DK" sz="1000" b="0" noProof="1">
                  <a:latin typeface="Arial" charset="0"/>
                </a:rPr>
                <a:t>	</a:t>
              </a:r>
              <a:r>
                <a:rPr lang="da-DK" altLang="da-DK" sz="1000" noProof="1">
                  <a:latin typeface="Arial" charset="0"/>
                </a:rPr>
                <a:t>v</a:t>
              </a:r>
              <a:r>
                <a:rPr lang="da-DK" altLang="da-DK" sz="1000" b="0" noProof="1">
                  <a:latin typeface="Arial" charset="0"/>
                </a:rPr>
                <a:t>	Date (sent or created)</a:t>
              </a:r>
            </a:p>
            <a:p>
              <a:pPr>
                <a:spcAft>
                  <a:spcPct val="50000"/>
                </a:spcAft>
              </a:pPr>
              <a:r>
                <a:rPr lang="da-DK" altLang="da-DK" sz="1000" b="0" noProof="1">
                  <a:latin typeface="Arial" charset="0"/>
                </a:rPr>
                <a:t>		Deadline</a:t>
              </a:r>
            </a:p>
            <a:p>
              <a:pPr>
                <a:spcAft>
                  <a:spcPct val="50000"/>
                </a:spcAft>
              </a:pPr>
              <a:r>
                <a:rPr lang="da-DK" altLang="da-DK" sz="1000" b="0" noProof="1">
                  <a:latin typeface="Arial" charset="0"/>
                </a:rPr>
                <a:t>		Date last seen</a:t>
              </a:r>
            </a:p>
            <a:p>
              <a:pPr>
                <a:spcAft>
                  <a:spcPct val="50000"/>
                </a:spcAft>
              </a:pPr>
              <a:r>
                <a:rPr lang="da-DK" altLang="da-DK" sz="1000" b="0" noProof="1">
                  <a:latin typeface="Arial" charset="0"/>
                </a:rPr>
                <a:t>	</a:t>
              </a:r>
              <a:r>
                <a:rPr lang="da-DK" altLang="da-DK" sz="1000" noProof="1">
                  <a:latin typeface="Arial" charset="0"/>
                </a:rPr>
                <a:t>v</a:t>
              </a:r>
              <a:r>
                <a:rPr lang="da-DK" altLang="da-DK" sz="1000" b="0" noProof="1">
                  <a:latin typeface="Arial" charset="0"/>
                </a:rPr>
                <a:t>	Subject</a:t>
              </a:r>
            </a:p>
            <a:p>
              <a:pPr>
                <a:spcAft>
                  <a:spcPct val="50000"/>
                </a:spcAft>
              </a:pPr>
              <a:r>
                <a:rPr lang="da-DK" altLang="da-DK" sz="1000" b="0" noProof="1">
                  <a:latin typeface="Arial" charset="0"/>
                </a:rPr>
                <a:t>		Filed in</a:t>
              </a:r>
            </a:p>
            <a:p>
              <a:pPr>
                <a:spcAft>
                  <a:spcPct val="50000"/>
                </a:spcAft>
              </a:pPr>
              <a:r>
                <a:rPr lang="da-DK" altLang="da-DK" sz="1000" b="0" noProof="1">
                  <a:latin typeface="Arial" charset="0"/>
                </a:rPr>
                <a:t>		Size of text body</a:t>
              </a:r>
            </a:p>
            <a:p>
              <a:pPr>
                <a:spcAft>
                  <a:spcPct val="50000"/>
                </a:spcAft>
              </a:pPr>
              <a:r>
                <a:rPr lang="da-DK" altLang="da-DK" sz="1000" b="0" noProof="1">
                  <a:latin typeface="Arial" charset="0"/>
                </a:rPr>
                <a:t>	</a:t>
              </a:r>
              <a:r>
                <a:rPr lang="da-DK" altLang="da-DK" sz="1000" noProof="1">
                  <a:latin typeface="Arial" charset="0"/>
                </a:rPr>
                <a:t>v</a:t>
              </a:r>
              <a:r>
                <a:rPr lang="da-DK" altLang="da-DK" sz="1000" b="0" noProof="1">
                  <a:latin typeface="Arial" charset="0"/>
                </a:rPr>
                <a:t>	Size of attachments</a:t>
              </a:r>
            </a:p>
          </p:txBody>
        </p:sp>
      </p:grpSp>
      <p:sp>
        <p:nvSpPr>
          <p:cNvPr id="307278" name="Text Box 7246"/>
          <p:cNvSpPr txBox="1">
            <a:spLocks noChangeArrowheads="1"/>
          </p:cNvSpPr>
          <p:nvPr/>
        </p:nvSpPr>
        <p:spPr bwMode="auto">
          <a:xfrm>
            <a:off x="449263" y="76200"/>
            <a:ext cx="68437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sz="1600" b="0">
                <a:latin typeface="Arial" charset="0"/>
              </a:rPr>
              <a:t>(Fig 11.5D  Cont.)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0310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11.1A  High-level e-mail tasks, overview</a:t>
            </a:r>
          </a:p>
        </p:txBody>
      </p:sp>
      <p:sp>
        <p:nvSpPr>
          <p:cNvPr id="140421" name="Text Box 133"/>
          <p:cNvSpPr txBox="1">
            <a:spLocks noChangeArrowheads="1"/>
          </p:cNvSpPr>
          <p:nvPr/>
        </p:nvSpPr>
        <p:spPr bwMode="auto">
          <a:xfrm>
            <a:off x="533400" y="798513"/>
            <a:ext cx="7670800" cy="593248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C0C0C0"/>
            </a:outerShdw>
          </a:effectLst>
        </p:spPr>
        <p:txBody>
          <a:bodyPr lIns="72000" tIns="72000" rIns="0" bIns="72000"/>
          <a:lstStyle>
            <a:lvl1pPr>
              <a:tabLst>
                <a:tab pos="482600" algn="l"/>
                <a:tab pos="1238250" algn="l"/>
                <a:tab pos="4191000" algn="l"/>
                <a:tab pos="4572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62000">
              <a:tabLst>
                <a:tab pos="482600" algn="l"/>
                <a:tab pos="1238250" algn="l"/>
                <a:tab pos="4191000" algn="l"/>
                <a:tab pos="4572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52500">
              <a:tabLst>
                <a:tab pos="482600" algn="l"/>
                <a:tab pos="1238250" algn="l"/>
                <a:tab pos="4191000" algn="l"/>
                <a:tab pos="4572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482600" algn="l"/>
                <a:tab pos="1238250" algn="l"/>
                <a:tab pos="4191000" algn="l"/>
                <a:tab pos="4572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482600" algn="l"/>
                <a:tab pos="1238250" algn="l"/>
                <a:tab pos="4191000" algn="l"/>
                <a:tab pos="4572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  <a:tab pos="1238250" algn="l"/>
                <a:tab pos="4191000" algn="l"/>
                <a:tab pos="4572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  <a:tab pos="1238250" algn="l"/>
                <a:tab pos="4191000" algn="l"/>
                <a:tab pos="4572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  <a:tab pos="1238250" algn="l"/>
                <a:tab pos="4191000" algn="l"/>
                <a:tab pos="4572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  <a:tab pos="1238250" algn="l"/>
                <a:tab pos="4191000" algn="l"/>
                <a:tab pos="4572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sz="1600">
                <a:latin typeface="Arial" charset="0"/>
              </a:rPr>
              <a:t>H1</a:t>
            </a:r>
            <a:r>
              <a:rPr lang="en-US" altLang="da-DK" sz="1600" b="0">
                <a:latin typeface="Arial" charset="0"/>
              </a:rPr>
              <a:t>		</a:t>
            </a:r>
            <a:r>
              <a:rPr lang="en-US" altLang="da-DK" sz="1600">
                <a:latin typeface="Arial" charset="0"/>
              </a:rPr>
              <a:t>Manage a case</a:t>
            </a:r>
            <a:endParaRPr lang="en-US" altLang="da-DK" sz="1600" b="0">
              <a:latin typeface="Arial" charset="0"/>
            </a:endParaRPr>
          </a:p>
          <a:p>
            <a:r>
              <a:rPr lang="en-US" altLang="da-DK" sz="1600">
                <a:latin typeface="Arial" charset="0"/>
              </a:rPr>
              <a:t>Start:</a:t>
            </a:r>
            <a:r>
              <a:rPr lang="en-US" altLang="da-DK" sz="1600" b="0">
                <a:latin typeface="Arial" charset="0"/>
              </a:rPr>
              <a:t>	Case often started before the user is aware of it.</a:t>
            </a:r>
          </a:p>
          <a:p>
            <a:r>
              <a:rPr lang="en-US" altLang="da-DK" sz="1600">
                <a:latin typeface="Arial" charset="0"/>
              </a:rPr>
              <a:t>End:		</a:t>
            </a:r>
            <a:r>
              <a:rPr lang="en-US" altLang="da-DK" sz="1600" b="0">
                <a:latin typeface="Arial" charset="0"/>
              </a:rPr>
              <a:t>Case completed to the satisfaction of the stakeholders.</a:t>
            </a:r>
          </a:p>
          <a:p>
            <a:r>
              <a:rPr lang="en-US" altLang="da-DK" sz="1600">
                <a:latin typeface="Arial" charset="0"/>
              </a:rPr>
              <a:t>Frequency:</a:t>
            </a:r>
            <a:r>
              <a:rPr lang="en-US" altLang="da-DK" sz="1600" b="0">
                <a:latin typeface="Arial" charset="0"/>
              </a:rPr>
              <a:t>	A few cases concurrently . . .</a:t>
            </a:r>
          </a:p>
          <a:p>
            <a:pPr>
              <a:spcBef>
                <a:spcPct val="50000"/>
              </a:spcBef>
            </a:pPr>
            <a:r>
              <a:rPr lang="en-US" altLang="da-DK" sz="1600">
                <a:latin typeface="Arial" charset="0"/>
              </a:rPr>
              <a:t>Sub-tasks:		Solutions:</a:t>
            </a:r>
            <a:endParaRPr lang="en-US" altLang="da-DK" sz="1600" b="0">
              <a:latin typeface="Arial" charset="0"/>
            </a:endParaRPr>
          </a:p>
          <a:p>
            <a:r>
              <a:rPr lang="en-US" altLang="da-DK" sz="1600" b="0">
                <a:latin typeface="Arial" charset="0"/>
              </a:rPr>
              <a:t>1	Before case is recognized.	S0, S1: Folder hierarchy.</a:t>
            </a:r>
          </a:p>
          <a:p>
            <a:r>
              <a:rPr lang="en-US" altLang="da-DK" sz="1600" b="0">
                <a:latin typeface="Arial" charset="0"/>
              </a:rPr>
              <a:t>Problem: Mails scattered in inbox and outbox.	S2: Mirror copy in inbox - reminder.</a:t>
            </a:r>
          </a:p>
          <a:p>
            <a:r>
              <a:rPr lang="en-US" altLang="da-DK" sz="1600" b="0">
                <a:latin typeface="Arial" charset="0"/>
              </a:rPr>
              <a:t>2	Define the case.	S5: Restructure without the mouse.</a:t>
            </a:r>
          </a:p>
          <a:p>
            <a:r>
              <a:rPr lang="en-US" altLang="da-DK" sz="1600" b="0">
                <a:latin typeface="Arial" charset="0"/>
              </a:rPr>
              <a:t>Problem: Mails may belong to many cases.	S2: Mirror copies.</a:t>
            </a:r>
          </a:p>
          <a:p>
            <a:r>
              <a:rPr lang="en-US" altLang="da-DK" sz="1600" b="0">
                <a:latin typeface="Arial" charset="0"/>
              </a:rPr>
              <a:t>3	Handle received mails.	</a:t>
            </a:r>
          </a:p>
          <a:p>
            <a:r>
              <a:rPr lang="en-US" altLang="da-DK" sz="1600" b="0">
                <a:latin typeface="Arial" charset="0"/>
              </a:rPr>
              <a:t>Problems: 		</a:t>
            </a:r>
          </a:p>
          <a:p>
            <a:r>
              <a:rPr lang="en-US" altLang="da-DK" sz="1600" b="0">
                <a:latin typeface="Arial" charset="0"/>
              </a:rPr>
              <a:t>3p: 	Hard to see what mail is about.	S4: Auto-relate to sent mail.</a:t>
            </a:r>
          </a:p>
          <a:p>
            <a:r>
              <a:rPr lang="en-US" altLang="da-DK" sz="1600" b="0">
                <a:latin typeface="Arial" charset="0"/>
              </a:rPr>
              <a:t>3q: 	Hard to get overview for decisions.	S2: Mirror copies.</a:t>
            </a:r>
          </a:p>
          <a:p>
            <a:r>
              <a:rPr lang="en-US" altLang="da-DK" sz="1600" b="0">
                <a:latin typeface="Arial" charset="0"/>
              </a:rPr>
              <a:t>3r: 	Would like to annotate mails.	S6: Allow edits - visible changes.</a:t>
            </a:r>
          </a:p>
          <a:p>
            <a:r>
              <a:rPr lang="en-US" altLang="da-DK" sz="1600" b="0">
                <a:latin typeface="Arial" charset="0"/>
              </a:rPr>
              <a:t>3s: 	File hierarchy &lt;&gt; mail hierarchy.	S3: Integrated file-mail folders.</a:t>
            </a:r>
          </a:p>
          <a:p>
            <a:r>
              <a:rPr lang="en-US" altLang="da-DK" sz="1600" b="0">
                <a:latin typeface="Arial" charset="0"/>
              </a:rPr>
              <a:t>3t: 	Attached files invisible space eaters.	S7: Attached files as mirror copies.</a:t>
            </a:r>
          </a:p>
          <a:p>
            <a:r>
              <a:rPr lang="en-US" altLang="da-DK" sz="1600" b="0">
                <a:latin typeface="Arial" charset="0"/>
              </a:rPr>
              <a:t>3u: 	File mail and/or attachments	S8: Switch from linked to embedded.</a:t>
            </a:r>
          </a:p>
          <a:p>
            <a:r>
              <a:rPr lang="en-US" altLang="da-DK" sz="1600" b="0">
                <a:latin typeface="Arial" charset="0"/>
              </a:rPr>
              <a:t>4	Handle non-email input.	S9: Notes as special messages.</a:t>
            </a:r>
          </a:p>
          <a:p>
            <a:r>
              <a:rPr lang="en-US" altLang="da-DK" sz="1600" b="0">
                <a:latin typeface="Arial" charset="0"/>
              </a:rPr>
              <a:t>Problem: Notes for private use.	</a:t>
            </a:r>
          </a:p>
          <a:p>
            <a:r>
              <a:rPr lang="en-US" altLang="da-DK" sz="1600" b="0">
                <a:latin typeface="Arial" charset="0"/>
              </a:rPr>
              <a:t>5	Follow up on outgoing mails.	S10: Automatic warnings,</a:t>
            </a:r>
          </a:p>
          <a:p>
            <a:r>
              <a:rPr lang="en-US" altLang="da-DK" sz="1600" b="0">
                <a:latin typeface="Arial" charset="0"/>
              </a:rPr>
              <a:t>Problem: Keeping notes, review outbox.		automatic delete from outbox.</a:t>
            </a:r>
          </a:p>
          <a:p>
            <a:r>
              <a:rPr lang="en-US" altLang="da-DK" sz="1600" b="0">
                <a:latin typeface="Arial" charset="0"/>
              </a:rPr>
              <a:t>6	Terminate the case.	S11: Closed-indication for folders.</a:t>
            </a:r>
          </a:p>
          <a:p>
            <a:r>
              <a:rPr lang="en-US" altLang="da-DK" sz="1600" b="0">
                <a:latin typeface="Arial" charset="0"/>
              </a:rPr>
              <a:t>Problem: Stop filing, archive.	S16: Archiving on other disks.</a:t>
            </a:r>
          </a:p>
        </p:txBody>
      </p:sp>
      <p:sp>
        <p:nvSpPr>
          <p:cNvPr id="140425" name="Line 137"/>
          <p:cNvSpPr>
            <a:spLocks noChangeShapeType="1"/>
          </p:cNvSpPr>
          <p:nvPr/>
        </p:nvSpPr>
        <p:spPr bwMode="auto">
          <a:xfrm>
            <a:off x="533400" y="1917700"/>
            <a:ext cx="7670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140426" name="Line 138"/>
          <p:cNvSpPr>
            <a:spLocks noChangeShapeType="1"/>
          </p:cNvSpPr>
          <p:nvPr/>
        </p:nvSpPr>
        <p:spPr bwMode="auto">
          <a:xfrm>
            <a:off x="533400" y="2730500"/>
            <a:ext cx="7670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140427" name="Line 139"/>
          <p:cNvSpPr>
            <a:spLocks noChangeShapeType="1"/>
          </p:cNvSpPr>
          <p:nvPr/>
        </p:nvSpPr>
        <p:spPr bwMode="auto">
          <a:xfrm>
            <a:off x="533400" y="3213100"/>
            <a:ext cx="7670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140428" name="Line 140"/>
          <p:cNvSpPr>
            <a:spLocks noChangeShapeType="1"/>
          </p:cNvSpPr>
          <p:nvPr/>
        </p:nvSpPr>
        <p:spPr bwMode="auto">
          <a:xfrm>
            <a:off x="533400" y="5168900"/>
            <a:ext cx="7670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140429" name="Line 141"/>
          <p:cNvSpPr>
            <a:spLocks noChangeShapeType="1"/>
          </p:cNvSpPr>
          <p:nvPr/>
        </p:nvSpPr>
        <p:spPr bwMode="auto">
          <a:xfrm>
            <a:off x="533400" y="5664200"/>
            <a:ext cx="7670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140430" name="Line 142"/>
          <p:cNvSpPr>
            <a:spLocks noChangeShapeType="1"/>
          </p:cNvSpPr>
          <p:nvPr/>
        </p:nvSpPr>
        <p:spPr bwMode="auto">
          <a:xfrm>
            <a:off x="533400" y="6146800"/>
            <a:ext cx="7670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140431" name="Line 143"/>
          <p:cNvSpPr>
            <a:spLocks noChangeShapeType="1"/>
          </p:cNvSpPr>
          <p:nvPr/>
        </p:nvSpPr>
        <p:spPr bwMode="auto">
          <a:xfrm>
            <a:off x="4699000" y="1917700"/>
            <a:ext cx="0" cy="48133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140432" name="Line 144"/>
          <p:cNvSpPr>
            <a:spLocks noChangeShapeType="1"/>
          </p:cNvSpPr>
          <p:nvPr/>
        </p:nvSpPr>
        <p:spPr bwMode="auto">
          <a:xfrm>
            <a:off x="533400" y="2235200"/>
            <a:ext cx="7670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8" name="Text Box 4"/>
          <p:cNvSpPr txBox="1">
            <a:spLocks noChangeArrowheads="1"/>
          </p:cNvSpPr>
          <p:nvPr/>
        </p:nvSpPr>
        <p:spPr bwMode="auto">
          <a:xfrm>
            <a:off x="533400" y="862013"/>
            <a:ext cx="7670800" cy="349408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C0C0C0"/>
            </a:outerShdw>
          </a:effectLst>
        </p:spPr>
        <p:txBody>
          <a:bodyPr lIns="72000" tIns="72000" rIns="0" bIns="72000"/>
          <a:lstStyle>
            <a:lvl1pPr>
              <a:tabLst>
                <a:tab pos="482600" algn="l"/>
                <a:tab pos="1238250" algn="l"/>
                <a:tab pos="419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62000">
              <a:tabLst>
                <a:tab pos="482600" algn="l"/>
                <a:tab pos="1238250" algn="l"/>
                <a:tab pos="419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952500">
              <a:tabLst>
                <a:tab pos="482600" algn="l"/>
                <a:tab pos="1238250" algn="l"/>
                <a:tab pos="419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482600" algn="l"/>
                <a:tab pos="1238250" algn="l"/>
                <a:tab pos="419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482600" algn="l"/>
                <a:tab pos="1238250" algn="l"/>
                <a:tab pos="419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  <a:tab pos="1238250" algn="l"/>
                <a:tab pos="419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  <a:tab pos="1238250" algn="l"/>
                <a:tab pos="419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  <a:tab pos="1238250" algn="l"/>
                <a:tab pos="419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  <a:tab pos="1238250" algn="l"/>
                <a:tab pos="419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sz="1600">
                <a:latin typeface="Arial" charset="0"/>
              </a:rPr>
              <a:t>H2</a:t>
            </a:r>
            <a:r>
              <a:rPr lang="en-US" altLang="da-DK" sz="1600" b="0">
                <a:latin typeface="Arial" charset="0"/>
              </a:rPr>
              <a:t>		</a:t>
            </a:r>
            <a:r>
              <a:rPr lang="en-US" altLang="da-DK" sz="1600">
                <a:latin typeface="Arial" charset="0"/>
              </a:rPr>
              <a:t>File mails for general reference</a:t>
            </a:r>
            <a:endParaRPr lang="en-US" altLang="da-DK" sz="1600" b="0">
              <a:latin typeface="Arial" charset="0"/>
            </a:endParaRPr>
          </a:p>
          <a:p>
            <a:r>
              <a:rPr lang="en-US" altLang="da-DK" sz="1600">
                <a:latin typeface="Arial" charset="0"/>
              </a:rPr>
              <a:t>Start:</a:t>
            </a:r>
            <a:r>
              <a:rPr lang="en-US" altLang="da-DK" sz="1600" b="0">
                <a:latin typeface="Arial" charset="0"/>
              </a:rPr>
              <a:t>	Reviewing incoming mail or side effect of H1.</a:t>
            </a:r>
          </a:p>
          <a:p>
            <a:r>
              <a:rPr lang="en-US" altLang="da-DK" sz="1600">
                <a:latin typeface="Arial" charset="0"/>
              </a:rPr>
              <a:t>End:		</a:t>
            </a:r>
            <a:r>
              <a:rPr lang="en-US" altLang="da-DK" sz="1600" b="0">
                <a:latin typeface="Arial" charset="0"/>
              </a:rPr>
              <a:t>Mails discarded.</a:t>
            </a:r>
          </a:p>
          <a:p>
            <a:r>
              <a:rPr lang="en-US" altLang="da-DK" sz="1600">
                <a:latin typeface="Arial" charset="0"/>
              </a:rPr>
              <a:t>Frequency:</a:t>
            </a:r>
            <a:r>
              <a:rPr lang="en-US" altLang="da-DK" sz="1600" b="0">
                <a:latin typeface="Arial" charset="0"/>
              </a:rPr>
              <a:t>	Rarely above 50 a day.</a:t>
            </a:r>
          </a:p>
          <a:p>
            <a:pPr>
              <a:spcBef>
                <a:spcPct val="50000"/>
              </a:spcBef>
            </a:pPr>
            <a:r>
              <a:rPr lang="en-US" altLang="da-DK" sz="1600">
                <a:latin typeface="Arial" charset="0"/>
              </a:rPr>
              <a:t>Sub-tasks:		Solutions:</a:t>
            </a:r>
            <a:endParaRPr lang="en-US" altLang="da-DK" sz="1600" b="0">
              <a:latin typeface="Arial" charset="0"/>
            </a:endParaRPr>
          </a:p>
          <a:p>
            <a:r>
              <a:rPr lang="en-US" altLang="da-DK" sz="1600" b="0">
                <a:latin typeface="Arial" charset="0"/>
              </a:rPr>
              <a:t>1	File.		S13: Assign folder to a contact.</a:t>
            </a:r>
          </a:p>
          <a:p>
            <a:r>
              <a:rPr lang="en-US" altLang="da-DK" sz="1600" b="0">
                <a:latin typeface="Arial" charset="0"/>
              </a:rPr>
              <a:t>Clever: File contact data from mail.	S12: Extract contact from mail.	</a:t>
            </a:r>
          </a:p>
          <a:p>
            <a:r>
              <a:rPr lang="en-US" altLang="da-DK" sz="1600" b="0">
                <a:latin typeface="Arial" charset="0"/>
              </a:rPr>
              <a:t>Problem: Mail relates to many subjects.	S2: Mirror copies.</a:t>
            </a:r>
          </a:p>
          <a:p>
            <a:r>
              <a:rPr lang="en-US" altLang="da-DK" sz="1600" b="0">
                <a:latin typeface="Arial" charset="0"/>
              </a:rPr>
              <a:t>2	Retrieve.	S14: Standard search with mirror-</a:t>
            </a:r>
          </a:p>
          <a:p>
            <a:r>
              <a:rPr lang="en-US" altLang="da-DK" sz="1600" b="0">
                <a:latin typeface="Arial" charset="0"/>
              </a:rPr>
              <a:t>Clever: Searching for contact, date, etc.	        copy of selected items.</a:t>
            </a:r>
          </a:p>
          <a:p>
            <a:r>
              <a:rPr lang="en-US" altLang="da-DK" sz="1600" b="0">
                <a:latin typeface="Arial" charset="0"/>
              </a:rPr>
              <a:t>3	Discard.		S15: Keep track of lastOpened . . .</a:t>
            </a:r>
          </a:p>
          <a:p>
            <a:r>
              <a:rPr lang="en-US" altLang="da-DK" sz="1600" b="0">
                <a:latin typeface="Arial" charset="0"/>
              </a:rPr>
              <a:t>Problem: When and what to delete?	S16: Archiving and retrieval from</a:t>
            </a:r>
          </a:p>
          <a:p>
            <a:r>
              <a:rPr lang="en-US" altLang="da-DK" sz="1600" b="0">
                <a:latin typeface="Arial" charset="0"/>
              </a:rPr>
              <a:t>			        other disks.</a:t>
            </a:r>
          </a:p>
        </p:txBody>
      </p:sp>
      <p:sp>
        <p:nvSpPr>
          <p:cNvPr id="175109" name="Line 5"/>
          <p:cNvSpPr>
            <a:spLocks noChangeShapeType="1"/>
          </p:cNvSpPr>
          <p:nvPr/>
        </p:nvSpPr>
        <p:spPr bwMode="auto">
          <a:xfrm>
            <a:off x="533400" y="1993900"/>
            <a:ext cx="7670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175110" name="Line 6"/>
          <p:cNvSpPr>
            <a:spLocks noChangeShapeType="1"/>
          </p:cNvSpPr>
          <p:nvPr/>
        </p:nvSpPr>
        <p:spPr bwMode="auto">
          <a:xfrm>
            <a:off x="533400" y="3035300"/>
            <a:ext cx="7670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175111" name="Line 7"/>
          <p:cNvSpPr>
            <a:spLocks noChangeShapeType="1"/>
          </p:cNvSpPr>
          <p:nvPr/>
        </p:nvSpPr>
        <p:spPr bwMode="auto">
          <a:xfrm>
            <a:off x="533400" y="3530600"/>
            <a:ext cx="7670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175112" name="Line 8"/>
          <p:cNvSpPr>
            <a:spLocks noChangeShapeType="1"/>
          </p:cNvSpPr>
          <p:nvPr/>
        </p:nvSpPr>
        <p:spPr bwMode="auto">
          <a:xfrm>
            <a:off x="4610100" y="1993900"/>
            <a:ext cx="0" cy="2362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175113" name="Line 9"/>
          <p:cNvSpPr>
            <a:spLocks noChangeShapeType="1"/>
          </p:cNvSpPr>
          <p:nvPr/>
        </p:nvSpPr>
        <p:spPr bwMode="auto">
          <a:xfrm>
            <a:off x="533400" y="2311400"/>
            <a:ext cx="7670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175114" name="Text Box 10"/>
          <p:cNvSpPr txBox="1">
            <a:spLocks noChangeArrowheads="1"/>
          </p:cNvSpPr>
          <p:nvPr/>
        </p:nvSpPr>
        <p:spPr bwMode="auto">
          <a:xfrm>
            <a:off x="449263" y="76200"/>
            <a:ext cx="70310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b="0">
                <a:latin typeface="Arial" charset="0"/>
              </a:rPr>
              <a:t>(Fig 11.1A  Cont.)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67389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11.2A  Task descriptions, overview</a:t>
            </a:r>
          </a:p>
        </p:txBody>
      </p:sp>
      <p:grpSp>
        <p:nvGrpSpPr>
          <p:cNvPr id="177178" name="Group 26"/>
          <p:cNvGrpSpPr>
            <a:grpSpLocks/>
          </p:cNvGrpSpPr>
          <p:nvPr/>
        </p:nvGrpSpPr>
        <p:grpSpPr bwMode="auto">
          <a:xfrm>
            <a:off x="533400" y="849313"/>
            <a:ext cx="5181600" cy="5678487"/>
            <a:chOff x="336" y="535"/>
            <a:chExt cx="3264" cy="3577"/>
          </a:xfrm>
        </p:grpSpPr>
        <p:sp>
          <p:nvSpPr>
            <p:cNvPr id="177155" name="Text Box 3"/>
            <p:cNvSpPr txBox="1">
              <a:spLocks noChangeArrowheads="1"/>
            </p:cNvSpPr>
            <p:nvPr/>
          </p:nvSpPr>
          <p:spPr bwMode="auto">
            <a:xfrm>
              <a:off x="336" y="535"/>
              <a:ext cx="3264" cy="3577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C0C0C0"/>
              </a:outerShdw>
            </a:effectLst>
          </p:spPr>
          <p:txBody>
            <a:bodyPr lIns="72000" tIns="72000" rIns="0" bIns="72000"/>
            <a:lstStyle>
              <a:lvl1pPr>
                <a:tabLst>
                  <a:tab pos="571500" algn="l"/>
                  <a:tab pos="1238250" algn="l"/>
                  <a:tab pos="44831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62000">
                <a:tabLst>
                  <a:tab pos="571500" algn="l"/>
                  <a:tab pos="1238250" algn="l"/>
                  <a:tab pos="44831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952500">
                <a:tabLst>
                  <a:tab pos="571500" algn="l"/>
                  <a:tab pos="1238250" algn="l"/>
                  <a:tab pos="44831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tabLst>
                  <a:tab pos="571500" algn="l"/>
                  <a:tab pos="1238250" algn="l"/>
                  <a:tab pos="44831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tabLst>
                  <a:tab pos="571500" algn="l"/>
                  <a:tab pos="1238250" algn="l"/>
                  <a:tab pos="44831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1238250" algn="l"/>
                  <a:tab pos="44831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1238250" algn="l"/>
                  <a:tab pos="44831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1238250" algn="l"/>
                  <a:tab pos="44831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1238250" algn="l"/>
                  <a:tab pos="44831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a-DK" sz="1600">
                  <a:latin typeface="Arial" charset="0"/>
                </a:rPr>
                <a:t>T1</a:t>
              </a:r>
              <a:r>
                <a:rPr lang="en-US" altLang="da-DK" sz="1600" b="0">
                  <a:latin typeface="Arial" charset="0"/>
                </a:rPr>
                <a:t>		</a:t>
              </a:r>
              <a:r>
                <a:rPr lang="en-US" altLang="da-DK" sz="1600">
                  <a:latin typeface="Arial" charset="0"/>
                </a:rPr>
                <a:t>Simple handling of received mails</a:t>
              </a:r>
              <a:endParaRPr lang="en-US" altLang="da-DK" sz="1600" b="0">
                <a:latin typeface="Arial" charset="0"/>
              </a:endParaRPr>
            </a:p>
            <a:p>
              <a:r>
                <a:rPr lang="en-US" altLang="da-DK" sz="1600">
                  <a:latin typeface="Arial" charset="0"/>
                </a:rPr>
                <a:t>Start:	</a:t>
              </a:r>
              <a:r>
                <a:rPr lang="en-US" altLang="da-DK" sz="1600" b="0">
                  <a:latin typeface="Arial" charset="0"/>
                </a:rPr>
                <a:t>	Morning, beep, I have sent you a mail.</a:t>
              </a:r>
            </a:p>
            <a:p>
              <a:r>
                <a:rPr lang="en-US" altLang="da-DK" sz="1600">
                  <a:latin typeface="Arial" charset="0"/>
                </a:rPr>
                <a:t>End:		</a:t>
              </a:r>
              <a:r>
                <a:rPr lang="en-US" altLang="da-DK" sz="1600" b="0">
                  <a:latin typeface="Arial" charset="0"/>
                </a:rPr>
                <a:t>Messages dealt with for now.</a:t>
              </a:r>
            </a:p>
            <a:p>
              <a:r>
                <a:rPr lang="en-US" altLang="da-DK" sz="1600">
                  <a:latin typeface="Arial" charset="0"/>
                </a:rPr>
                <a:t>Frequency:</a:t>
              </a:r>
              <a:r>
                <a:rPr lang="en-US" altLang="da-DK" sz="1600" b="0">
                  <a:latin typeface="Arial" charset="0"/>
                </a:rPr>
                <a:t>	Once daily (5-50 messages) . . .</a:t>
              </a:r>
            </a:p>
            <a:p>
              <a:r>
                <a:rPr lang="en-US" altLang="da-DK" sz="1600">
                  <a:latin typeface="Arial" charset="0"/>
                </a:rPr>
                <a:t>Difficult:	</a:t>
              </a:r>
              <a:r>
                <a:rPr lang="en-US" altLang="da-DK" sz="1600" b="0">
                  <a:latin typeface="Arial" charset="0"/>
                </a:rPr>
                <a:t>After vacation: 500 mails.</a:t>
              </a:r>
            </a:p>
            <a:p>
              <a:pPr>
                <a:spcBef>
                  <a:spcPct val="50000"/>
                </a:spcBef>
              </a:pPr>
              <a:r>
                <a:rPr lang="en-US" altLang="da-DK" sz="1600">
                  <a:latin typeface="Arial" charset="0"/>
                </a:rPr>
                <a:t>Sub-tasks: </a:t>
              </a:r>
              <a:r>
                <a:rPr lang="en-US" altLang="da-DK" sz="1600" b="0">
                  <a:latin typeface="Arial" charset="0"/>
                </a:rPr>
                <a:t>All sub-tasks optional and repeatable</a:t>
              </a:r>
              <a:r>
                <a:rPr lang="en-US" altLang="da-DK" sz="1600">
                  <a:latin typeface="Arial" charset="0"/>
                </a:rPr>
                <a:t>.	</a:t>
              </a:r>
              <a:endParaRPr lang="en-US" altLang="da-DK" sz="1600" b="0">
                <a:latin typeface="Arial" charset="0"/>
              </a:endParaRPr>
            </a:p>
            <a:p>
              <a:r>
                <a:rPr lang="en-US" altLang="da-DK" sz="1600" b="0">
                  <a:latin typeface="Arial" charset="0"/>
                </a:rPr>
                <a:t>1	Transfer incoming mail.	</a:t>
              </a:r>
            </a:p>
            <a:p>
              <a:r>
                <a:rPr lang="en-US" altLang="da-DK" sz="1600" b="0">
                  <a:latin typeface="Arial" charset="0"/>
                </a:rPr>
                <a:t>1a	Skip attachments.	</a:t>
              </a:r>
            </a:p>
            <a:p>
              <a:r>
                <a:rPr lang="en-US" altLang="da-DK" sz="1600" b="0">
                  <a:latin typeface="Arial" charset="0"/>
                </a:rPr>
                <a:t>2	Read a mail. Find related sent message.	S4</a:t>
              </a:r>
            </a:p>
            <a:p>
              <a:r>
                <a:rPr lang="en-US" altLang="da-DK" sz="1600" b="0">
                  <a:latin typeface="Arial" charset="0"/>
                </a:rPr>
                <a:t>3	Delete the mail.	</a:t>
              </a:r>
            </a:p>
            <a:p>
              <a:r>
                <a:rPr lang="en-US" altLang="da-DK" sz="1600" b="0">
                  <a:latin typeface="Arial" charset="0"/>
                </a:rPr>
                <a:t>3a	File attachments anyway. 	S8</a:t>
              </a:r>
            </a:p>
            <a:p>
              <a:r>
                <a:rPr lang="en-US" altLang="da-DK" sz="1600" b="0">
                  <a:latin typeface="Arial" charset="0"/>
                </a:rPr>
                <a:t>4	Send reply. Mirror-file in final folder. 	S2</a:t>
              </a:r>
            </a:p>
            <a:p>
              <a:r>
                <a:rPr lang="en-US" altLang="da-DK" sz="1600" b="0">
                  <a:latin typeface="Arial" charset="0"/>
                </a:rPr>
                <a:t>4a	Add deadline for reply . . . 	S10</a:t>
              </a:r>
            </a:p>
            <a:p>
              <a:r>
                <a:rPr lang="en-US" altLang="da-DK" sz="1600" b="0">
                  <a:latin typeface="Arial" charset="0"/>
                </a:rPr>
                <a:t>5	Forward message . . .</a:t>
              </a:r>
            </a:p>
            <a:p>
              <a:r>
                <a:rPr lang="en-US" altLang="da-DK" sz="1600" b="0">
                  <a:latin typeface="Arial" charset="0"/>
                </a:rPr>
                <a:t>6	Annotate message, change subject. 	S6</a:t>
              </a:r>
            </a:p>
            <a:p>
              <a:r>
                <a:rPr lang="en-US" altLang="da-DK" sz="1600" b="0">
                  <a:latin typeface="Arial" charset="0"/>
                </a:rPr>
                <a:t>7	Write and file note. Add deadline. 	S9</a:t>
              </a:r>
            </a:p>
            <a:p>
              <a:r>
                <a:rPr lang="en-US" altLang="da-DK" sz="1600" b="0">
                  <a:latin typeface="Arial" charset="0"/>
                </a:rPr>
                <a:t>8	Mirror-file mail. Delete or file attachments. 	S0 ...</a:t>
              </a:r>
            </a:p>
            <a:p>
              <a:r>
                <a:rPr lang="en-US" altLang="da-DK" sz="1600" b="0">
                  <a:latin typeface="Arial" charset="0"/>
                </a:rPr>
                <a:t>9	Leave mail in inbox with deadline. 	S10</a:t>
              </a:r>
            </a:p>
            <a:p>
              <a:r>
                <a:rPr lang="en-US" altLang="da-DK" sz="1600" b="0">
                  <a:latin typeface="Arial" charset="0"/>
                </a:rPr>
                <a:t>10	Record sender as contact. 	S12</a:t>
              </a:r>
            </a:p>
            <a:p>
              <a:r>
                <a:rPr lang="en-US" altLang="da-DK" sz="1600" b="0">
                  <a:latin typeface="Arial" charset="0"/>
                </a:rPr>
                <a:t>11	Resend related message - with changes. 	S10</a:t>
              </a:r>
            </a:p>
            <a:p>
              <a:r>
                <a:rPr lang="en-US" altLang="da-DK" sz="1600" b="0">
                  <a:latin typeface="Arial" charset="0"/>
                </a:rPr>
                <a:t>12	Print message with/without annotations.</a:t>
              </a:r>
            </a:p>
            <a:p>
              <a:r>
                <a:rPr lang="en-US" altLang="da-DK" sz="1600" b="0">
                  <a:latin typeface="Arial" charset="0"/>
                </a:rPr>
                <a:t>13	Start complex task</a:t>
              </a:r>
            </a:p>
          </p:txBody>
        </p:sp>
        <p:sp>
          <p:nvSpPr>
            <p:cNvPr id="177163" name="Line 11"/>
            <p:cNvSpPr>
              <a:spLocks noChangeShapeType="1"/>
            </p:cNvSpPr>
            <p:nvPr/>
          </p:nvSpPr>
          <p:spPr bwMode="auto">
            <a:xfrm>
              <a:off x="336" y="1400"/>
              <a:ext cx="326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177164" name="Line 12"/>
            <p:cNvSpPr>
              <a:spLocks noChangeShapeType="1"/>
            </p:cNvSpPr>
            <p:nvPr/>
          </p:nvSpPr>
          <p:spPr bwMode="auto">
            <a:xfrm>
              <a:off x="336" y="1608"/>
              <a:ext cx="326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177165" name="Line 13"/>
            <p:cNvSpPr>
              <a:spLocks noChangeShapeType="1"/>
            </p:cNvSpPr>
            <p:nvPr/>
          </p:nvSpPr>
          <p:spPr bwMode="auto">
            <a:xfrm>
              <a:off x="336" y="1904"/>
              <a:ext cx="326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177166" name="Line 14"/>
            <p:cNvSpPr>
              <a:spLocks noChangeShapeType="1"/>
            </p:cNvSpPr>
            <p:nvPr/>
          </p:nvSpPr>
          <p:spPr bwMode="auto">
            <a:xfrm>
              <a:off x="336" y="2056"/>
              <a:ext cx="326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177167" name="Line 15"/>
            <p:cNvSpPr>
              <a:spLocks noChangeShapeType="1"/>
            </p:cNvSpPr>
            <p:nvPr/>
          </p:nvSpPr>
          <p:spPr bwMode="auto">
            <a:xfrm>
              <a:off x="336" y="2368"/>
              <a:ext cx="326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177168" name="Line 16"/>
            <p:cNvSpPr>
              <a:spLocks noChangeShapeType="1"/>
            </p:cNvSpPr>
            <p:nvPr/>
          </p:nvSpPr>
          <p:spPr bwMode="auto">
            <a:xfrm>
              <a:off x="336" y="2672"/>
              <a:ext cx="326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177169" name="Line 17"/>
            <p:cNvSpPr>
              <a:spLocks noChangeShapeType="1"/>
            </p:cNvSpPr>
            <p:nvPr/>
          </p:nvSpPr>
          <p:spPr bwMode="auto">
            <a:xfrm>
              <a:off x="336" y="2827"/>
              <a:ext cx="326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177170" name="Line 18"/>
            <p:cNvSpPr>
              <a:spLocks noChangeShapeType="1"/>
            </p:cNvSpPr>
            <p:nvPr/>
          </p:nvSpPr>
          <p:spPr bwMode="auto">
            <a:xfrm>
              <a:off x="336" y="2982"/>
              <a:ext cx="326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177171" name="Line 19"/>
            <p:cNvSpPr>
              <a:spLocks noChangeShapeType="1"/>
            </p:cNvSpPr>
            <p:nvPr/>
          </p:nvSpPr>
          <p:spPr bwMode="auto">
            <a:xfrm>
              <a:off x="336" y="3137"/>
              <a:ext cx="326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177172" name="Line 20"/>
            <p:cNvSpPr>
              <a:spLocks noChangeShapeType="1"/>
            </p:cNvSpPr>
            <p:nvPr/>
          </p:nvSpPr>
          <p:spPr bwMode="auto">
            <a:xfrm>
              <a:off x="336" y="3292"/>
              <a:ext cx="326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177173" name="Line 21"/>
            <p:cNvSpPr>
              <a:spLocks noChangeShapeType="1"/>
            </p:cNvSpPr>
            <p:nvPr/>
          </p:nvSpPr>
          <p:spPr bwMode="auto">
            <a:xfrm>
              <a:off x="336" y="3447"/>
              <a:ext cx="326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177174" name="Line 22"/>
            <p:cNvSpPr>
              <a:spLocks noChangeShapeType="1"/>
            </p:cNvSpPr>
            <p:nvPr/>
          </p:nvSpPr>
          <p:spPr bwMode="auto">
            <a:xfrm>
              <a:off x="336" y="3602"/>
              <a:ext cx="326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177175" name="Line 23"/>
            <p:cNvSpPr>
              <a:spLocks noChangeShapeType="1"/>
            </p:cNvSpPr>
            <p:nvPr/>
          </p:nvSpPr>
          <p:spPr bwMode="auto">
            <a:xfrm>
              <a:off x="336" y="3757"/>
              <a:ext cx="326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177176" name="Line 24"/>
            <p:cNvSpPr>
              <a:spLocks noChangeShapeType="1"/>
            </p:cNvSpPr>
            <p:nvPr/>
          </p:nvSpPr>
          <p:spPr bwMode="auto">
            <a:xfrm>
              <a:off x="336" y="3912"/>
              <a:ext cx="326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177177" name="Line 25"/>
            <p:cNvSpPr>
              <a:spLocks noChangeShapeType="1"/>
            </p:cNvSpPr>
            <p:nvPr/>
          </p:nvSpPr>
          <p:spPr bwMode="auto">
            <a:xfrm>
              <a:off x="3176" y="1608"/>
              <a:ext cx="0" cy="250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</p:grpSp>
      <p:grpSp>
        <p:nvGrpSpPr>
          <p:cNvPr id="177179" name="Group 27"/>
          <p:cNvGrpSpPr>
            <a:grpSpLocks/>
          </p:cNvGrpSpPr>
          <p:nvPr/>
        </p:nvGrpSpPr>
        <p:grpSpPr bwMode="auto">
          <a:xfrm>
            <a:off x="3708400" y="1690688"/>
            <a:ext cx="5245100" cy="3798887"/>
            <a:chOff x="336" y="551"/>
            <a:chExt cx="3304" cy="2393"/>
          </a:xfrm>
        </p:grpSpPr>
        <p:sp>
          <p:nvSpPr>
            <p:cNvPr id="177180" name="Text Box 28"/>
            <p:cNvSpPr txBox="1">
              <a:spLocks noChangeArrowheads="1"/>
            </p:cNvSpPr>
            <p:nvPr/>
          </p:nvSpPr>
          <p:spPr bwMode="auto">
            <a:xfrm>
              <a:off x="336" y="551"/>
              <a:ext cx="3304" cy="239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C0C0C0"/>
              </a:outerShdw>
            </a:effectLst>
          </p:spPr>
          <p:txBody>
            <a:bodyPr lIns="72000" tIns="72000" rIns="0" bIns="72000"/>
            <a:lstStyle>
              <a:lvl1pPr>
                <a:tabLst>
                  <a:tab pos="571500" algn="l"/>
                  <a:tab pos="1238250" algn="l"/>
                  <a:tab pos="4572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62000">
                <a:tabLst>
                  <a:tab pos="571500" algn="l"/>
                  <a:tab pos="1238250" algn="l"/>
                  <a:tab pos="4572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952500">
                <a:tabLst>
                  <a:tab pos="571500" algn="l"/>
                  <a:tab pos="1238250" algn="l"/>
                  <a:tab pos="4572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tabLst>
                  <a:tab pos="571500" algn="l"/>
                  <a:tab pos="1238250" algn="l"/>
                  <a:tab pos="4572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tabLst>
                  <a:tab pos="571500" algn="l"/>
                  <a:tab pos="1238250" algn="l"/>
                  <a:tab pos="4572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1238250" algn="l"/>
                  <a:tab pos="4572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1238250" algn="l"/>
                  <a:tab pos="4572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1238250" algn="l"/>
                  <a:tab pos="4572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1238250" algn="l"/>
                  <a:tab pos="4572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a-DK" sz="1600">
                  <a:latin typeface="Arial" charset="0"/>
                </a:rPr>
                <a:t>T2</a:t>
              </a:r>
              <a:r>
                <a:rPr lang="en-US" altLang="da-DK" sz="1600" b="0">
                  <a:latin typeface="Arial" charset="0"/>
                </a:rPr>
                <a:t>		</a:t>
              </a:r>
              <a:r>
                <a:rPr lang="en-US" altLang="da-DK" sz="1600">
                  <a:latin typeface="Arial" charset="0"/>
                </a:rPr>
                <a:t>Non-email triggers - user’s initiative</a:t>
              </a:r>
              <a:endParaRPr lang="en-US" altLang="da-DK" sz="1600" b="0">
                <a:latin typeface="Arial" charset="0"/>
              </a:endParaRPr>
            </a:p>
            <a:p>
              <a:r>
                <a:rPr lang="en-US" altLang="da-DK" sz="1600">
                  <a:latin typeface="Arial" charset="0"/>
                </a:rPr>
                <a:t>Start: </a:t>
              </a:r>
              <a:r>
                <a:rPr lang="en-US" altLang="da-DK" sz="1600" b="0">
                  <a:latin typeface="Arial" charset="0"/>
                </a:rPr>
                <a:t>	Phone call, got an idea, . . . </a:t>
              </a:r>
            </a:p>
            <a:p>
              <a:r>
                <a:rPr lang="en-US" altLang="da-DK" sz="1600">
                  <a:latin typeface="Arial" charset="0"/>
                </a:rPr>
                <a:t>End:		</a:t>
              </a:r>
              <a:r>
                <a:rPr lang="en-US" altLang="da-DK" sz="1600" b="0">
                  <a:latin typeface="Arial" charset="0"/>
                </a:rPr>
                <a:t>Message sent, note filed, inf. found.</a:t>
              </a:r>
            </a:p>
            <a:p>
              <a:r>
                <a:rPr lang="en-US" altLang="da-DK" sz="1600">
                  <a:latin typeface="Arial" charset="0"/>
                </a:rPr>
                <a:t>Frequency:</a:t>
              </a:r>
              <a:r>
                <a:rPr lang="en-US" altLang="da-DK" sz="1600" b="0">
                  <a:latin typeface="Arial" charset="0"/>
                </a:rPr>
                <a:t>	A few times daily.</a:t>
              </a:r>
            </a:p>
            <a:p>
              <a:r>
                <a:rPr lang="en-US" altLang="da-DK" sz="1600">
                  <a:latin typeface="Arial" charset="0"/>
                </a:rPr>
                <a:t>Difficult:	</a:t>
              </a:r>
              <a:r>
                <a:rPr lang="en-US" altLang="da-DK" sz="1600" b="0">
                  <a:latin typeface="Arial" charset="0"/>
                </a:rPr>
                <a:t>Deadlines - many kinds.</a:t>
              </a:r>
            </a:p>
            <a:p>
              <a:pPr>
                <a:spcBef>
                  <a:spcPct val="50000"/>
                </a:spcBef>
              </a:pPr>
              <a:r>
                <a:rPr lang="en-US" altLang="da-DK" sz="1600">
                  <a:latin typeface="Arial" charset="0"/>
                </a:rPr>
                <a:t>Sub-tasks: </a:t>
              </a:r>
              <a:r>
                <a:rPr lang="en-US" altLang="da-DK" sz="1600" b="0">
                  <a:latin typeface="Arial" charset="0"/>
                </a:rPr>
                <a:t>All sub-tasks optional and repeatable</a:t>
              </a:r>
              <a:r>
                <a:rPr lang="en-US" altLang="da-DK" sz="1600">
                  <a:latin typeface="Arial" charset="0"/>
                </a:rPr>
                <a:t>.	</a:t>
              </a:r>
              <a:endParaRPr lang="en-US" altLang="da-DK" sz="1600" b="0">
                <a:latin typeface="Arial" charset="0"/>
              </a:endParaRPr>
            </a:p>
            <a:p>
              <a:r>
                <a:rPr lang="en-US" altLang="da-DK" sz="1600" b="0">
                  <a:latin typeface="Arial" charset="0"/>
                </a:rPr>
                <a:t>1	Review folders.</a:t>
              </a:r>
            </a:p>
            <a:p>
              <a:r>
                <a:rPr lang="en-US" altLang="da-DK" sz="1600" b="0">
                  <a:latin typeface="Arial" charset="0"/>
                </a:rPr>
                <a:t>2	Compose message - cut and paste, resend.</a:t>
              </a:r>
            </a:p>
            <a:p>
              <a:r>
                <a:rPr lang="en-US" altLang="da-DK" sz="1600" b="0">
                  <a:latin typeface="Arial" charset="0"/>
                </a:rPr>
                <a:t>3	Define recipients.</a:t>
              </a:r>
            </a:p>
            <a:p>
              <a:r>
                <a:rPr lang="en-US" altLang="da-DK" sz="1600" b="0">
                  <a:latin typeface="Arial" charset="0"/>
                </a:rPr>
                <a:t>4	Attach files.</a:t>
              </a:r>
            </a:p>
            <a:p>
              <a:r>
                <a:rPr lang="en-US" altLang="da-DK" sz="1600" b="0">
                  <a:latin typeface="Arial" charset="0"/>
                </a:rPr>
                <a:t>5	Mirror-file and send. Add deadline . . . 	S2 ...</a:t>
              </a:r>
            </a:p>
            <a:p>
              <a:r>
                <a:rPr lang="en-US" altLang="da-DK" sz="1600" b="0">
                  <a:latin typeface="Arial" charset="0"/>
                </a:rPr>
                <a:t>6	Write and file note. Add deadline. 	S9</a:t>
              </a:r>
            </a:p>
            <a:p>
              <a:r>
                <a:rPr lang="en-US" altLang="da-DK" sz="1600" b="0">
                  <a:latin typeface="Arial" charset="0"/>
                </a:rPr>
                <a:t>7	Print message.</a:t>
              </a:r>
            </a:p>
            <a:p>
              <a:r>
                <a:rPr lang="en-US" altLang="da-DK" sz="1600" b="0">
                  <a:latin typeface="Arial" charset="0"/>
                </a:rPr>
                <a:t>8	Start complex task.</a:t>
              </a:r>
            </a:p>
          </p:txBody>
        </p:sp>
        <p:sp>
          <p:nvSpPr>
            <p:cNvPr id="177181" name="Line 29"/>
            <p:cNvSpPr>
              <a:spLocks noChangeShapeType="1"/>
            </p:cNvSpPr>
            <p:nvPr/>
          </p:nvSpPr>
          <p:spPr bwMode="auto">
            <a:xfrm>
              <a:off x="336" y="1424"/>
              <a:ext cx="330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177182" name="Line 30"/>
            <p:cNvSpPr>
              <a:spLocks noChangeShapeType="1"/>
            </p:cNvSpPr>
            <p:nvPr/>
          </p:nvSpPr>
          <p:spPr bwMode="auto">
            <a:xfrm>
              <a:off x="336" y="1624"/>
              <a:ext cx="330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177183" name="Line 31"/>
            <p:cNvSpPr>
              <a:spLocks noChangeShapeType="1"/>
            </p:cNvSpPr>
            <p:nvPr/>
          </p:nvSpPr>
          <p:spPr bwMode="auto">
            <a:xfrm>
              <a:off x="336" y="1777"/>
              <a:ext cx="330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177184" name="Line 32"/>
            <p:cNvSpPr>
              <a:spLocks noChangeShapeType="1"/>
            </p:cNvSpPr>
            <p:nvPr/>
          </p:nvSpPr>
          <p:spPr bwMode="auto">
            <a:xfrm>
              <a:off x="336" y="1930"/>
              <a:ext cx="330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177185" name="Line 33"/>
            <p:cNvSpPr>
              <a:spLocks noChangeShapeType="1"/>
            </p:cNvSpPr>
            <p:nvPr/>
          </p:nvSpPr>
          <p:spPr bwMode="auto">
            <a:xfrm>
              <a:off x="336" y="2083"/>
              <a:ext cx="330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177186" name="Line 34"/>
            <p:cNvSpPr>
              <a:spLocks noChangeShapeType="1"/>
            </p:cNvSpPr>
            <p:nvPr/>
          </p:nvSpPr>
          <p:spPr bwMode="auto">
            <a:xfrm>
              <a:off x="336" y="2236"/>
              <a:ext cx="330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177187" name="Line 35"/>
            <p:cNvSpPr>
              <a:spLocks noChangeShapeType="1"/>
            </p:cNvSpPr>
            <p:nvPr/>
          </p:nvSpPr>
          <p:spPr bwMode="auto">
            <a:xfrm>
              <a:off x="336" y="2389"/>
              <a:ext cx="330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177188" name="Line 36"/>
            <p:cNvSpPr>
              <a:spLocks noChangeShapeType="1"/>
            </p:cNvSpPr>
            <p:nvPr/>
          </p:nvSpPr>
          <p:spPr bwMode="auto">
            <a:xfrm>
              <a:off x="336" y="2542"/>
              <a:ext cx="330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177189" name="Line 37"/>
            <p:cNvSpPr>
              <a:spLocks noChangeShapeType="1"/>
            </p:cNvSpPr>
            <p:nvPr/>
          </p:nvSpPr>
          <p:spPr bwMode="auto">
            <a:xfrm>
              <a:off x="336" y="2696"/>
              <a:ext cx="330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177190" name="Line 38"/>
            <p:cNvSpPr>
              <a:spLocks noChangeShapeType="1"/>
            </p:cNvSpPr>
            <p:nvPr/>
          </p:nvSpPr>
          <p:spPr bwMode="auto">
            <a:xfrm>
              <a:off x="3248" y="1624"/>
              <a:ext cx="0" cy="132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0244" name="Group 20"/>
          <p:cNvGrpSpPr>
            <a:grpSpLocks/>
          </p:cNvGrpSpPr>
          <p:nvPr/>
        </p:nvGrpSpPr>
        <p:grpSpPr bwMode="auto">
          <a:xfrm>
            <a:off x="533400" y="862013"/>
            <a:ext cx="5295900" cy="3243262"/>
            <a:chOff x="336" y="543"/>
            <a:chExt cx="3336" cy="2043"/>
          </a:xfrm>
        </p:grpSpPr>
        <p:sp>
          <p:nvSpPr>
            <p:cNvPr id="180226" name="Text Box 2"/>
            <p:cNvSpPr txBox="1">
              <a:spLocks noChangeArrowheads="1"/>
            </p:cNvSpPr>
            <p:nvPr/>
          </p:nvSpPr>
          <p:spPr bwMode="auto">
            <a:xfrm>
              <a:off x="336" y="543"/>
              <a:ext cx="3336" cy="204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C0C0C0"/>
              </a:outerShdw>
            </a:effectLst>
          </p:spPr>
          <p:txBody>
            <a:bodyPr lIns="72000" tIns="72000" rIns="0" bIns="72000"/>
            <a:lstStyle>
              <a:lvl1pPr>
                <a:tabLst>
                  <a:tab pos="571500" algn="l"/>
                  <a:tab pos="1238250" algn="l"/>
                  <a:tab pos="4572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62000">
                <a:tabLst>
                  <a:tab pos="571500" algn="l"/>
                  <a:tab pos="1238250" algn="l"/>
                  <a:tab pos="4572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952500">
                <a:tabLst>
                  <a:tab pos="571500" algn="l"/>
                  <a:tab pos="1238250" algn="l"/>
                  <a:tab pos="4572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tabLst>
                  <a:tab pos="571500" algn="l"/>
                  <a:tab pos="1238250" algn="l"/>
                  <a:tab pos="4572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tabLst>
                  <a:tab pos="571500" algn="l"/>
                  <a:tab pos="1238250" algn="l"/>
                  <a:tab pos="4572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1238250" algn="l"/>
                  <a:tab pos="4572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1238250" algn="l"/>
                  <a:tab pos="4572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1238250" algn="l"/>
                  <a:tab pos="4572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1238250" algn="l"/>
                  <a:tab pos="4572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a-DK" sz="1600">
                  <a:latin typeface="Arial" charset="0"/>
                </a:rPr>
                <a:t>T3</a:t>
              </a:r>
              <a:r>
                <a:rPr lang="en-US" altLang="da-DK" sz="1600" b="0">
                  <a:latin typeface="Arial" charset="0"/>
                </a:rPr>
                <a:t>		</a:t>
              </a:r>
              <a:r>
                <a:rPr lang="en-US" altLang="da-DK" sz="1600">
                  <a:latin typeface="Arial" charset="0"/>
                </a:rPr>
                <a:t>Complex message handling</a:t>
              </a:r>
              <a:endParaRPr lang="en-US" altLang="da-DK" sz="1600" b="0">
                <a:latin typeface="Arial" charset="0"/>
              </a:endParaRPr>
            </a:p>
            <a:p>
              <a:r>
                <a:rPr lang="en-US" altLang="da-DK" sz="1600">
                  <a:latin typeface="Arial" charset="0"/>
                </a:rPr>
                <a:t>Start:</a:t>
              </a:r>
              <a:r>
                <a:rPr lang="en-US" altLang="da-DK" sz="1600" b="0">
                  <a:latin typeface="Arial" charset="0"/>
                </a:rPr>
                <a:t>		Side effect of T1 or T2. </a:t>
              </a:r>
            </a:p>
            <a:p>
              <a:r>
                <a:rPr lang="en-US" altLang="da-DK" sz="1600">
                  <a:latin typeface="Arial" charset="0"/>
                </a:rPr>
                <a:t>End:		</a:t>
              </a:r>
              <a:r>
                <a:rPr lang="en-US" altLang="da-DK" sz="1600" b="0">
                  <a:latin typeface="Arial" charset="0"/>
                </a:rPr>
                <a:t>Case created, message or reply sent . . .</a:t>
              </a:r>
            </a:p>
            <a:p>
              <a:r>
                <a:rPr lang="en-US" altLang="da-DK" sz="1600">
                  <a:latin typeface="Arial" charset="0"/>
                </a:rPr>
                <a:t>Frequency:</a:t>
              </a:r>
              <a:r>
                <a:rPr lang="en-US" altLang="da-DK" sz="1600" b="0">
                  <a:latin typeface="Arial" charset="0"/>
                </a:rPr>
                <a:t>	A few times daily.</a:t>
              </a:r>
            </a:p>
            <a:p>
              <a:r>
                <a:rPr lang="en-US" altLang="da-DK" sz="1600">
                  <a:latin typeface="Arial" charset="0"/>
                </a:rPr>
                <a:t>Difficult:	</a:t>
              </a:r>
              <a:r>
                <a:rPr lang="en-US" altLang="da-DK" sz="1600" b="0">
                  <a:latin typeface="Arial" charset="0"/>
                </a:rPr>
                <a:t>Deadlines - many kinds.</a:t>
              </a:r>
            </a:p>
            <a:p>
              <a:pPr>
                <a:spcBef>
                  <a:spcPct val="50000"/>
                </a:spcBef>
              </a:pPr>
              <a:r>
                <a:rPr lang="en-US" altLang="da-DK" sz="1600">
                  <a:latin typeface="Arial" charset="0"/>
                </a:rPr>
                <a:t>Sub-tasks: </a:t>
              </a:r>
              <a:r>
                <a:rPr lang="en-US" altLang="da-DK" sz="1600" b="0">
                  <a:latin typeface="Arial" charset="0"/>
                </a:rPr>
                <a:t>All sub-tasks optional and repeatable</a:t>
              </a:r>
              <a:r>
                <a:rPr lang="en-US" altLang="da-DK" sz="1600">
                  <a:latin typeface="Arial" charset="0"/>
                </a:rPr>
                <a:t>.	</a:t>
              </a:r>
              <a:endParaRPr lang="en-US" altLang="da-DK" sz="1600" b="0">
                <a:latin typeface="Arial" charset="0"/>
              </a:endParaRPr>
            </a:p>
            <a:p>
              <a:r>
                <a:rPr lang="en-US" altLang="da-DK" sz="1600" b="0">
                  <a:latin typeface="Arial" charset="0"/>
                </a:rPr>
                <a:t>1	Search for messages by folders, dates,  . . . 	S14</a:t>
              </a:r>
            </a:p>
            <a:p>
              <a:r>
                <a:rPr lang="en-US" altLang="da-DK" sz="1600" b="0">
                  <a:latin typeface="Arial" charset="0"/>
                </a:rPr>
                <a:t>1a	Include closed and archived folders</a:t>
              </a:r>
            </a:p>
            <a:p>
              <a:r>
                <a:rPr lang="en-US" altLang="da-DK" sz="1600" b="0">
                  <a:latin typeface="Arial" charset="0"/>
                </a:rPr>
                <a:t>2	Mirror-file selected mails and attachments. 	S2...</a:t>
              </a:r>
            </a:p>
            <a:p>
              <a:r>
                <a:rPr lang="en-US" altLang="da-DK" sz="1600" b="0">
                  <a:latin typeface="Arial" charset="0"/>
                </a:rPr>
                <a:t>2a	Transfer message</a:t>
              </a:r>
            </a:p>
            <a:p>
              <a:r>
                <a:rPr lang="en-US" altLang="da-DK" sz="1600" b="0">
                  <a:latin typeface="Arial" charset="0"/>
                </a:rPr>
                <a:t>. . .</a:t>
              </a:r>
            </a:p>
            <a:p>
              <a:r>
                <a:rPr lang="en-US" altLang="da-DK" sz="1600" b="0">
                  <a:latin typeface="Arial" charset="0"/>
                </a:rPr>
                <a:t>3	Annotate, write notes . . . as T1 and T2.</a:t>
              </a:r>
            </a:p>
          </p:txBody>
        </p:sp>
        <p:sp>
          <p:nvSpPr>
            <p:cNvPr id="180227" name="Line 3"/>
            <p:cNvSpPr>
              <a:spLocks noChangeShapeType="1"/>
            </p:cNvSpPr>
            <p:nvPr/>
          </p:nvSpPr>
          <p:spPr bwMode="auto">
            <a:xfrm>
              <a:off x="336" y="1416"/>
              <a:ext cx="33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180231" name="Line 7"/>
            <p:cNvSpPr>
              <a:spLocks noChangeShapeType="1"/>
            </p:cNvSpPr>
            <p:nvPr/>
          </p:nvSpPr>
          <p:spPr bwMode="auto">
            <a:xfrm>
              <a:off x="336" y="1606"/>
              <a:ext cx="33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180232" name="Line 8"/>
            <p:cNvSpPr>
              <a:spLocks noChangeShapeType="1"/>
            </p:cNvSpPr>
            <p:nvPr/>
          </p:nvSpPr>
          <p:spPr bwMode="auto">
            <a:xfrm>
              <a:off x="336" y="1910"/>
              <a:ext cx="33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180233" name="Line 9"/>
            <p:cNvSpPr>
              <a:spLocks noChangeShapeType="1"/>
            </p:cNvSpPr>
            <p:nvPr/>
          </p:nvSpPr>
          <p:spPr bwMode="auto">
            <a:xfrm>
              <a:off x="336" y="2376"/>
              <a:ext cx="33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</p:grpSp>
      <p:grpSp>
        <p:nvGrpSpPr>
          <p:cNvPr id="180243" name="Group 19"/>
          <p:cNvGrpSpPr>
            <a:grpSpLocks/>
          </p:cNvGrpSpPr>
          <p:nvPr/>
        </p:nvGrpSpPr>
        <p:grpSpPr bwMode="auto">
          <a:xfrm>
            <a:off x="3289300" y="2460625"/>
            <a:ext cx="4914900" cy="2782888"/>
            <a:chOff x="2072" y="1550"/>
            <a:chExt cx="3096" cy="1753"/>
          </a:xfrm>
        </p:grpSpPr>
        <p:sp>
          <p:nvSpPr>
            <p:cNvPr id="180234" name="Line 10"/>
            <p:cNvSpPr>
              <a:spLocks noChangeShapeType="1"/>
            </p:cNvSpPr>
            <p:nvPr/>
          </p:nvSpPr>
          <p:spPr bwMode="auto">
            <a:xfrm>
              <a:off x="3240" y="1606"/>
              <a:ext cx="0" cy="9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180228" name="Text Box 4"/>
            <p:cNvSpPr txBox="1">
              <a:spLocks noChangeArrowheads="1"/>
            </p:cNvSpPr>
            <p:nvPr/>
          </p:nvSpPr>
          <p:spPr bwMode="auto">
            <a:xfrm>
              <a:off x="2072" y="1550"/>
              <a:ext cx="3096" cy="175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C0C0C0"/>
              </a:outerShdw>
            </a:effectLst>
          </p:spPr>
          <p:txBody>
            <a:bodyPr lIns="72000" tIns="72000" rIns="0" bIns="72000"/>
            <a:lstStyle>
              <a:lvl1pPr>
                <a:tabLst>
                  <a:tab pos="571500" algn="l"/>
                  <a:tab pos="1238250" algn="l"/>
                  <a:tab pos="419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62000">
                <a:tabLst>
                  <a:tab pos="571500" algn="l"/>
                  <a:tab pos="1238250" algn="l"/>
                  <a:tab pos="419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952500">
                <a:tabLst>
                  <a:tab pos="571500" algn="l"/>
                  <a:tab pos="1238250" algn="l"/>
                  <a:tab pos="419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tabLst>
                  <a:tab pos="571500" algn="l"/>
                  <a:tab pos="1238250" algn="l"/>
                  <a:tab pos="419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tabLst>
                  <a:tab pos="571500" algn="l"/>
                  <a:tab pos="1238250" algn="l"/>
                  <a:tab pos="419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1238250" algn="l"/>
                  <a:tab pos="419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1238250" algn="l"/>
                  <a:tab pos="419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1238250" algn="l"/>
                  <a:tab pos="419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1238250" algn="l"/>
                  <a:tab pos="419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a-DK" sz="1600">
                  <a:latin typeface="Arial" charset="0"/>
                </a:rPr>
                <a:t>T4</a:t>
              </a:r>
              <a:r>
                <a:rPr lang="en-US" altLang="da-DK" sz="1600" b="0">
                  <a:latin typeface="Arial" charset="0"/>
                </a:rPr>
                <a:t>		</a:t>
              </a:r>
              <a:r>
                <a:rPr lang="en-US" altLang="da-DK" sz="1600">
                  <a:latin typeface="Arial" charset="0"/>
                </a:rPr>
                <a:t>Clean up</a:t>
              </a:r>
              <a:endParaRPr lang="en-US" altLang="da-DK" sz="1600" b="0">
                <a:latin typeface="Arial" charset="0"/>
              </a:endParaRPr>
            </a:p>
            <a:p>
              <a:r>
                <a:rPr lang="en-US" altLang="da-DK" sz="1600">
                  <a:latin typeface="Arial" charset="0"/>
                </a:rPr>
                <a:t>Start:	</a:t>
              </a:r>
              <a:r>
                <a:rPr lang="en-US" altLang="da-DK" sz="1600" b="0">
                  <a:latin typeface="Arial" charset="0"/>
                </a:rPr>
                <a:t>	User’s initiative.</a:t>
              </a:r>
            </a:p>
            <a:p>
              <a:r>
                <a:rPr lang="en-US" altLang="da-DK" sz="1600">
                  <a:latin typeface="Arial" charset="0"/>
                </a:rPr>
                <a:t>End:		</a:t>
              </a:r>
              <a:r>
                <a:rPr lang="en-US" altLang="da-DK" sz="1600" b="0">
                  <a:latin typeface="Arial" charset="0"/>
                </a:rPr>
                <a:t>Order in growing mess.</a:t>
              </a:r>
            </a:p>
            <a:p>
              <a:r>
                <a:rPr lang="en-US" altLang="da-DK" sz="1600">
                  <a:latin typeface="Arial" charset="0"/>
                </a:rPr>
                <a:t>Frequency:</a:t>
              </a:r>
              <a:r>
                <a:rPr lang="en-US" altLang="da-DK" sz="1600" b="0">
                  <a:latin typeface="Arial" charset="0"/>
                </a:rPr>
                <a:t>	Rarely.</a:t>
              </a:r>
            </a:p>
            <a:p>
              <a:r>
                <a:rPr lang="en-US" altLang="da-DK" sz="1600">
                  <a:latin typeface="Arial" charset="0"/>
                </a:rPr>
                <a:t>Difficult:	</a:t>
              </a:r>
              <a:r>
                <a:rPr lang="en-US" altLang="da-DK" sz="1600" b="0">
                  <a:latin typeface="Arial" charset="0"/>
                </a:rPr>
                <a:t>Never.</a:t>
              </a:r>
            </a:p>
            <a:p>
              <a:pPr>
                <a:spcBef>
                  <a:spcPct val="50000"/>
                </a:spcBef>
              </a:pPr>
              <a:r>
                <a:rPr lang="en-US" altLang="da-DK" sz="1600">
                  <a:latin typeface="Arial" charset="0"/>
                </a:rPr>
                <a:t>Sub-tasks: </a:t>
              </a:r>
              <a:r>
                <a:rPr lang="en-US" altLang="da-DK" sz="1600" b="0">
                  <a:latin typeface="Arial" charset="0"/>
                </a:rPr>
                <a:t>All sub-tasks optional and repeatable</a:t>
              </a:r>
              <a:r>
                <a:rPr lang="en-US" altLang="da-DK" sz="1600">
                  <a:latin typeface="Arial" charset="0"/>
                </a:rPr>
                <a:t>.	</a:t>
              </a:r>
              <a:endParaRPr lang="en-US" altLang="da-DK" sz="1600" b="0">
                <a:latin typeface="Arial" charset="0"/>
              </a:endParaRPr>
            </a:p>
            <a:p>
              <a:r>
                <a:rPr lang="en-US" altLang="da-DK" sz="1600" b="0">
                  <a:latin typeface="Arial" charset="0"/>
                </a:rPr>
                <a:t>1	Review a folder.</a:t>
              </a:r>
            </a:p>
            <a:p>
              <a:r>
                <a:rPr lang="en-US" altLang="da-DK" sz="1600" b="0">
                  <a:latin typeface="Arial" charset="0"/>
                </a:rPr>
                <a:t>2	Sort by created, lastOpened, size . . . 	S15</a:t>
              </a:r>
            </a:p>
            <a:p>
              <a:r>
                <a:rPr lang="en-US" altLang="da-DK" sz="1600" b="0">
                  <a:latin typeface="Arial" charset="0"/>
                </a:rPr>
                <a:t>3	Read, delete, write notes . . . </a:t>
              </a:r>
            </a:p>
            <a:p>
              <a:r>
                <a:rPr lang="en-US" altLang="da-DK" sz="1600" b="0">
                  <a:latin typeface="Arial" charset="0"/>
                </a:rPr>
                <a:t>8	Close folder and archive. 	S11 ...</a:t>
              </a:r>
            </a:p>
          </p:txBody>
        </p:sp>
        <p:sp>
          <p:nvSpPr>
            <p:cNvPr id="180230" name="Line 6"/>
            <p:cNvSpPr>
              <a:spLocks noChangeShapeType="1"/>
            </p:cNvSpPr>
            <p:nvPr/>
          </p:nvSpPr>
          <p:spPr bwMode="auto">
            <a:xfrm>
              <a:off x="2072" y="2408"/>
              <a:ext cx="30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180235" name="Line 11"/>
            <p:cNvSpPr>
              <a:spLocks noChangeShapeType="1"/>
            </p:cNvSpPr>
            <p:nvPr/>
          </p:nvSpPr>
          <p:spPr bwMode="auto">
            <a:xfrm>
              <a:off x="2072" y="2618"/>
              <a:ext cx="30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180236" name="Line 12"/>
            <p:cNvSpPr>
              <a:spLocks noChangeShapeType="1"/>
            </p:cNvSpPr>
            <p:nvPr/>
          </p:nvSpPr>
          <p:spPr bwMode="auto">
            <a:xfrm>
              <a:off x="2072" y="2768"/>
              <a:ext cx="30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180237" name="Line 13"/>
            <p:cNvSpPr>
              <a:spLocks noChangeShapeType="1"/>
            </p:cNvSpPr>
            <p:nvPr/>
          </p:nvSpPr>
          <p:spPr bwMode="auto">
            <a:xfrm>
              <a:off x="2072" y="2920"/>
              <a:ext cx="30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180238" name="Line 14"/>
            <p:cNvSpPr>
              <a:spLocks noChangeShapeType="1"/>
            </p:cNvSpPr>
            <p:nvPr/>
          </p:nvSpPr>
          <p:spPr bwMode="auto">
            <a:xfrm>
              <a:off x="2072" y="3071"/>
              <a:ext cx="30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180239" name="Line 15"/>
            <p:cNvSpPr>
              <a:spLocks noChangeShapeType="1"/>
            </p:cNvSpPr>
            <p:nvPr/>
          </p:nvSpPr>
          <p:spPr bwMode="auto">
            <a:xfrm>
              <a:off x="4736" y="2618"/>
              <a:ext cx="0" cy="68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</p:grpSp>
      <p:grpSp>
        <p:nvGrpSpPr>
          <p:cNvPr id="180242" name="Group 18"/>
          <p:cNvGrpSpPr>
            <a:grpSpLocks/>
          </p:cNvGrpSpPr>
          <p:nvPr/>
        </p:nvGrpSpPr>
        <p:grpSpPr bwMode="auto">
          <a:xfrm>
            <a:off x="533400" y="4938713"/>
            <a:ext cx="4914900" cy="1208087"/>
            <a:chOff x="336" y="3111"/>
            <a:chExt cx="3096" cy="761"/>
          </a:xfrm>
        </p:grpSpPr>
        <p:sp>
          <p:nvSpPr>
            <p:cNvPr id="180229" name="Text Box 5"/>
            <p:cNvSpPr txBox="1">
              <a:spLocks noChangeArrowheads="1"/>
            </p:cNvSpPr>
            <p:nvPr/>
          </p:nvSpPr>
          <p:spPr bwMode="auto">
            <a:xfrm>
              <a:off x="336" y="3111"/>
              <a:ext cx="3096" cy="76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C0C0C0"/>
              </a:outerShdw>
            </a:effectLst>
          </p:spPr>
          <p:txBody>
            <a:bodyPr lIns="72000" tIns="72000" rIns="0" bIns="72000"/>
            <a:lstStyle>
              <a:lvl1pPr>
                <a:tabLst>
                  <a:tab pos="571500" algn="l"/>
                  <a:tab pos="1238250" algn="l"/>
                  <a:tab pos="419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62000">
                <a:tabLst>
                  <a:tab pos="571500" algn="l"/>
                  <a:tab pos="1238250" algn="l"/>
                  <a:tab pos="419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952500">
                <a:tabLst>
                  <a:tab pos="571500" algn="l"/>
                  <a:tab pos="1238250" algn="l"/>
                  <a:tab pos="419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tabLst>
                  <a:tab pos="571500" algn="l"/>
                  <a:tab pos="1238250" algn="l"/>
                  <a:tab pos="419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tabLst>
                  <a:tab pos="571500" algn="l"/>
                  <a:tab pos="1238250" algn="l"/>
                  <a:tab pos="419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1238250" algn="l"/>
                  <a:tab pos="419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1238250" algn="l"/>
                  <a:tab pos="419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1238250" algn="l"/>
                  <a:tab pos="419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1238250" algn="l"/>
                  <a:tab pos="419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a-DK" sz="1600">
                  <a:latin typeface="Arial" charset="0"/>
                </a:rPr>
                <a:t>T5</a:t>
              </a:r>
              <a:r>
                <a:rPr lang="en-US" altLang="da-DK" sz="1600" b="0">
                  <a:latin typeface="Arial" charset="0"/>
                </a:rPr>
                <a:t>		</a:t>
              </a:r>
              <a:r>
                <a:rPr lang="en-US" altLang="da-DK" sz="1600">
                  <a:latin typeface="Arial" charset="0"/>
                </a:rPr>
                <a:t>System setup</a:t>
              </a:r>
              <a:endParaRPr lang="en-US" altLang="da-DK" sz="1600" b="0">
                <a:latin typeface="Arial" charset="0"/>
              </a:endParaRPr>
            </a:p>
            <a:p>
              <a:r>
                <a:rPr lang="en-US" altLang="da-DK" sz="1600">
                  <a:latin typeface="Arial" charset="0"/>
                </a:rPr>
                <a:t>Start:	</a:t>
              </a:r>
              <a:r>
                <a:rPr lang="en-US" altLang="da-DK" sz="1600" b="0">
                  <a:latin typeface="Arial" charset="0"/>
                </a:rPr>
                <a:t>	Change in technical surroundings ...</a:t>
              </a:r>
            </a:p>
            <a:p>
              <a:r>
                <a:rPr lang="en-US" altLang="da-DK" sz="1600" b="0">
                  <a:latin typeface="Arial" charset="0"/>
                </a:rPr>
                <a:t>. . .</a:t>
              </a:r>
            </a:p>
            <a:p>
              <a:r>
                <a:rPr lang="en-US" altLang="da-DK" sz="1600" b="0">
                  <a:latin typeface="Arial" charset="0"/>
                </a:rPr>
                <a:t>(Usually system specialist. Not ordinary user.)</a:t>
              </a:r>
            </a:p>
          </p:txBody>
        </p:sp>
        <p:sp>
          <p:nvSpPr>
            <p:cNvPr id="180240" name="Line 16"/>
            <p:cNvSpPr>
              <a:spLocks noChangeShapeType="1"/>
            </p:cNvSpPr>
            <p:nvPr/>
          </p:nvSpPr>
          <p:spPr bwMode="auto">
            <a:xfrm>
              <a:off x="336" y="3632"/>
              <a:ext cx="30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</p:grpSp>
      <p:sp>
        <p:nvSpPr>
          <p:cNvPr id="180241" name="Text Box 17"/>
          <p:cNvSpPr txBox="1">
            <a:spLocks noChangeArrowheads="1"/>
          </p:cNvSpPr>
          <p:nvPr/>
        </p:nvSpPr>
        <p:spPr bwMode="auto">
          <a:xfrm>
            <a:off x="449263" y="76200"/>
            <a:ext cx="70310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b="0">
                <a:latin typeface="Arial" charset="0"/>
              </a:rPr>
              <a:t>(Fig 11.2A  Cont.)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ChangeArrowheads="1"/>
          </p:cNvSpPr>
          <p:nvPr/>
        </p:nvSpPr>
        <p:spPr bwMode="auto">
          <a:xfrm>
            <a:off x="3771900" y="762000"/>
            <a:ext cx="4027488" cy="50546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173059" name="Rectangle 3"/>
          <p:cNvSpPr>
            <a:spLocks noChangeArrowheads="1"/>
          </p:cNvSpPr>
          <p:nvPr/>
        </p:nvSpPr>
        <p:spPr bwMode="auto">
          <a:xfrm>
            <a:off x="533400" y="762000"/>
            <a:ext cx="2781300" cy="50546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pPr algn="ctr"/>
            <a:endParaRPr lang="da-DK" altLang="da-DK" sz="1800" noProof="1"/>
          </a:p>
        </p:txBody>
      </p:sp>
      <p:sp>
        <p:nvSpPr>
          <p:cNvPr id="173060" name="Text Box 4"/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11.3  Data model, e-mail</a:t>
            </a:r>
          </a:p>
        </p:txBody>
      </p:sp>
      <p:sp>
        <p:nvSpPr>
          <p:cNvPr id="173061" name="Rectangle 5"/>
          <p:cNvSpPr>
            <a:spLocks noChangeArrowheads="1"/>
          </p:cNvSpPr>
          <p:nvPr/>
        </p:nvSpPr>
        <p:spPr bwMode="auto">
          <a:xfrm>
            <a:off x="615950" y="2206625"/>
            <a:ext cx="984250" cy="37623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pPr algn="ctr"/>
            <a:r>
              <a:rPr lang="en-US" altLang="da-DK" sz="1800"/>
              <a:t>Folder</a:t>
            </a:r>
          </a:p>
        </p:txBody>
      </p:sp>
      <p:sp>
        <p:nvSpPr>
          <p:cNvPr id="173062" name="Rectangle 6"/>
          <p:cNvSpPr>
            <a:spLocks noChangeArrowheads="1"/>
          </p:cNvSpPr>
          <p:nvPr/>
        </p:nvSpPr>
        <p:spPr bwMode="auto">
          <a:xfrm>
            <a:off x="2100263" y="3052763"/>
            <a:ext cx="900112" cy="37623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pPr algn="ctr"/>
            <a:r>
              <a:rPr lang="en-US" altLang="da-DK" sz="1800"/>
              <a:t>File</a:t>
            </a:r>
          </a:p>
        </p:txBody>
      </p:sp>
      <p:sp>
        <p:nvSpPr>
          <p:cNvPr id="173063" name="Rectangle 7"/>
          <p:cNvSpPr>
            <a:spLocks noChangeArrowheads="1"/>
          </p:cNvSpPr>
          <p:nvPr/>
        </p:nvSpPr>
        <p:spPr bwMode="auto">
          <a:xfrm>
            <a:off x="2724150" y="2206625"/>
            <a:ext cx="1481138" cy="37623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pPr algn="ctr"/>
            <a:r>
              <a:rPr lang="en-US" altLang="da-DK" sz="1800"/>
              <a:t>MirrorCopy</a:t>
            </a:r>
          </a:p>
        </p:txBody>
      </p:sp>
      <p:sp>
        <p:nvSpPr>
          <p:cNvPr id="173064" name="Rectangle 8"/>
          <p:cNvSpPr>
            <a:spLocks noChangeArrowheads="1"/>
          </p:cNvSpPr>
          <p:nvPr/>
        </p:nvSpPr>
        <p:spPr bwMode="auto">
          <a:xfrm>
            <a:off x="4678363" y="2206625"/>
            <a:ext cx="1327150" cy="37623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pPr algn="ctr"/>
            <a:r>
              <a:rPr lang="en-US" altLang="da-DK" sz="1800"/>
              <a:t>Message</a:t>
            </a:r>
          </a:p>
        </p:txBody>
      </p:sp>
      <p:cxnSp>
        <p:nvCxnSpPr>
          <p:cNvPr id="173065" name="AutoShape 9"/>
          <p:cNvCxnSpPr>
            <a:cxnSpLocks noChangeShapeType="1"/>
            <a:stCxn id="173061" idx="3"/>
            <a:endCxn id="173063" idx="1"/>
          </p:cNvCxnSpPr>
          <p:nvPr/>
        </p:nvCxnSpPr>
        <p:spPr bwMode="auto">
          <a:xfrm>
            <a:off x="1614488" y="2395538"/>
            <a:ext cx="1095375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3066" name="AutoShape 10"/>
          <p:cNvCxnSpPr>
            <a:cxnSpLocks noChangeShapeType="1"/>
            <a:stCxn id="173063" idx="3"/>
            <a:endCxn id="173064" idx="1"/>
          </p:cNvCxnSpPr>
          <p:nvPr/>
        </p:nvCxnSpPr>
        <p:spPr bwMode="auto">
          <a:xfrm>
            <a:off x="4219575" y="2395538"/>
            <a:ext cx="444500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73067" name="Group 11"/>
          <p:cNvGrpSpPr>
            <a:grpSpLocks/>
          </p:cNvGrpSpPr>
          <p:nvPr/>
        </p:nvGrpSpPr>
        <p:grpSpPr bwMode="auto">
          <a:xfrm rot="-5400000">
            <a:off x="2538413" y="2311400"/>
            <a:ext cx="203200" cy="168275"/>
            <a:chOff x="1918" y="3762"/>
            <a:chExt cx="128" cy="106"/>
          </a:xfrm>
        </p:grpSpPr>
        <p:sp>
          <p:nvSpPr>
            <p:cNvPr id="173068" name="Line 12"/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73069" name="Line 13"/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73070" name="Group 14"/>
          <p:cNvGrpSpPr>
            <a:grpSpLocks/>
          </p:cNvGrpSpPr>
          <p:nvPr/>
        </p:nvGrpSpPr>
        <p:grpSpPr bwMode="auto">
          <a:xfrm rot="5400000">
            <a:off x="4176713" y="2300287"/>
            <a:ext cx="203200" cy="168275"/>
            <a:chOff x="1918" y="3762"/>
            <a:chExt cx="128" cy="106"/>
          </a:xfrm>
        </p:grpSpPr>
        <p:sp>
          <p:nvSpPr>
            <p:cNvPr id="173071" name="Line 15"/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73072" name="Line 16"/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73073" name="Group 17"/>
          <p:cNvGrpSpPr>
            <a:grpSpLocks/>
          </p:cNvGrpSpPr>
          <p:nvPr/>
        </p:nvGrpSpPr>
        <p:grpSpPr bwMode="auto">
          <a:xfrm flipV="1">
            <a:off x="6896100" y="4254500"/>
            <a:ext cx="203200" cy="168275"/>
            <a:chOff x="1918" y="3762"/>
            <a:chExt cx="128" cy="106"/>
          </a:xfrm>
        </p:grpSpPr>
        <p:sp>
          <p:nvSpPr>
            <p:cNvPr id="173074" name="Line 18"/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73075" name="Line 19"/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73076" name="Group 20"/>
          <p:cNvGrpSpPr>
            <a:grpSpLocks/>
          </p:cNvGrpSpPr>
          <p:nvPr/>
        </p:nvGrpSpPr>
        <p:grpSpPr bwMode="auto">
          <a:xfrm>
            <a:off x="5237163" y="3702050"/>
            <a:ext cx="203200" cy="168275"/>
            <a:chOff x="1918" y="3762"/>
            <a:chExt cx="128" cy="106"/>
          </a:xfrm>
        </p:grpSpPr>
        <p:sp>
          <p:nvSpPr>
            <p:cNvPr id="173077" name="Line 21"/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73078" name="Line 22"/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sp>
        <p:nvSpPr>
          <p:cNvPr id="173079" name="Text Box 23"/>
          <p:cNvSpPr txBox="1">
            <a:spLocks noChangeArrowheads="1"/>
          </p:cNvSpPr>
          <p:nvPr/>
        </p:nvSpPr>
        <p:spPr bwMode="auto">
          <a:xfrm>
            <a:off x="6134100" y="909638"/>
            <a:ext cx="1993900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da-DK" sz="1400"/>
              <a:t>subject, body</a:t>
            </a:r>
          </a:p>
          <a:p>
            <a:r>
              <a:rPr lang="en-US" altLang="da-DK" sz="1400"/>
              <a:t>to, cc, bcc</a:t>
            </a:r>
          </a:p>
          <a:p>
            <a:r>
              <a:rPr lang="en-US" altLang="da-DK" sz="1400"/>
              <a:t>from, sender, replyTo</a:t>
            </a:r>
          </a:p>
          <a:p>
            <a:r>
              <a:rPr lang="en-US" altLang="da-DK" sz="1400"/>
              <a:t>created, lastOpened</a:t>
            </a:r>
          </a:p>
          <a:p>
            <a:r>
              <a:rPr lang="en-US" altLang="da-DK" sz="1400"/>
              <a:t>state</a:t>
            </a:r>
            <a:r>
              <a:rPr lang="en-US" altLang="da-DK" sz="1400" baseline="30000"/>
              <a:t>*</a:t>
            </a:r>
            <a:r>
              <a:rPr lang="en-US" altLang="da-DK" sz="1400"/>
              <a:t>, timer1, timer2</a:t>
            </a:r>
          </a:p>
          <a:p>
            <a:r>
              <a:rPr lang="en-US" altLang="da-DK" sz="1400"/>
              <a:t>tag1, tag2, tag3</a:t>
            </a:r>
          </a:p>
        </p:txBody>
      </p:sp>
      <p:sp>
        <p:nvSpPr>
          <p:cNvPr id="173080" name="Freeform 24"/>
          <p:cNvSpPr>
            <a:spLocks/>
          </p:cNvSpPr>
          <p:nvPr/>
        </p:nvSpPr>
        <p:spPr bwMode="auto">
          <a:xfrm>
            <a:off x="1104900" y="2565400"/>
            <a:ext cx="927100" cy="1511300"/>
          </a:xfrm>
          <a:custGeom>
            <a:avLst/>
            <a:gdLst>
              <a:gd name="T0" fmla="*/ 0 w 584"/>
              <a:gd name="T1" fmla="*/ 0 h 952"/>
              <a:gd name="T2" fmla="*/ 584 w 584"/>
              <a:gd name="T3" fmla="*/ 944 h 95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84" h="952">
                <a:moveTo>
                  <a:pt x="0" y="0"/>
                </a:moveTo>
                <a:cubicBezTo>
                  <a:pt x="24" y="928"/>
                  <a:pt x="176" y="952"/>
                  <a:pt x="584" y="944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73081" name="Rectangle 25"/>
          <p:cNvSpPr>
            <a:spLocks noChangeArrowheads="1"/>
          </p:cNvSpPr>
          <p:nvPr/>
        </p:nvSpPr>
        <p:spPr bwMode="auto">
          <a:xfrm>
            <a:off x="4602163" y="3884613"/>
            <a:ext cx="1479550" cy="37623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pPr algn="ctr"/>
            <a:r>
              <a:rPr lang="en-US" altLang="da-DK" sz="1800"/>
              <a:t>Attachment</a:t>
            </a:r>
          </a:p>
        </p:txBody>
      </p:sp>
      <p:sp>
        <p:nvSpPr>
          <p:cNvPr id="173082" name="Rectangle 26"/>
          <p:cNvSpPr>
            <a:spLocks noChangeArrowheads="1"/>
          </p:cNvSpPr>
          <p:nvPr/>
        </p:nvSpPr>
        <p:spPr bwMode="auto">
          <a:xfrm>
            <a:off x="6508750" y="3884613"/>
            <a:ext cx="933450" cy="37623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pPr algn="ctr"/>
            <a:r>
              <a:rPr lang="en-US" altLang="da-DK" sz="1800"/>
              <a:t>Role</a:t>
            </a:r>
          </a:p>
        </p:txBody>
      </p:sp>
      <p:sp>
        <p:nvSpPr>
          <p:cNvPr id="173083" name="Rectangle 27"/>
          <p:cNvSpPr>
            <a:spLocks noChangeArrowheads="1"/>
          </p:cNvSpPr>
          <p:nvPr/>
        </p:nvSpPr>
        <p:spPr bwMode="auto">
          <a:xfrm>
            <a:off x="4673600" y="4741863"/>
            <a:ext cx="1460500" cy="37623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pPr algn="ctr"/>
            <a:r>
              <a:rPr lang="en-US" altLang="da-DK" sz="1800"/>
              <a:t>Contact</a:t>
            </a:r>
          </a:p>
        </p:txBody>
      </p:sp>
      <p:sp>
        <p:nvSpPr>
          <p:cNvPr id="173084" name="Freeform 28"/>
          <p:cNvSpPr>
            <a:spLocks/>
          </p:cNvSpPr>
          <p:nvPr/>
        </p:nvSpPr>
        <p:spPr bwMode="auto">
          <a:xfrm>
            <a:off x="825500" y="2578100"/>
            <a:ext cx="3848100" cy="2336800"/>
          </a:xfrm>
          <a:custGeom>
            <a:avLst/>
            <a:gdLst>
              <a:gd name="T0" fmla="*/ 0 w 2424"/>
              <a:gd name="T1" fmla="*/ 0 h 1472"/>
              <a:gd name="T2" fmla="*/ 2424 w 2424"/>
              <a:gd name="T3" fmla="*/ 1472 h 147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424" h="1472">
                <a:moveTo>
                  <a:pt x="0" y="0"/>
                </a:moveTo>
                <a:cubicBezTo>
                  <a:pt x="8" y="1448"/>
                  <a:pt x="264" y="1432"/>
                  <a:pt x="2424" y="1472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73085" name="Freeform 29"/>
          <p:cNvSpPr>
            <a:spLocks/>
          </p:cNvSpPr>
          <p:nvPr/>
        </p:nvSpPr>
        <p:spPr bwMode="auto">
          <a:xfrm>
            <a:off x="6134100" y="4267200"/>
            <a:ext cx="876300" cy="647700"/>
          </a:xfrm>
          <a:custGeom>
            <a:avLst/>
            <a:gdLst>
              <a:gd name="T0" fmla="*/ 0 w 552"/>
              <a:gd name="T1" fmla="*/ 408 h 408"/>
              <a:gd name="T2" fmla="*/ 552 w 552"/>
              <a:gd name="T3" fmla="*/ 0 h 40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52" h="408">
                <a:moveTo>
                  <a:pt x="0" y="408"/>
                </a:moveTo>
                <a:cubicBezTo>
                  <a:pt x="424" y="384"/>
                  <a:pt x="552" y="384"/>
                  <a:pt x="552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73086" name="Freeform 30"/>
          <p:cNvSpPr>
            <a:spLocks/>
          </p:cNvSpPr>
          <p:nvPr/>
        </p:nvSpPr>
        <p:spPr bwMode="auto">
          <a:xfrm>
            <a:off x="6007100" y="2374900"/>
            <a:ext cx="990600" cy="1511300"/>
          </a:xfrm>
          <a:custGeom>
            <a:avLst/>
            <a:gdLst>
              <a:gd name="T0" fmla="*/ 0 w 624"/>
              <a:gd name="T1" fmla="*/ 8 h 952"/>
              <a:gd name="T2" fmla="*/ 624 w 624"/>
              <a:gd name="T3" fmla="*/ 952 h 95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24" h="952">
                <a:moveTo>
                  <a:pt x="0" y="8"/>
                </a:moveTo>
                <a:cubicBezTo>
                  <a:pt x="584" y="0"/>
                  <a:pt x="624" y="152"/>
                  <a:pt x="624" y="952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73087" name="Freeform 31"/>
          <p:cNvSpPr>
            <a:spLocks/>
          </p:cNvSpPr>
          <p:nvPr/>
        </p:nvSpPr>
        <p:spPr bwMode="auto">
          <a:xfrm>
            <a:off x="1409700" y="2578100"/>
            <a:ext cx="685800" cy="673100"/>
          </a:xfrm>
          <a:custGeom>
            <a:avLst/>
            <a:gdLst>
              <a:gd name="T0" fmla="*/ 0 w 432"/>
              <a:gd name="T1" fmla="*/ 0 h 424"/>
              <a:gd name="T2" fmla="*/ 432 w 432"/>
              <a:gd name="T3" fmla="*/ 424 h 42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32" h="424">
                <a:moveTo>
                  <a:pt x="0" y="0"/>
                </a:moveTo>
                <a:cubicBezTo>
                  <a:pt x="8" y="392"/>
                  <a:pt x="88" y="424"/>
                  <a:pt x="432" y="424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73088" name="Rectangle 32"/>
          <p:cNvSpPr>
            <a:spLocks noChangeArrowheads="1"/>
          </p:cNvSpPr>
          <p:nvPr/>
        </p:nvSpPr>
        <p:spPr bwMode="auto">
          <a:xfrm>
            <a:off x="2028825" y="3884613"/>
            <a:ext cx="1044575" cy="37623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pPr algn="ctr"/>
            <a:r>
              <a:rPr lang="en-US" altLang="da-DK" sz="1800"/>
              <a:t>FileRef</a:t>
            </a:r>
          </a:p>
        </p:txBody>
      </p:sp>
      <p:cxnSp>
        <p:nvCxnSpPr>
          <p:cNvPr id="173089" name="AutoShape 33"/>
          <p:cNvCxnSpPr>
            <a:cxnSpLocks noChangeShapeType="1"/>
            <a:stCxn id="173088" idx="3"/>
            <a:endCxn id="173081" idx="1"/>
          </p:cNvCxnSpPr>
          <p:nvPr/>
        </p:nvCxnSpPr>
        <p:spPr bwMode="auto">
          <a:xfrm>
            <a:off x="3087688" y="4073525"/>
            <a:ext cx="1500187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3090" name="AutoShape 34"/>
          <p:cNvCxnSpPr>
            <a:cxnSpLocks noChangeShapeType="1"/>
            <a:stCxn id="173064" idx="2"/>
            <a:endCxn id="173081" idx="0"/>
          </p:cNvCxnSpPr>
          <p:nvPr/>
        </p:nvCxnSpPr>
        <p:spPr bwMode="auto">
          <a:xfrm>
            <a:off x="5341938" y="2597150"/>
            <a:ext cx="0" cy="127317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3091" name="Freeform 35"/>
          <p:cNvSpPr>
            <a:spLocks/>
          </p:cNvSpPr>
          <p:nvPr/>
        </p:nvSpPr>
        <p:spPr bwMode="auto">
          <a:xfrm>
            <a:off x="2984500" y="2578100"/>
            <a:ext cx="2019300" cy="673100"/>
          </a:xfrm>
          <a:custGeom>
            <a:avLst/>
            <a:gdLst>
              <a:gd name="T0" fmla="*/ 0 w 1272"/>
              <a:gd name="T1" fmla="*/ 424 h 424"/>
              <a:gd name="T2" fmla="*/ 1272 w 1272"/>
              <a:gd name="T3" fmla="*/ 0 h 42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272" h="424">
                <a:moveTo>
                  <a:pt x="0" y="424"/>
                </a:moveTo>
                <a:cubicBezTo>
                  <a:pt x="776" y="408"/>
                  <a:pt x="1248" y="376"/>
                  <a:pt x="1272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73092" name="Freeform 36"/>
          <p:cNvSpPr>
            <a:spLocks/>
          </p:cNvSpPr>
          <p:nvPr/>
        </p:nvSpPr>
        <p:spPr bwMode="auto">
          <a:xfrm>
            <a:off x="4826000" y="5092700"/>
            <a:ext cx="538163" cy="673100"/>
          </a:xfrm>
          <a:custGeom>
            <a:avLst/>
            <a:gdLst>
              <a:gd name="T0" fmla="*/ 0 w 552"/>
              <a:gd name="T1" fmla="*/ 0 h 424"/>
              <a:gd name="T2" fmla="*/ 552 w 552"/>
              <a:gd name="T3" fmla="*/ 8 h 42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52" h="424">
                <a:moveTo>
                  <a:pt x="0" y="0"/>
                </a:moveTo>
                <a:cubicBezTo>
                  <a:pt x="8" y="424"/>
                  <a:pt x="552" y="392"/>
                  <a:pt x="552" y="8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73093" name="Freeform 37"/>
          <p:cNvSpPr>
            <a:spLocks/>
          </p:cNvSpPr>
          <p:nvPr/>
        </p:nvSpPr>
        <p:spPr bwMode="auto">
          <a:xfrm>
            <a:off x="812800" y="1562100"/>
            <a:ext cx="609600" cy="622300"/>
          </a:xfrm>
          <a:custGeom>
            <a:avLst/>
            <a:gdLst>
              <a:gd name="T0" fmla="*/ 8 w 384"/>
              <a:gd name="T1" fmla="*/ 392 h 392"/>
              <a:gd name="T2" fmla="*/ 384 w 384"/>
              <a:gd name="T3" fmla="*/ 392 h 39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84" h="392">
                <a:moveTo>
                  <a:pt x="8" y="392"/>
                </a:moveTo>
                <a:cubicBezTo>
                  <a:pt x="0" y="16"/>
                  <a:pt x="384" y="0"/>
                  <a:pt x="384" y="392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73094" name="Freeform 38"/>
          <p:cNvSpPr>
            <a:spLocks/>
          </p:cNvSpPr>
          <p:nvPr/>
        </p:nvSpPr>
        <p:spPr bwMode="auto">
          <a:xfrm>
            <a:off x="5029200" y="1562100"/>
            <a:ext cx="609600" cy="622300"/>
          </a:xfrm>
          <a:custGeom>
            <a:avLst/>
            <a:gdLst>
              <a:gd name="T0" fmla="*/ 8 w 384"/>
              <a:gd name="T1" fmla="*/ 392 h 392"/>
              <a:gd name="T2" fmla="*/ 384 w 384"/>
              <a:gd name="T3" fmla="*/ 392 h 39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84" h="392">
                <a:moveTo>
                  <a:pt x="8" y="392"/>
                </a:moveTo>
                <a:cubicBezTo>
                  <a:pt x="0" y="16"/>
                  <a:pt x="384" y="0"/>
                  <a:pt x="384" y="392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grpSp>
        <p:nvGrpSpPr>
          <p:cNvPr id="173095" name="Group 39"/>
          <p:cNvGrpSpPr>
            <a:grpSpLocks/>
          </p:cNvGrpSpPr>
          <p:nvPr/>
        </p:nvGrpSpPr>
        <p:grpSpPr bwMode="auto">
          <a:xfrm rot="5400000">
            <a:off x="2967038" y="3159125"/>
            <a:ext cx="203200" cy="168275"/>
            <a:chOff x="1918" y="3762"/>
            <a:chExt cx="128" cy="106"/>
          </a:xfrm>
        </p:grpSpPr>
        <p:sp>
          <p:nvSpPr>
            <p:cNvPr id="173096" name="Line 40"/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73097" name="Line 41"/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73098" name="Group 42"/>
          <p:cNvGrpSpPr>
            <a:grpSpLocks/>
          </p:cNvGrpSpPr>
          <p:nvPr/>
        </p:nvGrpSpPr>
        <p:grpSpPr bwMode="auto">
          <a:xfrm rot="5400000">
            <a:off x="3052763" y="3983037"/>
            <a:ext cx="203200" cy="168275"/>
            <a:chOff x="1918" y="3762"/>
            <a:chExt cx="128" cy="106"/>
          </a:xfrm>
        </p:grpSpPr>
        <p:sp>
          <p:nvSpPr>
            <p:cNvPr id="173099" name="Line 43"/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73100" name="Line 44"/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73101" name="Group 45"/>
          <p:cNvGrpSpPr>
            <a:grpSpLocks/>
          </p:cNvGrpSpPr>
          <p:nvPr/>
        </p:nvGrpSpPr>
        <p:grpSpPr bwMode="auto">
          <a:xfrm rot="-5400000">
            <a:off x="1909763" y="3157537"/>
            <a:ext cx="203200" cy="168275"/>
            <a:chOff x="1918" y="3762"/>
            <a:chExt cx="128" cy="106"/>
          </a:xfrm>
        </p:grpSpPr>
        <p:sp>
          <p:nvSpPr>
            <p:cNvPr id="173102" name="Line 46"/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73103" name="Line 47"/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73104" name="Group 48"/>
          <p:cNvGrpSpPr>
            <a:grpSpLocks/>
          </p:cNvGrpSpPr>
          <p:nvPr/>
        </p:nvGrpSpPr>
        <p:grpSpPr bwMode="auto">
          <a:xfrm rot="-5400000">
            <a:off x="1846263" y="3983037"/>
            <a:ext cx="203200" cy="168275"/>
            <a:chOff x="1918" y="3762"/>
            <a:chExt cx="128" cy="106"/>
          </a:xfrm>
        </p:grpSpPr>
        <p:sp>
          <p:nvSpPr>
            <p:cNvPr id="173105" name="Line 49"/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73106" name="Line 50"/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73107" name="Group 51"/>
          <p:cNvGrpSpPr>
            <a:grpSpLocks/>
          </p:cNvGrpSpPr>
          <p:nvPr/>
        </p:nvGrpSpPr>
        <p:grpSpPr bwMode="auto">
          <a:xfrm>
            <a:off x="723900" y="2038350"/>
            <a:ext cx="203200" cy="168275"/>
            <a:chOff x="1918" y="3762"/>
            <a:chExt cx="128" cy="106"/>
          </a:xfrm>
        </p:grpSpPr>
        <p:sp>
          <p:nvSpPr>
            <p:cNvPr id="173108" name="Line 52"/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73109" name="Line 53"/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73110" name="Group 54"/>
          <p:cNvGrpSpPr>
            <a:grpSpLocks/>
          </p:cNvGrpSpPr>
          <p:nvPr/>
        </p:nvGrpSpPr>
        <p:grpSpPr bwMode="auto">
          <a:xfrm>
            <a:off x="4940300" y="2039938"/>
            <a:ext cx="203200" cy="168275"/>
            <a:chOff x="1918" y="3762"/>
            <a:chExt cx="128" cy="106"/>
          </a:xfrm>
        </p:grpSpPr>
        <p:sp>
          <p:nvSpPr>
            <p:cNvPr id="173111" name="Line 55"/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73112" name="Line 56"/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73113" name="Group 57"/>
          <p:cNvGrpSpPr>
            <a:grpSpLocks/>
          </p:cNvGrpSpPr>
          <p:nvPr/>
        </p:nvGrpSpPr>
        <p:grpSpPr bwMode="auto">
          <a:xfrm>
            <a:off x="6883400" y="3700463"/>
            <a:ext cx="203200" cy="168275"/>
            <a:chOff x="1918" y="3762"/>
            <a:chExt cx="128" cy="106"/>
          </a:xfrm>
        </p:grpSpPr>
        <p:sp>
          <p:nvSpPr>
            <p:cNvPr id="173114" name="Line 58"/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73115" name="Line 59"/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73116" name="Group 60"/>
          <p:cNvGrpSpPr>
            <a:grpSpLocks/>
          </p:cNvGrpSpPr>
          <p:nvPr/>
        </p:nvGrpSpPr>
        <p:grpSpPr bwMode="auto">
          <a:xfrm flipV="1">
            <a:off x="4737100" y="5105400"/>
            <a:ext cx="203200" cy="168275"/>
            <a:chOff x="1918" y="3762"/>
            <a:chExt cx="128" cy="106"/>
          </a:xfrm>
        </p:grpSpPr>
        <p:sp>
          <p:nvSpPr>
            <p:cNvPr id="173117" name="Line 61"/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73118" name="Line 62"/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73119" name="Group 63"/>
          <p:cNvGrpSpPr>
            <a:grpSpLocks/>
          </p:cNvGrpSpPr>
          <p:nvPr/>
        </p:nvGrpSpPr>
        <p:grpSpPr bwMode="auto">
          <a:xfrm flipV="1">
            <a:off x="5257800" y="5105400"/>
            <a:ext cx="203200" cy="168275"/>
            <a:chOff x="1918" y="3762"/>
            <a:chExt cx="128" cy="106"/>
          </a:xfrm>
        </p:grpSpPr>
        <p:sp>
          <p:nvSpPr>
            <p:cNvPr id="173120" name="Line 64"/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73121" name="Line 65"/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sp>
        <p:nvSpPr>
          <p:cNvPr id="173122" name="Text Box 66"/>
          <p:cNvSpPr txBox="1">
            <a:spLocks noChangeArrowheads="1"/>
          </p:cNvSpPr>
          <p:nvPr/>
        </p:nvSpPr>
        <p:spPr bwMode="auto">
          <a:xfrm rot="-2955689">
            <a:off x="4485481" y="1612107"/>
            <a:ext cx="10461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da-DK" sz="1400"/>
              <a:t>in-reply-to</a:t>
            </a:r>
          </a:p>
        </p:txBody>
      </p:sp>
      <p:sp>
        <p:nvSpPr>
          <p:cNvPr id="173123" name="Text Box 67"/>
          <p:cNvSpPr txBox="1">
            <a:spLocks noChangeArrowheads="1"/>
          </p:cNvSpPr>
          <p:nvPr/>
        </p:nvSpPr>
        <p:spPr bwMode="auto">
          <a:xfrm>
            <a:off x="3748088" y="3149600"/>
            <a:ext cx="12541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da-DK" sz="1400"/>
              <a:t>linked</a:t>
            </a:r>
          </a:p>
          <a:p>
            <a:pPr algn="ctr"/>
            <a:r>
              <a:rPr lang="en-US" altLang="da-DK" sz="1400"/>
              <a:t>Attachments</a:t>
            </a:r>
          </a:p>
        </p:txBody>
      </p:sp>
      <p:sp>
        <p:nvSpPr>
          <p:cNvPr id="173124" name="Text Box 68"/>
          <p:cNvSpPr txBox="1">
            <a:spLocks noChangeArrowheads="1"/>
          </p:cNvSpPr>
          <p:nvPr/>
        </p:nvSpPr>
        <p:spPr bwMode="auto">
          <a:xfrm>
            <a:off x="4576763" y="5537200"/>
            <a:ext cx="8509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da-DK" sz="1400"/>
              <a:t>mailList</a:t>
            </a:r>
          </a:p>
        </p:txBody>
      </p:sp>
      <p:sp>
        <p:nvSpPr>
          <p:cNvPr id="173125" name="Text Box 69"/>
          <p:cNvSpPr txBox="1">
            <a:spLocks noChangeArrowheads="1"/>
          </p:cNvSpPr>
          <p:nvPr/>
        </p:nvSpPr>
        <p:spPr bwMode="auto">
          <a:xfrm>
            <a:off x="7010400" y="4716463"/>
            <a:ext cx="1727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da-DK" sz="1400"/>
              <a:t>role (to|cc|from ...)</a:t>
            </a:r>
          </a:p>
        </p:txBody>
      </p:sp>
      <p:sp>
        <p:nvSpPr>
          <p:cNvPr id="173126" name="Text Box 70"/>
          <p:cNvSpPr txBox="1">
            <a:spLocks noChangeArrowheads="1"/>
          </p:cNvSpPr>
          <p:nvPr/>
        </p:nvSpPr>
        <p:spPr bwMode="auto">
          <a:xfrm>
            <a:off x="1493838" y="1520825"/>
            <a:ext cx="21288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da-DK" sz="1400"/>
              <a:t>(standard), caseClosed</a:t>
            </a:r>
          </a:p>
        </p:txBody>
      </p:sp>
      <p:sp>
        <p:nvSpPr>
          <p:cNvPr id="173127" name="Text Box 71"/>
          <p:cNvSpPr txBox="1">
            <a:spLocks noChangeArrowheads="1"/>
          </p:cNvSpPr>
          <p:nvPr/>
        </p:nvSpPr>
        <p:spPr bwMode="auto">
          <a:xfrm>
            <a:off x="3771900" y="5092700"/>
            <a:ext cx="101758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da-DK" sz="1400"/>
              <a:t>name,</a:t>
            </a:r>
          </a:p>
          <a:p>
            <a:r>
              <a:rPr lang="en-US" altLang="da-DK" sz="1400"/>
              <a:t>e-addr . . .</a:t>
            </a:r>
          </a:p>
        </p:txBody>
      </p:sp>
      <p:sp>
        <p:nvSpPr>
          <p:cNvPr id="173128" name="Text Box 72"/>
          <p:cNvSpPr txBox="1">
            <a:spLocks noChangeArrowheads="1"/>
          </p:cNvSpPr>
          <p:nvPr/>
        </p:nvSpPr>
        <p:spPr bwMode="auto">
          <a:xfrm>
            <a:off x="4221163" y="4267200"/>
            <a:ext cx="939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da-DK" sz="1400"/>
              <a:t>name . . .</a:t>
            </a:r>
          </a:p>
        </p:txBody>
      </p:sp>
      <p:sp>
        <p:nvSpPr>
          <p:cNvPr id="173129" name="Text Box 73"/>
          <p:cNvSpPr txBox="1">
            <a:spLocks noChangeArrowheads="1"/>
          </p:cNvSpPr>
          <p:nvPr/>
        </p:nvSpPr>
        <p:spPr bwMode="auto">
          <a:xfrm>
            <a:off x="1641475" y="3400425"/>
            <a:ext cx="939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da-DK" sz="1400"/>
              <a:t>name . . .</a:t>
            </a:r>
          </a:p>
        </p:txBody>
      </p:sp>
      <p:sp>
        <p:nvSpPr>
          <p:cNvPr id="173130" name="Line 74"/>
          <p:cNvSpPr>
            <a:spLocks noChangeShapeType="1"/>
          </p:cNvSpPr>
          <p:nvPr/>
        </p:nvSpPr>
        <p:spPr bwMode="auto">
          <a:xfrm flipH="1">
            <a:off x="1524000" y="1838325"/>
            <a:ext cx="342900" cy="4476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173131" name="Line 75"/>
          <p:cNvSpPr>
            <a:spLocks noChangeShapeType="1"/>
          </p:cNvSpPr>
          <p:nvPr/>
        </p:nvSpPr>
        <p:spPr bwMode="auto">
          <a:xfrm flipV="1">
            <a:off x="5854700" y="1520825"/>
            <a:ext cx="279400" cy="76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173132" name="Line 76"/>
          <p:cNvSpPr>
            <a:spLocks noChangeShapeType="1"/>
          </p:cNvSpPr>
          <p:nvPr/>
        </p:nvSpPr>
        <p:spPr bwMode="auto">
          <a:xfrm flipH="1">
            <a:off x="4406900" y="5033963"/>
            <a:ext cx="379413" cy="2524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173133" name="Line 77"/>
          <p:cNvSpPr>
            <a:spLocks noChangeShapeType="1"/>
          </p:cNvSpPr>
          <p:nvPr/>
        </p:nvSpPr>
        <p:spPr bwMode="auto">
          <a:xfrm>
            <a:off x="7315200" y="4167188"/>
            <a:ext cx="266700" cy="5746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173134" name="Line 78"/>
          <p:cNvSpPr>
            <a:spLocks noChangeShapeType="1"/>
          </p:cNvSpPr>
          <p:nvPr/>
        </p:nvSpPr>
        <p:spPr bwMode="auto">
          <a:xfrm flipH="1">
            <a:off x="4914900" y="4168775"/>
            <a:ext cx="127000" cy="2524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173135" name="Line 79"/>
          <p:cNvSpPr>
            <a:spLocks noChangeShapeType="1"/>
          </p:cNvSpPr>
          <p:nvPr/>
        </p:nvSpPr>
        <p:spPr bwMode="auto">
          <a:xfrm flipH="1">
            <a:off x="2260600" y="3341688"/>
            <a:ext cx="152400" cy="1635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173136" name="Text Box 80"/>
          <p:cNvSpPr txBox="1">
            <a:spLocks noChangeArrowheads="1"/>
          </p:cNvSpPr>
          <p:nvPr/>
        </p:nvSpPr>
        <p:spPr bwMode="auto">
          <a:xfrm>
            <a:off x="812800" y="914400"/>
            <a:ext cx="1317625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>
            <a:spAutoFit/>
          </a:bodyPr>
          <a:lstStyle/>
          <a:p>
            <a:pPr algn="ctr"/>
            <a:r>
              <a:rPr lang="da-DK" altLang="da-DK" sz="1800" noProof="1"/>
              <a:t>File system</a:t>
            </a:r>
          </a:p>
        </p:txBody>
      </p:sp>
      <p:sp>
        <p:nvSpPr>
          <p:cNvPr id="173137" name="Text Box 81"/>
          <p:cNvSpPr txBox="1">
            <a:spLocks noChangeArrowheads="1"/>
          </p:cNvSpPr>
          <p:nvPr/>
        </p:nvSpPr>
        <p:spPr bwMode="auto">
          <a:xfrm>
            <a:off x="4092575" y="787400"/>
            <a:ext cx="1393825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>
            <a:spAutoFit/>
          </a:bodyPr>
          <a:lstStyle/>
          <a:p>
            <a:pPr algn="ctr"/>
            <a:r>
              <a:rPr lang="da-DK" altLang="da-DK" sz="1800" noProof="1"/>
              <a:t>Anonymous</a:t>
            </a:r>
          </a:p>
          <a:p>
            <a:pPr algn="ctr"/>
            <a:r>
              <a:rPr lang="da-DK" altLang="da-DK" sz="1800" noProof="1"/>
              <a:t>e-mail files</a:t>
            </a:r>
          </a:p>
        </p:txBody>
      </p:sp>
      <p:sp>
        <p:nvSpPr>
          <p:cNvPr id="173138" name="Text Box 82"/>
          <p:cNvSpPr txBox="1">
            <a:spLocks noChangeArrowheads="1"/>
          </p:cNvSpPr>
          <p:nvPr/>
        </p:nvSpPr>
        <p:spPr bwMode="auto">
          <a:xfrm>
            <a:off x="1784350" y="5994400"/>
            <a:ext cx="631983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sz="1400">
                <a:latin typeface="Arial" charset="0"/>
              </a:rPr>
              <a:t>state (received | seen | replied | forwarded | replied+forwarded | warning |</a:t>
            </a:r>
          </a:p>
          <a:p>
            <a:r>
              <a:rPr lang="en-US" altLang="da-DK" sz="1400">
                <a:latin typeface="Arial" charset="0"/>
              </a:rPr>
              <a:t>	note | composed | queued | sent | replyReceived)</a:t>
            </a:r>
          </a:p>
        </p:txBody>
      </p:sp>
      <p:sp>
        <p:nvSpPr>
          <p:cNvPr id="173139" name="Freeform 83"/>
          <p:cNvSpPr>
            <a:spLocks/>
          </p:cNvSpPr>
          <p:nvPr/>
        </p:nvSpPr>
        <p:spPr bwMode="auto">
          <a:xfrm flipV="1">
            <a:off x="5595938" y="5118100"/>
            <a:ext cx="423862" cy="622300"/>
          </a:xfrm>
          <a:custGeom>
            <a:avLst/>
            <a:gdLst>
              <a:gd name="T0" fmla="*/ 8 w 384"/>
              <a:gd name="T1" fmla="*/ 392 h 392"/>
              <a:gd name="T2" fmla="*/ 384 w 384"/>
              <a:gd name="T3" fmla="*/ 392 h 39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84" h="392">
                <a:moveTo>
                  <a:pt x="8" y="392"/>
                </a:moveTo>
                <a:cubicBezTo>
                  <a:pt x="0" y="16"/>
                  <a:pt x="384" y="0"/>
                  <a:pt x="384" y="392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grpSp>
        <p:nvGrpSpPr>
          <p:cNvPr id="173140" name="Group 84"/>
          <p:cNvGrpSpPr>
            <a:grpSpLocks/>
          </p:cNvGrpSpPr>
          <p:nvPr/>
        </p:nvGrpSpPr>
        <p:grpSpPr bwMode="auto">
          <a:xfrm flipV="1">
            <a:off x="5507038" y="5094288"/>
            <a:ext cx="203200" cy="168275"/>
            <a:chOff x="1918" y="3762"/>
            <a:chExt cx="128" cy="106"/>
          </a:xfrm>
        </p:grpSpPr>
        <p:sp>
          <p:nvSpPr>
            <p:cNvPr id="173141" name="Line 85"/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73142" name="Line 86"/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sp>
        <p:nvSpPr>
          <p:cNvPr id="173143" name="Text Box 87"/>
          <p:cNvSpPr txBox="1">
            <a:spLocks noChangeArrowheads="1"/>
          </p:cNvSpPr>
          <p:nvPr/>
        </p:nvSpPr>
        <p:spPr bwMode="auto">
          <a:xfrm>
            <a:off x="5300663" y="3133725"/>
            <a:ext cx="12541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da-DK" sz="1400"/>
              <a:t>embedded</a:t>
            </a:r>
          </a:p>
          <a:p>
            <a:pPr algn="ctr"/>
            <a:r>
              <a:rPr lang="en-US" altLang="da-DK" sz="1400"/>
              <a:t>Attachments</a:t>
            </a:r>
          </a:p>
        </p:txBody>
      </p:sp>
      <p:grpSp>
        <p:nvGrpSpPr>
          <p:cNvPr id="173144" name="Group 88"/>
          <p:cNvGrpSpPr>
            <a:grpSpLocks/>
          </p:cNvGrpSpPr>
          <p:nvPr/>
        </p:nvGrpSpPr>
        <p:grpSpPr bwMode="auto">
          <a:xfrm flipV="1">
            <a:off x="4884738" y="2565400"/>
            <a:ext cx="203200" cy="168275"/>
            <a:chOff x="1918" y="3762"/>
            <a:chExt cx="128" cy="106"/>
          </a:xfrm>
        </p:grpSpPr>
        <p:sp>
          <p:nvSpPr>
            <p:cNvPr id="173145" name="Line 89"/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73146" name="Line 90"/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73147" name="Group 91"/>
          <p:cNvGrpSpPr>
            <a:grpSpLocks/>
          </p:cNvGrpSpPr>
          <p:nvPr/>
        </p:nvGrpSpPr>
        <p:grpSpPr bwMode="auto">
          <a:xfrm rot="-5400000">
            <a:off x="4484688" y="4830762"/>
            <a:ext cx="203200" cy="168275"/>
            <a:chOff x="1918" y="3762"/>
            <a:chExt cx="128" cy="106"/>
          </a:xfrm>
        </p:grpSpPr>
        <p:sp>
          <p:nvSpPr>
            <p:cNvPr id="173148" name="Line 92"/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73149" name="Line 93"/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sp>
        <p:nvSpPr>
          <p:cNvPr id="173150" name="Text Box 94"/>
          <p:cNvSpPr txBox="1">
            <a:spLocks noChangeArrowheads="1"/>
          </p:cNvSpPr>
          <p:nvPr/>
        </p:nvSpPr>
        <p:spPr bwMode="auto">
          <a:xfrm>
            <a:off x="5956300" y="5232400"/>
            <a:ext cx="5064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da-DK" sz="1400"/>
              <a:t>tree</a:t>
            </a:r>
          </a:p>
        </p:txBody>
      </p:sp>
      <p:sp>
        <p:nvSpPr>
          <p:cNvPr id="173151" name="Text Box 95"/>
          <p:cNvSpPr txBox="1">
            <a:spLocks noChangeArrowheads="1"/>
          </p:cNvSpPr>
          <p:nvPr/>
        </p:nvSpPr>
        <p:spPr bwMode="auto">
          <a:xfrm>
            <a:off x="533400" y="1520825"/>
            <a:ext cx="5064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da-DK" sz="1400"/>
              <a:t>tree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11.4A  Virtual windows plan, e-mail</a:t>
            </a:r>
          </a:p>
        </p:txBody>
      </p:sp>
      <p:sp>
        <p:nvSpPr>
          <p:cNvPr id="181255" name="Text Box 7"/>
          <p:cNvSpPr txBox="1">
            <a:spLocks noChangeArrowheads="1"/>
          </p:cNvSpPr>
          <p:nvPr/>
        </p:nvSpPr>
        <p:spPr bwMode="auto">
          <a:xfrm>
            <a:off x="533400" y="2454275"/>
            <a:ext cx="1152525" cy="79851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 altLang="da-DK" sz="1600" b="0" noProof="1"/>
          </a:p>
          <a:p>
            <a:endParaRPr lang="da-DK" altLang="da-DK" sz="1600" b="0" noProof="1"/>
          </a:p>
          <a:p>
            <a:endParaRPr lang="da-DK" altLang="da-DK" sz="1600" b="0" noProof="1"/>
          </a:p>
        </p:txBody>
      </p:sp>
      <p:sp>
        <p:nvSpPr>
          <p:cNvPr id="181256" name="Text Box 8"/>
          <p:cNvSpPr txBox="1">
            <a:spLocks noChangeArrowheads="1"/>
          </p:cNvSpPr>
          <p:nvPr/>
        </p:nvSpPr>
        <p:spPr bwMode="auto">
          <a:xfrm>
            <a:off x="2900363" y="1693863"/>
            <a:ext cx="1187450" cy="55403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pPr algn="ctr"/>
            <a:endParaRPr lang="da-DK" altLang="da-DK" sz="1600" b="0" noProof="1"/>
          </a:p>
        </p:txBody>
      </p:sp>
      <p:sp>
        <p:nvSpPr>
          <p:cNvPr id="181257" name="Text Box 9"/>
          <p:cNvSpPr txBox="1">
            <a:spLocks noChangeArrowheads="1"/>
          </p:cNvSpPr>
          <p:nvPr/>
        </p:nvSpPr>
        <p:spPr bwMode="auto">
          <a:xfrm>
            <a:off x="2901950" y="838200"/>
            <a:ext cx="1185863" cy="55403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>
            <a:spAutoFit/>
          </a:bodyPr>
          <a:lstStyle/>
          <a:p>
            <a:r>
              <a:rPr lang="da-DK" altLang="da-DK" sz="1600" b="0" noProof="1"/>
              <a:t>FileSearch:</a:t>
            </a:r>
          </a:p>
          <a:p>
            <a:r>
              <a:rPr lang="da-DK" altLang="da-DK" sz="1600" b="0" noProof="1"/>
              <a:t>criteria, files</a:t>
            </a:r>
          </a:p>
        </p:txBody>
      </p:sp>
      <p:sp>
        <p:nvSpPr>
          <p:cNvPr id="181258" name="Text Box 10"/>
          <p:cNvSpPr txBox="1">
            <a:spLocks noChangeArrowheads="1"/>
          </p:cNvSpPr>
          <p:nvPr/>
        </p:nvSpPr>
        <p:spPr bwMode="auto">
          <a:xfrm>
            <a:off x="5167313" y="1693863"/>
            <a:ext cx="1174750" cy="55403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>
            <a:spAutoFit/>
          </a:bodyPr>
          <a:lstStyle/>
          <a:p>
            <a:r>
              <a:rPr lang="da-DK" altLang="da-DK" sz="1600" b="0" noProof="1"/>
              <a:t>ContactList:</a:t>
            </a:r>
          </a:p>
          <a:p>
            <a:r>
              <a:rPr lang="da-DK" altLang="da-DK" sz="1600" b="0" noProof="1"/>
              <a:t>Tree view</a:t>
            </a:r>
          </a:p>
        </p:txBody>
      </p:sp>
      <p:sp>
        <p:nvSpPr>
          <p:cNvPr id="181259" name="Text Box 11"/>
          <p:cNvSpPr txBox="1">
            <a:spLocks noChangeArrowheads="1"/>
          </p:cNvSpPr>
          <p:nvPr/>
        </p:nvSpPr>
        <p:spPr bwMode="auto">
          <a:xfrm>
            <a:off x="5156200" y="2581275"/>
            <a:ext cx="1196975" cy="55403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 altLang="da-DK" sz="1600" b="0" noProof="1"/>
          </a:p>
        </p:txBody>
      </p:sp>
      <p:sp>
        <p:nvSpPr>
          <p:cNvPr id="181260" name="Text Box 12"/>
          <p:cNvSpPr txBox="1">
            <a:spLocks noChangeArrowheads="1"/>
          </p:cNvSpPr>
          <p:nvPr/>
        </p:nvSpPr>
        <p:spPr bwMode="auto">
          <a:xfrm>
            <a:off x="4879975" y="838200"/>
            <a:ext cx="1751013" cy="55403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>
            <a:spAutoFit/>
          </a:bodyPr>
          <a:lstStyle/>
          <a:p>
            <a:r>
              <a:rPr lang="da-DK" altLang="da-DK" sz="1600" b="0" noProof="1"/>
              <a:t>ProgressIndicator</a:t>
            </a:r>
            <a:r>
              <a:rPr lang="da-DK" altLang="da-DK" sz="1600" b="0"/>
              <a:t>:</a:t>
            </a:r>
          </a:p>
          <a:p>
            <a:r>
              <a:rPr lang="da-DK" altLang="da-DK" sz="1600" b="0"/>
              <a:t>action, remaining</a:t>
            </a:r>
            <a:endParaRPr lang="da-DK" altLang="da-DK" sz="1600" b="0" noProof="1"/>
          </a:p>
        </p:txBody>
      </p:sp>
      <p:sp>
        <p:nvSpPr>
          <p:cNvPr id="181261" name="Text Box 13"/>
          <p:cNvSpPr txBox="1">
            <a:spLocks noChangeArrowheads="1"/>
          </p:cNvSpPr>
          <p:nvPr/>
        </p:nvSpPr>
        <p:spPr bwMode="auto">
          <a:xfrm>
            <a:off x="2733675" y="2835275"/>
            <a:ext cx="1751013" cy="55403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>
            <a:spAutoFit/>
          </a:bodyPr>
          <a:lstStyle/>
          <a:p>
            <a:r>
              <a:rPr lang="da-DK" altLang="da-DK" sz="1600" b="0" noProof="1"/>
              <a:t>MessageSearch:</a:t>
            </a:r>
          </a:p>
          <a:p>
            <a:r>
              <a:rPr lang="da-DK" altLang="da-DK" sz="1600" b="0" noProof="1"/>
              <a:t>criteria, messages</a:t>
            </a:r>
          </a:p>
        </p:txBody>
      </p:sp>
      <p:grpSp>
        <p:nvGrpSpPr>
          <p:cNvPr id="181269" name="Group 21"/>
          <p:cNvGrpSpPr>
            <a:grpSpLocks/>
          </p:cNvGrpSpPr>
          <p:nvPr/>
        </p:nvGrpSpPr>
        <p:grpSpPr bwMode="auto">
          <a:xfrm>
            <a:off x="533400" y="838200"/>
            <a:ext cx="1663700" cy="1409700"/>
            <a:chOff x="920" y="1765"/>
            <a:chExt cx="1048" cy="888"/>
          </a:xfrm>
        </p:grpSpPr>
        <p:sp>
          <p:nvSpPr>
            <p:cNvPr id="181253" name="Text Box 5"/>
            <p:cNvSpPr txBox="1">
              <a:spLocks noChangeArrowheads="1"/>
            </p:cNvSpPr>
            <p:nvPr/>
          </p:nvSpPr>
          <p:spPr bwMode="auto">
            <a:xfrm>
              <a:off x="920" y="1765"/>
              <a:ext cx="1048" cy="8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0" rIns="36000" bIns="36000" anchor="ctr">
              <a:spAutoFit/>
            </a:bodyPr>
            <a:lstStyle>
              <a:lvl1pPr>
                <a:tabLst>
                  <a:tab pos="1054100" algn="ct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tabLst>
                  <a:tab pos="1054100" algn="ct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tabLst>
                  <a:tab pos="1054100" algn="ct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tabLst>
                  <a:tab pos="1054100" algn="ct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tabLst>
                  <a:tab pos="1054100" algn="ct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54100" algn="ct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54100" algn="ct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54100" algn="ct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54100" algn="ct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Aft>
                  <a:spcPct val="50000"/>
                </a:spcAft>
              </a:pPr>
              <a:r>
                <a:rPr lang="da-DK" altLang="da-DK" sz="1600" b="0" noProof="1">
                  <a:latin typeface="Arial" charset="0"/>
                </a:rPr>
                <a:t>FolderTree:</a:t>
              </a:r>
            </a:p>
            <a:p>
              <a:r>
                <a:rPr lang="da-DK" altLang="da-DK" sz="1600" b="0" noProof="1">
                  <a:latin typeface="Arial" charset="0"/>
                </a:rPr>
                <a:t>	Message</a:t>
              </a:r>
            </a:p>
            <a:p>
              <a:r>
                <a:rPr lang="da-DK" altLang="da-DK" sz="1600" b="0" noProof="1">
                  <a:latin typeface="Arial" charset="0"/>
                </a:rPr>
                <a:t>Tree	list</a:t>
              </a:r>
            </a:p>
            <a:p>
              <a:r>
                <a:rPr lang="da-DK" altLang="da-DK" sz="1600" b="0" noProof="1">
                  <a:latin typeface="Arial" charset="0"/>
                </a:rPr>
                <a:t>view	File</a:t>
              </a:r>
            </a:p>
            <a:p>
              <a:r>
                <a:rPr lang="da-DK" altLang="da-DK" sz="1600" b="0" noProof="1">
                  <a:latin typeface="Arial" charset="0"/>
                </a:rPr>
                <a:t>	list</a:t>
              </a:r>
            </a:p>
          </p:txBody>
        </p:sp>
        <p:sp>
          <p:nvSpPr>
            <p:cNvPr id="181266" name="Line 18"/>
            <p:cNvSpPr>
              <a:spLocks noChangeShapeType="1"/>
            </p:cNvSpPr>
            <p:nvPr/>
          </p:nvSpPr>
          <p:spPr bwMode="auto">
            <a:xfrm>
              <a:off x="920" y="1982"/>
              <a:ext cx="104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181267" name="Line 19"/>
            <p:cNvSpPr>
              <a:spLocks noChangeShapeType="1"/>
            </p:cNvSpPr>
            <p:nvPr/>
          </p:nvSpPr>
          <p:spPr bwMode="auto">
            <a:xfrm>
              <a:off x="1293" y="1982"/>
              <a:ext cx="0" cy="67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181268" name="Line 20"/>
            <p:cNvSpPr>
              <a:spLocks noChangeShapeType="1"/>
            </p:cNvSpPr>
            <p:nvPr/>
          </p:nvSpPr>
          <p:spPr bwMode="auto">
            <a:xfrm>
              <a:off x="1293" y="2312"/>
              <a:ext cx="6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</p:grpSp>
      <p:sp>
        <p:nvSpPr>
          <p:cNvPr id="181270" name="Text Box 22"/>
          <p:cNvSpPr txBox="1">
            <a:spLocks noChangeArrowheads="1"/>
          </p:cNvSpPr>
          <p:nvPr/>
        </p:nvSpPr>
        <p:spPr bwMode="auto">
          <a:xfrm>
            <a:off x="685800" y="2606675"/>
            <a:ext cx="1152525" cy="79851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/>
          <a:lstStyle/>
          <a:p>
            <a:r>
              <a:rPr lang="da-DK" altLang="da-DK" sz="1600" b="0" noProof="1"/>
              <a:t>Message 2:</a:t>
            </a:r>
          </a:p>
        </p:txBody>
      </p:sp>
      <p:sp>
        <p:nvSpPr>
          <p:cNvPr id="181272" name="Text Box 24"/>
          <p:cNvSpPr txBox="1">
            <a:spLocks noChangeArrowheads="1"/>
          </p:cNvSpPr>
          <p:nvPr/>
        </p:nvSpPr>
        <p:spPr bwMode="auto">
          <a:xfrm>
            <a:off x="838200" y="2886075"/>
            <a:ext cx="1152525" cy="79851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r>
              <a:rPr lang="da-DK" altLang="da-DK" sz="1600" b="0" noProof="1"/>
              <a:t>Message 1:</a:t>
            </a:r>
          </a:p>
          <a:p>
            <a:r>
              <a:rPr lang="da-DK" altLang="da-DK" sz="1600" b="0" noProof="1"/>
              <a:t>body, all</a:t>
            </a:r>
          </a:p>
          <a:p>
            <a:r>
              <a:rPr lang="da-DK" altLang="da-DK" sz="1600" b="0" noProof="1"/>
              <a:t>attributes</a:t>
            </a:r>
          </a:p>
        </p:txBody>
      </p:sp>
      <p:sp>
        <p:nvSpPr>
          <p:cNvPr id="181273" name="Text Box 25"/>
          <p:cNvSpPr txBox="1">
            <a:spLocks noChangeArrowheads="1"/>
          </p:cNvSpPr>
          <p:nvPr/>
        </p:nvSpPr>
        <p:spPr bwMode="auto">
          <a:xfrm>
            <a:off x="5308600" y="2733675"/>
            <a:ext cx="1196975" cy="55403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 altLang="da-DK" sz="1600" b="0" noProof="1"/>
          </a:p>
        </p:txBody>
      </p:sp>
      <p:sp>
        <p:nvSpPr>
          <p:cNvPr id="181275" name="Text Box 27"/>
          <p:cNvSpPr txBox="1">
            <a:spLocks noChangeArrowheads="1"/>
          </p:cNvSpPr>
          <p:nvPr/>
        </p:nvSpPr>
        <p:spPr bwMode="auto">
          <a:xfrm>
            <a:off x="5473700" y="2898775"/>
            <a:ext cx="1196975" cy="55403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r>
              <a:rPr lang="da-DK" altLang="da-DK" sz="1600" b="0" noProof="1"/>
              <a:t>Contact:</a:t>
            </a:r>
          </a:p>
          <a:p>
            <a:r>
              <a:rPr lang="da-DK" altLang="da-DK" sz="1600" b="0" noProof="1"/>
              <a:t>all attributes</a:t>
            </a:r>
          </a:p>
        </p:txBody>
      </p:sp>
      <p:sp>
        <p:nvSpPr>
          <p:cNvPr id="181276" name="Text Box 28"/>
          <p:cNvSpPr txBox="1">
            <a:spLocks noChangeArrowheads="1"/>
          </p:cNvSpPr>
          <p:nvPr/>
        </p:nvSpPr>
        <p:spPr bwMode="auto">
          <a:xfrm>
            <a:off x="3052763" y="1846263"/>
            <a:ext cx="1187450" cy="55403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pPr algn="ctr"/>
            <a:endParaRPr lang="da-DK" altLang="da-DK" sz="1600" b="0" noProof="1"/>
          </a:p>
        </p:txBody>
      </p:sp>
      <p:sp>
        <p:nvSpPr>
          <p:cNvPr id="181277" name="Text Box 29"/>
          <p:cNvSpPr txBox="1">
            <a:spLocks noChangeArrowheads="1"/>
          </p:cNvSpPr>
          <p:nvPr/>
        </p:nvSpPr>
        <p:spPr bwMode="auto">
          <a:xfrm>
            <a:off x="3205163" y="1998663"/>
            <a:ext cx="1187450" cy="55403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pPr algn="ctr"/>
            <a:r>
              <a:rPr lang="da-DK" altLang="da-DK" sz="1600" b="0" noProof="1"/>
              <a:t>File</a:t>
            </a:r>
          </a:p>
          <a:p>
            <a:pPr algn="ctr"/>
            <a:r>
              <a:rPr lang="da-DK" altLang="da-DK" sz="1600" b="0" noProof="1"/>
              <a:t>view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Text Box 1026"/>
          <p:cNvSpPr txBox="1">
            <a:spLocks noChangeArrowheads="1"/>
          </p:cNvSpPr>
          <p:nvPr/>
        </p:nvSpPr>
        <p:spPr bwMode="auto">
          <a:xfrm rot="-5400000">
            <a:off x="4979987" y="-989012"/>
            <a:ext cx="1693863" cy="446563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>
            <a:spAutoFit/>
          </a:bodyPr>
          <a:lstStyle/>
          <a:p>
            <a:pPr>
              <a:lnSpc>
                <a:spcPct val="200000"/>
              </a:lnSpc>
            </a:pPr>
            <a:r>
              <a:rPr lang="da-DK" altLang="da-DK" sz="1600" b="0" noProof="1"/>
              <a:t>FolderTree</a:t>
            </a:r>
          </a:p>
          <a:p>
            <a:pPr>
              <a:lnSpc>
                <a:spcPct val="200000"/>
              </a:lnSpc>
            </a:pPr>
            <a:r>
              <a:rPr lang="da-DK" altLang="da-DK" sz="1600" b="0" noProof="1"/>
              <a:t>MessageSearch</a:t>
            </a:r>
          </a:p>
          <a:p>
            <a:pPr>
              <a:lnSpc>
                <a:spcPct val="200000"/>
              </a:lnSpc>
            </a:pPr>
            <a:r>
              <a:rPr lang="da-DK" altLang="da-DK" sz="1600" b="0" noProof="1"/>
              <a:t>FileSearch</a:t>
            </a:r>
          </a:p>
          <a:p>
            <a:pPr>
              <a:lnSpc>
                <a:spcPct val="200000"/>
              </a:lnSpc>
            </a:pPr>
            <a:r>
              <a:rPr lang="da-DK" altLang="da-DK" sz="1600" b="0" noProof="1"/>
              <a:t>Message 1</a:t>
            </a:r>
          </a:p>
          <a:p>
            <a:pPr>
              <a:lnSpc>
                <a:spcPct val="200000"/>
              </a:lnSpc>
            </a:pPr>
            <a:r>
              <a:rPr lang="da-DK" altLang="da-DK" sz="1600" b="0" noProof="1"/>
              <a:t>Message 2</a:t>
            </a:r>
          </a:p>
          <a:p>
            <a:pPr>
              <a:lnSpc>
                <a:spcPct val="200000"/>
              </a:lnSpc>
            </a:pPr>
            <a:r>
              <a:rPr lang="da-DK" altLang="da-DK" sz="1600" b="0" noProof="1"/>
              <a:t>FileView</a:t>
            </a:r>
          </a:p>
          <a:p>
            <a:pPr>
              <a:lnSpc>
                <a:spcPct val="200000"/>
              </a:lnSpc>
            </a:pPr>
            <a:r>
              <a:rPr lang="da-DK" altLang="da-DK" sz="1600" b="0" noProof="1"/>
              <a:t>ProgressIndicator</a:t>
            </a:r>
          </a:p>
          <a:p>
            <a:pPr>
              <a:lnSpc>
                <a:spcPct val="200000"/>
              </a:lnSpc>
            </a:pPr>
            <a:r>
              <a:rPr lang="da-DK" altLang="da-DK" sz="1600" b="0" noProof="1"/>
              <a:t>ContactList</a:t>
            </a:r>
          </a:p>
          <a:p>
            <a:pPr>
              <a:lnSpc>
                <a:spcPct val="200000"/>
              </a:lnSpc>
            </a:pPr>
            <a:r>
              <a:rPr lang="da-DK" altLang="da-DK" sz="1600" b="0" noProof="1"/>
              <a:t>Contact</a:t>
            </a:r>
          </a:p>
        </p:txBody>
      </p:sp>
      <p:sp>
        <p:nvSpPr>
          <p:cNvPr id="184323" name="Text Box 1027"/>
          <p:cNvSpPr txBox="1">
            <a:spLocks noChangeArrowheads="1"/>
          </p:cNvSpPr>
          <p:nvPr/>
        </p:nvSpPr>
        <p:spPr bwMode="auto">
          <a:xfrm>
            <a:off x="533400" y="2090738"/>
            <a:ext cx="3060700" cy="471011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>
            <a:lvl1pPr>
              <a:tabLst>
                <a:tab pos="571500" algn="r"/>
                <a:tab pos="673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" algn="r"/>
                <a:tab pos="673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" algn="r"/>
                <a:tab pos="673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" algn="r"/>
                <a:tab pos="673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" algn="r"/>
                <a:tab pos="673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r"/>
                <a:tab pos="673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r"/>
                <a:tab pos="673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r"/>
                <a:tab pos="673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r"/>
                <a:tab pos="673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600" b="0" noProof="1">
                <a:latin typeface="Arial" charset="0"/>
              </a:rPr>
              <a:t>	T1-1	Mail transfer</a:t>
            </a:r>
          </a:p>
          <a:p>
            <a:r>
              <a:rPr lang="da-DK" altLang="da-DK" sz="1600" b="0" noProof="1">
                <a:latin typeface="Arial" charset="0"/>
              </a:rPr>
              <a:t>	2	Read mail</a:t>
            </a:r>
          </a:p>
          <a:p>
            <a:r>
              <a:rPr lang="da-DK" altLang="da-DK" sz="1600" b="0" noProof="1">
                <a:latin typeface="Arial" charset="0"/>
              </a:rPr>
              <a:t>	3	Delete mail</a:t>
            </a:r>
          </a:p>
          <a:p>
            <a:r>
              <a:rPr lang="da-DK" altLang="da-DK" sz="1600" b="0" noProof="1">
                <a:latin typeface="Arial" charset="0"/>
              </a:rPr>
              <a:t>	4+5	Reply, forward</a:t>
            </a:r>
          </a:p>
          <a:p>
            <a:r>
              <a:rPr lang="da-DK" altLang="da-DK" sz="1600" b="0" noProof="1">
                <a:latin typeface="Arial" charset="0"/>
              </a:rPr>
              <a:t>6+9+3	Annotate, deadline</a:t>
            </a:r>
          </a:p>
          <a:p>
            <a:r>
              <a:rPr lang="da-DK" altLang="da-DK" sz="1600" b="0" noProof="1">
                <a:latin typeface="Arial" charset="0"/>
              </a:rPr>
              <a:t>	7+6	Write note</a:t>
            </a:r>
          </a:p>
          <a:p>
            <a:r>
              <a:rPr lang="da-DK" altLang="da-DK" sz="1600" b="0" noProof="1">
                <a:latin typeface="Arial" charset="0"/>
              </a:rPr>
              <a:t>	8	Mirror-file</a:t>
            </a:r>
          </a:p>
          <a:p>
            <a:r>
              <a:rPr lang="da-DK" altLang="da-DK" sz="1600" b="0" noProof="1">
                <a:latin typeface="Arial" charset="0"/>
              </a:rPr>
              <a:t>	10	Record sender</a:t>
            </a:r>
          </a:p>
          <a:p>
            <a:r>
              <a:rPr lang="da-DK" altLang="da-DK" sz="1600" b="0" noProof="1">
                <a:latin typeface="Arial" charset="0"/>
              </a:rPr>
              <a:t>	11	Resend related mail</a:t>
            </a:r>
          </a:p>
          <a:p>
            <a:r>
              <a:rPr lang="da-DK" altLang="da-DK" sz="1600" b="0" noProof="1">
                <a:latin typeface="Arial" charset="0"/>
              </a:rPr>
              <a:t>	12+7	Print</a:t>
            </a:r>
          </a:p>
          <a:p>
            <a:r>
              <a:rPr lang="da-DK" altLang="da-DK" sz="1600" b="0" noProof="1">
                <a:latin typeface="Arial" charset="0"/>
              </a:rPr>
              <a:t>T2-1+T4-1 Review folders</a:t>
            </a:r>
          </a:p>
          <a:p>
            <a:r>
              <a:rPr lang="da-DK" altLang="da-DK" sz="1600" b="0" noProof="1">
                <a:latin typeface="Arial" charset="0"/>
              </a:rPr>
              <a:t>	T2-2	Compose message</a:t>
            </a:r>
          </a:p>
          <a:p>
            <a:r>
              <a:rPr lang="da-DK" altLang="da-DK" sz="1600" b="0" noProof="1">
                <a:latin typeface="Arial" charset="0"/>
              </a:rPr>
              <a:t>	3	Define recipients</a:t>
            </a:r>
          </a:p>
          <a:p>
            <a:r>
              <a:rPr lang="da-DK" altLang="da-DK" sz="1600" b="0" noProof="1">
                <a:latin typeface="Arial" charset="0"/>
              </a:rPr>
              <a:t>	4	Attach files</a:t>
            </a:r>
          </a:p>
          <a:p>
            <a:r>
              <a:rPr lang="da-DK" altLang="da-DK" sz="1600" b="0" noProof="1">
                <a:latin typeface="Arial" charset="0"/>
              </a:rPr>
              <a:t>	5	Mirror-file &amp; send</a:t>
            </a:r>
          </a:p>
          <a:p>
            <a:r>
              <a:rPr lang="da-DK" altLang="da-DK" sz="1600" b="0" noProof="1">
                <a:latin typeface="Arial" charset="0"/>
              </a:rPr>
              <a:t>	T3-1	Search</a:t>
            </a:r>
          </a:p>
          <a:p>
            <a:r>
              <a:rPr lang="da-DK" altLang="da-DK" sz="1600" b="0" noProof="1">
                <a:latin typeface="Arial" charset="0"/>
              </a:rPr>
              <a:t>	2	Mirror-file selected</a:t>
            </a:r>
          </a:p>
          <a:p>
            <a:r>
              <a:rPr lang="da-DK" altLang="da-DK" sz="1600" b="0" noProof="1">
                <a:latin typeface="Arial" charset="0"/>
              </a:rPr>
              <a:t>	T4-2	Sort by . . .</a:t>
            </a:r>
          </a:p>
          <a:p>
            <a:r>
              <a:rPr lang="da-DK" altLang="da-DK" sz="1600" b="0" noProof="1">
                <a:latin typeface="Arial" charset="0"/>
              </a:rPr>
              <a:t>	T4-8	Close folder &amp; archive</a:t>
            </a:r>
          </a:p>
        </p:txBody>
      </p:sp>
      <p:sp>
        <p:nvSpPr>
          <p:cNvPr id="184324" name="Text Box 1028"/>
          <p:cNvSpPr txBox="1">
            <a:spLocks noChangeArrowheads="1"/>
          </p:cNvSpPr>
          <p:nvPr/>
        </p:nvSpPr>
        <p:spPr bwMode="auto">
          <a:xfrm>
            <a:off x="3594100" y="2090738"/>
            <a:ext cx="4465638" cy="471011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0" rIns="36000" bIns="36000" anchor="ctr">
            <a:spAutoFit/>
          </a:bodyPr>
          <a:lstStyle>
            <a:lvl1pPr>
              <a:tabLst>
                <a:tab pos="292100" algn="ctr"/>
                <a:tab pos="762000" algn="ctr"/>
                <a:tab pos="1244600" algn="ctr"/>
                <a:tab pos="1714500" algn="ctr"/>
                <a:tab pos="2286000" algn="ctr"/>
                <a:tab pos="2768600" algn="ctr"/>
                <a:tab pos="3238500" algn="ctr"/>
                <a:tab pos="3721100" algn="ctr"/>
                <a:tab pos="41910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292100" algn="ctr"/>
                <a:tab pos="762000" algn="ctr"/>
                <a:tab pos="1244600" algn="ctr"/>
                <a:tab pos="1714500" algn="ctr"/>
                <a:tab pos="2286000" algn="ctr"/>
                <a:tab pos="2768600" algn="ctr"/>
                <a:tab pos="3238500" algn="ctr"/>
                <a:tab pos="3721100" algn="ctr"/>
                <a:tab pos="41910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292100" algn="ctr"/>
                <a:tab pos="762000" algn="ctr"/>
                <a:tab pos="1244600" algn="ctr"/>
                <a:tab pos="1714500" algn="ctr"/>
                <a:tab pos="2286000" algn="ctr"/>
                <a:tab pos="2768600" algn="ctr"/>
                <a:tab pos="3238500" algn="ctr"/>
                <a:tab pos="3721100" algn="ctr"/>
                <a:tab pos="41910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292100" algn="ctr"/>
                <a:tab pos="762000" algn="ctr"/>
                <a:tab pos="1244600" algn="ctr"/>
                <a:tab pos="1714500" algn="ctr"/>
                <a:tab pos="2286000" algn="ctr"/>
                <a:tab pos="2768600" algn="ctr"/>
                <a:tab pos="3238500" algn="ctr"/>
                <a:tab pos="3721100" algn="ctr"/>
                <a:tab pos="41910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292100" algn="ctr"/>
                <a:tab pos="762000" algn="ctr"/>
                <a:tab pos="1244600" algn="ctr"/>
                <a:tab pos="1714500" algn="ctr"/>
                <a:tab pos="2286000" algn="ctr"/>
                <a:tab pos="2768600" algn="ctr"/>
                <a:tab pos="3238500" algn="ctr"/>
                <a:tab pos="3721100" algn="ctr"/>
                <a:tab pos="41910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ctr"/>
                <a:tab pos="762000" algn="ctr"/>
                <a:tab pos="1244600" algn="ctr"/>
                <a:tab pos="1714500" algn="ctr"/>
                <a:tab pos="2286000" algn="ctr"/>
                <a:tab pos="2768600" algn="ctr"/>
                <a:tab pos="3238500" algn="ctr"/>
                <a:tab pos="3721100" algn="ctr"/>
                <a:tab pos="41910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ctr"/>
                <a:tab pos="762000" algn="ctr"/>
                <a:tab pos="1244600" algn="ctr"/>
                <a:tab pos="1714500" algn="ctr"/>
                <a:tab pos="2286000" algn="ctr"/>
                <a:tab pos="2768600" algn="ctr"/>
                <a:tab pos="3238500" algn="ctr"/>
                <a:tab pos="3721100" algn="ctr"/>
                <a:tab pos="41910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ctr"/>
                <a:tab pos="762000" algn="ctr"/>
                <a:tab pos="1244600" algn="ctr"/>
                <a:tab pos="1714500" algn="ctr"/>
                <a:tab pos="2286000" algn="ctr"/>
                <a:tab pos="2768600" algn="ctr"/>
                <a:tab pos="3238500" algn="ctr"/>
                <a:tab pos="3721100" algn="ctr"/>
                <a:tab pos="41910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ctr"/>
                <a:tab pos="762000" algn="ctr"/>
                <a:tab pos="1244600" algn="ctr"/>
                <a:tab pos="1714500" algn="ctr"/>
                <a:tab pos="2286000" algn="ctr"/>
                <a:tab pos="2768600" algn="ctr"/>
                <a:tab pos="3238500" algn="ctr"/>
                <a:tab pos="3721100" algn="ctr"/>
                <a:tab pos="41910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600" b="0" noProof="1">
                <a:latin typeface="Arial" charset="0"/>
              </a:rPr>
              <a:t>	m						m</a:t>
            </a:r>
          </a:p>
          <a:p>
            <a:r>
              <a:rPr lang="da-DK" altLang="da-DK" sz="1600" b="0" noProof="1">
                <a:latin typeface="Arial" charset="0"/>
              </a:rPr>
              <a:t>	m			m	(s)	m	</a:t>
            </a:r>
          </a:p>
          <a:p>
            <a:r>
              <a:rPr lang="da-DK" altLang="da-DK" sz="1600" b="0" noProof="1">
                <a:latin typeface="Arial" charset="0"/>
              </a:rPr>
              <a:t>	m			m		</a:t>
            </a:r>
          </a:p>
          <a:p>
            <a:r>
              <a:rPr lang="da-DK" altLang="da-DK" sz="1600" b="0" noProof="1">
                <a:latin typeface="Arial" charset="0"/>
              </a:rPr>
              <a:t>	o		(o)	m	n			(n)	(n)</a:t>
            </a:r>
          </a:p>
          <a:p>
            <a:r>
              <a:rPr lang="da-DK" altLang="da-DK" sz="1600" b="0" noProof="1">
                <a:latin typeface="Arial" charset="0"/>
              </a:rPr>
              <a:t>				m	</a:t>
            </a:r>
          </a:p>
          <a:p>
            <a:r>
              <a:rPr lang="da-DK" altLang="da-DK" sz="1600" b="0" noProof="1">
                <a:latin typeface="Arial" charset="0"/>
              </a:rPr>
              <a:t>	n			(m)	n</a:t>
            </a:r>
          </a:p>
          <a:p>
            <a:r>
              <a:rPr lang="da-DK" altLang="da-DK" sz="1600" b="0" noProof="1">
                <a:latin typeface="Arial" charset="0"/>
              </a:rPr>
              <a:t>	m			m		(m)</a:t>
            </a:r>
          </a:p>
          <a:p>
            <a:r>
              <a:rPr lang="da-DK" altLang="da-DK" sz="1600" b="0" noProof="1">
                <a:latin typeface="Arial" charset="0"/>
              </a:rPr>
              <a:t>				m				m	m</a:t>
            </a:r>
          </a:p>
          <a:p>
            <a:r>
              <a:rPr lang="da-DK" altLang="da-DK" sz="1600" b="0" noProof="1">
                <a:latin typeface="Arial" charset="0"/>
              </a:rPr>
              <a:t>	o			m	o</a:t>
            </a:r>
          </a:p>
          <a:p>
            <a:r>
              <a:rPr lang="da-DK" altLang="da-DK" sz="1600" b="0" noProof="1">
                <a:latin typeface="Arial" charset="0"/>
              </a:rPr>
              <a:t>	m			m			m</a:t>
            </a:r>
          </a:p>
          <a:p>
            <a:r>
              <a:rPr lang="da-DK" altLang="da-DK" sz="1600" b="0" noProof="1">
                <a:latin typeface="Arial" charset="0"/>
              </a:rPr>
              <a:t>	o	o		o	o</a:t>
            </a:r>
          </a:p>
          <a:p>
            <a:r>
              <a:rPr lang="da-DK" altLang="da-DK" sz="1600" b="0" noProof="1">
                <a:latin typeface="Arial" charset="0"/>
              </a:rPr>
              <a:t>	o	o	(o)	n	o	o</a:t>
            </a:r>
          </a:p>
          <a:p>
            <a:r>
              <a:rPr lang="da-DK" altLang="da-DK" sz="1600" b="0" noProof="1">
                <a:latin typeface="Arial" charset="0"/>
              </a:rPr>
              <a:t>				n				n	n</a:t>
            </a:r>
          </a:p>
          <a:p>
            <a:r>
              <a:rPr lang="da-DK" altLang="da-DK" sz="1600" b="0" noProof="1">
                <a:latin typeface="Arial" charset="0"/>
              </a:rPr>
              <a:t>	n		(n)	n		n	</a:t>
            </a:r>
          </a:p>
          <a:p>
            <a:r>
              <a:rPr lang="da-DK" altLang="da-DK" sz="1600" b="0" noProof="1">
                <a:latin typeface="Arial" charset="0"/>
              </a:rPr>
              <a:t>	n			n			n</a:t>
            </a:r>
          </a:p>
          <a:p>
            <a:r>
              <a:rPr lang="da-DK" altLang="da-DK" sz="1600" b="0" noProof="1">
                <a:latin typeface="Arial" charset="0"/>
              </a:rPr>
              <a:t>	o	o		o</a:t>
            </a:r>
          </a:p>
          <a:p>
            <a:r>
              <a:rPr lang="da-DK" altLang="da-DK" sz="1600" b="0" noProof="1">
                <a:latin typeface="Arial" charset="0"/>
              </a:rPr>
              <a:t>	o			o</a:t>
            </a:r>
          </a:p>
          <a:p>
            <a:r>
              <a:rPr lang="da-DK" altLang="da-DK" sz="1600" b="0" noProof="1">
                <a:latin typeface="Arial" charset="0"/>
              </a:rPr>
              <a:t>	o	o</a:t>
            </a:r>
          </a:p>
          <a:p>
            <a:r>
              <a:rPr lang="da-DK" altLang="da-DK" sz="1600" b="0" noProof="1">
                <a:latin typeface="Arial" charset="0"/>
              </a:rPr>
              <a:t>	o						o</a:t>
            </a:r>
          </a:p>
        </p:txBody>
      </p:sp>
      <p:sp>
        <p:nvSpPr>
          <p:cNvPr id="184325" name="Line 1029"/>
          <p:cNvSpPr>
            <a:spLocks noChangeShapeType="1"/>
          </p:cNvSpPr>
          <p:nvPr/>
        </p:nvSpPr>
        <p:spPr bwMode="auto">
          <a:xfrm>
            <a:off x="4089400" y="396875"/>
            <a:ext cx="0" cy="64039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184326" name="Line 1030"/>
          <p:cNvSpPr>
            <a:spLocks noChangeShapeType="1"/>
          </p:cNvSpPr>
          <p:nvPr/>
        </p:nvSpPr>
        <p:spPr bwMode="auto">
          <a:xfrm>
            <a:off x="4586288" y="396875"/>
            <a:ext cx="0" cy="64039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184327" name="Line 1031"/>
          <p:cNvSpPr>
            <a:spLocks noChangeShapeType="1"/>
          </p:cNvSpPr>
          <p:nvPr/>
        </p:nvSpPr>
        <p:spPr bwMode="auto">
          <a:xfrm>
            <a:off x="5081588" y="396875"/>
            <a:ext cx="0" cy="64039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184328" name="Line 1032"/>
          <p:cNvSpPr>
            <a:spLocks noChangeShapeType="1"/>
          </p:cNvSpPr>
          <p:nvPr/>
        </p:nvSpPr>
        <p:spPr bwMode="auto">
          <a:xfrm>
            <a:off x="5578475" y="396875"/>
            <a:ext cx="0" cy="64039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184329" name="Line 1033"/>
          <p:cNvSpPr>
            <a:spLocks noChangeShapeType="1"/>
          </p:cNvSpPr>
          <p:nvPr/>
        </p:nvSpPr>
        <p:spPr bwMode="auto">
          <a:xfrm>
            <a:off x="6073775" y="396875"/>
            <a:ext cx="0" cy="64039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184330" name="Line 1034"/>
          <p:cNvSpPr>
            <a:spLocks noChangeShapeType="1"/>
          </p:cNvSpPr>
          <p:nvPr/>
        </p:nvSpPr>
        <p:spPr bwMode="auto">
          <a:xfrm>
            <a:off x="6570663" y="396875"/>
            <a:ext cx="0" cy="64039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184331" name="Line 1035"/>
          <p:cNvSpPr>
            <a:spLocks noChangeShapeType="1"/>
          </p:cNvSpPr>
          <p:nvPr/>
        </p:nvSpPr>
        <p:spPr bwMode="auto">
          <a:xfrm>
            <a:off x="7065963" y="396875"/>
            <a:ext cx="0" cy="64039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184332" name="Line 1036"/>
          <p:cNvSpPr>
            <a:spLocks noChangeShapeType="1"/>
          </p:cNvSpPr>
          <p:nvPr/>
        </p:nvSpPr>
        <p:spPr bwMode="auto">
          <a:xfrm>
            <a:off x="7562850" y="396875"/>
            <a:ext cx="0" cy="64039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184333" name="Text Box 1037"/>
          <p:cNvSpPr txBox="1">
            <a:spLocks noChangeArrowheads="1"/>
          </p:cNvSpPr>
          <p:nvPr/>
        </p:nvSpPr>
        <p:spPr bwMode="auto">
          <a:xfrm>
            <a:off x="533400" y="411163"/>
            <a:ext cx="2971800" cy="153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0" rIns="36000" bIns="36000">
            <a:spAutoFit/>
          </a:bodyPr>
          <a:lstStyle>
            <a:lvl1pPr marL="381000" indent="-381000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673100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800" noProof="1">
                <a:latin typeface="Arial" charset="0"/>
              </a:rPr>
              <a:t>Virtual windows used for:</a:t>
            </a:r>
          </a:p>
          <a:p>
            <a:r>
              <a:rPr lang="da-DK" altLang="da-DK" sz="1600" b="0" noProof="1">
                <a:latin typeface="Arial" charset="0"/>
              </a:rPr>
              <a:t>m:	Message received.</a:t>
            </a:r>
          </a:p>
          <a:p>
            <a:r>
              <a:rPr lang="da-DK" altLang="da-DK" sz="1600" b="0" noProof="1">
                <a:latin typeface="Arial" charset="0"/>
              </a:rPr>
              <a:t>s:	Source message (original request or warning).</a:t>
            </a:r>
          </a:p>
          <a:p>
            <a:r>
              <a:rPr lang="da-DK" altLang="da-DK" sz="1600" b="0" noProof="1">
                <a:latin typeface="Arial" charset="0"/>
              </a:rPr>
              <a:t>o:	Old message.</a:t>
            </a:r>
          </a:p>
          <a:p>
            <a:r>
              <a:rPr lang="da-DK" altLang="da-DK" sz="1600" b="0" noProof="1">
                <a:latin typeface="Arial" charset="0"/>
              </a:rPr>
              <a:t>n:	New message or note.</a:t>
            </a:r>
            <a:endParaRPr lang="da-DK" altLang="da-DK" sz="1800" noProof="1">
              <a:latin typeface="Arial" charset="0"/>
            </a:endParaRPr>
          </a:p>
        </p:txBody>
      </p:sp>
      <p:sp>
        <p:nvSpPr>
          <p:cNvPr id="184334" name="Line 1038"/>
          <p:cNvSpPr>
            <a:spLocks noChangeShapeType="1"/>
          </p:cNvSpPr>
          <p:nvPr/>
        </p:nvSpPr>
        <p:spPr bwMode="auto">
          <a:xfrm>
            <a:off x="533400" y="4546600"/>
            <a:ext cx="75263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184335" name="Line 1039"/>
          <p:cNvSpPr>
            <a:spLocks noChangeShapeType="1"/>
          </p:cNvSpPr>
          <p:nvPr/>
        </p:nvSpPr>
        <p:spPr bwMode="auto">
          <a:xfrm>
            <a:off x="533400" y="5778500"/>
            <a:ext cx="75263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184336" name="Line 1040"/>
          <p:cNvSpPr>
            <a:spLocks noChangeShapeType="1"/>
          </p:cNvSpPr>
          <p:nvPr/>
        </p:nvSpPr>
        <p:spPr bwMode="auto">
          <a:xfrm>
            <a:off x="533400" y="3073400"/>
            <a:ext cx="75263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184337" name="Line 1041"/>
          <p:cNvSpPr>
            <a:spLocks noChangeShapeType="1"/>
          </p:cNvSpPr>
          <p:nvPr/>
        </p:nvSpPr>
        <p:spPr bwMode="auto">
          <a:xfrm>
            <a:off x="533400" y="3822700"/>
            <a:ext cx="75263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184339" name="Line 1043"/>
          <p:cNvSpPr>
            <a:spLocks noChangeShapeType="1"/>
          </p:cNvSpPr>
          <p:nvPr/>
        </p:nvSpPr>
        <p:spPr bwMode="auto">
          <a:xfrm>
            <a:off x="3594100" y="396875"/>
            <a:ext cx="0" cy="64039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184340" name="Line 1044"/>
          <p:cNvSpPr>
            <a:spLocks noChangeShapeType="1"/>
          </p:cNvSpPr>
          <p:nvPr/>
        </p:nvSpPr>
        <p:spPr bwMode="auto">
          <a:xfrm>
            <a:off x="8059738" y="411163"/>
            <a:ext cx="0" cy="64039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184341" name="Text Box 1045"/>
          <p:cNvSpPr txBox="1">
            <a:spLocks noChangeArrowheads="1"/>
          </p:cNvSpPr>
          <p:nvPr/>
        </p:nvSpPr>
        <p:spPr bwMode="auto">
          <a:xfrm>
            <a:off x="449263" y="76200"/>
            <a:ext cx="70310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sz="1600" b="0">
                <a:latin typeface="Arial" charset="0"/>
              </a:rPr>
              <a:t>(Fig 11.4A  Cont.)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7470" name="Group 78"/>
          <p:cNvGrpSpPr>
            <a:grpSpLocks/>
          </p:cNvGrpSpPr>
          <p:nvPr/>
        </p:nvGrpSpPr>
        <p:grpSpPr bwMode="auto">
          <a:xfrm>
            <a:off x="558800" y="854075"/>
            <a:ext cx="5946775" cy="4165600"/>
            <a:chOff x="352" y="498"/>
            <a:chExt cx="3746" cy="2624"/>
          </a:xfrm>
        </p:grpSpPr>
        <p:sp>
          <p:nvSpPr>
            <p:cNvPr id="187471" name="Text Box 79"/>
            <p:cNvSpPr txBox="1">
              <a:spLocks noChangeArrowheads="1"/>
            </p:cNvSpPr>
            <p:nvPr/>
          </p:nvSpPr>
          <p:spPr bwMode="auto">
            <a:xfrm>
              <a:off x="352" y="506"/>
              <a:ext cx="957" cy="2600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/>
            <a:lstStyle/>
            <a:p>
              <a:endParaRPr lang="da-DK" altLang="da-DK" noProof="1"/>
            </a:p>
          </p:txBody>
        </p:sp>
        <p:grpSp>
          <p:nvGrpSpPr>
            <p:cNvPr id="187472" name="Group 80"/>
            <p:cNvGrpSpPr>
              <a:grpSpLocks/>
            </p:cNvGrpSpPr>
            <p:nvPr/>
          </p:nvGrpSpPr>
          <p:grpSpPr bwMode="auto">
            <a:xfrm>
              <a:off x="1293" y="510"/>
              <a:ext cx="2795" cy="1671"/>
              <a:chOff x="1293" y="510"/>
              <a:chExt cx="2795" cy="1671"/>
            </a:xfrm>
          </p:grpSpPr>
          <p:sp>
            <p:nvSpPr>
              <p:cNvPr id="187473" name="Text Box 81"/>
              <p:cNvSpPr txBox="1">
                <a:spLocks noChangeArrowheads="1"/>
              </p:cNvSpPr>
              <p:nvPr/>
            </p:nvSpPr>
            <p:spPr bwMode="auto">
              <a:xfrm>
                <a:off x="1293" y="510"/>
                <a:ext cx="2795" cy="1671"/>
              </a:xfrm>
              <a:prstGeom prst="rect">
                <a:avLst/>
              </a:prstGeom>
              <a:solidFill>
                <a:srgbClr val="C0C0C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0" rIns="36000" bIns="36000"/>
              <a:lstStyle/>
              <a:p>
                <a:r>
                  <a:rPr lang="da-DK" altLang="da-DK"/>
                  <a:t>   Message </a:t>
                </a:r>
                <a:r>
                  <a:rPr lang="da-DK" altLang="da-DK" noProof="1"/>
                  <a:t>List:</a:t>
                </a:r>
                <a:r>
                  <a:rPr lang="da-DK" altLang="da-DK"/>
                  <a:t> Inbox</a:t>
                </a:r>
                <a:endParaRPr lang="da-DK" altLang="da-DK" noProof="1"/>
              </a:p>
            </p:txBody>
          </p:sp>
          <p:pic>
            <p:nvPicPr>
              <p:cNvPr id="187474" name="Picture 8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092" b="46138"/>
              <a:stretch>
                <a:fillRect/>
              </a:stretch>
            </p:blipFill>
            <p:spPr bwMode="auto">
              <a:xfrm>
                <a:off x="1309" y="625"/>
                <a:ext cx="2760" cy="1508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87475" name="Text Box 83"/>
            <p:cNvSpPr txBox="1">
              <a:spLocks noChangeArrowheads="1"/>
            </p:cNvSpPr>
            <p:nvPr/>
          </p:nvSpPr>
          <p:spPr bwMode="auto">
            <a:xfrm>
              <a:off x="1299" y="2177"/>
              <a:ext cx="2799" cy="945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/>
            <a:lstStyle/>
            <a:p>
              <a:r>
                <a:rPr lang="da-DK" altLang="da-DK" noProof="1"/>
                <a:t>   File</a:t>
              </a:r>
              <a:r>
                <a:rPr lang="da-DK" altLang="da-DK"/>
                <a:t> </a:t>
              </a:r>
              <a:r>
                <a:rPr lang="da-DK" altLang="da-DK" noProof="1"/>
                <a:t>List:</a:t>
              </a:r>
              <a:r>
                <a:rPr lang="da-DK" altLang="da-DK"/>
                <a:t> Inbox</a:t>
              </a:r>
              <a:endParaRPr lang="da-DK" altLang="da-DK" noProof="1"/>
            </a:p>
          </p:txBody>
        </p:sp>
        <p:sp>
          <p:nvSpPr>
            <p:cNvPr id="187476" name="Rectangle 84"/>
            <p:cNvSpPr>
              <a:spLocks noChangeArrowheads="1"/>
            </p:cNvSpPr>
            <p:nvPr/>
          </p:nvSpPr>
          <p:spPr bwMode="auto">
            <a:xfrm>
              <a:off x="352" y="498"/>
              <a:ext cx="3740" cy="2624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pic>
          <p:nvPicPr>
            <p:cNvPr id="187477" name="Picture 8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" y="504"/>
              <a:ext cx="936" cy="26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7478" name="Picture 8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" y="2284"/>
              <a:ext cx="2712" cy="8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87394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68437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sz="1600">
                <a:latin typeface="Arial" charset="0"/>
              </a:rPr>
              <a:t>Fig 11.4B  Virtual windows, graphical version</a:t>
            </a:r>
          </a:p>
        </p:txBody>
      </p:sp>
      <p:grpSp>
        <p:nvGrpSpPr>
          <p:cNvPr id="187457" name="Group 65"/>
          <p:cNvGrpSpPr>
            <a:grpSpLocks/>
          </p:cNvGrpSpPr>
          <p:nvPr/>
        </p:nvGrpSpPr>
        <p:grpSpPr bwMode="auto">
          <a:xfrm>
            <a:off x="4778375" y="2514600"/>
            <a:ext cx="2282825" cy="1895475"/>
            <a:chOff x="3242" y="1552"/>
            <a:chExt cx="1438" cy="1194"/>
          </a:xfrm>
        </p:grpSpPr>
        <p:sp>
          <p:nvSpPr>
            <p:cNvPr id="187415" name="Text Box 23"/>
            <p:cNvSpPr txBox="1">
              <a:spLocks noChangeArrowheads="1"/>
            </p:cNvSpPr>
            <p:nvPr/>
          </p:nvSpPr>
          <p:spPr bwMode="auto">
            <a:xfrm>
              <a:off x="3242" y="1552"/>
              <a:ext cx="1438" cy="1194"/>
            </a:xfrm>
            <a:prstGeom prst="rect">
              <a:avLst/>
            </a:prstGeom>
            <a:solidFill>
              <a:srgbClr val="DDDDD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/>
            <a:lstStyle/>
            <a:p>
              <a:r>
                <a:rPr lang="da-DK" altLang="da-DK"/>
                <a:t> Vienna trip: IMG_0103.JPG</a:t>
              </a:r>
              <a:endParaRPr lang="da-DK" altLang="da-DK" noProof="1"/>
            </a:p>
          </p:txBody>
        </p:sp>
        <p:pic>
          <p:nvPicPr>
            <p:cNvPr id="187425" name="Picture 33" descr="IMG_010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4" y="1678"/>
              <a:ext cx="1362" cy="1021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7479" name="Text Box 87"/>
          <p:cNvSpPr txBox="1">
            <a:spLocks noChangeArrowheads="1"/>
          </p:cNvSpPr>
          <p:nvPr/>
        </p:nvSpPr>
        <p:spPr bwMode="auto">
          <a:xfrm>
            <a:off x="558800" y="596900"/>
            <a:ext cx="989013" cy="24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>
            <a:spAutoFit/>
          </a:bodyPr>
          <a:lstStyle/>
          <a:p>
            <a:r>
              <a:rPr lang="da-DK" altLang="da-DK" sz="1400"/>
              <a:t>FolderTree</a:t>
            </a:r>
            <a:endParaRPr lang="da-DK" altLang="da-DK" sz="1400" b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36000" tIns="0" rIns="36000" bIns="3600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da-DK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36000" tIns="0" rIns="36000" bIns="3600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da-DK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1729</TotalTime>
  <Words>572</Words>
  <Application>Microsoft Office PowerPoint</Application>
  <PresentationFormat>On-screen Show (4:3)</PresentationFormat>
  <Paragraphs>565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Times New Roman</vt:lpstr>
      <vt:lpstr>Arial</vt:lpstr>
      <vt:lpstr>Blank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ITU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Soren Lauesen</dc:creator>
  <cp:lastModifiedBy>Søren Lauesen</cp:lastModifiedBy>
  <cp:revision>41</cp:revision>
  <cp:lastPrinted>2004-04-07T09:42:10Z</cp:lastPrinted>
  <dcterms:created xsi:type="dcterms:W3CDTF">2003-09-04T17:59:39Z</dcterms:created>
  <dcterms:modified xsi:type="dcterms:W3CDTF">2016-01-10T14:26:14Z</dcterms:modified>
</cp:coreProperties>
</file>