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98" r:id="rId2"/>
    <p:sldId id="259" r:id="rId3"/>
    <p:sldId id="276" r:id="rId4"/>
    <p:sldId id="269" r:id="rId5"/>
    <p:sldId id="310" r:id="rId6"/>
    <p:sldId id="314" r:id="rId7"/>
    <p:sldId id="315" r:id="rId8"/>
    <p:sldId id="261" r:id="rId9"/>
    <p:sldId id="262" r:id="rId10"/>
    <p:sldId id="296" r:id="rId11"/>
    <p:sldId id="297" r:id="rId12"/>
    <p:sldId id="311" r:id="rId13"/>
    <p:sldId id="277" r:id="rId14"/>
    <p:sldId id="270" r:id="rId15"/>
    <p:sldId id="281" r:id="rId16"/>
    <p:sldId id="284" r:id="rId17"/>
    <p:sldId id="272" r:id="rId18"/>
    <p:sldId id="274" r:id="rId19"/>
    <p:sldId id="263" r:id="rId20"/>
    <p:sldId id="316" r:id="rId21"/>
    <p:sldId id="317" r:id="rId22"/>
    <p:sldId id="278" r:id="rId23"/>
    <p:sldId id="285" r:id="rId24"/>
    <p:sldId id="294" r:id="rId25"/>
    <p:sldId id="282" r:id="rId26"/>
    <p:sldId id="290" r:id="rId27"/>
    <p:sldId id="288" r:id="rId28"/>
    <p:sldId id="264" r:id="rId29"/>
    <p:sldId id="279" r:id="rId30"/>
    <p:sldId id="265" r:id="rId31"/>
    <p:sldId id="295" r:id="rId32"/>
    <p:sldId id="289" r:id="rId33"/>
    <p:sldId id="268" r:id="rId34"/>
    <p:sldId id="267" r:id="rId35"/>
    <p:sldId id="273" r:id="rId36"/>
    <p:sldId id="286" r:id="rId37"/>
    <p:sldId id="312" r:id="rId38"/>
    <p:sldId id="299" r:id="rId39"/>
    <p:sldId id="306" r:id="rId40"/>
    <p:sldId id="304" r:id="rId41"/>
    <p:sldId id="309" r:id="rId42"/>
    <p:sldId id="300" r:id="rId43"/>
    <p:sldId id="301" r:id="rId44"/>
    <p:sldId id="308" r:id="rId45"/>
    <p:sldId id="307" r:id="rId46"/>
  </p:sldIdLst>
  <p:sldSz cx="9144000" cy="6858000" type="screen4x3"/>
  <p:notesSz cx="6858000" cy="97774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FF66"/>
    <a:srgbClr val="66FF66"/>
    <a:srgbClr val="009900"/>
    <a:srgbClr val="99FF66"/>
    <a:srgbClr val="66FF33"/>
    <a:srgbClr val="C0C0C0"/>
    <a:srgbClr val="00FF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 snapToGrid="0" snapToObjects="1" showGuides="1">
      <p:cViewPr varScale="1">
        <p:scale>
          <a:sx n="93" d="100"/>
          <a:sy n="93" d="100"/>
        </p:scale>
        <p:origin x="-678" y="-102"/>
      </p:cViewPr>
      <p:guideLst>
        <p:guide orient="horz" pos="522"/>
        <p:guide orient="horz" pos="2160"/>
        <p:guide orient="horz" pos="4106"/>
        <p:guide pos="346"/>
        <p:guide pos="454"/>
        <p:guide pos="626"/>
        <p:guide pos="810"/>
        <p:guide pos="9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2"/>
    </p:cViewPr>
  </p:sorterViewPr>
  <p:notesViewPr>
    <p:cSldViewPr snapToGrid="0" snapToObjects="1" showGuides="1">
      <p:cViewPr varScale="1">
        <p:scale>
          <a:sx n="77" d="100"/>
          <a:sy n="77" d="100"/>
        </p:scale>
        <p:origin x="-2622" y="-90"/>
      </p:cViewPr>
      <p:guideLst>
        <p:guide orient="horz" pos="307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anchor="t" anchorCtr="0" compatLnSpc="1">
            <a:prstTxWarp prst="textNoShape">
              <a:avLst/>
            </a:prstTxWarp>
            <a:spAutoFit/>
          </a:bodyPr>
          <a:lstStyle>
            <a:lvl1pPr algn="l">
              <a:defRPr sz="1200"/>
            </a:lvl1pPr>
          </a:lstStyle>
          <a:p>
            <a:endParaRPr lang="en-US" altLang="da-DK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015038" y="0"/>
            <a:ext cx="8429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/>
            </a:lvl1pPr>
          </a:lstStyle>
          <a:p>
            <a:endParaRPr lang="en-US" altLang="da-DK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1825"/>
            <a:ext cx="60642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anchor="b" anchorCtr="0" compatLnSpc="1">
            <a:prstTxWarp prst="textNoShape">
              <a:avLst/>
            </a:prstTxWarp>
            <a:spAutoFit/>
          </a:bodyPr>
          <a:lstStyle>
            <a:lvl1pPr algn="l">
              <a:defRPr sz="1200"/>
            </a:lvl1pPr>
          </a:lstStyle>
          <a:p>
            <a:endParaRPr lang="en-US" altLang="da-DK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599238" y="9521825"/>
            <a:ext cx="2587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/>
            </a:lvl1pPr>
          </a:lstStyle>
          <a:p>
            <a:fld id="{66696E1A-3C76-4A78-80B1-FCC618395558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33408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>
              <a:defRPr sz="1200" b="0" noProof="1"/>
            </a:lvl1pPr>
          </a:lstStyle>
          <a:p>
            <a:endParaRPr lang="da-DK" altLang="da-DK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r>
              <a:rPr lang="en-US" altLang="da-DK"/>
              <a:t>Slide </a:t>
            </a:r>
            <a:fld id="{61C58009-35BF-4FD2-AA83-91A84EC20BCA}" type="slidenum">
              <a:rPr lang="en-US" altLang="da-DK"/>
              <a:pPr/>
              <a:t>‹#›</a:t>
            </a:fld>
            <a:endParaRPr lang="en-US" altLang="da-DK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57275" y="979488"/>
            <a:ext cx="4748213" cy="35607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7821613"/>
            <a:ext cx="5029200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8463"/>
            <a:ext cx="2971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 altLang="da-DK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88463"/>
            <a:ext cx="2971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E1280C55-FABB-42F3-B47C-6D002187ABC8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755682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E4442EBC-6C1A-43D8-96DC-D529F8484DB0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EC983-66DC-4F5D-AB3F-639FC8E205FB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24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B0AE761-4FDF-4B84-BECB-2EB761723294}" type="slidenum">
              <a:rPr lang="en-US" altLang="da-DK"/>
              <a:pPr/>
              <a:t>12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693207-8552-489A-945C-2555B6A8DD44}" type="slidenum">
              <a:rPr lang="en-US" altLang="da-DK"/>
              <a:pPr/>
              <a:t>12</a:t>
            </a:fld>
            <a:endParaRPr lang="en-US" altLang="da-DK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CDDD4132-FDD7-483F-86FD-9CCBB26B4058}" type="slidenum">
              <a:rPr lang="en-US" altLang="da-DK"/>
              <a:pPr/>
              <a:t>13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92F800-0976-49BF-9CBA-38162C0586F8}" type="slidenum">
              <a:rPr lang="en-US" altLang="da-DK"/>
              <a:pPr/>
              <a:t>13</a:t>
            </a:fld>
            <a:endParaRPr lang="en-US" altLang="da-DK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63D1289B-06CE-46BC-A88E-3D3AED35D5C7}" type="slidenum">
              <a:rPr lang="en-US" altLang="da-DK"/>
              <a:pPr/>
              <a:t>14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102C50-D159-4857-BFBC-C6B196B53E6D}" type="slidenum">
              <a:rPr lang="en-US" altLang="da-DK"/>
              <a:pPr/>
              <a:t>14</a:t>
            </a:fld>
            <a:endParaRPr lang="en-US" altLang="da-DK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8CF754C2-7DF4-4A91-90EA-44185D8877F1}" type="slidenum">
              <a:rPr lang="en-US" altLang="da-DK"/>
              <a:pPr/>
              <a:t>15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00A688-F2CD-4A87-BD20-0C076BB95235}" type="slidenum">
              <a:rPr lang="en-US" altLang="da-DK"/>
              <a:pPr/>
              <a:t>15</a:t>
            </a:fld>
            <a:endParaRPr lang="en-US" altLang="da-DK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46493D25-E820-4639-B86C-C6319C73C3CD}" type="slidenum">
              <a:rPr lang="en-US" altLang="da-DK"/>
              <a:pPr/>
              <a:t>16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177D95-EBC3-4593-A555-BBAE68B87006}" type="slidenum">
              <a:rPr lang="en-US" altLang="da-DK"/>
              <a:pPr/>
              <a:t>16</a:t>
            </a:fld>
            <a:endParaRPr lang="en-US" altLang="da-DK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F049483E-666A-4B2B-B8E5-0AE361D40713}" type="slidenum">
              <a:rPr lang="en-US" altLang="da-DK"/>
              <a:pPr/>
              <a:t>17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9D901A-5B67-4EFB-A1A5-2A2FC5C266C3}" type="slidenum">
              <a:rPr lang="en-US" altLang="da-DK"/>
              <a:pPr/>
              <a:t>17</a:t>
            </a:fld>
            <a:endParaRPr lang="en-US" altLang="da-DK"/>
          </a:p>
        </p:txBody>
      </p:sp>
      <p:sp>
        <p:nvSpPr>
          <p:cNvPr id="134146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07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C27640D-219F-4F6D-9A72-BF9B38479AAD}" type="slidenum">
              <a:rPr lang="en-US" altLang="da-DK"/>
              <a:pPr/>
              <a:t>18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250ECA-60FC-4071-9E97-6ECF68FC94D4}" type="slidenum">
              <a:rPr lang="en-US" altLang="da-DK"/>
              <a:pPr/>
              <a:t>18</a:t>
            </a:fld>
            <a:endParaRPr lang="en-US" altLang="da-DK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5AE553F6-3667-4EF7-80A7-D263B20E7513}" type="slidenum">
              <a:rPr lang="en-US" altLang="da-DK"/>
              <a:pPr/>
              <a:t>19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9E469-A316-40DB-83A5-55C9D89AE81D}" type="slidenum">
              <a:rPr lang="en-US" altLang="da-DK"/>
              <a:pPr/>
              <a:t>19</a:t>
            </a:fld>
            <a:endParaRPr lang="en-US" altLang="da-DK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DABFF6C4-BD54-485A-AD15-FCC1EDE8885F}" type="slidenum">
              <a:rPr lang="en-US" altLang="da-DK"/>
              <a:pPr/>
              <a:t>22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60443C-7592-4F1C-A23F-6426C1C9CB9D}" type="slidenum">
              <a:rPr lang="en-US" altLang="da-DK"/>
              <a:pPr/>
              <a:t>22</a:t>
            </a:fld>
            <a:endParaRPr lang="en-US" altLang="da-DK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6163" y="979488"/>
            <a:ext cx="3779837" cy="2835275"/>
          </a:xfrm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6904E62D-D67D-469B-B6F3-2520C3A45A9B}" type="slidenum">
              <a:rPr lang="en-US" altLang="da-DK"/>
              <a:pPr/>
              <a:t>23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C0DB73-BE53-41F6-AAF7-E833D7CFEDE1}" type="slidenum">
              <a:rPr lang="en-US" altLang="da-DK"/>
              <a:pPr/>
              <a:t>23</a:t>
            </a:fld>
            <a:endParaRPr lang="en-US" altLang="da-DK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F33793F6-C759-493E-BF59-C6AB21C47D0B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03D12E-F3AC-446A-B8B6-CA08BCBB6149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65541" name="Rectangle 5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9D0D983-AFD4-4CA6-B644-2E269FB8F414}" type="slidenum">
              <a:rPr lang="en-US" altLang="da-DK"/>
              <a:pPr/>
              <a:t>24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969A84-EFBA-438F-98A4-9892175A8ED6}" type="slidenum">
              <a:rPr lang="en-US" altLang="da-DK"/>
              <a:pPr/>
              <a:t>24</a:t>
            </a:fld>
            <a:endParaRPr lang="en-US" altLang="da-DK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D187E815-F813-418F-9895-915DB0C975B1}" type="slidenum">
              <a:rPr lang="en-US" altLang="da-DK"/>
              <a:pPr/>
              <a:t>25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76BE99-F396-4B85-8CEC-C3C709BC73AD}" type="slidenum">
              <a:rPr lang="en-US" altLang="da-DK"/>
              <a:pPr/>
              <a:t>25</a:t>
            </a:fld>
            <a:endParaRPr lang="en-US" altLang="da-DK"/>
          </a:p>
        </p:txBody>
      </p:sp>
      <p:sp>
        <p:nvSpPr>
          <p:cNvPr id="167938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976313"/>
            <a:ext cx="4748213" cy="3560762"/>
          </a:xfrm>
          <a:ln/>
        </p:spPr>
      </p:sp>
      <p:sp>
        <p:nvSpPr>
          <p:cNvPr id="167939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D46031C-8BFE-4B74-A935-EBCD264800BD}" type="slidenum">
              <a:rPr lang="en-US" altLang="da-DK"/>
              <a:pPr/>
              <a:t>26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CDBC27-F573-409C-8678-D9D1E6C34D4E}" type="slidenum">
              <a:rPr lang="en-US" altLang="da-DK"/>
              <a:pPr/>
              <a:t>26</a:t>
            </a:fld>
            <a:endParaRPr lang="en-US" altLang="da-DK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2550" y="676275"/>
            <a:ext cx="6696075" cy="5021263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EB210025-12CC-4A10-9301-F531C4423AC6}" type="slidenum">
              <a:rPr lang="en-US" altLang="da-DK"/>
              <a:pPr/>
              <a:t>27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574BF9-6F76-4181-853A-5AFE208D1929}" type="slidenum">
              <a:rPr lang="en-US" altLang="da-DK"/>
              <a:pPr/>
              <a:t>27</a:t>
            </a:fld>
            <a:endParaRPr lang="en-US" altLang="da-DK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2550" y="825500"/>
            <a:ext cx="6697663" cy="5022850"/>
          </a:xfrm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9A36201-A99D-4AA4-A002-61531CF654AF}" type="slidenum">
              <a:rPr lang="en-US" altLang="da-DK"/>
              <a:pPr/>
              <a:t>28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3C4013-C2E2-48AD-BBE9-18EDE264A2F3}" type="slidenum">
              <a:rPr lang="en-US" altLang="da-DK"/>
              <a:pPr/>
              <a:t>28</a:t>
            </a:fld>
            <a:endParaRPr lang="en-US" altLang="da-DK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4B34C9AA-4286-452E-97D7-7B60EAD01CE7}" type="slidenum">
              <a:rPr lang="en-US" altLang="da-DK"/>
              <a:pPr/>
              <a:t>29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0B49FE-E8F7-4127-A93F-C7F9306A365D}" type="slidenum">
              <a:rPr lang="en-US" altLang="da-DK"/>
              <a:pPr/>
              <a:t>29</a:t>
            </a:fld>
            <a:endParaRPr lang="en-US" altLang="da-DK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1E0D7B00-5743-453B-999C-4F6C025CED9E}" type="slidenum">
              <a:rPr lang="en-US" altLang="da-DK"/>
              <a:pPr/>
              <a:t>30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F1BF40-BEE0-4DE9-B592-DE3B3E88D79F}" type="slidenum">
              <a:rPr lang="en-US" altLang="da-DK"/>
              <a:pPr/>
              <a:t>30</a:t>
            </a:fld>
            <a:endParaRPr lang="en-US" altLang="da-DK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3641170E-4056-4BC1-92AA-ADAAF0A874D7}" type="slidenum">
              <a:rPr lang="en-US" altLang="da-DK"/>
              <a:pPr/>
              <a:t>31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CAA15E-5403-41F5-97D5-4DB8C16D2E05}" type="slidenum">
              <a:rPr lang="en-US" altLang="da-DK"/>
              <a:pPr/>
              <a:t>31</a:t>
            </a:fld>
            <a:endParaRPr lang="en-US" altLang="da-DK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A23B3AD3-8026-476F-8454-B3DA9661C765}" type="slidenum">
              <a:rPr lang="en-US" altLang="da-DK"/>
              <a:pPr/>
              <a:t>32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6939CF-E71A-41D9-B969-DA0EA6DBB711}" type="slidenum">
              <a:rPr lang="en-US" altLang="da-DK"/>
              <a:pPr/>
              <a:t>32</a:t>
            </a:fld>
            <a:endParaRPr lang="en-US" altLang="da-DK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8D862C08-1482-42E2-B5A3-DC16471D9006}" type="slidenum">
              <a:rPr lang="en-US" altLang="da-DK"/>
              <a:pPr/>
              <a:t>33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3CA974-8F14-42F5-AB9B-01E490EA5A6D}" type="slidenum">
              <a:rPr lang="en-US" altLang="da-DK"/>
              <a:pPr/>
              <a:t>33</a:t>
            </a:fld>
            <a:endParaRPr lang="en-US" altLang="da-DK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F0F3EA24-7FD8-47C8-B7A7-F422544A94C3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D62332-11D9-43A9-9953-1429534547D7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F13F9D4-4EB2-49A0-9DF8-BB8AF76B4E1D}" type="slidenum">
              <a:rPr lang="en-US" altLang="da-DK"/>
              <a:pPr/>
              <a:t>34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DB440C-823B-45D5-BCE3-3B57EBA6C1E5}" type="slidenum">
              <a:rPr lang="en-US" altLang="da-DK"/>
              <a:pPr/>
              <a:t>34</a:t>
            </a:fld>
            <a:endParaRPr lang="en-US" altLang="da-DK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9A2EABB-6977-4CB7-89D8-1683B0EAFFB6}" type="slidenum">
              <a:rPr lang="en-US" altLang="da-DK"/>
              <a:pPr/>
              <a:t>35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EFC8FC-19EC-4444-983A-10838B2E4B00}" type="slidenum">
              <a:rPr lang="en-US" altLang="da-DK"/>
              <a:pPr/>
              <a:t>35</a:t>
            </a:fld>
            <a:endParaRPr lang="en-US" altLang="da-DK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254661D5-4E01-4438-9814-2F547168EF2A}" type="slidenum">
              <a:rPr lang="en-US" altLang="da-DK"/>
              <a:pPr/>
              <a:t>36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719158-C0D2-4BF6-ABC5-0134347F5A18}" type="slidenum">
              <a:rPr lang="en-US" altLang="da-DK"/>
              <a:pPr/>
              <a:t>36</a:t>
            </a:fld>
            <a:endParaRPr lang="en-US" altLang="da-DK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F3BF506-F594-4143-B1EB-32EB9DF93245}" type="slidenum">
              <a:rPr lang="en-US" altLang="da-DK"/>
              <a:pPr/>
              <a:t>38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90D7F9-84CC-4A5C-BD70-0CCD8A9A4866}" type="slidenum">
              <a:rPr lang="en-US" altLang="da-DK"/>
              <a:pPr/>
              <a:t>38</a:t>
            </a:fld>
            <a:endParaRPr lang="en-US" altLang="da-DK"/>
          </a:p>
        </p:txBody>
      </p:sp>
      <p:sp>
        <p:nvSpPr>
          <p:cNvPr id="2109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85850" y="825500"/>
            <a:ext cx="4692650" cy="3519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7821613"/>
            <a:ext cx="5026025" cy="12207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7C0DB810-46B2-47BA-A14E-FC112CFC45C4}" type="slidenum">
              <a:rPr lang="en-US" altLang="da-DK"/>
              <a:pPr/>
              <a:t>39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D76C3D-719B-4C6E-AC0D-E9EE7F6BB363}" type="slidenum">
              <a:rPr lang="en-US" altLang="da-DK"/>
              <a:pPr/>
              <a:t>39</a:t>
            </a:fld>
            <a:endParaRPr lang="en-US" altLang="da-DK"/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4D75B75C-B91D-44F2-A606-256EECF0D24C}" type="slidenum">
              <a:rPr lang="en-US" altLang="da-DK"/>
              <a:pPr/>
              <a:t>40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9FE7A0-975A-4D2A-9619-B52E537BD9C7}" type="slidenum">
              <a:rPr lang="en-US" altLang="da-DK"/>
              <a:pPr/>
              <a:t>40</a:t>
            </a:fld>
            <a:endParaRPr lang="en-US" altLang="da-DK"/>
          </a:p>
        </p:txBody>
      </p:sp>
      <p:sp>
        <p:nvSpPr>
          <p:cNvPr id="2201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85850" y="825500"/>
            <a:ext cx="4692650" cy="3519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7821613"/>
            <a:ext cx="5026025" cy="12207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BD713E89-E23B-4EC4-947E-6B3A7D3460EB}" type="slidenum">
              <a:rPr lang="en-US" altLang="da-DK"/>
              <a:pPr/>
              <a:t>41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162269-9376-4EC4-A6DC-91698415C770}" type="slidenum">
              <a:rPr lang="en-US" altLang="da-DK"/>
              <a:pPr/>
              <a:t>41</a:t>
            </a:fld>
            <a:endParaRPr lang="en-US" altLang="da-DK"/>
          </a:p>
        </p:txBody>
      </p:sp>
      <p:sp>
        <p:nvSpPr>
          <p:cNvPr id="2467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85850" y="825500"/>
            <a:ext cx="4692650" cy="3519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7821613"/>
            <a:ext cx="5026025" cy="12207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40E61ECB-4A36-4999-AECB-8A48F6150E51}" type="slidenum">
              <a:rPr lang="en-US" altLang="da-DK"/>
              <a:pPr/>
              <a:t>42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1F066D-2798-4D55-B9F9-E20999227BEE}" type="slidenum">
              <a:rPr lang="en-US" altLang="da-DK"/>
              <a:pPr/>
              <a:t>42</a:t>
            </a:fld>
            <a:endParaRPr lang="en-US" altLang="da-DK"/>
          </a:p>
        </p:txBody>
      </p:sp>
      <p:sp>
        <p:nvSpPr>
          <p:cNvPr id="2129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85850" y="825500"/>
            <a:ext cx="4692650" cy="3519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7821613"/>
            <a:ext cx="5026025" cy="12207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F8D0D661-FD8D-4EBC-856F-6B2F092EF13E}" type="slidenum">
              <a:rPr lang="en-US" altLang="da-DK"/>
              <a:pPr/>
              <a:t>43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B13C52-6206-4ACD-901A-13567BB8FFD5}" type="slidenum">
              <a:rPr lang="en-US" altLang="da-DK"/>
              <a:pPr/>
              <a:t>43</a:t>
            </a:fld>
            <a:endParaRPr lang="en-US" altLang="da-DK"/>
          </a:p>
        </p:txBody>
      </p:sp>
      <p:sp>
        <p:nvSpPr>
          <p:cNvPr id="2150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85850" y="825500"/>
            <a:ext cx="4692650" cy="3519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7821613"/>
            <a:ext cx="5026025" cy="12207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B3545436-905E-4308-9D4A-129276E53822}" type="slidenum">
              <a:rPr lang="en-US" altLang="da-DK"/>
              <a:pPr/>
              <a:t>44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9F165F-4FC5-408F-A960-390F9B1461A1}" type="slidenum">
              <a:rPr lang="en-US" altLang="da-DK"/>
              <a:pPr/>
              <a:t>44</a:t>
            </a:fld>
            <a:endParaRPr lang="en-US" altLang="da-DK"/>
          </a:p>
        </p:txBody>
      </p:sp>
      <p:sp>
        <p:nvSpPr>
          <p:cNvPr id="2406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85850" y="825500"/>
            <a:ext cx="4692650" cy="3519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7821613"/>
            <a:ext cx="5026025" cy="12207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1B2DC216-CE52-4533-925C-8B49F5F8A69C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2E9A16-930E-4DA1-9A16-7151CEFB6888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F442EB67-B2E1-405D-B357-0273CD80777B}" type="slidenum">
              <a:rPr lang="en-US" altLang="da-DK"/>
              <a:pPr/>
              <a:t>45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6BAA8E-04E5-4565-874C-CD03FF2704F5}" type="slidenum">
              <a:rPr lang="en-US" altLang="da-DK"/>
              <a:pPr/>
              <a:t>45</a:t>
            </a:fld>
            <a:endParaRPr lang="en-US" altLang="da-DK"/>
          </a:p>
        </p:txBody>
      </p:sp>
      <p:sp>
        <p:nvSpPr>
          <p:cNvPr id="2385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85850" y="825500"/>
            <a:ext cx="4692650" cy="35194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7821613"/>
            <a:ext cx="5026025" cy="12207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DB9DF1A9-58C1-4444-87F4-CB619CA71895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B721EF-38C3-46A4-AC7D-5D217DAB2EBD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25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8D3D162B-8441-41AF-8B06-3839ED1C5C0A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50E2F0-D9B4-40F4-8EAE-881CB3E24C51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B146289A-5A53-44A8-8B0F-BBC00F537ECF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BCBDCA-2535-429A-8BE5-63B7978B2A72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120834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07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1CF14BFC-F8A5-4052-B957-A0AF5639E6F4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FEDCF5-FE74-497D-A22B-BC4D99EBE689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D1408DE2-5A61-48F6-B28A-FDC3CB135A22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8FC79C-FD3E-4974-8842-FBC93D7754AB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858C1-17F5-440D-9698-EFB48196F920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548164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0B955-72C0-4C67-9508-2EF412D49BF0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418494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657ED6-19CA-4DC2-A91C-F666B6774BFC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653781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E809FA-35CE-452A-ABC1-5A87D8F1315B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44592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B01664-5F92-419F-8C16-DD6081BEC260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234646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A2DA3-9F3B-417A-B843-65E3D8116E86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662562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CF0A6-68F8-4BBB-8596-B8350D059A01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753745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CDD81-CF80-462D-B934-F2B296D4465E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05170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A7819-0F46-43AD-A78F-5B5D1C79D673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881787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525BD-A00B-420C-86F4-8B0CFC6DE8EE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65419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59BE3-2BBB-497B-878E-39C15954AE72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668497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20298A25-71F2-412F-934E-6582392D23A8}" type="slidenum">
              <a:rPr lang="en-US" altLang="da-DK"/>
              <a:pPr/>
              <a:t>‹#›</a:t>
            </a:fld>
            <a:endParaRPr lang="en-US" alt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9" name="Text Box 3"/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da-DK"/>
              <a:t>Slides for</a:t>
            </a:r>
          </a:p>
          <a:p>
            <a:r>
              <a:rPr lang="en-US" altLang="da-DK" sz="3600"/>
              <a:t>User interface design </a:t>
            </a:r>
          </a:p>
          <a:p>
            <a:r>
              <a:rPr lang="en-US" altLang="da-DK"/>
              <a:t>A software engineering perspective</a:t>
            </a:r>
          </a:p>
          <a:p>
            <a:r>
              <a:rPr lang="en-US" altLang="da-DK"/>
              <a:t>Soren Lauesen</a:t>
            </a:r>
          </a:p>
          <a:p>
            <a:endParaRPr lang="en-US" altLang="da-DK"/>
          </a:p>
          <a:p>
            <a:r>
              <a:rPr lang="en-US" altLang="da-DK" sz="2400"/>
              <a:t>3. Data presentation</a:t>
            </a:r>
            <a:endParaRPr lang="da-DK" altLang="da-DK" sz="2400"/>
          </a:p>
          <a:p>
            <a:endParaRPr lang="en-US" altLang="da-DK"/>
          </a:p>
          <a:p>
            <a:r>
              <a:rPr lang="da-DK" altLang="da-DK"/>
              <a:t>August </a:t>
            </a:r>
            <a:r>
              <a:rPr lang="en-US" altLang="da-DK"/>
              <a:t>200</a:t>
            </a:r>
            <a:r>
              <a:rPr lang="da-DK" altLang="da-DK"/>
              <a:t>6</a:t>
            </a:r>
            <a:endParaRPr lang="en-US" altLang="da-DK"/>
          </a:p>
          <a:p>
            <a:endParaRPr lang="en-US" altLang="da-DK"/>
          </a:p>
          <a:p>
            <a:r>
              <a:rPr lang="en-US" altLang="da-DK" sz="1400" b="0" noProof="1"/>
              <a:t>© 200</a:t>
            </a:r>
            <a:r>
              <a:rPr lang="da-DK" altLang="da-DK" sz="1400" b="0"/>
              <a:t>5</a:t>
            </a:r>
            <a:r>
              <a:rPr lang="da-DK" altLang="da-DK" sz="1400" b="0" noProof="1"/>
              <a:t>, Pearson Education retains the copyright to the slides, but allows restricted copying for teaching purposes only. It is a condition that the source and copyright notice is preserved on all the material.</a:t>
            </a:r>
            <a:r>
              <a:rPr lang="da-DK" altLang="da-DK" sz="1400" b="0" noProof="1">
                <a:latin typeface="Times New Roman" pitchFamily="18" charset="0"/>
              </a:rPr>
              <a:t> </a:t>
            </a:r>
            <a:endParaRPr lang="da-DK" alt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Text Box 1026"/>
          <p:cNvSpPr txBox="1">
            <a:spLocks noChangeArrowheads="1"/>
          </p:cNvSpPr>
          <p:nvPr/>
        </p:nvSpPr>
        <p:spPr bwMode="auto">
          <a:xfrm>
            <a:off x="449263" y="381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3.3A  Column gestalts</a:t>
            </a:r>
          </a:p>
        </p:txBody>
      </p:sp>
      <p:graphicFrame>
        <p:nvGraphicFramePr>
          <p:cNvPr id="204809" name="Object 1033"/>
          <p:cNvGraphicFramePr>
            <a:graphicFrameLocks noChangeAspect="1"/>
          </p:cNvGraphicFramePr>
          <p:nvPr/>
        </p:nvGraphicFramePr>
        <p:xfrm>
          <a:off x="558800" y="942975"/>
          <a:ext cx="8175625" cy="435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12" name="Document" r:id="rId4" imgW="8173080" imgH="4354560" progId="Word.Document.8">
                  <p:embed/>
                </p:oleObj>
              </mc:Choice>
              <mc:Fallback>
                <p:oleObj name="Document" r:id="rId4" imgW="8173080" imgH="4354560" progId="Word.Document.8">
                  <p:embed/>
                  <p:pic>
                    <p:nvPicPr>
                      <p:cNvPr id="0" name="Object 10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800" y="942975"/>
                        <a:ext cx="8175625" cy="435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3" name="Text Box 5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0">
                <a:latin typeface="Arial" charset="0"/>
              </a:rPr>
              <a:t>(Fig 3.3A  Cont.)</a:t>
            </a:r>
          </a:p>
        </p:txBody>
      </p:sp>
      <p:graphicFrame>
        <p:nvGraphicFramePr>
          <p:cNvPr id="206855" name="Object 7"/>
          <p:cNvGraphicFramePr>
            <a:graphicFrameLocks noChangeAspect="1"/>
          </p:cNvGraphicFramePr>
          <p:nvPr/>
        </p:nvGraphicFramePr>
        <p:xfrm>
          <a:off x="574675" y="942975"/>
          <a:ext cx="8175625" cy="435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59" name="Document" r:id="rId4" imgW="8173080" imgH="4354560" progId="Word.Document.8">
                  <p:embed/>
                </p:oleObj>
              </mc:Choice>
              <mc:Fallback>
                <p:oleObj name="Document" r:id="rId4" imgW="8173080" imgH="4354560" progId="Word.Documen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675" y="942975"/>
                        <a:ext cx="8175625" cy="435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0">
                <a:latin typeface="Arial" charset="0"/>
              </a:rPr>
              <a:t>(Fig 3.3A  Cont. 2)</a:t>
            </a:r>
          </a:p>
        </p:txBody>
      </p:sp>
      <p:sp>
        <p:nvSpPr>
          <p:cNvPr id="252933" name="AutoShape 5"/>
          <p:cNvSpPr>
            <a:spLocks noChangeAspect="1" noChangeArrowheads="1" noTextEdit="1"/>
          </p:cNvSpPr>
          <p:nvPr/>
        </p:nvSpPr>
        <p:spPr bwMode="auto">
          <a:xfrm>
            <a:off x="574675" y="942975"/>
            <a:ext cx="8175625" cy="435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52935" name="Rectangle 7"/>
          <p:cNvSpPr>
            <a:spLocks noChangeArrowheads="1"/>
          </p:cNvSpPr>
          <p:nvPr/>
        </p:nvSpPr>
        <p:spPr bwMode="auto">
          <a:xfrm>
            <a:off x="617538" y="939800"/>
            <a:ext cx="29686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>
                <a:solidFill>
                  <a:srgbClr val="000000"/>
                </a:solidFill>
              </a:rPr>
              <a:t>Introduction &amp; Basic Concepts</a:t>
            </a:r>
            <a:endParaRPr lang="da-DK" altLang="da-DK"/>
          </a:p>
        </p:txBody>
      </p:sp>
      <p:sp>
        <p:nvSpPr>
          <p:cNvPr id="252936" name="Rectangle 8"/>
          <p:cNvSpPr>
            <a:spLocks noChangeArrowheads="1"/>
          </p:cNvSpPr>
          <p:nvPr/>
        </p:nvSpPr>
        <p:spPr bwMode="auto">
          <a:xfrm>
            <a:off x="3633788" y="939800"/>
            <a:ext cx="819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>
                <a:solidFill>
                  <a:srgbClr val="000000"/>
                </a:solidFill>
              </a:rPr>
              <a:t>------------</a:t>
            </a:r>
            <a:endParaRPr lang="da-DK" altLang="da-DK"/>
          </a:p>
        </p:txBody>
      </p:sp>
      <p:sp>
        <p:nvSpPr>
          <p:cNvPr id="252937" name="Rectangle 9"/>
          <p:cNvSpPr>
            <a:spLocks noChangeArrowheads="1"/>
          </p:cNvSpPr>
          <p:nvPr/>
        </p:nvSpPr>
        <p:spPr bwMode="auto">
          <a:xfrm>
            <a:off x="4473575" y="946150"/>
            <a:ext cx="101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7</a:t>
            </a:r>
            <a:endParaRPr lang="da-DK" altLang="da-DK"/>
          </a:p>
        </p:txBody>
      </p:sp>
      <p:sp>
        <p:nvSpPr>
          <p:cNvPr id="252938" name="Rectangle 10"/>
          <p:cNvSpPr>
            <a:spLocks noChangeArrowheads="1"/>
          </p:cNvSpPr>
          <p:nvPr/>
        </p:nvSpPr>
        <p:spPr bwMode="auto">
          <a:xfrm>
            <a:off x="609600" y="1182688"/>
            <a:ext cx="2020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The role of requirements</a:t>
            </a:r>
            <a:endParaRPr lang="da-DK" altLang="da-DK"/>
          </a:p>
        </p:txBody>
      </p:sp>
      <p:sp>
        <p:nvSpPr>
          <p:cNvPr id="252940" name="Rectangle 12"/>
          <p:cNvSpPr>
            <a:spLocks noChangeArrowheads="1"/>
          </p:cNvSpPr>
          <p:nvPr/>
        </p:nvSpPr>
        <p:spPr bwMode="auto">
          <a:xfrm>
            <a:off x="4473575" y="1182688"/>
            <a:ext cx="101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8</a:t>
            </a:r>
            <a:endParaRPr lang="da-DK" altLang="da-DK"/>
          </a:p>
        </p:txBody>
      </p:sp>
      <p:sp>
        <p:nvSpPr>
          <p:cNvPr id="252941" name="Rectangle 13"/>
          <p:cNvSpPr>
            <a:spLocks noChangeArrowheads="1"/>
          </p:cNvSpPr>
          <p:nvPr/>
        </p:nvSpPr>
        <p:spPr bwMode="auto">
          <a:xfrm>
            <a:off x="611188" y="1416050"/>
            <a:ext cx="1058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Project types</a:t>
            </a:r>
            <a:endParaRPr lang="da-DK" altLang="da-DK"/>
          </a:p>
        </p:txBody>
      </p:sp>
      <p:sp>
        <p:nvSpPr>
          <p:cNvPr id="252944" name="Rectangle 16"/>
          <p:cNvSpPr>
            <a:spLocks noChangeArrowheads="1"/>
          </p:cNvSpPr>
          <p:nvPr/>
        </p:nvSpPr>
        <p:spPr bwMode="auto">
          <a:xfrm>
            <a:off x="4373563" y="1416050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11</a:t>
            </a:r>
            <a:endParaRPr lang="da-DK" altLang="da-DK"/>
          </a:p>
        </p:txBody>
      </p:sp>
      <p:sp>
        <p:nvSpPr>
          <p:cNvPr id="252945" name="Rectangle 17"/>
          <p:cNvSpPr>
            <a:spLocks noChangeArrowheads="1"/>
          </p:cNvSpPr>
          <p:nvPr/>
        </p:nvSpPr>
        <p:spPr bwMode="auto">
          <a:xfrm>
            <a:off x="612775" y="1649413"/>
            <a:ext cx="23383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Contents of the specification</a:t>
            </a:r>
            <a:endParaRPr lang="da-DK" altLang="da-DK"/>
          </a:p>
        </p:txBody>
      </p:sp>
      <p:sp>
        <p:nvSpPr>
          <p:cNvPr id="252947" name="Rectangle 19"/>
          <p:cNvSpPr>
            <a:spLocks noChangeArrowheads="1"/>
          </p:cNvSpPr>
          <p:nvPr/>
        </p:nvSpPr>
        <p:spPr bwMode="auto">
          <a:xfrm>
            <a:off x="4373563" y="1649413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13</a:t>
            </a:r>
            <a:endParaRPr lang="da-DK" altLang="da-DK"/>
          </a:p>
        </p:txBody>
      </p:sp>
      <p:sp>
        <p:nvSpPr>
          <p:cNvPr id="252948" name="Rectangle 20"/>
          <p:cNvSpPr>
            <a:spLocks noChangeArrowheads="1"/>
          </p:cNvSpPr>
          <p:nvPr/>
        </p:nvSpPr>
        <p:spPr bwMode="auto">
          <a:xfrm>
            <a:off x="608013" y="1882775"/>
            <a:ext cx="24622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Problems observed in practice</a:t>
            </a:r>
            <a:endParaRPr lang="da-DK" altLang="da-DK"/>
          </a:p>
        </p:txBody>
      </p:sp>
      <p:sp>
        <p:nvSpPr>
          <p:cNvPr id="252950" name="Rectangle 22"/>
          <p:cNvSpPr>
            <a:spLocks noChangeArrowheads="1"/>
          </p:cNvSpPr>
          <p:nvPr/>
        </p:nvSpPr>
        <p:spPr bwMode="auto">
          <a:xfrm>
            <a:off x="4373563" y="1882775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16</a:t>
            </a:r>
            <a:endParaRPr lang="da-DK" altLang="da-DK"/>
          </a:p>
        </p:txBody>
      </p:sp>
      <p:sp>
        <p:nvSpPr>
          <p:cNvPr id="252951" name="Rectangle 23"/>
          <p:cNvSpPr>
            <a:spLocks noChangeArrowheads="1"/>
          </p:cNvSpPr>
          <p:nvPr/>
        </p:nvSpPr>
        <p:spPr bwMode="auto">
          <a:xfrm>
            <a:off x="609600" y="2116138"/>
            <a:ext cx="25685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Domain level and product level</a:t>
            </a:r>
            <a:endParaRPr lang="da-DK" altLang="da-DK"/>
          </a:p>
        </p:txBody>
      </p:sp>
      <p:sp>
        <p:nvSpPr>
          <p:cNvPr id="252953" name="Rectangle 25"/>
          <p:cNvSpPr>
            <a:spLocks noChangeArrowheads="1"/>
          </p:cNvSpPr>
          <p:nvPr/>
        </p:nvSpPr>
        <p:spPr bwMode="auto">
          <a:xfrm>
            <a:off x="4373563" y="2116138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18</a:t>
            </a:r>
            <a:endParaRPr lang="da-DK" altLang="da-DK"/>
          </a:p>
        </p:txBody>
      </p:sp>
      <p:sp>
        <p:nvSpPr>
          <p:cNvPr id="252954" name="Rectangle 26"/>
          <p:cNvSpPr>
            <a:spLocks noChangeArrowheads="1"/>
          </p:cNvSpPr>
          <p:nvPr/>
        </p:nvSpPr>
        <p:spPr bwMode="auto">
          <a:xfrm>
            <a:off x="612775" y="2349500"/>
            <a:ext cx="18097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The goal–design scale</a:t>
            </a:r>
            <a:endParaRPr lang="da-DK" altLang="da-DK"/>
          </a:p>
        </p:txBody>
      </p:sp>
      <p:sp>
        <p:nvSpPr>
          <p:cNvPr id="252956" name="Rectangle 28"/>
          <p:cNvSpPr>
            <a:spLocks noChangeArrowheads="1"/>
          </p:cNvSpPr>
          <p:nvPr/>
        </p:nvSpPr>
        <p:spPr bwMode="auto">
          <a:xfrm>
            <a:off x="4373563" y="2349500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20</a:t>
            </a:r>
            <a:endParaRPr lang="da-DK" altLang="da-DK"/>
          </a:p>
        </p:txBody>
      </p:sp>
      <p:sp>
        <p:nvSpPr>
          <p:cNvPr id="252957" name="Rectangle 29"/>
          <p:cNvSpPr>
            <a:spLocks noChangeArrowheads="1"/>
          </p:cNvSpPr>
          <p:nvPr/>
        </p:nvSpPr>
        <p:spPr bwMode="auto">
          <a:xfrm>
            <a:off x="608013" y="2584450"/>
            <a:ext cx="187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Typical project models</a:t>
            </a:r>
            <a:endParaRPr lang="da-DK" altLang="da-DK"/>
          </a:p>
        </p:txBody>
      </p:sp>
      <p:sp>
        <p:nvSpPr>
          <p:cNvPr id="252959" name="Rectangle 31"/>
          <p:cNvSpPr>
            <a:spLocks noChangeArrowheads="1"/>
          </p:cNvSpPr>
          <p:nvPr/>
        </p:nvSpPr>
        <p:spPr bwMode="auto">
          <a:xfrm>
            <a:off x="4373563" y="2584450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24</a:t>
            </a:r>
            <a:endParaRPr lang="da-DK" altLang="da-DK"/>
          </a:p>
        </p:txBody>
      </p:sp>
      <p:sp>
        <p:nvSpPr>
          <p:cNvPr id="252960" name="Rectangle 32"/>
          <p:cNvSpPr>
            <a:spLocks noChangeArrowheads="1"/>
          </p:cNvSpPr>
          <p:nvPr/>
        </p:nvSpPr>
        <p:spPr bwMode="auto">
          <a:xfrm>
            <a:off x="617538" y="2811463"/>
            <a:ext cx="2305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>
                <a:solidFill>
                  <a:srgbClr val="000000"/>
                </a:solidFill>
              </a:rPr>
              <a:t>Data requirement styles</a:t>
            </a:r>
            <a:endParaRPr lang="da-DK" altLang="da-DK"/>
          </a:p>
        </p:txBody>
      </p:sp>
      <p:sp>
        <p:nvSpPr>
          <p:cNvPr id="252962" name="Rectangle 34"/>
          <p:cNvSpPr>
            <a:spLocks noChangeArrowheads="1"/>
          </p:cNvSpPr>
          <p:nvPr/>
        </p:nvSpPr>
        <p:spPr bwMode="auto">
          <a:xfrm>
            <a:off x="4373563" y="2817813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30</a:t>
            </a:r>
            <a:endParaRPr lang="da-DK" altLang="da-DK"/>
          </a:p>
        </p:txBody>
      </p:sp>
      <p:sp>
        <p:nvSpPr>
          <p:cNvPr id="252963" name="Rectangle 35"/>
          <p:cNvSpPr>
            <a:spLocks noChangeArrowheads="1"/>
          </p:cNvSpPr>
          <p:nvPr/>
        </p:nvSpPr>
        <p:spPr bwMode="auto">
          <a:xfrm>
            <a:off x="606425" y="3052763"/>
            <a:ext cx="2133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The hotel system example</a:t>
            </a:r>
            <a:endParaRPr lang="da-DK" altLang="da-DK"/>
          </a:p>
        </p:txBody>
      </p:sp>
      <p:sp>
        <p:nvSpPr>
          <p:cNvPr id="252965" name="Rectangle 37"/>
          <p:cNvSpPr>
            <a:spLocks noChangeArrowheads="1"/>
          </p:cNvSpPr>
          <p:nvPr/>
        </p:nvSpPr>
        <p:spPr bwMode="auto">
          <a:xfrm>
            <a:off x="4373563" y="3052763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30</a:t>
            </a:r>
            <a:endParaRPr lang="da-DK" altLang="da-DK"/>
          </a:p>
        </p:txBody>
      </p:sp>
      <p:sp>
        <p:nvSpPr>
          <p:cNvPr id="252966" name="Rectangle 38"/>
          <p:cNvSpPr>
            <a:spLocks noChangeArrowheads="1"/>
          </p:cNvSpPr>
          <p:nvPr/>
        </p:nvSpPr>
        <p:spPr bwMode="auto">
          <a:xfrm>
            <a:off x="611188" y="3286125"/>
            <a:ext cx="1266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The data model</a:t>
            </a:r>
            <a:endParaRPr lang="da-DK" altLang="da-DK"/>
          </a:p>
        </p:txBody>
      </p:sp>
      <p:sp>
        <p:nvSpPr>
          <p:cNvPr id="252969" name="Rectangle 41"/>
          <p:cNvSpPr>
            <a:spLocks noChangeArrowheads="1"/>
          </p:cNvSpPr>
          <p:nvPr/>
        </p:nvSpPr>
        <p:spPr bwMode="auto">
          <a:xfrm>
            <a:off x="4373563" y="3286125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30</a:t>
            </a:r>
            <a:endParaRPr lang="da-DK" altLang="da-DK"/>
          </a:p>
        </p:txBody>
      </p:sp>
      <p:sp>
        <p:nvSpPr>
          <p:cNvPr id="252970" name="Rectangle 42"/>
          <p:cNvSpPr>
            <a:spLocks noChangeArrowheads="1"/>
          </p:cNvSpPr>
          <p:nvPr/>
        </p:nvSpPr>
        <p:spPr bwMode="auto">
          <a:xfrm>
            <a:off x="611188" y="3521075"/>
            <a:ext cx="12620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Data dictionary</a:t>
            </a:r>
            <a:endParaRPr lang="da-DK" altLang="da-DK"/>
          </a:p>
        </p:txBody>
      </p:sp>
      <p:sp>
        <p:nvSpPr>
          <p:cNvPr id="252973" name="Rectangle 45"/>
          <p:cNvSpPr>
            <a:spLocks noChangeArrowheads="1"/>
          </p:cNvSpPr>
          <p:nvPr/>
        </p:nvSpPr>
        <p:spPr bwMode="auto">
          <a:xfrm>
            <a:off x="4373563" y="3521075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37</a:t>
            </a:r>
            <a:endParaRPr lang="da-DK" altLang="da-DK"/>
          </a:p>
        </p:txBody>
      </p:sp>
      <p:sp>
        <p:nvSpPr>
          <p:cNvPr id="252974" name="Rectangle 46"/>
          <p:cNvSpPr>
            <a:spLocks noChangeArrowheads="1"/>
          </p:cNvSpPr>
          <p:nvPr/>
        </p:nvSpPr>
        <p:spPr bwMode="auto">
          <a:xfrm>
            <a:off x="612775" y="3752850"/>
            <a:ext cx="1385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Data expressions</a:t>
            </a:r>
            <a:endParaRPr lang="da-DK" altLang="da-DK"/>
          </a:p>
        </p:txBody>
      </p:sp>
      <p:sp>
        <p:nvSpPr>
          <p:cNvPr id="252977" name="Rectangle 49"/>
          <p:cNvSpPr>
            <a:spLocks noChangeArrowheads="1"/>
          </p:cNvSpPr>
          <p:nvPr/>
        </p:nvSpPr>
        <p:spPr bwMode="auto">
          <a:xfrm>
            <a:off x="4373563" y="3752850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39</a:t>
            </a:r>
            <a:endParaRPr lang="da-DK" altLang="da-DK"/>
          </a:p>
        </p:txBody>
      </p:sp>
      <p:sp>
        <p:nvSpPr>
          <p:cNvPr id="252978" name="Rectangle 50"/>
          <p:cNvSpPr>
            <a:spLocks noChangeArrowheads="1"/>
          </p:cNvSpPr>
          <p:nvPr/>
        </p:nvSpPr>
        <p:spPr bwMode="auto">
          <a:xfrm>
            <a:off x="612775" y="3986213"/>
            <a:ext cx="13620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Virtual windows</a:t>
            </a:r>
            <a:endParaRPr lang="da-DK" altLang="da-DK"/>
          </a:p>
        </p:txBody>
      </p:sp>
      <p:sp>
        <p:nvSpPr>
          <p:cNvPr id="252981" name="Rectangle 53"/>
          <p:cNvSpPr>
            <a:spLocks noChangeArrowheads="1"/>
          </p:cNvSpPr>
          <p:nvPr/>
        </p:nvSpPr>
        <p:spPr bwMode="auto">
          <a:xfrm>
            <a:off x="4373563" y="3986213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42</a:t>
            </a:r>
            <a:endParaRPr lang="da-DK" altLang="da-DK"/>
          </a:p>
        </p:txBody>
      </p:sp>
      <p:sp>
        <p:nvSpPr>
          <p:cNvPr id="252982" name="Rectangle 54"/>
          <p:cNvSpPr>
            <a:spLocks noChangeArrowheads="1"/>
          </p:cNvSpPr>
          <p:nvPr/>
        </p:nvSpPr>
        <p:spPr bwMode="auto">
          <a:xfrm>
            <a:off x="615950" y="4213225"/>
            <a:ext cx="28924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>
                <a:solidFill>
                  <a:srgbClr val="000000"/>
                </a:solidFill>
              </a:rPr>
              <a:t>Functional requirement styles</a:t>
            </a:r>
            <a:endParaRPr lang="da-DK" altLang="da-DK"/>
          </a:p>
        </p:txBody>
      </p:sp>
      <p:sp>
        <p:nvSpPr>
          <p:cNvPr id="252984" name="Rectangle 56"/>
          <p:cNvSpPr>
            <a:spLocks noChangeArrowheads="1"/>
          </p:cNvSpPr>
          <p:nvPr/>
        </p:nvSpPr>
        <p:spPr bwMode="auto">
          <a:xfrm>
            <a:off x="4373563" y="4219575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45</a:t>
            </a:r>
            <a:endParaRPr lang="da-DK" altLang="da-DK"/>
          </a:p>
        </p:txBody>
      </p:sp>
      <p:sp>
        <p:nvSpPr>
          <p:cNvPr id="252985" name="Rectangle 57"/>
          <p:cNvSpPr>
            <a:spLocks noChangeArrowheads="1"/>
          </p:cNvSpPr>
          <p:nvPr/>
        </p:nvSpPr>
        <p:spPr bwMode="auto">
          <a:xfrm>
            <a:off x="611188" y="4454525"/>
            <a:ext cx="29384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Human/computer – who does what?</a:t>
            </a:r>
            <a:endParaRPr lang="da-DK" altLang="da-DK"/>
          </a:p>
        </p:txBody>
      </p:sp>
      <p:sp>
        <p:nvSpPr>
          <p:cNvPr id="252987" name="Rectangle 59"/>
          <p:cNvSpPr>
            <a:spLocks noChangeArrowheads="1"/>
          </p:cNvSpPr>
          <p:nvPr/>
        </p:nvSpPr>
        <p:spPr bwMode="auto">
          <a:xfrm>
            <a:off x="4373563" y="4454525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45</a:t>
            </a:r>
            <a:endParaRPr lang="da-DK" altLang="da-DK"/>
          </a:p>
        </p:txBody>
      </p:sp>
      <p:sp>
        <p:nvSpPr>
          <p:cNvPr id="252988" name="Rectangle 60"/>
          <p:cNvSpPr>
            <a:spLocks noChangeArrowheads="1"/>
          </p:cNvSpPr>
          <p:nvPr/>
        </p:nvSpPr>
        <p:spPr bwMode="auto">
          <a:xfrm>
            <a:off x="611188" y="4689475"/>
            <a:ext cx="14430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Context diagrams</a:t>
            </a:r>
            <a:endParaRPr lang="da-DK" altLang="da-DK"/>
          </a:p>
        </p:txBody>
      </p:sp>
      <p:sp>
        <p:nvSpPr>
          <p:cNvPr id="252991" name="Rectangle 63"/>
          <p:cNvSpPr>
            <a:spLocks noChangeArrowheads="1"/>
          </p:cNvSpPr>
          <p:nvPr/>
        </p:nvSpPr>
        <p:spPr bwMode="auto">
          <a:xfrm>
            <a:off x="4373563" y="4689475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46</a:t>
            </a:r>
            <a:endParaRPr lang="da-DK" altLang="da-DK"/>
          </a:p>
        </p:txBody>
      </p:sp>
      <p:sp>
        <p:nvSpPr>
          <p:cNvPr id="252992" name="Rectangle 64"/>
          <p:cNvSpPr>
            <a:spLocks noChangeArrowheads="1"/>
          </p:cNvSpPr>
          <p:nvPr/>
        </p:nvSpPr>
        <p:spPr bwMode="auto">
          <a:xfrm>
            <a:off x="611188" y="4922838"/>
            <a:ext cx="2152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Event list and function list</a:t>
            </a:r>
            <a:endParaRPr lang="da-DK" altLang="da-DK"/>
          </a:p>
        </p:txBody>
      </p:sp>
      <p:sp>
        <p:nvSpPr>
          <p:cNvPr id="252993" name="Rectangle 65"/>
          <p:cNvSpPr>
            <a:spLocks noChangeArrowheads="1"/>
          </p:cNvSpPr>
          <p:nvPr/>
        </p:nvSpPr>
        <p:spPr bwMode="auto">
          <a:xfrm>
            <a:off x="2746375" y="4922838"/>
            <a:ext cx="16383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------------------------</a:t>
            </a:r>
            <a:endParaRPr lang="da-DK" altLang="da-DK"/>
          </a:p>
        </p:txBody>
      </p:sp>
      <p:sp>
        <p:nvSpPr>
          <p:cNvPr id="252994" name="Rectangle 66"/>
          <p:cNvSpPr>
            <a:spLocks noChangeArrowheads="1"/>
          </p:cNvSpPr>
          <p:nvPr/>
        </p:nvSpPr>
        <p:spPr bwMode="auto">
          <a:xfrm>
            <a:off x="4373563" y="4922838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47</a:t>
            </a:r>
            <a:endParaRPr lang="da-DK" altLang="da-DK"/>
          </a:p>
        </p:txBody>
      </p:sp>
      <p:sp>
        <p:nvSpPr>
          <p:cNvPr id="252995" name="Rectangle 67"/>
          <p:cNvSpPr>
            <a:spLocks noChangeArrowheads="1"/>
          </p:cNvSpPr>
          <p:nvPr/>
        </p:nvSpPr>
        <p:spPr bwMode="auto">
          <a:xfrm>
            <a:off x="4851400" y="939800"/>
            <a:ext cx="17287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>
                <a:solidFill>
                  <a:srgbClr val="000000"/>
                </a:solidFill>
              </a:rPr>
              <a:t>Functional details</a:t>
            </a:r>
            <a:endParaRPr lang="da-DK" altLang="da-DK"/>
          </a:p>
        </p:txBody>
      </p:sp>
      <p:sp>
        <p:nvSpPr>
          <p:cNvPr id="252996" name="Rectangle 68"/>
          <p:cNvSpPr>
            <a:spLocks noChangeArrowheads="1"/>
          </p:cNvSpPr>
          <p:nvPr/>
        </p:nvSpPr>
        <p:spPr bwMode="auto">
          <a:xfrm>
            <a:off x="6573838" y="939800"/>
            <a:ext cx="20478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>
                <a:solidFill>
                  <a:srgbClr val="000000"/>
                </a:solidFill>
              </a:rPr>
              <a:t>------------------------------</a:t>
            </a:r>
            <a:endParaRPr lang="da-DK" altLang="da-DK"/>
          </a:p>
        </p:txBody>
      </p:sp>
      <p:sp>
        <p:nvSpPr>
          <p:cNvPr id="252997" name="Rectangle 69"/>
          <p:cNvSpPr>
            <a:spLocks noChangeArrowheads="1"/>
          </p:cNvSpPr>
          <p:nvPr/>
        </p:nvSpPr>
        <p:spPr bwMode="auto">
          <a:xfrm>
            <a:off x="8605838" y="946150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85</a:t>
            </a:r>
            <a:endParaRPr lang="da-DK" altLang="da-DK"/>
          </a:p>
        </p:txBody>
      </p:sp>
      <p:sp>
        <p:nvSpPr>
          <p:cNvPr id="252998" name="Rectangle 70"/>
          <p:cNvSpPr>
            <a:spLocks noChangeArrowheads="1"/>
          </p:cNvSpPr>
          <p:nvPr/>
        </p:nvSpPr>
        <p:spPr bwMode="auto">
          <a:xfrm>
            <a:off x="4841875" y="1182688"/>
            <a:ext cx="24955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Complex and simple functions</a:t>
            </a:r>
            <a:endParaRPr lang="da-DK" altLang="da-DK"/>
          </a:p>
        </p:txBody>
      </p:sp>
      <p:sp>
        <p:nvSpPr>
          <p:cNvPr id="253000" name="Rectangle 72"/>
          <p:cNvSpPr>
            <a:spLocks noChangeArrowheads="1"/>
          </p:cNvSpPr>
          <p:nvPr/>
        </p:nvSpPr>
        <p:spPr bwMode="auto">
          <a:xfrm>
            <a:off x="8605838" y="1182688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85</a:t>
            </a:r>
            <a:endParaRPr lang="da-DK" altLang="da-DK"/>
          </a:p>
        </p:txBody>
      </p:sp>
      <p:sp>
        <p:nvSpPr>
          <p:cNvPr id="253001" name="Rectangle 73"/>
          <p:cNvSpPr>
            <a:spLocks noChangeArrowheads="1"/>
          </p:cNvSpPr>
          <p:nvPr/>
        </p:nvSpPr>
        <p:spPr bwMode="auto">
          <a:xfrm>
            <a:off x="4843463" y="1416050"/>
            <a:ext cx="21447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Tables and decision tables</a:t>
            </a:r>
            <a:endParaRPr lang="da-DK" altLang="da-DK"/>
          </a:p>
        </p:txBody>
      </p:sp>
      <p:sp>
        <p:nvSpPr>
          <p:cNvPr id="253003" name="Rectangle 75"/>
          <p:cNvSpPr>
            <a:spLocks noChangeArrowheads="1"/>
          </p:cNvSpPr>
          <p:nvPr/>
        </p:nvSpPr>
        <p:spPr bwMode="auto">
          <a:xfrm>
            <a:off x="8605838" y="1416050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88</a:t>
            </a:r>
            <a:endParaRPr lang="da-DK" altLang="da-DK"/>
          </a:p>
        </p:txBody>
      </p:sp>
      <p:sp>
        <p:nvSpPr>
          <p:cNvPr id="253004" name="Rectangle 76"/>
          <p:cNvSpPr>
            <a:spLocks noChangeArrowheads="1"/>
          </p:cNvSpPr>
          <p:nvPr/>
        </p:nvSpPr>
        <p:spPr bwMode="auto">
          <a:xfrm>
            <a:off x="4843463" y="1649413"/>
            <a:ext cx="23209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Textual process descriptions</a:t>
            </a:r>
            <a:endParaRPr lang="da-DK" altLang="da-DK"/>
          </a:p>
        </p:txBody>
      </p:sp>
      <p:sp>
        <p:nvSpPr>
          <p:cNvPr id="253006" name="Rectangle 78"/>
          <p:cNvSpPr>
            <a:spLocks noChangeArrowheads="1"/>
          </p:cNvSpPr>
          <p:nvPr/>
        </p:nvSpPr>
        <p:spPr bwMode="auto">
          <a:xfrm>
            <a:off x="8605838" y="1649413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90</a:t>
            </a:r>
            <a:endParaRPr lang="da-DK" altLang="da-DK"/>
          </a:p>
        </p:txBody>
      </p:sp>
      <p:sp>
        <p:nvSpPr>
          <p:cNvPr id="253007" name="Rectangle 79"/>
          <p:cNvSpPr>
            <a:spLocks noChangeArrowheads="1"/>
          </p:cNvSpPr>
          <p:nvPr/>
        </p:nvSpPr>
        <p:spPr bwMode="auto">
          <a:xfrm>
            <a:off x="4841875" y="1882775"/>
            <a:ext cx="1206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State diagrams</a:t>
            </a:r>
            <a:endParaRPr lang="da-DK" altLang="da-DK"/>
          </a:p>
        </p:txBody>
      </p:sp>
      <p:sp>
        <p:nvSpPr>
          <p:cNvPr id="253010" name="Rectangle 82"/>
          <p:cNvSpPr>
            <a:spLocks noChangeArrowheads="1"/>
          </p:cNvSpPr>
          <p:nvPr/>
        </p:nvSpPr>
        <p:spPr bwMode="auto">
          <a:xfrm>
            <a:off x="8605838" y="1882775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92</a:t>
            </a:r>
            <a:endParaRPr lang="da-DK" altLang="da-DK"/>
          </a:p>
        </p:txBody>
      </p:sp>
      <p:sp>
        <p:nvSpPr>
          <p:cNvPr id="253011" name="Rectangle 83"/>
          <p:cNvSpPr>
            <a:spLocks noChangeArrowheads="1"/>
          </p:cNvSpPr>
          <p:nvPr/>
        </p:nvSpPr>
        <p:spPr bwMode="auto">
          <a:xfrm>
            <a:off x="4838700" y="2116138"/>
            <a:ext cx="19907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State-transition matrices</a:t>
            </a:r>
            <a:endParaRPr lang="da-DK" altLang="da-DK"/>
          </a:p>
        </p:txBody>
      </p:sp>
      <p:sp>
        <p:nvSpPr>
          <p:cNvPr id="253013" name="Rectangle 85"/>
          <p:cNvSpPr>
            <a:spLocks noChangeArrowheads="1"/>
          </p:cNvSpPr>
          <p:nvPr/>
        </p:nvSpPr>
        <p:spPr bwMode="auto">
          <a:xfrm>
            <a:off x="8605838" y="2116138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94</a:t>
            </a:r>
            <a:endParaRPr lang="da-DK" altLang="da-DK"/>
          </a:p>
        </p:txBody>
      </p:sp>
      <p:sp>
        <p:nvSpPr>
          <p:cNvPr id="253014" name="Rectangle 86"/>
          <p:cNvSpPr>
            <a:spLocks noChangeArrowheads="1"/>
          </p:cNvSpPr>
          <p:nvPr/>
        </p:nvSpPr>
        <p:spPr bwMode="auto">
          <a:xfrm>
            <a:off x="4841875" y="2349500"/>
            <a:ext cx="1466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Activity diagrams</a:t>
            </a:r>
            <a:endParaRPr lang="da-DK" altLang="da-DK"/>
          </a:p>
        </p:txBody>
      </p:sp>
      <p:sp>
        <p:nvSpPr>
          <p:cNvPr id="253017" name="Rectangle 89"/>
          <p:cNvSpPr>
            <a:spLocks noChangeArrowheads="1"/>
          </p:cNvSpPr>
          <p:nvPr/>
        </p:nvSpPr>
        <p:spPr bwMode="auto">
          <a:xfrm>
            <a:off x="8605838" y="2349500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95</a:t>
            </a:r>
            <a:endParaRPr lang="da-DK" altLang="da-DK"/>
          </a:p>
        </p:txBody>
      </p:sp>
      <p:sp>
        <p:nvSpPr>
          <p:cNvPr id="253018" name="Rectangle 90"/>
          <p:cNvSpPr>
            <a:spLocks noChangeArrowheads="1"/>
          </p:cNvSpPr>
          <p:nvPr/>
        </p:nvSpPr>
        <p:spPr bwMode="auto">
          <a:xfrm>
            <a:off x="4843463" y="2584450"/>
            <a:ext cx="12398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Class diagrams</a:t>
            </a:r>
            <a:endParaRPr lang="da-DK" altLang="da-DK"/>
          </a:p>
        </p:txBody>
      </p:sp>
      <p:sp>
        <p:nvSpPr>
          <p:cNvPr id="253021" name="Rectangle 93"/>
          <p:cNvSpPr>
            <a:spLocks noChangeArrowheads="1"/>
          </p:cNvSpPr>
          <p:nvPr/>
        </p:nvSpPr>
        <p:spPr bwMode="auto">
          <a:xfrm>
            <a:off x="8605838" y="2584450"/>
            <a:ext cx="203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98</a:t>
            </a:r>
            <a:endParaRPr lang="da-DK" altLang="da-DK"/>
          </a:p>
        </p:txBody>
      </p:sp>
      <p:sp>
        <p:nvSpPr>
          <p:cNvPr id="253022" name="Rectangle 94"/>
          <p:cNvSpPr>
            <a:spLocks noChangeArrowheads="1"/>
          </p:cNvSpPr>
          <p:nvPr/>
        </p:nvSpPr>
        <p:spPr bwMode="auto">
          <a:xfrm>
            <a:off x="4841875" y="2817813"/>
            <a:ext cx="19192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Collaboration diagrams</a:t>
            </a:r>
            <a:endParaRPr lang="da-DK" altLang="da-DK"/>
          </a:p>
        </p:txBody>
      </p:sp>
      <p:sp>
        <p:nvSpPr>
          <p:cNvPr id="253024" name="Rectangle 96"/>
          <p:cNvSpPr>
            <a:spLocks noChangeArrowheads="1"/>
          </p:cNvSpPr>
          <p:nvPr/>
        </p:nvSpPr>
        <p:spPr bwMode="auto">
          <a:xfrm>
            <a:off x="8504238" y="2817813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102</a:t>
            </a:r>
            <a:endParaRPr lang="da-DK" altLang="da-DK"/>
          </a:p>
        </p:txBody>
      </p:sp>
      <p:sp>
        <p:nvSpPr>
          <p:cNvPr id="253025" name="Rectangle 97"/>
          <p:cNvSpPr>
            <a:spLocks noChangeArrowheads="1"/>
          </p:cNvSpPr>
          <p:nvPr/>
        </p:nvSpPr>
        <p:spPr bwMode="auto">
          <a:xfrm>
            <a:off x="4843463" y="3051175"/>
            <a:ext cx="15779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Sequence diagrams</a:t>
            </a:r>
            <a:endParaRPr lang="da-DK" altLang="da-DK"/>
          </a:p>
        </p:txBody>
      </p:sp>
      <p:sp>
        <p:nvSpPr>
          <p:cNvPr id="253027" name="Rectangle 99"/>
          <p:cNvSpPr>
            <a:spLocks noChangeArrowheads="1"/>
          </p:cNvSpPr>
          <p:nvPr/>
        </p:nvSpPr>
        <p:spPr bwMode="auto">
          <a:xfrm>
            <a:off x="8504238" y="3051175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103</a:t>
            </a:r>
            <a:endParaRPr lang="da-DK" altLang="da-DK"/>
          </a:p>
        </p:txBody>
      </p:sp>
      <p:sp>
        <p:nvSpPr>
          <p:cNvPr id="253028" name="Rectangle 100"/>
          <p:cNvSpPr>
            <a:spLocks noChangeArrowheads="1"/>
          </p:cNvSpPr>
          <p:nvPr/>
        </p:nvSpPr>
        <p:spPr bwMode="auto">
          <a:xfrm>
            <a:off x="4852988" y="3278188"/>
            <a:ext cx="17287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>
                <a:solidFill>
                  <a:srgbClr val="000000"/>
                </a:solidFill>
              </a:rPr>
              <a:t>Special Interfaces</a:t>
            </a:r>
            <a:endParaRPr lang="da-DK" altLang="da-DK"/>
          </a:p>
        </p:txBody>
      </p:sp>
      <p:sp>
        <p:nvSpPr>
          <p:cNvPr id="253030" name="Rectangle 102"/>
          <p:cNvSpPr>
            <a:spLocks noChangeArrowheads="1"/>
          </p:cNvSpPr>
          <p:nvPr/>
        </p:nvSpPr>
        <p:spPr bwMode="auto">
          <a:xfrm>
            <a:off x="8504238" y="3284538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107</a:t>
            </a:r>
            <a:endParaRPr lang="da-DK" altLang="da-DK"/>
          </a:p>
        </p:txBody>
      </p:sp>
      <p:sp>
        <p:nvSpPr>
          <p:cNvPr id="253031" name="Rectangle 103"/>
          <p:cNvSpPr>
            <a:spLocks noChangeArrowheads="1"/>
          </p:cNvSpPr>
          <p:nvPr/>
        </p:nvSpPr>
        <p:spPr bwMode="auto">
          <a:xfrm>
            <a:off x="4846638" y="3521075"/>
            <a:ext cx="6334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Reports</a:t>
            </a:r>
            <a:endParaRPr lang="da-DK" altLang="da-DK"/>
          </a:p>
        </p:txBody>
      </p:sp>
      <p:sp>
        <p:nvSpPr>
          <p:cNvPr id="253034" name="Rectangle 106"/>
          <p:cNvSpPr>
            <a:spLocks noChangeArrowheads="1"/>
          </p:cNvSpPr>
          <p:nvPr/>
        </p:nvSpPr>
        <p:spPr bwMode="auto">
          <a:xfrm>
            <a:off x="8504238" y="3521075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107</a:t>
            </a:r>
            <a:endParaRPr lang="da-DK" altLang="da-DK"/>
          </a:p>
        </p:txBody>
      </p:sp>
      <p:sp>
        <p:nvSpPr>
          <p:cNvPr id="253035" name="Rectangle 107"/>
          <p:cNvSpPr>
            <a:spLocks noChangeArrowheads="1"/>
          </p:cNvSpPr>
          <p:nvPr/>
        </p:nvSpPr>
        <p:spPr bwMode="auto">
          <a:xfrm>
            <a:off x="4838700" y="3752850"/>
            <a:ext cx="18303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Platform requirements</a:t>
            </a:r>
            <a:endParaRPr lang="da-DK" altLang="da-DK"/>
          </a:p>
        </p:txBody>
      </p:sp>
      <p:sp>
        <p:nvSpPr>
          <p:cNvPr id="253037" name="Rectangle 109"/>
          <p:cNvSpPr>
            <a:spLocks noChangeArrowheads="1"/>
          </p:cNvSpPr>
          <p:nvPr/>
        </p:nvSpPr>
        <p:spPr bwMode="auto">
          <a:xfrm>
            <a:off x="8504238" y="3752850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108</a:t>
            </a:r>
            <a:endParaRPr lang="da-DK" altLang="da-DK"/>
          </a:p>
        </p:txBody>
      </p:sp>
      <p:sp>
        <p:nvSpPr>
          <p:cNvPr id="253038" name="Rectangle 110"/>
          <p:cNvSpPr>
            <a:spLocks noChangeArrowheads="1"/>
          </p:cNvSpPr>
          <p:nvPr/>
        </p:nvSpPr>
        <p:spPr bwMode="auto">
          <a:xfrm>
            <a:off x="4838700" y="3986213"/>
            <a:ext cx="33401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Product integration – ordinary customers</a:t>
            </a:r>
            <a:endParaRPr lang="da-DK" altLang="da-DK"/>
          </a:p>
        </p:txBody>
      </p:sp>
      <p:sp>
        <p:nvSpPr>
          <p:cNvPr id="253040" name="Rectangle 112"/>
          <p:cNvSpPr>
            <a:spLocks noChangeArrowheads="1"/>
          </p:cNvSpPr>
          <p:nvPr/>
        </p:nvSpPr>
        <p:spPr bwMode="auto">
          <a:xfrm>
            <a:off x="8504238" y="3986213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110</a:t>
            </a:r>
            <a:endParaRPr lang="da-DK" altLang="da-DK"/>
          </a:p>
        </p:txBody>
      </p:sp>
      <p:sp>
        <p:nvSpPr>
          <p:cNvPr id="253041" name="Rectangle 113"/>
          <p:cNvSpPr>
            <a:spLocks noChangeArrowheads="1"/>
          </p:cNvSpPr>
          <p:nvPr/>
        </p:nvSpPr>
        <p:spPr bwMode="auto">
          <a:xfrm>
            <a:off x="4840288" y="4219575"/>
            <a:ext cx="30575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Product integration – main contractor</a:t>
            </a:r>
            <a:endParaRPr lang="da-DK" altLang="da-DK"/>
          </a:p>
        </p:txBody>
      </p:sp>
      <p:sp>
        <p:nvSpPr>
          <p:cNvPr id="253043" name="Rectangle 115"/>
          <p:cNvSpPr>
            <a:spLocks noChangeArrowheads="1"/>
          </p:cNvSpPr>
          <p:nvPr/>
        </p:nvSpPr>
        <p:spPr bwMode="auto">
          <a:xfrm>
            <a:off x="8504238" y="4219575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114</a:t>
            </a:r>
            <a:endParaRPr lang="da-DK" altLang="da-DK"/>
          </a:p>
        </p:txBody>
      </p:sp>
      <p:sp>
        <p:nvSpPr>
          <p:cNvPr id="253044" name="Rectangle 116"/>
          <p:cNvSpPr>
            <a:spLocks noChangeArrowheads="1"/>
          </p:cNvSpPr>
          <p:nvPr/>
        </p:nvSpPr>
        <p:spPr bwMode="auto">
          <a:xfrm>
            <a:off x="4843463" y="4454525"/>
            <a:ext cx="16478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Technical interfaces</a:t>
            </a:r>
            <a:endParaRPr lang="da-DK" altLang="da-DK"/>
          </a:p>
        </p:txBody>
      </p:sp>
      <p:sp>
        <p:nvSpPr>
          <p:cNvPr id="253046" name="Rectangle 118"/>
          <p:cNvSpPr>
            <a:spLocks noChangeArrowheads="1"/>
          </p:cNvSpPr>
          <p:nvPr/>
        </p:nvSpPr>
        <p:spPr bwMode="auto">
          <a:xfrm>
            <a:off x="8504238" y="4454525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115</a:t>
            </a:r>
            <a:endParaRPr lang="da-DK" altLang="da-DK"/>
          </a:p>
        </p:txBody>
      </p:sp>
      <p:sp>
        <p:nvSpPr>
          <p:cNvPr id="253047" name="Rectangle 119"/>
          <p:cNvSpPr>
            <a:spLocks noChangeArrowheads="1"/>
          </p:cNvSpPr>
          <p:nvPr/>
        </p:nvSpPr>
        <p:spPr bwMode="auto">
          <a:xfrm>
            <a:off x="4848225" y="4681538"/>
            <a:ext cx="20351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>
                <a:solidFill>
                  <a:srgbClr val="000000"/>
                </a:solidFill>
              </a:rPr>
              <a:t>Quality requirements</a:t>
            </a:r>
            <a:endParaRPr lang="da-DK" altLang="da-DK"/>
          </a:p>
        </p:txBody>
      </p:sp>
      <p:sp>
        <p:nvSpPr>
          <p:cNvPr id="253049" name="Rectangle 121"/>
          <p:cNvSpPr>
            <a:spLocks noChangeArrowheads="1"/>
          </p:cNvSpPr>
          <p:nvPr/>
        </p:nvSpPr>
        <p:spPr bwMode="auto">
          <a:xfrm>
            <a:off x="8504238" y="4687888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117</a:t>
            </a:r>
            <a:endParaRPr lang="da-DK" altLang="da-DK"/>
          </a:p>
        </p:txBody>
      </p:sp>
      <p:sp>
        <p:nvSpPr>
          <p:cNvPr id="253050" name="Rectangle 122"/>
          <p:cNvSpPr>
            <a:spLocks noChangeArrowheads="1"/>
          </p:cNvSpPr>
          <p:nvPr/>
        </p:nvSpPr>
        <p:spPr bwMode="auto">
          <a:xfrm>
            <a:off x="4843463" y="4922838"/>
            <a:ext cx="12620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Quality Factors</a:t>
            </a:r>
            <a:endParaRPr lang="da-DK" altLang="da-DK"/>
          </a:p>
        </p:txBody>
      </p:sp>
      <p:sp>
        <p:nvSpPr>
          <p:cNvPr id="253051" name="Rectangle 123"/>
          <p:cNvSpPr>
            <a:spLocks noChangeArrowheads="1"/>
          </p:cNvSpPr>
          <p:nvPr/>
        </p:nvSpPr>
        <p:spPr bwMode="auto">
          <a:xfrm>
            <a:off x="6096000" y="4922838"/>
            <a:ext cx="2184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--------------------------------</a:t>
            </a:r>
            <a:endParaRPr lang="da-DK" altLang="da-DK"/>
          </a:p>
        </p:txBody>
      </p:sp>
      <p:sp>
        <p:nvSpPr>
          <p:cNvPr id="253052" name="Rectangle 124"/>
          <p:cNvSpPr>
            <a:spLocks noChangeArrowheads="1"/>
          </p:cNvSpPr>
          <p:nvPr/>
        </p:nvSpPr>
        <p:spPr bwMode="auto">
          <a:xfrm>
            <a:off x="8259763" y="4922838"/>
            <a:ext cx="2047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da-DK" altLang="da-DK"/>
          </a:p>
        </p:txBody>
      </p:sp>
      <p:sp>
        <p:nvSpPr>
          <p:cNvPr id="253053" name="Rectangle 125"/>
          <p:cNvSpPr>
            <a:spLocks noChangeArrowheads="1"/>
          </p:cNvSpPr>
          <p:nvPr/>
        </p:nvSpPr>
        <p:spPr bwMode="auto">
          <a:xfrm>
            <a:off x="8504238" y="4922838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>
                <a:solidFill>
                  <a:srgbClr val="000000"/>
                </a:solidFill>
                <a:latin typeface="Times New Roman" pitchFamily="18" charset="0"/>
              </a:rPr>
              <a:t>118</a:t>
            </a:r>
            <a:endParaRPr lang="da-DK" alt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69" name="Text Box 2113"/>
          <p:cNvSpPr txBox="1">
            <a:spLocks noChangeArrowheads="1"/>
          </p:cNvSpPr>
          <p:nvPr/>
        </p:nvSpPr>
        <p:spPr bwMode="auto">
          <a:xfrm>
            <a:off x="577850" y="3289300"/>
            <a:ext cx="2416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da-DK"/>
              <a:t>Sales of X-mas trees</a:t>
            </a:r>
          </a:p>
        </p:txBody>
      </p:sp>
      <p:sp>
        <p:nvSpPr>
          <p:cNvPr id="149570" name="Text Box 2114"/>
          <p:cNvSpPr txBox="1">
            <a:spLocks noChangeArrowheads="1"/>
          </p:cNvSpPr>
          <p:nvPr/>
        </p:nvSpPr>
        <p:spPr bwMode="auto">
          <a:xfrm>
            <a:off x="577850" y="3983038"/>
            <a:ext cx="3800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en-US" altLang="da-DK" b="0"/>
              <a:t>There is a strong seasonal variation</a:t>
            </a:r>
          </a:p>
          <a:p>
            <a:pPr algn="l"/>
            <a:r>
              <a:rPr lang="en-US" altLang="da-DK" b="0"/>
              <a:t>in the sales of . . .</a:t>
            </a:r>
            <a:endParaRPr lang="en-US" altLang="da-DK"/>
          </a:p>
        </p:txBody>
      </p:sp>
      <p:sp>
        <p:nvSpPr>
          <p:cNvPr id="149571" name="Text Box 2115"/>
          <p:cNvSpPr txBox="1">
            <a:spLocks noChangeArrowheads="1"/>
          </p:cNvSpPr>
          <p:nvPr/>
        </p:nvSpPr>
        <p:spPr bwMode="auto">
          <a:xfrm>
            <a:off x="577850" y="2506663"/>
            <a:ext cx="36750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en-US" altLang="da-DK" sz="1400"/>
              <a:t>  1    2    3    4    5    6    7    8    9   10  11  12</a:t>
            </a:r>
          </a:p>
        </p:txBody>
      </p:sp>
      <p:sp>
        <p:nvSpPr>
          <p:cNvPr id="149572" name="Line 2116"/>
          <p:cNvSpPr>
            <a:spLocks noChangeShapeType="1"/>
          </p:cNvSpPr>
          <p:nvPr/>
        </p:nvSpPr>
        <p:spPr bwMode="auto">
          <a:xfrm>
            <a:off x="731838" y="2506663"/>
            <a:ext cx="1460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73" name="Line 2117"/>
          <p:cNvSpPr>
            <a:spLocks noChangeShapeType="1"/>
          </p:cNvSpPr>
          <p:nvPr/>
        </p:nvSpPr>
        <p:spPr bwMode="auto">
          <a:xfrm>
            <a:off x="1028700" y="2506663"/>
            <a:ext cx="1460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74" name="Line 2118"/>
          <p:cNvSpPr>
            <a:spLocks noChangeShapeType="1"/>
          </p:cNvSpPr>
          <p:nvPr/>
        </p:nvSpPr>
        <p:spPr bwMode="auto">
          <a:xfrm>
            <a:off x="1325563" y="2506663"/>
            <a:ext cx="1460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75" name="Line 2119"/>
          <p:cNvSpPr>
            <a:spLocks noChangeShapeType="1"/>
          </p:cNvSpPr>
          <p:nvPr/>
        </p:nvSpPr>
        <p:spPr bwMode="auto">
          <a:xfrm>
            <a:off x="1622425" y="2506663"/>
            <a:ext cx="1460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76" name="Line 2120"/>
          <p:cNvSpPr>
            <a:spLocks noChangeShapeType="1"/>
          </p:cNvSpPr>
          <p:nvPr/>
        </p:nvSpPr>
        <p:spPr bwMode="auto">
          <a:xfrm>
            <a:off x="1919288" y="2506663"/>
            <a:ext cx="1460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77" name="Line 2121"/>
          <p:cNvSpPr>
            <a:spLocks noChangeShapeType="1"/>
          </p:cNvSpPr>
          <p:nvPr/>
        </p:nvSpPr>
        <p:spPr bwMode="auto">
          <a:xfrm>
            <a:off x="2216150" y="2506663"/>
            <a:ext cx="1460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78" name="Line 2122"/>
          <p:cNvSpPr>
            <a:spLocks noChangeShapeType="1"/>
          </p:cNvSpPr>
          <p:nvPr/>
        </p:nvSpPr>
        <p:spPr bwMode="auto">
          <a:xfrm>
            <a:off x="2513013" y="2506663"/>
            <a:ext cx="1460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79" name="Line 2123"/>
          <p:cNvSpPr>
            <a:spLocks noChangeShapeType="1"/>
          </p:cNvSpPr>
          <p:nvPr/>
        </p:nvSpPr>
        <p:spPr bwMode="auto">
          <a:xfrm>
            <a:off x="2809875" y="2506663"/>
            <a:ext cx="1460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80" name="Line 2124"/>
          <p:cNvSpPr>
            <a:spLocks noChangeShapeType="1"/>
          </p:cNvSpPr>
          <p:nvPr/>
        </p:nvSpPr>
        <p:spPr bwMode="auto">
          <a:xfrm>
            <a:off x="3106738" y="2506663"/>
            <a:ext cx="1460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81" name="Line 2125"/>
          <p:cNvSpPr>
            <a:spLocks noChangeShapeType="1"/>
          </p:cNvSpPr>
          <p:nvPr/>
        </p:nvSpPr>
        <p:spPr bwMode="auto">
          <a:xfrm>
            <a:off x="3403600" y="2506663"/>
            <a:ext cx="1460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82" name="Line 2126"/>
          <p:cNvSpPr>
            <a:spLocks noChangeShapeType="1"/>
          </p:cNvSpPr>
          <p:nvPr/>
        </p:nvSpPr>
        <p:spPr bwMode="auto">
          <a:xfrm>
            <a:off x="3700463" y="2506663"/>
            <a:ext cx="1460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83" name="Line 2127"/>
          <p:cNvSpPr>
            <a:spLocks noChangeShapeType="1"/>
          </p:cNvSpPr>
          <p:nvPr/>
        </p:nvSpPr>
        <p:spPr bwMode="auto">
          <a:xfrm>
            <a:off x="3998913" y="2506663"/>
            <a:ext cx="1460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84" name="Rectangle 2128"/>
          <p:cNvSpPr>
            <a:spLocks noChangeArrowheads="1"/>
          </p:cNvSpPr>
          <p:nvPr/>
        </p:nvSpPr>
        <p:spPr bwMode="auto">
          <a:xfrm>
            <a:off x="3998913" y="1330325"/>
            <a:ext cx="146050" cy="11763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85" name="Rectangle 2129"/>
          <p:cNvSpPr>
            <a:spLocks noChangeArrowheads="1"/>
          </p:cNvSpPr>
          <p:nvPr/>
        </p:nvSpPr>
        <p:spPr bwMode="auto">
          <a:xfrm>
            <a:off x="3700463" y="2182813"/>
            <a:ext cx="146050" cy="3238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86" name="Rectangle 2130"/>
          <p:cNvSpPr>
            <a:spLocks noChangeArrowheads="1"/>
          </p:cNvSpPr>
          <p:nvPr/>
        </p:nvSpPr>
        <p:spPr bwMode="auto">
          <a:xfrm>
            <a:off x="3403600" y="2432050"/>
            <a:ext cx="146050" cy="746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87" name="Rectangle 2131"/>
          <p:cNvSpPr>
            <a:spLocks noChangeArrowheads="1"/>
          </p:cNvSpPr>
          <p:nvPr/>
        </p:nvSpPr>
        <p:spPr bwMode="auto">
          <a:xfrm>
            <a:off x="577850" y="868363"/>
            <a:ext cx="3719513" cy="1943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88" name="AutoShape 2132"/>
          <p:cNvSpPr>
            <a:spLocks noChangeArrowheads="1"/>
          </p:cNvSpPr>
          <p:nvPr/>
        </p:nvSpPr>
        <p:spPr bwMode="auto">
          <a:xfrm>
            <a:off x="2411413" y="4714875"/>
            <a:ext cx="1841500" cy="714375"/>
          </a:xfrm>
          <a:prstGeom prst="wedgeRoundRectCallout">
            <a:avLst>
              <a:gd name="adj1" fmla="val -22500"/>
              <a:gd name="adj2" fmla="val -4022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da-DK" b="0"/>
              <a:t>Picture caption</a:t>
            </a:r>
          </a:p>
          <a:p>
            <a:r>
              <a:rPr lang="en-US" altLang="da-DK" b="0"/>
              <a:t>or heading?</a:t>
            </a:r>
            <a:endParaRPr lang="en-US" altLang="da-DK"/>
          </a:p>
        </p:txBody>
      </p:sp>
      <p:sp>
        <p:nvSpPr>
          <p:cNvPr id="149589" name="Text Box 2133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3.3B  Heading proximity</a:t>
            </a:r>
          </a:p>
        </p:txBody>
      </p:sp>
      <p:grpSp>
        <p:nvGrpSpPr>
          <p:cNvPr id="149612" name="Group 2156"/>
          <p:cNvGrpSpPr>
            <a:grpSpLocks/>
          </p:cNvGrpSpPr>
          <p:nvPr/>
        </p:nvGrpSpPr>
        <p:grpSpPr bwMode="auto">
          <a:xfrm>
            <a:off x="4629150" y="868363"/>
            <a:ext cx="4062413" cy="4560887"/>
            <a:chOff x="2916" y="547"/>
            <a:chExt cx="2559" cy="2873"/>
          </a:xfrm>
        </p:grpSpPr>
        <p:sp>
          <p:nvSpPr>
            <p:cNvPr id="149592" name="Text Box 2136"/>
            <p:cNvSpPr txBox="1">
              <a:spLocks noChangeArrowheads="1"/>
            </p:cNvSpPr>
            <p:nvPr/>
          </p:nvSpPr>
          <p:spPr bwMode="auto">
            <a:xfrm>
              <a:off x="3081" y="2072"/>
              <a:ext cx="152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US" altLang="da-DK"/>
                <a:t>Sales of X-mas trees</a:t>
              </a:r>
            </a:p>
          </p:txBody>
        </p:sp>
        <p:sp>
          <p:nvSpPr>
            <p:cNvPr id="149593" name="Text Box 2137"/>
            <p:cNvSpPr txBox="1">
              <a:spLocks noChangeArrowheads="1"/>
            </p:cNvSpPr>
            <p:nvPr/>
          </p:nvSpPr>
          <p:spPr bwMode="auto">
            <a:xfrm>
              <a:off x="3081" y="2281"/>
              <a:ext cx="239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en-US" altLang="da-DK" b="0"/>
                <a:t>There is a strong seasonal variation</a:t>
              </a:r>
            </a:p>
            <a:p>
              <a:pPr algn="l"/>
              <a:r>
                <a:rPr lang="en-US" altLang="da-DK" b="0"/>
                <a:t>in the sales of . . .</a:t>
              </a:r>
              <a:endParaRPr lang="en-US" altLang="da-DK"/>
            </a:p>
          </p:txBody>
        </p:sp>
        <p:sp>
          <p:nvSpPr>
            <p:cNvPr id="149594" name="Text Box 2138"/>
            <p:cNvSpPr txBox="1">
              <a:spLocks noChangeArrowheads="1"/>
            </p:cNvSpPr>
            <p:nvPr/>
          </p:nvSpPr>
          <p:spPr bwMode="auto">
            <a:xfrm>
              <a:off x="3081" y="1579"/>
              <a:ext cx="231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en-US" altLang="da-DK" sz="1400"/>
                <a:t>  1    2    3    4    5    6    7    8    9   10  11  12</a:t>
              </a:r>
            </a:p>
          </p:txBody>
        </p:sp>
        <p:sp>
          <p:nvSpPr>
            <p:cNvPr id="149595" name="Line 2139"/>
            <p:cNvSpPr>
              <a:spLocks noChangeShapeType="1"/>
            </p:cNvSpPr>
            <p:nvPr/>
          </p:nvSpPr>
          <p:spPr bwMode="auto">
            <a:xfrm>
              <a:off x="3178" y="1579"/>
              <a:ext cx="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596" name="Line 2140"/>
            <p:cNvSpPr>
              <a:spLocks noChangeShapeType="1"/>
            </p:cNvSpPr>
            <p:nvPr/>
          </p:nvSpPr>
          <p:spPr bwMode="auto">
            <a:xfrm>
              <a:off x="3365" y="1579"/>
              <a:ext cx="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597" name="Line 2141"/>
            <p:cNvSpPr>
              <a:spLocks noChangeShapeType="1"/>
            </p:cNvSpPr>
            <p:nvPr/>
          </p:nvSpPr>
          <p:spPr bwMode="auto">
            <a:xfrm>
              <a:off x="3552" y="1579"/>
              <a:ext cx="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598" name="Line 2142"/>
            <p:cNvSpPr>
              <a:spLocks noChangeShapeType="1"/>
            </p:cNvSpPr>
            <p:nvPr/>
          </p:nvSpPr>
          <p:spPr bwMode="auto">
            <a:xfrm>
              <a:off x="3739" y="1579"/>
              <a:ext cx="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599" name="Line 2143"/>
            <p:cNvSpPr>
              <a:spLocks noChangeShapeType="1"/>
            </p:cNvSpPr>
            <p:nvPr/>
          </p:nvSpPr>
          <p:spPr bwMode="auto">
            <a:xfrm>
              <a:off x="3926" y="1579"/>
              <a:ext cx="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600" name="Line 2144"/>
            <p:cNvSpPr>
              <a:spLocks noChangeShapeType="1"/>
            </p:cNvSpPr>
            <p:nvPr/>
          </p:nvSpPr>
          <p:spPr bwMode="auto">
            <a:xfrm>
              <a:off x="4113" y="1579"/>
              <a:ext cx="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601" name="Line 2145"/>
            <p:cNvSpPr>
              <a:spLocks noChangeShapeType="1"/>
            </p:cNvSpPr>
            <p:nvPr/>
          </p:nvSpPr>
          <p:spPr bwMode="auto">
            <a:xfrm>
              <a:off x="4300" y="1579"/>
              <a:ext cx="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602" name="Line 2146"/>
            <p:cNvSpPr>
              <a:spLocks noChangeShapeType="1"/>
            </p:cNvSpPr>
            <p:nvPr/>
          </p:nvSpPr>
          <p:spPr bwMode="auto">
            <a:xfrm>
              <a:off x="4487" y="1579"/>
              <a:ext cx="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603" name="Line 2147"/>
            <p:cNvSpPr>
              <a:spLocks noChangeShapeType="1"/>
            </p:cNvSpPr>
            <p:nvPr/>
          </p:nvSpPr>
          <p:spPr bwMode="auto">
            <a:xfrm>
              <a:off x="4674" y="1579"/>
              <a:ext cx="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604" name="Line 2148"/>
            <p:cNvSpPr>
              <a:spLocks noChangeShapeType="1"/>
            </p:cNvSpPr>
            <p:nvPr/>
          </p:nvSpPr>
          <p:spPr bwMode="auto">
            <a:xfrm>
              <a:off x="4861" y="1579"/>
              <a:ext cx="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605" name="Line 2149"/>
            <p:cNvSpPr>
              <a:spLocks noChangeShapeType="1"/>
            </p:cNvSpPr>
            <p:nvPr/>
          </p:nvSpPr>
          <p:spPr bwMode="auto">
            <a:xfrm>
              <a:off x="5048" y="1579"/>
              <a:ext cx="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606" name="Line 2150"/>
            <p:cNvSpPr>
              <a:spLocks noChangeShapeType="1"/>
            </p:cNvSpPr>
            <p:nvPr/>
          </p:nvSpPr>
          <p:spPr bwMode="auto">
            <a:xfrm>
              <a:off x="5236" y="1579"/>
              <a:ext cx="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607" name="Rectangle 2151"/>
            <p:cNvSpPr>
              <a:spLocks noChangeArrowheads="1"/>
            </p:cNvSpPr>
            <p:nvPr/>
          </p:nvSpPr>
          <p:spPr bwMode="auto">
            <a:xfrm>
              <a:off x="5236" y="838"/>
              <a:ext cx="92" cy="74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608" name="Rectangle 2152"/>
            <p:cNvSpPr>
              <a:spLocks noChangeArrowheads="1"/>
            </p:cNvSpPr>
            <p:nvPr/>
          </p:nvSpPr>
          <p:spPr bwMode="auto">
            <a:xfrm>
              <a:off x="5048" y="1375"/>
              <a:ext cx="92" cy="20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609" name="Rectangle 2153"/>
            <p:cNvSpPr>
              <a:spLocks noChangeArrowheads="1"/>
            </p:cNvSpPr>
            <p:nvPr/>
          </p:nvSpPr>
          <p:spPr bwMode="auto">
            <a:xfrm>
              <a:off x="4861" y="1532"/>
              <a:ext cx="92" cy="4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610" name="Rectangle 2154"/>
            <p:cNvSpPr>
              <a:spLocks noChangeArrowheads="1"/>
            </p:cNvSpPr>
            <p:nvPr/>
          </p:nvSpPr>
          <p:spPr bwMode="auto">
            <a:xfrm>
              <a:off x="3081" y="547"/>
              <a:ext cx="2343" cy="122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611" name="Line 2155"/>
            <p:cNvSpPr>
              <a:spLocks noChangeShapeType="1"/>
            </p:cNvSpPr>
            <p:nvPr/>
          </p:nvSpPr>
          <p:spPr bwMode="auto">
            <a:xfrm>
              <a:off x="2916" y="547"/>
              <a:ext cx="0" cy="28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9590" name="AutoShape 2134"/>
            <p:cNvSpPr>
              <a:spLocks noChangeArrowheads="1"/>
            </p:cNvSpPr>
            <p:nvPr/>
          </p:nvSpPr>
          <p:spPr bwMode="auto">
            <a:xfrm>
              <a:off x="4564" y="2969"/>
              <a:ext cx="764" cy="263"/>
            </a:xfrm>
            <a:prstGeom prst="wedgeRoundRectCallout">
              <a:avLst>
                <a:gd name="adj1" fmla="val -26704"/>
                <a:gd name="adj2" fmla="val -4886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altLang="da-DK" b="0"/>
                <a:t>No doubt</a:t>
              </a:r>
              <a:endParaRPr lang="en-US" alt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113" name="Picture 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91"/>
          <a:stretch>
            <a:fillRect/>
          </a:stretch>
        </p:blipFill>
        <p:spPr bwMode="auto">
          <a:xfrm>
            <a:off x="849313" y="1077913"/>
            <a:ext cx="2425700" cy="350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9114" name="Rectangle 90"/>
          <p:cNvSpPr>
            <a:spLocks noChangeArrowheads="1"/>
          </p:cNvSpPr>
          <p:nvPr/>
        </p:nvSpPr>
        <p:spPr bwMode="auto">
          <a:xfrm>
            <a:off x="4438650" y="868363"/>
            <a:ext cx="2971800" cy="39909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9115" name="Rectangle 91"/>
          <p:cNvSpPr>
            <a:spLocks noChangeArrowheads="1"/>
          </p:cNvSpPr>
          <p:nvPr/>
        </p:nvSpPr>
        <p:spPr bwMode="auto">
          <a:xfrm>
            <a:off x="533400" y="868363"/>
            <a:ext cx="2971800" cy="39909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9116" name="Text Box 92"/>
          <p:cNvSpPr txBox="1">
            <a:spLocks noChangeArrowheads="1"/>
          </p:cNvSpPr>
          <p:nvPr/>
        </p:nvSpPr>
        <p:spPr bwMode="auto">
          <a:xfrm>
            <a:off x="563563" y="896938"/>
            <a:ext cx="307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1</a:t>
            </a:r>
          </a:p>
        </p:txBody>
      </p:sp>
      <p:sp>
        <p:nvSpPr>
          <p:cNvPr id="129117" name="Text Box 93"/>
          <p:cNvSpPr txBox="1">
            <a:spLocks noChangeArrowheads="1"/>
          </p:cNvSpPr>
          <p:nvPr/>
        </p:nvSpPr>
        <p:spPr bwMode="auto">
          <a:xfrm>
            <a:off x="4481513" y="896938"/>
            <a:ext cx="307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2</a:t>
            </a:r>
          </a:p>
        </p:txBody>
      </p:sp>
      <p:sp>
        <p:nvSpPr>
          <p:cNvPr id="129124" name="Text Box 100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3.3C  Body text</a:t>
            </a:r>
          </a:p>
        </p:txBody>
      </p:sp>
      <p:pic>
        <p:nvPicPr>
          <p:cNvPr id="129126" name="Picture 1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141"/>
          <a:stretch>
            <a:fillRect/>
          </a:stretch>
        </p:blipFill>
        <p:spPr bwMode="auto">
          <a:xfrm>
            <a:off x="4845050" y="1127125"/>
            <a:ext cx="2565400" cy="339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871" name="Group 7"/>
          <p:cNvGrpSpPr>
            <a:grpSpLocks/>
          </p:cNvGrpSpPr>
          <p:nvPr/>
        </p:nvGrpSpPr>
        <p:grpSpPr bwMode="auto">
          <a:xfrm>
            <a:off x="1857375" y="534988"/>
            <a:ext cx="4210050" cy="3552825"/>
            <a:chOff x="810" y="3258"/>
            <a:chExt cx="2652" cy="2238"/>
          </a:xfrm>
        </p:grpSpPr>
        <p:pic>
          <p:nvPicPr>
            <p:cNvPr id="164872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334"/>
            <a:stretch>
              <a:fillRect/>
            </a:stretch>
          </p:blipFill>
          <p:spPr bwMode="auto">
            <a:xfrm>
              <a:off x="1053" y="3378"/>
              <a:ext cx="2274" cy="1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4873" name="Rectangle 9"/>
            <p:cNvSpPr>
              <a:spLocks noChangeArrowheads="1"/>
            </p:cNvSpPr>
            <p:nvPr/>
          </p:nvSpPr>
          <p:spPr bwMode="auto">
            <a:xfrm>
              <a:off x="810" y="3258"/>
              <a:ext cx="2652" cy="223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4874" name="Text Box 10"/>
            <p:cNvSpPr txBox="1">
              <a:spLocks noChangeArrowheads="1"/>
            </p:cNvSpPr>
            <p:nvPr/>
          </p:nvSpPr>
          <p:spPr bwMode="auto">
            <a:xfrm>
              <a:off x="828" y="3258"/>
              <a:ext cx="19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noProof="1"/>
                <a:t>3</a:t>
              </a:r>
            </a:p>
          </p:txBody>
        </p:sp>
      </p:grpSp>
      <p:sp>
        <p:nvSpPr>
          <p:cNvPr id="164876" name="Text Box 12"/>
          <p:cNvSpPr txBox="1">
            <a:spLocks noChangeArrowheads="1"/>
          </p:cNvSpPr>
          <p:nvPr/>
        </p:nvSpPr>
        <p:spPr bwMode="auto">
          <a:xfrm>
            <a:off x="5800725" y="2814638"/>
            <a:ext cx="1925638" cy="8239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0" rIns="0" bIns="0" anchor="ctr">
            <a:spAutoFit/>
          </a:bodyPr>
          <a:lstStyle/>
          <a:p>
            <a:pPr algn="l"/>
            <a:r>
              <a:rPr lang="da-DK" altLang="da-DK" noProof="1"/>
              <a:t>Clear gestalts</a:t>
            </a:r>
          </a:p>
          <a:p>
            <a:pPr algn="l"/>
            <a:r>
              <a:rPr lang="da-DK" altLang="da-DK" b="0" noProof="1"/>
              <a:t>but lines too long.</a:t>
            </a:r>
          </a:p>
          <a:p>
            <a:pPr algn="l"/>
            <a:r>
              <a:rPr lang="da-DK" altLang="da-DK" b="0" noProof="1"/>
              <a:t>Annoying to read. </a:t>
            </a:r>
          </a:p>
        </p:txBody>
      </p:sp>
      <p:sp>
        <p:nvSpPr>
          <p:cNvPr id="164878" name="Text Box 14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0">
                <a:latin typeface="Arial" charset="0"/>
              </a:rPr>
              <a:t>(Fig 3.3C  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8" name="AutoShape 6"/>
          <p:cNvSpPr>
            <a:spLocks noChangeArrowheads="1"/>
          </p:cNvSpPr>
          <p:nvPr/>
        </p:nvSpPr>
        <p:spPr bwMode="auto">
          <a:xfrm>
            <a:off x="6310313" y="4592638"/>
            <a:ext cx="2298700" cy="1185862"/>
          </a:xfrm>
          <a:prstGeom prst="bevel">
            <a:avLst>
              <a:gd name="adj" fmla="val 9745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000" tIns="72000" rIns="108000" bIns="72000" anchor="ctr">
            <a:spAutoFit/>
          </a:bodyPr>
          <a:lstStyle/>
          <a:p>
            <a:pPr algn="l"/>
            <a:r>
              <a:rPr lang="da-DK" altLang="da-DK" noProof="1"/>
              <a:t>Classical rules:</a:t>
            </a:r>
          </a:p>
          <a:p>
            <a:pPr algn="l"/>
            <a:r>
              <a:rPr lang="da-DK" altLang="da-DK" b="0" noProof="1"/>
              <a:t>Max 12.5 cm line.</a:t>
            </a:r>
          </a:p>
          <a:p>
            <a:pPr algn="l"/>
            <a:r>
              <a:rPr lang="da-DK" altLang="da-DK" b="0" noProof="1"/>
              <a:t>Max 65 chars/line.</a:t>
            </a:r>
          </a:p>
        </p:txBody>
      </p:sp>
      <p:sp>
        <p:nvSpPr>
          <p:cNvPr id="172060" name="Text Box 28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3.3D  Line length, A4 or Letter paper</a:t>
            </a:r>
          </a:p>
        </p:txBody>
      </p:sp>
      <p:grpSp>
        <p:nvGrpSpPr>
          <p:cNvPr id="172067" name="Group 35"/>
          <p:cNvGrpSpPr>
            <a:grpSpLocks/>
          </p:cNvGrpSpPr>
          <p:nvPr/>
        </p:nvGrpSpPr>
        <p:grpSpPr bwMode="auto">
          <a:xfrm>
            <a:off x="504825" y="987425"/>
            <a:ext cx="3946525" cy="3133725"/>
            <a:chOff x="318" y="670"/>
            <a:chExt cx="2486" cy="1974"/>
          </a:xfrm>
        </p:grpSpPr>
        <p:graphicFrame>
          <p:nvGraphicFramePr>
            <p:cNvPr id="172059" name="Object 27"/>
            <p:cNvGraphicFramePr>
              <a:graphicFrameLocks noChangeAspect="1"/>
            </p:cNvGraphicFramePr>
            <p:nvPr/>
          </p:nvGraphicFramePr>
          <p:xfrm>
            <a:off x="759" y="940"/>
            <a:ext cx="1589" cy="16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2083" name="Document" r:id="rId4" imgW="5039280" imgH="5082120" progId="Word.Document.8">
                    <p:embed/>
                  </p:oleObj>
                </mc:Choice>
                <mc:Fallback>
                  <p:oleObj name="Document" r:id="rId4" imgW="5039280" imgH="5082120" progId="Word.Document.8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9" y="940"/>
                          <a:ext cx="1589" cy="16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2062" name="Freeform 30"/>
            <p:cNvSpPr>
              <a:spLocks/>
            </p:cNvSpPr>
            <p:nvPr/>
          </p:nvSpPr>
          <p:spPr bwMode="auto">
            <a:xfrm>
              <a:off x="318" y="2100"/>
              <a:ext cx="2486" cy="544"/>
            </a:xfrm>
            <a:custGeom>
              <a:avLst/>
              <a:gdLst>
                <a:gd name="T0" fmla="*/ 0 w 2486"/>
                <a:gd name="T1" fmla="*/ 220 h 544"/>
                <a:gd name="T2" fmla="*/ 1284 w 2486"/>
                <a:gd name="T3" fmla="*/ 234 h 544"/>
                <a:gd name="T4" fmla="*/ 2478 w 2486"/>
                <a:gd name="T5" fmla="*/ 0 h 544"/>
                <a:gd name="T6" fmla="*/ 2478 w 2486"/>
                <a:gd name="T7" fmla="*/ 528 h 544"/>
                <a:gd name="T8" fmla="*/ 0 w 2486"/>
                <a:gd name="T9" fmla="*/ 540 h 544"/>
                <a:gd name="T10" fmla="*/ 0 w 2486"/>
                <a:gd name="T11" fmla="*/ 22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6" h="544">
                  <a:moveTo>
                    <a:pt x="0" y="220"/>
                  </a:moveTo>
                  <a:cubicBezTo>
                    <a:pt x="726" y="440"/>
                    <a:pt x="1046" y="316"/>
                    <a:pt x="1284" y="234"/>
                  </a:cubicBezTo>
                  <a:cubicBezTo>
                    <a:pt x="1781" y="54"/>
                    <a:pt x="1886" y="4"/>
                    <a:pt x="2478" y="0"/>
                  </a:cubicBezTo>
                  <a:cubicBezTo>
                    <a:pt x="2486" y="344"/>
                    <a:pt x="2470" y="256"/>
                    <a:pt x="2478" y="528"/>
                  </a:cubicBezTo>
                  <a:cubicBezTo>
                    <a:pt x="1038" y="544"/>
                    <a:pt x="1032" y="532"/>
                    <a:pt x="0" y="540"/>
                  </a:cubicBezTo>
                  <a:cubicBezTo>
                    <a:pt x="0" y="348"/>
                    <a:pt x="0" y="532"/>
                    <a:pt x="0" y="2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2050" name="AutoShape 18"/>
            <p:cNvSpPr>
              <a:spLocks noChangeAspect="1" noChangeArrowheads="1"/>
            </p:cNvSpPr>
            <p:nvPr/>
          </p:nvSpPr>
          <p:spPr bwMode="auto">
            <a:xfrm>
              <a:off x="362" y="670"/>
              <a:ext cx="2400" cy="1794"/>
            </a:xfrm>
            <a:prstGeom prst="flowChartDocumen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72069" name="Text Box 37"/>
          <p:cNvSpPr txBox="1">
            <a:spLocks noChangeArrowheads="1"/>
          </p:cNvSpPr>
          <p:nvPr/>
        </p:nvSpPr>
        <p:spPr bwMode="auto">
          <a:xfrm>
            <a:off x="2828925" y="3440113"/>
            <a:ext cx="1747838" cy="8239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0" rIns="0" bIns="0" anchor="ctr">
            <a:spAutoFit/>
          </a:bodyPr>
          <a:lstStyle/>
          <a:p>
            <a:pPr algn="l"/>
            <a:r>
              <a:rPr lang="da-DK" altLang="da-DK" noProof="1"/>
              <a:t>Simple reports:</a:t>
            </a:r>
          </a:p>
          <a:p>
            <a:pPr algn="l"/>
            <a:r>
              <a:rPr lang="da-DK" altLang="da-DK" b="0" noProof="1"/>
              <a:t>12 point text.</a:t>
            </a:r>
          </a:p>
          <a:p>
            <a:pPr algn="l"/>
            <a:r>
              <a:rPr lang="da-DK" altLang="da-DK" b="0" noProof="1"/>
              <a:t>3.5 cm margins.</a:t>
            </a:r>
          </a:p>
        </p:txBody>
      </p:sp>
      <p:sp>
        <p:nvSpPr>
          <p:cNvPr id="172072" name="Text Box 40"/>
          <p:cNvSpPr txBox="1">
            <a:spLocks noChangeArrowheads="1"/>
          </p:cNvSpPr>
          <p:nvPr/>
        </p:nvSpPr>
        <p:spPr bwMode="auto">
          <a:xfrm>
            <a:off x="2849563" y="1084263"/>
            <a:ext cx="1176337" cy="274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0" rIns="0" bIns="0" anchor="ctr">
            <a:spAutoFit/>
          </a:bodyPr>
          <a:lstStyle/>
          <a:p>
            <a:pPr algn="l"/>
            <a:r>
              <a:rPr lang="da-DK" altLang="da-DK"/>
              <a:t>100 pages</a:t>
            </a:r>
            <a:endParaRPr lang="da-DK" altLang="da-DK" b="0" noProof="1"/>
          </a:p>
        </p:txBody>
      </p:sp>
      <p:grpSp>
        <p:nvGrpSpPr>
          <p:cNvPr id="172075" name="Group 43"/>
          <p:cNvGrpSpPr>
            <a:grpSpLocks/>
          </p:cNvGrpSpPr>
          <p:nvPr/>
        </p:nvGrpSpPr>
        <p:grpSpPr bwMode="auto">
          <a:xfrm>
            <a:off x="4705350" y="987425"/>
            <a:ext cx="3956050" cy="3219450"/>
            <a:chOff x="2964" y="622"/>
            <a:chExt cx="2492" cy="2028"/>
          </a:xfrm>
        </p:grpSpPr>
        <p:grpSp>
          <p:nvGrpSpPr>
            <p:cNvPr id="172066" name="Group 34"/>
            <p:cNvGrpSpPr>
              <a:grpSpLocks/>
            </p:cNvGrpSpPr>
            <p:nvPr/>
          </p:nvGrpSpPr>
          <p:grpSpPr bwMode="auto">
            <a:xfrm>
              <a:off x="2964" y="622"/>
              <a:ext cx="2492" cy="1728"/>
              <a:chOff x="2964" y="670"/>
              <a:chExt cx="2492" cy="1728"/>
            </a:xfrm>
          </p:grpSpPr>
          <p:graphicFrame>
            <p:nvGraphicFramePr>
              <p:cNvPr id="172057" name="Object 25"/>
              <p:cNvGraphicFramePr>
                <a:graphicFrameLocks noChangeAspect="1"/>
              </p:cNvGraphicFramePr>
              <p:nvPr/>
            </p:nvGraphicFramePr>
            <p:xfrm>
              <a:off x="3395" y="904"/>
              <a:ext cx="1304" cy="12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2084" name="Document" r:id="rId6" imgW="4139640" imgH="4088880" progId="Word.Document.8">
                      <p:embed/>
                    </p:oleObj>
                  </mc:Choice>
                  <mc:Fallback>
                    <p:oleObj name="Document" r:id="rId6" imgW="4139640" imgH="4088880" progId="Word.Document.8">
                      <p:embed/>
                      <p:pic>
                        <p:nvPicPr>
                          <p:cNvPr id="0" name="Object 2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95" y="904"/>
                            <a:ext cx="1304" cy="12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2063" name="Freeform 31"/>
              <p:cNvSpPr>
                <a:spLocks/>
              </p:cNvSpPr>
              <p:nvPr/>
            </p:nvSpPr>
            <p:spPr bwMode="auto">
              <a:xfrm>
                <a:off x="2964" y="1878"/>
                <a:ext cx="2492" cy="520"/>
              </a:xfrm>
              <a:custGeom>
                <a:avLst/>
                <a:gdLst>
                  <a:gd name="T0" fmla="*/ 0 w 2492"/>
                  <a:gd name="T1" fmla="*/ 196 h 520"/>
                  <a:gd name="T2" fmla="*/ 1284 w 2492"/>
                  <a:gd name="T3" fmla="*/ 210 h 520"/>
                  <a:gd name="T4" fmla="*/ 2484 w 2492"/>
                  <a:gd name="T5" fmla="*/ 0 h 520"/>
                  <a:gd name="T6" fmla="*/ 2478 w 2492"/>
                  <a:gd name="T7" fmla="*/ 504 h 520"/>
                  <a:gd name="T8" fmla="*/ 0 w 2492"/>
                  <a:gd name="T9" fmla="*/ 516 h 520"/>
                  <a:gd name="T10" fmla="*/ 0 w 2492"/>
                  <a:gd name="T11" fmla="*/ 196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2" h="520">
                    <a:moveTo>
                      <a:pt x="0" y="196"/>
                    </a:moveTo>
                    <a:cubicBezTo>
                      <a:pt x="726" y="416"/>
                      <a:pt x="1038" y="276"/>
                      <a:pt x="1284" y="210"/>
                    </a:cubicBezTo>
                    <a:cubicBezTo>
                      <a:pt x="1797" y="85"/>
                      <a:pt x="1892" y="4"/>
                      <a:pt x="2484" y="0"/>
                    </a:cubicBezTo>
                    <a:cubicBezTo>
                      <a:pt x="2492" y="344"/>
                      <a:pt x="2470" y="232"/>
                      <a:pt x="2478" y="504"/>
                    </a:cubicBezTo>
                    <a:cubicBezTo>
                      <a:pt x="1038" y="520"/>
                      <a:pt x="1032" y="508"/>
                      <a:pt x="0" y="516"/>
                    </a:cubicBezTo>
                    <a:cubicBezTo>
                      <a:pt x="0" y="324"/>
                      <a:pt x="0" y="508"/>
                      <a:pt x="0" y="1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2058" name="AutoShape 26"/>
              <p:cNvSpPr>
                <a:spLocks noChangeAspect="1" noChangeArrowheads="1"/>
              </p:cNvSpPr>
              <p:nvPr/>
            </p:nvSpPr>
            <p:spPr bwMode="auto">
              <a:xfrm>
                <a:off x="3002" y="670"/>
                <a:ext cx="2400" cy="1522"/>
              </a:xfrm>
              <a:prstGeom prst="flowChartDocumen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72070" name="Text Box 38"/>
            <p:cNvSpPr txBox="1">
              <a:spLocks noChangeArrowheads="1"/>
            </p:cNvSpPr>
            <p:nvPr/>
          </p:nvSpPr>
          <p:spPr bwMode="auto">
            <a:xfrm>
              <a:off x="4086" y="2131"/>
              <a:ext cx="1313" cy="5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>
              <a:spAutoFit/>
            </a:bodyPr>
            <a:lstStyle/>
            <a:p>
              <a:pPr algn="l"/>
              <a:r>
                <a:rPr lang="da-DK" altLang="da-DK" noProof="1"/>
                <a:t>Complex reports:</a:t>
              </a:r>
            </a:p>
            <a:p>
              <a:pPr algn="l"/>
              <a:r>
                <a:rPr lang="da-DK" altLang="da-DK" b="0" noProof="1"/>
                <a:t>10 point text.</a:t>
              </a:r>
            </a:p>
            <a:p>
              <a:pPr algn="l"/>
              <a:r>
                <a:rPr lang="da-DK" altLang="da-DK" b="0" noProof="1"/>
                <a:t>3.5 + 6 cm margins.</a:t>
              </a:r>
            </a:p>
          </p:txBody>
        </p:sp>
        <p:sp>
          <p:nvSpPr>
            <p:cNvPr id="172073" name="Text Box 41"/>
            <p:cNvSpPr txBox="1">
              <a:spLocks noChangeArrowheads="1"/>
            </p:cNvSpPr>
            <p:nvPr/>
          </p:nvSpPr>
          <p:spPr bwMode="auto">
            <a:xfrm>
              <a:off x="4451" y="683"/>
              <a:ext cx="661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>
              <a:spAutoFit/>
            </a:bodyPr>
            <a:lstStyle/>
            <a:p>
              <a:pPr algn="l"/>
              <a:r>
                <a:rPr lang="da-DK" altLang="da-DK"/>
                <a:t>83 pages</a:t>
              </a:r>
              <a:endParaRPr lang="da-DK" altLang="da-DK" b="0" noProof="1"/>
            </a:p>
          </p:txBody>
        </p:sp>
      </p:grpSp>
      <p:grpSp>
        <p:nvGrpSpPr>
          <p:cNvPr id="172076" name="Group 44"/>
          <p:cNvGrpSpPr>
            <a:grpSpLocks/>
          </p:cNvGrpSpPr>
          <p:nvPr/>
        </p:nvGrpSpPr>
        <p:grpSpPr bwMode="auto">
          <a:xfrm>
            <a:off x="466725" y="4460875"/>
            <a:ext cx="5716588" cy="2165350"/>
            <a:chOff x="294" y="2810"/>
            <a:chExt cx="3601" cy="1364"/>
          </a:xfrm>
        </p:grpSpPr>
        <p:grpSp>
          <p:nvGrpSpPr>
            <p:cNvPr id="172068" name="Group 36"/>
            <p:cNvGrpSpPr>
              <a:grpSpLocks/>
            </p:cNvGrpSpPr>
            <p:nvPr/>
          </p:nvGrpSpPr>
          <p:grpSpPr bwMode="auto">
            <a:xfrm>
              <a:off x="294" y="2810"/>
              <a:ext cx="2492" cy="1364"/>
              <a:chOff x="294" y="2954"/>
              <a:chExt cx="2492" cy="1364"/>
            </a:xfrm>
          </p:grpSpPr>
          <p:graphicFrame>
            <p:nvGraphicFramePr>
              <p:cNvPr id="172047" name="Object 15"/>
              <p:cNvGraphicFramePr>
                <a:graphicFrameLocks noChangeAspect="1"/>
              </p:cNvGraphicFramePr>
              <p:nvPr/>
            </p:nvGraphicFramePr>
            <p:xfrm>
              <a:off x="607" y="3222"/>
              <a:ext cx="1929" cy="9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2085" name="Document" r:id="rId8" imgW="6120000" imgH="2921040" progId="Word.Document.8">
                      <p:embed/>
                    </p:oleObj>
                  </mc:Choice>
                  <mc:Fallback>
                    <p:oleObj name="Document" r:id="rId8" imgW="6120000" imgH="2921040" progId="Word.Document.8">
                      <p:embed/>
                      <p:pic>
                        <p:nvPicPr>
                          <p:cNvPr id="0" name="Object 1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07" y="3222"/>
                            <a:ext cx="1929" cy="92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2064" name="Freeform 32"/>
              <p:cNvSpPr>
                <a:spLocks/>
              </p:cNvSpPr>
              <p:nvPr/>
            </p:nvSpPr>
            <p:spPr bwMode="auto">
              <a:xfrm>
                <a:off x="294" y="3876"/>
                <a:ext cx="2492" cy="442"/>
              </a:xfrm>
              <a:custGeom>
                <a:avLst/>
                <a:gdLst>
                  <a:gd name="T0" fmla="*/ 0 w 2492"/>
                  <a:gd name="T1" fmla="*/ 118 h 442"/>
                  <a:gd name="T2" fmla="*/ 1278 w 2492"/>
                  <a:gd name="T3" fmla="*/ 162 h 442"/>
                  <a:gd name="T4" fmla="*/ 2484 w 2492"/>
                  <a:gd name="T5" fmla="*/ 0 h 442"/>
                  <a:gd name="T6" fmla="*/ 2478 w 2492"/>
                  <a:gd name="T7" fmla="*/ 426 h 442"/>
                  <a:gd name="T8" fmla="*/ 0 w 2492"/>
                  <a:gd name="T9" fmla="*/ 438 h 442"/>
                  <a:gd name="T10" fmla="*/ 0 w 2492"/>
                  <a:gd name="T11" fmla="*/ 11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92" h="442">
                    <a:moveTo>
                      <a:pt x="0" y="118"/>
                    </a:moveTo>
                    <a:cubicBezTo>
                      <a:pt x="762" y="306"/>
                      <a:pt x="1020" y="205"/>
                      <a:pt x="1278" y="162"/>
                    </a:cubicBezTo>
                    <a:cubicBezTo>
                      <a:pt x="1806" y="66"/>
                      <a:pt x="1892" y="4"/>
                      <a:pt x="2484" y="0"/>
                    </a:cubicBezTo>
                    <a:cubicBezTo>
                      <a:pt x="2492" y="344"/>
                      <a:pt x="2470" y="154"/>
                      <a:pt x="2478" y="426"/>
                    </a:cubicBezTo>
                    <a:cubicBezTo>
                      <a:pt x="1038" y="442"/>
                      <a:pt x="1032" y="430"/>
                      <a:pt x="0" y="438"/>
                    </a:cubicBezTo>
                    <a:cubicBezTo>
                      <a:pt x="0" y="246"/>
                      <a:pt x="0" y="430"/>
                      <a:pt x="0" y="1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2043" name="AutoShape 11"/>
              <p:cNvSpPr>
                <a:spLocks noChangeAspect="1" noChangeArrowheads="1"/>
              </p:cNvSpPr>
              <p:nvPr/>
            </p:nvSpPr>
            <p:spPr bwMode="auto">
              <a:xfrm>
                <a:off x="360" y="2954"/>
                <a:ext cx="2400" cy="1164"/>
              </a:xfrm>
              <a:prstGeom prst="flowChartDocumen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72071" name="Text Box 39"/>
            <p:cNvSpPr txBox="1">
              <a:spLocks noChangeArrowheads="1"/>
            </p:cNvSpPr>
            <p:nvPr/>
          </p:nvSpPr>
          <p:spPr bwMode="auto">
            <a:xfrm>
              <a:off x="2406" y="3499"/>
              <a:ext cx="1489" cy="5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>
              <a:spAutoFit/>
            </a:bodyPr>
            <a:lstStyle/>
            <a:p>
              <a:pPr algn="l"/>
              <a:r>
                <a:rPr lang="da-DK" altLang="da-DK" noProof="1"/>
                <a:t>Tech documents:</a:t>
              </a:r>
            </a:p>
            <a:p>
              <a:pPr algn="l"/>
              <a:r>
                <a:rPr lang="da-DK" altLang="da-DK" b="0" noProof="1"/>
                <a:t>10 point text.</a:t>
              </a:r>
            </a:p>
            <a:p>
              <a:pPr algn="l"/>
              <a:r>
                <a:rPr lang="da-DK" altLang="da-DK" b="0" noProof="1"/>
                <a:t>2 cols + 2 cm margins.</a:t>
              </a:r>
            </a:p>
          </p:txBody>
        </p:sp>
        <p:sp>
          <p:nvSpPr>
            <p:cNvPr id="172074" name="Text Box 42"/>
            <p:cNvSpPr txBox="1">
              <a:spLocks noChangeArrowheads="1"/>
            </p:cNvSpPr>
            <p:nvPr/>
          </p:nvSpPr>
          <p:spPr bwMode="auto">
            <a:xfrm>
              <a:off x="1875" y="2834"/>
              <a:ext cx="661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0" rIns="0" bIns="0" anchor="ctr">
              <a:spAutoFit/>
            </a:bodyPr>
            <a:lstStyle/>
            <a:p>
              <a:pPr algn="l"/>
              <a:r>
                <a:rPr lang="da-DK" altLang="da-DK"/>
                <a:t>64 pages</a:t>
              </a:r>
              <a:endParaRPr lang="da-DK" altLang="da-DK" b="0" noProof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02" name="Text Box 182"/>
          <p:cNvSpPr txBox="1">
            <a:spLocks noChangeArrowheads="1"/>
          </p:cNvSpPr>
          <p:nvPr/>
        </p:nvSpPr>
        <p:spPr bwMode="auto">
          <a:xfrm>
            <a:off x="1003300" y="731838"/>
            <a:ext cx="752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noProof="1"/>
              <a:t>Form</a:t>
            </a:r>
          </a:p>
        </p:txBody>
      </p:sp>
      <p:grpSp>
        <p:nvGrpSpPr>
          <p:cNvPr id="133415" name="Group 295"/>
          <p:cNvGrpSpPr>
            <a:grpSpLocks/>
          </p:cNvGrpSpPr>
          <p:nvPr/>
        </p:nvGrpSpPr>
        <p:grpSpPr bwMode="auto">
          <a:xfrm>
            <a:off x="584200" y="3590925"/>
            <a:ext cx="3894138" cy="2144713"/>
            <a:chOff x="368" y="2262"/>
            <a:chExt cx="2453" cy="1351"/>
          </a:xfrm>
        </p:grpSpPr>
        <p:sp>
          <p:nvSpPr>
            <p:cNvPr id="133304" name="Text Box 184"/>
            <p:cNvSpPr txBox="1">
              <a:spLocks noChangeArrowheads="1"/>
            </p:cNvSpPr>
            <p:nvPr/>
          </p:nvSpPr>
          <p:spPr bwMode="auto">
            <a:xfrm>
              <a:off x="368" y="2581"/>
              <a:ext cx="1031" cy="10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8000" tIns="108000" rIns="108000" bIns="108000"/>
            <a:lstStyle/>
            <a:p>
              <a:pPr algn="l"/>
              <a:r>
                <a:rPr lang="en-US" altLang="da-DK" sz="1000"/>
                <a:t>mm dmsm sp ab anem a tts, to fmst saåfprs fer s frfi smfe skf org.</a:t>
              </a:r>
            </a:p>
            <a:p>
              <a:pPr algn="l"/>
              <a:r>
                <a:rPr lang="en-US" altLang="da-DK" sz="600"/>
                <a:t>Tts to fer s frfi smfe skf </a:t>
              </a:r>
            </a:p>
            <a:p>
              <a:pPr algn="l"/>
              <a:r>
                <a:rPr lang="en-US" altLang="da-DK" sz="1000"/>
                <a:t>Org s fp4et gsæ fgtær mm dmsm sp ab anem a tts, to fmst saåfprs fer s frfi </a:t>
              </a:r>
              <a:r>
                <a:rPr lang="en-US" altLang="da-DK" sz="1000">
                  <a:solidFill>
                    <a:srgbClr val="00CC00"/>
                  </a:solidFill>
                </a:rPr>
                <a:t>smfe</a:t>
              </a:r>
              <a:r>
                <a:rPr lang="en-US" altLang="da-DK" sz="1000"/>
                <a:t> skf org s fp4et gsæm dmsm</a:t>
              </a:r>
              <a:endParaRPr lang="en-US" altLang="da-DK" sz="600"/>
            </a:p>
          </p:txBody>
        </p:sp>
        <p:sp>
          <p:nvSpPr>
            <p:cNvPr id="133306" name="Text Box 186"/>
            <p:cNvSpPr txBox="1">
              <a:spLocks noChangeArrowheads="1"/>
            </p:cNvSpPr>
            <p:nvPr/>
          </p:nvSpPr>
          <p:spPr bwMode="auto">
            <a:xfrm>
              <a:off x="837" y="2262"/>
              <a:ext cx="134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da-DK" altLang="da-DK" noProof="1"/>
                <a:t>Color or darkness</a:t>
              </a:r>
            </a:p>
          </p:txBody>
        </p:sp>
        <p:sp>
          <p:nvSpPr>
            <p:cNvPr id="133372" name="Rectangle 252"/>
            <p:cNvSpPr>
              <a:spLocks noChangeArrowheads="1"/>
            </p:cNvSpPr>
            <p:nvPr/>
          </p:nvSpPr>
          <p:spPr bwMode="auto">
            <a:xfrm>
              <a:off x="1621" y="2707"/>
              <a:ext cx="168" cy="126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73" name="Rectangle 253"/>
            <p:cNvSpPr>
              <a:spLocks noChangeArrowheads="1"/>
            </p:cNvSpPr>
            <p:nvPr/>
          </p:nvSpPr>
          <p:spPr bwMode="auto">
            <a:xfrm>
              <a:off x="1717" y="2803"/>
              <a:ext cx="168" cy="126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74" name="Rectangle 254"/>
            <p:cNvSpPr>
              <a:spLocks noChangeArrowheads="1"/>
            </p:cNvSpPr>
            <p:nvPr/>
          </p:nvSpPr>
          <p:spPr bwMode="auto">
            <a:xfrm>
              <a:off x="1645" y="3072"/>
              <a:ext cx="168" cy="126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75" name="Rectangle 255"/>
            <p:cNvSpPr>
              <a:spLocks noChangeArrowheads="1"/>
            </p:cNvSpPr>
            <p:nvPr/>
          </p:nvSpPr>
          <p:spPr bwMode="auto">
            <a:xfrm>
              <a:off x="2053" y="2833"/>
              <a:ext cx="168" cy="126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76" name="Rectangle 256"/>
            <p:cNvSpPr>
              <a:spLocks noChangeArrowheads="1"/>
            </p:cNvSpPr>
            <p:nvPr/>
          </p:nvSpPr>
          <p:spPr bwMode="auto">
            <a:xfrm>
              <a:off x="2005" y="3091"/>
              <a:ext cx="168" cy="126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77" name="Rectangle 257"/>
            <p:cNvSpPr>
              <a:spLocks noChangeArrowheads="1"/>
            </p:cNvSpPr>
            <p:nvPr/>
          </p:nvSpPr>
          <p:spPr bwMode="auto">
            <a:xfrm>
              <a:off x="2221" y="2773"/>
              <a:ext cx="168" cy="126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78" name="Rectangle 258"/>
            <p:cNvSpPr>
              <a:spLocks noChangeArrowheads="1"/>
            </p:cNvSpPr>
            <p:nvPr/>
          </p:nvSpPr>
          <p:spPr bwMode="auto">
            <a:xfrm>
              <a:off x="2653" y="2929"/>
              <a:ext cx="168" cy="126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79" name="Rectangle 259"/>
            <p:cNvSpPr>
              <a:spLocks noChangeArrowheads="1"/>
            </p:cNvSpPr>
            <p:nvPr/>
          </p:nvSpPr>
          <p:spPr bwMode="auto">
            <a:xfrm>
              <a:off x="2389" y="3091"/>
              <a:ext cx="168" cy="126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80" name="Rectangle 260"/>
            <p:cNvSpPr>
              <a:spLocks noChangeArrowheads="1"/>
            </p:cNvSpPr>
            <p:nvPr/>
          </p:nvSpPr>
          <p:spPr bwMode="auto">
            <a:xfrm>
              <a:off x="1993" y="3301"/>
              <a:ext cx="168" cy="126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81" name="Rectangle 261"/>
            <p:cNvSpPr>
              <a:spLocks noChangeArrowheads="1"/>
            </p:cNvSpPr>
            <p:nvPr/>
          </p:nvSpPr>
          <p:spPr bwMode="auto">
            <a:xfrm>
              <a:off x="2305" y="3291"/>
              <a:ext cx="168" cy="126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82" name="Rectangle 262"/>
            <p:cNvSpPr>
              <a:spLocks noChangeArrowheads="1"/>
            </p:cNvSpPr>
            <p:nvPr/>
          </p:nvSpPr>
          <p:spPr bwMode="auto">
            <a:xfrm>
              <a:off x="2581" y="3349"/>
              <a:ext cx="168" cy="126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83" name="Rectangle 263"/>
            <p:cNvSpPr>
              <a:spLocks noChangeArrowheads="1"/>
            </p:cNvSpPr>
            <p:nvPr/>
          </p:nvSpPr>
          <p:spPr bwMode="auto">
            <a:xfrm>
              <a:off x="1717" y="3349"/>
              <a:ext cx="168" cy="126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84" name="Rectangle 264"/>
            <p:cNvSpPr>
              <a:spLocks noChangeArrowheads="1"/>
            </p:cNvSpPr>
            <p:nvPr/>
          </p:nvSpPr>
          <p:spPr bwMode="auto">
            <a:xfrm>
              <a:off x="2485" y="3429"/>
              <a:ext cx="168" cy="126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85" name="Rectangle 265"/>
            <p:cNvSpPr>
              <a:spLocks noChangeArrowheads="1"/>
            </p:cNvSpPr>
            <p:nvPr/>
          </p:nvSpPr>
          <p:spPr bwMode="auto">
            <a:xfrm>
              <a:off x="2251" y="3013"/>
              <a:ext cx="168" cy="126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33418" name="Group 298"/>
          <p:cNvGrpSpPr>
            <a:grpSpLocks/>
          </p:cNvGrpSpPr>
          <p:nvPr/>
        </p:nvGrpSpPr>
        <p:grpSpPr bwMode="auto">
          <a:xfrm>
            <a:off x="6011863" y="3590925"/>
            <a:ext cx="2276475" cy="2071688"/>
            <a:chOff x="3787" y="2262"/>
            <a:chExt cx="1434" cy="1305"/>
          </a:xfrm>
        </p:grpSpPr>
        <p:sp>
          <p:nvSpPr>
            <p:cNvPr id="133386" name="Text Box 266"/>
            <p:cNvSpPr txBox="1">
              <a:spLocks noChangeArrowheads="1"/>
            </p:cNvSpPr>
            <p:nvPr/>
          </p:nvSpPr>
          <p:spPr bwMode="auto">
            <a:xfrm>
              <a:off x="3787" y="2262"/>
              <a:ext cx="143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da-DK" altLang="da-DK" noProof="1"/>
                <a:t>Flash or movement</a:t>
              </a:r>
            </a:p>
            <a:p>
              <a:r>
                <a:rPr lang="da-DK" altLang="da-DK" noProof="1"/>
                <a:t>(intense)</a:t>
              </a:r>
            </a:p>
          </p:txBody>
        </p:sp>
        <p:sp>
          <p:nvSpPr>
            <p:cNvPr id="133387" name="Oval 267"/>
            <p:cNvSpPr>
              <a:spLocks noChangeArrowheads="1"/>
            </p:cNvSpPr>
            <p:nvPr/>
          </p:nvSpPr>
          <p:spPr bwMode="auto">
            <a:xfrm>
              <a:off x="4084" y="2689"/>
              <a:ext cx="162" cy="156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88" name="Oval 268"/>
            <p:cNvSpPr>
              <a:spLocks noChangeArrowheads="1"/>
            </p:cNvSpPr>
            <p:nvPr/>
          </p:nvSpPr>
          <p:spPr bwMode="auto">
            <a:xfrm>
              <a:off x="4165" y="2785"/>
              <a:ext cx="162" cy="156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89" name="Oval 269"/>
            <p:cNvSpPr>
              <a:spLocks noChangeArrowheads="1"/>
            </p:cNvSpPr>
            <p:nvPr/>
          </p:nvSpPr>
          <p:spPr bwMode="auto">
            <a:xfrm>
              <a:off x="4104" y="3054"/>
              <a:ext cx="162" cy="156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90" name="Oval 270"/>
            <p:cNvSpPr>
              <a:spLocks noChangeArrowheads="1"/>
            </p:cNvSpPr>
            <p:nvPr/>
          </p:nvSpPr>
          <p:spPr bwMode="auto">
            <a:xfrm>
              <a:off x="4448" y="2815"/>
              <a:ext cx="162" cy="156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91" name="Oval 271"/>
            <p:cNvSpPr>
              <a:spLocks noChangeArrowheads="1"/>
            </p:cNvSpPr>
            <p:nvPr/>
          </p:nvSpPr>
          <p:spPr bwMode="auto">
            <a:xfrm>
              <a:off x="4408" y="3073"/>
              <a:ext cx="162" cy="156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92" name="Oval 272"/>
            <p:cNvSpPr>
              <a:spLocks noChangeArrowheads="1"/>
            </p:cNvSpPr>
            <p:nvPr/>
          </p:nvSpPr>
          <p:spPr bwMode="auto">
            <a:xfrm>
              <a:off x="4590" y="2755"/>
              <a:ext cx="162" cy="156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93" name="Oval 273"/>
            <p:cNvSpPr>
              <a:spLocks noChangeArrowheads="1"/>
            </p:cNvSpPr>
            <p:nvPr/>
          </p:nvSpPr>
          <p:spPr bwMode="auto">
            <a:xfrm>
              <a:off x="4954" y="2911"/>
              <a:ext cx="162" cy="156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94" name="Oval 274"/>
            <p:cNvSpPr>
              <a:spLocks noChangeArrowheads="1"/>
            </p:cNvSpPr>
            <p:nvPr/>
          </p:nvSpPr>
          <p:spPr bwMode="auto">
            <a:xfrm>
              <a:off x="4732" y="3073"/>
              <a:ext cx="161" cy="156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95" name="Oval 275"/>
            <p:cNvSpPr>
              <a:spLocks noChangeArrowheads="1"/>
            </p:cNvSpPr>
            <p:nvPr/>
          </p:nvSpPr>
          <p:spPr bwMode="auto">
            <a:xfrm>
              <a:off x="4398" y="3283"/>
              <a:ext cx="162" cy="156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96" name="Oval 276"/>
            <p:cNvSpPr>
              <a:spLocks noChangeArrowheads="1"/>
            </p:cNvSpPr>
            <p:nvPr/>
          </p:nvSpPr>
          <p:spPr bwMode="auto">
            <a:xfrm>
              <a:off x="4661" y="3273"/>
              <a:ext cx="162" cy="156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97" name="Oval 277"/>
            <p:cNvSpPr>
              <a:spLocks noChangeArrowheads="1"/>
            </p:cNvSpPr>
            <p:nvPr/>
          </p:nvSpPr>
          <p:spPr bwMode="auto">
            <a:xfrm>
              <a:off x="4893" y="3331"/>
              <a:ext cx="162" cy="156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98" name="Oval 278"/>
            <p:cNvSpPr>
              <a:spLocks noChangeArrowheads="1"/>
            </p:cNvSpPr>
            <p:nvPr/>
          </p:nvSpPr>
          <p:spPr bwMode="auto">
            <a:xfrm>
              <a:off x="4165" y="3331"/>
              <a:ext cx="162" cy="156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99" name="Oval 279"/>
            <p:cNvSpPr>
              <a:spLocks noChangeArrowheads="1"/>
            </p:cNvSpPr>
            <p:nvPr/>
          </p:nvSpPr>
          <p:spPr bwMode="auto">
            <a:xfrm>
              <a:off x="4812" y="3411"/>
              <a:ext cx="162" cy="156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33417" name="Group 297"/>
          <p:cNvGrpSpPr>
            <a:grpSpLocks/>
          </p:cNvGrpSpPr>
          <p:nvPr/>
        </p:nvGrpSpPr>
        <p:grpSpPr bwMode="auto">
          <a:xfrm>
            <a:off x="7296150" y="4764088"/>
            <a:ext cx="361950" cy="361950"/>
            <a:chOff x="4596" y="3001"/>
            <a:chExt cx="228" cy="228"/>
          </a:xfrm>
        </p:grpSpPr>
        <p:sp>
          <p:nvSpPr>
            <p:cNvPr id="133400" name="Oval 280"/>
            <p:cNvSpPr>
              <a:spLocks noChangeArrowheads="1"/>
            </p:cNvSpPr>
            <p:nvPr/>
          </p:nvSpPr>
          <p:spPr bwMode="auto">
            <a:xfrm>
              <a:off x="4632" y="3040"/>
              <a:ext cx="157" cy="150"/>
            </a:xfrm>
            <a:prstGeom prst="ellipse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401" name="Oval 281"/>
            <p:cNvSpPr>
              <a:spLocks noChangeArrowheads="1"/>
            </p:cNvSpPr>
            <p:nvPr/>
          </p:nvSpPr>
          <p:spPr bwMode="auto">
            <a:xfrm>
              <a:off x="4596" y="3001"/>
              <a:ext cx="228" cy="22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402" name="Oval 282"/>
            <p:cNvSpPr>
              <a:spLocks noChangeArrowheads="1"/>
            </p:cNvSpPr>
            <p:nvPr/>
          </p:nvSpPr>
          <p:spPr bwMode="auto">
            <a:xfrm>
              <a:off x="4661" y="3066"/>
              <a:ext cx="98" cy="9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33413" name="Group 293"/>
          <p:cNvGrpSpPr>
            <a:grpSpLocks/>
          </p:cNvGrpSpPr>
          <p:nvPr/>
        </p:nvGrpSpPr>
        <p:grpSpPr bwMode="auto">
          <a:xfrm>
            <a:off x="582613" y="1163638"/>
            <a:ext cx="1679575" cy="1292225"/>
            <a:chOff x="1264" y="446"/>
            <a:chExt cx="1058" cy="814"/>
          </a:xfrm>
        </p:grpSpPr>
        <p:sp>
          <p:nvSpPr>
            <p:cNvPr id="133307" name="Oval 187"/>
            <p:cNvSpPr>
              <a:spLocks noChangeArrowheads="1"/>
            </p:cNvSpPr>
            <p:nvPr/>
          </p:nvSpPr>
          <p:spPr bwMode="auto">
            <a:xfrm>
              <a:off x="1266" y="446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08" name="Oval 188"/>
            <p:cNvSpPr>
              <a:spLocks noChangeArrowheads="1"/>
            </p:cNvSpPr>
            <p:nvPr/>
          </p:nvSpPr>
          <p:spPr bwMode="auto">
            <a:xfrm>
              <a:off x="1266" y="815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09" name="Oval 189"/>
            <p:cNvSpPr>
              <a:spLocks noChangeArrowheads="1"/>
            </p:cNvSpPr>
            <p:nvPr/>
          </p:nvSpPr>
          <p:spPr bwMode="auto">
            <a:xfrm>
              <a:off x="1266" y="569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10" name="Oval 190"/>
            <p:cNvSpPr>
              <a:spLocks noChangeArrowheads="1"/>
            </p:cNvSpPr>
            <p:nvPr/>
          </p:nvSpPr>
          <p:spPr bwMode="auto">
            <a:xfrm>
              <a:off x="1266" y="692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11" name="Oval 191"/>
            <p:cNvSpPr>
              <a:spLocks noChangeArrowheads="1"/>
            </p:cNvSpPr>
            <p:nvPr/>
          </p:nvSpPr>
          <p:spPr bwMode="auto">
            <a:xfrm>
              <a:off x="1407" y="446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12" name="Oval 192"/>
            <p:cNvSpPr>
              <a:spLocks noChangeArrowheads="1"/>
            </p:cNvSpPr>
            <p:nvPr/>
          </p:nvSpPr>
          <p:spPr bwMode="auto">
            <a:xfrm>
              <a:off x="1407" y="815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13" name="Oval 193"/>
            <p:cNvSpPr>
              <a:spLocks noChangeArrowheads="1"/>
            </p:cNvSpPr>
            <p:nvPr/>
          </p:nvSpPr>
          <p:spPr bwMode="auto">
            <a:xfrm>
              <a:off x="1407" y="569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14" name="Oval 194"/>
            <p:cNvSpPr>
              <a:spLocks noChangeArrowheads="1"/>
            </p:cNvSpPr>
            <p:nvPr/>
          </p:nvSpPr>
          <p:spPr bwMode="auto">
            <a:xfrm>
              <a:off x="1407" y="692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15" name="Oval 195"/>
            <p:cNvSpPr>
              <a:spLocks noChangeArrowheads="1"/>
            </p:cNvSpPr>
            <p:nvPr/>
          </p:nvSpPr>
          <p:spPr bwMode="auto">
            <a:xfrm>
              <a:off x="1549" y="446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16" name="Oval 196"/>
            <p:cNvSpPr>
              <a:spLocks noChangeArrowheads="1"/>
            </p:cNvSpPr>
            <p:nvPr/>
          </p:nvSpPr>
          <p:spPr bwMode="auto">
            <a:xfrm>
              <a:off x="1549" y="815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17" name="Oval 197"/>
            <p:cNvSpPr>
              <a:spLocks noChangeArrowheads="1"/>
            </p:cNvSpPr>
            <p:nvPr/>
          </p:nvSpPr>
          <p:spPr bwMode="auto">
            <a:xfrm>
              <a:off x="1549" y="569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18" name="Oval 198"/>
            <p:cNvSpPr>
              <a:spLocks noChangeArrowheads="1"/>
            </p:cNvSpPr>
            <p:nvPr/>
          </p:nvSpPr>
          <p:spPr bwMode="auto">
            <a:xfrm>
              <a:off x="1691" y="446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19" name="Oval 199"/>
            <p:cNvSpPr>
              <a:spLocks noChangeArrowheads="1"/>
            </p:cNvSpPr>
            <p:nvPr/>
          </p:nvSpPr>
          <p:spPr bwMode="auto">
            <a:xfrm>
              <a:off x="1691" y="569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20" name="Oval 200"/>
            <p:cNvSpPr>
              <a:spLocks noChangeArrowheads="1"/>
            </p:cNvSpPr>
            <p:nvPr/>
          </p:nvSpPr>
          <p:spPr bwMode="auto">
            <a:xfrm>
              <a:off x="1691" y="692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21" name="Oval 201"/>
            <p:cNvSpPr>
              <a:spLocks noChangeArrowheads="1"/>
            </p:cNvSpPr>
            <p:nvPr/>
          </p:nvSpPr>
          <p:spPr bwMode="auto">
            <a:xfrm>
              <a:off x="1822" y="449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22" name="Oval 202"/>
            <p:cNvSpPr>
              <a:spLocks noChangeArrowheads="1"/>
            </p:cNvSpPr>
            <p:nvPr/>
          </p:nvSpPr>
          <p:spPr bwMode="auto">
            <a:xfrm>
              <a:off x="1822" y="572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23" name="Oval 203"/>
            <p:cNvSpPr>
              <a:spLocks noChangeArrowheads="1"/>
            </p:cNvSpPr>
            <p:nvPr/>
          </p:nvSpPr>
          <p:spPr bwMode="auto">
            <a:xfrm>
              <a:off x="1822" y="695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24" name="Oval 204"/>
            <p:cNvSpPr>
              <a:spLocks noChangeArrowheads="1"/>
            </p:cNvSpPr>
            <p:nvPr/>
          </p:nvSpPr>
          <p:spPr bwMode="auto">
            <a:xfrm>
              <a:off x="1964" y="449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25" name="Oval 205"/>
            <p:cNvSpPr>
              <a:spLocks noChangeArrowheads="1"/>
            </p:cNvSpPr>
            <p:nvPr/>
          </p:nvSpPr>
          <p:spPr bwMode="auto">
            <a:xfrm>
              <a:off x="1964" y="818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26" name="Oval 206"/>
            <p:cNvSpPr>
              <a:spLocks noChangeArrowheads="1"/>
            </p:cNvSpPr>
            <p:nvPr/>
          </p:nvSpPr>
          <p:spPr bwMode="auto">
            <a:xfrm>
              <a:off x="1964" y="572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27" name="Oval 207"/>
            <p:cNvSpPr>
              <a:spLocks noChangeArrowheads="1"/>
            </p:cNvSpPr>
            <p:nvPr/>
          </p:nvSpPr>
          <p:spPr bwMode="auto">
            <a:xfrm>
              <a:off x="2105" y="449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28" name="Oval 208"/>
            <p:cNvSpPr>
              <a:spLocks noChangeArrowheads="1"/>
            </p:cNvSpPr>
            <p:nvPr/>
          </p:nvSpPr>
          <p:spPr bwMode="auto">
            <a:xfrm>
              <a:off x="2105" y="818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29" name="Oval 209"/>
            <p:cNvSpPr>
              <a:spLocks noChangeArrowheads="1"/>
            </p:cNvSpPr>
            <p:nvPr/>
          </p:nvSpPr>
          <p:spPr bwMode="auto">
            <a:xfrm>
              <a:off x="2105" y="572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30" name="Oval 210"/>
            <p:cNvSpPr>
              <a:spLocks noChangeArrowheads="1"/>
            </p:cNvSpPr>
            <p:nvPr/>
          </p:nvSpPr>
          <p:spPr bwMode="auto">
            <a:xfrm>
              <a:off x="2105" y="695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31" name="Oval 211"/>
            <p:cNvSpPr>
              <a:spLocks noChangeArrowheads="1"/>
            </p:cNvSpPr>
            <p:nvPr/>
          </p:nvSpPr>
          <p:spPr bwMode="auto">
            <a:xfrm>
              <a:off x="2247" y="449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32" name="Oval 212"/>
            <p:cNvSpPr>
              <a:spLocks noChangeArrowheads="1"/>
            </p:cNvSpPr>
            <p:nvPr/>
          </p:nvSpPr>
          <p:spPr bwMode="auto">
            <a:xfrm>
              <a:off x="2247" y="818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33" name="Oval 213"/>
            <p:cNvSpPr>
              <a:spLocks noChangeArrowheads="1"/>
            </p:cNvSpPr>
            <p:nvPr/>
          </p:nvSpPr>
          <p:spPr bwMode="auto">
            <a:xfrm>
              <a:off x="2247" y="572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34" name="Oval 214"/>
            <p:cNvSpPr>
              <a:spLocks noChangeArrowheads="1"/>
            </p:cNvSpPr>
            <p:nvPr/>
          </p:nvSpPr>
          <p:spPr bwMode="auto">
            <a:xfrm>
              <a:off x="2247" y="695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35" name="Oval 215"/>
            <p:cNvSpPr>
              <a:spLocks noChangeArrowheads="1"/>
            </p:cNvSpPr>
            <p:nvPr/>
          </p:nvSpPr>
          <p:spPr bwMode="auto">
            <a:xfrm>
              <a:off x="1264" y="936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36" name="Oval 216"/>
            <p:cNvSpPr>
              <a:spLocks noChangeArrowheads="1"/>
            </p:cNvSpPr>
            <p:nvPr/>
          </p:nvSpPr>
          <p:spPr bwMode="auto">
            <a:xfrm>
              <a:off x="1264" y="1059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37" name="Oval 217"/>
            <p:cNvSpPr>
              <a:spLocks noChangeArrowheads="1"/>
            </p:cNvSpPr>
            <p:nvPr/>
          </p:nvSpPr>
          <p:spPr bwMode="auto">
            <a:xfrm>
              <a:off x="1264" y="1182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38" name="Oval 218"/>
            <p:cNvSpPr>
              <a:spLocks noChangeArrowheads="1"/>
            </p:cNvSpPr>
            <p:nvPr/>
          </p:nvSpPr>
          <p:spPr bwMode="auto">
            <a:xfrm>
              <a:off x="1406" y="936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39" name="Oval 219"/>
            <p:cNvSpPr>
              <a:spLocks noChangeArrowheads="1"/>
            </p:cNvSpPr>
            <p:nvPr/>
          </p:nvSpPr>
          <p:spPr bwMode="auto">
            <a:xfrm>
              <a:off x="1406" y="1059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40" name="Oval 220"/>
            <p:cNvSpPr>
              <a:spLocks noChangeArrowheads="1"/>
            </p:cNvSpPr>
            <p:nvPr/>
          </p:nvSpPr>
          <p:spPr bwMode="auto">
            <a:xfrm>
              <a:off x="1406" y="1182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41" name="Oval 221"/>
            <p:cNvSpPr>
              <a:spLocks noChangeArrowheads="1"/>
            </p:cNvSpPr>
            <p:nvPr/>
          </p:nvSpPr>
          <p:spPr bwMode="auto">
            <a:xfrm>
              <a:off x="1689" y="936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42" name="Oval 222"/>
            <p:cNvSpPr>
              <a:spLocks noChangeArrowheads="1"/>
            </p:cNvSpPr>
            <p:nvPr/>
          </p:nvSpPr>
          <p:spPr bwMode="auto">
            <a:xfrm>
              <a:off x="1547" y="1059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43" name="Oval 223"/>
            <p:cNvSpPr>
              <a:spLocks noChangeArrowheads="1"/>
            </p:cNvSpPr>
            <p:nvPr/>
          </p:nvSpPr>
          <p:spPr bwMode="auto">
            <a:xfrm>
              <a:off x="1547" y="1182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44" name="Oval 224"/>
            <p:cNvSpPr>
              <a:spLocks noChangeArrowheads="1"/>
            </p:cNvSpPr>
            <p:nvPr/>
          </p:nvSpPr>
          <p:spPr bwMode="auto">
            <a:xfrm>
              <a:off x="1689" y="1059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45" name="Oval 225"/>
            <p:cNvSpPr>
              <a:spLocks noChangeArrowheads="1"/>
            </p:cNvSpPr>
            <p:nvPr/>
          </p:nvSpPr>
          <p:spPr bwMode="auto">
            <a:xfrm>
              <a:off x="1689" y="1182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46" name="Oval 226"/>
            <p:cNvSpPr>
              <a:spLocks noChangeArrowheads="1"/>
            </p:cNvSpPr>
            <p:nvPr/>
          </p:nvSpPr>
          <p:spPr bwMode="auto">
            <a:xfrm>
              <a:off x="1820" y="1062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47" name="Oval 227"/>
            <p:cNvSpPr>
              <a:spLocks noChangeArrowheads="1"/>
            </p:cNvSpPr>
            <p:nvPr/>
          </p:nvSpPr>
          <p:spPr bwMode="auto">
            <a:xfrm>
              <a:off x="1820" y="1185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48" name="Oval 228"/>
            <p:cNvSpPr>
              <a:spLocks noChangeArrowheads="1"/>
            </p:cNvSpPr>
            <p:nvPr/>
          </p:nvSpPr>
          <p:spPr bwMode="auto">
            <a:xfrm>
              <a:off x="1962" y="939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49" name="Oval 229"/>
            <p:cNvSpPr>
              <a:spLocks noChangeArrowheads="1"/>
            </p:cNvSpPr>
            <p:nvPr/>
          </p:nvSpPr>
          <p:spPr bwMode="auto">
            <a:xfrm>
              <a:off x="1962" y="1062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50" name="Oval 230"/>
            <p:cNvSpPr>
              <a:spLocks noChangeArrowheads="1"/>
            </p:cNvSpPr>
            <p:nvPr/>
          </p:nvSpPr>
          <p:spPr bwMode="auto">
            <a:xfrm>
              <a:off x="1962" y="1185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51" name="Oval 231"/>
            <p:cNvSpPr>
              <a:spLocks noChangeArrowheads="1"/>
            </p:cNvSpPr>
            <p:nvPr/>
          </p:nvSpPr>
          <p:spPr bwMode="auto">
            <a:xfrm>
              <a:off x="2104" y="939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52" name="Oval 232"/>
            <p:cNvSpPr>
              <a:spLocks noChangeArrowheads="1"/>
            </p:cNvSpPr>
            <p:nvPr/>
          </p:nvSpPr>
          <p:spPr bwMode="auto">
            <a:xfrm>
              <a:off x="2104" y="1062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53" name="Oval 233"/>
            <p:cNvSpPr>
              <a:spLocks noChangeArrowheads="1"/>
            </p:cNvSpPr>
            <p:nvPr/>
          </p:nvSpPr>
          <p:spPr bwMode="auto">
            <a:xfrm>
              <a:off x="2104" y="1185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54" name="Oval 234"/>
            <p:cNvSpPr>
              <a:spLocks noChangeArrowheads="1"/>
            </p:cNvSpPr>
            <p:nvPr/>
          </p:nvSpPr>
          <p:spPr bwMode="auto">
            <a:xfrm>
              <a:off x="2245" y="939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55" name="Oval 235"/>
            <p:cNvSpPr>
              <a:spLocks noChangeArrowheads="1"/>
            </p:cNvSpPr>
            <p:nvPr/>
          </p:nvSpPr>
          <p:spPr bwMode="auto">
            <a:xfrm>
              <a:off x="2245" y="1062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56" name="Oval 236"/>
            <p:cNvSpPr>
              <a:spLocks noChangeArrowheads="1"/>
            </p:cNvSpPr>
            <p:nvPr/>
          </p:nvSpPr>
          <p:spPr bwMode="auto">
            <a:xfrm>
              <a:off x="2245" y="1185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grpSp>
          <p:nvGrpSpPr>
            <p:cNvPr id="133357" name="Group 237"/>
            <p:cNvGrpSpPr>
              <a:grpSpLocks/>
            </p:cNvGrpSpPr>
            <p:nvPr/>
          </p:nvGrpSpPr>
          <p:grpSpPr bwMode="auto">
            <a:xfrm rot="2707623">
              <a:off x="1945" y="681"/>
              <a:ext cx="109" cy="109"/>
              <a:chOff x="732" y="1308"/>
              <a:chExt cx="816" cy="816"/>
            </a:xfrm>
          </p:grpSpPr>
          <p:sp>
            <p:nvSpPr>
              <p:cNvPr id="133358" name="Line 238"/>
              <p:cNvSpPr>
                <a:spLocks noChangeShapeType="1"/>
              </p:cNvSpPr>
              <p:nvPr/>
            </p:nvSpPr>
            <p:spPr bwMode="auto">
              <a:xfrm flipH="1" flipV="1">
                <a:off x="732" y="1716"/>
                <a:ext cx="81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33359" name="Line 239"/>
              <p:cNvSpPr>
                <a:spLocks noChangeShapeType="1"/>
              </p:cNvSpPr>
              <p:nvPr/>
            </p:nvSpPr>
            <p:spPr bwMode="auto">
              <a:xfrm flipV="1">
                <a:off x="1140" y="1308"/>
                <a:ext cx="0" cy="8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133403" name="Group 283"/>
            <p:cNvGrpSpPr>
              <a:grpSpLocks/>
            </p:cNvGrpSpPr>
            <p:nvPr/>
          </p:nvGrpSpPr>
          <p:grpSpPr bwMode="auto">
            <a:xfrm rot="2707623">
              <a:off x="1532" y="911"/>
              <a:ext cx="109" cy="109"/>
              <a:chOff x="732" y="1308"/>
              <a:chExt cx="816" cy="816"/>
            </a:xfrm>
          </p:grpSpPr>
          <p:sp>
            <p:nvSpPr>
              <p:cNvPr id="133404" name="Line 284"/>
              <p:cNvSpPr>
                <a:spLocks noChangeShapeType="1"/>
              </p:cNvSpPr>
              <p:nvPr/>
            </p:nvSpPr>
            <p:spPr bwMode="auto">
              <a:xfrm flipH="1" flipV="1">
                <a:off x="732" y="1716"/>
                <a:ext cx="81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33405" name="Line 285"/>
              <p:cNvSpPr>
                <a:spLocks noChangeShapeType="1"/>
              </p:cNvSpPr>
              <p:nvPr/>
            </p:nvSpPr>
            <p:spPr bwMode="auto">
              <a:xfrm flipV="1">
                <a:off x="1140" y="1308"/>
                <a:ext cx="0" cy="8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33406" name="Oval 286"/>
            <p:cNvSpPr>
              <a:spLocks noChangeArrowheads="1"/>
            </p:cNvSpPr>
            <p:nvPr/>
          </p:nvSpPr>
          <p:spPr bwMode="auto">
            <a:xfrm>
              <a:off x="1691" y="818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407" name="Oval 287"/>
            <p:cNvSpPr>
              <a:spLocks noChangeArrowheads="1"/>
            </p:cNvSpPr>
            <p:nvPr/>
          </p:nvSpPr>
          <p:spPr bwMode="auto">
            <a:xfrm>
              <a:off x="1822" y="821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408" name="Oval 288"/>
            <p:cNvSpPr>
              <a:spLocks noChangeArrowheads="1"/>
            </p:cNvSpPr>
            <p:nvPr/>
          </p:nvSpPr>
          <p:spPr bwMode="auto">
            <a:xfrm>
              <a:off x="1822" y="936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409" name="Oval 289"/>
            <p:cNvSpPr>
              <a:spLocks noChangeArrowheads="1"/>
            </p:cNvSpPr>
            <p:nvPr/>
          </p:nvSpPr>
          <p:spPr bwMode="auto">
            <a:xfrm>
              <a:off x="1549" y="692"/>
              <a:ext cx="75" cy="7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33410" name="Text Box 290"/>
          <p:cNvSpPr txBox="1">
            <a:spLocks noChangeArrowheads="1"/>
          </p:cNvSpPr>
          <p:nvPr/>
        </p:nvSpPr>
        <p:spPr bwMode="auto">
          <a:xfrm>
            <a:off x="449263" y="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3.4A  Contrast</a:t>
            </a:r>
          </a:p>
        </p:txBody>
      </p:sp>
      <p:grpSp>
        <p:nvGrpSpPr>
          <p:cNvPr id="133414" name="Group 294"/>
          <p:cNvGrpSpPr>
            <a:grpSpLocks/>
          </p:cNvGrpSpPr>
          <p:nvPr/>
        </p:nvGrpSpPr>
        <p:grpSpPr bwMode="auto">
          <a:xfrm>
            <a:off x="4457700" y="733425"/>
            <a:ext cx="3894138" cy="2098675"/>
            <a:chOff x="2808" y="462"/>
            <a:chExt cx="2453" cy="1322"/>
          </a:xfrm>
        </p:grpSpPr>
        <p:sp>
          <p:nvSpPr>
            <p:cNvPr id="133303" name="Text Box 183"/>
            <p:cNvSpPr txBox="1">
              <a:spLocks noChangeArrowheads="1"/>
            </p:cNvSpPr>
            <p:nvPr/>
          </p:nvSpPr>
          <p:spPr bwMode="auto">
            <a:xfrm>
              <a:off x="2808" y="752"/>
              <a:ext cx="1031" cy="10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8000" tIns="108000" rIns="108000" bIns="108000"/>
            <a:lstStyle/>
            <a:p>
              <a:pPr algn="l"/>
              <a:r>
                <a:rPr lang="en-US" altLang="da-DK" sz="600"/>
                <a:t>mm dmsm sp ab anem a tts, to fmst saåfprs fer s frfi smfe skf org s fp4et gsæ fgtær mm dmsm sp ab anem a tts, to fmst saåfprs fer s frfi smfe skf org s fp4et gsæ fgtær mm dmsm sp.</a:t>
              </a:r>
            </a:p>
            <a:p>
              <a:pPr algn="l"/>
              <a:r>
                <a:rPr lang="en-US" altLang="da-DK" sz="1000"/>
                <a:t>ab anem</a:t>
              </a:r>
              <a:r>
                <a:rPr lang="en-US" altLang="da-DK" sz="600"/>
                <a:t> </a:t>
              </a:r>
              <a:r>
                <a:rPr lang="en-US" altLang="da-DK" sz="1000"/>
                <a:t>fmst saåfprs</a:t>
              </a:r>
              <a:r>
                <a:rPr lang="en-US" altLang="da-DK" sz="600"/>
                <a:t> fer s frfi smfe skf org s fp4et gsæ fgtær mm dmsm sp ab anem a tts, to fmst saåfprs fer s frfi smfe skf org s fp4et gsæ fgtær mm dmsm sp ab anem a tts, to fmst saåfprs fer s frfi smfe skf org s fp4et gsæ fgtær mm dmsm sp ab anem a tts, to fmst saåfprs fer s frfi smfe skf org s fp4et gsæ</a:t>
              </a:r>
            </a:p>
          </p:txBody>
        </p:sp>
        <p:sp>
          <p:nvSpPr>
            <p:cNvPr id="133305" name="Text Box 185"/>
            <p:cNvSpPr txBox="1">
              <a:spLocks noChangeArrowheads="1"/>
            </p:cNvSpPr>
            <p:nvPr/>
          </p:nvSpPr>
          <p:spPr bwMode="auto">
            <a:xfrm>
              <a:off x="3246" y="462"/>
              <a:ext cx="164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da-DK" altLang="da-DK" noProof="1"/>
                <a:t>Size, thickness, or 3-D</a:t>
              </a:r>
            </a:p>
          </p:txBody>
        </p:sp>
        <p:sp>
          <p:nvSpPr>
            <p:cNvPr id="133360" name="Rectangle 240"/>
            <p:cNvSpPr>
              <a:spLocks noChangeArrowheads="1"/>
            </p:cNvSpPr>
            <p:nvPr/>
          </p:nvSpPr>
          <p:spPr bwMode="auto">
            <a:xfrm>
              <a:off x="4157" y="908"/>
              <a:ext cx="168" cy="12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61" name="Rectangle 241"/>
            <p:cNvSpPr>
              <a:spLocks noChangeArrowheads="1"/>
            </p:cNvSpPr>
            <p:nvPr/>
          </p:nvSpPr>
          <p:spPr bwMode="auto">
            <a:xfrm>
              <a:off x="4085" y="1129"/>
              <a:ext cx="168" cy="12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62" name="Rectangle 242"/>
            <p:cNvSpPr>
              <a:spLocks noChangeArrowheads="1"/>
            </p:cNvSpPr>
            <p:nvPr/>
          </p:nvSpPr>
          <p:spPr bwMode="auto">
            <a:xfrm>
              <a:off x="4469" y="938"/>
              <a:ext cx="168" cy="12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63" name="Rectangle 243"/>
            <p:cNvSpPr>
              <a:spLocks noChangeArrowheads="1"/>
            </p:cNvSpPr>
            <p:nvPr/>
          </p:nvSpPr>
          <p:spPr bwMode="auto">
            <a:xfrm>
              <a:off x="4421" y="1232"/>
              <a:ext cx="168" cy="12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64" name="Rectangle 244"/>
            <p:cNvSpPr>
              <a:spLocks noChangeArrowheads="1"/>
            </p:cNvSpPr>
            <p:nvPr/>
          </p:nvSpPr>
          <p:spPr bwMode="auto">
            <a:xfrm>
              <a:off x="4661" y="878"/>
              <a:ext cx="168" cy="12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65" name="Rectangle 245"/>
            <p:cNvSpPr>
              <a:spLocks noChangeArrowheads="1"/>
            </p:cNvSpPr>
            <p:nvPr/>
          </p:nvSpPr>
          <p:spPr bwMode="auto">
            <a:xfrm>
              <a:off x="5093" y="1034"/>
              <a:ext cx="168" cy="12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66" name="Rectangle 246"/>
            <p:cNvSpPr>
              <a:spLocks noChangeArrowheads="1"/>
            </p:cNvSpPr>
            <p:nvPr/>
          </p:nvSpPr>
          <p:spPr bwMode="auto">
            <a:xfrm>
              <a:off x="4445" y="1418"/>
              <a:ext cx="168" cy="12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67" name="Rectangle 247"/>
            <p:cNvSpPr>
              <a:spLocks noChangeArrowheads="1"/>
            </p:cNvSpPr>
            <p:nvPr/>
          </p:nvSpPr>
          <p:spPr bwMode="auto">
            <a:xfrm>
              <a:off x="4745" y="1396"/>
              <a:ext cx="168" cy="12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68" name="Rectangle 248"/>
            <p:cNvSpPr>
              <a:spLocks noChangeArrowheads="1"/>
            </p:cNvSpPr>
            <p:nvPr/>
          </p:nvSpPr>
          <p:spPr bwMode="auto">
            <a:xfrm>
              <a:off x="5021" y="1454"/>
              <a:ext cx="168" cy="12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69" name="Rectangle 249"/>
            <p:cNvSpPr>
              <a:spLocks noChangeArrowheads="1"/>
            </p:cNvSpPr>
            <p:nvPr/>
          </p:nvSpPr>
          <p:spPr bwMode="auto">
            <a:xfrm>
              <a:off x="4157" y="1454"/>
              <a:ext cx="168" cy="12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70" name="Rectangle 250"/>
            <p:cNvSpPr>
              <a:spLocks noChangeArrowheads="1"/>
            </p:cNvSpPr>
            <p:nvPr/>
          </p:nvSpPr>
          <p:spPr bwMode="auto">
            <a:xfrm>
              <a:off x="4241" y="1318"/>
              <a:ext cx="240" cy="18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371" name="Rectangle 251"/>
            <p:cNvSpPr>
              <a:spLocks noChangeAspect="1" noChangeArrowheads="1"/>
            </p:cNvSpPr>
            <p:nvPr/>
          </p:nvSpPr>
          <p:spPr bwMode="auto">
            <a:xfrm>
              <a:off x="4727" y="1130"/>
              <a:ext cx="134" cy="10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411" name="Rectangle 291"/>
            <p:cNvSpPr>
              <a:spLocks noChangeArrowheads="1"/>
            </p:cNvSpPr>
            <p:nvPr/>
          </p:nvSpPr>
          <p:spPr bwMode="auto">
            <a:xfrm>
              <a:off x="4811" y="1184"/>
              <a:ext cx="168" cy="12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33412" name="Rectangle 292"/>
            <p:cNvSpPr>
              <a:spLocks noChangeArrowheads="1"/>
            </p:cNvSpPr>
            <p:nvPr/>
          </p:nvSpPr>
          <p:spPr bwMode="auto">
            <a:xfrm>
              <a:off x="4661" y="1580"/>
              <a:ext cx="168" cy="12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500" fill="hold"/>
                                        <p:tgtEl>
                                          <p:spTgt spid="133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1600"/>
              <a:t>Fig 3.4B  How many points earned?</a:t>
            </a:r>
            <a:endParaRPr lang="en-US" altLang="da-DK" sz="2400"/>
          </a:p>
        </p:txBody>
      </p:sp>
      <p:pic>
        <p:nvPicPr>
          <p:cNvPr id="13722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885825"/>
            <a:ext cx="4587875" cy="52308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20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34" name="Freeform 70"/>
          <p:cNvSpPr>
            <a:spLocks/>
          </p:cNvSpPr>
          <p:nvPr/>
        </p:nvSpPr>
        <p:spPr bwMode="auto">
          <a:xfrm>
            <a:off x="1447800" y="1055688"/>
            <a:ext cx="2762250" cy="2092325"/>
          </a:xfrm>
          <a:custGeom>
            <a:avLst/>
            <a:gdLst>
              <a:gd name="T0" fmla="*/ 211 w 1740"/>
              <a:gd name="T1" fmla="*/ 260 h 1318"/>
              <a:gd name="T2" fmla="*/ 278 w 1740"/>
              <a:gd name="T3" fmla="*/ 197 h 1318"/>
              <a:gd name="T4" fmla="*/ 376 w 1740"/>
              <a:gd name="T5" fmla="*/ 130 h 1318"/>
              <a:gd name="T6" fmla="*/ 436 w 1740"/>
              <a:gd name="T7" fmla="*/ 88 h 1318"/>
              <a:gd name="T8" fmla="*/ 644 w 1740"/>
              <a:gd name="T9" fmla="*/ 26 h 1318"/>
              <a:gd name="T10" fmla="*/ 850 w 1740"/>
              <a:gd name="T11" fmla="*/ 11 h 1318"/>
              <a:gd name="T12" fmla="*/ 1040 w 1740"/>
              <a:gd name="T13" fmla="*/ 15 h 1318"/>
              <a:gd name="T14" fmla="*/ 1293 w 1740"/>
              <a:gd name="T15" fmla="*/ 102 h 1318"/>
              <a:gd name="T16" fmla="*/ 1405 w 1740"/>
              <a:gd name="T17" fmla="*/ 192 h 1318"/>
              <a:gd name="T18" fmla="*/ 1546 w 1740"/>
              <a:gd name="T19" fmla="*/ 330 h 1318"/>
              <a:gd name="T20" fmla="*/ 1624 w 1740"/>
              <a:gd name="T21" fmla="*/ 464 h 1318"/>
              <a:gd name="T22" fmla="*/ 1693 w 1740"/>
              <a:gd name="T23" fmla="*/ 639 h 1318"/>
              <a:gd name="T24" fmla="*/ 1739 w 1740"/>
              <a:gd name="T25" fmla="*/ 859 h 1318"/>
              <a:gd name="T26" fmla="*/ 1704 w 1740"/>
              <a:gd name="T27" fmla="*/ 1127 h 1318"/>
              <a:gd name="T28" fmla="*/ 1612 w 1740"/>
              <a:gd name="T29" fmla="*/ 1292 h 1318"/>
              <a:gd name="T30" fmla="*/ 1370 w 1740"/>
              <a:gd name="T31" fmla="*/ 1285 h 1318"/>
              <a:gd name="T32" fmla="*/ 1110 w 1740"/>
              <a:gd name="T33" fmla="*/ 1215 h 1318"/>
              <a:gd name="T34" fmla="*/ 616 w 1740"/>
              <a:gd name="T35" fmla="*/ 1191 h 1318"/>
              <a:gd name="T36" fmla="*/ 576 w 1740"/>
              <a:gd name="T37" fmla="*/ 889 h 1318"/>
              <a:gd name="T38" fmla="*/ 408 w 1740"/>
              <a:gd name="T39" fmla="*/ 879 h 1318"/>
              <a:gd name="T40" fmla="*/ 216 w 1740"/>
              <a:gd name="T41" fmla="*/ 895 h 1318"/>
              <a:gd name="T42" fmla="*/ 8 w 1740"/>
              <a:gd name="T43" fmla="*/ 735 h 1318"/>
              <a:gd name="T44" fmla="*/ 102 w 1740"/>
              <a:gd name="T45" fmla="*/ 400 h 1318"/>
              <a:gd name="T46" fmla="*/ 211 w 1740"/>
              <a:gd name="T47" fmla="*/ 260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40" h="1318">
                <a:moveTo>
                  <a:pt x="211" y="260"/>
                </a:moveTo>
                <a:cubicBezTo>
                  <a:pt x="241" y="226"/>
                  <a:pt x="251" y="218"/>
                  <a:pt x="278" y="197"/>
                </a:cubicBezTo>
                <a:cubicBezTo>
                  <a:pt x="305" y="176"/>
                  <a:pt x="349" y="147"/>
                  <a:pt x="376" y="130"/>
                </a:cubicBezTo>
                <a:cubicBezTo>
                  <a:pt x="403" y="112"/>
                  <a:pt x="392" y="105"/>
                  <a:pt x="436" y="88"/>
                </a:cubicBezTo>
                <a:cubicBezTo>
                  <a:pt x="480" y="70"/>
                  <a:pt x="575" y="39"/>
                  <a:pt x="644" y="26"/>
                </a:cubicBezTo>
                <a:cubicBezTo>
                  <a:pt x="713" y="13"/>
                  <a:pt x="785" y="12"/>
                  <a:pt x="850" y="11"/>
                </a:cubicBezTo>
                <a:cubicBezTo>
                  <a:pt x="916" y="9"/>
                  <a:pt x="966" y="0"/>
                  <a:pt x="1040" y="15"/>
                </a:cubicBezTo>
                <a:cubicBezTo>
                  <a:pt x="1114" y="30"/>
                  <a:pt x="1232" y="73"/>
                  <a:pt x="1293" y="102"/>
                </a:cubicBezTo>
                <a:cubicBezTo>
                  <a:pt x="1354" y="131"/>
                  <a:pt x="1363" y="155"/>
                  <a:pt x="1405" y="192"/>
                </a:cubicBezTo>
                <a:cubicBezTo>
                  <a:pt x="1447" y="229"/>
                  <a:pt x="1509" y="284"/>
                  <a:pt x="1546" y="330"/>
                </a:cubicBezTo>
                <a:cubicBezTo>
                  <a:pt x="1582" y="376"/>
                  <a:pt x="1600" y="412"/>
                  <a:pt x="1624" y="464"/>
                </a:cubicBezTo>
                <a:cubicBezTo>
                  <a:pt x="1649" y="515"/>
                  <a:pt x="1674" y="574"/>
                  <a:pt x="1693" y="639"/>
                </a:cubicBezTo>
                <a:cubicBezTo>
                  <a:pt x="1712" y="705"/>
                  <a:pt x="1738" y="778"/>
                  <a:pt x="1739" y="859"/>
                </a:cubicBezTo>
                <a:cubicBezTo>
                  <a:pt x="1740" y="940"/>
                  <a:pt x="1725" y="1055"/>
                  <a:pt x="1704" y="1127"/>
                </a:cubicBezTo>
                <a:cubicBezTo>
                  <a:pt x="1683" y="1200"/>
                  <a:pt x="1667" y="1266"/>
                  <a:pt x="1612" y="1292"/>
                </a:cubicBezTo>
                <a:cubicBezTo>
                  <a:pt x="1557" y="1318"/>
                  <a:pt x="1453" y="1298"/>
                  <a:pt x="1370" y="1285"/>
                </a:cubicBezTo>
                <a:cubicBezTo>
                  <a:pt x="1287" y="1272"/>
                  <a:pt x="1236" y="1231"/>
                  <a:pt x="1110" y="1215"/>
                </a:cubicBezTo>
                <a:cubicBezTo>
                  <a:pt x="984" y="1199"/>
                  <a:pt x="705" y="1245"/>
                  <a:pt x="616" y="1191"/>
                </a:cubicBezTo>
                <a:cubicBezTo>
                  <a:pt x="527" y="1137"/>
                  <a:pt x="611" y="941"/>
                  <a:pt x="576" y="889"/>
                </a:cubicBezTo>
                <a:cubicBezTo>
                  <a:pt x="541" y="837"/>
                  <a:pt x="468" y="878"/>
                  <a:pt x="408" y="879"/>
                </a:cubicBezTo>
                <a:cubicBezTo>
                  <a:pt x="348" y="880"/>
                  <a:pt x="283" y="919"/>
                  <a:pt x="216" y="895"/>
                </a:cubicBezTo>
                <a:cubicBezTo>
                  <a:pt x="149" y="871"/>
                  <a:pt x="16" y="887"/>
                  <a:pt x="8" y="735"/>
                </a:cubicBezTo>
                <a:cubicBezTo>
                  <a:pt x="0" y="583"/>
                  <a:pt x="68" y="479"/>
                  <a:pt x="102" y="400"/>
                </a:cubicBezTo>
                <a:cubicBezTo>
                  <a:pt x="136" y="321"/>
                  <a:pt x="180" y="293"/>
                  <a:pt x="211" y="260"/>
                </a:cubicBezTo>
                <a:close/>
              </a:path>
            </a:pathLst>
          </a:custGeom>
          <a:solidFill>
            <a:srgbClr val="EAEAEA"/>
          </a:solid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3735" name="Freeform 71"/>
          <p:cNvSpPr>
            <a:spLocks/>
          </p:cNvSpPr>
          <p:nvPr/>
        </p:nvSpPr>
        <p:spPr bwMode="auto">
          <a:xfrm>
            <a:off x="914400" y="863600"/>
            <a:ext cx="3752850" cy="3803650"/>
          </a:xfrm>
          <a:custGeom>
            <a:avLst/>
            <a:gdLst>
              <a:gd name="T0" fmla="*/ 684 w 2020"/>
              <a:gd name="T1" fmla="*/ 1963 h 2047"/>
              <a:gd name="T2" fmla="*/ 290 w 2020"/>
              <a:gd name="T3" fmla="*/ 2018 h 2047"/>
              <a:gd name="T4" fmla="*/ 180 w 2020"/>
              <a:gd name="T5" fmla="*/ 1774 h 2047"/>
              <a:gd name="T6" fmla="*/ 360 w 2020"/>
              <a:gd name="T7" fmla="*/ 1681 h 2047"/>
              <a:gd name="T8" fmla="*/ 186 w 2020"/>
              <a:gd name="T9" fmla="*/ 1648 h 2047"/>
              <a:gd name="T10" fmla="*/ 171 w 2020"/>
              <a:gd name="T11" fmla="*/ 1434 h 2047"/>
              <a:gd name="T12" fmla="*/ 10 w 2020"/>
              <a:gd name="T13" fmla="*/ 1351 h 2047"/>
              <a:gd name="T14" fmla="*/ 203 w 2020"/>
              <a:gd name="T15" fmla="*/ 1044 h 2047"/>
              <a:gd name="T16" fmla="*/ 214 w 2020"/>
              <a:gd name="T17" fmla="*/ 512 h 2047"/>
              <a:gd name="T18" fmla="*/ 881 w 2020"/>
              <a:gd name="T19" fmla="*/ 45 h 2047"/>
              <a:gd name="T20" fmla="*/ 1822 w 2020"/>
              <a:gd name="T21" fmla="*/ 588 h 2047"/>
              <a:gd name="T22" fmla="*/ 1571 w 2020"/>
              <a:gd name="T23" fmla="*/ 1730 h 2047"/>
              <a:gd name="T24" fmla="*/ 1668 w 2020"/>
              <a:gd name="T25" fmla="*/ 2035 h 2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20" h="2047">
                <a:moveTo>
                  <a:pt x="684" y="1963"/>
                </a:moveTo>
                <a:cubicBezTo>
                  <a:pt x="528" y="2047"/>
                  <a:pt x="541" y="2010"/>
                  <a:pt x="290" y="2018"/>
                </a:cubicBezTo>
                <a:cubicBezTo>
                  <a:pt x="125" y="2018"/>
                  <a:pt x="220" y="1917"/>
                  <a:pt x="180" y="1774"/>
                </a:cubicBezTo>
                <a:cubicBezTo>
                  <a:pt x="158" y="1688"/>
                  <a:pt x="222" y="1696"/>
                  <a:pt x="360" y="1681"/>
                </a:cubicBezTo>
                <a:cubicBezTo>
                  <a:pt x="258" y="1672"/>
                  <a:pt x="231" y="1675"/>
                  <a:pt x="186" y="1648"/>
                </a:cubicBezTo>
                <a:cubicBezTo>
                  <a:pt x="136" y="1615"/>
                  <a:pt x="193" y="1575"/>
                  <a:pt x="171" y="1434"/>
                </a:cubicBezTo>
                <a:cubicBezTo>
                  <a:pt x="21" y="1381"/>
                  <a:pt x="18" y="1409"/>
                  <a:pt x="10" y="1351"/>
                </a:cubicBezTo>
                <a:cubicBezTo>
                  <a:pt x="0" y="1253"/>
                  <a:pt x="175" y="1182"/>
                  <a:pt x="203" y="1044"/>
                </a:cubicBezTo>
                <a:cubicBezTo>
                  <a:pt x="233" y="906"/>
                  <a:pt x="132" y="673"/>
                  <a:pt x="214" y="512"/>
                </a:cubicBezTo>
                <a:cubicBezTo>
                  <a:pt x="376" y="211"/>
                  <a:pt x="556" y="71"/>
                  <a:pt x="881" y="45"/>
                </a:cubicBezTo>
                <a:cubicBezTo>
                  <a:pt x="1424" y="0"/>
                  <a:pt x="1708" y="242"/>
                  <a:pt x="1822" y="588"/>
                </a:cubicBezTo>
                <a:cubicBezTo>
                  <a:pt x="2020" y="1189"/>
                  <a:pt x="1571" y="1503"/>
                  <a:pt x="1571" y="1730"/>
                </a:cubicBezTo>
                <a:cubicBezTo>
                  <a:pt x="1571" y="1957"/>
                  <a:pt x="1646" y="1956"/>
                  <a:pt x="1668" y="2035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3736" name="Freeform 72"/>
          <p:cNvSpPr>
            <a:spLocks/>
          </p:cNvSpPr>
          <p:nvPr/>
        </p:nvSpPr>
        <p:spPr bwMode="auto">
          <a:xfrm>
            <a:off x="1449388" y="2684463"/>
            <a:ext cx="358775" cy="306387"/>
          </a:xfrm>
          <a:custGeom>
            <a:avLst/>
            <a:gdLst>
              <a:gd name="T0" fmla="*/ 130 w 130"/>
              <a:gd name="T1" fmla="*/ 57 h 111"/>
              <a:gd name="T2" fmla="*/ 73 w 130"/>
              <a:gd name="T3" fmla="*/ 35 h 111"/>
              <a:gd name="T4" fmla="*/ 28 w 130"/>
              <a:gd name="T5" fmla="*/ 0 h 111"/>
              <a:gd name="T6" fmla="*/ 22 w 130"/>
              <a:gd name="T7" fmla="*/ 111 h 111"/>
              <a:gd name="T8" fmla="*/ 130 w 130"/>
              <a:gd name="T9" fmla="*/ 5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11">
                <a:moveTo>
                  <a:pt x="130" y="57"/>
                </a:moveTo>
                <a:cubicBezTo>
                  <a:pt x="76" y="53"/>
                  <a:pt x="97" y="51"/>
                  <a:pt x="73" y="35"/>
                </a:cubicBezTo>
                <a:cubicBezTo>
                  <a:pt x="52" y="20"/>
                  <a:pt x="58" y="23"/>
                  <a:pt x="28" y="0"/>
                </a:cubicBezTo>
                <a:cubicBezTo>
                  <a:pt x="0" y="42"/>
                  <a:pt x="1" y="56"/>
                  <a:pt x="22" y="111"/>
                </a:cubicBezTo>
                <a:cubicBezTo>
                  <a:pt x="70" y="72"/>
                  <a:pt x="70" y="87"/>
                  <a:pt x="130" y="57"/>
                </a:cubicBezTo>
                <a:close/>
              </a:path>
            </a:pathLst>
          </a:custGeom>
          <a:solidFill>
            <a:srgbClr val="FFFFFF"/>
          </a:solidFill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3737" name="Freeform 73" descr="Horizontal brick"/>
          <p:cNvSpPr>
            <a:spLocks/>
          </p:cNvSpPr>
          <p:nvPr/>
        </p:nvSpPr>
        <p:spPr bwMode="auto">
          <a:xfrm>
            <a:off x="3773488" y="1968500"/>
            <a:ext cx="508000" cy="1201738"/>
          </a:xfrm>
          <a:custGeom>
            <a:avLst/>
            <a:gdLst>
              <a:gd name="T0" fmla="*/ 30 w 273"/>
              <a:gd name="T1" fmla="*/ 624 h 646"/>
              <a:gd name="T2" fmla="*/ 171 w 273"/>
              <a:gd name="T3" fmla="*/ 0 h 646"/>
              <a:gd name="T4" fmla="*/ 198 w 273"/>
              <a:gd name="T5" fmla="*/ 528 h 646"/>
              <a:gd name="T6" fmla="*/ 30 w 273"/>
              <a:gd name="T7" fmla="*/ 624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3" h="646">
                <a:moveTo>
                  <a:pt x="30" y="624"/>
                </a:moveTo>
                <a:cubicBezTo>
                  <a:pt x="0" y="438"/>
                  <a:pt x="21" y="141"/>
                  <a:pt x="171" y="0"/>
                </a:cubicBezTo>
                <a:cubicBezTo>
                  <a:pt x="219" y="120"/>
                  <a:pt x="273" y="273"/>
                  <a:pt x="198" y="528"/>
                </a:cubicBezTo>
                <a:cubicBezTo>
                  <a:pt x="164" y="646"/>
                  <a:pt x="159" y="624"/>
                  <a:pt x="30" y="624"/>
                </a:cubicBezTo>
                <a:close/>
              </a:path>
            </a:pathLst>
          </a:custGeom>
          <a:pattFill prst="horzBrick">
            <a:fgClr>
              <a:srgbClr val="000000"/>
            </a:fgClr>
            <a:bgClr>
              <a:srgbClr val="FFFFFF"/>
            </a:bgClr>
          </a:patt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3738" name="Freeform 74" descr="Large confetti"/>
          <p:cNvSpPr>
            <a:spLocks/>
          </p:cNvSpPr>
          <p:nvPr/>
        </p:nvSpPr>
        <p:spPr bwMode="auto">
          <a:xfrm>
            <a:off x="3438525" y="2665413"/>
            <a:ext cx="385763" cy="452437"/>
          </a:xfrm>
          <a:custGeom>
            <a:avLst/>
            <a:gdLst>
              <a:gd name="T0" fmla="*/ 12 w 207"/>
              <a:gd name="T1" fmla="*/ 213 h 243"/>
              <a:gd name="T2" fmla="*/ 204 w 207"/>
              <a:gd name="T3" fmla="*/ 0 h 243"/>
              <a:gd name="T4" fmla="*/ 201 w 207"/>
              <a:gd name="T5" fmla="*/ 243 h 243"/>
              <a:gd name="T6" fmla="*/ 12 w 207"/>
              <a:gd name="T7" fmla="*/ 21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" h="243">
                <a:moveTo>
                  <a:pt x="12" y="213"/>
                </a:moveTo>
                <a:cubicBezTo>
                  <a:pt x="0" y="48"/>
                  <a:pt x="93" y="12"/>
                  <a:pt x="204" y="0"/>
                </a:cubicBezTo>
                <a:cubicBezTo>
                  <a:pt x="207" y="111"/>
                  <a:pt x="195" y="159"/>
                  <a:pt x="201" y="243"/>
                </a:cubicBezTo>
                <a:cubicBezTo>
                  <a:pt x="123" y="243"/>
                  <a:pt x="66" y="222"/>
                  <a:pt x="12" y="213"/>
                </a:cubicBezTo>
                <a:close/>
              </a:path>
            </a:pathLst>
          </a:custGeom>
          <a:pattFill prst="lgConfetti">
            <a:fgClr>
              <a:srgbClr val="000000"/>
            </a:fgClr>
            <a:bgClr>
              <a:srgbClr val="FFFFFF"/>
            </a:bgClr>
          </a:patt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3739" name="Freeform 75" descr="Zig zag"/>
          <p:cNvSpPr>
            <a:spLocks/>
          </p:cNvSpPr>
          <p:nvPr/>
        </p:nvSpPr>
        <p:spPr bwMode="auto">
          <a:xfrm>
            <a:off x="3600450" y="1484313"/>
            <a:ext cx="501650" cy="635000"/>
          </a:xfrm>
          <a:custGeom>
            <a:avLst/>
            <a:gdLst>
              <a:gd name="T0" fmla="*/ 201 w 270"/>
              <a:gd name="T1" fmla="*/ 342 h 342"/>
              <a:gd name="T2" fmla="*/ 114 w 270"/>
              <a:gd name="T3" fmla="*/ 0 h 342"/>
              <a:gd name="T4" fmla="*/ 270 w 270"/>
              <a:gd name="T5" fmla="*/ 252 h 342"/>
              <a:gd name="T6" fmla="*/ 201 w 270"/>
              <a:gd name="T7" fmla="*/ 342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0" h="342">
                <a:moveTo>
                  <a:pt x="201" y="342"/>
                </a:moveTo>
                <a:cubicBezTo>
                  <a:pt x="105" y="255"/>
                  <a:pt x="0" y="27"/>
                  <a:pt x="114" y="0"/>
                </a:cubicBezTo>
                <a:cubicBezTo>
                  <a:pt x="189" y="84"/>
                  <a:pt x="228" y="129"/>
                  <a:pt x="270" y="252"/>
                </a:cubicBezTo>
                <a:cubicBezTo>
                  <a:pt x="243" y="294"/>
                  <a:pt x="225" y="309"/>
                  <a:pt x="201" y="342"/>
                </a:cubicBezTo>
                <a:close/>
              </a:path>
            </a:pathLst>
          </a:custGeom>
          <a:pattFill prst="zigZag">
            <a:fgClr>
              <a:srgbClr val="000000"/>
            </a:fgClr>
            <a:bgClr>
              <a:srgbClr val="FFFFFF"/>
            </a:bgClr>
          </a:patt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3740" name="Freeform 76"/>
          <p:cNvSpPr>
            <a:spLocks/>
          </p:cNvSpPr>
          <p:nvPr/>
        </p:nvSpPr>
        <p:spPr bwMode="auto">
          <a:xfrm>
            <a:off x="2743200" y="1455738"/>
            <a:ext cx="974725" cy="195262"/>
          </a:xfrm>
          <a:custGeom>
            <a:avLst/>
            <a:gdLst>
              <a:gd name="T0" fmla="*/ 0 w 525"/>
              <a:gd name="T1" fmla="*/ 0 h 105"/>
              <a:gd name="T2" fmla="*/ 363 w 525"/>
              <a:gd name="T3" fmla="*/ 24 h 105"/>
              <a:gd name="T4" fmla="*/ 288 w 525"/>
              <a:gd name="T5" fmla="*/ 66 h 105"/>
              <a:gd name="T6" fmla="*/ 525 w 525"/>
              <a:gd name="T7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5" h="105">
                <a:moveTo>
                  <a:pt x="0" y="0"/>
                </a:moveTo>
                <a:cubicBezTo>
                  <a:pt x="192" y="3"/>
                  <a:pt x="267" y="9"/>
                  <a:pt x="363" y="24"/>
                </a:cubicBezTo>
                <a:cubicBezTo>
                  <a:pt x="321" y="51"/>
                  <a:pt x="348" y="27"/>
                  <a:pt x="288" y="66"/>
                </a:cubicBezTo>
                <a:cubicBezTo>
                  <a:pt x="396" y="69"/>
                  <a:pt x="486" y="87"/>
                  <a:pt x="525" y="105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3741" name="Freeform 77"/>
          <p:cNvSpPr>
            <a:spLocks/>
          </p:cNvSpPr>
          <p:nvPr/>
        </p:nvSpPr>
        <p:spPr bwMode="auto">
          <a:xfrm>
            <a:off x="2892425" y="2230438"/>
            <a:ext cx="596900" cy="636587"/>
          </a:xfrm>
          <a:custGeom>
            <a:avLst/>
            <a:gdLst>
              <a:gd name="T0" fmla="*/ 0 w 321"/>
              <a:gd name="T1" fmla="*/ 0 h 342"/>
              <a:gd name="T2" fmla="*/ 321 w 321"/>
              <a:gd name="T3" fmla="*/ 342 h 34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21" h="342">
                <a:moveTo>
                  <a:pt x="0" y="0"/>
                </a:moveTo>
                <a:cubicBezTo>
                  <a:pt x="96" y="150"/>
                  <a:pt x="210" y="330"/>
                  <a:pt x="321" y="342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ysDot"/>
            <a:round/>
            <a:headEnd type="stealth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3742" name="Freeform 78"/>
          <p:cNvSpPr>
            <a:spLocks/>
          </p:cNvSpPr>
          <p:nvPr/>
        </p:nvSpPr>
        <p:spPr bwMode="auto">
          <a:xfrm>
            <a:off x="2994025" y="2147888"/>
            <a:ext cx="879475" cy="228600"/>
          </a:xfrm>
          <a:custGeom>
            <a:avLst/>
            <a:gdLst>
              <a:gd name="T0" fmla="*/ 0 w 474"/>
              <a:gd name="T1" fmla="*/ 0 h 123"/>
              <a:gd name="T2" fmla="*/ 474 w 474"/>
              <a:gd name="T3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74" h="123">
                <a:moveTo>
                  <a:pt x="0" y="0"/>
                </a:moveTo>
                <a:cubicBezTo>
                  <a:pt x="192" y="99"/>
                  <a:pt x="366" y="117"/>
                  <a:pt x="474" y="123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3743" name="Freeform 79"/>
          <p:cNvSpPr>
            <a:spLocks/>
          </p:cNvSpPr>
          <p:nvPr/>
        </p:nvSpPr>
        <p:spPr bwMode="auto">
          <a:xfrm>
            <a:off x="3578225" y="1874838"/>
            <a:ext cx="317500" cy="395287"/>
          </a:xfrm>
          <a:custGeom>
            <a:avLst/>
            <a:gdLst>
              <a:gd name="T0" fmla="*/ 171 w 171"/>
              <a:gd name="T1" fmla="*/ 213 h 213"/>
              <a:gd name="T2" fmla="*/ 114 w 171"/>
              <a:gd name="T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71" h="213">
                <a:moveTo>
                  <a:pt x="171" y="213"/>
                </a:moveTo>
                <a:cubicBezTo>
                  <a:pt x="24" y="147"/>
                  <a:pt x="0" y="27"/>
                  <a:pt x="114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3744" name="Freeform 80"/>
          <p:cNvSpPr>
            <a:spLocks/>
          </p:cNvSpPr>
          <p:nvPr/>
        </p:nvSpPr>
        <p:spPr bwMode="auto">
          <a:xfrm>
            <a:off x="3416300" y="2387600"/>
            <a:ext cx="412750" cy="339725"/>
          </a:xfrm>
          <a:custGeom>
            <a:avLst/>
            <a:gdLst>
              <a:gd name="T0" fmla="*/ 222 w 222"/>
              <a:gd name="T1" fmla="*/ 81 h 183"/>
              <a:gd name="T2" fmla="*/ 96 w 222"/>
              <a:gd name="T3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83">
                <a:moveTo>
                  <a:pt x="222" y="81"/>
                </a:moveTo>
                <a:cubicBezTo>
                  <a:pt x="63" y="0"/>
                  <a:pt x="0" y="114"/>
                  <a:pt x="96" y="183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3745" name="Freeform 81"/>
          <p:cNvSpPr>
            <a:spLocks/>
          </p:cNvSpPr>
          <p:nvPr/>
        </p:nvSpPr>
        <p:spPr bwMode="auto">
          <a:xfrm>
            <a:off x="3098800" y="1790700"/>
            <a:ext cx="658813" cy="246063"/>
          </a:xfrm>
          <a:custGeom>
            <a:avLst/>
            <a:gdLst>
              <a:gd name="T0" fmla="*/ 0 w 354"/>
              <a:gd name="T1" fmla="*/ 132 h 132"/>
              <a:gd name="T2" fmla="*/ 354 w 354"/>
              <a:gd name="T3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54" h="132">
                <a:moveTo>
                  <a:pt x="0" y="132"/>
                </a:moveTo>
                <a:cubicBezTo>
                  <a:pt x="192" y="117"/>
                  <a:pt x="255" y="66"/>
                  <a:pt x="354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ysDot"/>
            <a:round/>
            <a:headEnd type="stealth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3746" name="Text Box 82"/>
          <p:cNvSpPr txBox="1">
            <a:spLocks noChangeArrowheads="1"/>
          </p:cNvSpPr>
          <p:nvPr/>
        </p:nvSpPr>
        <p:spPr bwMode="auto">
          <a:xfrm rot="-19888581">
            <a:off x="3540125" y="3268663"/>
            <a:ext cx="669925" cy="296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0800" rIns="36000" bIns="10800" anchor="ctr">
            <a:spAutoFit/>
          </a:bodyPr>
          <a:lstStyle/>
          <a:p>
            <a:r>
              <a:rPr lang="da-DK" altLang="da-DK" noProof="1"/>
              <a:t>Color</a:t>
            </a:r>
          </a:p>
        </p:txBody>
      </p:sp>
      <p:sp>
        <p:nvSpPr>
          <p:cNvPr id="113747" name="Text Box 83"/>
          <p:cNvSpPr txBox="1">
            <a:spLocks noChangeArrowheads="1"/>
          </p:cNvSpPr>
          <p:nvPr/>
        </p:nvSpPr>
        <p:spPr bwMode="auto">
          <a:xfrm rot="-1308872">
            <a:off x="4027488" y="1303338"/>
            <a:ext cx="1203325" cy="296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0800" rIns="36000" bIns="10800" anchor="ctr">
            <a:spAutoFit/>
          </a:bodyPr>
          <a:lstStyle/>
          <a:p>
            <a:r>
              <a:rPr lang="da-DK" altLang="da-DK" noProof="1"/>
              <a:t>Movement</a:t>
            </a:r>
          </a:p>
        </p:txBody>
      </p:sp>
      <p:sp>
        <p:nvSpPr>
          <p:cNvPr id="113748" name="Text Box 84"/>
          <p:cNvSpPr txBox="1">
            <a:spLocks noChangeArrowheads="1"/>
          </p:cNvSpPr>
          <p:nvPr/>
        </p:nvSpPr>
        <p:spPr bwMode="auto">
          <a:xfrm>
            <a:off x="4313238" y="2317750"/>
            <a:ext cx="758825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 anchor="ctr">
            <a:spAutoFit/>
          </a:bodyPr>
          <a:lstStyle/>
          <a:p>
            <a:r>
              <a:rPr lang="da-DK" altLang="da-DK" noProof="1"/>
              <a:t>Shape</a:t>
            </a:r>
          </a:p>
        </p:txBody>
      </p:sp>
      <p:sp>
        <p:nvSpPr>
          <p:cNvPr id="113749" name="Text Box 85"/>
          <p:cNvSpPr txBox="1">
            <a:spLocks noChangeArrowheads="1"/>
          </p:cNvSpPr>
          <p:nvPr/>
        </p:nvSpPr>
        <p:spPr bwMode="auto">
          <a:xfrm>
            <a:off x="1822450" y="1835150"/>
            <a:ext cx="1244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da-DK" altLang="da-DK" noProof="1"/>
              <a:t>Conscious-</a:t>
            </a:r>
          </a:p>
          <a:p>
            <a:r>
              <a:rPr lang="da-DK" altLang="da-DK" noProof="1"/>
              <a:t>ness</a:t>
            </a:r>
          </a:p>
        </p:txBody>
      </p:sp>
      <p:sp>
        <p:nvSpPr>
          <p:cNvPr id="113750" name="Text Box 86"/>
          <p:cNvSpPr txBox="1">
            <a:spLocks noChangeArrowheads="1"/>
          </p:cNvSpPr>
          <p:nvPr/>
        </p:nvSpPr>
        <p:spPr bwMode="auto">
          <a:xfrm>
            <a:off x="2032000" y="1339850"/>
            <a:ext cx="647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da-DK" altLang="da-DK" noProof="1"/>
              <a:t>Alarm</a:t>
            </a:r>
          </a:p>
        </p:txBody>
      </p:sp>
      <p:sp>
        <p:nvSpPr>
          <p:cNvPr id="113751" name="Text Box 87"/>
          <p:cNvSpPr txBox="1">
            <a:spLocks noChangeArrowheads="1"/>
          </p:cNvSpPr>
          <p:nvPr/>
        </p:nvSpPr>
        <p:spPr bwMode="auto">
          <a:xfrm>
            <a:off x="449263" y="84138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3.4C  Vision centres</a:t>
            </a:r>
          </a:p>
        </p:txBody>
      </p:sp>
      <p:grpSp>
        <p:nvGrpSpPr>
          <p:cNvPr id="113756" name="Group 92"/>
          <p:cNvGrpSpPr>
            <a:grpSpLocks/>
          </p:cNvGrpSpPr>
          <p:nvPr/>
        </p:nvGrpSpPr>
        <p:grpSpPr bwMode="auto">
          <a:xfrm>
            <a:off x="1993900" y="2400300"/>
            <a:ext cx="825500" cy="485775"/>
            <a:chOff x="1208" y="1536"/>
            <a:chExt cx="586" cy="306"/>
          </a:xfrm>
        </p:grpSpPr>
        <p:sp>
          <p:nvSpPr>
            <p:cNvPr id="113753" name="Freeform 89"/>
            <p:cNvSpPr>
              <a:spLocks/>
            </p:cNvSpPr>
            <p:nvPr/>
          </p:nvSpPr>
          <p:spPr bwMode="auto">
            <a:xfrm>
              <a:off x="1220" y="1536"/>
              <a:ext cx="502" cy="243"/>
            </a:xfrm>
            <a:custGeom>
              <a:avLst/>
              <a:gdLst>
                <a:gd name="T0" fmla="*/ 502 w 502"/>
                <a:gd name="T1" fmla="*/ 0 h 243"/>
                <a:gd name="T2" fmla="*/ 0 w 502"/>
                <a:gd name="T3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2" h="243">
                  <a:moveTo>
                    <a:pt x="502" y="0"/>
                  </a:moveTo>
                  <a:cubicBezTo>
                    <a:pt x="310" y="132"/>
                    <a:pt x="196" y="234"/>
                    <a:pt x="0" y="243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3754" name="Freeform 90"/>
            <p:cNvSpPr>
              <a:spLocks/>
            </p:cNvSpPr>
            <p:nvPr/>
          </p:nvSpPr>
          <p:spPr bwMode="auto">
            <a:xfrm>
              <a:off x="1208" y="1668"/>
              <a:ext cx="568" cy="111"/>
            </a:xfrm>
            <a:custGeom>
              <a:avLst/>
              <a:gdLst>
                <a:gd name="T0" fmla="*/ 568 w 568"/>
                <a:gd name="T1" fmla="*/ 0 h 111"/>
                <a:gd name="T2" fmla="*/ 0 w 568"/>
                <a:gd name="T3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8" h="111">
                  <a:moveTo>
                    <a:pt x="568" y="0"/>
                  </a:moveTo>
                  <a:cubicBezTo>
                    <a:pt x="346" y="66"/>
                    <a:pt x="196" y="96"/>
                    <a:pt x="0" y="111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3755" name="Freeform 91"/>
            <p:cNvSpPr>
              <a:spLocks/>
            </p:cNvSpPr>
            <p:nvPr/>
          </p:nvSpPr>
          <p:spPr bwMode="auto">
            <a:xfrm>
              <a:off x="1226" y="1776"/>
              <a:ext cx="568" cy="66"/>
            </a:xfrm>
            <a:custGeom>
              <a:avLst/>
              <a:gdLst>
                <a:gd name="T0" fmla="*/ 568 w 568"/>
                <a:gd name="T1" fmla="*/ 66 h 66"/>
                <a:gd name="T2" fmla="*/ 0 w 568"/>
                <a:gd name="T3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8" h="66">
                  <a:moveTo>
                    <a:pt x="568" y="66"/>
                  </a:moveTo>
                  <a:cubicBezTo>
                    <a:pt x="352" y="18"/>
                    <a:pt x="196" y="0"/>
                    <a:pt x="0" y="3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13" name="Text Box 145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3.1A  Three gestalt laws</a:t>
            </a:r>
          </a:p>
        </p:txBody>
      </p:sp>
      <p:sp>
        <p:nvSpPr>
          <p:cNvPr id="58514" name="Text Box 146"/>
          <p:cNvSpPr txBox="1">
            <a:spLocks noChangeArrowheads="1"/>
          </p:cNvSpPr>
          <p:nvPr/>
        </p:nvSpPr>
        <p:spPr bwMode="auto">
          <a:xfrm>
            <a:off x="452438" y="612775"/>
            <a:ext cx="566261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905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381000" indent="28575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da-DK" sz="1800">
              <a:latin typeface="Arial" charset="0"/>
            </a:endParaRPr>
          </a:p>
          <a:p>
            <a:endParaRPr lang="en-US" altLang="da-DK">
              <a:latin typeface="Arial" charset="0"/>
            </a:endParaRPr>
          </a:p>
          <a:p>
            <a:endParaRPr lang="en-US" altLang="da-DK" sz="1800">
              <a:latin typeface="Arial" charset="0"/>
            </a:endParaRPr>
          </a:p>
        </p:txBody>
      </p:sp>
      <p:sp>
        <p:nvSpPr>
          <p:cNvPr id="58529" name="Text Box 161"/>
          <p:cNvSpPr txBox="1">
            <a:spLocks noChangeArrowheads="1"/>
          </p:cNvSpPr>
          <p:nvPr/>
        </p:nvSpPr>
        <p:spPr bwMode="auto">
          <a:xfrm>
            <a:off x="466725" y="628650"/>
            <a:ext cx="1997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en-US" altLang="da-DK"/>
              <a:t>Example A: </a:t>
            </a:r>
          </a:p>
          <a:p>
            <a:pPr algn="l"/>
            <a:r>
              <a:rPr lang="en-US" altLang="da-DK"/>
              <a:t>Law of proximity</a:t>
            </a:r>
          </a:p>
        </p:txBody>
      </p:sp>
      <p:grpSp>
        <p:nvGrpSpPr>
          <p:cNvPr id="58610" name="Group 242"/>
          <p:cNvGrpSpPr>
            <a:grpSpLocks/>
          </p:cNvGrpSpPr>
          <p:nvPr/>
        </p:nvGrpSpPr>
        <p:grpSpPr bwMode="auto">
          <a:xfrm>
            <a:off x="511175" y="3708400"/>
            <a:ext cx="1781175" cy="2019300"/>
            <a:chOff x="4034" y="2230"/>
            <a:chExt cx="1122" cy="1272"/>
          </a:xfrm>
        </p:grpSpPr>
        <p:sp>
          <p:nvSpPr>
            <p:cNvPr id="58530" name="Text Box 162"/>
            <p:cNvSpPr txBox="1">
              <a:spLocks noChangeArrowheads="1"/>
            </p:cNvSpPr>
            <p:nvPr/>
          </p:nvSpPr>
          <p:spPr bwMode="auto">
            <a:xfrm>
              <a:off x="4034" y="2230"/>
              <a:ext cx="112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en-US" altLang="da-DK"/>
                <a:t>Example C:</a:t>
              </a:r>
            </a:p>
            <a:p>
              <a:pPr algn="l"/>
              <a:r>
                <a:rPr lang="en-US" altLang="da-DK"/>
                <a:t>Law of closure</a:t>
              </a:r>
            </a:p>
          </p:txBody>
        </p:sp>
        <p:sp>
          <p:nvSpPr>
            <p:cNvPr id="58531" name="Freeform 163"/>
            <p:cNvSpPr>
              <a:spLocks/>
            </p:cNvSpPr>
            <p:nvPr/>
          </p:nvSpPr>
          <p:spPr bwMode="auto">
            <a:xfrm>
              <a:off x="4222" y="3097"/>
              <a:ext cx="404" cy="405"/>
            </a:xfrm>
            <a:custGeom>
              <a:avLst/>
              <a:gdLst>
                <a:gd name="T0" fmla="*/ 341 w 404"/>
                <a:gd name="T1" fmla="*/ 405 h 405"/>
                <a:gd name="T2" fmla="*/ 107 w 404"/>
                <a:gd name="T3" fmla="*/ 280 h 405"/>
                <a:gd name="T4" fmla="*/ 0 w 404"/>
                <a:gd name="T5" fmla="*/ 57 h 405"/>
                <a:gd name="T6" fmla="*/ 404 w 404"/>
                <a:gd name="T7" fmla="*/ 0 h 405"/>
                <a:gd name="T8" fmla="*/ 341 w 404"/>
                <a:gd name="T9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405">
                  <a:moveTo>
                    <a:pt x="341" y="405"/>
                  </a:moveTo>
                  <a:cubicBezTo>
                    <a:pt x="231" y="388"/>
                    <a:pt x="156" y="331"/>
                    <a:pt x="107" y="280"/>
                  </a:cubicBezTo>
                  <a:cubicBezTo>
                    <a:pt x="58" y="229"/>
                    <a:pt x="20" y="169"/>
                    <a:pt x="0" y="57"/>
                  </a:cubicBezTo>
                  <a:lnTo>
                    <a:pt x="404" y="0"/>
                  </a:lnTo>
                  <a:lnTo>
                    <a:pt x="341" y="405"/>
                  </a:ln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32" name="Freeform 164"/>
            <p:cNvSpPr>
              <a:spLocks/>
            </p:cNvSpPr>
            <p:nvPr/>
          </p:nvSpPr>
          <p:spPr bwMode="auto">
            <a:xfrm rot="-10800000">
              <a:off x="4626" y="2692"/>
              <a:ext cx="404" cy="405"/>
            </a:xfrm>
            <a:custGeom>
              <a:avLst/>
              <a:gdLst>
                <a:gd name="T0" fmla="*/ 341 w 404"/>
                <a:gd name="T1" fmla="*/ 405 h 405"/>
                <a:gd name="T2" fmla="*/ 107 w 404"/>
                <a:gd name="T3" fmla="*/ 280 h 405"/>
                <a:gd name="T4" fmla="*/ 0 w 404"/>
                <a:gd name="T5" fmla="*/ 57 h 405"/>
                <a:gd name="T6" fmla="*/ 404 w 404"/>
                <a:gd name="T7" fmla="*/ 0 h 405"/>
                <a:gd name="T8" fmla="*/ 341 w 404"/>
                <a:gd name="T9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405">
                  <a:moveTo>
                    <a:pt x="341" y="405"/>
                  </a:moveTo>
                  <a:cubicBezTo>
                    <a:pt x="231" y="388"/>
                    <a:pt x="156" y="331"/>
                    <a:pt x="107" y="280"/>
                  </a:cubicBezTo>
                  <a:cubicBezTo>
                    <a:pt x="58" y="229"/>
                    <a:pt x="20" y="169"/>
                    <a:pt x="0" y="57"/>
                  </a:cubicBezTo>
                  <a:lnTo>
                    <a:pt x="404" y="0"/>
                  </a:lnTo>
                  <a:lnTo>
                    <a:pt x="341" y="405"/>
                  </a:ln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33" name="Freeform 165"/>
            <p:cNvSpPr>
              <a:spLocks/>
            </p:cNvSpPr>
            <p:nvPr/>
          </p:nvSpPr>
          <p:spPr bwMode="auto">
            <a:xfrm rot="5400000">
              <a:off x="4222" y="2693"/>
              <a:ext cx="404" cy="405"/>
            </a:xfrm>
            <a:custGeom>
              <a:avLst/>
              <a:gdLst>
                <a:gd name="T0" fmla="*/ 341 w 404"/>
                <a:gd name="T1" fmla="*/ 405 h 405"/>
                <a:gd name="T2" fmla="*/ 107 w 404"/>
                <a:gd name="T3" fmla="*/ 280 h 405"/>
                <a:gd name="T4" fmla="*/ 0 w 404"/>
                <a:gd name="T5" fmla="*/ 57 h 405"/>
                <a:gd name="T6" fmla="*/ 404 w 404"/>
                <a:gd name="T7" fmla="*/ 0 h 405"/>
                <a:gd name="T8" fmla="*/ 341 w 404"/>
                <a:gd name="T9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405">
                  <a:moveTo>
                    <a:pt x="341" y="405"/>
                  </a:moveTo>
                  <a:cubicBezTo>
                    <a:pt x="231" y="388"/>
                    <a:pt x="156" y="331"/>
                    <a:pt x="107" y="280"/>
                  </a:cubicBezTo>
                  <a:cubicBezTo>
                    <a:pt x="58" y="229"/>
                    <a:pt x="20" y="169"/>
                    <a:pt x="0" y="57"/>
                  </a:cubicBezTo>
                  <a:lnTo>
                    <a:pt x="404" y="0"/>
                  </a:lnTo>
                  <a:lnTo>
                    <a:pt x="341" y="405"/>
                  </a:ln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34" name="Freeform 166"/>
            <p:cNvSpPr>
              <a:spLocks/>
            </p:cNvSpPr>
            <p:nvPr/>
          </p:nvSpPr>
          <p:spPr bwMode="auto">
            <a:xfrm rot="-5400000">
              <a:off x="4626" y="3097"/>
              <a:ext cx="404" cy="405"/>
            </a:xfrm>
            <a:custGeom>
              <a:avLst/>
              <a:gdLst>
                <a:gd name="T0" fmla="*/ 341 w 404"/>
                <a:gd name="T1" fmla="*/ 405 h 405"/>
                <a:gd name="T2" fmla="*/ 107 w 404"/>
                <a:gd name="T3" fmla="*/ 280 h 405"/>
                <a:gd name="T4" fmla="*/ 0 w 404"/>
                <a:gd name="T5" fmla="*/ 57 h 405"/>
                <a:gd name="T6" fmla="*/ 404 w 404"/>
                <a:gd name="T7" fmla="*/ 0 h 405"/>
                <a:gd name="T8" fmla="*/ 341 w 404"/>
                <a:gd name="T9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405">
                  <a:moveTo>
                    <a:pt x="341" y="405"/>
                  </a:moveTo>
                  <a:cubicBezTo>
                    <a:pt x="231" y="388"/>
                    <a:pt x="156" y="331"/>
                    <a:pt x="107" y="280"/>
                  </a:cubicBezTo>
                  <a:cubicBezTo>
                    <a:pt x="58" y="229"/>
                    <a:pt x="20" y="169"/>
                    <a:pt x="0" y="57"/>
                  </a:cubicBezTo>
                  <a:lnTo>
                    <a:pt x="404" y="0"/>
                  </a:lnTo>
                  <a:lnTo>
                    <a:pt x="341" y="405"/>
                  </a:ln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58535" name="Group 167"/>
          <p:cNvGrpSpPr>
            <a:grpSpLocks/>
          </p:cNvGrpSpPr>
          <p:nvPr/>
        </p:nvGrpSpPr>
        <p:grpSpPr bwMode="auto">
          <a:xfrm>
            <a:off x="571500" y="1516063"/>
            <a:ext cx="1981200" cy="1238250"/>
            <a:chOff x="612" y="996"/>
            <a:chExt cx="1248" cy="780"/>
          </a:xfrm>
        </p:grpSpPr>
        <p:grpSp>
          <p:nvGrpSpPr>
            <p:cNvPr id="58536" name="Group 168"/>
            <p:cNvGrpSpPr>
              <a:grpSpLocks/>
            </p:cNvGrpSpPr>
            <p:nvPr/>
          </p:nvGrpSpPr>
          <p:grpSpPr bwMode="auto">
            <a:xfrm>
              <a:off x="612" y="996"/>
              <a:ext cx="132" cy="780"/>
              <a:chOff x="612" y="996"/>
              <a:chExt cx="132" cy="780"/>
            </a:xfrm>
          </p:grpSpPr>
          <p:sp>
            <p:nvSpPr>
              <p:cNvPr id="58537" name="Oval 169"/>
              <p:cNvSpPr>
                <a:spLocks noChangeArrowheads="1"/>
              </p:cNvSpPr>
              <p:nvPr/>
            </p:nvSpPr>
            <p:spPr bwMode="auto">
              <a:xfrm>
                <a:off x="612" y="996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38" name="Oval 170"/>
              <p:cNvSpPr>
                <a:spLocks noChangeArrowheads="1"/>
              </p:cNvSpPr>
              <p:nvPr/>
            </p:nvSpPr>
            <p:spPr bwMode="auto">
              <a:xfrm>
                <a:off x="612" y="1644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39" name="Oval 171"/>
              <p:cNvSpPr>
                <a:spLocks noChangeArrowheads="1"/>
              </p:cNvSpPr>
              <p:nvPr/>
            </p:nvSpPr>
            <p:spPr bwMode="auto">
              <a:xfrm>
                <a:off x="612" y="1212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40" name="Oval 172"/>
              <p:cNvSpPr>
                <a:spLocks noChangeArrowheads="1"/>
              </p:cNvSpPr>
              <p:nvPr/>
            </p:nvSpPr>
            <p:spPr bwMode="auto">
              <a:xfrm>
                <a:off x="612" y="1428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58541" name="Group 173"/>
            <p:cNvGrpSpPr>
              <a:grpSpLocks/>
            </p:cNvGrpSpPr>
            <p:nvPr/>
          </p:nvGrpSpPr>
          <p:grpSpPr bwMode="auto">
            <a:xfrm>
              <a:off x="984" y="996"/>
              <a:ext cx="132" cy="780"/>
              <a:chOff x="612" y="996"/>
              <a:chExt cx="132" cy="780"/>
            </a:xfrm>
          </p:grpSpPr>
          <p:sp>
            <p:nvSpPr>
              <p:cNvPr id="58542" name="Oval 174"/>
              <p:cNvSpPr>
                <a:spLocks noChangeArrowheads="1"/>
              </p:cNvSpPr>
              <p:nvPr/>
            </p:nvSpPr>
            <p:spPr bwMode="auto">
              <a:xfrm>
                <a:off x="612" y="996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43" name="Oval 175"/>
              <p:cNvSpPr>
                <a:spLocks noChangeArrowheads="1"/>
              </p:cNvSpPr>
              <p:nvPr/>
            </p:nvSpPr>
            <p:spPr bwMode="auto">
              <a:xfrm>
                <a:off x="612" y="1644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44" name="Oval 176"/>
              <p:cNvSpPr>
                <a:spLocks noChangeArrowheads="1"/>
              </p:cNvSpPr>
              <p:nvPr/>
            </p:nvSpPr>
            <p:spPr bwMode="auto">
              <a:xfrm>
                <a:off x="612" y="1212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45" name="Oval 177"/>
              <p:cNvSpPr>
                <a:spLocks noChangeArrowheads="1"/>
              </p:cNvSpPr>
              <p:nvPr/>
            </p:nvSpPr>
            <p:spPr bwMode="auto">
              <a:xfrm>
                <a:off x="612" y="1428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58546" name="Group 178"/>
            <p:cNvGrpSpPr>
              <a:grpSpLocks/>
            </p:cNvGrpSpPr>
            <p:nvPr/>
          </p:nvGrpSpPr>
          <p:grpSpPr bwMode="auto">
            <a:xfrm>
              <a:off x="1356" y="996"/>
              <a:ext cx="132" cy="780"/>
              <a:chOff x="612" y="996"/>
              <a:chExt cx="132" cy="780"/>
            </a:xfrm>
          </p:grpSpPr>
          <p:sp>
            <p:nvSpPr>
              <p:cNvPr id="58547" name="Oval 179"/>
              <p:cNvSpPr>
                <a:spLocks noChangeArrowheads="1"/>
              </p:cNvSpPr>
              <p:nvPr/>
            </p:nvSpPr>
            <p:spPr bwMode="auto">
              <a:xfrm>
                <a:off x="612" y="996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48" name="Oval 180"/>
              <p:cNvSpPr>
                <a:spLocks noChangeArrowheads="1"/>
              </p:cNvSpPr>
              <p:nvPr/>
            </p:nvSpPr>
            <p:spPr bwMode="auto">
              <a:xfrm>
                <a:off x="612" y="1644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49" name="Oval 181"/>
              <p:cNvSpPr>
                <a:spLocks noChangeArrowheads="1"/>
              </p:cNvSpPr>
              <p:nvPr/>
            </p:nvSpPr>
            <p:spPr bwMode="auto">
              <a:xfrm>
                <a:off x="612" y="1212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50" name="Oval 182"/>
              <p:cNvSpPr>
                <a:spLocks noChangeArrowheads="1"/>
              </p:cNvSpPr>
              <p:nvPr/>
            </p:nvSpPr>
            <p:spPr bwMode="auto">
              <a:xfrm>
                <a:off x="612" y="1428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58551" name="Group 183"/>
            <p:cNvGrpSpPr>
              <a:grpSpLocks/>
            </p:cNvGrpSpPr>
            <p:nvPr/>
          </p:nvGrpSpPr>
          <p:grpSpPr bwMode="auto">
            <a:xfrm>
              <a:off x="1728" y="996"/>
              <a:ext cx="132" cy="780"/>
              <a:chOff x="612" y="996"/>
              <a:chExt cx="132" cy="780"/>
            </a:xfrm>
          </p:grpSpPr>
          <p:sp>
            <p:nvSpPr>
              <p:cNvPr id="58552" name="Oval 184"/>
              <p:cNvSpPr>
                <a:spLocks noChangeArrowheads="1"/>
              </p:cNvSpPr>
              <p:nvPr/>
            </p:nvSpPr>
            <p:spPr bwMode="auto">
              <a:xfrm>
                <a:off x="612" y="996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53" name="Oval 185"/>
              <p:cNvSpPr>
                <a:spLocks noChangeArrowheads="1"/>
              </p:cNvSpPr>
              <p:nvPr/>
            </p:nvSpPr>
            <p:spPr bwMode="auto">
              <a:xfrm>
                <a:off x="612" y="1644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54" name="Oval 186"/>
              <p:cNvSpPr>
                <a:spLocks noChangeArrowheads="1"/>
              </p:cNvSpPr>
              <p:nvPr/>
            </p:nvSpPr>
            <p:spPr bwMode="auto">
              <a:xfrm>
                <a:off x="612" y="1212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55" name="Oval 187"/>
              <p:cNvSpPr>
                <a:spLocks noChangeArrowheads="1"/>
              </p:cNvSpPr>
              <p:nvPr/>
            </p:nvSpPr>
            <p:spPr bwMode="auto">
              <a:xfrm>
                <a:off x="612" y="1428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</p:grpSp>
      <p:grpSp>
        <p:nvGrpSpPr>
          <p:cNvPr id="58556" name="Group 188"/>
          <p:cNvGrpSpPr>
            <a:grpSpLocks/>
          </p:cNvGrpSpPr>
          <p:nvPr/>
        </p:nvGrpSpPr>
        <p:grpSpPr bwMode="auto">
          <a:xfrm rot="-5400000">
            <a:off x="2892425" y="1487488"/>
            <a:ext cx="1981200" cy="1238250"/>
            <a:chOff x="612" y="996"/>
            <a:chExt cx="1248" cy="780"/>
          </a:xfrm>
        </p:grpSpPr>
        <p:grpSp>
          <p:nvGrpSpPr>
            <p:cNvPr id="58557" name="Group 189"/>
            <p:cNvGrpSpPr>
              <a:grpSpLocks/>
            </p:cNvGrpSpPr>
            <p:nvPr/>
          </p:nvGrpSpPr>
          <p:grpSpPr bwMode="auto">
            <a:xfrm>
              <a:off x="612" y="996"/>
              <a:ext cx="132" cy="780"/>
              <a:chOff x="612" y="996"/>
              <a:chExt cx="132" cy="780"/>
            </a:xfrm>
          </p:grpSpPr>
          <p:sp>
            <p:nvSpPr>
              <p:cNvPr id="58558" name="Oval 190"/>
              <p:cNvSpPr>
                <a:spLocks noChangeArrowheads="1"/>
              </p:cNvSpPr>
              <p:nvPr/>
            </p:nvSpPr>
            <p:spPr bwMode="auto">
              <a:xfrm>
                <a:off x="612" y="996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59" name="Oval 191"/>
              <p:cNvSpPr>
                <a:spLocks noChangeArrowheads="1"/>
              </p:cNvSpPr>
              <p:nvPr/>
            </p:nvSpPr>
            <p:spPr bwMode="auto">
              <a:xfrm>
                <a:off x="612" y="1644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60" name="Oval 192"/>
              <p:cNvSpPr>
                <a:spLocks noChangeArrowheads="1"/>
              </p:cNvSpPr>
              <p:nvPr/>
            </p:nvSpPr>
            <p:spPr bwMode="auto">
              <a:xfrm>
                <a:off x="612" y="1212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61" name="Oval 193"/>
              <p:cNvSpPr>
                <a:spLocks noChangeArrowheads="1"/>
              </p:cNvSpPr>
              <p:nvPr/>
            </p:nvSpPr>
            <p:spPr bwMode="auto">
              <a:xfrm>
                <a:off x="612" y="1428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58562" name="Group 194"/>
            <p:cNvGrpSpPr>
              <a:grpSpLocks/>
            </p:cNvGrpSpPr>
            <p:nvPr/>
          </p:nvGrpSpPr>
          <p:grpSpPr bwMode="auto">
            <a:xfrm>
              <a:off x="984" y="996"/>
              <a:ext cx="132" cy="780"/>
              <a:chOff x="612" y="996"/>
              <a:chExt cx="132" cy="780"/>
            </a:xfrm>
          </p:grpSpPr>
          <p:sp>
            <p:nvSpPr>
              <p:cNvPr id="58563" name="Oval 195"/>
              <p:cNvSpPr>
                <a:spLocks noChangeArrowheads="1"/>
              </p:cNvSpPr>
              <p:nvPr/>
            </p:nvSpPr>
            <p:spPr bwMode="auto">
              <a:xfrm>
                <a:off x="612" y="996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64" name="Oval 196"/>
              <p:cNvSpPr>
                <a:spLocks noChangeArrowheads="1"/>
              </p:cNvSpPr>
              <p:nvPr/>
            </p:nvSpPr>
            <p:spPr bwMode="auto">
              <a:xfrm>
                <a:off x="612" y="1644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65" name="Oval 197"/>
              <p:cNvSpPr>
                <a:spLocks noChangeArrowheads="1"/>
              </p:cNvSpPr>
              <p:nvPr/>
            </p:nvSpPr>
            <p:spPr bwMode="auto">
              <a:xfrm>
                <a:off x="612" y="1212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66" name="Oval 198"/>
              <p:cNvSpPr>
                <a:spLocks noChangeArrowheads="1"/>
              </p:cNvSpPr>
              <p:nvPr/>
            </p:nvSpPr>
            <p:spPr bwMode="auto">
              <a:xfrm>
                <a:off x="612" y="1428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58567" name="Group 199"/>
            <p:cNvGrpSpPr>
              <a:grpSpLocks/>
            </p:cNvGrpSpPr>
            <p:nvPr/>
          </p:nvGrpSpPr>
          <p:grpSpPr bwMode="auto">
            <a:xfrm>
              <a:off x="1356" y="996"/>
              <a:ext cx="132" cy="780"/>
              <a:chOff x="612" y="996"/>
              <a:chExt cx="132" cy="780"/>
            </a:xfrm>
          </p:grpSpPr>
          <p:sp>
            <p:nvSpPr>
              <p:cNvPr id="58568" name="Oval 200"/>
              <p:cNvSpPr>
                <a:spLocks noChangeArrowheads="1"/>
              </p:cNvSpPr>
              <p:nvPr/>
            </p:nvSpPr>
            <p:spPr bwMode="auto">
              <a:xfrm>
                <a:off x="612" y="996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69" name="Oval 201"/>
              <p:cNvSpPr>
                <a:spLocks noChangeArrowheads="1"/>
              </p:cNvSpPr>
              <p:nvPr/>
            </p:nvSpPr>
            <p:spPr bwMode="auto">
              <a:xfrm>
                <a:off x="612" y="1644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70" name="Oval 202"/>
              <p:cNvSpPr>
                <a:spLocks noChangeArrowheads="1"/>
              </p:cNvSpPr>
              <p:nvPr/>
            </p:nvSpPr>
            <p:spPr bwMode="auto">
              <a:xfrm>
                <a:off x="612" y="1212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71" name="Oval 203"/>
              <p:cNvSpPr>
                <a:spLocks noChangeArrowheads="1"/>
              </p:cNvSpPr>
              <p:nvPr/>
            </p:nvSpPr>
            <p:spPr bwMode="auto">
              <a:xfrm>
                <a:off x="612" y="1428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58572" name="Group 204"/>
            <p:cNvGrpSpPr>
              <a:grpSpLocks/>
            </p:cNvGrpSpPr>
            <p:nvPr/>
          </p:nvGrpSpPr>
          <p:grpSpPr bwMode="auto">
            <a:xfrm>
              <a:off x="1728" y="996"/>
              <a:ext cx="132" cy="780"/>
              <a:chOff x="612" y="996"/>
              <a:chExt cx="132" cy="780"/>
            </a:xfrm>
          </p:grpSpPr>
          <p:sp>
            <p:nvSpPr>
              <p:cNvPr id="58573" name="Oval 205"/>
              <p:cNvSpPr>
                <a:spLocks noChangeArrowheads="1"/>
              </p:cNvSpPr>
              <p:nvPr/>
            </p:nvSpPr>
            <p:spPr bwMode="auto">
              <a:xfrm>
                <a:off x="612" y="996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74" name="Oval 206"/>
              <p:cNvSpPr>
                <a:spLocks noChangeArrowheads="1"/>
              </p:cNvSpPr>
              <p:nvPr/>
            </p:nvSpPr>
            <p:spPr bwMode="auto">
              <a:xfrm>
                <a:off x="612" y="1644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75" name="Oval 207"/>
              <p:cNvSpPr>
                <a:spLocks noChangeArrowheads="1"/>
              </p:cNvSpPr>
              <p:nvPr/>
            </p:nvSpPr>
            <p:spPr bwMode="auto">
              <a:xfrm>
                <a:off x="612" y="1212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58576" name="Oval 208"/>
              <p:cNvSpPr>
                <a:spLocks noChangeArrowheads="1"/>
              </p:cNvSpPr>
              <p:nvPr/>
            </p:nvSpPr>
            <p:spPr bwMode="auto">
              <a:xfrm>
                <a:off x="612" y="1428"/>
                <a:ext cx="132" cy="13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</p:grpSp>
      <p:grpSp>
        <p:nvGrpSpPr>
          <p:cNvPr id="58612" name="Group 244"/>
          <p:cNvGrpSpPr>
            <a:grpSpLocks/>
          </p:cNvGrpSpPr>
          <p:nvPr/>
        </p:nvGrpSpPr>
        <p:grpSpPr bwMode="auto">
          <a:xfrm>
            <a:off x="3435350" y="3703638"/>
            <a:ext cx="4724400" cy="2595562"/>
            <a:chOff x="2164" y="2333"/>
            <a:chExt cx="2976" cy="1635"/>
          </a:xfrm>
        </p:grpSpPr>
        <p:sp>
          <p:nvSpPr>
            <p:cNvPr id="58578" name="Text Box 210"/>
            <p:cNvSpPr txBox="1">
              <a:spLocks noChangeArrowheads="1"/>
            </p:cNvSpPr>
            <p:nvPr/>
          </p:nvSpPr>
          <p:spPr bwMode="auto">
            <a:xfrm>
              <a:off x="2164" y="2333"/>
              <a:ext cx="186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en-US" altLang="da-DK"/>
                <a:t>Example D: </a:t>
              </a:r>
            </a:p>
            <a:p>
              <a:pPr algn="l"/>
              <a:r>
                <a:rPr lang="en-US" altLang="da-DK"/>
                <a:t>Law of good continuation</a:t>
              </a:r>
            </a:p>
          </p:txBody>
        </p:sp>
        <p:sp>
          <p:nvSpPr>
            <p:cNvPr id="58579" name="Line 211"/>
            <p:cNvSpPr>
              <a:spLocks noChangeShapeType="1"/>
            </p:cNvSpPr>
            <p:nvPr/>
          </p:nvSpPr>
          <p:spPr bwMode="auto">
            <a:xfrm flipV="1">
              <a:off x="2362" y="3158"/>
              <a:ext cx="240" cy="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80" name="Line 212"/>
            <p:cNvSpPr>
              <a:spLocks noChangeShapeType="1"/>
            </p:cNvSpPr>
            <p:nvPr/>
          </p:nvSpPr>
          <p:spPr bwMode="auto">
            <a:xfrm>
              <a:off x="2734" y="315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81" name="Line 213"/>
            <p:cNvSpPr>
              <a:spLocks noChangeShapeType="1"/>
            </p:cNvSpPr>
            <p:nvPr/>
          </p:nvSpPr>
          <p:spPr bwMode="auto">
            <a:xfrm>
              <a:off x="3178" y="3194"/>
              <a:ext cx="168" cy="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82" name="Line 214"/>
            <p:cNvSpPr>
              <a:spLocks noChangeShapeType="1"/>
            </p:cNvSpPr>
            <p:nvPr/>
          </p:nvSpPr>
          <p:spPr bwMode="auto">
            <a:xfrm>
              <a:off x="3506" y="3332"/>
              <a:ext cx="188" cy="1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83" name="Line 215"/>
            <p:cNvSpPr>
              <a:spLocks noChangeShapeType="1"/>
            </p:cNvSpPr>
            <p:nvPr/>
          </p:nvSpPr>
          <p:spPr bwMode="auto">
            <a:xfrm>
              <a:off x="3838" y="3554"/>
              <a:ext cx="228" cy="5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84" name="Line 216"/>
            <p:cNvSpPr>
              <a:spLocks noChangeShapeType="1"/>
            </p:cNvSpPr>
            <p:nvPr/>
          </p:nvSpPr>
          <p:spPr bwMode="auto">
            <a:xfrm flipV="1">
              <a:off x="4260" y="3560"/>
              <a:ext cx="142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85" name="Line 217"/>
            <p:cNvSpPr>
              <a:spLocks noChangeShapeType="1"/>
            </p:cNvSpPr>
            <p:nvPr/>
          </p:nvSpPr>
          <p:spPr bwMode="auto">
            <a:xfrm flipV="1">
              <a:off x="4528" y="3338"/>
              <a:ext cx="72" cy="1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86" name="Line 218"/>
            <p:cNvSpPr>
              <a:spLocks noChangeShapeType="1"/>
            </p:cNvSpPr>
            <p:nvPr/>
          </p:nvSpPr>
          <p:spPr bwMode="auto">
            <a:xfrm flipV="1">
              <a:off x="4642" y="3032"/>
              <a:ext cx="48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87" name="Line 219"/>
            <p:cNvSpPr>
              <a:spLocks noChangeShapeType="1"/>
            </p:cNvSpPr>
            <p:nvPr/>
          </p:nvSpPr>
          <p:spPr bwMode="auto">
            <a:xfrm flipV="1">
              <a:off x="4728" y="2768"/>
              <a:ext cx="132" cy="1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88" name="Line 220"/>
            <p:cNvSpPr>
              <a:spLocks noChangeShapeType="1"/>
            </p:cNvSpPr>
            <p:nvPr/>
          </p:nvSpPr>
          <p:spPr bwMode="auto">
            <a:xfrm flipV="1">
              <a:off x="4944" y="2618"/>
              <a:ext cx="196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89" name="Line 221"/>
            <p:cNvSpPr>
              <a:spLocks noChangeShapeType="1"/>
            </p:cNvSpPr>
            <p:nvPr/>
          </p:nvSpPr>
          <p:spPr bwMode="auto">
            <a:xfrm>
              <a:off x="2734" y="2828"/>
              <a:ext cx="0" cy="7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90" name="Line 222"/>
            <p:cNvSpPr>
              <a:spLocks noChangeShapeType="1"/>
            </p:cNvSpPr>
            <p:nvPr/>
          </p:nvSpPr>
          <p:spPr bwMode="auto">
            <a:xfrm flipV="1">
              <a:off x="3250" y="2828"/>
              <a:ext cx="96" cy="7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91" name="Line 223"/>
            <p:cNvSpPr>
              <a:spLocks noChangeShapeType="1"/>
            </p:cNvSpPr>
            <p:nvPr/>
          </p:nvSpPr>
          <p:spPr bwMode="auto">
            <a:xfrm>
              <a:off x="3610" y="2828"/>
              <a:ext cx="84" cy="7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92" name="Line 224"/>
            <p:cNvSpPr>
              <a:spLocks noChangeShapeType="1"/>
            </p:cNvSpPr>
            <p:nvPr/>
          </p:nvSpPr>
          <p:spPr bwMode="auto">
            <a:xfrm flipV="1">
              <a:off x="2734" y="3458"/>
              <a:ext cx="144" cy="10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93" name="Line 225"/>
            <p:cNvSpPr>
              <a:spLocks noChangeShapeType="1"/>
            </p:cNvSpPr>
            <p:nvPr/>
          </p:nvSpPr>
          <p:spPr bwMode="auto">
            <a:xfrm>
              <a:off x="3250" y="3560"/>
              <a:ext cx="0" cy="1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94" name="Line 226"/>
            <p:cNvSpPr>
              <a:spLocks noChangeShapeType="1"/>
            </p:cNvSpPr>
            <p:nvPr/>
          </p:nvSpPr>
          <p:spPr bwMode="auto">
            <a:xfrm flipV="1">
              <a:off x="3610" y="3254"/>
              <a:ext cx="84" cy="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95" name="Line 227"/>
            <p:cNvSpPr>
              <a:spLocks noChangeShapeType="1"/>
            </p:cNvSpPr>
            <p:nvPr/>
          </p:nvSpPr>
          <p:spPr bwMode="auto">
            <a:xfrm>
              <a:off x="4180" y="3332"/>
              <a:ext cx="80" cy="1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96" name="Line 228"/>
            <p:cNvSpPr>
              <a:spLocks noChangeShapeType="1"/>
            </p:cNvSpPr>
            <p:nvPr/>
          </p:nvSpPr>
          <p:spPr bwMode="auto">
            <a:xfrm>
              <a:off x="4066" y="3032"/>
              <a:ext cx="19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97" name="Line 229"/>
            <p:cNvSpPr>
              <a:spLocks noChangeShapeType="1"/>
            </p:cNvSpPr>
            <p:nvPr/>
          </p:nvSpPr>
          <p:spPr bwMode="auto">
            <a:xfrm>
              <a:off x="4490" y="2780"/>
              <a:ext cx="68" cy="2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98" name="Line 230"/>
            <p:cNvSpPr>
              <a:spLocks noChangeShapeType="1"/>
            </p:cNvSpPr>
            <p:nvPr/>
          </p:nvSpPr>
          <p:spPr bwMode="auto">
            <a:xfrm>
              <a:off x="5040" y="3374"/>
              <a:ext cx="2" cy="2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599" name="Line 231"/>
            <p:cNvSpPr>
              <a:spLocks noChangeShapeType="1"/>
            </p:cNvSpPr>
            <p:nvPr/>
          </p:nvSpPr>
          <p:spPr bwMode="auto">
            <a:xfrm flipH="1">
              <a:off x="4692" y="3608"/>
              <a:ext cx="132" cy="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600" name="Line 232"/>
            <p:cNvSpPr>
              <a:spLocks noChangeShapeType="1"/>
            </p:cNvSpPr>
            <p:nvPr/>
          </p:nvSpPr>
          <p:spPr bwMode="auto">
            <a:xfrm flipH="1">
              <a:off x="3694" y="3758"/>
              <a:ext cx="144" cy="4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601" name="Line 233"/>
            <p:cNvSpPr>
              <a:spLocks noChangeShapeType="1"/>
            </p:cNvSpPr>
            <p:nvPr/>
          </p:nvSpPr>
          <p:spPr bwMode="auto">
            <a:xfrm>
              <a:off x="4180" y="3800"/>
              <a:ext cx="154" cy="16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602" name="Line 234"/>
            <p:cNvSpPr>
              <a:spLocks noChangeShapeType="1"/>
            </p:cNvSpPr>
            <p:nvPr/>
          </p:nvSpPr>
          <p:spPr bwMode="auto">
            <a:xfrm>
              <a:off x="5040" y="3032"/>
              <a:ext cx="1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603" name="Line 235"/>
            <p:cNvSpPr>
              <a:spLocks noChangeShapeType="1"/>
            </p:cNvSpPr>
            <p:nvPr/>
          </p:nvSpPr>
          <p:spPr bwMode="auto">
            <a:xfrm>
              <a:off x="4728" y="2618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604" name="Line 236"/>
            <p:cNvSpPr>
              <a:spLocks noChangeShapeType="1"/>
            </p:cNvSpPr>
            <p:nvPr/>
          </p:nvSpPr>
          <p:spPr bwMode="auto">
            <a:xfrm>
              <a:off x="2230" y="2828"/>
              <a:ext cx="132" cy="7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605" name="Line 237"/>
            <p:cNvSpPr>
              <a:spLocks noChangeShapeType="1"/>
            </p:cNvSpPr>
            <p:nvPr/>
          </p:nvSpPr>
          <p:spPr bwMode="auto">
            <a:xfrm>
              <a:off x="2362" y="3560"/>
              <a:ext cx="0" cy="1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606" name="Line 238"/>
            <p:cNvSpPr>
              <a:spLocks noChangeShapeType="1"/>
            </p:cNvSpPr>
            <p:nvPr/>
          </p:nvSpPr>
          <p:spPr bwMode="auto">
            <a:xfrm>
              <a:off x="2602" y="3332"/>
              <a:ext cx="132" cy="1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58607" name="Line 239"/>
            <p:cNvSpPr>
              <a:spLocks noChangeShapeType="1"/>
            </p:cNvSpPr>
            <p:nvPr/>
          </p:nvSpPr>
          <p:spPr bwMode="auto">
            <a:xfrm>
              <a:off x="2878" y="3800"/>
              <a:ext cx="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58611" name="Group 243"/>
          <p:cNvGrpSpPr>
            <a:grpSpLocks/>
          </p:cNvGrpSpPr>
          <p:nvPr/>
        </p:nvGrpSpPr>
        <p:grpSpPr bwMode="auto">
          <a:xfrm>
            <a:off x="5527675" y="628650"/>
            <a:ext cx="3000375" cy="2068513"/>
            <a:chOff x="3482" y="396"/>
            <a:chExt cx="1890" cy="1303"/>
          </a:xfrm>
        </p:grpSpPr>
        <p:grpSp>
          <p:nvGrpSpPr>
            <p:cNvPr id="58515" name="Group 147"/>
            <p:cNvGrpSpPr>
              <a:grpSpLocks/>
            </p:cNvGrpSpPr>
            <p:nvPr/>
          </p:nvGrpSpPr>
          <p:grpSpPr bwMode="auto">
            <a:xfrm rot="-473810">
              <a:off x="3520" y="883"/>
              <a:ext cx="816" cy="816"/>
              <a:chOff x="732" y="1308"/>
              <a:chExt cx="816" cy="816"/>
            </a:xfrm>
          </p:grpSpPr>
          <p:grpSp>
            <p:nvGrpSpPr>
              <p:cNvPr id="58516" name="Group 148"/>
              <p:cNvGrpSpPr>
                <a:grpSpLocks/>
              </p:cNvGrpSpPr>
              <p:nvPr/>
            </p:nvGrpSpPr>
            <p:grpSpPr bwMode="auto">
              <a:xfrm>
                <a:off x="732" y="1308"/>
                <a:ext cx="816" cy="816"/>
                <a:chOff x="732" y="1308"/>
                <a:chExt cx="816" cy="816"/>
              </a:xfrm>
            </p:grpSpPr>
            <p:sp>
              <p:nvSpPr>
                <p:cNvPr id="58517" name="Line 149"/>
                <p:cNvSpPr>
                  <a:spLocks noChangeShapeType="1"/>
                </p:cNvSpPr>
                <p:nvPr/>
              </p:nvSpPr>
              <p:spPr bwMode="auto">
                <a:xfrm flipH="1" flipV="1">
                  <a:off x="732" y="1716"/>
                  <a:ext cx="81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58518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1140" y="1308"/>
                  <a:ext cx="0" cy="81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</p:grpSp>
          <p:grpSp>
            <p:nvGrpSpPr>
              <p:cNvPr id="58519" name="Group 151"/>
              <p:cNvGrpSpPr>
                <a:grpSpLocks/>
              </p:cNvGrpSpPr>
              <p:nvPr/>
            </p:nvGrpSpPr>
            <p:grpSpPr bwMode="auto">
              <a:xfrm rot="1020721">
                <a:off x="732" y="1308"/>
                <a:ext cx="816" cy="816"/>
                <a:chOff x="732" y="1308"/>
                <a:chExt cx="816" cy="816"/>
              </a:xfrm>
            </p:grpSpPr>
            <p:sp>
              <p:nvSpPr>
                <p:cNvPr id="58520" name="Line 152"/>
                <p:cNvSpPr>
                  <a:spLocks noChangeShapeType="1"/>
                </p:cNvSpPr>
                <p:nvPr/>
              </p:nvSpPr>
              <p:spPr bwMode="auto">
                <a:xfrm flipH="1" flipV="1">
                  <a:off x="732" y="1716"/>
                  <a:ext cx="81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58521" name="Line 153"/>
                <p:cNvSpPr>
                  <a:spLocks noChangeShapeType="1"/>
                </p:cNvSpPr>
                <p:nvPr/>
              </p:nvSpPr>
              <p:spPr bwMode="auto">
                <a:xfrm flipV="1">
                  <a:off x="1140" y="1308"/>
                  <a:ext cx="0" cy="81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</p:grpSp>
        </p:grpSp>
        <p:grpSp>
          <p:nvGrpSpPr>
            <p:cNvPr id="58522" name="Group 154"/>
            <p:cNvGrpSpPr>
              <a:grpSpLocks/>
            </p:cNvGrpSpPr>
            <p:nvPr/>
          </p:nvGrpSpPr>
          <p:grpSpPr bwMode="auto">
            <a:xfrm rot="1686901">
              <a:off x="4556" y="883"/>
              <a:ext cx="816" cy="816"/>
              <a:chOff x="732" y="1308"/>
              <a:chExt cx="816" cy="816"/>
            </a:xfrm>
          </p:grpSpPr>
          <p:grpSp>
            <p:nvGrpSpPr>
              <p:cNvPr id="58523" name="Group 155"/>
              <p:cNvGrpSpPr>
                <a:grpSpLocks/>
              </p:cNvGrpSpPr>
              <p:nvPr/>
            </p:nvGrpSpPr>
            <p:grpSpPr bwMode="auto">
              <a:xfrm>
                <a:off x="732" y="1308"/>
                <a:ext cx="816" cy="816"/>
                <a:chOff x="732" y="1308"/>
                <a:chExt cx="816" cy="816"/>
              </a:xfrm>
            </p:grpSpPr>
            <p:sp>
              <p:nvSpPr>
                <p:cNvPr id="58524" name="Line 156"/>
                <p:cNvSpPr>
                  <a:spLocks noChangeShapeType="1"/>
                </p:cNvSpPr>
                <p:nvPr/>
              </p:nvSpPr>
              <p:spPr bwMode="auto">
                <a:xfrm flipH="1" flipV="1">
                  <a:off x="732" y="1716"/>
                  <a:ext cx="81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58525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1140" y="1308"/>
                  <a:ext cx="0" cy="81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</p:grpSp>
          <p:grpSp>
            <p:nvGrpSpPr>
              <p:cNvPr id="58526" name="Group 158"/>
              <p:cNvGrpSpPr>
                <a:grpSpLocks/>
              </p:cNvGrpSpPr>
              <p:nvPr/>
            </p:nvGrpSpPr>
            <p:grpSpPr bwMode="auto">
              <a:xfrm rot="1020721">
                <a:off x="732" y="1308"/>
                <a:ext cx="816" cy="816"/>
                <a:chOff x="732" y="1308"/>
                <a:chExt cx="816" cy="816"/>
              </a:xfrm>
            </p:grpSpPr>
            <p:sp>
              <p:nvSpPr>
                <p:cNvPr id="58527" name="Line 159"/>
                <p:cNvSpPr>
                  <a:spLocks noChangeShapeType="1"/>
                </p:cNvSpPr>
                <p:nvPr/>
              </p:nvSpPr>
              <p:spPr bwMode="auto">
                <a:xfrm flipH="1" flipV="1">
                  <a:off x="732" y="1716"/>
                  <a:ext cx="81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58528" name="Line 160"/>
                <p:cNvSpPr>
                  <a:spLocks noChangeShapeType="1"/>
                </p:cNvSpPr>
                <p:nvPr/>
              </p:nvSpPr>
              <p:spPr bwMode="auto">
                <a:xfrm flipV="1">
                  <a:off x="1140" y="1308"/>
                  <a:ext cx="0" cy="816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</p:grpSp>
        </p:grpSp>
        <p:sp>
          <p:nvSpPr>
            <p:cNvPr id="58608" name="Text Box 240"/>
            <p:cNvSpPr txBox="1">
              <a:spLocks noChangeArrowheads="1"/>
            </p:cNvSpPr>
            <p:nvPr/>
          </p:nvSpPr>
          <p:spPr bwMode="auto">
            <a:xfrm>
              <a:off x="3482" y="396"/>
              <a:ext cx="169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en-US" altLang="da-DK"/>
                <a:t>Example B: Mill wheels</a:t>
              </a:r>
            </a:p>
            <a:p>
              <a:pPr algn="l"/>
              <a:r>
                <a:rPr lang="en-US" altLang="da-DK"/>
                <a:t>Law of proximity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533400" y="5941368"/>
            <a:ext cx="17139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/>
            <a:r>
              <a:rPr lang="da-DK" altLang="da-DK" sz="1200" noProof="1"/>
              <a:t>Cross &amp; Background</a:t>
            </a:r>
          </a:p>
          <a:p>
            <a:pPr algn="l" eaLnBrk="1" hangingPunct="1"/>
            <a:r>
              <a:rPr lang="da-DK" altLang="da-DK" sz="1200" noProof="1"/>
              <a:t>© Lauesen, </a:t>
            </a:r>
            <a:r>
              <a:rPr lang="da-DK" altLang="da-DK" sz="1200" noProof="1" smtClean="0"/>
              <a:t>2016</a:t>
            </a:r>
            <a:endParaRPr lang="da-DK" altLang="da-DK" sz="1200" noProof="1"/>
          </a:p>
        </p:txBody>
      </p:sp>
      <p:pic>
        <p:nvPicPr>
          <p:cNvPr id="9218" name="Picture 3" descr="D:\A\Fag_HCI\HCIbook\Scans\CrossBack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0"/>
            <a:ext cx="7035800" cy="672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7046" name="Group 6"/>
          <p:cNvGrpSpPr>
            <a:grpSpLocks/>
          </p:cNvGrpSpPr>
          <p:nvPr/>
        </p:nvGrpSpPr>
        <p:grpSpPr bwMode="auto">
          <a:xfrm>
            <a:off x="2209800" y="984250"/>
            <a:ext cx="5838825" cy="4883150"/>
            <a:chOff x="1458" y="812"/>
            <a:chExt cx="3678" cy="3076"/>
          </a:xfrm>
        </p:grpSpPr>
        <p:pic>
          <p:nvPicPr>
            <p:cNvPr id="9220" name="Picture 4" descr="D:\A\Fag_HCI\HCIbook\Scans\Cross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8" y="812"/>
              <a:ext cx="3006" cy="2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7045" name="AutoShape 5"/>
            <p:cNvSpPr>
              <a:spLocks noChangeArrowheads="1"/>
            </p:cNvSpPr>
            <p:nvPr/>
          </p:nvSpPr>
          <p:spPr bwMode="auto">
            <a:xfrm>
              <a:off x="4944" y="3696"/>
              <a:ext cx="192" cy="192"/>
            </a:xfrm>
            <a:prstGeom prst="flowChartExtra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627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0"/>
                                        <p:tgtEl>
                                          <p:spTgt spid="87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533400" y="5941368"/>
            <a:ext cx="19303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/>
            <a:r>
              <a:rPr lang="da-DK" altLang="da-DK" sz="1200" noProof="1"/>
              <a:t>Elephant &amp; Background</a:t>
            </a:r>
          </a:p>
          <a:p>
            <a:pPr algn="l" eaLnBrk="1" hangingPunct="1"/>
            <a:r>
              <a:rPr lang="da-DK" altLang="da-DK" sz="1200" noProof="1"/>
              <a:t>© Lauesen, </a:t>
            </a:r>
            <a:r>
              <a:rPr lang="da-DK" altLang="da-DK" sz="1200" noProof="1" smtClean="0"/>
              <a:t>2016</a:t>
            </a:r>
            <a:endParaRPr lang="da-DK" altLang="da-DK" sz="1200" noProof="1"/>
          </a:p>
        </p:txBody>
      </p:sp>
      <p:pic>
        <p:nvPicPr>
          <p:cNvPr id="10242" name="Picture 4" descr="D:\A\Fag_HCI\HCIbook\Scans\ElephantBack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990600"/>
            <a:ext cx="5507038" cy="481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8070" name="Group 6"/>
          <p:cNvGrpSpPr>
            <a:grpSpLocks/>
          </p:cNvGrpSpPr>
          <p:nvPr/>
        </p:nvGrpSpPr>
        <p:grpSpPr bwMode="auto">
          <a:xfrm>
            <a:off x="2514600" y="1905000"/>
            <a:ext cx="5562600" cy="4191001"/>
            <a:chOff x="1632" y="1248"/>
            <a:chExt cx="3504" cy="2640"/>
          </a:xfrm>
        </p:grpSpPr>
        <p:sp>
          <p:nvSpPr>
            <p:cNvPr id="88067" name="AutoShape 3"/>
            <p:cNvSpPr>
              <a:spLocks noChangeArrowheads="1"/>
            </p:cNvSpPr>
            <p:nvPr/>
          </p:nvSpPr>
          <p:spPr bwMode="auto">
            <a:xfrm>
              <a:off x="4944" y="3696"/>
              <a:ext cx="192" cy="192"/>
            </a:xfrm>
            <a:prstGeom prst="flowChartExtra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pic>
          <p:nvPicPr>
            <p:cNvPr id="10245" name="Picture 5" descr="D:\A\Fag_HCI\HCIbook\Scans\Elephant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2" y="1248"/>
              <a:ext cx="2448" cy="1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6170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0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0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0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05" name="Text Box 53"/>
          <p:cNvSpPr txBox="1">
            <a:spLocks noChangeArrowheads="1"/>
          </p:cNvSpPr>
          <p:nvPr/>
        </p:nvSpPr>
        <p:spPr bwMode="auto">
          <a:xfrm>
            <a:off x="449263" y="776288"/>
            <a:ext cx="3603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Classical “form” format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151646" name="Text Box 94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3.5A  Room data</a:t>
            </a:r>
          </a:p>
        </p:txBody>
      </p:sp>
      <p:sp>
        <p:nvSpPr>
          <p:cNvPr id="151655" name="Text Box 103"/>
          <p:cNvSpPr txBox="1">
            <a:spLocks noChangeArrowheads="1"/>
          </p:cNvSpPr>
          <p:nvPr/>
        </p:nvSpPr>
        <p:spPr bwMode="auto">
          <a:xfrm>
            <a:off x="468313" y="1366838"/>
            <a:ext cx="5780087" cy="33797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l" defTabSz="895350">
              <a:tabLst>
                <a:tab pos="1714500" algn="r"/>
                <a:tab pos="2286000" algn="l"/>
                <a:tab pos="3905250" algn="r"/>
                <a:tab pos="4572000" algn="r"/>
                <a:tab pos="52387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714500" algn="r"/>
                <a:tab pos="2286000" algn="l"/>
                <a:tab pos="3905250" algn="r"/>
                <a:tab pos="4572000" algn="r"/>
                <a:tab pos="52387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714500" algn="r"/>
                <a:tab pos="2286000" algn="l"/>
                <a:tab pos="3905250" algn="r"/>
                <a:tab pos="4572000" algn="r"/>
                <a:tab pos="52387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714500" algn="r"/>
                <a:tab pos="2286000" algn="l"/>
                <a:tab pos="3905250" algn="r"/>
                <a:tab pos="4572000" algn="r"/>
                <a:tab pos="52387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714500" algn="r"/>
                <a:tab pos="2286000" algn="l"/>
                <a:tab pos="3905250" algn="r"/>
                <a:tab pos="4572000" algn="r"/>
                <a:tab pos="52387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0" algn="r"/>
                <a:tab pos="2286000" algn="l"/>
                <a:tab pos="3905250" algn="r"/>
                <a:tab pos="4572000" algn="r"/>
                <a:tab pos="52387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0" algn="r"/>
                <a:tab pos="2286000" algn="l"/>
                <a:tab pos="3905250" algn="r"/>
                <a:tab pos="4572000" algn="r"/>
                <a:tab pos="52387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0" algn="r"/>
                <a:tab pos="2286000" algn="l"/>
                <a:tab pos="3905250" algn="r"/>
                <a:tab pos="4572000" algn="r"/>
                <a:tab pos="52387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714500" algn="r"/>
                <a:tab pos="2286000" algn="l"/>
                <a:tab pos="3905250" algn="r"/>
                <a:tab pos="4572000" algn="r"/>
                <a:tab pos="52387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30000"/>
              </a:spcAft>
            </a:pPr>
            <a:r>
              <a:rPr lang="en-US" altLang="da-DK">
                <a:latin typeface="Arial" charset="0"/>
              </a:rPr>
              <a:t>Room form</a:t>
            </a:r>
            <a:endParaRPr lang="en-US" altLang="da-DK" sz="1800">
              <a:latin typeface="Arial" charset="0"/>
            </a:endParaRPr>
          </a:p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>Room no.	</a:t>
            </a:r>
            <a:r>
              <a:rPr lang="en-US" altLang="da-DK" sz="1800" b="0">
                <a:latin typeface="Arial" charset="0"/>
              </a:rPr>
              <a:t>011</a:t>
            </a:r>
            <a:r>
              <a:rPr lang="en-US" altLang="da-DK" sz="1800">
                <a:latin typeface="Arial" charset="0"/>
              </a:rPr>
              <a:t>	Prices	high	med	low</a:t>
            </a:r>
          </a:p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>Beds	</a:t>
            </a:r>
            <a:r>
              <a:rPr lang="en-US" altLang="da-DK" sz="1800" b="0">
                <a:latin typeface="Arial" charset="0"/>
              </a:rPr>
              <a:t>2</a:t>
            </a:r>
            <a:r>
              <a:rPr lang="en-US" altLang="da-DK" sz="1800">
                <a:latin typeface="Arial" charset="0"/>
              </a:rPr>
              <a:t>	Normal	</a:t>
            </a:r>
            <a:r>
              <a:rPr lang="en-US" altLang="da-DK" sz="1800" b="0">
                <a:latin typeface="Arial" charset="0"/>
              </a:rPr>
              <a:t>88	80	58</a:t>
            </a:r>
            <a:endParaRPr lang="en-US" altLang="da-DK" sz="1800">
              <a:latin typeface="Arial" charset="0"/>
            </a:endParaRPr>
          </a:p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>Bath	</a:t>
            </a:r>
            <a:r>
              <a:rPr lang="en-US" altLang="da-DK" sz="1800" b="0">
                <a:latin typeface="Arial" charset="0"/>
              </a:rPr>
              <a:t>full</a:t>
            </a:r>
            <a:r>
              <a:rPr lang="en-US" altLang="da-DK" sz="1800">
                <a:latin typeface="Arial" charset="0"/>
              </a:rPr>
              <a:t>	As single	</a:t>
            </a:r>
            <a:r>
              <a:rPr lang="en-US" altLang="da-DK" sz="1800" b="0">
                <a:latin typeface="Arial" charset="0"/>
              </a:rPr>
              <a:t>68</a:t>
            </a:r>
            <a:r>
              <a:rPr lang="en-US" altLang="da-DK" sz="1800">
                <a:latin typeface="Arial" charset="0"/>
              </a:rPr>
              <a:t>	</a:t>
            </a:r>
            <a:r>
              <a:rPr lang="en-US" altLang="da-DK" sz="1800" b="0">
                <a:latin typeface="Arial" charset="0"/>
              </a:rPr>
              <a:t>60</a:t>
            </a:r>
            <a:r>
              <a:rPr lang="en-US" altLang="da-DK" sz="1800">
                <a:latin typeface="Arial" charset="0"/>
              </a:rPr>
              <a:t>	</a:t>
            </a:r>
            <a:r>
              <a:rPr lang="en-US" altLang="da-DK" sz="1800" b="0">
                <a:latin typeface="Arial" charset="0"/>
              </a:rPr>
              <a:t>49</a:t>
            </a:r>
            <a:endParaRPr lang="en-US" altLang="da-DK" sz="1800">
              <a:latin typeface="Arial" charset="0"/>
            </a:endParaRPr>
          </a:p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>Balcony	</a:t>
            </a:r>
            <a:r>
              <a:rPr lang="en-US" altLang="da-DK" sz="1800" b="0">
                <a:latin typeface="Arial" charset="0"/>
              </a:rPr>
              <a:t>no</a:t>
            </a:r>
            <a:r>
              <a:rPr lang="en-US" altLang="da-DK" sz="1800">
                <a:latin typeface="Arial" charset="0"/>
              </a:rPr>
              <a:t>	</a:t>
            </a:r>
          </a:p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>Seaview	</a:t>
            </a:r>
            <a:r>
              <a:rPr lang="en-US" altLang="da-DK" sz="1800" b="0">
                <a:latin typeface="Arial" charset="0"/>
              </a:rPr>
              <a:t>no</a:t>
            </a:r>
            <a:r>
              <a:rPr lang="en-US" altLang="da-DK" sz="1800">
                <a:latin typeface="Arial" charset="0"/>
              </a:rPr>
              <a:t>	Last renovated    	</a:t>
            </a:r>
            <a:r>
              <a:rPr lang="en-US" altLang="da-DK" sz="1800" b="0">
                <a:latin typeface="Arial" charset="0"/>
              </a:rPr>
              <a:t>20-08-03</a:t>
            </a:r>
            <a:endParaRPr lang="en-US" altLang="da-DK" sz="1800">
              <a:latin typeface="Arial" charset="0"/>
            </a:endParaRPr>
          </a:p>
          <a:p>
            <a:pPr>
              <a:spcAft>
                <a:spcPct val="30000"/>
              </a:spcAft>
            </a:pPr>
            <a:endParaRPr lang="en-US" altLang="da-DK" sz="1800">
              <a:latin typeface="Arial" charset="0"/>
            </a:endParaRPr>
          </a:p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>Occupied    	</a:t>
            </a:r>
            <a:r>
              <a:rPr lang="en-US" altLang="da-DK" sz="1800" b="0">
                <a:latin typeface="Arial" charset="0"/>
              </a:rPr>
              <a:t>21-08-03, 22-08-03, 31-08-03, 01-09-</a:t>
            </a:r>
            <a:endParaRPr lang="en-US" altLang="da-DK" sz="1800">
              <a:latin typeface="Arial" charset="0"/>
            </a:endParaRPr>
          </a:p>
          <a:p>
            <a:endParaRPr lang="en-US" altLang="da-DK" sz="1800">
              <a:latin typeface="Arial" charset="0"/>
            </a:endParaRPr>
          </a:p>
        </p:txBody>
      </p:sp>
      <p:sp>
        <p:nvSpPr>
          <p:cNvPr id="151656" name="Rectangle 104"/>
          <p:cNvSpPr>
            <a:spLocks noChangeArrowheads="1"/>
          </p:cNvSpPr>
          <p:nvPr/>
        </p:nvSpPr>
        <p:spPr bwMode="auto">
          <a:xfrm>
            <a:off x="1838325" y="2286000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1657" name="Rectangle 105"/>
          <p:cNvSpPr>
            <a:spLocks noChangeArrowheads="1"/>
          </p:cNvSpPr>
          <p:nvPr/>
        </p:nvSpPr>
        <p:spPr bwMode="auto">
          <a:xfrm>
            <a:off x="1838325" y="2647950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1658" name="Rectangle 106"/>
          <p:cNvSpPr>
            <a:spLocks noChangeArrowheads="1"/>
          </p:cNvSpPr>
          <p:nvPr/>
        </p:nvSpPr>
        <p:spPr bwMode="auto">
          <a:xfrm>
            <a:off x="1838325" y="3009900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1659" name="Rectangle 107"/>
          <p:cNvSpPr>
            <a:spLocks noChangeArrowheads="1"/>
          </p:cNvSpPr>
          <p:nvPr/>
        </p:nvSpPr>
        <p:spPr bwMode="auto">
          <a:xfrm>
            <a:off x="1838325" y="3371850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1660" name="Rectangle 108"/>
          <p:cNvSpPr>
            <a:spLocks noChangeArrowheads="1"/>
          </p:cNvSpPr>
          <p:nvPr/>
        </p:nvSpPr>
        <p:spPr bwMode="auto">
          <a:xfrm>
            <a:off x="4676775" y="3352800"/>
            <a:ext cx="1054100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1661" name="Rectangle 109"/>
          <p:cNvSpPr>
            <a:spLocks noChangeArrowheads="1"/>
          </p:cNvSpPr>
          <p:nvPr/>
        </p:nvSpPr>
        <p:spPr bwMode="auto">
          <a:xfrm>
            <a:off x="4591050" y="2286000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1662" name="Rectangle 110"/>
          <p:cNvSpPr>
            <a:spLocks noChangeArrowheads="1"/>
          </p:cNvSpPr>
          <p:nvPr/>
        </p:nvSpPr>
        <p:spPr bwMode="auto">
          <a:xfrm>
            <a:off x="5295900" y="2286000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1663" name="Rectangle 111"/>
          <p:cNvSpPr>
            <a:spLocks noChangeArrowheads="1"/>
          </p:cNvSpPr>
          <p:nvPr/>
        </p:nvSpPr>
        <p:spPr bwMode="auto">
          <a:xfrm>
            <a:off x="1838325" y="4079875"/>
            <a:ext cx="3892550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1665" name="Rectangle 113"/>
          <p:cNvSpPr>
            <a:spLocks noChangeArrowheads="1"/>
          </p:cNvSpPr>
          <p:nvPr/>
        </p:nvSpPr>
        <p:spPr bwMode="auto">
          <a:xfrm>
            <a:off x="3917950" y="2286000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1666" name="Rectangle 114"/>
          <p:cNvSpPr>
            <a:spLocks noChangeArrowheads="1"/>
          </p:cNvSpPr>
          <p:nvPr/>
        </p:nvSpPr>
        <p:spPr bwMode="auto">
          <a:xfrm>
            <a:off x="4591050" y="2628900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1667" name="Rectangle 115"/>
          <p:cNvSpPr>
            <a:spLocks noChangeArrowheads="1"/>
          </p:cNvSpPr>
          <p:nvPr/>
        </p:nvSpPr>
        <p:spPr bwMode="auto">
          <a:xfrm>
            <a:off x="5295900" y="2628900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1668" name="Rectangle 116"/>
          <p:cNvSpPr>
            <a:spLocks noChangeArrowheads="1"/>
          </p:cNvSpPr>
          <p:nvPr/>
        </p:nvSpPr>
        <p:spPr bwMode="auto">
          <a:xfrm>
            <a:off x="3917950" y="2628900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1669" name="Rectangle 117"/>
          <p:cNvSpPr>
            <a:spLocks noChangeArrowheads="1"/>
          </p:cNvSpPr>
          <p:nvPr/>
        </p:nvSpPr>
        <p:spPr bwMode="auto">
          <a:xfrm>
            <a:off x="2743200" y="1828800"/>
            <a:ext cx="3257550" cy="1219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Text Box 2"/>
          <p:cNvSpPr txBox="1">
            <a:spLocks noChangeArrowheads="1"/>
          </p:cNvSpPr>
          <p:nvPr/>
        </p:nvSpPr>
        <p:spPr bwMode="auto">
          <a:xfrm>
            <a:off x="449263" y="763588"/>
            <a:ext cx="2940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List or table format</a:t>
            </a:r>
            <a:endParaRPr lang="en-US" altLang="da-DK" sz="1800">
              <a:latin typeface="Arial" charset="0"/>
            </a:endParaRPr>
          </a:p>
        </p:txBody>
      </p:sp>
      <p:grpSp>
        <p:nvGrpSpPr>
          <p:cNvPr id="174119" name="Group 39"/>
          <p:cNvGrpSpPr>
            <a:grpSpLocks/>
          </p:cNvGrpSpPr>
          <p:nvPr/>
        </p:nvGrpSpPr>
        <p:grpSpPr bwMode="auto">
          <a:xfrm>
            <a:off x="574675" y="1304925"/>
            <a:ext cx="4873625" cy="2949575"/>
            <a:chOff x="362" y="786"/>
            <a:chExt cx="3070" cy="1858"/>
          </a:xfrm>
        </p:grpSpPr>
        <p:sp>
          <p:nvSpPr>
            <p:cNvPr id="174102" name="Rectangle 22"/>
            <p:cNvSpPr>
              <a:spLocks noChangeArrowheads="1"/>
            </p:cNvSpPr>
            <p:nvPr/>
          </p:nvSpPr>
          <p:spPr bwMode="auto">
            <a:xfrm>
              <a:off x="416" y="1548"/>
              <a:ext cx="2800" cy="174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grpSp>
          <p:nvGrpSpPr>
            <p:cNvPr id="174118" name="Group 38"/>
            <p:cNvGrpSpPr>
              <a:grpSpLocks/>
            </p:cNvGrpSpPr>
            <p:nvPr/>
          </p:nvGrpSpPr>
          <p:grpSpPr bwMode="auto">
            <a:xfrm>
              <a:off x="362" y="786"/>
              <a:ext cx="3070" cy="1858"/>
              <a:chOff x="362" y="612"/>
              <a:chExt cx="3070" cy="1858"/>
            </a:xfrm>
          </p:grpSpPr>
          <p:sp>
            <p:nvSpPr>
              <p:cNvPr id="174090" name="Text Box 10"/>
              <p:cNvSpPr txBox="1">
                <a:spLocks noChangeArrowheads="1"/>
              </p:cNvSpPr>
              <p:nvPr/>
            </p:nvSpPr>
            <p:spPr bwMode="auto">
              <a:xfrm>
                <a:off x="362" y="612"/>
                <a:ext cx="3070" cy="185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26000" tIns="82800" rIns="126000" bIns="82800"/>
              <a:lstStyle>
                <a:lvl1pPr algn="l" defTabSz="895350"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 defTabSz="895350"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 defTabSz="895350"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 defTabSz="895350"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 defTabSz="895350"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a-DK" sz="1800">
                    <a:latin typeface="Arial" charset="0"/>
                  </a:rPr>
                  <a:t>Room states from  </a:t>
                </a:r>
                <a:r>
                  <a:rPr lang="en-US" altLang="da-DK" sz="1800" b="0">
                    <a:latin typeface="Arial" charset="0"/>
                  </a:rPr>
                  <a:t>30-08-03  </a:t>
                </a:r>
                <a:r>
                  <a:rPr lang="en-US" altLang="da-DK" sz="1800">
                    <a:latin typeface="Arial" charset="0"/>
                  </a:rPr>
                  <a:t>to	</a:t>
                </a:r>
                <a:r>
                  <a:rPr lang="en-US" altLang="da-DK" sz="1800" b="0">
                    <a:latin typeface="Arial" charset="0"/>
                  </a:rPr>
                  <a:t>01-09-03</a:t>
                </a:r>
              </a:p>
              <a:p>
                <a:endParaRPr lang="en-US" altLang="da-DK" sz="1800">
                  <a:latin typeface="Arial" charset="0"/>
                </a:endParaRPr>
              </a:p>
              <a:p>
                <a:r>
                  <a:rPr lang="en-US" altLang="da-DK" sz="1800">
                    <a:latin typeface="Arial" charset="0"/>
                  </a:rPr>
                  <a:t>Room	Beds	Bath	State	Date</a:t>
                </a:r>
              </a:p>
              <a:p>
                <a:r>
                  <a:rPr lang="en-US" altLang="da-DK" sz="1800" b="0">
                    <a:latin typeface="Arial" charset="0"/>
                  </a:rPr>
                  <a:t>011	2	full	occ	30-08-03</a:t>
                </a:r>
              </a:p>
              <a:p>
                <a:r>
                  <a:rPr lang="en-US" altLang="da-DK" sz="1800" b="0">
                    <a:latin typeface="Arial" charset="0"/>
                  </a:rPr>
                  <a:t>011	2	full	occ	31-08-03</a:t>
                </a:r>
              </a:p>
              <a:p>
                <a:r>
                  <a:rPr lang="en-US" altLang="da-DK" sz="1800" b="0">
                    <a:latin typeface="Arial" charset="0"/>
                  </a:rPr>
                  <a:t>012	1	toil	book	30-08-03</a:t>
                </a:r>
              </a:p>
              <a:p>
                <a:r>
                  <a:rPr lang="en-US" altLang="da-DK" sz="1800" b="0">
                    <a:latin typeface="Arial" charset="0"/>
                  </a:rPr>
                  <a:t>012	1	toil	book	31-08-03</a:t>
                </a:r>
              </a:p>
              <a:p>
                <a:r>
                  <a:rPr lang="en-US" altLang="da-DK" sz="1800" b="0">
                    <a:latin typeface="Arial" charset="0"/>
                  </a:rPr>
                  <a:t>012	1	toil	book	01-09-03</a:t>
                </a:r>
              </a:p>
              <a:p>
                <a:r>
                  <a:rPr lang="en-US" altLang="da-DK" sz="1800" b="0">
                    <a:latin typeface="Arial" charset="0"/>
                  </a:rPr>
                  <a:t>013	2	toil	book	30-08-03</a:t>
                </a:r>
              </a:p>
              <a:p>
                <a:r>
                  <a:rPr lang="en-US" altLang="da-DK" sz="1800" b="0">
                    <a:latin typeface="Arial" charset="0"/>
                  </a:rPr>
                  <a:t>013	2	toil	repair	31-08-03</a:t>
                </a:r>
              </a:p>
            </p:txBody>
          </p:sp>
          <p:sp>
            <p:nvSpPr>
              <p:cNvPr id="174091" name="Rectangle 11"/>
              <p:cNvSpPr>
                <a:spLocks noChangeArrowheads="1"/>
              </p:cNvSpPr>
              <p:nvPr/>
            </p:nvSpPr>
            <p:spPr bwMode="auto">
              <a:xfrm>
                <a:off x="1734" y="678"/>
                <a:ext cx="624" cy="17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4092" name="Rectangle 12"/>
              <p:cNvSpPr>
                <a:spLocks noChangeArrowheads="1"/>
              </p:cNvSpPr>
              <p:nvPr/>
            </p:nvSpPr>
            <p:spPr bwMode="auto">
              <a:xfrm>
                <a:off x="2592" y="678"/>
                <a:ext cx="624" cy="17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4093" name="Rectangle 13"/>
              <p:cNvSpPr>
                <a:spLocks noChangeArrowheads="1"/>
              </p:cNvSpPr>
              <p:nvPr/>
            </p:nvSpPr>
            <p:spPr bwMode="auto">
              <a:xfrm>
                <a:off x="416" y="1206"/>
                <a:ext cx="2938" cy="12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4094" name="Line 14"/>
              <p:cNvSpPr>
                <a:spLocks noChangeShapeType="1"/>
              </p:cNvSpPr>
              <p:nvPr/>
            </p:nvSpPr>
            <p:spPr bwMode="auto">
              <a:xfrm>
                <a:off x="3216" y="1206"/>
                <a:ext cx="0" cy="12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4095" name="Freeform 15"/>
              <p:cNvSpPr>
                <a:spLocks noChangeAspect="1"/>
              </p:cNvSpPr>
              <p:nvPr/>
            </p:nvSpPr>
            <p:spPr bwMode="auto">
              <a:xfrm flipV="1">
                <a:off x="3234" y="2306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4096" name="Freeform 16"/>
              <p:cNvSpPr>
                <a:spLocks noChangeAspect="1"/>
              </p:cNvSpPr>
              <p:nvPr/>
            </p:nvSpPr>
            <p:spPr bwMode="auto">
              <a:xfrm>
                <a:off x="3234" y="1230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4097" name="Line 17"/>
              <p:cNvSpPr>
                <a:spLocks noChangeShapeType="1"/>
              </p:cNvSpPr>
              <p:nvPr/>
            </p:nvSpPr>
            <p:spPr bwMode="auto">
              <a:xfrm>
                <a:off x="3216" y="2270"/>
                <a:ext cx="13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4098" name="Line 18"/>
              <p:cNvSpPr>
                <a:spLocks noChangeShapeType="1"/>
              </p:cNvSpPr>
              <p:nvPr/>
            </p:nvSpPr>
            <p:spPr bwMode="auto">
              <a:xfrm>
                <a:off x="3216" y="1340"/>
                <a:ext cx="13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</p:grpSp>
      <p:sp>
        <p:nvSpPr>
          <p:cNvPr id="174101" name="Text Box 21"/>
          <p:cNvSpPr txBox="1">
            <a:spLocks noChangeArrowheads="1"/>
          </p:cNvSpPr>
          <p:nvPr/>
        </p:nvSpPr>
        <p:spPr bwMode="auto">
          <a:xfrm>
            <a:off x="5902325" y="3359150"/>
            <a:ext cx="1997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Detail window</a:t>
            </a:r>
          </a:p>
          <a:p>
            <a:r>
              <a:rPr lang="en-US" altLang="da-DK" sz="1800">
                <a:latin typeface="Arial" charset="0"/>
              </a:rPr>
              <a:t>for selected item</a:t>
            </a:r>
          </a:p>
        </p:txBody>
      </p:sp>
      <p:sp>
        <p:nvSpPr>
          <p:cNvPr id="174103" name="AutoShape 23"/>
          <p:cNvSpPr>
            <a:spLocks noChangeArrowheads="1"/>
          </p:cNvSpPr>
          <p:nvPr/>
        </p:nvSpPr>
        <p:spPr bwMode="auto">
          <a:xfrm rot="6605387">
            <a:off x="3811588" y="1666875"/>
            <a:ext cx="1485900" cy="939800"/>
          </a:xfrm>
          <a:prstGeom prst="lightningBol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174134" name="Group 54"/>
          <p:cNvGrpSpPr>
            <a:grpSpLocks/>
          </p:cNvGrpSpPr>
          <p:nvPr/>
        </p:nvGrpSpPr>
        <p:grpSpPr bwMode="auto">
          <a:xfrm>
            <a:off x="5062538" y="933450"/>
            <a:ext cx="3449637" cy="2190750"/>
            <a:chOff x="362" y="861"/>
            <a:chExt cx="2173" cy="1380"/>
          </a:xfrm>
        </p:grpSpPr>
        <p:sp>
          <p:nvSpPr>
            <p:cNvPr id="174135" name="Text Box 55"/>
            <p:cNvSpPr txBox="1">
              <a:spLocks noChangeArrowheads="1"/>
            </p:cNvSpPr>
            <p:nvPr/>
          </p:nvSpPr>
          <p:spPr bwMode="auto">
            <a:xfrm>
              <a:off x="362" y="861"/>
              <a:ext cx="2173" cy="138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algn="l" defTabSz="895350">
                <a:tabLst>
                  <a:tab pos="1625600" algn="r"/>
                  <a:tab pos="2286000" algn="r"/>
                  <a:tab pos="295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895350">
                <a:tabLst>
                  <a:tab pos="1625600" algn="r"/>
                  <a:tab pos="2286000" algn="r"/>
                  <a:tab pos="295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895350">
                <a:tabLst>
                  <a:tab pos="1625600" algn="r"/>
                  <a:tab pos="2286000" algn="r"/>
                  <a:tab pos="295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895350">
                <a:tabLst>
                  <a:tab pos="1625600" algn="r"/>
                  <a:tab pos="2286000" algn="r"/>
                  <a:tab pos="295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895350">
                <a:tabLst>
                  <a:tab pos="1625600" algn="r"/>
                  <a:tab pos="2286000" algn="r"/>
                  <a:tab pos="295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625600" algn="r"/>
                  <a:tab pos="2286000" algn="r"/>
                  <a:tab pos="295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625600" algn="r"/>
                  <a:tab pos="2286000" algn="r"/>
                  <a:tab pos="295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625600" algn="r"/>
                  <a:tab pos="2286000" algn="r"/>
                  <a:tab pos="295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625600" algn="r"/>
                  <a:tab pos="2286000" algn="r"/>
                  <a:tab pos="295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Aft>
                  <a:spcPct val="30000"/>
                </a:spcAft>
              </a:pPr>
              <a:r>
                <a:rPr lang="en-US" altLang="da-DK" sz="1800">
                  <a:latin typeface="Arial" charset="0"/>
                </a:rPr>
                <a:t>Prices	high	med	low</a:t>
              </a:r>
            </a:p>
            <a:p>
              <a:pPr>
                <a:spcAft>
                  <a:spcPct val="30000"/>
                </a:spcAft>
              </a:pPr>
              <a:r>
                <a:rPr lang="en-US" altLang="da-DK" sz="1800">
                  <a:latin typeface="Arial" charset="0"/>
                </a:rPr>
                <a:t>Normal	</a:t>
              </a:r>
              <a:r>
                <a:rPr lang="en-US" altLang="da-DK" sz="1800" b="0">
                  <a:latin typeface="Arial" charset="0"/>
                </a:rPr>
                <a:t>88	80	58</a:t>
              </a:r>
              <a:endParaRPr lang="en-US" altLang="da-DK" sz="1800">
                <a:latin typeface="Arial" charset="0"/>
              </a:endParaRPr>
            </a:p>
            <a:p>
              <a:pPr>
                <a:spcAft>
                  <a:spcPct val="30000"/>
                </a:spcAft>
              </a:pPr>
              <a:r>
                <a:rPr lang="en-US" altLang="da-DK" sz="1800">
                  <a:latin typeface="Arial" charset="0"/>
                </a:rPr>
                <a:t>As single	</a:t>
              </a:r>
              <a:r>
                <a:rPr lang="en-US" altLang="da-DK" sz="1800" b="0">
                  <a:latin typeface="Arial" charset="0"/>
                </a:rPr>
                <a:t>68</a:t>
              </a:r>
              <a:r>
                <a:rPr lang="en-US" altLang="da-DK" sz="1800">
                  <a:latin typeface="Arial" charset="0"/>
                </a:rPr>
                <a:t>	</a:t>
              </a:r>
              <a:r>
                <a:rPr lang="en-US" altLang="da-DK" sz="1800" b="0">
                  <a:latin typeface="Arial" charset="0"/>
                </a:rPr>
                <a:t>60</a:t>
              </a:r>
              <a:r>
                <a:rPr lang="en-US" altLang="da-DK" sz="1800">
                  <a:latin typeface="Arial" charset="0"/>
                </a:rPr>
                <a:t>	</a:t>
              </a:r>
              <a:r>
                <a:rPr lang="en-US" altLang="da-DK" sz="1800" b="0">
                  <a:latin typeface="Arial" charset="0"/>
                </a:rPr>
                <a:t>49</a:t>
              </a:r>
              <a:endParaRPr lang="en-US" altLang="da-DK" sz="1800">
                <a:latin typeface="Arial" charset="0"/>
              </a:endParaRPr>
            </a:p>
            <a:p>
              <a:pPr>
                <a:spcAft>
                  <a:spcPct val="30000"/>
                </a:spcAft>
              </a:pPr>
              <a:r>
                <a:rPr lang="en-US" altLang="da-DK" sz="1800">
                  <a:latin typeface="Arial" charset="0"/>
                </a:rPr>
                <a:t>Balcony	</a:t>
              </a:r>
              <a:r>
                <a:rPr lang="en-US" altLang="da-DK" sz="1800" b="0">
                  <a:latin typeface="Arial" charset="0"/>
                </a:rPr>
                <a:t>no</a:t>
              </a:r>
              <a:r>
                <a:rPr lang="en-US" altLang="da-DK" sz="1800">
                  <a:latin typeface="Arial" charset="0"/>
                </a:rPr>
                <a:t>	</a:t>
              </a:r>
            </a:p>
            <a:p>
              <a:pPr>
                <a:spcAft>
                  <a:spcPct val="30000"/>
                </a:spcAft>
              </a:pPr>
              <a:r>
                <a:rPr lang="en-US" altLang="da-DK" sz="1800">
                  <a:latin typeface="Arial" charset="0"/>
                </a:rPr>
                <a:t>Seaview	</a:t>
              </a:r>
              <a:r>
                <a:rPr lang="en-US" altLang="da-DK" sz="1800" b="0">
                  <a:latin typeface="Arial" charset="0"/>
                </a:rPr>
                <a:t>no</a:t>
              </a:r>
              <a:r>
                <a:rPr lang="en-US" altLang="da-DK" sz="1800">
                  <a:latin typeface="Arial" charset="0"/>
                </a:rPr>
                <a:t>	</a:t>
              </a:r>
            </a:p>
            <a:p>
              <a:pPr>
                <a:spcAft>
                  <a:spcPct val="30000"/>
                </a:spcAft>
              </a:pPr>
              <a:r>
                <a:rPr lang="en-US" altLang="da-DK" sz="1800">
                  <a:latin typeface="Arial" charset="0"/>
                </a:rPr>
                <a:t>Last renovated    	</a:t>
              </a:r>
              <a:r>
                <a:rPr lang="en-US" altLang="da-DK" sz="1800" b="0">
                  <a:latin typeface="Arial" charset="0"/>
                </a:rPr>
                <a:t>20-08-03</a:t>
              </a:r>
              <a:endParaRPr lang="en-US" altLang="da-DK" sz="1800">
                <a:latin typeface="Arial" charset="0"/>
              </a:endParaRPr>
            </a:p>
          </p:txBody>
        </p:sp>
        <p:sp>
          <p:nvSpPr>
            <p:cNvPr id="174136" name="Rectangle 56"/>
            <p:cNvSpPr>
              <a:spLocks noChangeArrowheads="1"/>
            </p:cNvSpPr>
            <p:nvPr/>
          </p:nvSpPr>
          <p:spPr bwMode="auto">
            <a:xfrm>
              <a:off x="1121" y="1584"/>
              <a:ext cx="370" cy="15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4137" name="Rectangle 57"/>
            <p:cNvSpPr>
              <a:spLocks noChangeArrowheads="1"/>
            </p:cNvSpPr>
            <p:nvPr/>
          </p:nvSpPr>
          <p:spPr bwMode="auto">
            <a:xfrm>
              <a:off x="1121" y="1812"/>
              <a:ext cx="370" cy="15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4138" name="Rectangle 58"/>
            <p:cNvSpPr>
              <a:spLocks noChangeArrowheads="1"/>
            </p:cNvSpPr>
            <p:nvPr/>
          </p:nvSpPr>
          <p:spPr bwMode="auto">
            <a:xfrm>
              <a:off x="1551" y="2032"/>
              <a:ext cx="664" cy="15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4139" name="Rectangle 59"/>
            <p:cNvSpPr>
              <a:spLocks noChangeArrowheads="1"/>
            </p:cNvSpPr>
            <p:nvPr/>
          </p:nvSpPr>
          <p:spPr bwMode="auto">
            <a:xfrm>
              <a:off x="1543" y="1128"/>
              <a:ext cx="370" cy="15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4140" name="Rectangle 60"/>
            <p:cNvSpPr>
              <a:spLocks noChangeArrowheads="1"/>
            </p:cNvSpPr>
            <p:nvPr/>
          </p:nvSpPr>
          <p:spPr bwMode="auto">
            <a:xfrm>
              <a:off x="1987" y="1128"/>
              <a:ext cx="370" cy="15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4141" name="Rectangle 61"/>
            <p:cNvSpPr>
              <a:spLocks noChangeArrowheads="1"/>
            </p:cNvSpPr>
            <p:nvPr/>
          </p:nvSpPr>
          <p:spPr bwMode="auto">
            <a:xfrm>
              <a:off x="1119" y="1128"/>
              <a:ext cx="370" cy="15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4142" name="Rectangle 62"/>
            <p:cNvSpPr>
              <a:spLocks noChangeArrowheads="1"/>
            </p:cNvSpPr>
            <p:nvPr/>
          </p:nvSpPr>
          <p:spPr bwMode="auto">
            <a:xfrm>
              <a:off x="1543" y="1352"/>
              <a:ext cx="370" cy="15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4143" name="Rectangle 63"/>
            <p:cNvSpPr>
              <a:spLocks noChangeArrowheads="1"/>
            </p:cNvSpPr>
            <p:nvPr/>
          </p:nvSpPr>
          <p:spPr bwMode="auto">
            <a:xfrm>
              <a:off x="1987" y="1352"/>
              <a:ext cx="370" cy="15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4144" name="Rectangle 64"/>
            <p:cNvSpPr>
              <a:spLocks noChangeArrowheads="1"/>
            </p:cNvSpPr>
            <p:nvPr/>
          </p:nvSpPr>
          <p:spPr bwMode="auto">
            <a:xfrm>
              <a:off x="1119" y="1352"/>
              <a:ext cx="370" cy="15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74145" name="Text Box 65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0">
                <a:latin typeface="Arial" charset="0"/>
              </a:rPr>
              <a:t>(Fig 3.5A  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659" name="Group 3"/>
          <p:cNvGrpSpPr>
            <a:grpSpLocks/>
          </p:cNvGrpSpPr>
          <p:nvPr/>
        </p:nvGrpSpPr>
        <p:grpSpPr bwMode="auto">
          <a:xfrm>
            <a:off x="574675" y="1304925"/>
            <a:ext cx="4873625" cy="2949575"/>
            <a:chOff x="362" y="786"/>
            <a:chExt cx="3070" cy="1858"/>
          </a:xfrm>
        </p:grpSpPr>
        <p:sp>
          <p:nvSpPr>
            <p:cNvPr id="198660" name="Rectangle 4"/>
            <p:cNvSpPr>
              <a:spLocks noChangeArrowheads="1"/>
            </p:cNvSpPr>
            <p:nvPr/>
          </p:nvSpPr>
          <p:spPr bwMode="auto">
            <a:xfrm>
              <a:off x="416" y="1548"/>
              <a:ext cx="2800" cy="174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grpSp>
          <p:nvGrpSpPr>
            <p:cNvPr id="198661" name="Group 5"/>
            <p:cNvGrpSpPr>
              <a:grpSpLocks/>
            </p:cNvGrpSpPr>
            <p:nvPr/>
          </p:nvGrpSpPr>
          <p:grpSpPr bwMode="auto">
            <a:xfrm>
              <a:off x="362" y="786"/>
              <a:ext cx="3070" cy="1858"/>
              <a:chOff x="362" y="612"/>
              <a:chExt cx="3070" cy="1858"/>
            </a:xfrm>
          </p:grpSpPr>
          <p:sp>
            <p:nvSpPr>
              <p:cNvPr id="198662" name="Text Box 6"/>
              <p:cNvSpPr txBox="1">
                <a:spLocks noChangeArrowheads="1"/>
              </p:cNvSpPr>
              <p:nvPr/>
            </p:nvSpPr>
            <p:spPr bwMode="auto">
              <a:xfrm>
                <a:off x="362" y="612"/>
                <a:ext cx="3070" cy="185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26000" tIns="82800" rIns="126000" bIns="82800"/>
              <a:lstStyle>
                <a:lvl1pPr algn="l" defTabSz="895350"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 defTabSz="895350"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 defTabSz="895350"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 defTabSz="895350"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 defTabSz="895350"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ctr"/>
                    <a:tab pos="1714500" algn="l"/>
                    <a:tab pos="2571750" algn="l"/>
                    <a:tab pos="342900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a-DK" sz="1800">
                    <a:latin typeface="Arial" charset="0"/>
                  </a:rPr>
                  <a:t>Room states from  </a:t>
                </a:r>
                <a:r>
                  <a:rPr lang="en-US" altLang="da-DK" sz="1800" b="0">
                    <a:latin typeface="Arial" charset="0"/>
                  </a:rPr>
                  <a:t>30-08-03  </a:t>
                </a:r>
                <a:r>
                  <a:rPr lang="en-US" altLang="da-DK" sz="1800">
                    <a:latin typeface="Arial" charset="0"/>
                  </a:rPr>
                  <a:t>to	</a:t>
                </a:r>
                <a:r>
                  <a:rPr lang="en-US" altLang="da-DK" sz="1800" b="0">
                    <a:latin typeface="Arial" charset="0"/>
                  </a:rPr>
                  <a:t>01-09-03</a:t>
                </a:r>
              </a:p>
              <a:p>
                <a:endParaRPr lang="en-US" altLang="da-DK" sz="1800">
                  <a:latin typeface="Arial" charset="0"/>
                </a:endParaRPr>
              </a:p>
              <a:p>
                <a:r>
                  <a:rPr lang="en-US" altLang="da-DK" sz="1800">
                    <a:latin typeface="Arial" charset="0"/>
                  </a:rPr>
                  <a:t>Room	Beds	Bath	State	Date</a:t>
                </a:r>
              </a:p>
              <a:p>
                <a:r>
                  <a:rPr lang="en-US" altLang="da-DK" sz="1800" b="0">
                    <a:latin typeface="Arial" charset="0"/>
                  </a:rPr>
                  <a:t>011	2	full	occ	30-08-03</a:t>
                </a:r>
              </a:p>
              <a:p>
                <a:r>
                  <a:rPr lang="en-US" altLang="da-DK" sz="1800" b="0">
                    <a:latin typeface="Arial" charset="0"/>
                  </a:rPr>
                  <a:t>011	2	full	occ	31-08-03</a:t>
                </a:r>
              </a:p>
              <a:p>
                <a:r>
                  <a:rPr lang="en-US" altLang="da-DK" sz="1800" b="0">
                    <a:latin typeface="Arial" charset="0"/>
                  </a:rPr>
                  <a:t>012	1	toil	book	30-08-03</a:t>
                </a:r>
              </a:p>
              <a:p>
                <a:r>
                  <a:rPr lang="en-US" altLang="da-DK" sz="1800" b="0">
                    <a:latin typeface="Arial" charset="0"/>
                  </a:rPr>
                  <a:t>012	1	toil	book	31-08-03</a:t>
                </a:r>
              </a:p>
              <a:p>
                <a:r>
                  <a:rPr lang="en-US" altLang="da-DK" sz="1800" b="0">
                    <a:latin typeface="Arial" charset="0"/>
                  </a:rPr>
                  <a:t>012	1	toil	book	01-09-03</a:t>
                </a:r>
              </a:p>
              <a:p>
                <a:r>
                  <a:rPr lang="en-US" altLang="da-DK" sz="1800" b="0">
                    <a:latin typeface="Arial" charset="0"/>
                  </a:rPr>
                  <a:t>013	2	toil	book	30-08-03</a:t>
                </a:r>
              </a:p>
              <a:p>
                <a:r>
                  <a:rPr lang="en-US" altLang="da-DK" sz="1800" b="0">
                    <a:latin typeface="Arial" charset="0"/>
                  </a:rPr>
                  <a:t>013	2	toil	repair	31-08-03</a:t>
                </a:r>
              </a:p>
            </p:txBody>
          </p:sp>
          <p:sp>
            <p:nvSpPr>
              <p:cNvPr id="198663" name="Rectangle 7"/>
              <p:cNvSpPr>
                <a:spLocks noChangeArrowheads="1"/>
              </p:cNvSpPr>
              <p:nvPr/>
            </p:nvSpPr>
            <p:spPr bwMode="auto">
              <a:xfrm>
                <a:off x="1734" y="678"/>
                <a:ext cx="624" cy="17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98664" name="Rectangle 8"/>
              <p:cNvSpPr>
                <a:spLocks noChangeArrowheads="1"/>
              </p:cNvSpPr>
              <p:nvPr/>
            </p:nvSpPr>
            <p:spPr bwMode="auto">
              <a:xfrm>
                <a:off x="2592" y="678"/>
                <a:ext cx="624" cy="17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98665" name="Rectangle 9"/>
              <p:cNvSpPr>
                <a:spLocks noChangeArrowheads="1"/>
              </p:cNvSpPr>
              <p:nvPr/>
            </p:nvSpPr>
            <p:spPr bwMode="auto">
              <a:xfrm>
                <a:off x="416" y="1206"/>
                <a:ext cx="2938" cy="12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98666" name="Line 10"/>
              <p:cNvSpPr>
                <a:spLocks noChangeShapeType="1"/>
              </p:cNvSpPr>
              <p:nvPr/>
            </p:nvSpPr>
            <p:spPr bwMode="auto">
              <a:xfrm>
                <a:off x="3216" y="1206"/>
                <a:ext cx="0" cy="120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98667" name="Freeform 11"/>
              <p:cNvSpPr>
                <a:spLocks noChangeAspect="1"/>
              </p:cNvSpPr>
              <p:nvPr/>
            </p:nvSpPr>
            <p:spPr bwMode="auto">
              <a:xfrm flipV="1">
                <a:off x="3234" y="2306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98668" name="Freeform 12"/>
              <p:cNvSpPr>
                <a:spLocks noChangeAspect="1"/>
              </p:cNvSpPr>
              <p:nvPr/>
            </p:nvSpPr>
            <p:spPr bwMode="auto">
              <a:xfrm>
                <a:off x="3234" y="1230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98669" name="Line 13"/>
              <p:cNvSpPr>
                <a:spLocks noChangeShapeType="1"/>
              </p:cNvSpPr>
              <p:nvPr/>
            </p:nvSpPr>
            <p:spPr bwMode="auto">
              <a:xfrm>
                <a:off x="3216" y="2270"/>
                <a:ext cx="13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98670" name="Line 14"/>
              <p:cNvSpPr>
                <a:spLocks noChangeShapeType="1"/>
              </p:cNvSpPr>
              <p:nvPr/>
            </p:nvSpPr>
            <p:spPr bwMode="auto">
              <a:xfrm>
                <a:off x="3216" y="1340"/>
                <a:ext cx="13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</p:grpSp>
      <p:sp>
        <p:nvSpPr>
          <p:cNvPr id="198671" name="Text Box 15"/>
          <p:cNvSpPr txBox="1">
            <a:spLocks noChangeArrowheads="1"/>
          </p:cNvSpPr>
          <p:nvPr/>
        </p:nvSpPr>
        <p:spPr bwMode="auto">
          <a:xfrm>
            <a:off x="6105525" y="4318000"/>
            <a:ext cx="1984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Details shown in</a:t>
            </a:r>
          </a:p>
          <a:p>
            <a:r>
              <a:rPr lang="en-US" altLang="da-DK" sz="1800">
                <a:latin typeface="Arial" charset="0"/>
              </a:rPr>
              <a:t>adjoining frame</a:t>
            </a:r>
          </a:p>
        </p:txBody>
      </p:sp>
      <p:sp>
        <p:nvSpPr>
          <p:cNvPr id="198674" name="Text Box 18"/>
          <p:cNvSpPr txBox="1">
            <a:spLocks noChangeArrowheads="1"/>
          </p:cNvSpPr>
          <p:nvPr/>
        </p:nvSpPr>
        <p:spPr bwMode="auto">
          <a:xfrm>
            <a:off x="5448300" y="1304925"/>
            <a:ext cx="3314700" cy="29495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algn="l" defTabSz="895350">
              <a:tabLst>
                <a:tab pos="1625600" algn="r"/>
                <a:tab pos="2286000" algn="r"/>
                <a:tab pos="2959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625600" algn="r"/>
                <a:tab pos="2286000" algn="r"/>
                <a:tab pos="2959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625600" algn="r"/>
                <a:tab pos="2286000" algn="r"/>
                <a:tab pos="2959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625600" algn="r"/>
                <a:tab pos="2286000" algn="r"/>
                <a:tab pos="2959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625600" algn="r"/>
                <a:tab pos="2286000" algn="r"/>
                <a:tab pos="2959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625600" algn="r"/>
                <a:tab pos="2286000" algn="r"/>
                <a:tab pos="2959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625600" algn="r"/>
                <a:tab pos="2286000" algn="r"/>
                <a:tab pos="2959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625600" algn="r"/>
                <a:tab pos="2286000" algn="r"/>
                <a:tab pos="2959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625600" algn="r"/>
                <a:tab pos="2286000" algn="r"/>
                <a:tab pos="2959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>Prices	high	med	low</a:t>
            </a:r>
          </a:p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>Normal	</a:t>
            </a:r>
            <a:r>
              <a:rPr lang="en-US" altLang="da-DK" sz="1800" b="0">
                <a:latin typeface="Arial" charset="0"/>
              </a:rPr>
              <a:t>88	80	58</a:t>
            </a:r>
            <a:endParaRPr lang="en-US" altLang="da-DK" sz="1800">
              <a:latin typeface="Arial" charset="0"/>
            </a:endParaRPr>
          </a:p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>As single	</a:t>
            </a:r>
            <a:r>
              <a:rPr lang="en-US" altLang="da-DK" sz="1800" b="0">
                <a:latin typeface="Arial" charset="0"/>
              </a:rPr>
              <a:t>68</a:t>
            </a:r>
            <a:r>
              <a:rPr lang="en-US" altLang="da-DK" sz="1800">
                <a:latin typeface="Arial" charset="0"/>
              </a:rPr>
              <a:t>	</a:t>
            </a:r>
            <a:r>
              <a:rPr lang="en-US" altLang="da-DK" sz="1800" b="0">
                <a:latin typeface="Arial" charset="0"/>
              </a:rPr>
              <a:t>60</a:t>
            </a:r>
            <a:r>
              <a:rPr lang="en-US" altLang="da-DK" sz="1800">
                <a:latin typeface="Arial" charset="0"/>
              </a:rPr>
              <a:t>	</a:t>
            </a:r>
            <a:r>
              <a:rPr lang="en-US" altLang="da-DK" sz="1800" b="0">
                <a:latin typeface="Arial" charset="0"/>
              </a:rPr>
              <a:t>49</a:t>
            </a:r>
            <a:endParaRPr lang="en-US" altLang="da-DK" sz="1800">
              <a:latin typeface="Arial" charset="0"/>
            </a:endParaRPr>
          </a:p>
          <a:p>
            <a:pPr>
              <a:spcAft>
                <a:spcPct val="30000"/>
              </a:spcAft>
            </a:pPr>
            <a:endParaRPr lang="en-US" altLang="da-DK" sz="1800">
              <a:latin typeface="Arial" charset="0"/>
            </a:endParaRPr>
          </a:p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>Balcony	</a:t>
            </a:r>
            <a:r>
              <a:rPr lang="en-US" altLang="da-DK" sz="1800" b="0">
                <a:latin typeface="Arial" charset="0"/>
              </a:rPr>
              <a:t>no</a:t>
            </a:r>
            <a:r>
              <a:rPr lang="en-US" altLang="da-DK" sz="1800">
                <a:latin typeface="Arial" charset="0"/>
              </a:rPr>
              <a:t>	</a:t>
            </a:r>
          </a:p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>Seaview	</a:t>
            </a:r>
            <a:r>
              <a:rPr lang="en-US" altLang="da-DK" sz="1800" b="0">
                <a:latin typeface="Arial" charset="0"/>
              </a:rPr>
              <a:t>no</a:t>
            </a:r>
            <a:r>
              <a:rPr lang="en-US" altLang="da-DK" sz="1800">
                <a:latin typeface="Arial" charset="0"/>
              </a:rPr>
              <a:t>	</a:t>
            </a:r>
          </a:p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>Last renovated    	</a:t>
            </a:r>
            <a:r>
              <a:rPr lang="en-US" altLang="da-DK" sz="1800" b="0">
                <a:latin typeface="Arial" charset="0"/>
              </a:rPr>
              <a:t>20-08-03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198675" name="Rectangle 19"/>
          <p:cNvSpPr>
            <a:spLocks noChangeArrowheads="1"/>
          </p:cNvSpPr>
          <p:nvPr/>
        </p:nvSpPr>
        <p:spPr bwMode="auto">
          <a:xfrm>
            <a:off x="6653213" y="2465388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8676" name="Rectangle 20"/>
          <p:cNvSpPr>
            <a:spLocks noChangeArrowheads="1"/>
          </p:cNvSpPr>
          <p:nvPr/>
        </p:nvSpPr>
        <p:spPr bwMode="auto">
          <a:xfrm>
            <a:off x="6653213" y="2827338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8677" name="Rectangle 21"/>
          <p:cNvSpPr>
            <a:spLocks noChangeArrowheads="1"/>
          </p:cNvSpPr>
          <p:nvPr/>
        </p:nvSpPr>
        <p:spPr bwMode="auto">
          <a:xfrm>
            <a:off x="7335838" y="3176588"/>
            <a:ext cx="1054100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8678" name="Rectangle 22"/>
          <p:cNvSpPr>
            <a:spLocks noChangeArrowheads="1"/>
          </p:cNvSpPr>
          <p:nvPr/>
        </p:nvSpPr>
        <p:spPr bwMode="auto">
          <a:xfrm>
            <a:off x="7323138" y="1385888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8679" name="Rectangle 23"/>
          <p:cNvSpPr>
            <a:spLocks noChangeArrowheads="1"/>
          </p:cNvSpPr>
          <p:nvPr/>
        </p:nvSpPr>
        <p:spPr bwMode="auto">
          <a:xfrm>
            <a:off x="8027988" y="1385888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8680" name="Rectangle 24"/>
          <p:cNvSpPr>
            <a:spLocks noChangeArrowheads="1"/>
          </p:cNvSpPr>
          <p:nvPr/>
        </p:nvSpPr>
        <p:spPr bwMode="auto">
          <a:xfrm>
            <a:off x="6650038" y="1385888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8681" name="Rectangle 25"/>
          <p:cNvSpPr>
            <a:spLocks noChangeArrowheads="1"/>
          </p:cNvSpPr>
          <p:nvPr/>
        </p:nvSpPr>
        <p:spPr bwMode="auto">
          <a:xfrm>
            <a:off x="7323138" y="1741488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8682" name="Rectangle 26"/>
          <p:cNvSpPr>
            <a:spLocks noChangeArrowheads="1"/>
          </p:cNvSpPr>
          <p:nvPr/>
        </p:nvSpPr>
        <p:spPr bwMode="auto">
          <a:xfrm>
            <a:off x="8027988" y="1741488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8683" name="Rectangle 27"/>
          <p:cNvSpPr>
            <a:spLocks noChangeArrowheads="1"/>
          </p:cNvSpPr>
          <p:nvPr/>
        </p:nvSpPr>
        <p:spPr bwMode="auto">
          <a:xfrm>
            <a:off x="6650038" y="1741488"/>
            <a:ext cx="587375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8684" name="Text Box 28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0">
                <a:latin typeface="Arial" charset="0"/>
              </a:rPr>
              <a:t>(Fig 3.5A  Cont. 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66" name="Text Box 2102"/>
          <p:cNvSpPr txBox="1">
            <a:spLocks noChangeArrowheads="1"/>
          </p:cNvSpPr>
          <p:nvPr/>
        </p:nvSpPr>
        <p:spPr bwMode="auto">
          <a:xfrm>
            <a:off x="633413" y="1335088"/>
            <a:ext cx="512127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algn="l"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1809750" algn="l"/>
                <a:tab pos="2286000" algn="l"/>
                <a:tab pos="3143250" algn="ctr"/>
                <a:tab pos="3619500" algn="ctr"/>
                <a:tab pos="4095750" algn="ctr"/>
                <a:tab pos="4572000" algn="ctr"/>
                <a:tab pos="5048250" algn="ctr"/>
                <a:tab pos="514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Rooms</a:t>
            </a:r>
            <a:r>
              <a:rPr lang="en-US" altLang="da-DK" sz="1800" b="0">
                <a:latin typeface="Arial" charset="0"/>
              </a:rPr>
              <a:t>		</a:t>
            </a:r>
            <a:r>
              <a:rPr lang="en-US" altLang="da-DK" sz="1800">
                <a:latin typeface="Arial" charset="0"/>
              </a:rPr>
              <a:t>Prices</a:t>
            </a:r>
            <a:r>
              <a:rPr lang="en-US" altLang="da-DK" sz="1800" b="0">
                <a:latin typeface="Arial" charset="0"/>
              </a:rPr>
              <a:t>	7/8	8/8	9/8	10/8	</a:t>
            </a:r>
          </a:p>
          <a:p>
            <a:r>
              <a:rPr lang="en-US" altLang="da-DK" sz="1800" b="0">
                <a:latin typeface="Arial" charset="0"/>
              </a:rPr>
              <a:t>11	double, bath	80	60		O	B</a:t>
            </a:r>
          </a:p>
          <a:p>
            <a:r>
              <a:rPr lang="en-US" altLang="da-DK" sz="1800" b="0">
                <a:latin typeface="Arial" charset="0"/>
              </a:rPr>
              <a:t>12	single, toil	60		O	O	B	B</a:t>
            </a:r>
          </a:p>
          <a:p>
            <a:r>
              <a:rPr lang="en-US" altLang="da-DK" sz="1800" b="0">
                <a:latin typeface="Arial" charset="0"/>
              </a:rPr>
              <a:t>13	double,	toil	60	50		B	B	B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166967" name="Freeform 2103"/>
          <p:cNvSpPr>
            <a:spLocks/>
          </p:cNvSpPr>
          <p:nvPr/>
        </p:nvSpPr>
        <p:spPr bwMode="auto">
          <a:xfrm>
            <a:off x="571500" y="1308100"/>
            <a:ext cx="5448300" cy="1581150"/>
          </a:xfrm>
          <a:custGeom>
            <a:avLst/>
            <a:gdLst>
              <a:gd name="T0" fmla="*/ 0 w 3432"/>
              <a:gd name="T1" fmla="*/ 864 h 996"/>
              <a:gd name="T2" fmla="*/ 0 w 3432"/>
              <a:gd name="T3" fmla="*/ 0 h 996"/>
              <a:gd name="T4" fmla="*/ 3360 w 3432"/>
              <a:gd name="T5" fmla="*/ 0 h 996"/>
              <a:gd name="T6" fmla="*/ 3372 w 3432"/>
              <a:gd name="T7" fmla="*/ 828 h 996"/>
              <a:gd name="T8" fmla="*/ 1980 w 3432"/>
              <a:gd name="T9" fmla="*/ 852 h 996"/>
              <a:gd name="T10" fmla="*/ 0 w 3432"/>
              <a:gd name="T11" fmla="*/ 864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32" h="996">
                <a:moveTo>
                  <a:pt x="0" y="864"/>
                </a:moveTo>
                <a:cubicBezTo>
                  <a:pt x="0" y="432"/>
                  <a:pt x="0" y="0"/>
                  <a:pt x="0" y="0"/>
                </a:cubicBezTo>
                <a:lnTo>
                  <a:pt x="3360" y="0"/>
                </a:lnTo>
                <a:cubicBezTo>
                  <a:pt x="3432" y="336"/>
                  <a:pt x="3288" y="564"/>
                  <a:pt x="3372" y="828"/>
                </a:cubicBezTo>
                <a:cubicBezTo>
                  <a:pt x="2904" y="804"/>
                  <a:pt x="2316" y="984"/>
                  <a:pt x="1980" y="852"/>
                </a:cubicBezTo>
                <a:cubicBezTo>
                  <a:pt x="1644" y="720"/>
                  <a:pt x="636" y="996"/>
                  <a:pt x="0" y="864"/>
                </a:cubicBezTo>
                <a:close/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166968" name="Line 2104"/>
          <p:cNvSpPr>
            <a:spLocks noChangeShapeType="1"/>
          </p:cNvSpPr>
          <p:nvPr/>
        </p:nvSpPr>
        <p:spPr bwMode="auto">
          <a:xfrm>
            <a:off x="3543300" y="1308100"/>
            <a:ext cx="0" cy="13112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166969" name="Line 2105"/>
          <p:cNvSpPr>
            <a:spLocks noChangeShapeType="1"/>
          </p:cNvSpPr>
          <p:nvPr/>
        </p:nvSpPr>
        <p:spPr bwMode="auto">
          <a:xfrm>
            <a:off x="3543300" y="1651000"/>
            <a:ext cx="2362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166970" name="Text Box 2106"/>
          <p:cNvSpPr txBox="1">
            <a:spLocks noChangeArrowheads="1"/>
          </p:cNvSpPr>
          <p:nvPr/>
        </p:nvSpPr>
        <p:spPr bwMode="auto">
          <a:xfrm>
            <a:off x="449263" y="728663"/>
            <a:ext cx="2112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en-US" altLang="da-DK" sz="2400"/>
              <a:t>Matrix format</a:t>
            </a:r>
          </a:p>
        </p:txBody>
      </p:sp>
      <p:sp>
        <p:nvSpPr>
          <p:cNvPr id="166972" name="Text Box 2108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3.5B  Room status</a:t>
            </a:r>
          </a:p>
        </p:txBody>
      </p:sp>
      <p:grpSp>
        <p:nvGrpSpPr>
          <p:cNvPr id="166997" name="Group 2133"/>
          <p:cNvGrpSpPr>
            <a:grpSpLocks/>
          </p:cNvGrpSpPr>
          <p:nvPr/>
        </p:nvGrpSpPr>
        <p:grpSpPr bwMode="auto">
          <a:xfrm>
            <a:off x="487363" y="3168650"/>
            <a:ext cx="8220075" cy="3308350"/>
            <a:chOff x="307" y="1996"/>
            <a:chExt cx="5178" cy="2084"/>
          </a:xfrm>
        </p:grpSpPr>
        <p:sp>
          <p:nvSpPr>
            <p:cNvPr id="166949" name="Text Box 2085"/>
            <p:cNvSpPr txBox="1">
              <a:spLocks noChangeArrowheads="1"/>
            </p:cNvSpPr>
            <p:nvPr/>
          </p:nvSpPr>
          <p:spPr bwMode="auto">
            <a:xfrm>
              <a:off x="307" y="2072"/>
              <a:ext cx="114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en-US" altLang="da-DK" sz="2400"/>
                <a:t>Map format</a:t>
              </a:r>
            </a:p>
          </p:txBody>
        </p:sp>
        <p:grpSp>
          <p:nvGrpSpPr>
            <p:cNvPr id="166976" name="Group 2112"/>
            <p:cNvGrpSpPr>
              <a:grpSpLocks/>
            </p:cNvGrpSpPr>
            <p:nvPr/>
          </p:nvGrpSpPr>
          <p:grpSpPr bwMode="auto">
            <a:xfrm>
              <a:off x="455" y="2786"/>
              <a:ext cx="2811" cy="1050"/>
              <a:chOff x="357" y="2461"/>
              <a:chExt cx="2811" cy="1050"/>
            </a:xfrm>
          </p:grpSpPr>
          <p:sp>
            <p:nvSpPr>
              <p:cNvPr id="166921" name="Rectangle 2057"/>
              <p:cNvSpPr>
                <a:spLocks noChangeArrowheads="1"/>
              </p:cNvSpPr>
              <p:nvPr/>
            </p:nvSpPr>
            <p:spPr bwMode="auto">
              <a:xfrm>
                <a:off x="372" y="2461"/>
                <a:ext cx="2772" cy="95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22" name="Rectangle 2058" descr="30%"/>
              <p:cNvSpPr>
                <a:spLocks noChangeArrowheads="1"/>
              </p:cNvSpPr>
              <p:nvPr/>
            </p:nvSpPr>
            <p:spPr bwMode="auto">
              <a:xfrm>
                <a:off x="372" y="2461"/>
                <a:ext cx="506" cy="378"/>
              </a:xfrm>
              <a:prstGeom prst="rect">
                <a:avLst/>
              </a:prstGeom>
              <a:pattFill prst="pct30">
                <a:fgClr>
                  <a:srgbClr val="000000"/>
                </a:fgClr>
                <a:bgClr>
                  <a:srgbClr val="FFFFFF"/>
                </a:bgClr>
              </a:patt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23" name="Rectangle 2059" descr="20%"/>
              <p:cNvSpPr>
                <a:spLocks noChangeArrowheads="1"/>
              </p:cNvSpPr>
              <p:nvPr/>
            </p:nvSpPr>
            <p:spPr bwMode="auto">
              <a:xfrm>
                <a:off x="878" y="2461"/>
                <a:ext cx="506" cy="378"/>
              </a:xfrm>
              <a:prstGeom prst="rect">
                <a:avLst/>
              </a:prstGeom>
              <a:pattFill prst="pct20">
                <a:fgClr>
                  <a:srgbClr val="000000"/>
                </a:fgClr>
                <a:bgClr>
                  <a:srgbClr val="FFFFFF"/>
                </a:bgClr>
              </a:patt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24" name="Rectangle 2060"/>
              <p:cNvSpPr>
                <a:spLocks noChangeArrowheads="1"/>
              </p:cNvSpPr>
              <p:nvPr/>
            </p:nvSpPr>
            <p:spPr bwMode="auto">
              <a:xfrm>
                <a:off x="1384" y="2461"/>
                <a:ext cx="506" cy="37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25" name="Rectangle 2061" descr="20%"/>
              <p:cNvSpPr>
                <a:spLocks noChangeArrowheads="1"/>
              </p:cNvSpPr>
              <p:nvPr/>
            </p:nvSpPr>
            <p:spPr bwMode="auto">
              <a:xfrm>
                <a:off x="2232" y="2461"/>
                <a:ext cx="406" cy="378"/>
              </a:xfrm>
              <a:prstGeom prst="rect">
                <a:avLst/>
              </a:prstGeom>
              <a:pattFill prst="pct20">
                <a:fgClr>
                  <a:srgbClr val="000000"/>
                </a:fgClr>
                <a:bgClr>
                  <a:srgbClr val="FFFFFF"/>
                </a:bgClr>
              </a:patt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26" name="Rectangle 2062"/>
              <p:cNvSpPr>
                <a:spLocks noChangeArrowheads="1"/>
              </p:cNvSpPr>
              <p:nvPr/>
            </p:nvSpPr>
            <p:spPr bwMode="auto">
              <a:xfrm>
                <a:off x="2638" y="2461"/>
                <a:ext cx="506" cy="37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27" name="Rectangle 2063" descr="30%"/>
              <p:cNvSpPr>
                <a:spLocks noChangeArrowheads="1"/>
              </p:cNvSpPr>
              <p:nvPr/>
            </p:nvSpPr>
            <p:spPr bwMode="auto">
              <a:xfrm>
                <a:off x="372" y="3073"/>
                <a:ext cx="360" cy="342"/>
              </a:xfrm>
              <a:prstGeom prst="rect">
                <a:avLst/>
              </a:prstGeom>
              <a:pattFill prst="pct30">
                <a:fgClr>
                  <a:srgbClr val="000000"/>
                </a:fgClr>
                <a:bgClr>
                  <a:srgbClr val="FFFFFF"/>
                </a:bgClr>
              </a:patt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28" name="Rectangle 2064"/>
              <p:cNvSpPr>
                <a:spLocks noChangeArrowheads="1"/>
              </p:cNvSpPr>
              <p:nvPr/>
            </p:nvSpPr>
            <p:spPr bwMode="auto">
              <a:xfrm>
                <a:off x="732" y="3073"/>
                <a:ext cx="360" cy="34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29" name="Rectangle 2065"/>
              <p:cNvSpPr>
                <a:spLocks noChangeArrowheads="1"/>
              </p:cNvSpPr>
              <p:nvPr/>
            </p:nvSpPr>
            <p:spPr bwMode="auto">
              <a:xfrm>
                <a:off x="1092" y="3073"/>
                <a:ext cx="360" cy="34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30" name="Rectangle 2066"/>
              <p:cNvSpPr>
                <a:spLocks noChangeArrowheads="1"/>
              </p:cNvSpPr>
              <p:nvPr/>
            </p:nvSpPr>
            <p:spPr bwMode="auto">
              <a:xfrm>
                <a:off x="1452" y="3073"/>
                <a:ext cx="506" cy="34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31" name="Rectangle 2067" descr="20%"/>
              <p:cNvSpPr>
                <a:spLocks noChangeArrowheads="1"/>
              </p:cNvSpPr>
              <p:nvPr/>
            </p:nvSpPr>
            <p:spPr bwMode="auto">
              <a:xfrm>
                <a:off x="1958" y="3073"/>
                <a:ext cx="506" cy="342"/>
              </a:xfrm>
              <a:prstGeom prst="rect">
                <a:avLst/>
              </a:prstGeom>
              <a:pattFill prst="pct20">
                <a:fgClr>
                  <a:srgbClr val="000000"/>
                </a:fgClr>
                <a:bgClr>
                  <a:srgbClr val="FFFFFF"/>
                </a:bgClr>
              </a:patt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32" name="Rectangle 2068"/>
              <p:cNvSpPr>
                <a:spLocks noChangeArrowheads="1"/>
              </p:cNvSpPr>
              <p:nvPr/>
            </p:nvSpPr>
            <p:spPr bwMode="auto">
              <a:xfrm>
                <a:off x="2464" y="3073"/>
                <a:ext cx="360" cy="34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33" name="Rectangle 2069"/>
              <p:cNvSpPr>
                <a:spLocks noChangeArrowheads="1"/>
              </p:cNvSpPr>
              <p:nvPr/>
            </p:nvSpPr>
            <p:spPr bwMode="auto">
              <a:xfrm>
                <a:off x="2824" y="3073"/>
                <a:ext cx="320" cy="34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34" name="Line 2070"/>
              <p:cNvSpPr>
                <a:spLocks noChangeShapeType="1"/>
              </p:cNvSpPr>
              <p:nvPr/>
            </p:nvSpPr>
            <p:spPr bwMode="auto">
              <a:xfrm flipV="1">
                <a:off x="1890" y="2761"/>
                <a:ext cx="342" cy="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35" name="Line 2071"/>
              <p:cNvSpPr>
                <a:spLocks noChangeShapeType="1"/>
              </p:cNvSpPr>
              <p:nvPr/>
            </p:nvSpPr>
            <p:spPr bwMode="auto">
              <a:xfrm flipV="1">
                <a:off x="1884" y="2707"/>
                <a:ext cx="342" cy="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36" name="Line 2072"/>
              <p:cNvSpPr>
                <a:spLocks noChangeShapeType="1"/>
              </p:cNvSpPr>
              <p:nvPr/>
            </p:nvSpPr>
            <p:spPr bwMode="auto">
              <a:xfrm flipV="1">
                <a:off x="1878" y="2653"/>
                <a:ext cx="342" cy="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37" name="Line 2073"/>
              <p:cNvSpPr>
                <a:spLocks noChangeShapeType="1"/>
              </p:cNvSpPr>
              <p:nvPr/>
            </p:nvSpPr>
            <p:spPr bwMode="auto">
              <a:xfrm flipH="1" flipV="1">
                <a:off x="1884" y="2569"/>
                <a:ext cx="180" cy="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38" name="Line 2074"/>
              <p:cNvSpPr>
                <a:spLocks noChangeShapeType="1"/>
              </p:cNvSpPr>
              <p:nvPr/>
            </p:nvSpPr>
            <p:spPr bwMode="auto">
              <a:xfrm flipH="1" flipV="1">
                <a:off x="1890" y="2461"/>
                <a:ext cx="174" cy="19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39" name="Line 2075"/>
              <p:cNvSpPr>
                <a:spLocks noChangeShapeType="1"/>
              </p:cNvSpPr>
              <p:nvPr/>
            </p:nvSpPr>
            <p:spPr bwMode="auto">
              <a:xfrm flipH="1" flipV="1">
                <a:off x="2016" y="2461"/>
                <a:ext cx="48" cy="19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40" name="Line 2076"/>
              <p:cNvSpPr>
                <a:spLocks noChangeShapeType="1"/>
              </p:cNvSpPr>
              <p:nvPr/>
            </p:nvSpPr>
            <p:spPr bwMode="auto">
              <a:xfrm flipV="1">
                <a:off x="2064" y="2569"/>
                <a:ext cx="162" cy="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41" name="Line 2077"/>
              <p:cNvSpPr>
                <a:spLocks noChangeShapeType="1"/>
              </p:cNvSpPr>
              <p:nvPr/>
            </p:nvSpPr>
            <p:spPr bwMode="auto">
              <a:xfrm flipV="1">
                <a:off x="2064" y="2461"/>
                <a:ext cx="174" cy="19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42" name="Line 2078"/>
              <p:cNvSpPr>
                <a:spLocks noChangeShapeType="1"/>
              </p:cNvSpPr>
              <p:nvPr/>
            </p:nvSpPr>
            <p:spPr bwMode="auto">
              <a:xfrm flipV="1">
                <a:off x="2064" y="2461"/>
                <a:ext cx="48" cy="19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43" name="AutoShape 2079"/>
              <p:cNvSpPr>
                <a:spLocks noChangeArrowheads="1"/>
              </p:cNvSpPr>
              <p:nvPr/>
            </p:nvSpPr>
            <p:spPr bwMode="auto">
              <a:xfrm>
                <a:off x="2037" y="2638"/>
                <a:ext cx="48" cy="150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44" name="Rectangle 2080"/>
              <p:cNvSpPr>
                <a:spLocks noChangeArrowheads="1"/>
              </p:cNvSpPr>
              <p:nvPr/>
            </p:nvSpPr>
            <p:spPr bwMode="auto">
              <a:xfrm>
                <a:off x="2085" y="3415"/>
                <a:ext cx="246" cy="9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45" name="Rectangle 2081"/>
              <p:cNvSpPr>
                <a:spLocks noChangeArrowheads="1"/>
              </p:cNvSpPr>
              <p:nvPr/>
            </p:nvSpPr>
            <p:spPr bwMode="auto">
              <a:xfrm>
                <a:off x="1590" y="3418"/>
                <a:ext cx="246" cy="9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46" name="Rectangle 2082"/>
              <p:cNvSpPr>
                <a:spLocks noChangeArrowheads="1"/>
              </p:cNvSpPr>
              <p:nvPr/>
            </p:nvSpPr>
            <p:spPr bwMode="auto">
              <a:xfrm>
                <a:off x="1174" y="3415"/>
                <a:ext cx="195" cy="9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47" name="Rectangle 2083"/>
              <p:cNvSpPr>
                <a:spLocks noChangeArrowheads="1"/>
              </p:cNvSpPr>
              <p:nvPr/>
            </p:nvSpPr>
            <p:spPr bwMode="auto">
              <a:xfrm>
                <a:off x="806" y="3415"/>
                <a:ext cx="195" cy="9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48" name="Rectangle 2084"/>
              <p:cNvSpPr>
                <a:spLocks noChangeArrowheads="1"/>
              </p:cNvSpPr>
              <p:nvPr/>
            </p:nvSpPr>
            <p:spPr bwMode="auto">
              <a:xfrm>
                <a:off x="447" y="3415"/>
                <a:ext cx="195" cy="9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51" name="Text Box 2087" descr="30%"/>
              <p:cNvSpPr txBox="1">
                <a:spLocks noChangeArrowheads="1"/>
              </p:cNvSpPr>
              <p:nvPr/>
            </p:nvSpPr>
            <p:spPr bwMode="auto">
              <a:xfrm>
                <a:off x="447" y="2533"/>
                <a:ext cx="354" cy="231"/>
              </a:xfrm>
              <a:prstGeom prst="rect">
                <a:avLst/>
              </a:prstGeom>
              <a:pattFill prst="pct30">
                <a:fgClr>
                  <a:srgbClr val="000000"/>
                </a:fgClr>
                <a:bgClr>
                  <a:srgbClr val="FFFFFF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r>
                  <a:rPr lang="en-US" altLang="da-DK"/>
                  <a:t>011</a:t>
                </a:r>
              </a:p>
            </p:txBody>
          </p:sp>
          <p:sp>
            <p:nvSpPr>
              <p:cNvPr id="166952" name="Text Box 2088"/>
              <p:cNvSpPr txBox="1">
                <a:spLocks noChangeArrowheads="1"/>
              </p:cNvSpPr>
              <p:nvPr/>
            </p:nvSpPr>
            <p:spPr bwMode="auto">
              <a:xfrm>
                <a:off x="953" y="2536"/>
                <a:ext cx="35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r>
                  <a:rPr lang="en-US" altLang="da-DK"/>
                  <a:t>013</a:t>
                </a:r>
              </a:p>
            </p:txBody>
          </p:sp>
          <p:sp>
            <p:nvSpPr>
              <p:cNvPr id="166953" name="Text Box 2089"/>
              <p:cNvSpPr txBox="1">
                <a:spLocks noChangeArrowheads="1"/>
              </p:cNvSpPr>
              <p:nvPr/>
            </p:nvSpPr>
            <p:spPr bwMode="auto">
              <a:xfrm>
                <a:off x="357" y="3111"/>
                <a:ext cx="35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r>
                  <a:rPr lang="en-US" altLang="da-DK"/>
                  <a:t>012</a:t>
                </a:r>
              </a:p>
            </p:txBody>
          </p:sp>
          <p:sp>
            <p:nvSpPr>
              <p:cNvPr id="166954" name="Text Box 2090"/>
              <p:cNvSpPr txBox="1">
                <a:spLocks noChangeArrowheads="1"/>
              </p:cNvSpPr>
              <p:nvPr/>
            </p:nvSpPr>
            <p:spPr bwMode="auto">
              <a:xfrm>
                <a:off x="732" y="3111"/>
                <a:ext cx="35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r>
                  <a:rPr lang="en-US" altLang="da-DK"/>
                  <a:t>014</a:t>
                </a:r>
              </a:p>
            </p:txBody>
          </p:sp>
          <p:sp>
            <p:nvSpPr>
              <p:cNvPr id="166956" name="Text Box 2092"/>
              <p:cNvSpPr txBox="1">
                <a:spLocks noChangeArrowheads="1"/>
              </p:cNvSpPr>
              <p:nvPr/>
            </p:nvSpPr>
            <p:spPr bwMode="auto">
              <a:xfrm>
                <a:off x="1441" y="2536"/>
                <a:ext cx="35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r>
                  <a:rPr lang="en-US" altLang="da-DK"/>
                  <a:t>015</a:t>
                </a:r>
              </a:p>
            </p:txBody>
          </p:sp>
          <p:sp>
            <p:nvSpPr>
              <p:cNvPr id="166957" name="Text Box 2093"/>
              <p:cNvSpPr txBox="1">
                <a:spLocks noChangeArrowheads="1"/>
              </p:cNvSpPr>
              <p:nvPr/>
            </p:nvSpPr>
            <p:spPr bwMode="auto">
              <a:xfrm>
                <a:off x="2241" y="2536"/>
                <a:ext cx="35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r>
                  <a:rPr lang="en-US" altLang="da-DK"/>
                  <a:t>017</a:t>
                </a:r>
              </a:p>
            </p:txBody>
          </p:sp>
          <p:sp>
            <p:nvSpPr>
              <p:cNvPr id="166958" name="Text Box 2094"/>
              <p:cNvSpPr txBox="1">
                <a:spLocks noChangeArrowheads="1"/>
              </p:cNvSpPr>
              <p:nvPr/>
            </p:nvSpPr>
            <p:spPr bwMode="auto">
              <a:xfrm>
                <a:off x="2741" y="2536"/>
                <a:ext cx="35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r>
                  <a:rPr lang="en-US" altLang="da-DK"/>
                  <a:t>019</a:t>
                </a:r>
              </a:p>
            </p:txBody>
          </p:sp>
          <p:sp>
            <p:nvSpPr>
              <p:cNvPr id="166959" name="Text Box 2095"/>
              <p:cNvSpPr txBox="1">
                <a:spLocks noChangeArrowheads="1"/>
              </p:cNvSpPr>
              <p:nvPr/>
            </p:nvSpPr>
            <p:spPr bwMode="auto">
              <a:xfrm>
                <a:off x="1098" y="3111"/>
                <a:ext cx="35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r>
                  <a:rPr lang="en-US" altLang="da-DK"/>
                  <a:t>016</a:t>
                </a:r>
              </a:p>
            </p:txBody>
          </p:sp>
          <p:sp>
            <p:nvSpPr>
              <p:cNvPr id="166960" name="Text Box 2096"/>
              <p:cNvSpPr txBox="1">
                <a:spLocks noChangeArrowheads="1"/>
              </p:cNvSpPr>
              <p:nvPr/>
            </p:nvSpPr>
            <p:spPr bwMode="auto">
              <a:xfrm>
                <a:off x="1512" y="3111"/>
                <a:ext cx="35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r>
                  <a:rPr lang="en-US" altLang="da-DK"/>
                  <a:t>018</a:t>
                </a:r>
              </a:p>
            </p:txBody>
          </p:sp>
          <p:sp>
            <p:nvSpPr>
              <p:cNvPr id="166961" name="Text Box 2097"/>
              <p:cNvSpPr txBox="1">
                <a:spLocks noChangeArrowheads="1"/>
              </p:cNvSpPr>
              <p:nvPr/>
            </p:nvSpPr>
            <p:spPr bwMode="auto">
              <a:xfrm>
                <a:off x="2022" y="3111"/>
                <a:ext cx="35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r>
                  <a:rPr lang="en-US" altLang="da-DK"/>
                  <a:t>020</a:t>
                </a:r>
              </a:p>
            </p:txBody>
          </p:sp>
          <p:sp>
            <p:nvSpPr>
              <p:cNvPr id="166962" name="Text Box 2098"/>
              <p:cNvSpPr txBox="1">
                <a:spLocks noChangeArrowheads="1"/>
              </p:cNvSpPr>
              <p:nvPr/>
            </p:nvSpPr>
            <p:spPr bwMode="auto">
              <a:xfrm>
                <a:off x="2460" y="3111"/>
                <a:ext cx="35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r>
                  <a:rPr lang="en-US" altLang="da-DK"/>
                  <a:t>022</a:t>
                </a:r>
              </a:p>
            </p:txBody>
          </p:sp>
          <p:sp>
            <p:nvSpPr>
              <p:cNvPr id="166963" name="Text Box 2099"/>
              <p:cNvSpPr txBox="1">
                <a:spLocks noChangeArrowheads="1"/>
              </p:cNvSpPr>
              <p:nvPr/>
            </p:nvSpPr>
            <p:spPr bwMode="auto">
              <a:xfrm>
                <a:off x="2814" y="3111"/>
                <a:ext cx="35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r>
                  <a:rPr lang="en-US" altLang="da-DK"/>
                  <a:t>024</a:t>
                </a:r>
              </a:p>
            </p:txBody>
          </p:sp>
        </p:grpSp>
        <p:sp>
          <p:nvSpPr>
            <p:cNvPr id="166977" name="Text Box 2113"/>
            <p:cNvSpPr txBox="1">
              <a:spLocks noChangeArrowheads="1"/>
            </p:cNvSpPr>
            <p:nvPr/>
          </p:nvSpPr>
          <p:spPr bwMode="auto">
            <a:xfrm>
              <a:off x="362" y="2360"/>
              <a:ext cx="3070" cy="172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26000" tIns="82800" rIns="126000" bIns="82800"/>
            <a:lstStyle>
              <a:lvl1pPr algn="l" defTabSz="895350">
                <a:tabLst>
                  <a:tab pos="1143000" algn="ctr"/>
                  <a:tab pos="1714500" algn="l"/>
                  <a:tab pos="2571750" algn="l"/>
                  <a:tab pos="342900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895350">
                <a:tabLst>
                  <a:tab pos="1143000" algn="ctr"/>
                  <a:tab pos="1714500" algn="l"/>
                  <a:tab pos="2571750" algn="l"/>
                  <a:tab pos="342900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895350">
                <a:tabLst>
                  <a:tab pos="1143000" algn="ctr"/>
                  <a:tab pos="1714500" algn="l"/>
                  <a:tab pos="2571750" algn="l"/>
                  <a:tab pos="342900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895350">
                <a:tabLst>
                  <a:tab pos="1143000" algn="ctr"/>
                  <a:tab pos="1714500" algn="l"/>
                  <a:tab pos="2571750" algn="l"/>
                  <a:tab pos="342900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895350">
                <a:tabLst>
                  <a:tab pos="1143000" algn="ctr"/>
                  <a:tab pos="1714500" algn="l"/>
                  <a:tab pos="2571750" algn="l"/>
                  <a:tab pos="342900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571750" algn="l"/>
                  <a:tab pos="342900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571750" algn="l"/>
                  <a:tab pos="342900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571750" algn="l"/>
                  <a:tab pos="342900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571750" algn="l"/>
                  <a:tab pos="342900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Room states from  </a:t>
              </a:r>
              <a:r>
                <a:rPr lang="en-US" altLang="da-DK" sz="1800" b="0">
                  <a:latin typeface="Arial" charset="0"/>
                </a:rPr>
                <a:t>30-08-03  </a:t>
              </a:r>
              <a:r>
                <a:rPr lang="en-US" altLang="da-DK" sz="1800">
                  <a:latin typeface="Arial" charset="0"/>
                </a:rPr>
                <a:t>to	</a:t>
              </a:r>
              <a:r>
                <a:rPr lang="en-US" altLang="da-DK" sz="1800" b="0">
                  <a:latin typeface="Arial" charset="0"/>
                </a:rPr>
                <a:t>01-09-03</a:t>
              </a:r>
            </a:p>
            <a:p>
              <a:endParaRPr lang="en-US" altLang="da-DK" sz="1800">
                <a:latin typeface="Arial" charset="0"/>
              </a:endParaRPr>
            </a:p>
          </p:txBody>
        </p:sp>
        <p:sp>
          <p:nvSpPr>
            <p:cNvPr id="166978" name="Rectangle 2114"/>
            <p:cNvSpPr>
              <a:spLocks noChangeArrowheads="1"/>
            </p:cNvSpPr>
            <p:nvPr/>
          </p:nvSpPr>
          <p:spPr bwMode="auto">
            <a:xfrm>
              <a:off x="1734" y="2426"/>
              <a:ext cx="624" cy="17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6979" name="Rectangle 2115"/>
            <p:cNvSpPr>
              <a:spLocks noChangeArrowheads="1"/>
            </p:cNvSpPr>
            <p:nvPr/>
          </p:nvSpPr>
          <p:spPr bwMode="auto">
            <a:xfrm>
              <a:off x="2592" y="2426"/>
              <a:ext cx="624" cy="17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6982" name="Text Box 2118"/>
            <p:cNvSpPr txBox="1">
              <a:spLocks noChangeArrowheads="1"/>
            </p:cNvSpPr>
            <p:nvPr/>
          </p:nvSpPr>
          <p:spPr bwMode="auto">
            <a:xfrm>
              <a:off x="3938" y="3467"/>
              <a:ext cx="125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Detail window</a:t>
              </a:r>
            </a:p>
            <a:p>
              <a:r>
                <a:rPr lang="en-US" altLang="da-DK" sz="1800">
                  <a:latin typeface="Arial" charset="0"/>
                </a:rPr>
                <a:t>for selected item</a:t>
              </a:r>
            </a:p>
          </p:txBody>
        </p:sp>
        <p:sp>
          <p:nvSpPr>
            <p:cNvPr id="166983" name="AutoShape 2119"/>
            <p:cNvSpPr>
              <a:spLocks noChangeAspect="1" noChangeArrowheads="1"/>
            </p:cNvSpPr>
            <p:nvPr/>
          </p:nvSpPr>
          <p:spPr bwMode="auto">
            <a:xfrm rot="6921098">
              <a:off x="2760" y="2313"/>
              <a:ext cx="909" cy="889"/>
            </a:xfrm>
            <a:prstGeom prst="lightningBol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grpSp>
          <p:nvGrpSpPr>
            <p:cNvPr id="166986" name="Group 2122"/>
            <p:cNvGrpSpPr>
              <a:grpSpLocks/>
            </p:cNvGrpSpPr>
            <p:nvPr/>
          </p:nvGrpSpPr>
          <p:grpSpPr bwMode="auto">
            <a:xfrm>
              <a:off x="3312" y="1996"/>
              <a:ext cx="2173" cy="1432"/>
              <a:chOff x="362" y="861"/>
              <a:chExt cx="2173" cy="1432"/>
            </a:xfrm>
          </p:grpSpPr>
          <p:sp>
            <p:nvSpPr>
              <p:cNvPr id="166987" name="Text Box 2123"/>
              <p:cNvSpPr txBox="1">
                <a:spLocks noChangeArrowheads="1"/>
              </p:cNvSpPr>
              <p:nvPr/>
            </p:nvSpPr>
            <p:spPr bwMode="auto">
              <a:xfrm>
                <a:off x="362" y="861"/>
                <a:ext cx="2173" cy="1432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algn="l" defTabSz="895350">
                  <a:tabLst>
                    <a:tab pos="1625600" algn="r"/>
                    <a:tab pos="2286000" algn="r"/>
                    <a:tab pos="2959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 defTabSz="895350">
                  <a:tabLst>
                    <a:tab pos="1625600" algn="r"/>
                    <a:tab pos="2286000" algn="r"/>
                    <a:tab pos="2959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 defTabSz="895350">
                  <a:tabLst>
                    <a:tab pos="1625600" algn="r"/>
                    <a:tab pos="2286000" algn="r"/>
                    <a:tab pos="2959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 defTabSz="895350">
                  <a:tabLst>
                    <a:tab pos="1625600" algn="r"/>
                    <a:tab pos="2286000" algn="r"/>
                    <a:tab pos="2959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 defTabSz="895350">
                  <a:tabLst>
                    <a:tab pos="1625600" algn="r"/>
                    <a:tab pos="2286000" algn="r"/>
                    <a:tab pos="2959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625600" algn="r"/>
                    <a:tab pos="2286000" algn="r"/>
                    <a:tab pos="2959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625600" algn="r"/>
                    <a:tab pos="2286000" algn="r"/>
                    <a:tab pos="2959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625600" algn="r"/>
                    <a:tab pos="2286000" algn="r"/>
                    <a:tab pos="2959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625600" algn="r"/>
                    <a:tab pos="2286000" algn="r"/>
                    <a:tab pos="2959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Aft>
                    <a:spcPct val="30000"/>
                  </a:spcAft>
                </a:pPr>
                <a:r>
                  <a:rPr lang="en-US" altLang="da-DK" sz="1800">
                    <a:latin typeface="Arial" charset="0"/>
                  </a:rPr>
                  <a:t>Prices	high	med	low</a:t>
                </a:r>
              </a:p>
              <a:p>
                <a:pPr>
                  <a:spcAft>
                    <a:spcPct val="30000"/>
                  </a:spcAft>
                </a:pPr>
                <a:r>
                  <a:rPr lang="en-US" altLang="da-DK" sz="1800">
                    <a:latin typeface="Arial" charset="0"/>
                  </a:rPr>
                  <a:t>Normal	</a:t>
                </a:r>
                <a:r>
                  <a:rPr lang="en-US" altLang="da-DK" sz="1800" b="0">
                    <a:latin typeface="Arial" charset="0"/>
                  </a:rPr>
                  <a:t>88	80	58</a:t>
                </a:r>
                <a:endParaRPr lang="en-US" altLang="da-DK" sz="1800">
                  <a:latin typeface="Arial" charset="0"/>
                </a:endParaRPr>
              </a:p>
              <a:p>
                <a:pPr>
                  <a:spcAft>
                    <a:spcPct val="30000"/>
                  </a:spcAft>
                </a:pPr>
                <a:r>
                  <a:rPr lang="en-US" altLang="da-DK" sz="1800">
                    <a:latin typeface="Arial" charset="0"/>
                  </a:rPr>
                  <a:t>As single	</a:t>
                </a:r>
                <a:r>
                  <a:rPr lang="en-US" altLang="da-DK" sz="1800" b="0">
                    <a:latin typeface="Arial" charset="0"/>
                  </a:rPr>
                  <a:t>68</a:t>
                </a:r>
                <a:r>
                  <a:rPr lang="en-US" altLang="da-DK" sz="1800">
                    <a:latin typeface="Arial" charset="0"/>
                  </a:rPr>
                  <a:t>	</a:t>
                </a:r>
                <a:r>
                  <a:rPr lang="en-US" altLang="da-DK" sz="1800" b="0">
                    <a:latin typeface="Arial" charset="0"/>
                  </a:rPr>
                  <a:t>60</a:t>
                </a:r>
                <a:r>
                  <a:rPr lang="en-US" altLang="da-DK" sz="1800">
                    <a:latin typeface="Arial" charset="0"/>
                  </a:rPr>
                  <a:t>	</a:t>
                </a:r>
                <a:r>
                  <a:rPr lang="en-US" altLang="da-DK" sz="1800" b="0">
                    <a:latin typeface="Arial" charset="0"/>
                  </a:rPr>
                  <a:t>49</a:t>
                </a:r>
                <a:endParaRPr lang="en-US" altLang="da-DK" sz="1800">
                  <a:latin typeface="Arial" charset="0"/>
                </a:endParaRPr>
              </a:p>
              <a:p>
                <a:pPr>
                  <a:spcAft>
                    <a:spcPct val="30000"/>
                  </a:spcAft>
                </a:pPr>
                <a:r>
                  <a:rPr lang="en-US" altLang="da-DK" sz="1800">
                    <a:latin typeface="Arial" charset="0"/>
                  </a:rPr>
                  <a:t>Beds	</a:t>
                </a:r>
                <a:r>
                  <a:rPr lang="en-US" altLang="da-DK" sz="1800" b="0">
                    <a:latin typeface="Arial" charset="0"/>
                  </a:rPr>
                  <a:t>2</a:t>
                </a:r>
                <a:r>
                  <a:rPr lang="en-US" altLang="da-DK" sz="1800">
                    <a:latin typeface="Arial" charset="0"/>
                  </a:rPr>
                  <a:t>	</a:t>
                </a:r>
              </a:p>
              <a:p>
                <a:pPr>
                  <a:spcAft>
                    <a:spcPct val="30000"/>
                  </a:spcAft>
                </a:pPr>
                <a:r>
                  <a:rPr lang="en-US" altLang="da-DK" sz="1800">
                    <a:latin typeface="Arial" charset="0"/>
                  </a:rPr>
                  <a:t>Bath	</a:t>
                </a:r>
                <a:r>
                  <a:rPr lang="en-US" altLang="da-DK" sz="1800" b="0">
                    <a:latin typeface="Arial" charset="0"/>
                  </a:rPr>
                  <a:t>full</a:t>
                </a:r>
                <a:r>
                  <a:rPr lang="en-US" altLang="da-DK" sz="1800">
                    <a:latin typeface="Arial" charset="0"/>
                  </a:rPr>
                  <a:t>	</a:t>
                </a:r>
              </a:p>
              <a:p>
                <a:pPr>
                  <a:spcAft>
                    <a:spcPct val="30000"/>
                  </a:spcAft>
                </a:pPr>
                <a:r>
                  <a:rPr lang="en-US" altLang="da-DK" sz="1800">
                    <a:latin typeface="Arial" charset="0"/>
                  </a:rPr>
                  <a:t>Last renovated    	</a:t>
                </a:r>
                <a:r>
                  <a:rPr lang="en-US" altLang="da-DK" sz="1800" b="0">
                    <a:latin typeface="Arial" charset="0"/>
                  </a:rPr>
                  <a:t>20-08-03</a:t>
                </a:r>
                <a:endParaRPr lang="en-US" altLang="da-DK" sz="1800">
                  <a:latin typeface="Arial" charset="0"/>
                </a:endParaRPr>
              </a:p>
            </p:txBody>
          </p:sp>
          <p:sp>
            <p:nvSpPr>
              <p:cNvPr id="166988" name="Rectangle 2124"/>
              <p:cNvSpPr>
                <a:spLocks noChangeArrowheads="1"/>
              </p:cNvSpPr>
              <p:nvPr/>
            </p:nvSpPr>
            <p:spPr bwMode="auto">
              <a:xfrm>
                <a:off x="1121" y="1584"/>
                <a:ext cx="370" cy="15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89" name="Rectangle 2125"/>
              <p:cNvSpPr>
                <a:spLocks noChangeArrowheads="1"/>
              </p:cNvSpPr>
              <p:nvPr/>
            </p:nvSpPr>
            <p:spPr bwMode="auto">
              <a:xfrm>
                <a:off x="1121" y="1812"/>
                <a:ext cx="370" cy="15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90" name="Rectangle 2126"/>
              <p:cNvSpPr>
                <a:spLocks noChangeArrowheads="1"/>
              </p:cNvSpPr>
              <p:nvPr/>
            </p:nvSpPr>
            <p:spPr bwMode="auto">
              <a:xfrm>
                <a:off x="1551" y="2032"/>
                <a:ext cx="664" cy="15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91" name="Rectangle 2127"/>
              <p:cNvSpPr>
                <a:spLocks noChangeArrowheads="1"/>
              </p:cNvSpPr>
              <p:nvPr/>
            </p:nvSpPr>
            <p:spPr bwMode="auto">
              <a:xfrm>
                <a:off x="1543" y="1128"/>
                <a:ext cx="370" cy="15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92" name="Rectangle 2128"/>
              <p:cNvSpPr>
                <a:spLocks noChangeArrowheads="1"/>
              </p:cNvSpPr>
              <p:nvPr/>
            </p:nvSpPr>
            <p:spPr bwMode="auto">
              <a:xfrm>
                <a:off x="1987" y="1128"/>
                <a:ext cx="370" cy="15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93" name="Rectangle 2129"/>
              <p:cNvSpPr>
                <a:spLocks noChangeArrowheads="1"/>
              </p:cNvSpPr>
              <p:nvPr/>
            </p:nvSpPr>
            <p:spPr bwMode="auto">
              <a:xfrm>
                <a:off x="1119" y="1128"/>
                <a:ext cx="370" cy="15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94" name="Rectangle 2130"/>
              <p:cNvSpPr>
                <a:spLocks noChangeArrowheads="1"/>
              </p:cNvSpPr>
              <p:nvPr/>
            </p:nvSpPr>
            <p:spPr bwMode="auto">
              <a:xfrm>
                <a:off x="1543" y="1352"/>
                <a:ext cx="370" cy="15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95" name="Rectangle 2131"/>
              <p:cNvSpPr>
                <a:spLocks noChangeArrowheads="1"/>
              </p:cNvSpPr>
              <p:nvPr/>
            </p:nvSpPr>
            <p:spPr bwMode="auto">
              <a:xfrm>
                <a:off x="1987" y="1352"/>
                <a:ext cx="370" cy="15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6996" name="Rectangle 2132"/>
              <p:cNvSpPr>
                <a:spLocks noChangeArrowheads="1"/>
              </p:cNvSpPr>
              <p:nvPr/>
            </p:nvSpPr>
            <p:spPr bwMode="auto">
              <a:xfrm>
                <a:off x="1119" y="1352"/>
                <a:ext cx="370" cy="15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975" y="1144588"/>
            <a:ext cx="4843463" cy="452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3.5C  Hierarchy presentations</a:t>
            </a:r>
          </a:p>
        </p:txBody>
      </p:sp>
      <p:pic>
        <p:nvPicPr>
          <p:cNvPr id="1894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3" y="1144588"/>
            <a:ext cx="3044825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9445" name="Text Box 5"/>
          <p:cNvSpPr txBox="1">
            <a:spLocks noChangeArrowheads="1"/>
          </p:cNvSpPr>
          <p:nvPr/>
        </p:nvSpPr>
        <p:spPr bwMode="auto">
          <a:xfrm>
            <a:off x="563563" y="650875"/>
            <a:ext cx="1590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Explorer tree</a:t>
            </a:r>
          </a:p>
        </p:txBody>
      </p:sp>
      <p:sp>
        <p:nvSpPr>
          <p:cNvPr id="189446" name="Text Box 6"/>
          <p:cNvSpPr txBox="1">
            <a:spLocks noChangeArrowheads="1"/>
          </p:cNvSpPr>
          <p:nvPr/>
        </p:nvSpPr>
        <p:spPr bwMode="auto">
          <a:xfrm>
            <a:off x="3978275" y="650875"/>
            <a:ext cx="1704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Detail window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3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1019175"/>
            <a:ext cx="2300288" cy="463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3303" name="Text Box 7"/>
          <p:cNvSpPr txBox="1">
            <a:spLocks noChangeArrowheads="1"/>
          </p:cNvSpPr>
          <p:nvPr/>
        </p:nvSpPr>
        <p:spPr bwMode="auto">
          <a:xfrm>
            <a:off x="639763" y="533400"/>
            <a:ext cx="1692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E-mail folders</a:t>
            </a:r>
          </a:p>
        </p:txBody>
      </p:sp>
      <p:grpSp>
        <p:nvGrpSpPr>
          <p:cNvPr id="183307" name="Group 11"/>
          <p:cNvGrpSpPr>
            <a:grpSpLocks/>
          </p:cNvGrpSpPr>
          <p:nvPr/>
        </p:nvGrpSpPr>
        <p:grpSpPr bwMode="auto">
          <a:xfrm>
            <a:off x="3217863" y="533400"/>
            <a:ext cx="4673600" cy="4135438"/>
            <a:chOff x="2027" y="336"/>
            <a:chExt cx="2944" cy="2605"/>
          </a:xfrm>
        </p:grpSpPr>
        <p:pic>
          <p:nvPicPr>
            <p:cNvPr id="18329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2" y="2428"/>
              <a:ext cx="909" cy="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3300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1" y="1650"/>
              <a:ext cx="1035" cy="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3301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7" y="654"/>
              <a:ext cx="1081" cy="18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3304" name="Text Box 8"/>
            <p:cNvSpPr txBox="1">
              <a:spLocks noChangeArrowheads="1"/>
            </p:cNvSpPr>
            <p:nvPr/>
          </p:nvSpPr>
          <p:spPr bwMode="auto">
            <a:xfrm>
              <a:off x="2027" y="336"/>
              <a:ext cx="144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noProof="1"/>
                <a:t>Hierarchical menus</a:t>
              </a:r>
            </a:p>
          </p:txBody>
        </p:sp>
      </p:grpSp>
      <p:sp>
        <p:nvSpPr>
          <p:cNvPr id="183306" name="Text Box 10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0">
                <a:latin typeface="Arial" charset="0"/>
              </a:rPr>
              <a:t>(Fig 3.5C  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93" name="Text Box 2153"/>
          <p:cNvSpPr txBox="1">
            <a:spLocks noChangeArrowheads="1"/>
          </p:cNvSpPr>
          <p:nvPr/>
        </p:nvSpPr>
        <p:spPr bwMode="auto">
          <a:xfrm>
            <a:off x="1979613" y="950913"/>
            <a:ext cx="4473575" cy="1778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>
              <a:tabLst>
                <a:tab pos="2476500" algn="ctr"/>
                <a:tab pos="3238500" algn="ctr"/>
                <a:tab pos="40005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2476500" algn="ctr"/>
                <a:tab pos="3238500" algn="ctr"/>
                <a:tab pos="40005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2476500" algn="ctr"/>
                <a:tab pos="3238500" algn="ctr"/>
                <a:tab pos="40005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2476500" algn="ctr"/>
                <a:tab pos="3238500" algn="ctr"/>
                <a:tab pos="40005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2476500" algn="ctr"/>
                <a:tab pos="3238500" algn="ctr"/>
                <a:tab pos="40005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ctr"/>
                <a:tab pos="3238500" algn="ctr"/>
                <a:tab pos="40005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ctr"/>
                <a:tab pos="3238500" algn="ctr"/>
                <a:tab pos="40005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ctr"/>
                <a:tab pos="3238500" algn="ctr"/>
                <a:tab pos="40005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ctr"/>
                <a:tab pos="3238500" algn="ctr"/>
                <a:tab pos="40005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	1996	1997	1998</a:t>
            </a:r>
          </a:p>
          <a:p>
            <a:r>
              <a:rPr lang="en-US" altLang="da-DK" sz="1800">
                <a:latin typeface="Arial" charset="0"/>
              </a:rPr>
              <a:t>Customer satisfact	7	8	9</a:t>
            </a:r>
          </a:p>
          <a:p>
            <a:r>
              <a:rPr lang="en-US" altLang="da-DK" sz="1800">
                <a:latin typeface="Arial" charset="0"/>
              </a:rPr>
              <a:t>Employee satisfact	6	4	8</a:t>
            </a:r>
          </a:p>
          <a:p>
            <a:r>
              <a:rPr lang="en-US" altLang="da-DK" sz="1800">
                <a:latin typeface="Arial" charset="0"/>
              </a:rPr>
              <a:t>Sales	12.5	14.5	15.8</a:t>
            </a:r>
          </a:p>
          <a:p>
            <a:r>
              <a:rPr lang="en-US" altLang="da-DK" sz="1800">
                <a:latin typeface="Arial" charset="0"/>
              </a:rPr>
              <a:t>Profit	2.7	1.9	0.8</a:t>
            </a:r>
          </a:p>
          <a:p>
            <a:r>
              <a:rPr lang="en-US" altLang="da-DK" sz="1800">
                <a:latin typeface="Arial" charset="0"/>
              </a:rPr>
              <a:t>. . .</a:t>
            </a:r>
          </a:p>
        </p:txBody>
      </p:sp>
      <p:sp>
        <p:nvSpPr>
          <p:cNvPr id="114794" name="Rectangle 2154"/>
          <p:cNvSpPr>
            <a:spLocks noChangeArrowheads="1"/>
          </p:cNvSpPr>
          <p:nvPr/>
        </p:nvSpPr>
        <p:spPr bwMode="auto">
          <a:xfrm>
            <a:off x="4279900" y="950913"/>
            <a:ext cx="723900" cy="1778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4795" name="Rectangle 2155"/>
          <p:cNvSpPr>
            <a:spLocks noChangeArrowheads="1"/>
          </p:cNvSpPr>
          <p:nvPr/>
        </p:nvSpPr>
        <p:spPr bwMode="auto">
          <a:xfrm>
            <a:off x="5003800" y="950913"/>
            <a:ext cx="723900" cy="1778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4796" name="Rectangle 2156"/>
          <p:cNvSpPr>
            <a:spLocks noChangeArrowheads="1"/>
          </p:cNvSpPr>
          <p:nvPr/>
        </p:nvSpPr>
        <p:spPr bwMode="auto">
          <a:xfrm>
            <a:off x="5727700" y="950913"/>
            <a:ext cx="723900" cy="1778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4797" name="Rectangle 2157"/>
          <p:cNvSpPr>
            <a:spLocks noChangeArrowheads="1"/>
          </p:cNvSpPr>
          <p:nvPr/>
        </p:nvSpPr>
        <p:spPr bwMode="auto">
          <a:xfrm>
            <a:off x="1979613" y="1285875"/>
            <a:ext cx="4471987" cy="14430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4828" name="Text Box 2188"/>
          <p:cNvSpPr txBox="1">
            <a:spLocks noChangeArrowheads="1"/>
          </p:cNvSpPr>
          <p:nvPr/>
        </p:nvSpPr>
        <p:spPr bwMode="auto">
          <a:xfrm>
            <a:off x="449263" y="84138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3.5D  Business history (1)</a:t>
            </a:r>
          </a:p>
        </p:txBody>
      </p:sp>
      <p:grpSp>
        <p:nvGrpSpPr>
          <p:cNvPr id="114832" name="Group 2192"/>
          <p:cNvGrpSpPr>
            <a:grpSpLocks/>
          </p:cNvGrpSpPr>
          <p:nvPr/>
        </p:nvGrpSpPr>
        <p:grpSpPr bwMode="auto">
          <a:xfrm>
            <a:off x="512763" y="3173413"/>
            <a:ext cx="2651125" cy="2760662"/>
            <a:chOff x="323" y="1999"/>
            <a:chExt cx="1670" cy="1739"/>
          </a:xfrm>
        </p:grpSpPr>
        <p:sp>
          <p:nvSpPr>
            <p:cNvPr id="114798" name="Line 2158"/>
            <p:cNvSpPr>
              <a:spLocks noChangeShapeType="1"/>
            </p:cNvSpPr>
            <p:nvPr/>
          </p:nvSpPr>
          <p:spPr bwMode="auto">
            <a:xfrm flipV="1">
              <a:off x="544" y="2302"/>
              <a:ext cx="0" cy="12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799" name="Line 2159"/>
            <p:cNvSpPr>
              <a:spLocks noChangeShapeType="1"/>
            </p:cNvSpPr>
            <p:nvPr/>
          </p:nvSpPr>
          <p:spPr bwMode="auto">
            <a:xfrm>
              <a:off x="544" y="3514"/>
              <a:ext cx="144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00" name="Text Box 2160"/>
            <p:cNvSpPr txBox="1">
              <a:spLocks noChangeArrowheads="1"/>
            </p:cNvSpPr>
            <p:nvPr/>
          </p:nvSpPr>
          <p:spPr bwMode="auto">
            <a:xfrm>
              <a:off x="420" y="3507"/>
              <a:ext cx="126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762000" algn="l"/>
                  <a:tab pos="152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762000" algn="l"/>
                  <a:tab pos="152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762000" algn="l"/>
                  <a:tab pos="152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762000" algn="l"/>
                  <a:tab pos="152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762000" algn="l"/>
                  <a:tab pos="152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62000" algn="l"/>
                  <a:tab pos="152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62000" algn="l"/>
                  <a:tab pos="152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62000" algn="l"/>
                  <a:tab pos="152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62000" algn="l"/>
                  <a:tab pos="152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da-DK" sz="1800">
                  <a:latin typeface="Arial" charset="0"/>
                </a:rPr>
                <a:t>96	97	98	</a:t>
              </a:r>
            </a:p>
          </p:txBody>
        </p:sp>
        <p:sp>
          <p:nvSpPr>
            <p:cNvPr id="114801" name="Freeform 2161"/>
            <p:cNvSpPr>
              <a:spLocks/>
            </p:cNvSpPr>
            <p:nvPr/>
          </p:nvSpPr>
          <p:spPr bwMode="auto">
            <a:xfrm>
              <a:off x="535" y="3328"/>
              <a:ext cx="978" cy="132"/>
            </a:xfrm>
            <a:custGeom>
              <a:avLst/>
              <a:gdLst>
                <a:gd name="T0" fmla="*/ 978 w 978"/>
                <a:gd name="T1" fmla="*/ 132 h 132"/>
                <a:gd name="T2" fmla="*/ 504 w 978"/>
                <a:gd name="T3" fmla="*/ 54 h 132"/>
                <a:gd name="T4" fmla="*/ 0 w 978"/>
                <a:gd name="T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8" h="132">
                  <a:moveTo>
                    <a:pt x="978" y="132"/>
                  </a:moveTo>
                  <a:lnTo>
                    <a:pt x="504" y="54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02" name="Freeform 2162"/>
            <p:cNvSpPr>
              <a:spLocks/>
            </p:cNvSpPr>
            <p:nvPr/>
          </p:nvSpPr>
          <p:spPr bwMode="auto">
            <a:xfrm>
              <a:off x="541" y="3004"/>
              <a:ext cx="972" cy="234"/>
            </a:xfrm>
            <a:custGeom>
              <a:avLst/>
              <a:gdLst>
                <a:gd name="T0" fmla="*/ 972 w 972"/>
                <a:gd name="T1" fmla="*/ 0 h 234"/>
                <a:gd name="T2" fmla="*/ 498 w 972"/>
                <a:gd name="T3" fmla="*/ 234 h 234"/>
                <a:gd name="T4" fmla="*/ 0 w 972"/>
                <a:gd name="T5" fmla="*/ 11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2" h="234">
                  <a:moveTo>
                    <a:pt x="972" y="0"/>
                  </a:moveTo>
                  <a:lnTo>
                    <a:pt x="498" y="234"/>
                  </a:lnTo>
                  <a:lnTo>
                    <a:pt x="0" y="114"/>
                  </a:lnTo>
                </a:path>
              </a:pathLst>
            </a:custGeom>
            <a:solidFill>
              <a:schemeClr val="bg1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03" name="Freeform 2163"/>
            <p:cNvSpPr>
              <a:spLocks/>
            </p:cNvSpPr>
            <p:nvPr/>
          </p:nvSpPr>
          <p:spPr bwMode="auto">
            <a:xfrm>
              <a:off x="547" y="2890"/>
              <a:ext cx="966" cy="144"/>
            </a:xfrm>
            <a:custGeom>
              <a:avLst/>
              <a:gdLst>
                <a:gd name="T0" fmla="*/ 966 w 966"/>
                <a:gd name="T1" fmla="*/ 0 h 144"/>
                <a:gd name="T2" fmla="*/ 480 w 966"/>
                <a:gd name="T3" fmla="*/ 78 h 144"/>
                <a:gd name="T4" fmla="*/ 0 w 966"/>
                <a:gd name="T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6" h="144">
                  <a:moveTo>
                    <a:pt x="966" y="0"/>
                  </a:moveTo>
                  <a:lnTo>
                    <a:pt x="480" y="78"/>
                  </a:lnTo>
                  <a:lnTo>
                    <a:pt x="0" y="144"/>
                  </a:lnTo>
                </a:path>
              </a:pathLst>
            </a:custGeom>
            <a:solidFill>
              <a:schemeClr val="bg1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04" name="Freeform 2164"/>
            <p:cNvSpPr>
              <a:spLocks/>
            </p:cNvSpPr>
            <p:nvPr/>
          </p:nvSpPr>
          <p:spPr bwMode="auto">
            <a:xfrm>
              <a:off x="541" y="2566"/>
              <a:ext cx="972" cy="192"/>
            </a:xfrm>
            <a:custGeom>
              <a:avLst/>
              <a:gdLst>
                <a:gd name="T0" fmla="*/ 972 w 972"/>
                <a:gd name="T1" fmla="*/ 0 h 192"/>
                <a:gd name="T2" fmla="*/ 492 w 972"/>
                <a:gd name="T3" fmla="*/ 60 h 192"/>
                <a:gd name="T4" fmla="*/ 0 w 972"/>
                <a:gd name="T5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2" h="192">
                  <a:moveTo>
                    <a:pt x="972" y="0"/>
                  </a:moveTo>
                  <a:lnTo>
                    <a:pt x="492" y="60"/>
                  </a:lnTo>
                  <a:lnTo>
                    <a:pt x="0" y="192"/>
                  </a:lnTo>
                </a:path>
              </a:pathLst>
            </a:custGeom>
            <a:solidFill>
              <a:schemeClr val="bg1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05" name="Line 2165"/>
            <p:cNvSpPr>
              <a:spLocks noChangeShapeType="1"/>
            </p:cNvSpPr>
            <p:nvPr/>
          </p:nvSpPr>
          <p:spPr bwMode="auto">
            <a:xfrm flipV="1">
              <a:off x="1513" y="2398"/>
              <a:ext cx="0" cy="111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06" name="Line 2166"/>
            <p:cNvSpPr>
              <a:spLocks noChangeShapeType="1"/>
            </p:cNvSpPr>
            <p:nvPr/>
          </p:nvSpPr>
          <p:spPr bwMode="auto">
            <a:xfrm flipV="1">
              <a:off x="1039" y="2398"/>
              <a:ext cx="0" cy="111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07" name="Text Box 2167"/>
            <p:cNvSpPr txBox="1">
              <a:spLocks noChangeArrowheads="1"/>
            </p:cNvSpPr>
            <p:nvPr/>
          </p:nvSpPr>
          <p:spPr bwMode="auto">
            <a:xfrm>
              <a:off x="1486" y="2460"/>
              <a:ext cx="44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US" altLang="da-DK" sz="1600"/>
                <a:t>Sales</a:t>
              </a:r>
              <a:endParaRPr lang="en-US" altLang="da-DK"/>
            </a:p>
          </p:txBody>
        </p:sp>
        <p:sp>
          <p:nvSpPr>
            <p:cNvPr id="114808" name="Text Box 2168"/>
            <p:cNvSpPr txBox="1">
              <a:spLocks noChangeArrowheads="1"/>
            </p:cNvSpPr>
            <p:nvPr/>
          </p:nvSpPr>
          <p:spPr bwMode="auto">
            <a:xfrm>
              <a:off x="1489" y="2758"/>
              <a:ext cx="43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US" altLang="da-DK" sz="1600"/>
                <a:t>Cust.</a:t>
              </a:r>
              <a:endParaRPr lang="en-US" altLang="da-DK"/>
            </a:p>
          </p:txBody>
        </p:sp>
        <p:sp>
          <p:nvSpPr>
            <p:cNvPr id="114809" name="Text Box 2169"/>
            <p:cNvSpPr txBox="1">
              <a:spLocks noChangeArrowheads="1"/>
            </p:cNvSpPr>
            <p:nvPr/>
          </p:nvSpPr>
          <p:spPr bwMode="auto">
            <a:xfrm>
              <a:off x="1486" y="3004"/>
              <a:ext cx="46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US" altLang="da-DK" sz="1600"/>
                <a:t>Empl.</a:t>
              </a:r>
              <a:endParaRPr lang="en-US" altLang="da-DK"/>
            </a:p>
          </p:txBody>
        </p:sp>
        <p:sp>
          <p:nvSpPr>
            <p:cNvPr id="114810" name="Text Box 2170"/>
            <p:cNvSpPr txBox="1">
              <a:spLocks noChangeArrowheads="1"/>
            </p:cNvSpPr>
            <p:nvPr/>
          </p:nvSpPr>
          <p:spPr bwMode="auto">
            <a:xfrm>
              <a:off x="1489" y="3316"/>
              <a:ext cx="44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US" altLang="da-DK" sz="1600"/>
                <a:t>Profit</a:t>
              </a:r>
              <a:endParaRPr lang="en-US" altLang="da-DK"/>
            </a:p>
          </p:txBody>
        </p:sp>
        <p:sp>
          <p:nvSpPr>
            <p:cNvPr id="114829" name="Text Box 2189"/>
            <p:cNvSpPr txBox="1">
              <a:spLocks noChangeArrowheads="1"/>
            </p:cNvSpPr>
            <p:nvPr/>
          </p:nvSpPr>
          <p:spPr bwMode="auto">
            <a:xfrm>
              <a:off x="323" y="1999"/>
              <a:ext cx="109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sz="2400" noProof="1"/>
                <a:t>Line graph</a:t>
              </a:r>
            </a:p>
          </p:txBody>
        </p:sp>
      </p:grpSp>
      <p:grpSp>
        <p:nvGrpSpPr>
          <p:cNvPr id="114833" name="Group 2193"/>
          <p:cNvGrpSpPr>
            <a:grpSpLocks/>
          </p:cNvGrpSpPr>
          <p:nvPr/>
        </p:nvGrpSpPr>
        <p:grpSpPr bwMode="auto">
          <a:xfrm>
            <a:off x="4686300" y="3184525"/>
            <a:ext cx="3122613" cy="2814638"/>
            <a:chOff x="2952" y="2006"/>
            <a:chExt cx="1967" cy="1773"/>
          </a:xfrm>
        </p:grpSpPr>
        <p:sp>
          <p:nvSpPr>
            <p:cNvPr id="114792" name="Freeform 2152"/>
            <p:cNvSpPr>
              <a:spLocks/>
            </p:cNvSpPr>
            <p:nvPr/>
          </p:nvSpPr>
          <p:spPr bwMode="auto">
            <a:xfrm>
              <a:off x="4175" y="2672"/>
              <a:ext cx="473" cy="474"/>
            </a:xfrm>
            <a:custGeom>
              <a:avLst/>
              <a:gdLst>
                <a:gd name="T0" fmla="*/ 264 w 473"/>
                <a:gd name="T1" fmla="*/ 0 h 474"/>
                <a:gd name="T2" fmla="*/ 473 w 473"/>
                <a:gd name="T3" fmla="*/ 356 h 474"/>
                <a:gd name="T4" fmla="*/ 227 w 473"/>
                <a:gd name="T5" fmla="*/ 474 h 474"/>
                <a:gd name="T6" fmla="*/ 0 w 473"/>
                <a:gd name="T7" fmla="*/ 351 h 474"/>
                <a:gd name="T8" fmla="*/ 264 w 47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3" h="474">
                  <a:moveTo>
                    <a:pt x="264" y="0"/>
                  </a:moveTo>
                  <a:lnTo>
                    <a:pt x="473" y="356"/>
                  </a:lnTo>
                  <a:lnTo>
                    <a:pt x="227" y="474"/>
                  </a:lnTo>
                  <a:lnTo>
                    <a:pt x="0" y="351"/>
                  </a:lnTo>
                  <a:lnTo>
                    <a:pt x="264" y="0"/>
                  </a:lnTo>
                  <a:close/>
                </a:path>
              </a:pathLst>
            </a:custGeom>
            <a:gradFill rotWithShape="0">
              <a:gsLst>
                <a:gs pos="0">
                  <a:srgbClr val="969696"/>
                </a:gs>
                <a:gs pos="100000">
                  <a:srgbClr val="969696">
                    <a:gamma/>
                    <a:tint val="30196"/>
                    <a:invGamma/>
                  </a:srgbClr>
                </a:gs>
              </a:gsLst>
              <a:lin ang="5400000" scaled="1"/>
            </a:gra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11" name="Freeform 2171"/>
            <p:cNvSpPr>
              <a:spLocks/>
            </p:cNvSpPr>
            <p:nvPr/>
          </p:nvSpPr>
          <p:spPr bwMode="auto">
            <a:xfrm>
              <a:off x="3299" y="2815"/>
              <a:ext cx="870" cy="677"/>
            </a:xfrm>
            <a:custGeom>
              <a:avLst/>
              <a:gdLst>
                <a:gd name="T0" fmla="*/ 3 w 870"/>
                <a:gd name="T1" fmla="*/ 677 h 677"/>
                <a:gd name="T2" fmla="*/ 870 w 870"/>
                <a:gd name="T3" fmla="*/ 677 h 677"/>
                <a:gd name="T4" fmla="*/ 864 w 870"/>
                <a:gd name="T5" fmla="*/ 487 h 677"/>
                <a:gd name="T6" fmla="*/ 618 w 870"/>
                <a:gd name="T7" fmla="*/ 298 h 677"/>
                <a:gd name="T8" fmla="*/ 294 w 870"/>
                <a:gd name="T9" fmla="*/ 242 h 677"/>
                <a:gd name="T10" fmla="*/ 0 w 870"/>
                <a:gd name="T11" fmla="*/ 0 h 677"/>
                <a:gd name="T12" fmla="*/ 3 w 870"/>
                <a:gd name="T13" fmla="*/ 677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0" h="677">
                  <a:moveTo>
                    <a:pt x="3" y="677"/>
                  </a:moveTo>
                  <a:lnTo>
                    <a:pt x="870" y="677"/>
                  </a:lnTo>
                  <a:lnTo>
                    <a:pt x="864" y="487"/>
                  </a:lnTo>
                  <a:lnTo>
                    <a:pt x="618" y="298"/>
                  </a:lnTo>
                  <a:lnTo>
                    <a:pt x="294" y="242"/>
                  </a:lnTo>
                  <a:lnTo>
                    <a:pt x="0" y="0"/>
                  </a:lnTo>
                  <a:lnTo>
                    <a:pt x="3" y="677"/>
                  </a:lnTo>
                  <a:close/>
                </a:path>
              </a:pathLst>
            </a:custGeom>
            <a:solidFill>
              <a:srgbClr val="969696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12" name="Freeform 2172"/>
            <p:cNvSpPr>
              <a:spLocks/>
            </p:cNvSpPr>
            <p:nvPr/>
          </p:nvSpPr>
          <p:spPr bwMode="auto">
            <a:xfrm>
              <a:off x="3607" y="2294"/>
              <a:ext cx="523" cy="486"/>
            </a:xfrm>
            <a:custGeom>
              <a:avLst/>
              <a:gdLst>
                <a:gd name="T0" fmla="*/ 343 w 523"/>
                <a:gd name="T1" fmla="*/ 0 h 486"/>
                <a:gd name="T2" fmla="*/ 523 w 523"/>
                <a:gd name="T3" fmla="*/ 258 h 486"/>
                <a:gd name="T4" fmla="*/ 277 w 523"/>
                <a:gd name="T5" fmla="*/ 486 h 486"/>
                <a:gd name="T6" fmla="*/ 0 w 523"/>
                <a:gd name="T7" fmla="*/ 235 h 486"/>
                <a:gd name="T8" fmla="*/ 343 w 523"/>
                <a:gd name="T9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486">
                  <a:moveTo>
                    <a:pt x="343" y="0"/>
                  </a:moveTo>
                  <a:lnTo>
                    <a:pt x="523" y="258"/>
                  </a:lnTo>
                  <a:lnTo>
                    <a:pt x="277" y="486"/>
                  </a:lnTo>
                  <a:lnTo>
                    <a:pt x="0" y="235"/>
                  </a:lnTo>
                  <a:lnTo>
                    <a:pt x="343" y="0"/>
                  </a:lnTo>
                  <a:close/>
                </a:path>
              </a:pathLst>
            </a:custGeom>
            <a:gradFill rotWithShape="0">
              <a:gsLst>
                <a:gs pos="0">
                  <a:srgbClr val="B2B2B2"/>
                </a:gs>
                <a:gs pos="100000">
                  <a:srgbClr val="B2B2B2">
                    <a:gamma/>
                    <a:tint val="21176"/>
                    <a:invGamma/>
                  </a:srgbClr>
                </a:gs>
              </a:gsLst>
              <a:lin ang="5400000" scaled="1"/>
            </a:gra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13" name="Freeform 2173"/>
            <p:cNvSpPr>
              <a:spLocks/>
            </p:cNvSpPr>
            <p:nvPr/>
          </p:nvSpPr>
          <p:spPr bwMode="auto">
            <a:xfrm>
              <a:off x="3885" y="2549"/>
              <a:ext cx="554" cy="480"/>
            </a:xfrm>
            <a:custGeom>
              <a:avLst/>
              <a:gdLst>
                <a:gd name="T0" fmla="*/ 246 w 554"/>
                <a:gd name="T1" fmla="*/ 0 h 480"/>
                <a:gd name="T2" fmla="*/ 554 w 554"/>
                <a:gd name="T3" fmla="*/ 122 h 480"/>
                <a:gd name="T4" fmla="*/ 284 w 554"/>
                <a:gd name="T5" fmla="*/ 480 h 480"/>
                <a:gd name="T6" fmla="*/ 0 w 554"/>
                <a:gd name="T7" fmla="*/ 232 h 480"/>
                <a:gd name="T8" fmla="*/ 246 w 554"/>
                <a:gd name="T9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4" h="480">
                  <a:moveTo>
                    <a:pt x="246" y="0"/>
                  </a:moveTo>
                  <a:lnTo>
                    <a:pt x="554" y="122"/>
                  </a:lnTo>
                  <a:lnTo>
                    <a:pt x="284" y="480"/>
                  </a:lnTo>
                  <a:lnTo>
                    <a:pt x="0" y="232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14" name="Freeform 2174"/>
            <p:cNvSpPr>
              <a:spLocks/>
            </p:cNvSpPr>
            <p:nvPr/>
          </p:nvSpPr>
          <p:spPr bwMode="auto">
            <a:xfrm>
              <a:off x="3599" y="2779"/>
              <a:ext cx="580" cy="332"/>
            </a:xfrm>
            <a:custGeom>
              <a:avLst/>
              <a:gdLst>
                <a:gd name="T0" fmla="*/ 284 w 580"/>
                <a:gd name="T1" fmla="*/ 0 h 332"/>
                <a:gd name="T2" fmla="*/ 580 w 580"/>
                <a:gd name="T3" fmla="*/ 246 h 332"/>
                <a:gd name="T4" fmla="*/ 314 w 580"/>
                <a:gd name="T5" fmla="*/ 332 h 332"/>
                <a:gd name="T6" fmla="*/ 0 w 580"/>
                <a:gd name="T7" fmla="*/ 276 h 332"/>
                <a:gd name="T8" fmla="*/ 284 w 580"/>
                <a:gd name="T9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332">
                  <a:moveTo>
                    <a:pt x="284" y="0"/>
                  </a:moveTo>
                  <a:lnTo>
                    <a:pt x="580" y="246"/>
                  </a:lnTo>
                  <a:lnTo>
                    <a:pt x="314" y="332"/>
                  </a:lnTo>
                  <a:lnTo>
                    <a:pt x="0" y="276"/>
                  </a:lnTo>
                  <a:lnTo>
                    <a:pt x="284" y="0"/>
                  </a:lnTo>
                  <a:close/>
                </a:path>
              </a:pathLst>
            </a:custGeom>
            <a:gradFill rotWithShape="0">
              <a:gsLst>
                <a:gs pos="0">
                  <a:srgbClr val="C0C0C0"/>
                </a:gs>
                <a:gs pos="50000">
                  <a:srgbClr val="C0C0C0">
                    <a:gamma/>
                    <a:tint val="3921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15" name="Freeform 2175"/>
            <p:cNvSpPr>
              <a:spLocks/>
            </p:cNvSpPr>
            <p:nvPr/>
          </p:nvSpPr>
          <p:spPr bwMode="auto">
            <a:xfrm>
              <a:off x="3301" y="2531"/>
              <a:ext cx="589" cy="528"/>
            </a:xfrm>
            <a:custGeom>
              <a:avLst/>
              <a:gdLst>
                <a:gd name="T0" fmla="*/ 307 w 589"/>
                <a:gd name="T1" fmla="*/ 0 h 528"/>
                <a:gd name="T2" fmla="*/ 589 w 589"/>
                <a:gd name="T3" fmla="*/ 249 h 528"/>
                <a:gd name="T4" fmla="*/ 298 w 589"/>
                <a:gd name="T5" fmla="*/ 528 h 528"/>
                <a:gd name="T6" fmla="*/ 0 w 589"/>
                <a:gd name="T7" fmla="*/ 286 h 528"/>
                <a:gd name="T8" fmla="*/ 307 w 589"/>
                <a:gd name="T9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9" h="528">
                  <a:moveTo>
                    <a:pt x="307" y="0"/>
                  </a:moveTo>
                  <a:lnTo>
                    <a:pt x="589" y="249"/>
                  </a:lnTo>
                  <a:lnTo>
                    <a:pt x="298" y="528"/>
                  </a:lnTo>
                  <a:lnTo>
                    <a:pt x="0" y="286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DDDDDD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16" name="Freeform 2176"/>
            <p:cNvSpPr>
              <a:spLocks/>
            </p:cNvSpPr>
            <p:nvPr/>
          </p:nvSpPr>
          <p:spPr bwMode="auto">
            <a:xfrm>
              <a:off x="4165" y="3025"/>
              <a:ext cx="484" cy="462"/>
            </a:xfrm>
            <a:custGeom>
              <a:avLst/>
              <a:gdLst>
                <a:gd name="T0" fmla="*/ 482 w 484"/>
                <a:gd name="T1" fmla="*/ 0 h 462"/>
                <a:gd name="T2" fmla="*/ 484 w 484"/>
                <a:gd name="T3" fmla="*/ 85 h 462"/>
                <a:gd name="T4" fmla="*/ 6 w 484"/>
                <a:gd name="T5" fmla="*/ 462 h 462"/>
                <a:gd name="T6" fmla="*/ 0 w 484"/>
                <a:gd name="T7" fmla="*/ 274 h 462"/>
                <a:gd name="T8" fmla="*/ 244 w 484"/>
                <a:gd name="T9" fmla="*/ 116 h 462"/>
                <a:gd name="T10" fmla="*/ 482 w 484"/>
                <a:gd name="T11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4" h="462">
                  <a:moveTo>
                    <a:pt x="482" y="0"/>
                  </a:moveTo>
                  <a:lnTo>
                    <a:pt x="484" y="85"/>
                  </a:lnTo>
                  <a:lnTo>
                    <a:pt x="6" y="462"/>
                  </a:lnTo>
                  <a:lnTo>
                    <a:pt x="0" y="274"/>
                  </a:lnTo>
                  <a:lnTo>
                    <a:pt x="244" y="116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rgbClr val="5F5F5F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17" name="Freeform 2177"/>
            <p:cNvSpPr>
              <a:spLocks/>
            </p:cNvSpPr>
            <p:nvPr/>
          </p:nvSpPr>
          <p:spPr bwMode="auto">
            <a:xfrm>
              <a:off x="3911" y="3025"/>
              <a:ext cx="489" cy="274"/>
            </a:xfrm>
            <a:custGeom>
              <a:avLst/>
              <a:gdLst>
                <a:gd name="T0" fmla="*/ 266 w 489"/>
                <a:gd name="T1" fmla="*/ 0 h 274"/>
                <a:gd name="T2" fmla="*/ 489 w 489"/>
                <a:gd name="T3" fmla="*/ 121 h 274"/>
                <a:gd name="T4" fmla="*/ 252 w 489"/>
                <a:gd name="T5" fmla="*/ 274 h 274"/>
                <a:gd name="T6" fmla="*/ 0 w 489"/>
                <a:gd name="T7" fmla="*/ 86 h 274"/>
                <a:gd name="T8" fmla="*/ 266 w 489"/>
                <a:gd name="T9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274">
                  <a:moveTo>
                    <a:pt x="266" y="0"/>
                  </a:moveTo>
                  <a:lnTo>
                    <a:pt x="489" y="121"/>
                  </a:lnTo>
                  <a:lnTo>
                    <a:pt x="252" y="274"/>
                  </a:lnTo>
                  <a:lnTo>
                    <a:pt x="0" y="86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EAEAEA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18" name="Text Box 2178"/>
            <p:cNvSpPr txBox="1">
              <a:spLocks noChangeArrowheads="1"/>
            </p:cNvSpPr>
            <p:nvPr/>
          </p:nvSpPr>
          <p:spPr bwMode="auto">
            <a:xfrm rot="-2384091">
              <a:off x="4165" y="3203"/>
              <a:ext cx="75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381000" algn="l"/>
                  <a:tab pos="76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381000" algn="l"/>
                  <a:tab pos="76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381000" algn="l"/>
                  <a:tab pos="76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381000" algn="l"/>
                  <a:tab pos="76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381000" algn="l"/>
                  <a:tab pos="76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76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76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76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76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da-DK" sz="1800">
                  <a:latin typeface="Arial" charset="0"/>
                </a:rPr>
                <a:t>96	97	98</a:t>
              </a:r>
            </a:p>
          </p:txBody>
        </p:sp>
        <p:sp>
          <p:nvSpPr>
            <p:cNvPr id="114819" name="Text Box 2179"/>
            <p:cNvSpPr txBox="1">
              <a:spLocks noChangeArrowheads="1"/>
            </p:cNvSpPr>
            <p:nvPr/>
          </p:nvSpPr>
          <p:spPr bwMode="auto">
            <a:xfrm rot="-2447881">
              <a:off x="2952" y="3548"/>
              <a:ext cx="44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US" altLang="da-DK" sz="1600"/>
                <a:t>Sales</a:t>
              </a:r>
              <a:endParaRPr lang="en-US" altLang="da-DK"/>
            </a:p>
          </p:txBody>
        </p:sp>
        <p:sp>
          <p:nvSpPr>
            <p:cNvPr id="114820" name="Text Box 2180"/>
            <p:cNvSpPr txBox="1">
              <a:spLocks noChangeArrowheads="1"/>
            </p:cNvSpPr>
            <p:nvPr/>
          </p:nvSpPr>
          <p:spPr bwMode="auto">
            <a:xfrm rot="-2443823">
              <a:off x="3258" y="3542"/>
              <a:ext cx="43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US" altLang="da-DK" sz="1600"/>
                <a:t>Cust.</a:t>
              </a:r>
              <a:endParaRPr lang="en-US" altLang="da-DK"/>
            </a:p>
          </p:txBody>
        </p:sp>
        <p:sp>
          <p:nvSpPr>
            <p:cNvPr id="114821" name="Text Box 2181"/>
            <p:cNvSpPr txBox="1">
              <a:spLocks noChangeArrowheads="1"/>
            </p:cNvSpPr>
            <p:nvPr/>
          </p:nvSpPr>
          <p:spPr bwMode="auto">
            <a:xfrm rot="-2438868">
              <a:off x="3517" y="3552"/>
              <a:ext cx="46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US" altLang="da-DK" sz="1600"/>
                <a:t>Empl.</a:t>
              </a:r>
              <a:endParaRPr lang="en-US" altLang="da-DK"/>
            </a:p>
          </p:txBody>
        </p:sp>
        <p:sp>
          <p:nvSpPr>
            <p:cNvPr id="114822" name="Text Box 2182"/>
            <p:cNvSpPr txBox="1">
              <a:spLocks noChangeArrowheads="1"/>
            </p:cNvSpPr>
            <p:nvPr/>
          </p:nvSpPr>
          <p:spPr bwMode="auto">
            <a:xfrm rot="-2445658">
              <a:off x="3776" y="3567"/>
              <a:ext cx="44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US" altLang="da-DK" sz="1600"/>
                <a:t>Profit</a:t>
              </a:r>
              <a:endParaRPr lang="en-US" altLang="da-DK"/>
            </a:p>
          </p:txBody>
        </p:sp>
        <p:sp>
          <p:nvSpPr>
            <p:cNvPr id="114823" name="Line 2183"/>
            <p:cNvSpPr>
              <a:spLocks noChangeShapeType="1"/>
            </p:cNvSpPr>
            <p:nvPr/>
          </p:nvSpPr>
          <p:spPr bwMode="auto">
            <a:xfrm>
              <a:off x="3599" y="3059"/>
              <a:ext cx="0" cy="43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24" name="Line 2184"/>
            <p:cNvSpPr>
              <a:spLocks noChangeShapeType="1"/>
            </p:cNvSpPr>
            <p:nvPr/>
          </p:nvSpPr>
          <p:spPr bwMode="auto">
            <a:xfrm>
              <a:off x="3923" y="3116"/>
              <a:ext cx="0" cy="38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25" name="Line 2185"/>
            <p:cNvSpPr>
              <a:spLocks noChangeShapeType="1"/>
            </p:cNvSpPr>
            <p:nvPr/>
          </p:nvSpPr>
          <p:spPr bwMode="auto">
            <a:xfrm flipV="1">
              <a:off x="3296" y="2297"/>
              <a:ext cx="0" cy="12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26" name="Line 2186"/>
            <p:cNvSpPr>
              <a:spLocks noChangeShapeType="1"/>
            </p:cNvSpPr>
            <p:nvPr/>
          </p:nvSpPr>
          <p:spPr bwMode="auto">
            <a:xfrm>
              <a:off x="3296" y="3499"/>
              <a:ext cx="144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27" name="Line 2187"/>
            <p:cNvSpPr>
              <a:spLocks noChangeShapeType="1"/>
            </p:cNvSpPr>
            <p:nvPr/>
          </p:nvSpPr>
          <p:spPr bwMode="auto">
            <a:xfrm>
              <a:off x="4400" y="3150"/>
              <a:ext cx="0" cy="15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4830" name="Text Box 2190"/>
            <p:cNvSpPr txBox="1">
              <a:spLocks noChangeArrowheads="1"/>
            </p:cNvSpPr>
            <p:nvPr/>
          </p:nvSpPr>
          <p:spPr bwMode="auto">
            <a:xfrm>
              <a:off x="3104" y="2006"/>
              <a:ext cx="116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sz="2400" noProof="1"/>
                <a:t>3-D surface</a:t>
              </a:r>
            </a:p>
          </p:txBody>
        </p:sp>
      </p:grpSp>
      <p:sp>
        <p:nvSpPr>
          <p:cNvPr id="114831" name="Text Box 2191"/>
          <p:cNvSpPr txBox="1">
            <a:spLocks noChangeArrowheads="1"/>
          </p:cNvSpPr>
          <p:nvPr/>
        </p:nvSpPr>
        <p:spPr bwMode="auto">
          <a:xfrm>
            <a:off x="493713" y="893763"/>
            <a:ext cx="1079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sz="2400" noProof="1"/>
              <a:t>Matrix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66" name="Line 4262"/>
          <p:cNvSpPr>
            <a:spLocks noChangeShapeType="1"/>
          </p:cNvSpPr>
          <p:nvPr/>
        </p:nvSpPr>
        <p:spPr bwMode="auto">
          <a:xfrm>
            <a:off x="2628900" y="1182688"/>
            <a:ext cx="0" cy="213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3767" name="Line 4263"/>
          <p:cNvSpPr>
            <a:spLocks noChangeShapeType="1"/>
          </p:cNvSpPr>
          <p:nvPr/>
        </p:nvSpPr>
        <p:spPr bwMode="auto">
          <a:xfrm rot="-3466982">
            <a:off x="2609056" y="1172369"/>
            <a:ext cx="1588" cy="213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3768" name="Line 4264"/>
          <p:cNvSpPr>
            <a:spLocks noChangeShapeType="1"/>
          </p:cNvSpPr>
          <p:nvPr/>
        </p:nvSpPr>
        <p:spPr bwMode="auto">
          <a:xfrm rot="3466982" flipH="1">
            <a:off x="2599531" y="1196182"/>
            <a:ext cx="1587" cy="213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3769" name="Freeform 4265"/>
          <p:cNvSpPr>
            <a:spLocks/>
          </p:cNvSpPr>
          <p:nvPr/>
        </p:nvSpPr>
        <p:spPr bwMode="auto">
          <a:xfrm>
            <a:off x="2209800" y="1773238"/>
            <a:ext cx="1023938" cy="747712"/>
          </a:xfrm>
          <a:custGeom>
            <a:avLst/>
            <a:gdLst>
              <a:gd name="T0" fmla="*/ 645 w 645"/>
              <a:gd name="T1" fmla="*/ 63 h 471"/>
              <a:gd name="T2" fmla="*/ 477 w 645"/>
              <a:gd name="T3" fmla="*/ 432 h 471"/>
              <a:gd name="T4" fmla="*/ 261 w 645"/>
              <a:gd name="T5" fmla="*/ 444 h 471"/>
              <a:gd name="T6" fmla="*/ 0 w 645"/>
              <a:gd name="T7" fmla="*/ 471 h 471"/>
              <a:gd name="T8" fmla="*/ 6 w 645"/>
              <a:gd name="T9" fmla="*/ 138 h 471"/>
              <a:gd name="T10" fmla="*/ 261 w 645"/>
              <a:gd name="T11" fmla="*/ 0 h 471"/>
              <a:gd name="T12" fmla="*/ 645 w 645"/>
              <a:gd name="T13" fmla="*/ 63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5" h="471">
                <a:moveTo>
                  <a:pt x="645" y="63"/>
                </a:moveTo>
                <a:lnTo>
                  <a:pt x="477" y="432"/>
                </a:lnTo>
                <a:lnTo>
                  <a:pt x="261" y="444"/>
                </a:lnTo>
                <a:lnTo>
                  <a:pt x="0" y="471"/>
                </a:lnTo>
                <a:lnTo>
                  <a:pt x="6" y="138"/>
                </a:lnTo>
                <a:lnTo>
                  <a:pt x="261" y="0"/>
                </a:lnTo>
                <a:lnTo>
                  <a:pt x="645" y="63"/>
                </a:lnTo>
                <a:close/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F5F5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3770" name="Freeform 4266"/>
          <p:cNvSpPr>
            <a:spLocks/>
          </p:cNvSpPr>
          <p:nvPr/>
        </p:nvSpPr>
        <p:spPr bwMode="auto">
          <a:xfrm>
            <a:off x="2090738" y="1697038"/>
            <a:ext cx="1295400" cy="900112"/>
          </a:xfrm>
          <a:custGeom>
            <a:avLst/>
            <a:gdLst>
              <a:gd name="T0" fmla="*/ 816 w 816"/>
              <a:gd name="T1" fmla="*/ 51 h 567"/>
              <a:gd name="T2" fmla="*/ 483 w 816"/>
              <a:gd name="T3" fmla="*/ 444 h 567"/>
              <a:gd name="T4" fmla="*/ 339 w 816"/>
              <a:gd name="T5" fmla="*/ 456 h 567"/>
              <a:gd name="T6" fmla="*/ 0 w 816"/>
              <a:gd name="T7" fmla="*/ 567 h 567"/>
              <a:gd name="T8" fmla="*/ 12 w 816"/>
              <a:gd name="T9" fmla="*/ 144 h 567"/>
              <a:gd name="T10" fmla="*/ 336 w 816"/>
              <a:gd name="T11" fmla="*/ 0 h 567"/>
              <a:gd name="T12" fmla="*/ 816 w 816"/>
              <a:gd name="T13" fmla="*/ 51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6" h="567">
                <a:moveTo>
                  <a:pt x="816" y="51"/>
                </a:moveTo>
                <a:lnTo>
                  <a:pt x="483" y="444"/>
                </a:lnTo>
                <a:lnTo>
                  <a:pt x="339" y="456"/>
                </a:lnTo>
                <a:lnTo>
                  <a:pt x="0" y="567"/>
                </a:lnTo>
                <a:lnTo>
                  <a:pt x="12" y="144"/>
                </a:lnTo>
                <a:lnTo>
                  <a:pt x="336" y="0"/>
                </a:lnTo>
                <a:lnTo>
                  <a:pt x="816" y="51"/>
                </a:lnTo>
                <a:close/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F5F5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3771" name="Freeform 4267"/>
          <p:cNvSpPr>
            <a:spLocks/>
          </p:cNvSpPr>
          <p:nvPr/>
        </p:nvSpPr>
        <p:spPr bwMode="auto">
          <a:xfrm>
            <a:off x="1885950" y="1611313"/>
            <a:ext cx="1614488" cy="1100137"/>
          </a:xfrm>
          <a:custGeom>
            <a:avLst/>
            <a:gdLst>
              <a:gd name="T0" fmla="*/ 1017 w 1017"/>
              <a:gd name="T1" fmla="*/ 60 h 693"/>
              <a:gd name="T2" fmla="*/ 765 w 1017"/>
              <a:gd name="T3" fmla="*/ 582 h 693"/>
              <a:gd name="T4" fmla="*/ 468 w 1017"/>
              <a:gd name="T5" fmla="*/ 462 h 693"/>
              <a:gd name="T6" fmla="*/ 3 w 1017"/>
              <a:gd name="T7" fmla="*/ 693 h 693"/>
              <a:gd name="T8" fmla="*/ 0 w 1017"/>
              <a:gd name="T9" fmla="*/ 111 h 693"/>
              <a:gd name="T10" fmla="*/ 465 w 1017"/>
              <a:gd name="T11" fmla="*/ 0 h 693"/>
              <a:gd name="T12" fmla="*/ 1017 w 1017"/>
              <a:gd name="T13" fmla="*/ 60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17" h="693">
                <a:moveTo>
                  <a:pt x="1017" y="60"/>
                </a:moveTo>
                <a:lnTo>
                  <a:pt x="765" y="582"/>
                </a:lnTo>
                <a:lnTo>
                  <a:pt x="468" y="462"/>
                </a:lnTo>
                <a:lnTo>
                  <a:pt x="3" y="693"/>
                </a:lnTo>
                <a:lnTo>
                  <a:pt x="0" y="111"/>
                </a:lnTo>
                <a:lnTo>
                  <a:pt x="465" y="0"/>
                </a:lnTo>
                <a:lnTo>
                  <a:pt x="1017" y="60"/>
                </a:lnTo>
                <a:close/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F5F5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3772" name="Text Box 4268"/>
          <p:cNvSpPr txBox="1">
            <a:spLocks noChangeArrowheads="1"/>
          </p:cNvSpPr>
          <p:nvPr/>
        </p:nvSpPr>
        <p:spPr bwMode="auto">
          <a:xfrm>
            <a:off x="3460750" y="1436688"/>
            <a:ext cx="711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da-DK" sz="1600"/>
              <a:t>Sales</a:t>
            </a:r>
            <a:endParaRPr lang="en-US" altLang="da-DK"/>
          </a:p>
        </p:txBody>
      </p:sp>
      <p:sp>
        <p:nvSpPr>
          <p:cNvPr id="153773" name="Text Box 4269"/>
          <p:cNvSpPr txBox="1">
            <a:spLocks noChangeArrowheads="1"/>
          </p:cNvSpPr>
          <p:nvPr/>
        </p:nvSpPr>
        <p:spPr bwMode="auto">
          <a:xfrm>
            <a:off x="2217738" y="884238"/>
            <a:ext cx="688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da-DK" sz="1600"/>
              <a:t>Cust.</a:t>
            </a:r>
            <a:endParaRPr lang="en-US" altLang="da-DK"/>
          </a:p>
        </p:txBody>
      </p:sp>
      <p:sp>
        <p:nvSpPr>
          <p:cNvPr id="153774" name="Text Box 4270"/>
          <p:cNvSpPr txBox="1">
            <a:spLocks noChangeArrowheads="1"/>
          </p:cNvSpPr>
          <p:nvPr/>
        </p:nvSpPr>
        <p:spPr bwMode="auto">
          <a:xfrm>
            <a:off x="3360738" y="2474913"/>
            <a:ext cx="7350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da-DK" sz="1600"/>
              <a:t>Empl.</a:t>
            </a:r>
            <a:endParaRPr lang="en-US" altLang="da-DK"/>
          </a:p>
        </p:txBody>
      </p:sp>
      <p:sp>
        <p:nvSpPr>
          <p:cNvPr id="153775" name="Text Box 4271"/>
          <p:cNvSpPr txBox="1">
            <a:spLocks noChangeArrowheads="1"/>
          </p:cNvSpPr>
          <p:nvPr/>
        </p:nvSpPr>
        <p:spPr bwMode="auto">
          <a:xfrm>
            <a:off x="2343150" y="2732088"/>
            <a:ext cx="531813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da-DK" sz="1600"/>
              <a:t>Profit</a:t>
            </a:r>
            <a:endParaRPr lang="en-US" altLang="da-DK"/>
          </a:p>
        </p:txBody>
      </p:sp>
      <p:sp>
        <p:nvSpPr>
          <p:cNvPr id="153776" name="AutoShape 4272"/>
          <p:cNvSpPr>
            <a:spLocks/>
          </p:cNvSpPr>
          <p:nvPr/>
        </p:nvSpPr>
        <p:spPr bwMode="auto">
          <a:xfrm>
            <a:off x="1531938" y="1130300"/>
            <a:ext cx="273050" cy="293688"/>
          </a:xfrm>
          <a:prstGeom prst="callout1">
            <a:avLst>
              <a:gd name="adj1" fmla="val 38917"/>
              <a:gd name="adj2" fmla="val 127907"/>
              <a:gd name="adj3" fmla="val 178380"/>
              <a:gd name="adj4" fmla="val 258722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da-DK" altLang="da-DK" noProof="1"/>
              <a:t>98</a:t>
            </a:r>
          </a:p>
        </p:txBody>
      </p:sp>
      <p:sp>
        <p:nvSpPr>
          <p:cNvPr id="153777" name="AutoShape 4273"/>
          <p:cNvSpPr>
            <a:spLocks/>
          </p:cNvSpPr>
          <p:nvPr/>
        </p:nvSpPr>
        <p:spPr bwMode="auto">
          <a:xfrm>
            <a:off x="1398588" y="1981200"/>
            <a:ext cx="273050" cy="293688"/>
          </a:xfrm>
          <a:prstGeom prst="callout1">
            <a:avLst>
              <a:gd name="adj1" fmla="val 38917"/>
              <a:gd name="adj2" fmla="val 127907"/>
              <a:gd name="adj3" fmla="val 60542"/>
              <a:gd name="adj4" fmla="val 251745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da-DK" altLang="da-DK" noProof="1"/>
              <a:t>97</a:t>
            </a:r>
          </a:p>
        </p:txBody>
      </p:sp>
      <p:sp>
        <p:nvSpPr>
          <p:cNvPr id="153778" name="Text Box 4274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3.5E  Business history (2)</a:t>
            </a:r>
          </a:p>
        </p:txBody>
      </p:sp>
      <p:grpSp>
        <p:nvGrpSpPr>
          <p:cNvPr id="153831" name="Group 4327"/>
          <p:cNvGrpSpPr>
            <a:grpSpLocks/>
          </p:cNvGrpSpPr>
          <p:nvPr/>
        </p:nvGrpSpPr>
        <p:grpSpPr bwMode="auto">
          <a:xfrm>
            <a:off x="449263" y="4351338"/>
            <a:ext cx="3805237" cy="1695450"/>
            <a:chOff x="283" y="2741"/>
            <a:chExt cx="2397" cy="1068"/>
          </a:xfrm>
        </p:grpSpPr>
        <p:grpSp>
          <p:nvGrpSpPr>
            <p:cNvPr id="153830" name="Group 4326"/>
            <p:cNvGrpSpPr>
              <a:grpSpLocks/>
            </p:cNvGrpSpPr>
            <p:nvPr/>
          </p:nvGrpSpPr>
          <p:grpSpPr bwMode="auto">
            <a:xfrm>
              <a:off x="916" y="2741"/>
              <a:ext cx="1764" cy="1068"/>
              <a:chOff x="286" y="3235"/>
              <a:chExt cx="1764" cy="1068"/>
            </a:xfrm>
          </p:grpSpPr>
          <p:sp>
            <p:nvSpPr>
              <p:cNvPr id="153779" name="Line 4275"/>
              <p:cNvSpPr>
                <a:spLocks noChangeShapeType="1"/>
              </p:cNvSpPr>
              <p:nvPr/>
            </p:nvSpPr>
            <p:spPr bwMode="auto">
              <a:xfrm>
                <a:off x="480" y="3427"/>
                <a:ext cx="0" cy="87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80" name="Line 4276"/>
              <p:cNvSpPr>
                <a:spLocks noChangeShapeType="1"/>
              </p:cNvSpPr>
              <p:nvPr/>
            </p:nvSpPr>
            <p:spPr bwMode="auto">
              <a:xfrm>
                <a:off x="948" y="3427"/>
                <a:ext cx="0" cy="87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81" name="Line 4277"/>
              <p:cNvSpPr>
                <a:spLocks noChangeShapeType="1"/>
              </p:cNvSpPr>
              <p:nvPr/>
            </p:nvSpPr>
            <p:spPr bwMode="auto">
              <a:xfrm>
                <a:off x="1416" y="3427"/>
                <a:ext cx="0" cy="87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82" name="Line 4278"/>
              <p:cNvSpPr>
                <a:spLocks noChangeShapeType="1"/>
              </p:cNvSpPr>
              <p:nvPr/>
            </p:nvSpPr>
            <p:spPr bwMode="auto">
              <a:xfrm>
                <a:off x="1884" y="3427"/>
                <a:ext cx="0" cy="87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83" name="Text Box 4279"/>
              <p:cNvSpPr txBox="1">
                <a:spLocks noChangeArrowheads="1"/>
              </p:cNvSpPr>
              <p:nvPr/>
            </p:nvSpPr>
            <p:spPr bwMode="auto">
              <a:xfrm>
                <a:off x="756" y="3235"/>
                <a:ext cx="33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US" altLang="da-DK" sz="1600"/>
                  <a:t>Sales</a:t>
                </a:r>
                <a:endParaRPr lang="en-US" altLang="da-DK"/>
              </a:p>
            </p:txBody>
          </p:sp>
          <p:sp>
            <p:nvSpPr>
              <p:cNvPr id="153784" name="Text Box 4280"/>
              <p:cNvSpPr txBox="1">
                <a:spLocks noChangeArrowheads="1"/>
              </p:cNvSpPr>
              <p:nvPr/>
            </p:nvSpPr>
            <p:spPr bwMode="auto">
              <a:xfrm>
                <a:off x="286" y="3235"/>
                <a:ext cx="320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US" altLang="da-DK" sz="1600"/>
                  <a:t>Cust.</a:t>
                </a:r>
                <a:endParaRPr lang="en-US" altLang="da-DK"/>
              </a:p>
            </p:txBody>
          </p:sp>
          <p:sp>
            <p:nvSpPr>
              <p:cNvPr id="153785" name="Text Box 4281"/>
              <p:cNvSpPr txBox="1">
                <a:spLocks noChangeArrowheads="1"/>
              </p:cNvSpPr>
              <p:nvPr/>
            </p:nvSpPr>
            <p:spPr bwMode="auto">
              <a:xfrm>
                <a:off x="1228" y="3235"/>
                <a:ext cx="349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US" altLang="da-DK" sz="1600"/>
                  <a:t>Empl.</a:t>
                </a:r>
                <a:endParaRPr lang="en-US" altLang="da-DK"/>
              </a:p>
            </p:txBody>
          </p:sp>
          <p:sp>
            <p:nvSpPr>
              <p:cNvPr id="153786" name="Text Box 4282"/>
              <p:cNvSpPr txBox="1">
                <a:spLocks noChangeArrowheads="1"/>
              </p:cNvSpPr>
              <p:nvPr/>
            </p:nvSpPr>
            <p:spPr bwMode="auto">
              <a:xfrm>
                <a:off x="1714" y="3236"/>
                <a:ext cx="335" cy="1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l"/>
                <a:r>
                  <a:rPr lang="en-US" altLang="da-DK" sz="1600"/>
                  <a:t>Profit</a:t>
                </a:r>
                <a:endParaRPr lang="en-US" altLang="da-DK"/>
              </a:p>
            </p:txBody>
          </p:sp>
          <p:sp>
            <p:nvSpPr>
              <p:cNvPr id="153787" name="Line 4283"/>
              <p:cNvSpPr>
                <a:spLocks noChangeShapeType="1"/>
              </p:cNvSpPr>
              <p:nvPr/>
            </p:nvSpPr>
            <p:spPr bwMode="auto">
              <a:xfrm>
                <a:off x="312" y="4303"/>
                <a:ext cx="173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88" name="Line 4284"/>
              <p:cNvSpPr>
                <a:spLocks noChangeShapeType="1"/>
              </p:cNvSpPr>
              <p:nvPr/>
            </p:nvSpPr>
            <p:spPr bwMode="auto">
              <a:xfrm>
                <a:off x="477" y="3751"/>
                <a:ext cx="471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89" name="Line 4285"/>
              <p:cNvSpPr>
                <a:spLocks noChangeShapeType="1"/>
              </p:cNvSpPr>
              <p:nvPr/>
            </p:nvSpPr>
            <p:spPr bwMode="auto">
              <a:xfrm>
                <a:off x="948" y="3799"/>
                <a:ext cx="4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90" name="Line 4286"/>
              <p:cNvSpPr>
                <a:spLocks noChangeShapeType="1"/>
              </p:cNvSpPr>
              <p:nvPr/>
            </p:nvSpPr>
            <p:spPr bwMode="auto">
              <a:xfrm flipV="1">
                <a:off x="1404" y="3799"/>
                <a:ext cx="48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91" name="Text Box 4287"/>
              <p:cNvSpPr txBox="1">
                <a:spLocks noChangeArrowheads="1"/>
              </p:cNvSpPr>
              <p:nvPr/>
            </p:nvSpPr>
            <p:spPr bwMode="auto">
              <a:xfrm>
                <a:off x="320" y="3402"/>
                <a:ext cx="124" cy="1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da-DK" altLang="da-DK" sz="1400" noProof="1"/>
                  <a:t>10</a:t>
                </a:r>
              </a:p>
            </p:txBody>
          </p:sp>
          <p:sp>
            <p:nvSpPr>
              <p:cNvPr id="153792" name="Text Box 4288"/>
              <p:cNvSpPr txBox="1">
                <a:spLocks noChangeArrowheads="1"/>
              </p:cNvSpPr>
              <p:nvPr/>
            </p:nvSpPr>
            <p:spPr bwMode="auto">
              <a:xfrm>
                <a:off x="792" y="3402"/>
                <a:ext cx="124" cy="1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da-DK" altLang="da-DK" sz="1400" noProof="1"/>
                  <a:t>20</a:t>
                </a:r>
              </a:p>
            </p:txBody>
          </p:sp>
          <p:sp>
            <p:nvSpPr>
              <p:cNvPr id="153793" name="Text Box 4289"/>
              <p:cNvSpPr txBox="1">
                <a:spLocks noChangeArrowheads="1"/>
              </p:cNvSpPr>
              <p:nvPr/>
            </p:nvSpPr>
            <p:spPr bwMode="auto">
              <a:xfrm>
                <a:off x="1268" y="3402"/>
                <a:ext cx="124" cy="1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da-DK" altLang="da-DK" sz="1400" noProof="1"/>
                  <a:t>10</a:t>
                </a:r>
              </a:p>
            </p:txBody>
          </p:sp>
          <p:sp>
            <p:nvSpPr>
              <p:cNvPr id="153794" name="Text Box 4290"/>
              <p:cNvSpPr txBox="1">
                <a:spLocks noChangeArrowheads="1"/>
              </p:cNvSpPr>
              <p:nvPr/>
            </p:nvSpPr>
            <p:spPr bwMode="auto">
              <a:xfrm>
                <a:off x="1787" y="3402"/>
                <a:ext cx="62" cy="1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da-DK" altLang="da-DK" sz="1400" noProof="1"/>
                  <a:t>5</a:t>
                </a:r>
              </a:p>
            </p:txBody>
          </p:sp>
          <p:sp>
            <p:nvSpPr>
              <p:cNvPr id="153795" name="Line 4291"/>
              <p:cNvSpPr>
                <a:spLocks noChangeShapeType="1"/>
              </p:cNvSpPr>
              <p:nvPr/>
            </p:nvSpPr>
            <p:spPr bwMode="auto">
              <a:xfrm>
                <a:off x="492" y="3655"/>
                <a:ext cx="456" cy="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96" name="Line 4292"/>
              <p:cNvSpPr>
                <a:spLocks noChangeShapeType="1"/>
              </p:cNvSpPr>
              <p:nvPr/>
            </p:nvSpPr>
            <p:spPr bwMode="auto">
              <a:xfrm>
                <a:off x="948" y="3703"/>
                <a:ext cx="468" cy="25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97" name="Line 4293"/>
              <p:cNvSpPr>
                <a:spLocks noChangeShapeType="1"/>
              </p:cNvSpPr>
              <p:nvPr/>
            </p:nvSpPr>
            <p:spPr bwMode="auto">
              <a:xfrm flipV="1">
                <a:off x="1416" y="3895"/>
                <a:ext cx="468" cy="6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98" name="Line 4294"/>
              <p:cNvSpPr>
                <a:spLocks noChangeShapeType="1"/>
              </p:cNvSpPr>
              <p:nvPr/>
            </p:nvSpPr>
            <p:spPr bwMode="auto">
              <a:xfrm>
                <a:off x="477" y="3536"/>
                <a:ext cx="471" cy="7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99" name="Line 4295"/>
              <p:cNvSpPr>
                <a:spLocks noChangeShapeType="1"/>
              </p:cNvSpPr>
              <p:nvPr/>
            </p:nvSpPr>
            <p:spPr bwMode="auto">
              <a:xfrm>
                <a:off x="948" y="3607"/>
                <a:ext cx="46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800" name="Line 4296"/>
              <p:cNvSpPr>
                <a:spLocks noChangeShapeType="1"/>
              </p:cNvSpPr>
              <p:nvPr/>
            </p:nvSpPr>
            <p:spPr bwMode="auto">
              <a:xfrm>
                <a:off x="1416" y="3607"/>
                <a:ext cx="468" cy="4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801" name="Text Box 4297"/>
              <p:cNvSpPr txBox="1">
                <a:spLocks noChangeArrowheads="1"/>
              </p:cNvSpPr>
              <p:nvPr/>
            </p:nvSpPr>
            <p:spPr bwMode="auto">
              <a:xfrm>
                <a:off x="1926" y="3703"/>
                <a:ext cx="124" cy="1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da-DK" altLang="da-DK" sz="1400" noProof="1"/>
                  <a:t>96</a:t>
                </a:r>
              </a:p>
            </p:txBody>
          </p:sp>
          <p:sp>
            <p:nvSpPr>
              <p:cNvPr id="153802" name="Text Box 4298"/>
              <p:cNvSpPr txBox="1">
                <a:spLocks noChangeArrowheads="1"/>
              </p:cNvSpPr>
              <p:nvPr/>
            </p:nvSpPr>
            <p:spPr bwMode="auto">
              <a:xfrm>
                <a:off x="1926" y="3853"/>
                <a:ext cx="124" cy="1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da-DK" altLang="da-DK" sz="1400" noProof="1"/>
                  <a:t>97</a:t>
                </a:r>
              </a:p>
            </p:txBody>
          </p:sp>
          <p:sp>
            <p:nvSpPr>
              <p:cNvPr id="153803" name="Text Box 4299"/>
              <p:cNvSpPr txBox="1">
                <a:spLocks noChangeArrowheads="1"/>
              </p:cNvSpPr>
              <p:nvPr/>
            </p:nvSpPr>
            <p:spPr bwMode="auto">
              <a:xfrm>
                <a:off x="1926" y="4059"/>
                <a:ext cx="124" cy="1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da-DK" altLang="da-DK" sz="1400" noProof="1"/>
                  <a:t>98</a:t>
                </a:r>
              </a:p>
            </p:txBody>
          </p:sp>
        </p:grpSp>
        <p:sp>
          <p:nvSpPr>
            <p:cNvPr id="153804" name="Text Box 4300"/>
            <p:cNvSpPr txBox="1">
              <a:spLocks noChangeArrowheads="1"/>
            </p:cNvSpPr>
            <p:nvPr/>
          </p:nvSpPr>
          <p:spPr bwMode="auto">
            <a:xfrm>
              <a:off x="283" y="2970"/>
              <a:ext cx="626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noProof="1"/>
                <a:t>Parallel</a:t>
              </a:r>
            </a:p>
            <a:p>
              <a:pPr algn="l"/>
              <a:r>
                <a:rPr lang="da-DK" altLang="da-DK" noProof="1"/>
                <a:t>coor-</a:t>
              </a:r>
            </a:p>
            <a:p>
              <a:pPr algn="l"/>
              <a:r>
                <a:rPr lang="da-DK" altLang="da-DK" noProof="1"/>
                <a:t>dinates</a:t>
              </a:r>
            </a:p>
          </p:txBody>
        </p:sp>
      </p:grpSp>
      <p:grpSp>
        <p:nvGrpSpPr>
          <p:cNvPr id="153833" name="Group 4329"/>
          <p:cNvGrpSpPr>
            <a:grpSpLocks/>
          </p:cNvGrpSpPr>
          <p:nvPr/>
        </p:nvGrpSpPr>
        <p:grpSpPr bwMode="auto">
          <a:xfrm>
            <a:off x="5081588" y="4090988"/>
            <a:ext cx="3236912" cy="2273300"/>
            <a:chOff x="3201" y="2577"/>
            <a:chExt cx="2039" cy="1432"/>
          </a:xfrm>
        </p:grpSpPr>
        <p:sp>
          <p:nvSpPr>
            <p:cNvPr id="153752" name="Text Box 4248"/>
            <p:cNvSpPr txBox="1">
              <a:spLocks noChangeArrowheads="1"/>
            </p:cNvSpPr>
            <p:nvPr/>
          </p:nvSpPr>
          <p:spPr bwMode="auto">
            <a:xfrm>
              <a:off x="3201" y="3107"/>
              <a:ext cx="71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altLang="da-DK"/>
                <a:t>Chernoff</a:t>
              </a:r>
            </a:p>
            <a:p>
              <a:r>
                <a:rPr lang="en-US" altLang="da-DK"/>
                <a:t>faces</a:t>
              </a:r>
            </a:p>
          </p:txBody>
        </p:sp>
        <p:grpSp>
          <p:nvGrpSpPr>
            <p:cNvPr id="153829" name="Group 4325"/>
            <p:cNvGrpSpPr>
              <a:grpSpLocks/>
            </p:cNvGrpSpPr>
            <p:nvPr/>
          </p:nvGrpSpPr>
          <p:grpSpPr bwMode="auto">
            <a:xfrm>
              <a:off x="3905" y="2577"/>
              <a:ext cx="1335" cy="1432"/>
              <a:chOff x="2570" y="3185"/>
              <a:chExt cx="1335" cy="1432"/>
            </a:xfrm>
          </p:grpSpPr>
          <p:sp>
            <p:nvSpPr>
              <p:cNvPr id="153738" name="Freeform 4234"/>
              <p:cNvSpPr>
                <a:spLocks/>
              </p:cNvSpPr>
              <p:nvPr/>
            </p:nvSpPr>
            <p:spPr bwMode="auto">
              <a:xfrm>
                <a:off x="3075" y="3417"/>
                <a:ext cx="248" cy="165"/>
              </a:xfrm>
              <a:custGeom>
                <a:avLst/>
                <a:gdLst>
                  <a:gd name="T0" fmla="*/ 11 w 248"/>
                  <a:gd name="T1" fmla="*/ 155 h 165"/>
                  <a:gd name="T2" fmla="*/ 10 w 248"/>
                  <a:gd name="T3" fmla="*/ 83 h 165"/>
                  <a:gd name="T4" fmla="*/ 119 w 248"/>
                  <a:gd name="T5" fmla="*/ 1 h 165"/>
                  <a:gd name="T6" fmla="*/ 231 w 248"/>
                  <a:gd name="T7" fmla="*/ 69 h 165"/>
                  <a:gd name="T8" fmla="*/ 237 w 248"/>
                  <a:gd name="T9" fmla="*/ 16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165">
                    <a:moveTo>
                      <a:pt x="11" y="155"/>
                    </a:moveTo>
                    <a:cubicBezTo>
                      <a:pt x="9" y="129"/>
                      <a:pt x="0" y="116"/>
                      <a:pt x="10" y="83"/>
                    </a:cubicBezTo>
                    <a:cubicBezTo>
                      <a:pt x="20" y="50"/>
                      <a:pt x="72" y="3"/>
                      <a:pt x="119" y="1"/>
                    </a:cubicBezTo>
                    <a:cubicBezTo>
                      <a:pt x="167" y="0"/>
                      <a:pt x="214" y="37"/>
                      <a:pt x="231" y="69"/>
                    </a:cubicBezTo>
                    <a:cubicBezTo>
                      <a:pt x="248" y="101"/>
                      <a:pt x="248" y="125"/>
                      <a:pt x="237" y="165"/>
                    </a:cubicBez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39" name="Freeform 4235"/>
              <p:cNvSpPr>
                <a:spLocks/>
              </p:cNvSpPr>
              <p:nvPr/>
            </p:nvSpPr>
            <p:spPr bwMode="auto">
              <a:xfrm>
                <a:off x="3345" y="4215"/>
                <a:ext cx="316" cy="209"/>
              </a:xfrm>
              <a:custGeom>
                <a:avLst/>
                <a:gdLst>
                  <a:gd name="T0" fmla="*/ 14 w 316"/>
                  <a:gd name="T1" fmla="*/ 6 h 209"/>
                  <a:gd name="T2" fmla="*/ 19 w 316"/>
                  <a:gd name="T3" fmla="*/ 109 h 209"/>
                  <a:gd name="T4" fmla="*/ 151 w 316"/>
                  <a:gd name="T5" fmla="*/ 207 h 209"/>
                  <a:gd name="T6" fmla="*/ 287 w 316"/>
                  <a:gd name="T7" fmla="*/ 126 h 209"/>
                  <a:gd name="T8" fmla="*/ 297 w 316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6" h="209">
                    <a:moveTo>
                      <a:pt x="14" y="6"/>
                    </a:moveTo>
                    <a:cubicBezTo>
                      <a:pt x="11" y="42"/>
                      <a:pt x="0" y="52"/>
                      <a:pt x="19" y="109"/>
                    </a:cubicBezTo>
                    <a:cubicBezTo>
                      <a:pt x="37" y="165"/>
                      <a:pt x="93" y="206"/>
                      <a:pt x="151" y="207"/>
                    </a:cubicBezTo>
                    <a:cubicBezTo>
                      <a:pt x="209" y="209"/>
                      <a:pt x="258" y="178"/>
                      <a:pt x="287" y="126"/>
                    </a:cubicBezTo>
                    <a:cubicBezTo>
                      <a:pt x="316" y="73"/>
                      <a:pt x="302" y="48"/>
                      <a:pt x="297" y="0"/>
                    </a:cubicBez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40" name="Freeform 4236"/>
              <p:cNvSpPr>
                <a:spLocks/>
              </p:cNvSpPr>
              <p:nvPr/>
            </p:nvSpPr>
            <p:spPr bwMode="auto">
              <a:xfrm>
                <a:off x="3075" y="3573"/>
                <a:ext cx="248" cy="227"/>
              </a:xfrm>
              <a:custGeom>
                <a:avLst/>
                <a:gdLst>
                  <a:gd name="T0" fmla="*/ 11 w 248"/>
                  <a:gd name="T1" fmla="*/ 0 h 227"/>
                  <a:gd name="T2" fmla="*/ 10 w 248"/>
                  <a:gd name="T3" fmla="*/ 144 h 227"/>
                  <a:gd name="T4" fmla="*/ 119 w 248"/>
                  <a:gd name="T5" fmla="*/ 226 h 227"/>
                  <a:gd name="T6" fmla="*/ 231 w 248"/>
                  <a:gd name="T7" fmla="*/ 158 h 227"/>
                  <a:gd name="T8" fmla="*/ 237 w 248"/>
                  <a:gd name="T9" fmla="*/ 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8" h="227">
                    <a:moveTo>
                      <a:pt x="11" y="0"/>
                    </a:moveTo>
                    <a:cubicBezTo>
                      <a:pt x="8" y="33"/>
                      <a:pt x="0" y="111"/>
                      <a:pt x="10" y="144"/>
                    </a:cubicBezTo>
                    <a:cubicBezTo>
                      <a:pt x="20" y="177"/>
                      <a:pt x="72" y="224"/>
                      <a:pt x="119" y="226"/>
                    </a:cubicBezTo>
                    <a:cubicBezTo>
                      <a:pt x="167" y="227"/>
                      <a:pt x="214" y="190"/>
                      <a:pt x="231" y="158"/>
                    </a:cubicBezTo>
                    <a:cubicBezTo>
                      <a:pt x="248" y="126"/>
                      <a:pt x="248" y="52"/>
                      <a:pt x="237" y="4"/>
                    </a:cubicBez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41" name="Freeform 4237"/>
              <p:cNvSpPr>
                <a:spLocks/>
              </p:cNvSpPr>
              <p:nvPr/>
            </p:nvSpPr>
            <p:spPr bwMode="auto">
              <a:xfrm>
                <a:off x="3341" y="4009"/>
                <a:ext cx="316" cy="218"/>
              </a:xfrm>
              <a:custGeom>
                <a:avLst/>
                <a:gdLst>
                  <a:gd name="T0" fmla="*/ 18 w 316"/>
                  <a:gd name="T1" fmla="*/ 218 h 218"/>
                  <a:gd name="T2" fmla="*/ 19 w 316"/>
                  <a:gd name="T3" fmla="*/ 100 h 218"/>
                  <a:gd name="T4" fmla="*/ 151 w 316"/>
                  <a:gd name="T5" fmla="*/ 2 h 218"/>
                  <a:gd name="T6" fmla="*/ 287 w 316"/>
                  <a:gd name="T7" fmla="*/ 83 h 218"/>
                  <a:gd name="T8" fmla="*/ 301 w 316"/>
                  <a:gd name="T9" fmla="*/ 207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6" h="218">
                    <a:moveTo>
                      <a:pt x="18" y="218"/>
                    </a:moveTo>
                    <a:cubicBezTo>
                      <a:pt x="12" y="188"/>
                      <a:pt x="0" y="157"/>
                      <a:pt x="19" y="100"/>
                    </a:cubicBezTo>
                    <a:cubicBezTo>
                      <a:pt x="37" y="44"/>
                      <a:pt x="93" y="3"/>
                      <a:pt x="151" y="2"/>
                    </a:cubicBezTo>
                    <a:cubicBezTo>
                      <a:pt x="209" y="0"/>
                      <a:pt x="258" y="31"/>
                      <a:pt x="287" y="83"/>
                    </a:cubicBezTo>
                    <a:cubicBezTo>
                      <a:pt x="316" y="136"/>
                      <a:pt x="304" y="158"/>
                      <a:pt x="301" y="207"/>
                    </a:cubicBez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42" name="Line 4238"/>
              <p:cNvSpPr>
                <a:spLocks noChangeShapeType="1"/>
              </p:cNvSpPr>
              <p:nvPr/>
            </p:nvSpPr>
            <p:spPr bwMode="auto">
              <a:xfrm>
                <a:off x="3144" y="3726"/>
                <a:ext cx="11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43" name="Line 4239"/>
              <p:cNvSpPr>
                <a:spLocks noChangeShapeType="1"/>
              </p:cNvSpPr>
              <p:nvPr/>
            </p:nvSpPr>
            <p:spPr bwMode="auto">
              <a:xfrm>
                <a:off x="3201" y="3633"/>
                <a:ext cx="0" cy="5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44" name="Line 4240"/>
              <p:cNvSpPr>
                <a:spLocks noChangeShapeType="1"/>
              </p:cNvSpPr>
              <p:nvPr/>
            </p:nvSpPr>
            <p:spPr bwMode="auto">
              <a:xfrm rot="42715474">
                <a:off x="3430" y="4189"/>
                <a:ext cx="4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45" name="Freeform 4241"/>
              <p:cNvSpPr>
                <a:spLocks/>
              </p:cNvSpPr>
              <p:nvPr/>
            </p:nvSpPr>
            <p:spPr bwMode="auto">
              <a:xfrm flipV="1">
                <a:off x="2800" y="4296"/>
                <a:ext cx="113" cy="25"/>
              </a:xfrm>
              <a:custGeom>
                <a:avLst/>
                <a:gdLst>
                  <a:gd name="T0" fmla="*/ 0 w 113"/>
                  <a:gd name="T1" fmla="*/ 0 h 25"/>
                  <a:gd name="T2" fmla="*/ 113 w 113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3" h="25">
                    <a:moveTo>
                      <a:pt x="0" y="0"/>
                    </a:moveTo>
                    <a:cubicBezTo>
                      <a:pt x="44" y="25"/>
                      <a:pt x="78" y="24"/>
                      <a:pt x="113" y="0"/>
                    </a:cubicBez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46" name="Line 4242"/>
              <p:cNvSpPr>
                <a:spLocks noChangeShapeType="1"/>
              </p:cNvSpPr>
              <p:nvPr/>
            </p:nvSpPr>
            <p:spPr bwMode="auto">
              <a:xfrm>
                <a:off x="2859" y="4208"/>
                <a:ext cx="0" cy="5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47" name="Line 4243"/>
              <p:cNvSpPr>
                <a:spLocks noChangeShapeType="1"/>
              </p:cNvSpPr>
              <p:nvPr/>
            </p:nvSpPr>
            <p:spPr bwMode="auto">
              <a:xfrm rot="484526" flipV="1">
                <a:off x="3522" y="4189"/>
                <a:ext cx="47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48" name="Text Box 4244"/>
              <p:cNvSpPr txBox="1">
                <a:spLocks noChangeArrowheads="1"/>
              </p:cNvSpPr>
              <p:nvPr/>
            </p:nvSpPr>
            <p:spPr bwMode="auto">
              <a:xfrm>
                <a:off x="2570" y="3507"/>
                <a:ext cx="448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pPr algn="l"/>
                <a:r>
                  <a:rPr lang="en-US" altLang="da-DK" sz="1600"/>
                  <a:t>Sales</a:t>
                </a:r>
                <a:endParaRPr lang="en-US" altLang="da-DK"/>
              </a:p>
            </p:txBody>
          </p:sp>
          <p:sp>
            <p:nvSpPr>
              <p:cNvPr id="153749" name="Text Box 4245"/>
              <p:cNvSpPr txBox="1">
                <a:spLocks noChangeArrowheads="1"/>
              </p:cNvSpPr>
              <p:nvPr/>
            </p:nvSpPr>
            <p:spPr bwMode="auto">
              <a:xfrm>
                <a:off x="2799" y="3185"/>
                <a:ext cx="434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pPr algn="l"/>
                <a:r>
                  <a:rPr lang="en-US" altLang="da-DK" sz="1600"/>
                  <a:t>Cust.</a:t>
                </a:r>
                <a:endParaRPr lang="en-US" altLang="da-DK"/>
              </a:p>
            </p:txBody>
          </p:sp>
          <p:sp>
            <p:nvSpPr>
              <p:cNvPr id="153750" name="Text Box 4246"/>
              <p:cNvSpPr txBox="1">
                <a:spLocks noChangeArrowheads="1"/>
              </p:cNvSpPr>
              <p:nvPr/>
            </p:nvSpPr>
            <p:spPr bwMode="auto">
              <a:xfrm>
                <a:off x="3442" y="3349"/>
                <a:ext cx="449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pPr algn="l"/>
                <a:r>
                  <a:rPr lang="en-US" altLang="da-DK" sz="1600"/>
                  <a:t>Profit</a:t>
                </a:r>
                <a:endParaRPr lang="en-US" altLang="da-DK"/>
              </a:p>
            </p:txBody>
          </p:sp>
          <p:sp>
            <p:nvSpPr>
              <p:cNvPr id="153751" name="Text Box 4247"/>
              <p:cNvSpPr txBox="1">
                <a:spLocks noChangeArrowheads="1"/>
              </p:cNvSpPr>
              <p:nvPr/>
            </p:nvSpPr>
            <p:spPr bwMode="auto">
              <a:xfrm>
                <a:off x="3442" y="3633"/>
                <a:ext cx="463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pPr algn="l"/>
                <a:r>
                  <a:rPr lang="en-US" altLang="da-DK" sz="1600"/>
                  <a:t>Empl.</a:t>
                </a:r>
                <a:endParaRPr lang="en-US" altLang="da-DK"/>
              </a:p>
            </p:txBody>
          </p:sp>
          <p:sp>
            <p:nvSpPr>
              <p:cNvPr id="153753" name="Freeform 4249"/>
              <p:cNvSpPr>
                <a:spLocks/>
              </p:cNvSpPr>
              <p:nvPr/>
            </p:nvSpPr>
            <p:spPr bwMode="auto">
              <a:xfrm>
                <a:off x="2826" y="3684"/>
                <a:ext cx="228" cy="31"/>
              </a:xfrm>
              <a:custGeom>
                <a:avLst/>
                <a:gdLst>
                  <a:gd name="T0" fmla="*/ 0 w 228"/>
                  <a:gd name="T1" fmla="*/ 0 h 31"/>
                  <a:gd name="T2" fmla="*/ 228 w 228"/>
                  <a:gd name="T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28" h="31">
                    <a:moveTo>
                      <a:pt x="0" y="0"/>
                    </a:moveTo>
                    <a:lnTo>
                      <a:pt x="228" y="31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54" name="Freeform 4250"/>
              <p:cNvSpPr>
                <a:spLocks/>
              </p:cNvSpPr>
              <p:nvPr/>
            </p:nvSpPr>
            <p:spPr bwMode="auto">
              <a:xfrm>
                <a:off x="3005" y="3349"/>
                <a:ext cx="76" cy="99"/>
              </a:xfrm>
              <a:custGeom>
                <a:avLst/>
                <a:gdLst>
                  <a:gd name="T0" fmla="*/ 0 w 76"/>
                  <a:gd name="T1" fmla="*/ 0 h 99"/>
                  <a:gd name="T2" fmla="*/ 76 w 76"/>
                  <a:gd name="T3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6" h="99">
                    <a:moveTo>
                      <a:pt x="0" y="0"/>
                    </a:moveTo>
                    <a:lnTo>
                      <a:pt x="76" y="99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55" name="Freeform 4251"/>
              <p:cNvSpPr>
                <a:spLocks/>
              </p:cNvSpPr>
              <p:nvPr/>
            </p:nvSpPr>
            <p:spPr bwMode="auto">
              <a:xfrm>
                <a:off x="3261" y="3460"/>
                <a:ext cx="201" cy="87"/>
              </a:xfrm>
              <a:custGeom>
                <a:avLst/>
                <a:gdLst>
                  <a:gd name="T0" fmla="*/ 201 w 201"/>
                  <a:gd name="T1" fmla="*/ 0 h 87"/>
                  <a:gd name="T2" fmla="*/ 0 w 201"/>
                  <a:gd name="T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1" h="87">
                    <a:moveTo>
                      <a:pt x="201" y="0"/>
                    </a:moveTo>
                    <a:lnTo>
                      <a:pt x="0" y="87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56" name="Freeform 4252"/>
              <p:cNvSpPr>
                <a:spLocks/>
              </p:cNvSpPr>
              <p:nvPr/>
            </p:nvSpPr>
            <p:spPr bwMode="auto">
              <a:xfrm>
                <a:off x="3271" y="3727"/>
                <a:ext cx="212" cy="20"/>
              </a:xfrm>
              <a:custGeom>
                <a:avLst/>
                <a:gdLst>
                  <a:gd name="T0" fmla="*/ 212 w 212"/>
                  <a:gd name="T1" fmla="*/ 20 h 20"/>
                  <a:gd name="T2" fmla="*/ 0 w 212"/>
                  <a:gd name="T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12" h="20">
                    <a:moveTo>
                      <a:pt x="212" y="20"/>
                    </a:move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57" name="Text Box 4253"/>
              <p:cNvSpPr txBox="1">
                <a:spLocks noChangeArrowheads="1"/>
              </p:cNvSpPr>
              <p:nvPr/>
            </p:nvSpPr>
            <p:spPr bwMode="auto">
              <a:xfrm>
                <a:off x="3014" y="3794"/>
                <a:ext cx="398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r>
                  <a:rPr lang="en-US" altLang="da-DK" sz="1600"/>
                  <a:t>1996</a:t>
                </a:r>
              </a:p>
            </p:txBody>
          </p:sp>
          <p:sp>
            <p:nvSpPr>
              <p:cNvPr id="153758" name="Freeform 4254"/>
              <p:cNvSpPr>
                <a:spLocks/>
              </p:cNvSpPr>
              <p:nvPr/>
            </p:nvSpPr>
            <p:spPr bwMode="auto">
              <a:xfrm>
                <a:off x="2720" y="4029"/>
                <a:ext cx="276" cy="198"/>
              </a:xfrm>
              <a:custGeom>
                <a:avLst/>
                <a:gdLst>
                  <a:gd name="T0" fmla="*/ 16 w 276"/>
                  <a:gd name="T1" fmla="*/ 198 h 198"/>
                  <a:gd name="T2" fmla="*/ 13 w 276"/>
                  <a:gd name="T3" fmla="*/ 89 h 198"/>
                  <a:gd name="T4" fmla="*/ 130 w 276"/>
                  <a:gd name="T5" fmla="*/ 2 h 198"/>
                  <a:gd name="T6" fmla="*/ 251 w 276"/>
                  <a:gd name="T7" fmla="*/ 74 h 198"/>
                  <a:gd name="T8" fmla="*/ 259 w 276"/>
                  <a:gd name="T9" fmla="*/ 196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6" h="198">
                    <a:moveTo>
                      <a:pt x="16" y="198"/>
                    </a:moveTo>
                    <a:cubicBezTo>
                      <a:pt x="15" y="168"/>
                      <a:pt x="0" y="133"/>
                      <a:pt x="13" y="89"/>
                    </a:cubicBezTo>
                    <a:cubicBezTo>
                      <a:pt x="26" y="45"/>
                      <a:pt x="79" y="3"/>
                      <a:pt x="130" y="2"/>
                    </a:cubicBezTo>
                    <a:cubicBezTo>
                      <a:pt x="182" y="0"/>
                      <a:pt x="226" y="32"/>
                      <a:pt x="251" y="74"/>
                    </a:cubicBezTo>
                    <a:cubicBezTo>
                      <a:pt x="276" y="116"/>
                      <a:pt x="270" y="144"/>
                      <a:pt x="259" y="196"/>
                    </a:cubicBez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59" name="Freeform 4255"/>
              <p:cNvSpPr>
                <a:spLocks/>
              </p:cNvSpPr>
              <p:nvPr/>
            </p:nvSpPr>
            <p:spPr bwMode="auto">
              <a:xfrm>
                <a:off x="2728" y="4213"/>
                <a:ext cx="259" cy="191"/>
              </a:xfrm>
              <a:custGeom>
                <a:avLst/>
                <a:gdLst>
                  <a:gd name="T0" fmla="*/ 8 w 259"/>
                  <a:gd name="T1" fmla="*/ 0 h 191"/>
                  <a:gd name="T2" fmla="*/ 21 w 259"/>
                  <a:gd name="T3" fmla="*/ 120 h 191"/>
                  <a:gd name="T4" fmla="*/ 125 w 259"/>
                  <a:gd name="T5" fmla="*/ 189 h 191"/>
                  <a:gd name="T6" fmla="*/ 235 w 259"/>
                  <a:gd name="T7" fmla="*/ 130 h 191"/>
                  <a:gd name="T8" fmla="*/ 251 w 259"/>
                  <a:gd name="T9" fmla="*/ 6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9" h="191">
                    <a:moveTo>
                      <a:pt x="8" y="0"/>
                    </a:moveTo>
                    <a:cubicBezTo>
                      <a:pt x="0" y="42"/>
                      <a:pt x="3" y="84"/>
                      <a:pt x="21" y="120"/>
                    </a:cubicBezTo>
                    <a:cubicBezTo>
                      <a:pt x="39" y="156"/>
                      <a:pt x="74" y="188"/>
                      <a:pt x="125" y="189"/>
                    </a:cubicBezTo>
                    <a:cubicBezTo>
                      <a:pt x="177" y="191"/>
                      <a:pt x="214" y="166"/>
                      <a:pt x="235" y="130"/>
                    </a:cubicBezTo>
                    <a:cubicBezTo>
                      <a:pt x="256" y="94"/>
                      <a:pt x="259" y="56"/>
                      <a:pt x="251" y="6"/>
                    </a:cubicBez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60" name="Freeform 4256"/>
              <p:cNvSpPr>
                <a:spLocks/>
              </p:cNvSpPr>
              <p:nvPr/>
            </p:nvSpPr>
            <p:spPr bwMode="auto">
              <a:xfrm>
                <a:off x="3445" y="4288"/>
                <a:ext cx="113" cy="25"/>
              </a:xfrm>
              <a:custGeom>
                <a:avLst/>
                <a:gdLst>
                  <a:gd name="T0" fmla="*/ 0 w 113"/>
                  <a:gd name="T1" fmla="*/ 0 h 25"/>
                  <a:gd name="T2" fmla="*/ 113 w 113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13" h="25">
                    <a:moveTo>
                      <a:pt x="0" y="0"/>
                    </a:moveTo>
                    <a:cubicBezTo>
                      <a:pt x="44" y="25"/>
                      <a:pt x="78" y="24"/>
                      <a:pt x="113" y="0"/>
                    </a:cubicBez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61" name="Line 4257"/>
              <p:cNvSpPr>
                <a:spLocks noChangeShapeType="1"/>
              </p:cNvSpPr>
              <p:nvPr/>
            </p:nvSpPr>
            <p:spPr bwMode="auto">
              <a:xfrm>
                <a:off x="3502" y="4213"/>
                <a:ext cx="0" cy="5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62" name="Line 4258"/>
              <p:cNvSpPr>
                <a:spLocks noChangeShapeType="1"/>
              </p:cNvSpPr>
              <p:nvPr/>
            </p:nvSpPr>
            <p:spPr bwMode="auto">
              <a:xfrm>
                <a:off x="3124" y="3572"/>
                <a:ext cx="47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63" name="Line 4259"/>
              <p:cNvSpPr>
                <a:spLocks noChangeShapeType="1"/>
              </p:cNvSpPr>
              <p:nvPr/>
            </p:nvSpPr>
            <p:spPr bwMode="auto">
              <a:xfrm>
                <a:off x="3226" y="3572"/>
                <a:ext cx="47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764" name="Text Box 4260"/>
              <p:cNvSpPr txBox="1">
                <a:spLocks noChangeArrowheads="1"/>
              </p:cNvSpPr>
              <p:nvPr/>
            </p:nvSpPr>
            <p:spPr bwMode="auto">
              <a:xfrm>
                <a:off x="3288" y="4405"/>
                <a:ext cx="398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r>
                  <a:rPr lang="en-US" altLang="da-DK" sz="1600"/>
                  <a:t>1998</a:t>
                </a:r>
              </a:p>
            </p:txBody>
          </p:sp>
          <p:sp>
            <p:nvSpPr>
              <p:cNvPr id="153765" name="Text Box 4261"/>
              <p:cNvSpPr txBox="1">
                <a:spLocks noChangeArrowheads="1"/>
              </p:cNvSpPr>
              <p:nvPr/>
            </p:nvSpPr>
            <p:spPr bwMode="auto">
              <a:xfrm>
                <a:off x="2659" y="4404"/>
                <a:ext cx="398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r>
                  <a:rPr lang="en-US" altLang="da-DK" sz="1600"/>
                  <a:t>1997</a:t>
                </a:r>
              </a:p>
            </p:txBody>
          </p:sp>
          <p:sp>
            <p:nvSpPr>
              <p:cNvPr id="153805" name="Line 4301"/>
              <p:cNvSpPr>
                <a:spLocks noChangeShapeType="1"/>
              </p:cNvSpPr>
              <p:nvPr/>
            </p:nvSpPr>
            <p:spPr bwMode="auto">
              <a:xfrm>
                <a:off x="2782" y="4175"/>
                <a:ext cx="47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806" name="Line 4302"/>
              <p:cNvSpPr>
                <a:spLocks noChangeShapeType="1"/>
              </p:cNvSpPr>
              <p:nvPr/>
            </p:nvSpPr>
            <p:spPr bwMode="auto">
              <a:xfrm>
                <a:off x="2884" y="4175"/>
                <a:ext cx="47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</p:grpSp>
      <p:sp>
        <p:nvSpPr>
          <p:cNvPr id="153807" name="Text Box 4303"/>
          <p:cNvSpPr txBox="1">
            <a:spLocks noChangeArrowheads="1"/>
          </p:cNvSpPr>
          <p:nvPr/>
        </p:nvSpPr>
        <p:spPr bwMode="auto">
          <a:xfrm>
            <a:off x="419100" y="1744663"/>
            <a:ext cx="828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da-DK"/>
              <a:t>Radar</a:t>
            </a:r>
          </a:p>
          <a:p>
            <a:r>
              <a:rPr lang="en-US" altLang="da-DK"/>
              <a:t>chart</a:t>
            </a:r>
          </a:p>
        </p:txBody>
      </p:sp>
      <p:grpSp>
        <p:nvGrpSpPr>
          <p:cNvPr id="153832" name="Group 4328"/>
          <p:cNvGrpSpPr>
            <a:grpSpLocks/>
          </p:cNvGrpSpPr>
          <p:nvPr/>
        </p:nvGrpSpPr>
        <p:grpSpPr bwMode="auto">
          <a:xfrm>
            <a:off x="4835525" y="884238"/>
            <a:ext cx="3652838" cy="2797175"/>
            <a:chOff x="3046" y="557"/>
            <a:chExt cx="2301" cy="1762"/>
          </a:xfrm>
        </p:grpSpPr>
        <p:sp>
          <p:nvSpPr>
            <p:cNvPr id="153808" name="Line 4304"/>
            <p:cNvSpPr>
              <a:spLocks noChangeShapeType="1"/>
            </p:cNvSpPr>
            <p:nvPr/>
          </p:nvSpPr>
          <p:spPr bwMode="auto">
            <a:xfrm>
              <a:off x="3899" y="745"/>
              <a:ext cx="0" cy="13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809" name="Line 4305"/>
            <p:cNvSpPr>
              <a:spLocks noChangeShapeType="1"/>
            </p:cNvSpPr>
            <p:nvPr/>
          </p:nvSpPr>
          <p:spPr bwMode="auto">
            <a:xfrm>
              <a:off x="3899" y="2107"/>
              <a:ext cx="141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810" name="Text Box 4306"/>
            <p:cNvSpPr txBox="1">
              <a:spLocks noChangeArrowheads="1"/>
            </p:cNvSpPr>
            <p:nvPr/>
          </p:nvSpPr>
          <p:spPr bwMode="auto">
            <a:xfrm>
              <a:off x="3686" y="557"/>
              <a:ext cx="43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US" altLang="da-DK" sz="1600"/>
                <a:t>Cust.</a:t>
              </a:r>
              <a:endParaRPr lang="en-US" altLang="da-DK"/>
            </a:p>
          </p:txBody>
        </p:sp>
        <p:sp>
          <p:nvSpPr>
            <p:cNvPr id="153811" name="Text Box 4307"/>
            <p:cNvSpPr txBox="1">
              <a:spLocks noChangeArrowheads="1"/>
            </p:cNvSpPr>
            <p:nvPr/>
          </p:nvSpPr>
          <p:spPr bwMode="auto">
            <a:xfrm>
              <a:off x="4899" y="2107"/>
              <a:ext cx="44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US" altLang="da-DK" sz="1600"/>
                <a:t>Sales</a:t>
              </a:r>
              <a:endParaRPr lang="en-US" altLang="da-DK"/>
            </a:p>
          </p:txBody>
        </p:sp>
        <p:sp>
          <p:nvSpPr>
            <p:cNvPr id="153812" name="Line 4308"/>
            <p:cNvSpPr>
              <a:spLocks noChangeShapeType="1"/>
            </p:cNvSpPr>
            <p:nvPr/>
          </p:nvSpPr>
          <p:spPr bwMode="auto">
            <a:xfrm>
              <a:off x="3899" y="1270"/>
              <a:ext cx="141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813" name="Line 4309"/>
            <p:cNvSpPr>
              <a:spLocks noChangeShapeType="1"/>
            </p:cNvSpPr>
            <p:nvPr/>
          </p:nvSpPr>
          <p:spPr bwMode="auto">
            <a:xfrm>
              <a:off x="3899" y="1693"/>
              <a:ext cx="141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814" name="Line 4310"/>
            <p:cNvSpPr>
              <a:spLocks noChangeShapeType="1"/>
            </p:cNvSpPr>
            <p:nvPr/>
          </p:nvSpPr>
          <p:spPr bwMode="auto">
            <a:xfrm flipV="1">
              <a:off x="4254" y="823"/>
              <a:ext cx="0" cy="12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815" name="Line 4311"/>
            <p:cNvSpPr>
              <a:spLocks noChangeShapeType="1"/>
            </p:cNvSpPr>
            <p:nvPr/>
          </p:nvSpPr>
          <p:spPr bwMode="auto">
            <a:xfrm flipV="1">
              <a:off x="4608" y="823"/>
              <a:ext cx="0" cy="12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816" name="Line 4312"/>
            <p:cNvSpPr>
              <a:spLocks noChangeShapeType="1"/>
            </p:cNvSpPr>
            <p:nvPr/>
          </p:nvSpPr>
          <p:spPr bwMode="auto">
            <a:xfrm flipV="1">
              <a:off x="4962" y="823"/>
              <a:ext cx="0" cy="12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817" name="Line 4313"/>
            <p:cNvSpPr>
              <a:spLocks noChangeShapeType="1"/>
            </p:cNvSpPr>
            <p:nvPr/>
          </p:nvSpPr>
          <p:spPr bwMode="auto">
            <a:xfrm>
              <a:off x="3899" y="856"/>
              <a:ext cx="141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818" name="Text Box 4314"/>
            <p:cNvSpPr txBox="1">
              <a:spLocks noChangeArrowheads="1"/>
            </p:cNvSpPr>
            <p:nvPr/>
          </p:nvSpPr>
          <p:spPr bwMode="auto">
            <a:xfrm>
              <a:off x="4531" y="2113"/>
              <a:ext cx="124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da-DK" altLang="da-DK" sz="1400" noProof="1"/>
                <a:t>10</a:t>
              </a:r>
            </a:p>
          </p:txBody>
        </p:sp>
        <p:sp>
          <p:nvSpPr>
            <p:cNvPr id="153819" name="Text Box 4315"/>
            <p:cNvSpPr txBox="1">
              <a:spLocks noChangeArrowheads="1"/>
            </p:cNvSpPr>
            <p:nvPr/>
          </p:nvSpPr>
          <p:spPr bwMode="auto">
            <a:xfrm>
              <a:off x="3781" y="1611"/>
              <a:ext cx="62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da-DK" altLang="da-DK" sz="1400" noProof="1"/>
                <a:t>4</a:t>
              </a:r>
            </a:p>
          </p:txBody>
        </p:sp>
        <p:sp>
          <p:nvSpPr>
            <p:cNvPr id="153820" name="Text Box 4316"/>
            <p:cNvSpPr txBox="1">
              <a:spLocks noChangeArrowheads="1"/>
            </p:cNvSpPr>
            <p:nvPr/>
          </p:nvSpPr>
          <p:spPr bwMode="auto">
            <a:xfrm>
              <a:off x="3781" y="1191"/>
              <a:ext cx="62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da-DK" altLang="da-DK" sz="1400" noProof="1"/>
                <a:t>8</a:t>
              </a:r>
            </a:p>
          </p:txBody>
        </p:sp>
        <p:sp>
          <p:nvSpPr>
            <p:cNvPr id="153821" name="Text Box 4317"/>
            <p:cNvSpPr txBox="1">
              <a:spLocks noChangeArrowheads="1"/>
            </p:cNvSpPr>
            <p:nvPr/>
          </p:nvSpPr>
          <p:spPr bwMode="auto">
            <a:xfrm>
              <a:off x="4222" y="2113"/>
              <a:ext cx="62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da-DK" altLang="da-DK" sz="1400" noProof="1"/>
                <a:t>5</a:t>
              </a:r>
            </a:p>
          </p:txBody>
        </p:sp>
        <p:sp>
          <p:nvSpPr>
            <p:cNvPr id="153822" name="Text Box 4318"/>
            <p:cNvSpPr txBox="1">
              <a:spLocks noChangeArrowheads="1"/>
            </p:cNvSpPr>
            <p:nvPr/>
          </p:nvSpPr>
          <p:spPr bwMode="auto">
            <a:xfrm>
              <a:off x="3046" y="1118"/>
              <a:ext cx="67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altLang="da-DK"/>
                <a:t>Bubble</a:t>
              </a:r>
            </a:p>
            <a:p>
              <a:r>
                <a:rPr lang="en-US" altLang="da-DK"/>
                <a:t>diagram</a:t>
              </a:r>
            </a:p>
          </p:txBody>
        </p:sp>
        <p:sp>
          <p:nvSpPr>
            <p:cNvPr id="153823" name="Oval 4319"/>
            <p:cNvSpPr>
              <a:spLocks noChangeArrowheads="1"/>
            </p:cNvSpPr>
            <p:nvPr/>
          </p:nvSpPr>
          <p:spPr bwMode="auto">
            <a:xfrm>
              <a:off x="4655" y="1242"/>
              <a:ext cx="253" cy="253"/>
            </a:xfrm>
            <a:prstGeom prst="ellipse">
              <a:avLst/>
            </a:prstGeom>
            <a:solidFill>
              <a:srgbClr val="DDDDDD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824" name="Oval 4320"/>
            <p:cNvSpPr>
              <a:spLocks noChangeArrowheads="1"/>
            </p:cNvSpPr>
            <p:nvPr/>
          </p:nvSpPr>
          <p:spPr bwMode="auto">
            <a:xfrm>
              <a:off x="4806" y="1170"/>
              <a:ext cx="204" cy="204"/>
            </a:xfrm>
            <a:prstGeom prst="ellipse">
              <a:avLst/>
            </a:prstGeom>
            <a:solidFill>
              <a:srgbClr val="80808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825" name="Oval 4321"/>
            <p:cNvSpPr>
              <a:spLocks noChangeArrowheads="1"/>
            </p:cNvSpPr>
            <p:nvPr/>
          </p:nvSpPr>
          <p:spPr bwMode="auto">
            <a:xfrm>
              <a:off x="4856" y="1015"/>
              <a:ext cx="310" cy="310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826" name="Text Box 4322"/>
            <p:cNvSpPr txBox="1">
              <a:spLocks noChangeArrowheads="1"/>
            </p:cNvSpPr>
            <p:nvPr/>
          </p:nvSpPr>
          <p:spPr bwMode="auto">
            <a:xfrm>
              <a:off x="4698" y="1514"/>
              <a:ext cx="124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da-DK" altLang="da-DK" sz="1400" noProof="1"/>
                <a:t>96</a:t>
              </a:r>
            </a:p>
          </p:txBody>
        </p:sp>
        <p:sp>
          <p:nvSpPr>
            <p:cNvPr id="153827" name="Text Box 4323"/>
            <p:cNvSpPr txBox="1">
              <a:spLocks noChangeArrowheads="1"/>
            </p:cNvSpPr>
            <p:nvPr/>
          </p:nvSpPr>
          <p:spPr bwMode="auto">
            <a:xfrm>
              <a:off x="4932" y="1380"/>
              <a:ext cx="124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da-DK" altLang="da-DK" sz="1400" noProof="1"/>
                <a:t>97</a:t>
              </a:r>
            </a:p>
          </p:txBody>
        </p:sp>
        <p:sp>
          <p:nvSpPr>
            <p:cNvPr id="153828" name="Text Box 4324"/>
            <p:cNvSpPr txBox="1">
              <a:spLocks noChangeArrowheads="1"/>
            </p:cNvSpPr>
            <p:nvPr/>
          </p:nvSpPr>
          <p:spPr bwMode="auto">
            <a:xfrm>
              <a:off x="5190" y="1129"/>
              <a:ext cx="124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da-DK" altLang="da-DK" sz="1400" noProof="1"/>
                <a:t>98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48" name="Freeform 40"/>
          <p:cNvSpPr>
            <a:spLocks/>
          </p:cNvSpPr>
          <p:nvPr/>
        </p:nvSpPr>
        <p:spPr bwMode="auto">
          <a:xfrm>
            <a:off x="538163" y="1776413"/>
            <a:ext cx="3132137" cy="1165225"/>
          </a:xfrm>
          <a:custGeom>
            <a:avLst/>
            <a:gdLst>
              <a:gd name="T0" fmla="*/ 0 w 1973"/>
              <a:gd name="T1" fmla="*/ 725 h 734"/>
              <a:gd name="T2" fmla="*/ 1973 w 1973"/>
              <a:gd name="T3" fmla="*/ 334 h 734"/>
              <a:gd name="T4" fmla="*/ 1972 w 1973"/>
              <a:gd name="T5" fmla="*/ 8 h 734"/>
              <a:gd name="T6" fmla="*/ 1354 w 1973"/>
              <a:gd name="T7" fmla="*/ 8 h 734"/>
              <a:gd name="T8" fmla="*/ 1354 w 1973"/>
              <a:gd name="T9" fmla="*/ 734 h 734"/>
              <a:gd name="T10" fmla="*/ 762 w 1973"/>
              <a:gd name="T11" fmla="*/ 732 h 734"/>
              <a:gd name="T12" fmla="*/ 762 w 1973"/>
              <a:gd name="T13" fmla="*/ 0 h 734"/>
              <a:gd name="T14" fmla="*/ 0 w 1973"/>
              <a:gd name="T15" fmla="*/ 0 h 734"/>
              <a:gd name="T16" fmla="*/ 0 w 1973"/>
              <a:gd name="T17" fmla="*/ 725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73" h="734">
                <a:moveTo>
                  <a:pt x="0" y="725"/>
                </a:moveTo>
                <a:cubicBezTo>
                  <a:pt x="673" y="188"/>
                  <a:pt x="1309" y="179"/>
                  <a:pt x="1973" y="334"/>
                </a:cubicBezTo>
                <a:lnTo>
                  <a:pt x="1972" y="8"/>
                </a:lnTo>
                <a:lnTo>
                  <a:pt x="1354" y="8"/>
                </a:lnTo>
                <a:lnTo>
                  <a:pt x="1354" y="734"/>
                </a:lnTo>
                <a:lnTo>
                  <a:pt x="762" y="732"/>
                </a:lnTo>
                <a:lnTo>
                  <a:pt x="762" y="0"/>
                </a:lnTo>
                <a:lnTo>
                  <a:pt x="0" y="0"/>
                </a:lnTo>
                <a:lnTo>
                  <a:pt x="0" y="725"/>
                </a:lnTo>
                <a:close/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5452" name="Text Box 44"/>
          <p:cNvSpPr txBox="1">
            <a:spLocks noChangeArrowheads="1"/>
          </p:cNvSpPr>
          <p:nvPr/>
        </p:nvSpPr>
        <p:spPr bwMode="auto">
          <a:xfrm>
            <a:off x="449263" y="84138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3.1B  Closure versus continuation</a:t>
            </a:r>
          </a:p>
        </p:txBody>
      </p:sp>
      <p:sp>
        <p:nvSpPr>
          <p:cNvPr id="145453" name="Text Box 45"/>
          <p:cNvSpPr txBox="1">
            <a:spLocks noChangeArrowheads="1"/>
          </p:cNvSpPr>
          <p:nvPr/>
        </p:nvSpPr>
        <p:spPr bwMode="auto">
          <a:xfrm>
            <a:off x="466725" y="776288"/>
            <a:ext cx="29622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en-US" altLang="da-DK"/>
              <a:t>Example E:</a:t>
            </a:r>
          </a:p>
          <a:p>
            <a:pPr algn="l"/>
            <a:r>
              <a:rPr lang="en-US" altLang="da-DK"/>
              <a:t>Law of good continuation</a:t>
            </a:r>
          </a:p>
        </p:txBody>
      </p:sp>
      <p:grpSp>
        <p:nvGrpSpPr>
          <p:cNvPr id="145455" name="Group 47"/>
          <p:cNvGrpSpPr>
            <a:grpSpLocks/>
          </p:cNvGrpSpPr>
          <p:nvPr/>
        </p:nvGrpSpPr>
        <p:grpSpPr bwMode="auto">
          <a:xfrm>
            <a:off x="4511675" y="733425"/>
            <a:ext cx="3473450" cy="2165350"/>
            <a:chOff x="2842" y="462"/>
            <a:chExt cx="2188" cy="1364"/>
          </a:xfrm>
        </p:grpSpPr>
        <p:sp>
          <p:nvSpPr>
            <p:cNvPr id="145449" name="Freeform 41"/>
            <p:cNvSpPr>
              <a:spLocks/>
            </p:cNvSpPr>
            <p:nvPr/>
          </p:nvSpPr>
          <p:spPr bwMode="auto">
            <a:xfrm>
              <a:off x="2913" y="1101"/>
              <a:ext cx="762" cy="725"/>
            </a:xfrm>
            <a:custGeom>
              <a:avLst/>
              <a:gdLst>
                <a:gd name="T0" fmla="*/ 0 w 762"/>
                <a:gd name="T1" fmla="*/ 725 h 725"/>
                <a:gd name="T2" fmla="*/ 762 w 762"/>
                <a:gd name="T3" fmla="*/ 320 h 725"/>
                <a:gd name="T4" fmla="*/ 762 w 762"/>
                <a:gd name="T5" fmla="*/ 0 h 725"/>
                <a:gd name="T6" fmla="*/ 0 w 762"/>
                <a:gd name="T7" fmla="*/ 0 h 725"/>
                <a:gd name="T8" fmla="*/ 0 w 762"/>
                <a:gd name="T9" fmla="*/ 72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2" h="725">
                  <a:moveTo>
                    <a:pt x="0" y="725"/>
                  </a:moveTo>
                  <a:cubicBezTo>
                    <a:pt x="190" y="584"/>
                    <a:pt x="502" y="392"/>
                    <a:pt x="762" y="320"/>
                  </a:cubicBezTo>
                  <a:lnTo>
                    <a:pt x="762" y="0"/>
                  </a:lnTo>
                  <a:cubicBezTo>
                    <a:pt x="381" y="0"/>
                    <a:pt x="0" y="0"/>
                    <a:pt x="0" y="0"/>
                  </a:cubicBezTo>
                  <a:lnTo>
                    <a:pt x="0" y="725"/>
                  </a:ln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5450" name="Freeform 42"/>
            <p:cNvSpPr>
              <a:spLocks/>
            </p:cNvSpPr>
            <p:nvPr/>
          </p:nvSpPr>
          <p:spPr bwMode="auto">
            <a:xfrm>
              <a:off x="3755" y="1309"/>
              <a:ext cx="593" cy="499"/>
            </a:xfrm>
            <a:custGeom>
              <a:avLst/>
              <a:gdLst>
                <a:gd name="T0" fmla="*/ 0 w 593"/>
                <a:gd name="T1" fmla="*/ 85 h 499"/>
                <a:gd name="T2" fmla="*/ 592 w 593"/>
                <a:gd name="T3" fmla="*/ 13 h 499"/>
                <a:gd name="T4" fmla="*/ 593 w 593"/>
                <a:gd name="T5" fmla="*/ 499 h 499"/>
                <a:gd name="T6" fmla="*/ 1 w 593"/>
                <a:gd name="T7" fmla="*/ 497 h 499"/>
                <a:gd name="T8" fmla="*/ 0 w 593"/>
                <a:gd name="T9" fmla="*/ 85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3" h="499">
                  <a:moveTo>
                    <a:pt x="0" y="85"/>
                  </a:moveTo>
                  <a:cubicBezTo>
                    <a:pt x="179" y="25"/>
                    <a:pt x="424" y="0"/>
                    <a:pt x="592" y="13"/>
                  </a:cubicBezTo>
                  <a:lnTo>
                    <a:pt x="593" y="499"/>
                  </a:lnTo>
                  <a:lnTo>
                    <a:pt x="1" y="497"/>
                  </a:lnTo>
                  <a:lnTo>
                    <a:pt x="0" y="85"/>
                  </a:ln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5451" name="Freeform 43"/>
            <p:cNvSpPr>
              <a:spLocks/>
            </p:cNvSpPr>
            <p:nvPr/>
          </p:nvSpPr>
          <p:spPr bwMode="auto">
            <a:xfrm>
              <a:off x="4410" y="1080"/>
              <a:ext cx="620" cy="326"/>
            </a:xfrm>
            <a:custGeom>
              <a:avLst/>
              <a:gdLst>
                <a:gd name="T0" fmla="*/ 0 w 620"/>
                <a:gd name="T1" fmla="*/ 240 h 326"/>
                <a:gd name="T2" fmla="*/ 620 w 620"/>
                <a:gd name="T3" fmla="*/ 326 h 326"/>
                <a:gd name="T4" fmla="*/ 619 w 620"/>
                <a:gd name="T5" fmla="*/ 0 h 326"/>
                <a:gd name="T6" fmla="*/ 1 w 620"/>
                <a:gd name="T7" fmla="*/ 0 h 326"/>
                <a:gd name="T8" fmla="*/ 0 w 620"/>
                <a:gd name="T9" fmla="*/ 24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0" h="326">
                  <a:moveTo>
                    <a:pt x="0" y="240"/>
                  </a:moveTo>
                  <a:cubicBezTo>
                    <a:pt x="228" y="248"/>
                    <a:pt x="352" y="268"/>
                    <a:pt x="620" y="326"/>
                  </a:cubicBezTo>
                  <a:lnTo>
                    <a:pt x="619" y="0"/>
                  </a:lnTo>
                  <a:lnTo>
                    <a:pt x="1" y="0"/>
                  </a:lnTo>
                  <a:lnTo>
                    <a:pt x="0" y="240"/>
                  </a:ln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5454" name="Text Box 46"/>
            <p:cNvSpPr txBox="1">
              <a:spLocks noChangeArrowheads="1"/>
            </p:cNvSpPr>
            <p:nvPr/>
          </p:nvSpPr>
          <p:spPr bwMode="auto">
            <a:xfrm>
              <a:off x="2842" y="462"/>
              <a:ext cx="121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en-US" altLang="da-DK"/>
                <a:t>Example F: </a:t>
              </a:r>
            </a:p>
            <a:p>
              <a:pPr algn="l"/>
              <a:r>
                <a:rPr lang="en-US" altLang="da-DK"/>
                <a:t>Law of closure?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80" name="Text Box 68"/>
          <p:cNvSpPr txBox="1">
            <a:spLocks noChangeArrowheads="1"/>
          </p:cNvSpPr>
          <p:nvPr/>
        </p:nvSpPr>
        <p:spPr bwMode="auto">
          <a:xfrm>
            <a:off x="449263" y="682625"/>
            <a:ext cx="1997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Current:	62 A</a:t>
            </a:r>
          </a:p>
          <a:p>
            <a:r>
              <a:rPr lang="en-US" altLang="da-DK" sz="1800">
                <a:latin typeface="Arial" charset="0"/>
              </a:rPr>
              <a:t>Alarm limit:	80 A</a:t>
            </a:r>
          </a:p>
        </p:txBody>
      </p:sp>
      <p:sp>
        <p:nvSpPr>
          <p:cNvPr id="115781" name="Freeform 69"/>
          <p:cNvSpPr>
            <a:spLocks/>
          </p:cNvSpPr>
          <p:nvPr/>
        </p:nvSpPr>
        <p:spPr bwMode="auto">
          <a:xfrm>
            <a:off x="2943225" y="682625"/>
            <a:ext cx="293688" cy="323850"/>
          </a:xfrm>
          <a:custGeom>
            <a:avLst/>
            <a:gdLst>
              <a:gd name="T0" fmla="*/ 0 w 185"/>
              <a:gd name="T1" fmla="*/ 120 h 204"/>
              <a:gd name="T2" fmla="*/ 74 w 185"/>
              <a:gd name="T3" fmla="*/ 35 h 204"/>
              <a:gd name="T4" fmla="*/ 185 w 185"/>
              <a:gd name="T5" fmla="*/ 0 h 204"/>
              <a:gd name="T6" fmla="*/ 185 w 185"/>
              <a:gd name="T7" fmla="*/ 204 h 204"/>
              <a:gd name="T8" fmla="*/ 0 w 185"/>
              <a:gd name="T9" fmla="*/ 12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204">
                <a:moveTo>
                  <a:pt x="0" y="120"/>
                </a:moveTo>
                <a:cubicBezTo>
                  <a:pt x="23" y="77"/>
                  <a:pt x="35" y="61"/>
                  <a:pt x="74" y="35"/>
                </a:cubicBezTo>
                <a:cubicBezTo>
                  <a:pt x="113" y="9"/>
                  <a:pt x="138" y="2"/>
                  <a:pt x="185" y="0"/>
                </a:cubicBezTo>
                <a:lnTo>
                  <a:pt x="185" y="204"/>
                </a:lnTo>
                <a:cubicBezTo>
                  <a:pt x="185" y="204"/>
                  <a:pt x="0" y="120"/>
                  <a:pt x="0" y="120"/>
                </a:cubicBezTo>
                <a:close/>
              </a:path>
            </a:pathLst>
          </a:custGeom>
          <a:solidFill>
            <a:srgbClr val="FFFF00"/>
          </a:solidFill>
          <a:ln w="3175" cap="flat" cmpd="sng">
            <a:solidFill>
              <a:srgbClr val="FFFF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5782" name="Line 70"/>
          <p:cNvSpPr>
            <a:spLocks noChangeShapeType="1"/>
          </p:cNvSpPr>
          <p:nvPr/>
        </p:nvSpPr>
        <p:spPr bwMode="auto">
          <a:xfrm flipH="1">
            <a:off x="3017838" y="1006475"/>
            <a:ext cx="219075" cy="2270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115838" name="Group 126"/>
          <p:cNvGrpSpPr>
            <a:grpSpLocks/>
          </p:cNvGrpSpPr>
          <p:nvPr/>
        </p:nvGrpSpPr>
        <p:grpSpPr bwMode="auto">
          <a:xfrm>
            <a:off x="6562725" y="795338"/>
            <a:ext cx="1946275" cy="5516562"/>
            <a:chOff x="4134" y="501"/>
            <a:chExt cx="1226" cy="3475"/>
          </a:xfrm>
        </p:grpSpPr>
        <p:sp>
          <p:nvSpPr>
            <p:cNvPr id="115802" name="Text Box 90"/>
            <p:cNvSpPr txBox="1">
              <a:spLocks noChangeArrowheads="1"/>
            </p:cNvSpPr>
            <p:nvPr/>
          </p:nvSpPr>
          <p:spPr bwMode="auto">
            <a:xfrm>
              <a:off x="4178" y="501"/>
              <a:ext cx="1056" cy="105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 algn="l">
                <a:spcBef>
                  <a:spcPct val="50000"/>
                </a:spcBef>
              </a:pPr>
              <a:r>
                <a:rPr lang="en-US" altLang="da-DK"/>
                <a:t>Note on . . .</a:t>
              </a:r>
            </a:p>
            <a:p>
              <a:pPr algn="l">
                <a:spcBef>
                  <a:spcPct val="50000"/>
                </a:spcBef>
              </a:pPr>
              <a:r>
                <a:rPr lang="en-US" altLang="da-DK" sz="800"/>
                <a:t>pz vsv dv sv vc d g s aps gsgp  pg  fap af f oa feeg  vsæmv æsdf 9e pzc er f fsdgrg wsdlfgs g spf  jfgdfpg jsdfg sdp osg sdf sfo psfd sgog spodg pfg fog psdfg ds gspggisdgi rsgi spdg segpso gspgspg pseg spgdsp 0ge p0sg0 seg0s0ge0s v ek v eeot s gsdg sg  igrtit o s osigisdjg</a:t>
              </a:r>
              <a:endParaRPr lang="en-US" altLang="da-DK"/>
            </a:p>
          </p:txBody>
        </p:sp>
        <p:sp>
          <p:nvSpPr>
            <p:cNvPr id="115803" name="Line 91"/>
            <p:cNvSpPr>
              <a:spLocks noChangeShapeType="1"/>
            </p:cNvSpPr>
            <p:nvPr/>
          </p:nvSpPr>
          <p:spPr bwMode="auto">
            <a:xfrm>
              <a:off x="4178" y="722"/>
              <a:ext cx="10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04" name="Rectangle 92"/>
            <p:cNvSpPr>
              <a:spLocks noChangeArrowheads="1"/>
            </p:cNvSpPr>
            <p:nvPr/>
          </p:nvSpPr>
          <p:spPr bwMode="auto">
            <a:xfrm>
              <a:off x="5109" y="722"/>
              <a:ext cx="125" cy="83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05" name="Rectangle 93" descr="30%"/>
            <p:cNvSpPr>
              <a:spLocks noChangeArrowheads="1"/>
            </p:cNvSpPr>
            <p:nvPr/>
          </p:nvSpPr>
          <p:spPr bwMode="auto">
            <a:xfrm>
              <a:off x="5129" y="896"/>
              <a:ext cx="85" cy="483"/>
            </a:xfrm>
            <a:prstGeom prst="rect">
              <a:avLst/>
            </a:prstGeom>
            <a:pattFill prst="pct30">
              <a:fgClr>
                <a:srgbClr val="000000"/>
              </a:fgClr>
              <a:bgClr>
                <a:srgbClr val="FFFFFF"/>
              </a:bgClr>
            </a:patt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06" name="Rectangle 94"/>
            <p:cNvSpPr>
              <a:spLocks noChangeArrowheads="1"/>
            </p:cNvSpPr>
            <p:nvPr/>
          </p:nvSpPr>
          <p:spPr bwMode="auto">
            <a:xfrm>
              <a:off x="5109" y="722"/>
              <a:ext cx="125" cy="9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07" name="Rectangle 95"/>
            <p:cNvSpPr>
              <a:spLocks noChangeArrowheads="1"/>
            </p:cNvSpPr>
            <p:nvPr/>
          </p:nvSpPr>
          <p:spPr bwMode="auto">
            <a:xfrm>
              <a:off x="5108" y="1454"/>
              <a:ext cx="125" cy="9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08" name="Freeform 96"/>
            <p:cNvSpPr>
              <a:spLocks/>
            </p:cNvSpPr>
            <p:nvPr/>
          </p:nvSpPr>
          <p:spPr bwMode="auto">
            <a:xfrm>
              <a:off x="5135" y="745"/>
              <a:ext cx="73" cy="49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09" name="Freeform 97"/>
            <p:cNvSpPr>
              <a:spLocks/>
            </p:cNvSpPr>
            <p:nvPr/>
          </p:nvSpPr>
          <p:spPr bwMode="auto">
            <a:xfrm flipV="1">
              <a:off x="5135" y="1482"/>
              <a:ext cx="73" cy="49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10" name="Text Box 98"/>
            <p:cNvSpPr txBox="1">
              <a:spLocks noChangeArrowheads="1"/>
            </p:cNvSpPr>
            <p:nvPr/>
          </p:nvSpPr>
          <p:spPr bwMode="auto">
            <a:xfrm>
              <a:off x="4188" y="2303"/>
              <a:ext cx="1056" cy="105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 algn="l">
                <a:spcBef>
                  <a:spcPct val="50000"/>
                </a:spcBef>
              </a:pPr>
              <a:r>
                <a:rPr lang="en-US" altLang="da-DK"/>
                <a:t>Thesis</a:t>
              </a:r>
            </a:p>
            <a:p>
              <a:pPr algn="l">
                <a:spcBef>
                  <a:spcPct val="50000"/>
                </a:spcBef>
              </a:pPr>
              <a:r>
                <a:rPr lang="en-US" altLang="da-DK" sz="800"/>
                <a:t>pz vsv dv sv vc d g s aps gsgp  pg  fap af f oa feeg  vsæmv æsdf 9e pzc er f fsdgrg wsdlfgs g spf  jfgdfpg jsdfg sdp osg sdf sfo psfd sgog spodg pfg fog psdfg ds gspggisdgi rsgi spdg segpso gspgspg pseg spgdsp 0ge p0sg0 seg0s0ge0s v ek v eeot s gsdg sg  igrtit o s osigisdjg</a:t>
              </a:r>
              <a:endParaRPr lang="en-US" altLang="da-DK"/>
            </a:p>
          </p:txBody>
        </p:sp>
        <p:sp>
          <p:nvSpPr>
            <p:cNvPr id="115811" name="Line 99"/>
            <p:cNvSpPr>
              <a:spLocks noChangeShapeType="1"/>
            </p:cNvSpPr>
            <p:nvPr/>
          </p:nvSpPr>
          <p:spPr bwMode="auto">
            <a:xfrm>
              <a:off x="4188" y="2524"/>
              <a:ext cx="10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12" name="Rectangle 100"/>
            <p:cNvSpPr>
              <a:spLocks noChangeArrowheads="1"/>
            </p:cNvSpPr>
            <p:nvPr/>
          </p:nvSpPr>
          <p:spPr bwMode="auto">
            <a:xfrm>
              <a:off x="5119" y="2524"/>
              <a:ext cx="125" cy="83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13" name="Rectangle 101" descr="30%"/>
            <p:cNvSpPr>
              <a:spLocks noChangeArrowheads="1"/>
            </p:cNvSpPr>
            <p:nvPr/>
          </p:nvSpPr>
          <p:spPr bwMode="auto">
            <a:xfrm>
              <a:off x="5139" y="2884"/>
              <a:ext cx="85" cy="60"/>
            </a:xfrm>
            <a:prstGeom prst="rect">
              <a:avLst/>
            </a:prstGeom>
            <a:pattFill prst="pct30">
              <a:fgClr>
                <a:srgbClr val="000000"/>
              </a:fgClr>
              <a:bgClr>
                <a:srgbClr val="FFFFFF"/>
              </a:bgClr>
            </a:patt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14" name="Rectangle 102"/>
            <p:cNvSpPr>
              <a:spLocks noChangeArrowheads="1"/>
            </p:cNvSpPr>
            <p:nvPr/>
          </p:nvSpPr>
          <p:spPr bwMode="auto">
            <a:xfrm>
              <a:off x="5119" y="2524"/>
              <a:ext cx="125" cy="9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15" name="Rectangle 103"/>
            <p:cNvSpPr>
              <a:spLocks noChangeArrowheads="1"/>
            </p:cNvSpPr>
            <p:nvPr/>
          </p:nvSpPr>
          <p:spPr bwMode="auto">
            <a:xfrm>
              <a:off x="5118" y="3256"/>
              <a:ext cx="125" cy="9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16" name="Freeform 104"/>
            <p:cNvSpPr>
              <a:spLocks/>
            </p:cNvSpPr>
            <p:nvPr/>
          </p:nvSpPr>
          <p:spPr bwMode="auto">
            <a:xfrm>
              <a:off x="5145" y="2547"/>
              <a:ext cx="73" cy="49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17" name="Freeform 105"/>
            <p:cNvSpPr>
              <a:spLocks/>
            </p:cNvSpPr>
            <p:nvPr/>
          </p:nvSpPr>
          <p:spPr bwMode="auto">
            <a:xfrm flipV="1">
              <a:off x="5145" y="3284"/>
              <a:ext cx="73" cy="49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18" name="Text Box 106"/>
            <p:cNvSpPr txBox="1">
              <a:spLocks noChangeArrowheads="1"/>
            </p:cNvSpPr>
            <p:nvPr/>
          </p:nvSpPr>
          <p:spPr bwMode="auto">
            <a:xfrm>
              <a:off x="4134" y="1563"/>
              <a:ext cx="122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en-US" altLang="da-DK"/>
                <a:t>Screen shows</a:t>
              </a:r>
            </a:p>
            <a:p>
              <a:pPr algn="l"/>
              <a:r>
                <a:rPr lang="en-US" altLang="da-DK"/>
                <a:t>most of the doc.</a:t>
              </a:r>
            </a:p>
          </p:txBody>
        </p:sp>
        <p:sp>
          <p:nvSpPr>
            <p:cNvPr id="115819" name="Text Box 107"/>
            <p:cNvSpPr txBox="1">
              <a:spLocks noChangeArrowheads="1"/>
            </p:cNvSpPr>
            <p:nvPr/>
          </p:nvSpPr>
          <p:spPr bwMode="auto">
            <a:xfrm>
              <a:off x="4134" y="3399"/>
              <a:ext cx="1082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en-US" altLang="da-DK"/>
                <a:t>Screen shows</a:t>
              </a:r>
            </a:p>
            <a:p>
              <a:pPr algn="l"/>
              <a:r>
                <a:rPr lang="en-US" altLang="da-DK"/>
                <a:t>a small part</a:t>
              </a:r>
            </a:p>
            <a:p>
              <a:pPr algn="l"/>
              <a:r>
                <a:rPr lang="en-US" altLang="da-DK"/>
                <a:t>of the doc.</a:t>
              </a:r>
            </a:p>
          </p:txBody>
        </p:sp>
      </p:grpSp>
      <p:grpSp>
        <p:nvGrpSpPr>
          <p:cNvPr id="115839" name="Group 127"/>
          <p:cNvGrpSpPr>
            <a:grpSpLocks/>
          </p:cNvGrpSpPr>
          <p:nvPr/>
        </p:nvGrpSpPr>
        <p:grpSpPr bwMode="auto">
          <a:xfrm>
            <a:off x="315913" y="3351213"/>
            <a:ext cx="5470525" cy="2749550"/>
            <a:chOff x="199" y="2111"/>
            <a:chExt cx="3446" cy="1732"/>
          </a:xfrm>
        </p:grpSpPr>
        <p:sp>
          <p:nvSpPr>
            <p:cNvPr id="115783" name="Line 71"/>
            <p:cNvSpPr>
              <a:spLocks noChangeShapeType="1"/>
            </p:cNvSpPr>
            <p:nvPr/>
          </p:nvSpPr>
          <p:spPr bwMode="auto">
            <a:xfrm>
              <a:off x="1164" y="3031"/>
              <a:ext cx="12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784" name="Line 72"/>
            <p:cNvSpPr>
              <a:spLocks noChangeShapeType="1"/>
            </p:cNvSpPr>
            <p:nvPr/>
          </p:nvSpPr>
          <p:spPr bwMode="auto">
            <a:xfrm flipV="1">
              <a:off x="2460" y="2251"/>
              <a:ext cx="624" cy="7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785" name="Line 73"/>
            <p:cNvSpPr>
              <a:spLocks noChangeShapeType="1"/>
            </p:cNvSpPr>
            <p:nvPr/>
          </p:nvSpPr>
          <p:spPr bwMode="auto">
            <a:xfrm>
              <a:off x="3084" y="2251"/>
              <a:ext cx="37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786" name="Line 74"/>
            <p:cNvSpPr>
              <a:spLocks noChangeShapeType="1"/>
            </p:cNvSpPr>
            <p:nvPr/>
          </p:nvSpPr>
          <p:spPr bwMode="auto">
            <a:xfrm>
              <a:off x="2460" y="3031"/>
              <a:ext cx="1002" cy="37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787" name="Line 75"/>
            <p:cNvSpPr>
              <a:spLocks noChangeShapeType="1"/>
            </p:cNvSpPr>
            <p:nvPr/>
          </p:nvSpPr>
          <p:spPr bwMode="auto">
            <a:xfrm flipH="1" flipV="1">
              <a:off x="504" y="2251"/>
              <a:ext cx="660" cy="7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788" name="Line 76"/>
            <p:cNvSpPr>
              <a:spLocks noChangeShapeType="1"/>
            </p:cNvSpPr>
            <p:nvPr/>
          </p:nvSpPr>
          <p:spPr bwMode="auto">
            <a:xfrm flipH="1">
              <a:off x="360" y="3031"/>
              <a:ext cx="804" cy="2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789" name="Line 77"/>
            <p:cNvSpPr>
              <a:spLocks noChangeShapeType="1"/>
            </p:cNvSpPr>
            <p:nvPr/>
          </p:nvSpPr>
          <p:spPr bwMode="auto">
            <a:xfrm>
              <a:off x="1164" y="3031"/>
              <a:ext cx="0" cy="8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790" name="Text Box 78"/>
            <p:cNvSpPr txBox="1">
              <a:spLocks noChangeArrowheads="1"/>
            </p:cNvSpPr>
            <p:nvPr/>
          </p:nvSpPr>
          <p:spPr bwMode="auto">
            <a:xfrm>
              <a:off x="2074" y="2748"/>
              <a:ext cx="31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altLang="da-DK"/>
                <a:t>TG</a:t>
              </a:r>
            </a:p>
          </p:txBody>
        </p:sp>
        <p:sp>
          <p:nvSpPr>
            <p:cNvPr id="115791" name="Text Box 79"/>
            <p:cNvSpPr txBox="1">
              <a:spLocks noChangeArrowheads="1"/>
            </p:cNvSpPr>
            <p:nvPr/>
          </p:nvSpPr>
          <p:spPr bwMode="auto">
            <a:xfrm>
              <a:off x="3323" y="3108"/>
              <a:ext cx="32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altLang="da-DK"/>
                <a:t>KN</a:t>
              </a:r>
            </a:p>
          </p:txBody>
        </p:sp>
        <p:sp>
          <p:nvSpPr>
            <p:cNvPr id="115792" name="Text Box 80"/>
            <p:cNvSpPr txBox="1">
              <a:spLocks noChangeArrowheads="1"/>
            </p:cNvSpPr>
            <p:nvPr/>
          </p:nvSpPr>
          <p:spPr bwMode="auto">
            <a:xfrm>
              <a:off x="2745" y="2136"/>
              <a:ext cx="31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altLang="da-DK"/>
                <a:t>AP</a:t>
              </a:r>
            </a:p>
          </p:txBody>
        </p:sp>
        <p:sp>
          <p:nvSpPr>
            <p:cNvPr id="115793" name="Text Box 81"/>
            <p:cNvSpPr txBox="1">
              <a:spLocks noChangeArrowheads="1"/>
            </p:cNvSpPr>
            <p:nvPr/>
          </p:nvSpPr>
          <p:spPr bwMode="auto">
            <a:xfrm>
              <a:off x="1164" y="2740"/>
              <a:ext cx="32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altLang="da-DK"/>
                <a:t>AH</a:t>
              </a:r>
            </a:p>
          </p:txBody>
        </p:sp>
        <p:sp>
          <p:nvSpPr>
            <p:cNvPr id="115794" name="Text Box 82"/>
            <p:cNvSpPr txBox="1">
              <a:spLocks noChangeArrowheads="1"/>
            </p:cNvSpPr>
            <p:nvPr/>
          </p:nvSpPr>
          <p:spPr bwMode="auto">
            <a:xfrm>
              <a:off x="561" y="2136"/>
              <a:ext cx="33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altLang="da-DK"/>
                <a:t>BG</a:t>
              </a:r>
            </a:p>
          </p:txBody>
        </p:sp>
        <p:sp>
          <p:nvSpPr>
            <p:cNvPr id="115795" name="Text Box 83"/>
            <p:cNvSpPr txBox="1">
              <a:spLocks noChangeArrowheads="1"/>
            </p:cNvSpPr>
            <p:nvPr/>
          </p:nvSpPr>
          <p:spPr bwMode="auto">
            <a:xfrm>
              <a:off x="199" y="3324"/>
              <a:ext cx="32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altLang="da-DK"/>
                <a:t>DH</a:t>
              </a:r>
            </a:p>
          </p:txBody>
        </p:sp>
        <p:sp>
          <p:nvSpPr>
            <p:cNvPr id="115796" name="Text Box 84"/>
            <p:cNvSpPr txBox="1">
              <a:spLocks noChangeArrowheads="1"/>
            </p:cNvSpPr>
            <p:nvPr/>
          </p:nvSpPr>
          <p:spPr bwMode="auto">
            <a:xfrm>
              <a:off x="1164" y="3604"/>
              <a:ext cx="32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US" altLang="da-DK"/>
                <a:t>RR</a:t>
              </a:r>
            </a:p>
          </p:txBody>
        </p:sp>
        <p:sp>
          <p:nvSpPr>
            <p:cNvPr id="115797" name="Text Box 85"/>
            <p:cNvSpPr txBox="1">
              <a:spLocks noChangeArrowheads="1"/>
            </p:cNvSpPr>
            <p:nvPr/>
          </p:nvSpPr>
          <p:spPr bwMode="auto">
            <a:xfrm>
              <a:off x="1176" y="2111"/>
              <a:ext cx="131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en-US" altLang="da-DK"/>
                <a:t>Monitoring</a:t>
              </a:r>
            </a:p>
            <a:p>
              <a:pPr algn="l"/>
              <a:r>
                <a:rPr lang="en-US" altLang="da-DK"/>
                <a:t>high-speed trains</a:t>
              </a:r>
            </a:p>
          </p:txBody>
        </p:sp>
        <p:sp>
          <p:nvSpPr>
            <p:cNvPr id="115798" name="Freeform 86"/>
            <p:cNvSpPr>
              <a:spLocks/>
            </p:cNvSpPr>
            <p:nvPr/>
          </p:nvSpPr>
          <p:spPr bwMode="auto">
            <a:xfrm rot="17289578">
              <a:off x="2939" y="3043"/>
              <a:ext cx="138" cy="375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rgbClr val="FF0000"/>
            </a:solidFill>
            <a:ln w="31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799" name="Freeform 87"/>
            <p:cNvSpPr>
              <a:spLocks/>
            </p:cNvSpPr>
            <p:nvPr/>
          </p:nvSpPr>
          <p:spPr bwMode="auto">
            <a:xfrm rot="15214124">
              <a:off x="813" y="2983"/>
              <a:ext cx="138" cy="279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rgbClr val="FF0000"/>
            </a:solidFill>
            <a:ln w="31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00" name="Freeform 88"/>
            <p:cNvSpPr>
              <a:spLocks/>
            </p:cNvSpPr>
            <p:nvPr/>
          </p:nvSpPr>
          <p:spPr bwMode="auto">
            <a:xfrm rot="5400000">
              <a:off x="1618" y="2883"/>
              <a:ext cx="138" cy="291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rgbClr val="FF0000"/>
            </a:solidFill>
            <a:ln w="31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01" name="Freeform 89"/>
            <p:cNvSpPr>
              <a:spLocks/>
            </p:cNvSpPr>
            <p:nvPr/>
          </p:nvSpPr>
          <p:spPr bwMode="auto">
            <a:xfrm rot="13351809">
              <a:off x="2764" y="2476"/>
              <a:ext cx="138" cy="192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rgbClr val="FF0000"/>
            </a:solidFill>
            <a:ln w="31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20" name="Oval 108"/>
            <p:cNvSpPr>
              <a:spLocks noChangeArrowheads="1"/>
            </p:cNvSpPr>
            <p:nvPr/>
          </p:nvSpPr>
          <p:spPr bwMode="auto">
            <a:xfrm>
              <a:off x="2433" y="2990"/>
              <a:ext cx="64" cy="6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21" name="Oval 109"/>
            <p:cNvSpPr>
              <a:spLocks noChangeArrowheads="1"/>
            </p:cNvSpPr>
            <p:nvPr/>
          </p:nvSpPr>
          <p:spPr bwMode="auto">
            <a:xfrm>
              <a:off x="3065" y="2217"/>
              <a:ext cx="64" cy="6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22" name="Oval 110"/>
            <p:cNvSpPr>
              <a:spLocks noChangeArrowheads="1"/>
            </p:cNvSpPr>
            <p:nvPr/>
          </p:nvSpPr>
          <p:spPr bwMode="auto">
            <a:xfrm>
              <a:off x="3444" y="3379"/>
              <a:ext cx="64" cy="6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23" name="Oval 111"/>
            <p:cNvSpPr>
              <a:spLocks noChangeArrowheads="1"/>
            </p:cNvSpPr>
            <p:nvPr/>
          </p:nvSpPr>
          <p:spPr bwMode="auto">
            <a:xfrm>
              <a:off x="1130" y="2996"/>
              <a:ext cx="64" cy="6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24" name="Oval 112"/>
            <p:cNvSpPr>
              <a:spLocks noChangeArrowheads="1"/>
            </p:cNvSpPr>
            <p:nvPr/>
          </p:nvSpPr>
          <p:spPr bwMode="auto">
            <a:xfrm>
              <a:off x="348" y="3260"/>
              <a:ext cx="64" cy="6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25" name="Oval 113"/>
            <p:cNvSpPr>
              <a:spLocks noChangeArrowheads="1"/>
            </p:cNvSpPr>
            <p:nvPr/>
          </p:nvSpPr>
          <p:spPr bwMode="auto">
            <a:xfrm>
              <a:off x="1130" y="3779"/>
              <a:ext cx="64" cy="6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26" name="Oval 114"/>
            <p:cNvSpPr>
              <a:spLocks noChangeArrowheads="1"/>
            </p:cNvSpPr>
            <p:nvPr/>
          </p:nvSpPr>
          <p:spPr bwMode="auto">
            <a:xfrm>
              <a:off x="457" y="2205"/>
              <a:ext cx="64" cy="6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15831" name="Oval 119"/>
          <p:cNvSpPr>
            <a:spLocks noChangeArrowheads="1"/>
          </p:cNvSpPr>
          <p:nvPr/>
        </p:nvSpPr>
        <p:spPr bwMode="auto">
          <a:xfrm>
            <a:off x="2914650" y="682625"/>
            <a:ext cx="642938" cy="642938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5832" name="Text Box 120"/>
          <p:cNvSpPr txBox="1">
            <a:spLocks noChangeArrowheads="1"/>
          </p:cNvSpPr>
          <p:nvPr/>
        </p:nvSpPr>
        <p:spPr bwMode="auto">
          <a:xfrm>
            <a:off x="449263" y="381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3.5F  Analog numbers</a:t>
            </a:r>
          </a:p>
        </p:txBody>
      </p:sp>
      <p:grpSp>
        <p:nvGrpSpPr>
          <p:cNvPr id="115837" name="Group 125"/>
          <p:cNvGrpSpPr>
            <a:grpSpLocks/>
          </p:cNvGrpSpPr>
          <p:nvPr/>
        </p:nvGrpSpPr>
        <p:grpSpPr bwMode="auto">
          <a:xfrm>
            <a:off x="457200" y="1666875"/>
            <a:ext cx="2536825" cy="641350"/>
            <a:chOff x="288" y="1050"/>
            <a:chExt cx="1598" cy="404"/>
          </a:xfrm>
        </p:grpSpPr>
        <p:grpSp>
          <p:nvGrpSpPr>
            <p:cNvPr id="115827" name="Group 115"/>
            <p:cNvGrpSpPr>
              <a:grpSpLocks/>
            </p:cNvGrpSpPr>
            <p:nvPr/>
          </p:nvGrpSpPr>
          <p:grpSpPr bwMode="auto">
            <a:xfrm>
              <a:off x="1046" y="1074"/>
              <a:ext cx="840" cy="141"/>
              <a:chOff x="3048" y="723"/>
              <a:chExt cx="840" cy="225"/>
            </a:xfrm>
          </p:grpSpPr>
          <p:sp>
            <p:nvSpPr>
              <p:cNvPr id="115828" name="Rectangle 116"/>
              <p:cNvSpPr>
                <a:spLocks noChangeArrowheads="1"/>
              </p:cNvSpPr>
              <p:nvPr/>
            </p:nvSpPr>
            <p:spPr bwMode="auto">
              <a:xfrm>
                <a:off x="3058" y="798"/>
                <a:ext cx="494" cy="55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15829" name="Rectangle 117"/>
              <p:cNvSpPr>
                <a:spLocks noChangeArrowheads="1"/>
              </p:cNvSpPr>
              <p:nvPr/>
            </p:nvSpPr>
            <p:spPr bwMode="auto">
              <a:xfrm>
                <a:off x="3696" y="733"/>
                <a:ext cx="182" cy="204"/>
              </a:xfrm>
              <a:prstGeom prst="rect">
                <a:avLst/>
              </a:prstGeom>
              <a:solidFill>
                <a:srgbClr val="FFFF00"/>
              </a:solidFill>
              <a:ln w="3175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15830" name="Rectangle 118"/>
              <p:cNvSpPr>
                <a:spLocks noChangeArrowheads="1"/>
              </p:cNvSpPr>
              <p:nvPr/>
            </p:nvSpPr>
            <p:spPr bwMode="auto">
              <a:xfrm>
                <a:off x="3048" y="723"/>
                <a:ext cx="840" cy="22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15833" name="Text Box 121"/>
            <p:cNvSpPr txBox="1">
              <a:spLocks noChangeArrowheads="1"/>
            </p:cNvSpPr>
            <p:nvPr/>
          </p:nvSpPr>
          <p:spPr bwMode="auto">
            <a:xfrm>
              <a:off x="288" y="1050"/>
              <a:ext cx="72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Belgrave</a:t>
              </a:r>
            </a:p>
            <a:p>
              <a:r>
                <a:rPr lang="en-US" altLang="da-DK" sz="1800">
                  <a:latin typeface="Arial" charset="0"/>
                </a:rPr>
                <a:t>Martin ct</a:t>
              </a:r>
            </a:p>
          </p:txBody>
        </p:sp>
        <p:sp>
          <p:nvSpPr>
            <p:cNvPr id="115834" name="Rectangle 122"/>
            <p:cNvSpPr>
              <a:spLocks noChangeArrowheads="1"/>
            </p:cNvSpPr>
            <p:nvPr/>
          </p:nvSpPr>
          <p:spPr bwMode="auto">
            <a:xfrm>
              <a:off x="1056" y="1313"/>
              <a:ext cx="235" cy="34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35" name="Rectangle 123"/>
            <p:cNvSpPr>
              <a:spLocks noChangeArrowheads="1"/>
            </p:cNvSpPr>
            <p:nvPr/>
          </p:nvSpPr>
          <p:spPr bwMode="auto">
            <a:xfrm>
              <a:off x="1694" y="1272"/>
              <a:ext cx="182" cy="128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15836" name="Rectangle 124"/>
            <p:cNvSpPr>
              <a:spLocks noChangeArrowheads="1"/>
            </p:cNvSpPr>
            <p:nvPr/>
          </p:nvSpPr>
          <p:spPr bwMode="auto">
            <a:xfrm>
              <a:off x="1046" y="1266"/>
              <a:ext cx="840" cy="14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58" name="Text Box 54"/>
          <p:cNvSpPr txBox="1">
            <a:spLocks noChangeArrowheads="1"/>
          </p:cNvSpPr>
          <p:nvPr/>
        </p:nvSpPr>
        <p:spPr bwMode="auto">
          <a:xfrm>
            <a:off x="449263" y="38100"/>
            <a:ext cx="6827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3.6A  Automatic vs. controlled perception</a:t>
            </a:r>
          </a:p>
        </p:txBody>
      </p:sp>
      <p:sp>
        <p:nvSpPr>
          <p:cNvPr id="200763" name="Text Box 59"/>
          <p:cNvSpPr txBox="1">
            <a:spLocks noChangeArrowheads="1"/>
          </p:cNvSpPr>
          <p:nvPr/>
        </p:nvSpPr>
        <p:spPr bwMode="auto">
          <a:xfrm>
            <a:off x="574675" y="1117600"/>
            <a:ext cx="4657725" cy="48323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l">
              <a:tabLst>
                <a:tab pos="482600" algn="l"/>
                <a:tab pos="1905000" algn="l"/>
                <a:tab pos="2476500" algn="l"/>
                <a:tab pos="2768600" algn="l"/>
                <a:tab pos="3048000" algn="l"/>
                <a:tab pos="3340100" algn="l"/>
                <a:tab pos="3619500" algn="l"/>
                <a:tab pos="3911600" algn="l"/>
                <a:tab pos="4191000" algn="l"/>
                <a:tab pos="533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482600" algn="l"/>
                <a:tab pos="1905000" algn="l"/>
                <a:tab pos="2476500" algn="l"/>
                <a:tab pos="2768600" algn="l"/>
                <a:tab pos="3048000" algn="l"/>
                <a:tab pos="3340100" algn="l"/>
                <a:tab pos="3619500" algn="l"/>
                <a:tab pos="3911600" algn="l"/>
                <a:tab pos="4191000" algn="l"/>
                <a:tab pos="533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482600" algn="l"/>
                <a:tab pos="1905000" algn="l"/>
                <a:tab pos="2476500" algn="l"/>
                <a:tab pos="2768600" algn="l"/>
                <a:tab pos="3048000" algn="l"/>
                <a:tab pos="3340100" algn="l"/>
                <a:tab pos="3619500" algn="l"/>
                <a:tab pos="3911600" algn="l"/>
                <a:tab pos="4191000" algn="l"/>
                <a:tab pos="533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482600" algn="l"/>
                <a:tab pos="1905000" algn="l"/>
                <a:tab pos="2476500" algn="l"/>
                <a:tab pos="2768600" algn="l"/>
                <a:tab pos="3048000" algn="l"/>
                <a:tab pos="3340100" algn="l"/>
                <a:tab pos="3619500" algn="l"/>
                <a:tab pos="3911600" algn="l"/>
                <a:tab pos="4191000" algn="l"/>
                <a:tab pos="533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482600" algn="l"/>
                <a:tab pos="1905000" algn="l"/>
                <a:tab pos="2476500" algn="l"/>
                <a:tab pos="2768600" algn="l"/>
                <a:tab pos="3048000" algn="l"/>
                <a:tab pos="3340100" algn="l"/>
                <a:tab pos="3619500" algn="l"/>
                <a:tab pos="3911600" algn="l"/>
                <a:tab pos="4191000" algn="l"/>
                <a:tab pos="533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905000" algn="l"/>
                <a:tab pos="2476500" algn="l"/>
                <a:tab pos="2768600" algn="l"/>
                <a:tab pos="3048000" algn="l"/>
                <a:tab pos="3340100" algn="l"/>
                <a:tab pos="3619500" algn="l"/>
                <a:tab pos="3911600" algn="l"/>
                <a:tab pos="4191000" algn="l"/>
                <a:tab pos="533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905000" algn="l"/>
                <a:tab pos="2476500" algn="l"/>
                <a:tab pos="2768600" algn="l"/>
                <a:tab pos="3048000" algn="l"/>
                <a:tab pos="3340100" algn="l"/>
                <a:tab pos="3619500" algn="l"/>
                <a:tab pos="3911600" algn="l"/>
                <a:tab pos="4191000" algn="l"/>
                <a:tab pos="533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905000" algn="l"/>
                <a:tab pos="2476500" algn="l"/>
                <a:tab pos="2768600" algn="l"/>
                <a:tab pos="3048000" algn="l"/>
                <a:tab pos="3340100" algn="l"/>
                <a:tab pos="3619500" algn="l"/>
                <a:tab pos="3911600" algn="l"/>
                <a:tab pos="4191000" algn="l"/>
                <a:tab pos="533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905000" algn="l"/>
                <a:tab pos="2476500" algn="l"/>
                <a:tab pos="2768600" algn="l"/>
                <a:tab pos="3048000" algn="l"/>
                <a:tab pos="3340100" algn="l"/>
                <a:tab pos="3619500" algn="l"/>
                <a:tab pos="3911600" algn="l"/>
                <a:tab pos="4191000" algn="l"/>
                <a:tab pos="533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200">
                <a:latin typeface="Arial" charset="0"/>
              </a:rPr>
              <a:t>Xxx                      Xxxx</a:t>
            </a:r>
            <a:endParaRPr lang="en-US" altLang="da-DK" sz="1200" b="0">
              <a:latin typeface="Arial" charset="0"/>
            </a:endParaRPr>
          </a:p>
          <a:p>
            <a:endParaRPr lang="en-US" altLang="da-DK" sz="1200" b="0">
              <a:latin typeface="Arial" charset="0"/>
            </a:endParaRPr>
          </a:p>
          <a:p>
            <a:r>
              <a:rPr lang="en-US" altLang="da-DK" sz="1200" b="0">
                <a:latin typeface="Arial" charset="0"/>
              </a:rPr>
              <a:t>Xxxx     Xxxxxxxxxxxxxxx	Xxxxx</a:t>
            </a:r>
          </a:p>
          <a:p>
            <a:r>
              <a:rPr lang="en-US" altLang="da-DK" sz="1200">
                <a:latin typeface="Arial" charset="0"/>
              </a:rPr>
              <a:t>Xxxxxxxxx Xxxxxxxxxxx</a:t>
            </a:r>
            <a:r>
              <a:rPr lang="en-US" altLang="da-DK" sz="1200" b="0">
                <a:latin typeface="Arial" charset="0"/>
              </a:rPr>
              <a:t>	xxxxx</a:t>
            </a:r>
          </a:p>
          <a:p>
            <a:pPr>
              <a:spcBef>
                <a:spcPct val="50000"/>
              </a:spcBef>
            </a:pPr>
            <a:r>
              <a:rPr lang="en-US" altLang="da-DK" sz="1200" b="0">
                <a:latin typeface="Arial" charset="0"/>
              </a:rPr>
              <a:t>xxx	Xxxxx xxxxxx	xx	x/x	x/x	x/x	x/x	x/x	x/x	x/x</a:t>
            </a:r>
          </a:p>
          <a:p>
            <a:pPr>
              <a:spcBef>
                <a:spcPct val="30000"/>
              </a:spcBef>
            </a:pPr>
            <a:r>
              <a:rPr lang="en-US" altLang="da-DK" sz="1200" b="0">
                <a:latin typeface="Arial" charset="0"/>
              </a:rPr>
              <a:t>xxx	Xxxxx xxx	xxxx	</a:t>
            </a:r>
          </a:p>
          <a:p>
            <a:r>
              <a:rPr lang="en-US" altLang="da-DK" sz="1200" b="0">
                <a:latin typeface="Arial" charset="0"/>
              </a:rPr>
              <a:t>xxx	Xxxxxxx xxxxxx	xx	</a:t>
            </a:r>
          </a:p>
          <a:p>
            <a:r>
              <a:rPr lang="en-US" altLang="da-DK" sz="1200" b="0">
                <a:latin typeface="Arial" charset="0"/>
              </a:rPr>
              <a:t>xxx	Xxx xxx xxx	xxx	xx</a:t>
            </a:r>
          </a:p>
          <a:p>
            <a:r>
              <a:rPr lang="en-US" altLang="da-DK" sz="1200" b="0">
                <a:latin typeface="Arial" charset="0"/>
              </a:rPr>
              <a:t>xxx	Xxxxxxxx xxxxx	xx	xx		xx				xx</a:t>
            </a:r>
          </a:p>
          <a:p>
            <a:r>
              <a:rPr lang="en-US" altLang="da-DK" sz="1200" b="0">
                <a:latin typeface="Arial" charset="0"/>
              </a:rPr>
              <a:t>xxx	Xxxxx xxxxxx	xxxxx	</a:t>
            </a:r>
          </a:p>
          <a:p>
            <a:r>
              <a:rPr lang="en-US" altLang="da-DK" sz="1200" b="0">
                <a:latin typeface="Arial" charset="0"/>
              </a:rPr>
              <a:t>xxx	Xxxxx xxxxxxxxx	xxx	</a:t>
            </a:r>
          </a:p>
          <a:p>
            <a:r>
              <a:rPr lang="en-US" altLang="da-DK" sz="1200" b="0">
                <a:latin typeface="Arial" charset="0"/>
              </a:rPr>
              <a:t>xxx			</a:t>
            </a:r>
          </a:p>
          <a:p>
            <a:r>
              <a:rPr lang="en-US" altLang="da-DK" sz="1200" b="0">
                <a:latin typeface="Arial" charset="0"/>
              </a:rPr>
              <a:t>xxx	Xxx	xx	</a:t>
            </a:r>
          </a:p>
          <a:p>
            <a:r>
              <a:rPr lang="en-US" altLang="da-DK" sz="1200" b="0">
                <a:latin typeface="Arial" charset="0"/>
              </a:rPr>
              <a:t>xxx	Xxxxx xxxxxx	xxxx	xx	xx	xx	xx	xx	xx	xx</a:t>
            </a:r>
          </a:p>
          <a:p>
            <a:r>
              <a:rPr lang="en-US" altLang="da-DK" sz="1200" b="0">
                <a:latin typeface="Arial" charset="0"/>
              </a:rPr>
              <a:t>xxx	Xxxxxxx xxxxx	xx	xx	xx	xx	xx	xx	xx	xx</a:t>
            </a:r>
          </a:p>
          <a:p>
            <a:r>
              <a:rPr lang="en-US" altLang="da-DK" sz="1200" b="0">
                <a:latin typeface="Arial" charset="0"/>
              </a:rPr>
              <a:t>xxx	Xxx xxxxxxxxx	xxx	xx	xx	xx	xx	xx	xx	xx</a:t>
            </a:r>
          </a:p>
          <a:p>
            <a:r>
              <a:rPr lang="en-US" altLang="da-DK" sz="1200" b="0">
                <a:latin typeface="Arial" charset="0"/>
              </a:rPr>
              <a:t>xxx	Xxxx xxxxxx	xx	</a:t>
            </a:r>
          </a:p>
          <a:p>
            <a:r>
              <a:rPr lang="en-US" altLang="da-DK" sz="1200" b="0">
                <a:latin typeface="Arial" charset="0"/>
              </a:rPr>
              <a:t>xxx			</a:t>
            </a:r>
          </a:p>
          <a:p>
            <a:r>
              <a:rPr lang="en-US" altLang="da-DK" sz="1200" b="0">
                <a:latin typeface="Arial" charset="0"/>
              </a:rPr>
              <a:t>xxx	Xxxxx xxxxxx	xxx	</a:t>
            </a:r>
          </a:p>
          <a:p>
            <a:r>
              <a:rPr lang="en-US" altLang="da-DK" sz="1200" b="0">
                <a:latin typeface="Arial" charset="0"/>
              </a:rPr>
              <a:t>xxx	Xxxxx xxxxxx	xx	</a:t>
            </a:r>
          </a:p>
          <a:p>
            <a:r>
              <a:rPr lang="en-US" altLang="da-DK" sz="1200" b="0">
                <a:latin typeface="Arial" charset="0"/>
              </a:rPr>
              <a:t>xxx			</a:t>
            </a:r>
          </a:p>
          <a:p>
            <a:r>
              <a:rPr lang="en-US" altLang="da-DK" sz="1200" b="0">
                <a:latin typeface="Arial" charset="0"/>
              </a:rPr>
              <a:t>xxx	Xxxxx xxxxx xxxx	xxx	</a:t>
            </a:r>
          </a:p>
          <a:p>
            <a:r>
              <a:rPr lang="en-US" altLang="da-DK" sz="1200" b="0">
                <a:latin typeface="Arial" charset="0"/>
              </a:rPr>
              <a:t>xxx	Xxx xxxxxx xx	xx			xx</a:t>
            </a:r>
          </a:p>
          <a:p>
            <a:r>
              <a:rPr lang="en-US" altLang="da-DK" sz="1200" b="0">
                <a:latin typeface="Arial" charset="0"/>
              </a:rPr>
              <a:t>xxx	Xxxxxxx xx xxxx	xxxx			xx</a:t>
            </a:r>
          </a:p>
          <a:p>
            <a:r>
              <a:rPr lang="en-US" altLang="da-DK" sz="1200" b="0">
                <a:latin typeface="Arial" charset="0"/>
              </a:rPr>
              <a:t>xxx	Xxxxxxx xxxx	xx			xx</a:t>
            </a:r>
          </a:p>
        </p:txBody>
      </p:sp>
      <p:sp>
        <p:nvSpPr>
          <p:cNvPr id="200765" name="Text Box 61"/>
          <p:cNvSpPr txBox="1">
            <a:spLocks noChangeArrowheads="1"/>
          </p:cNvSpPr>
          <p:nvPr/>
        </p:nvSpPr>
        <p:spPr bwMode="auto">
          <a:xfrm>
            <a:off x="449263" y="660400"/>
            <a:ext cx="2212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Old paper lab form</a:t>
            </a:r>
          </a:p>
        </p:txBody>
      </p:sp>
      <p:sp>
        <p:nvSpPr>
          <p:cNvPr id="200767" name="Line 63"/>
          <p:cNvSpPr>
            <a:spLocks noChangeShapeType="1"/>
          </p:cNvSpPr>
          <p:nvPr/>
        </p:nvSpPr>
        <p:spPr bwMode="auto">
          <a:xfrm>
            <a:off x="3048000" y="1117600"/>
            <a:ext cx="0" cy="4832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68" name="Line 64"/>
          <p:cNvSpPr>
            <a:spLocks noChangeShapeType="1"/>
          </p:cNvSpPr>
          <p:nvPr/>
        </p:nvSpPr>
        <p:spPr bwMode="auto">
          <a:xfrm>
            <a:off x="574675" y="1968500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69" name="Line 65"/>
          <p:cNvSpPr>
            <a:spLocks noChangeShapeType="1"/>
          </p:cNvSpPr>
          <p:nvPr/>
        </p:nvSpPr>
        <p:spPr bwMode="auto">
          <a:xfrm>
            <a:off x="574675" y="2235200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70" name="Line 66"/>
          <p:cNvSpPr>
            <a:spLocks noChangeShapeType="1"/>
          </p:cNvSpPr>
          <p:nvPr/>
        </p:nvSpPr>
        <p:spPr bwMode="auto">
          <a:xfrm>
            <a:off x="574675" y="3333750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71" name="Line 67"/>
          <p:cNvSpPr>
            <a:spLocks noChangeShapeType="1"/>
          </p:cNvSpPr>
          <p:nvPr/>
        </p:nvSpPr>
        <p:spPr bwMode="auto">
          <a:xfrm>
            <a:off x="574675" y="2417763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72" name="Line 68"/>
          <p:cNvSpPr>
            <a:spLocks noChangeShapeType="1"/>
          </p:cNvSpPr>
          <p:nvPr/>
        </p:nvSpPr>
        <p:spPr bwMode="auto">
          <a:xfrm>
            <a:off x="574675" y="2600325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73" name="Line 69"/>
          <p:cNvSpPr>
            <a:spLocks noChangeShapeType="1"/>
          </p:cNvSpPr>
          <p:nvPr/>
        </p:nvSpPr>
        <p:spPr bwMode="auto">
          <a:xfrm>
            <a:off x="574675" y="2784475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74" name="Line 70"/>
          <p:cNvSpPr>
            <a:spLocks noChangeShapeType="1"/>
          </p:cNvSpPr>
          <p:nvPr/>
        </p:nvSpPr>
        <p:spPr bwMode="auto">
          <a:xfrm>
            <a:off x="574675" y="2967038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75" name="Line 71"/>
          <p:cNvSpPr>
            <a:spLocks noChangeShapeType="1"/>
          </p:cNvSpPr>
          <p:nvPr/>
        </p:nvSpPr>
        <p:spPr bwMode="auto">
          <a:xfrm>
            <a:off x="574675" y="3151188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78" name="Line 74"/>
          <p:cNvSpPr>
            <a:spLocks noChangeShapeType="1"/>
          </p:cNvSpPr>
          <p:nvPr/>
        </p:nvSpPr>
        <p:spPr bwMode="auto">
          <a:xfrm>
            <a:off x="574675" y="3517900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79" name="Line 75"/>
          <p:cNvSpPr>
            <a:spLocks noChangeShapeType="1"/>
          </p:cNvSpPr>
          <p:nvPr/>
        </p:nvSpPr>
        <p:spPr bwMode="auto">
          <a:xfrm>
            <a:off x="574675" y="3700463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80" name="Line 76"/>
          <p:cNvSpPr>
            <a:spLocks noChangeShapeType="1"/>
          </p:cNvSpPr>
          <p:nvPr/>
        </p:nvSpPr>
        <p:spPr bwMode="auto">
          <a:xfrm>
            <a:off x="574675" y="3884613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81" name="Line 77"/>
          <p:cNvSpPr>
            <a:spLocks noChangeShapeType="1"/>
          </p:cNvSpPr>
          <p:nvPr/>
        </p:nvSpPr>
        <p:spPr bwMode="auto">
          <a:xfrm>
            <a:off x="574675" y="4067175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82" name="Line 78"/>
          <p:cNvSpPr>
            <a:spLocks noChangeShapeType="1"/>
          </p:cNvSpPr>
          <p:nvPr/>
        </p:nvSpPr>
        <p:spPr bwMode="auto">
          <a:xfrm>
            <a:off x="574675" y="4251325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83" name="Line 79"/>
          <p:cNvSpPr>
            <a:spLocks noChangeShapeType="1"/>
          </p:cNvSpPr>
          <p:nvPr/>
        </p:nvSpPr>
        <p:spPr bwMode="auto">
          <a:xfrm>
            <a:off x="574675" y="4433888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84" name="Line 80"/>
          <p:cNvSpPr>
            <a:spLocks noChangeShapeType="1"/>
          </p:cNvSpPr>
          <p:nvPr/>
        </p:nvSpPr>
        <p:spPr bwMode="auto">
          <a:xfrm>
            <a:off x="574675" y="4618038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85" name="Line 81"/>
          <p:cNvSpPr>
            <a:spLocks noChangeShapeType="1"/>
          </p:cNvSpPr>
          <p:nvPr/>
        </p:nvSpPr>
        <p:spPr bwMode="auto">
          <a:xfrm>
            <a:off x="574675" y="4800600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86" name="Line 82"/>
          <p:cNvSpPr>
            <a:spLocks noChangeShapeType="1"/>
          </p:cNvSpPr>
          <p:nvPr/>
        </p:nvSpPr>
        <p:spPr bwMode="auto">
          <a:xfrm>
            <a:off x="574675" y="4984750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89" name="Line 85"/>
          <p:cNvSpPr>
            <a:spLocks noChangeShapeType="1"/>
          </p:cNvSpPr>
          <p:nvPr/>
        </p:nvSpPr>
        <p:spPr bwMode="auto">
          <a:xfrm>
            <a:off x="574675" y="5167313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90" name="Line 86"/>
          <p:cNvSpPr>
            <a:spLocks noChangeShapeType="1"/>
          </p:cNvSpPr>
          <p:nvPr/>
        </p:nvSpPr>
        <p:spPr bwMode="auto">
          <a:xfrm>
            <a:off x="574675" y="5351463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91" name="Line 87"/>
          <p:cNvSpPr>
            <a:spLocks noChangeShapeType="1"/>
          </p:cNvSpPr>
          <p:nvPr/>
        </p:nvSpPr>
        <p:spPr bwMode="auto">
          <a:xfrm>
            <a:off x="574675" y="5534025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92" name="Line 88"/>
          <p:cNvSpPr>
            <a:spLocks noChangeShapeType="1"/>
          </p:cNvSpPr>
          <p:nvPr/>
        </p:nvSpPr>
        <p:spPr bwMode="auto">
          <a:xfrm>
            <a:off x="574675" y="5718175"/>
            <a:ext cx="4657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93" name="Line 89"/>
          <p:cNvSpPr>
            <a:spLocks noChangeShapeType="1"/>
          </p:cNvSpPr>
          <p:nvPr/>
        </p:nvSpPr>
        <p:spPr bwMode="auto">
          <a:xfrm>
            <a:off x="574675" y="1511300"/>
            <a:ext cx="24733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94" name="Line 90"/>
          <p:cNvSpPr>
            <a:spLocks noChangeShapeType="1"/>
          </p:cNvSpPr>
          <p:nvPr/>
        </p:nvSpPr>
        <p:spPr bwMode="auto">
          <a:xfrm>
            <a:off x="2489200" y="1511300"/>
            <a:ext cx="0" cy="44386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95" name="Line 91"/>
          <p:cNvSpPr>
            <a:spLocks noChangeShapeType="1"/>
          </p:cNvSpPr>
          <p:nvPr/>
        </p:nvSpPr>
        <p:spPr bwMode="auto">
          <a:xfrm>
            <a:off x="1066800" y="1968500"/>
            <a:ext cx="0" cy="3981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96" name="Line 92"/>
          <p:cNvSpPr>
            <a:spLocks noChangeShapeType="1"/>
          </p:cNvSpPr>
          <p:nvPr/>
        </p:nvSpPr>
        <p:spPr bwMode="auto">
          <a:xfrm>
            <a:off x="3390900" y="1968500"/>
            <a:ext cx="0" cy="3981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97" name="Line 93"/>
          <p:cNvSpPr>
            <a:spLocks noChangeShapeType="1"/>
          </p:cNvSpPr>
          <p:nvPr/>
        </p:nvSpPr>
        <p:spPr bwMode="auto">
          <a:xfrm>
            <a:off x="3676650" y="1968500"/>
            <a:ext cx="0" cy="3981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98" name="Line 94"/>
          <p:cNvSpPr>
            <a:spLocks noChangeShapeType="1"/>
          </p:cNvSpPr>
          <p:nvPr/>
        </p:nvSpPr>
        <p:spPr bwMode="auto">
          <a:xfrm>
            <a:off x="3963988" y="1968500"/>
            <a:ext cx="0" cy="3981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799" name="Line 95"/>
          <p:cNvSpPr>
            <a:spLocks noChangeShapeType="1"/>
          </p:cNvSpPr>
          <p:nvPr/>
        </p:nvSpPr>
        <p:spPr bwMode="auto">
          <a:xfrm>
            <a:off x="4251325" y="1968500"/>
            <a:ext cx="0" cy="3981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800" name="Line 96"/>
          <p:cNvSpPr>
            <a:spLocks noChangeShapeType="1"/>
          </p:cNvSpPr>
          <p:nvPr/>
        </p:nvSpPr>
        <p:spPr bwMode="auto">
          <a:xfrm>
            <a:off x="4538663" y="1968500"/>
            <a:ext cx="0" cy="3981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0801" name="Line 97"/>
          <p:cNvSpPr>
            <a:spLocks noChangeShapeType="1"/>
          </p:cNvSpPr>
          <p:nvPr/>
        </p:nvSpPr>
        <p:spPr bwMode="auto">
          <a:xfrm>
            <a:off x="4826000" y="1968500"/>
            <a:ext cx="0" cy="3981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200818" name="Group 114"/>
          <p:cNvGrpSpPr>
            <a:grpSpLocks/>
          </p:cNvGrpSpPr>
          <p:nvPr/>
        </p:nvGrpSpPr>
        <p:grpSpPr bwMode="auto">
          <a:xfrm>
            <a:off x="5702300" y="660400"/>
            <a:ext cx="2794000" cy="3406775"/>
            <a:chOff x="3592" y="416"/>
            <a:chExt cx="1760" cy="2146"/>
          </a:xfrm>
        </p:grpSpPr>
        <p:sp>
          <p:nvSpPr>
            <p:cNvPr id="200764" name="Text Box 60"/>
            <p:cNvSpPr txBox="1">
              <a:spLocks noChangeArrowheads="1"/>
            </p:cNvSpPr>
            <p:nvPr/>
          </p:nvSpPr>
          <p:spPr bwMode="auto">
            <a:xfrm>
              <a:off x="3592" y="704"/>
              <a:ext cx="1760" cy="185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algn="l">
                <a:tabLst>
                  <a:tab pos="1333500" algn="l"/>
                  <a:tab pos="1905000" algn="l"/>
                  <a:tab pos="2476500" algn="l"/>
                  <a:tab pos="2768600" algn="l"/>
                  <a:tab pos="3048000" algn="l"/>
                  <a:tab pos="3340100" algn="l"/>
                  <a:tab pos="3619500" algn="l"/>
                  <a:tab pos="3911600" algn="l"/>
                  <a:tab pos="4191000" algn="l"/>
                  <a:tab pos="533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l"/>
                  <a:tab pos="1905000" algn="l"/>
                  <a:tab pos="2476500" algn="l"/>
                  <a:tab pos="2768600" algn="l"/>
                  <a:tab pos="3048000" algn="l"/>
                  <a:tab pos="3340100" algn="l"/>
                  <a:tab pos="3619500" algn="l"/>
                  <a:tab pos="3911600" algn="l"/>
                  <a:tab pos="4191000" algn="l"/>
                  <a:tab pos="533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l"/>
                  <a:tab pos="1905000" algn="l"/>
                  <a:tab pos="2476500" algn="l"/>
                  <a:tab pos="2768600" algn="l"/>
                  <a:tab pos="3048000" algn="l"/>
                  <a:tab pos="3340100" algn="l"/>
                  <a:tab pos="3619500" algn="l"/>
                  <a:tab pos="3911600" algn="l"/>
                  <a:tab pos="4191000" algn="l"/>
                  <a:tab pos="533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l"/>
                  <a:tab pos="1905000" algn="l"/>
                  <a:tab pos="2476500" algn="l"/>
                  <a:tab pos="2768600" algn="l"/>
                  <a:tab pos="3048000" algn="l"/>
                  <a:tab pos="3340100" algn="l"/>
                  <a:tab pos="3619500" algn="l"/>
                  <a:tab pos="3911600" algn="l"/>
                  <a:tab pos="4191000" algn="l"/>
                  <a:tab pos="533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l"/>
                  <a:tab pos="1905000" algn="l"/>
                  <a:tab pos="2476500" algn="l"/>
                  <a:tab pos="2768600" algn="l"/>
                  <a:tab pos="3048000" algn="l"/>
                  <a:tab pos="3340100" algn="l"/>
                  <a:tab pos="3619500" algn="l"/>
                  <a:tab pos="3911600" algn="l"/>
                  <a:tab pos="4191000" algn="l"/>
                  <a:tab pos="533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1905000" algn="l"/>
                  <a:tab pos="2476500" algn="l"/>
                  <a:tab pos="2768600" algn="l"/>
                  <a:tab pos="3048000" algn="l"/>
                  <a:tab pos="3340100" algn="l"/>
                  <a:tab pos="3619500" algn="l"/>
                  <a:tab pos="3911600" algn="l"/>
                  <a:tab pos="4191000" algn="l"/>
                  <a:tab pos="533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1905000" algn="l"/>
                  <a:tab pos="2476500" algn="l"/>
                  <a:tab pos="2768600" algn="l"/>
                  <a:tab pos="3048000" algn="l"/>
                  <a:tab pos="3340100" algn="l"/>
                  <a:tab pos="3619500" algn="l"/>
                  <a:tab pos="3911600" algn="l"/>
                  <a:tab pos="4191000" algn="l"/>
                  <a:tab pos="533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1905000" algn="l"/>
                  <a:tab pos="2476500" algn="l"/>
                  <a:tab pos="2768600" algn="l"/>
                  <a:tab pos="3048000" algn="l"/>
                  <a:tab pos="3340100" algn="l"/>
                  <a:tab pos="3619500" algn="l"/>
                  <a:tab pos="3911600" algn="l"/>
                  <a:tab pos="4191000" algn="l"/>
                  <a:tab pos="533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1905000" algn="l"/>
                  <a:tab pos="2476500" algn="l"/>
                  <a:tab pos="2768600" algn="l"/>
                  <a:tab pos="3048000" algn="l"/>
                  <a:tab pos="3340100" algn="l"/>
                  <a:tab pos="3619500" algn="l"/>
                  <a:tab pos="3911600" algn="l"/>
                  <a:tab pos="4191000" algn="l"/>
                  <a:tab pos="5334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400">
                  <a:latin typeface="Arial" charset="0"/>
                </a:rPr>
                <a:t>Test name	Date	Result</a:t>
              </a:r>
              <a:endParaRPr lang="en-US" altLang="da-DK" sz="1400" b="0">
                <a:latin typeface="Arial" charset="0"/>
              </a:endParaRPr>
            </a:p>
            <a:p>
              <a:pPr>
                <a:spcBef>
                  <a:spcPct val="30000"/>
                </a:spcBef>
              </a:pPr>
              <a:r>
                <a:rPr lang="en-US" altLang="da-DK" sz="1400" b="0">
                  <a:latin typeface="Arial" charset="0"/>
                </a:rPr>
                <a:t>Xxxxx xxxxx	x/x	xxx</a:t>
              </a:r>
            </a:p>
            <a:p>
              <a:r>
                <a:rPr lang="en-US" altLang="da-DK" sz="1400" b="0">
                  <a:latin typeface="Arial" charset="0"/>
                </a:rPr>
                <a:t>Xxx xxxx x	x/x	xxx</a:t>
              </a:r>
            </a:p>
            <a:p>
              <a:r>
                <a:rPr lang="en-US" altLang="da-DK" sz="1400" b="0">
                  <a:latin typeface="Arial" charset="0"/>
                </a:rPr>
                <a:t>Xxxxxx xx	x/x	xxx</a:t>
              </a:r>
            </a:p>
            <a:p>
              <a:r>
                <a:rPr lang="en-US" altLang="da-DK" sz="1400" b="0">
                  <a:latin typeface="Arial" charset="0"/>
                </a:rPr>
                <a:t>Xxxxx xxxxx	x/x	xxx</a:t>
              </a:r>
            </a:p>
            <a:p>
              <a:r>
                <a:rPr lang="en-US" altLang="da-DK" sz="1400" b="0">
                  <a:latin typeface="Arial" charset="0"/>
                </a:rPr>
                <a:t>Xxx xxxx x	x/x	xxx</a:t>
              </a:r>
            </a:p>
            <a:p>
              <a:r>
                <a:rPr lang="en-US" altLang="da-DK" sz="1400" b="0">
                  <a:latin typeface="Arial" charset="0"/>
                </a:rPr>
                <a:t>Xxxxxx xx	x/x	xxx</a:t>
              </a:r>
            </a:p>
            <a:p>
              <a:r>
                <a:rPr lang="en-US" altLang="da-DK" sz="1400" b="0">
                  <a:latin typeface="Arial" charset="0"/>
                </a:rPr>
                <a:t>Xxxxx xxxxx	x/x	xxx</a:t>
              </a:r>
            </a:p>
            <a:p>
              <a:r>
                <a:rPr lang="en-US" altLang="da-DK" sz="1400" b="0">
                  <a:latin typeface="Arial" charset="0"/>
                </a:rPr>
                <a:t>Xxx xxxx x	x/x	xxx</a:t>
              </a:r>
            </a:p>
            <a:p>
              <a:r>
                <a:rPr lang="en-US" altLang="da-DK" sz="1400" b="0">
                  <a:latin typeface="Arial" charset="0"/>
                </a:rPr>
                <a:t>Xxxxxx xx	x/x	xxx</a:t>
              </a:r>
            </a:p>
            <a:p>
              <a:r>
                <a:rPr lang="en-US" altLang="da-DK" sz="1400" b="0">
                  <a:latin typeface="Arial" charset="0"/>
                </a:rPr>
                <a:t>Xxxxx xxxxx	x/x	xxx</a:t>
              </a:r>
            </a:p>
            <a:p>
              <a:r>
                <a:rPr lang="en-US" altLang="da-DK" sz="1400" b="0">
                  <a:latin typeface="Arial" charset="0"/>
                </a:rPr>
                <a:t>Xxx xxxx x	x/x	xxx</a:t>
              </a:r>
            </a:p>
            <a:p>
              <a:r>
                <a:rPr lang="en-US" altLang="da-DK" sz="1400" b="0">
                  <a:latin typeface="Arial" charset="0"/>
                </a:rPr>
                <a:t>Xxxxxx xx	x/x	xxx</a:t>
              </a:r>
            </a:p>
          </p:txBody>
        </p:sp>
        <p:sp>
          <p:nvSpPr>
            <p:cNvPr id="200766" name="Text Box 62"/>
            <p:cNvSpPr txBox="1">
              <a:spLocks noChangeArrowheads="1"/>
            </p:cNvSpPr>
            <p:nvPr/>
          </p:nvSpPr>
          <p:spPr bwMode="auto">
            <a:xfrm>
              <a:off x="3592" y="416"/>
              <a:ext cx="134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Computer version</a:t>
              </a:r>
            </a:p>
          </p:txBody>
        </p:sp>
        <p:sp>
          <p:nvSpPr>
            <p:cNvPr id="200802" name="Line 98"/>
            <p:cNvSpPr>
              <a:spLocks noChangeShapeType="1"/>
            </p:cNvSpPr>
            <p:nvPr/>
          </p:nvSpPr>
          <p:spPr bwMode="auto">
            <a:xfrm>
              <a:off x="3592" y="912"/>
              <a:ext cx="1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0803" name="Line 99"/>
            <p:cNvSpPr>
              <a:spLocks noChangeShapeType="1"/>
            </p:cNvSpPr>
            <p:nvPr/>
          </p:nvSpPr>
          <p:spPr bwMode="auto">
            <a:xfrm>
              <a:off x="3592" y="1056"/>
              <a:ext cx="1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0804" name="Line 100"/>
            <p:cNvSpPr>
              <a:spLocks noChangeShapeType="1"/>
            </p:cNvSpPr>
            <p:nvPr/>
          </p:nvSpPr>
          <p:spPr bwMode="auto">
            <a:xfrm>
              <a:off x="3592" y="1190"/>
              <a:ext cx="1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0805" name="Line 101"/>
            <p:cNvSpPr>
              <a:spLocks noChangeShapeType="1"/>
            </p:cNvSpPr>
            <p:nvPr/>
          </p:nvSpPr>
          <p:spPr bwMode="auto">
            <a:xfrm>
              <a:off x="3592" y="1325"/>
              <a:ext cx="1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0806" name="Line 102"/>
            <p:cNvSpPr>
              <a:spLocks noChangeShapeType="1"/>
            </p:cNvSpPr>
            <p:nvPr/>
          </p:nvSpPr>
          <p:spPr bwMode="auto">
            <a:xfrm>
              <a:off x="3592" y="1460"/>
              <a:ext cx="1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0807" name="Line 103"/>
            <p:cNvSpPr>
              <a:spLocks noChangeShapeType="1"/>
            </p:cNvSpPr>
            <p:nvPr/>
          </p:nvSpPr>
          <p:spPr bwMode="auto">
            <a:xfrm>
              <a:off x="3592" y="1594"/>
              <a:ext cx="1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0808" name="Line 104"/>
            <p:cNvSpPr>
              <a:spLocks noChangeShapeType="1"/>
            </p:cNvSpPr>
            <p:nvPr/>
          </p:nvSpPr>
          <p:spPr bwMode="auto">
            <a:xfrm>
              <a:off x="3592" y="1729"/>
              <a:ext cx="1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0809" name="Line 105"/>
            <p:cNvSpPr>
              <a:spLocks noChangeShapeType="1"/>
            </p:cNvSpPr>
            <p:nvPr/>
          </p:nvSpPr>
          <p:spPr bwMode="auto">
            <a:xfrm>
              <a:off x="3592" y="1864"/>
              <a:ext cx="1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0810" name="Line 106"/>
            <p:cNvSpPr>
              <a:spLocks noChangeShapeType="1"/>
            </p:cNvSpPr>
            <p:nvPr/>
          </p:nvSpPr>
          <p:spPr bwMode="auto">
            <a:xfrm>
              <a:off x="3592" y="1998"/>
              <a:ext cx="1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0813" name="Line 109"/>
            <p:cNvSpPr>
              <a:spLocks noChangeShapeType="1"/>
            </p:cNvSpPr>
            <p:nvPr/>
          </p:nvSpPr>
          <p:spPr bwMode="auto">
            <a:xfrm>
              <a:off x="3592" y="2133"/>
              <a:ext cx="1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0814" name="Line 110"/>
            <p:cNvSpPr>
              <a:spLocks noChangeShapeType="1"/>
            </p:cNvSpPr>
            <p:nvPr/>
          </p:nvSpPr>
          <p:spPr bwMode="auto">
            <a:xfrm>
              <a:off x="3592" y="2268"/>
              <a:ext cx="1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0815" name="Line 111"/>
            <p:cNvSpPr>
              <a:spLocks noChangeShapeType="1"/>
            </p:cNvSpPr>
            <p:nvPr/>
          </p:nvSpPr>
          <p:spPr bwMode="auto">
            <a:xfrm>
              <a:off x="3592" y="2403"/>
              <a:ext cx="1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0816" name="Line 112"/>
            <p:cNvSpPr>
              <a:spLocks noChangeShapeType="1"/>
            </p:cNvSpPr>
            <p:nvPr/>
          </p:nvSpPr>
          <p:spPr bwMode="auto">
            <a:xfrm>
              <a:off x="4432" y="704"/>
              <a:ext cx="0" cy="18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0817" name="Line 113"/>
            <p:cNvSpPr>
              <a:spLocks noChangeShapeType="1"/>
            </p:cNvSpPr>
            <p:nvPr/>
          </p:nvSpPr>
          <p:spPr bwMode="auto">
            <a:xfrm>
              <a:off x="4784" y="704"/>
              <a:ext cx="0" cy="18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87" name="Text Box 1043"/>
          <p:cNvSpPr txBox="1">
            <a:spLocks noChangeArrowheads="1"/>
          </p:cNvSpPr>
          <p:nvPr/>
        </p:nvSpPr>
        <p:spPr bwMode="auto">
          <a:xfrm>
            <a:off x="449263" y="84138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3.6B  Multi-sensory association</a:t>
            </a:r>
          </a:p>
        </p:txBody>
      </p:sp>
      <p:sp>
        <p:nvSpPr>
          <p:cNvPr id="186392" name="Freeform 1048"/>
          <p:cNvSpPr>
            <a:spLocks/>
          </p:cNvSpPr>
          <p:nvPr/>
        </p:nvSpPr>
        <p:spPr bwMode="auto">
          <a:xfrm>
            <a:off x="1911350" y="1052513"/>
            <a:ext cx="4567238" cy="3386137"/>
          </a:xfrm>
          <a:custGeom>
            <a:avLst/>
            <a:gdLst>
              <a:gd name="T0" fmla="*/ 211 w 1790"/>
              <a:gd name="T1" fmla="*/ 260 h 1327"/>
              <a:gd name="T2" fmla="*/ 278 w 1790"/>
              <a:gd name="T3" fmla="*/ 197 h 1327"/>
              <a:gd name="T4" fmla="*/ 376 w 1790"/>
              <a:gd name="T5" fmla="*/ 130 h 1327"/>
              <a:gd name="T6" fmla="*/ 436 w 1790"/>
              <a:gd name="T7" fmla="*/ 88 h 1327"/>
              <a:gd name="T8" fmla="*/ 644 w 1790"/>
              <a:gd name="T9" fmla="*/ 26 h 1327"/>
              <a:gd name="T10" fmla="*/ 850 w 1790"/>
              <a:gd name="T11" fmla="*/ 11 h 1327"/>
              <a:gd name="T12" fmla="*/ 1040 w 1790"/>
              <a:gd name="T13" fmla="*/ 15 h 1327"/>
              <a:gd name="T14" fmla="*/ 1293 w 1790"/>
              <a:gd name="T15" fmla="*/ 102 h 1327"/>
              <a:gd name="T16" fmla="*/ 1405 w 1790"/>
              <a:gd name="T17" fmla="*/ 192 h 1327"/>
              <a:gd name="T18" fmla="*/ 1546 w 1790"/>
              <a:gd name="T19" fmla="*/ 330 h 1327"/>
              <a:gd name="T20" fmla="*/ 1624 w 1790"/>
              <a:gd name="T21" fmla="*/ 464 h 1327"/>
              <a:gd name="T22" fmla="*/ 1693 w 1790"/>
              <a:gd name="T23" fmla="*/ 639 h 1327"/>
              <a:gd name="T24" fmla="*/ 1720 w 1790"/>
              <a:gd name="T25" fmla="*/ 1087 h 1327"/>
              <a:gd name="T26" fmla="*/ 1272 w 1790"/>
              <a:gd name="T27" fmla="*/ 1047 h 1327"/>
              <a:gd name="T28" fmla="*/ 648 w 1790"/>
              <a:gd name="T29" fmla="*/ 1231 h 1327"/>
              <a:gd name="T30" fmla="*/ 576 w 1790"/>
              <a:gd name="T31" fmla="*/ 889 h 1327"/>
              <a:gd name="T32" fmla="*/ 216 w 1790"/>
              <a:gd name="T33" fmla="*/ 895 h 1327"/>
              <a:gd name="T34" fmla="*/ 8 w 1790"/>
              <a:gd name="T35" fmla="*/ 735 h 1327"/>
              <a:gd name="T36" fmla="*/ 102 w 1790"/>
              <a:gd name="T37" fmla="*/ 400 h 1327"/>
              <a:gd name="T38" fmla="*/ 211 w 1790"/>
              <a:gd name="T39" fmla="*/ 260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90" h="1327">
                <a:moveTo>
                  <a:pt x="211" y="260"/>
                </a:moveTo>
                <a:cubicBezTo>
                  <a:pt x="241" y="226"/>
                  <a:pt x="251" y="218"/>
                  <a:pt x="278" y="197"/>
                </a:cubicBezTo>
                <a:cubicBezTo>
                  <a:pt x="305" y="176"/>
                  <a:pt x="349" y="147"/>
                  <a:pt x="376" y="130"/>
                </a:cubicBezTo>
                <a:cubicBezTo>
                  <a:pt x="403" y="112"/>
                  <a:pt x="392" y="105"/>
                  <a:pt x="436" y="88"/>
                </a:cubicBezTo>
                <a:cubicBezTo>
                  <a:pt x="480" y="70"/>
                  <a:pt x="575" y="39"/>
                  <a:pt x="644" y="26"/>
                </a:cubicBezTo>
                <a:cubicBezTo>
                  <a:pt x="713" y="13"/>
                  <a:pt x="785" y="12"/>
                  <a:pt x="850" y="11"/>
                </a:cubicBezTo>
                <a:cubicBezTo>
                  <a:pt x="916" y="9"/>
                  <a:pt x="966" y="0"/>
                  <a:pt x="1040" y="15"/>
                </a:cubicBezTo>
                <a:cubicBezTo>
                  <a:pt x="1114" y="30"/>
                  <a:pt x="1232" y="73"/>
                  <a:pt x="1293" y="102"/>
                </a:cubicBezTo>
                <a:cubicBezTo>
                  <a:pt x="1354" y="131"/>
                  <a:pt x="1363" y="155"/>
                  <a:pt x="1405" y="192"/>
                </a:cubicBezTo>
                <a:cubicBezTo>
                  <a:pt x="1447" y="229"/>
                  <a:pt x="1509" y="284"/>
                  <a:pt x="1546" y="330"/>
                </a:cubicBezTo>
                <a:cubicBezTo>
                  <a:pt x="1582" y="376"/>
                  <a:pt x="1600" y="412"/>
                  <a:pt x="1624" y="464"/>
                </a:cubicBezTo>
                <a:cubicBezTo>
                  <a:pt x="1649" y="515"/>
                  <a:pt x="1677" y="535"/>
                  <a:pt x="1693" y="639"/>
                </a:cubicBezTo>
                <a:cubicBezTo>
                  <a:pt x="1709" y="743"/>
                  <a:pt x="1790" y="1019"/>
                  <a:pt x="1720" y="1087"/>
                </a:cubicBezTo>
                <a:cubicBezTo>
                  <a:pt x="1650" y="1155"/>
                  <a:pt x="1451" y="1023"/>
                  <a:pt x="1272" y="1047"/>
                </a:cubicBezTo>
                <a:cubicBezTo>
                  <a:pt x="1093" y="1071"/>
                  <a:pt x="824" y="1327"/>
                  <a:pt x="648" y="1231"/>
                </a:cubicBezTo>
                <a:cubicBezTo>
                  <a:pt x="472" y="1135"/>
                  <a:pt x="576" y="983"/>
                  <a:pt x="576" y="889"/>
                </a:cubicBezTo>
                <a:cubicBezTo>
                  <a:pt x="472" y="943"/>
                  <a:pt x="311" y="921"/>
                  <a:pt x="216" y="895"/>
                </a:cubicBezTo>
                <a:cubicBezTo>
                  <a:pt x="121" y="869"/>
                  <a:pt x="16" y="887"/>
                  <a:pt x="8" y="735"/>
                </a:cubicBezTo>
                <a:cubicBezTo>
                  <a:pt x="0" y="583"/>
                  <a:pt x="68" y="479"/>
                  <a:pt x="102" y="400"/>
                </a:cubicBezTo>
                <a:cubicBezTo>
                  <a:pt x="136" y="321"/>
                  <a:pt x="180" y="293"/>
                  <a:pt x="211" y="260"/>
                </a:cubicBezTo>
                <a:close/>
              </a:path>
            </a:pathLst>
          </a:custGeom>
          <a:solidFill>
            <a:srgbClr val="EAEAEA"/>
          </a:solid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86393" name="Freeform 1049"/>
          <p:cNvSpPr>
            <a:spLocks/>
          </p:cNvSpPr>
          <p:nvPr/>
        </p:nvSpPr>
        <p:spPr bwMode="auto">
          <a:xfrm>
            <a:off x="1054100" y="742950"/>
            <a:ext cx="6032500" cy="4781550"/>
          </a:xfrm>
          <a:custGeom>
            <a:avLst/>
            <a:gdLst>
              <a:gd name="T0" fmla="*/ 328 w 3800"/>
              <a:gd name="T1" fmla="*/ 2972 h 3012"/>
              <a:gd name="T2" fmla="*/ 322 w 3800"/>
              <a:gd name="T3" fmla="*/ 2698 h 3012"/>
              <a:gd name="T4" fmla="*/ 19 w 3800"/>
              <a:gd name="T5" fmla="*/ 2542 h 3012"/>
              <a:gd name="T6" fmla="*/ 382 w 3800"/>
              <a:gd name="T7" fmla="*/ 1965 h 3012"/>
              <a:gd name="T8" fmla="*/ 403 w 3800"/>
              <a:gd name="T9" fmla="*/ 963 h 3012"/>
              <a:gd name="T10" fmla="*/ 1657 w 3800"/>
              <a:gd name="T11" fmla="*/ 85 h 3012"/>
              <a:gd name="T12" fmla="*/ 3428 w 3800"/>
              <a:gd name="T13" fmla="*/ 1106 h 3012"/>
              <a:gd name="T14" fmla="*/ 3072 w 3800"/>
              <a:gd name="T15" fmla="*/ 3012 h 3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00" h="3012">
                <a:moveTo>
                  <a:pt x="328" y="2972"/>
                </a:moveTo>
                <a:cubicBezTo>
                  <a:pt x="323" y="2905"/>
                  <a:pt x="363" y="2964"/>
                  <a:pt x="322" y="2698"/>
                </a:cubicBezTo>
                <a:cubicBezTo>
                  <a:pt x="40" y="2599"/>
                  <a:pt x="34" y="2651"/>
                  <a:pt x="19" y="2542"/>
                </a:cubicBezTo>
                <a:cubicBezTo>
                  <a:pt x="0" y="2358"/>
                  <a:pt x="329" y="2224"/>
                  <a:pt x="382" y="1965"/>
                </a:cubicBezTo>
                <a:cubicBezTo>
                  <a:pt x="438" y="1705"/>
                  <a:pt x="248" y="1266"/>
                  <a:pt x="403" y="963"/>
                </a:cubicBezTo>
                <a:cubicBezTo>
                  <a:pt x="707" y="397"/>
                  <a:pt x="1046" y="134"/>
                  <a:pt x="1657" y="85"/>
                </a:cubicBezTo>
                <a:cubicBezTo>
                  <a:pt x="2679" y="0"/>
                  <a:pt x="3213" y="455"/>
                  <a:pt x="3428" y="1106"/>
                </a:cubicBezTo>
                <a:cubicBezTo>
                  <a:pt x="3800" y="2237"/>
                  <a:pt x="3151" y="2654"/>
                  <a:pt x="3072" y="301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86394" name="Freeform 1050"/>
          <p:cNvSpPr>
            <a:spLocks/>
          </p:cNvSpPr>
          <p:nvPr/>
        </p:nvSpPr>
        <p:spPr bwMode="auto">
          <a:xfrm>
            <a:off x="1914525" y="3670300"/>
            <a:ext cx="576263" cy="492125"/>
          </a:xfrm>
          <a:custGeom>
            <a:avLst/>
            <a:gdLst>
              <a:gd name="T0" fmla="*/ 130 w 130"/>
              <a:gd name="T1" fmla="*/ 57 h 111"/>
              <a:gd name="T2" fmla="*/ 73 w 130"/>
              <a:gd name="T3" fmla="*/ 35 h 111"/>
              <a:gd name="T4" fmla="*/ 28 w 130"/>
              <a:gd name="T5" fmla="*/ 0 h 111"/>
              <a:gd name="T6" fmla="*/ 22 w 130"/>
              <a:gd name="T7" fmla="*/ 111 h 111"/>
              <a:gd name="T8" fmla="*/ 130 w 130"/>
              <a:gd name="T9" fmla="*/ 5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11">
                <a:moveTo>
                  <a:pt x="130" y="57"/>
                </a:moveTo>
                <a:cubicBezTo>
                  <a:pt x="76" y="53"/>
                  <a:pt x="97" y="51"/>
                  <a:pt x="73" y="35"/>
                </a:cubicBezTo>
                <a:cubicBezTo>
                  <a:pt x="52" y="20"/>
                  <a:pt x="58" y="23"/>
                  <a:pt x="28" y="0"/>
                </a:cubicBezTo>
                <a:cubicBezTo>
                  <a:pt x="0" y="42"/>
                  <a:pt x="1" y="56"/>
                  <a:pt x="22" y="111"/>
                </a:cubicBezTo>
                <a:cubicBezTo>
                  <a:pt x="70" y="72"/>
                  <a:pt x="70" y="87"/>
                  <a:pt x="130" y="57"/>
                </a:cubicBezTo>
                <a:close/>
              </a:path>
            </a:pathLst>
          </a:custGeom>
          <a:solidFill>
            <a:srgbClr val="FFFFFF"/>
          </a:solidFill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86421" name="Freeform 1077" descr="Shingle"/>
          <p:cNvSpPr>
            <a:spLocks/>
          </p:cNvSpPr>
          <p:nvPr/>
        </p:nvSpPr>
        <p:spPr bwMode="auto">
          <a:xfrm>
            <a:off x="3629025" y="2667000"/>
            <a:ext cx="1158875" cy="935038"/>
          </a:xfrm>
          <a:custGeom>
            <a:avLst/>
            <a:gdLst>
              <a:gd name="T0" fmla="*/ 34 w 730"/>
              <a:gd name="T1" fmla="*/ 125 h 589"/>
              <a:gd name="T2" fmla="*/ 370 w 730"/>
              <a:gd name="T3" fmla="*/ 229 h 589"/>
              <a:gd name="T4" fmla="*/ 658 w 730"/>
              <a:gd name="T5" fmla="*/ 573 h 589"/>
              <a:gd name="T6" fmla="*/ 480 w 730"/>
              <a:gd name="T7" fmla="*/ 59 h 589"/>
              <a:gd name="T8" fmla="*/ 34 w 730"/>
              <a:gd name="T9" fmla="*/ 125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0" h="589">
                <a:moveTo>
                  <a:pt x="34" y="125"/>
                </a:moveTo>
                <a:cubicBezTo>
                  <a:pt x="0" y="169"/>
                  <a:pt x="274" y="154"/>
                  <a:pt x="370" y="229"/>
                </a:cubicBezTo>
                <a:cubicBezTo>
                  <a:pt x="466" y="304"/>
                  <a:pt x="586" y="557"/>
                  <a:pt x="658" y="573"/>
                </a:cubicBezTo>
                <a:cubicBezTo>
                  <a:pt x="730" y="589"/>
                  <a:pt x="674" y="173"/>
                  <a:pt x="480" y="59"/>
                </a:cubicBezTo>
                <a:cubicBezTo>
                  <a:pt x="372" y="0"/>
                  <a:pt x="82" y="21"/>
                  <a:pt x="34" y="125"/>
                </a:cubicBezTo>
                <a:close/>
              </a:path>
            </a:pathLst>
          </a:custGeom>
          <a:pattFill prst="shingle">
            <a:fgClr>
              <a:srgbClr val="000000"/>
            </a:fgClr>
            <a:bgClr>
              <a:srgbClr val="FFFFFF"/>
            </a:bgClr>
          </a:patt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86396" name="Freeform 1052" descr="Zig zag"/>
          <p:cNvSpPr>
            <a:spLocks/>
          </p:cNvSpPr>
          <p:nvPr/>
        </p:nvSpPr>
        <p:spPr bwMode="auto">
          <a:xfrm>
            <a:off x="3738563" y="2806700"/>
            <a:ext cx="758825" cy="863600"/>
          </a:xfrm>
          <a:custGeom>
            <a:avLst/>
            <a:gdLst>
              <a:gd name="T0" fmla="*/ 24 w 478"/>
              <a:gd name="T1" fmla="*/ 352 h 544"/>
              <a:gd name="T2" fmla="*/ 383 w 478"/>
              <a:gd name="T3" fmla="*/ 92 h 544"/>
              <a:gd name="T4" fmla="*/ 352 w 478"/>
              <a:gd name="T5" fmla="*/ 432 h 544"/>
              <a:gd name="T6" fmla="*/ 24 w 478"/>
              <a:gd name="T7" fmla="*/ 352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8" h="544">
                <a:moveTo>
                  <a:pt x="24" y="352"/>
                </a:moveTo>
                <a:cubicBezTo>
                  <a:pt x="0" y="160"/>
                  <a:pt x="288" y="0"/>
                  <a:pt x="383" y="92"/>
                </a:cubicBezTo>
                <a:cubicBezTo>
                  <a:pt x="478" y="184"/>
                  <a:pt x="445" y="318"/>
                  <a:pt x="352" y="432"/>
                </a:cubicBezTo>
                <a:cubicBezTo>
                  <a:pt x="271" y="524"/>
                  <a:pt x="48" y="544"/>
                  <a:pt x="24" y="352"/>
                </a:cubicBezTo>
                <a:close/>
              </a:path>
            </a:pathLst>
          </a:custGeom>
          <a:pattFill prst="zigZag">
            <a:fgClr>
              <a:srgbClr val="000000"/>
            </a:fgClr>
            <a:bgClr>
              <a:srgbClr val="FFFFFF"/>
            </a:bgClr>
          </a:patt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86400" name="Freeform 1056"/>
          <p:cNvSpPr>
            <a:spLocks/>
          </p:cNvSpPr>
          <p:nvPr/>
        </p:nvSpPr>
        <p:spPr bwMode="auto">
          <a:xfrm>
            <a:off x="4559300" y="2857500"/>
            <a:ext cx="368300" cy="241300"/>
          </a:xfrm>
          <a:custGeom>
            <a:avLst/>
            <a:gdLst>
              <a:gd name="T0" fmla="*/ 0 w 232"/>
              <a:gd name="T1" fmla="*/ 152 h 152"/>
              <a:gd name="T2" fmla="*/ 232 w 232"/>
              <a:gd name="T3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32" h="152">
                <a:moveTo>
                  <a:pt x="0" y="152"/>
                </a:moveTo>
                <a:cubicBezTo>
                  <a:pt x="80" y="104"/>
                  <a:pt x="120" y="96"/>
                  <a:pt x="232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86406" name="Text Box 1062"/>
          <p:cNvSpPr txBox="1">
            <a:spLocks noChangeArrowheads="1"/>
          </p:cNvSpPr>
          <p:nvPr/>
        </p:nvSpPr>
        <p:spPr bwMode="auto">
          <a:xfrm>
            <a:off x="3816350" y="1455738"/>
            <a:ext cx="6810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 anchor="ctr">
            <a:spAutoFit/>
          </a:bodyPr>
          <a:lstStyle/>
          <a:p>
            <a:r>
              <a:rPr lang="da-DK" altLang="da-DK" sz="1600" noProof="1"/>
              <a:t>Touch</a:t>
            </a:r>
          </a:p>
        </p:txBody>
      </p:sp>
      <p:sp>
        <p:nvSpPr>
          <p:cNvPr id="186413" name="Text Box 1069"/>
          <p:cNvSpPr txBox="1">
            <a:spLocks noChangeArrowheads="1"/>
          </p:cNvSpPr>
          <p:nvPr/>
        </p:nvSpPr>
        <p:spPr bwMode="auto">
          <a:xfrm>
            <a:off x="4573588" y="2562225"/>
            <a:ext cx="7048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 anchor="ctr">
            <a:spAutoFit/>
          </a:bodyPr>
          <a:lstStyle/>
          <a:p>
            <a:r>
              <a:rPr lang="da-DK" altLang="da-DK" sz="1600" noProof="1"/>
              <a:t>Words</a:t>
            </a:r>
          </a:p>
        </p:txBody>
      </p:sp>
      <p:sp>
        <p:nvSpPr>
          <p:cNvPr id="186414" name="Text Box 1070"/>
          <p:cNvSpPr txBox="1">
            <a:spLocks noChangeArrowheads="1"/>
          </p:cNvSpPr>
          <p:nvPr/>
        </p:nvSpPr>
        <p:spPr bwMode="auto">
          <a:xfrm>
            <a:off x="4572000" y="1917700"/>
            <a:ext cx="703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 anchor="ctr">
            <a:spAutoFit/>
          </a:bodyPr>
          <a:lstStyle/>
          <a:p>
            <a:r>
              <a:rPr lang="da-DK" altLang="da-DK" sz="1600" noProof="1"/>
              <a:t>Sound</a:t>
            </a:r>
          </a:p>
        </p:txBody>
      </p:sp>
      <p:sp>
        <p:nvSpPr>
          <p:cNvPr id="186415" name="Text Box 1071"/>
          <p:cNvSpPr txBox="1">
            <a:spLocks noChangeArrowheads="1"/>
          </p:cNvSpPr>
          <p:nvPr/>
        </p:nvSpPr>
        <p:spPr bwMode="auto">
          <a:xfrm>
            <a:off x="2271713" y="2949575"/>
            <a:ext cx="615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 anchor="ctr">
            <a:spAutoFit/>
          </a:bodyPr>
          <a:lstStyle/>
          <a:p>
            <a:r>
              <a:rPr lang="da-DK" altLang="da-DK" sz="1600" noProof="1"/>
              <a:t>Smell</a:t>
            </a:r>
          </a:p>
        </p:txBody>
      </p:sp>
      <p:sp>
        <p:nvSpPr>
          <p:cNvPr id="186416" name="Text Box 1072"/>
          <p:cNvSpPr txBox="1">
            <a:spLocks noChangeArrowheads="1"/>
          </p:cNvSpPr>
          <p:nvPr/>
        </p:nvSpPr>
        <p:spPr bwMode="auto">
          <a:xfrm>
            <a:off x="5491163" y="2860675"/>
            <a:ext cx="6810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 anchor="ctr">
            <a:spAutoFit/>
          </a:bodyPr>
          <a:lstStyle/>
          <a:p>
            <a:r>
              <a:rPr lang="da-DK" altLang="da-DK" sz="1600" noProof="1"/>
              <a:t>Shape</a:t>
            </a:r>
          </a:p>
        </p:txBody>
      </p:sp>
      <p:sp>
        <p:nvSpPr>
          <p:cNvPr id="186417" name="Text Box 1073"/>
          <p:cNvSpPr txBox="1">
            <a:spLocks noChangeArrowheads="1"/>
          </p:cNvSpPr>
          <p:nvPr/>
        </p:nvSpPr>
        <p:spPr bwMode="auto">
          <a:xfrm>
            <a:off x="5310188" y="3333750"/>
            <a:ext cx="8747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 anchor="ctr">
            <a:spAutoFit/>
          </a:bodyPr>
          <a:lstStyle/>
          <a:p>
            <a:r>
              <a:rPr lang="da-DK" altLang="da-DK" sz="1600" noProof="1"/>
              <a:t>Position</a:t>
            </a:r>
          </a:p>
        </p:txBody>
      </p:sp>
      <p:sp>
        <p:nvSpPr>
          <p:cNvPr id="186418" name="Text Box 1074"/>
          <p:cNvSpPr txBox="1">
            <a:spLocks noChangeArrowheads="1"/>
          </p:cNvSpPr>
          <p:nvPr/>
        </p:nvSpPr>
        <p:spPr bwMode="auto">
          <a:xfrm>
            <a:off x="3459163" y="3810000"/>
            <a:ext cx="9985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 anchor="ctr">
            <a:spAutoFit/>
          </a:bodyPr>
          <a:lstStyle/>
          <a:p>
            <a:r>
              <a:rPr lang="da-DK" altLang="da-DK" sz="1600" noProof="1"/>
              <a:t>Emotions</a:t>
            </a:r>
          </a:p>
        </p:txBody>
      </p:sp>
      <p:sp>
        <p:nvSpPr>
          <p:cNvPr id="186420" name="Text Box 1076"/>
          <p:cNvSpPr txBox="1">
            <a:spLocks noChangeArrowheads="1"/>
          </p:cNvSpPr>
          <p:nvPr/>
        </p:nvSpPr>
        <p:spPr bwMode="auto">
          <a:xfrm>
            <a:off x="2058988" y="1525588"/>
            <a:ext cx="1431925" cy="120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 anchor="ctr">
            <a:spAutoFit/>
          </a:bodyPr>
          <a:lstStyle>
            <a:lvl1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Association </a:t>
            </a:r>
          </a:p>
          <a:p>
            <a:r>
              <a:rPr lang="da-DK" altLang="da-DK" sz="1800" noProof="1">
                <a:latin typeface="Arial" charset="0"/>
              </a:rPr>
              <a:t>cent</a:t>
            </a:r>
            <a:r>
              <a:rPr lang="da-DK" altLang="da-DK" sz="1800">
                <a:latin typeface="Arial" charset="0"/>
              </a:rPr>
              <a:t>r</a:t>
            </a:r>
            <a:r>
              <a:rPr lang="da-DK" altLang="da-DK" sz="1800" noProof="1">
                <a:latin typeface="Arial" charset="0"/>
              </a:rPr>
              <a:t>es:</a:t>
            </a:r>
            <a:endParaRPr lang="da-DK" altLang="da-DK" sz="1600" noProof="1">
              <a:latin typeface="Arial" charset="0"/>
            </a:endParaRPr>
          </a:p>
          <a:p>
            <a:r>
              <a:rPr lang="da-DK" altLang="da-DK" sz="1600" noProof="1">
                <a:latin typeface="Arial" charset="0"/>
              </a:rPr>
              <a:t>Hippocampus</a:t>
            </a:r>
          </a:p>
          <a:p>
            <a:pPr>
              <a:spcBef>
                <a:spcPct val="30000"/>
              </a:spcBef>
            </a:pPr>
            <a:r>
              <a:rPr lang="da-DK" altLang="da-DK" sz="1600" noProof="1">
                <a:latin typeface="Arial" charset="0"/>
              </a:rPr>
              <a:t>Amygdala</a:t>
            </a:r>
          </a:p>
        </p:txBody>
      </p:sp>
      <p:sp>
        <p:nvSpPr>
          <p:cNvPr id="186422" name="Freeform 1078"/>
          <p:cNvSpPr>
            <a:spLocks/>
          </p:cNvSpPr>
          <p:nvPr/>
        </p:nvSpPr>
        <p:spPr bwMode="auto">
          <a:xfrm>
            <a:off x="4572000" y="3073400"/>
            <a:ext cx="927100" cy="279400"/>
          </a:xfrm>
          <a:custGeom>
            <a:avLst/>
            <a:gdLst>
              <a:gd name="T0" fmla="*/ 0 w 584"/>
              <a:gd name="T1" fmla="*/ 152 h 176"/>
              <a:gd name="T2" fmla="*/ 584 w 584"/>
              <a:gd name="T3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84" h="176">
                <a:moveTo>
                  <a:pt x="0" y="152"/>
                </a:moveTo>
                <a:cubicBezTo>
                  <a:pt x="296" y="176"/>
                  <a:pt x="456" y="56"/>
                  <a:pt x="584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86423" name="Freeform 1079"/>
          <p:cNvSpPr>
            <a:spLocks/>
          </p:cNvSpPr>
          <p:nvPr/>
        </p:nvSpPr>
        <p:spPr bwMode="auto">
          <a:xfrm>
            <a:off x="4483100" y="3479800"/>
            <a:ext cx="800100" cy="184150"/>
          </a:xfrm>
          <a:custGeom>
            <a:avLst/>
            <a:gdLst>
              <a:gd name="T0" fmla="*/ 0 w 504"/>
              <a:gd name="T1" fmla="*/ 0 h 116"/>
              <a:gd name="T2" fmla="*/ 504 w 504"/>
              <a:gd name="T3" fmla="*/ 32 h 1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04" h="116">
                <a:moveTo>
                  <a:pt x="0" y="0"/>
                </a:moveTo>
                <a:cubicBezTo>
                  <a:pt x="224" y="116"/>
                  <a:pt x="352" y="72"/>
                  <a:pt x="504" y="3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86424" name="Freeform 1080"/>
          <p:cNvSpPr>
            <a:spLocks/>
          </p:cNvSpPr>
          <p:nvPr/>
        </p:nvSpPr>
        <p:spPr bwMode="auto">
          <a:xfrm>
            <a:off x="4826000" y="2247900"/>
            <a:ext cx="355600" cy="368300"/>
          </a:xfrm>
          <a:custGeom>
            <a:avLst/>
            <a:gdLst>
              <a:gd name="T0" fmla="*/ 0 w 224"/>
              <a:gd name="T1" fmla="*/ 0 h 232"/>
              <a:gd name="T2" fmla="*/ 192 w 224"/>
              <a:gd name="T3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4" h="232">
                <a:moveTo>
                  <a:pt x="0" y="0"/>
                </a:moveTo>
                <a:cubicBezTo>
                  <a:pt x="224" y="116"/>
                  <a:pt x="176" y="168"/>
                  <a:pt x="192" y="23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86425" name="Freeform 1081"/>
          <p:cNvSpPr>
            <a:spLocks/>
          </p:cNvSpPr>
          <p:nvPr/>
        </p:nvSpPr>
        <p:spPr bwMode="auto">
          <a:xfrm>
            <a:off x="4406900" y="2184400"/>
            <a:ext cx="190500" cy="838200"/>
          </a:xfrm>
          <a:custGeom>
            <a:avLst/>
            <a:gdLst>
              <a:gd name="T0" fmla="*/ 0 w 120"/>
              <a:gd name="T1" fmla="*/ 528 h 528"/>
              <a:gd name="T2" fmla="*/ 120 w 120"/>
              <a:gd name="T3" fmla="*/ 0 h 52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0" h="528">
                <a:moveTo>
                  <a:pt x="0" y="528"/>
                </a:moveTo>
                <a:cubicBezTo>
                  <a:pt x="8" y="392"/>
                  <a:pt x="24" y="112"/>
                  <a:pt x="12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86426" name="Freeform 1082"/>
          <p:cNvSpPr>
            <a:spLocks/>
          </p:cNvSpPr>
          <p:nvPr/>
        </p:nvSpPr>
        <p:spPr bwMode="auto">
          <a:xfrm>
            <a:off x="4127500" y="1778000"/>
            <a:ext cx="203200" cy="1130300"/>
          </a:xfrm>
          <a:custGeom>
            <a:avLst/>
            <a:gdLst>
              <a:gd name="T0" fmla="*/ 64 w 128"/>
              <a:gd name="T1" fmla="*/ 712 h 712"/>
              <a:gd name="T2" fmla="*/ 64 w 128"/>
              <a:gd name="T3" fmla="*/ 0 h 7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8" h="712">
                <a:moveTo>
                  <a:pt x="64" y="712"/>
                </a:moveTo>
                <a:cubicBezTo>
                  <a:pt x="128" y="488"/>
                  <a:pt x="0" y="344"/>
                  <a:pt x="64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86427" name="Freeform 1083"/>
          <p:cNvSpPr>
            <a:spLocks/>
          </p:cNvSpPr>
          <p:nvPr/>
        </p:nvSpPr>
        <p:spPr bwMode="auto">
          <a:xfrm>
            <a:off x="2768600" y="3098800"/>
            <a:ext cx="1028700" cy="349250"/>
          </a:xfrm>
          <a:custGeom>
            <a:avLst/>
            <a:gdLst>
              <a:gd name="T0" fmla="*/ 0 w 648"/>
              <a:gd name="T1" fmla="*/ 104 h 220"/>
              <a:gd name="T2" fmla="*/ 648 w 648"/>
              <a:gd name="T3" fmla="*/ 72 h 2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48" h="220">
                <a:moveTo>
                  <a:pt x="0" y="104"/>
                </a:moveTo>
                <a:cubicBezTo>
                  <a:pt x="224" y="220"/>
                  <a:pt x="488" y="0"/>
                  <a:pt x="648" y="7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86428" name="Freeform 1084"/>
          <p:cNvSpPr>
            <a:spLocks/>
          </p:cNvSpPr>
          <p:nvPr/>
        </p:nvSpPr>
        <p:spPr bwMode="auto">
          <a:xfrm>
            <a:off x="5270500" y="2616200"/>
            <a:ext cx="609600" cy="317500"/>
          </a:xfrm>
          <a:custGeom>
            <a:avLst/>
            <a:gdLst>
              <a:gd name="T0" fmla="*/ 0 w 384"/>
              <a:gd name="T1" fmla="*/ 32 h 200"/>
              <a:gd name="T2" fmla="*/ 384 w 384"/>
              <a:gd name="T3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84" h="200">
                <a:moveTo>
                  <a:pt x="0" y="32"/>
                </a:moveTo>
                <a:cubicBezTo>
                  <a:pt x="200" y="0"/>
                  <a:pt x="344" y="96"/>
                  <a:pt x="384" y="20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86429" name="Freeform 1085"/>
          <p:cNvSpPr>
            <a:spLocks/>
          </p:cNvSpPr>
          <p:nvPr/>
        </p:nvSpPr>
        <p:spPr bwMode="auto">
          <a:xfrm>
            <a:off x="3771900" y="3327400"/>
            <a:ext cx="406400" cy="558800"/>
          </a:xfrm>
          <a:custGeom>
            <a:avLst/>
            <a:gdLst>
              <a:gd name="T0" fmla="*/ 0 w 256"/>
              <a:gd name="T1" fmla="*/ 352 h 352"/>
              <a:gd name="T2" fmla="*/ 256 w 256"/>
              <a:gd name="T3" fmla="*/ 0 h 3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6" h="352">
                <a:moveTo>
                  <a:pt x="0" y="352"/>
                </a:moveTo>
                <a:cubicBezTo>
                  <a:pt x="216" y="288"/>
                  <a:pt x="224" y="120"/>
                  <a:pt x="256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86430" name="AutoShape 1086"/>
          <p:cNvSpPr>
            <a:spLocks noChangeArrowheads="1"/>
          </p:cNvSpPr>
          <p:nvPr/>
        </p:nvSpPr>
        <p:spPr bwMode="auto">
          <a:xfrm>
            <a:off x="4584700" y="4121150"/>
            <a:ext cx="2678113" cy="1906588"/>
          </a:xfrm>
          <a:prstGeom prst="cloudCallout">
            <a:avLst>
              <a:gd name="adj1" fmla="val -53634"/>
              <a:gd name="adj2" fmla="val -65903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>
                <a:latin typeface="Arial" charset="0"/>
              </a:rPr>
              <a:t>Word: Coffe</a:t>
            </a:r>
          </a:p>
          <a:p>
            <a:r>
              <a:rPr lang="en-US" altLang="da-DK" sz="1600">
                <a:latin typeface="Arial" charset="0"/>
              </a:rPr>
              <a:t>Shape: Cup</a:t>
            </a:r>
          </a:p>
          <a:p>
            <a:r>
              <a:rPr lang="en-US" altLang="da-DK" sz="1600">
                <a:latin typeface="Arial" charset="0"/>
              </a:rPr>
              <a:t>Touch: Warm</a:t>
            </a:r>
          </a:p>
          <a:p>
            <a:r>
              <a:rPr lang="en-US" altLang="da-DK" sz="1600">
                <a:latin typeface="Arial" charset="0"/>
              </a:rPr>
              <a:t>Smell: Like coffee</a:t>
            </a:r>
          </a:p>
          <a:p>
            <a:r>
              <a:rPr lang="en-US" altLang="da-DK" sz="1600">
                <a:latin typeface="Arial" charset="0"/>
              </a:rPr>
              <a:t>Emotion: Ahh!</a:t>
            </a:r>
          </a:p>
        </p:txBody>
      </p:sp>
      <p:sp>
        <p:nvSpPr>
          <p:cNvPr id="186431" name="Text Box 1087"/>
          <p:cNvSpPr txBox="1">
            <a:spLocks noChangeArrowheads="1"/>
          </p:cNvSpPr>
          <p:nvPr/>
        </p:nvSpPr>
        <p:spPr bwMode="auto">
          <a:xfrm>
            <a:off x="3438525" y="4572000"/>
            <a:ext cx="11334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Multi-</a:t>
            </a:r>
          </a:p>
          <a:p>
            <a:r>
              <a:rPr lang="en-US" altLang="da-DK" sz="1800">
                <a:latin typeface="Arial" charset="0"/>
              </a:rPr>
              <a:t>sensory</a:t>
            </a:r>
          </a:p>
          <a:p>
            <a:r>
              <a:rPr lang="en-US" altLang="da-DK" sz="1800">
                <a:latin typeface="Arial" charset="0"/>
              </a:rPr>
              <a:t>concept</a:t>
            </a:r>
          </a:p>
          <a:p>
            <a:r>
              <a:rPr lang="en-US" altLang="da-DK" sz="1800">
                <a:latin typeface="Arial" charset="0"/>
              </a:rPr>
              <a:t>of coffee</a:t>
            </a:r>
          </a:p>
        </p:txBody>
      </p:sp>
      <p:sp>
        <p:nvSpPr>
          <p:cNvPr id="186432" name="AutoShape 1088"/>
          <p:cNvSpPr>
            <a:spLocks noChangeArrowheads="1"/>
          </p:cNvSpPr>
          <p:nvPr/>
        </p:nvSpPr>
        <p:spPr bwMode="auto">
          <a:xfrm>
            <a:off x="5826125" y="977900"/>
            <a:ext cx="1676400" cy="714375"/>
          </a:xfrm>
          <a:prstGeom prst="wedgeRoundRectCallout">
            <a:avLst>
              <a:gd name="adj1" fmla="val -46782"/>
              <a:gd name="adj2" fmla="val 192667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da-DK" sz="1800">
                <a:latin typeface="Arial" charset="0"/>
              </a:rPr>
              <a:t>Sensation</a:t>
            </a:r>
          </a:p>
          <a:p>
            <a:pPr algn="ctr"/>
            <a:r>
              <a:rPr lang="en-US" altLang="da-DK" sz="1800">
                <a:latin typeface="Arial" charset="0"/>
              </a:rPr>
              <a:t>and memory</a:t>
            </a:r>
          </a:p>
        </p:txBody>
      </p:sp>
      <p:sp>
        <p:nvSpPr>
          <p:cNvPr id="186433" name="AutoShape 1089"/>
          <p:cNvSpPr>
            <a:spLocks noChangeArrowheads="1"/>
          </p:cNvSpPr>
          <p:nvPr/>
        </p:nvSpPr>
        <p:spPr bwMode="auto">
          <a:xfrm rot="2318600">
            <a:off x="3378200" y="2470150"/>
            <a:ext cx="774700" cy="158750"/>
          </a:xfrm>
          <a:prstGeom prst="rightArrow">
            <a:avLst>
              <a:gd name="adj1" fmla="val 50000"/>
              <a:gd name="adj2" fmla="val 122000"/>
            </a:avLst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86434" name="AutoShape 1090"/>
          <p:cNvSpPr>
            <a:spLocks noChangeArrowheads="1"/>
          </p:cNvSpPr>
          <p:nvPr/>
        </p:nvSpPr>
        <p:spPr bwMode="auto">
          <a:xfrm rot="1428137">
            <a:off x="2941638" y="2851150"/>
            <a:ext cx="1138237" cy="158750"/>
          </a:xfrm>
          <a:prstGeom prst="rightArrow">
            <a:avLst>
              <a:gd name="adj1" fmla="val 50000"/>
              <a:gd name="adj2" fmla="val 179250"/>
            </a:avLst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44" name="Rectangle 192"/>
          <p:cNvSpPr>
            <a:spLocks noChangeArrowheads="1"/>
          </p:cNvSpPr>
          <p:nvPr/>
        </p:nvSpPr>
        <p:spPr bwMode="auto">
          <a:xfrm>
            <a:off x="1004888" y="5349875"/>
            <a:ext cx="933450" cy="428625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45" name="Rectangle 193"/>
          <p:cNvSpPr>
            <a:spLocks noChangeArrowheads="1"/>
          </p:cNvSpPr>
          <p:nvPr/>
        </p:nvSpPr>
        <p:spPr bwMode="auto">
          <a:xfrm>
            <a:off x="2033588" y="4902200"/>
            <a:ext cx="923925" cy="442913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46" name="Rectangle 194"/>
          <p:cNvSpPr>
            <a:spLocks noChangeArrowheads="1"/>
          </p:cNvSpPr>
          <p:nvPr/>
        </p:nvSpPr>
        <p:spPr bwMode="auto">
          <a:xfrm>
            <a:off x="3024188" y="4459288"/>
            <a:ext cx="942975" cy="14478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47" name="Rectangle 195"/>
          <p:cNvSpPr>
            <a:spLocks noChangeArrowheads="1"/>
          </p:cNvSpPr>
          <p:nvPr/>
        </p:nvSpPr>
        <p:spPr bwMode="auto">
          <a:xfrm>
            <a:off x="4062413" y="5092700"/>
            <a:ext cx="923925" cy="15240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97" name="Rectangle 345"/>
          <p:cNvSpPr>
            <a:spLocks noChangeArrowheads="1"/>
          </p:cNvSpPr>
          <p:nvPr/>
        </p:nvSpPr>
        <p:spPr bwMode="auto">
          <a:xfrm>
            <a:off x="4052888" y="5099050"/>
            <a:ext cx="920750" cy="1517650"/>
          </a:xfrm>
          <a:prstGeom prst="rect">
            <a:avLst/>
          </a:prstGeom>
          <a:solidFill>
            <a:srgbClr val="EAEAEA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6298" name="Rectangle 346"/>
          <p:cNvSpPr>
            <a:spLocks noChangeArrowheads="1"/>
          </p:cNvSpPr>
          <p:nvPr/>
        </p:nvSpPr>
        <p:spPr bwMode="auto">
          <a:xfrm>
            <a:off x="3024188" y="4454525"/>
            <a:ext cx="920750" cy="1476375"/>
          </a:xfrm>
          <a:prstGeom prst="rect">
            <a:avLst/>
          </a:prstGeom>
          <a:solidFill>
            <a:srgbClr val="EAEAEA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6148" name="Rectangle 196"/>
          <p:cNvSpPr>
            <a:spLocks noChangeArrowheads="1"/>
          </p:cNvSpPr>
          <p:nvPr/>
        </p:nvSpPr>
        <p:spPr bwMode="auto">
          <a:xfrm>
            <a:off x="3024188" y="6378575"/>
            <a:ext cx="942975" cy="238125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49" name="Rectangle 197"/>
          <p:cNvSpPr>
            <a:spLocks noChangeArrowheads="1"/>
          </p:cNvSpPr>
          <p:nvPr/>
        </p:nvSpPr>
        <p:spPr bwMode="auto">
          <a:xfrm>
            <a:off x="1004888" y="1298575"/>
            <a:ext cx="933450" cy="885825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50" name="Freeform 198"/>
          <p:cNvSpPr>
            <a:spLocks/>
          </p:cNvSpPr>
          <p:nvPr/>
        </p:nvSpPr>
        <p:spPr bwMode="auto">
          <a:xfrm>
            <a:off x="995363" y="1289050"/>
            <a:ext cx="942975" cy="895350"/>
          </a:xfrm>
          <a:custGeom>
            <a:avLst/>
            <a:gdLst>
              <a:gd name="T0" fmla="*/ 6 w 594"/>
              <a:gd name="T1" fmla="*/ 552 h 564"/>
              <a:gd name="T2" fmla="*/ 582 w 594"/>
              <a:gd name="T3" fmla="*/ 552 h 564"/>
              <a:gd name="T4" fmla="*/ 582 w 594"/>
              <a:gd name="T5" fmla="*/ 12 h 564"/>
              <a:gd name="T6" fmla="*/ 6 w 594"/>
              <a:gd name="T7" fmla="*/ 12 h 564"/>
              <a:gd name="T8" fmla="*/ 6 w 594"/>
              <a:gd name="T9" fmla="*/ 0 h 564"/>
              <a:gd name="T10" fmla="*/ 588 w 594"/>
              <a:gd name="T11" fmla="*/ 0 h 564"/>
              <a:gd name="T12" fmla="*/ 594 w 594"/>
              <a:gd name="T13" fmla="*/ 6 h 564"/>
              <a:gd name="T14" fmla="*/ 594 w 594"/>
              <a:gd name="T15" fmla="*/ 558 h 564"/>
              <a:gd name="T16" fmla="*/ 588 w 594"/>
              <a:gd name="T17" fmla="*/ 564 h 564"/>
              <a:gd name="T18" fmla="*/ 6 w 594"/>
              <a:gd name="T19" fmla="*/ 564 h 564"/>
              <a:gd name="T20" fmla="*/ 0 w 594"/>
              <a:gd name="T21" fmla="*/ 558 h 564"/>
              <a:gd name="T22" fmla="*/ 6 w 594"/>
              <a:gd name="T23" fmla="*/ 552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4" h="564">
                <a:moveTo>
                  <a:pt x="6" y="552"/>
                </a:moveTo>
                <a:lnTo>
                  <a:pt x="582" y="552"/>
                </a:lnTo>
                <a:lnTo>
                  <a:pt x="582" y="12"/>
                </a:lnTo>
                <a:lnTo>
                  <a:pt x="6" y="12"/>
                </a:lnTo>
                <a:lnTo>
                  <a:pt x="6" y="0"/>
                </a:lnTo>
                <a:lnTo>
                  <a:pt x="588" y="0"/>
                </a:lnTo>
                <a:lnTo>
                  <a:pt x="594" y="6"/>
                </a:lnTo>
                <a:lnTo>
                  <a:pt x="594" y="558"/>
                </a:lnTo>
                <a:lnTo>
                  <a:pt x="588" y="564"/>
                </a:lnTo>
                <a:lnTo>
                  <a:pt x="6" y="564"/>
                </a:lnTo>
                <a:lnTo>
                  <a:pt x="0" y="558"/>
                </a:lnTo>
                <a:lnTo>
                  <a:pt x="6" y="5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51" name="Freeform 199"/>
          <p:cNvSpPr>
            <a:spLocks/>
          </p:cNvSpPr>
          <p:nvPr/>
        </p:nvSpPr>
        <p:spPr bwMode="auto">
          <a:xfrm>
            <a:off x="995363" y="1289050"/>
            <a:ext cx="19050" cy="885825"/>
          </a:xfrm>
          <a:custGeom>
            <a:avLst/>
            <a:gdLst>
              <a:gd name="T0" fmla="*/ 12 w 12"/>
              <a:gd name="T1" fmla="*/ 6 h 558"/>
              <a:gd name="T2" fmla="*/ 12 w 12"/>
              <a:gd name="T3" fmla="*/ 558 h 558"/>
              <a:gd name="T4" fmla="*/ 0 w 12"/>
              <a:gd name="T5" fmla="*/ 558 h 558"/>
              <a:gd name="T6" fmla="*/ 0 w 12"/>
              <a:gd name="T7" fmla="*/ 6 h 558"/>
              <a:gd name="T8" fmla="*/ 6 w 12"/>
              <a:gd name="T9" fmla="*/ 0 h 558"/>
              <a:gd name="T10" fmla="*/ 12 w 12"/>
              <a:gd name="T11" fmla="*/ 6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558">
                <a:moveTo>
                  <a:pt x="12" y="6"/>
                </a:moveTo>
                <a:lnTo>
                  <a:pt x="12" y="558"/>
                </a:lnTo>
                <a:lnTo>
                  <a:pt x="0" y="558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52" name="Rectangle 200"/>
          <p:cNvSpPr>
            <a:spLocks noChangeArrowheads="1"/>
          </p:cNvSpPr>
          <p:nvPr/>
        </p:nvSpPr>
        <p:spPr bwMode="auto">
          <a:xfrm>
            <a:off x="3052763" y="1708150"/>
            <a:ext cx="904875" cy="657225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53" name="Freeform 201"/>
          <p:cNvSpPr>
            <a:spLocks/>
          </p:cNvSpPr>
          <p:nvPr/>
        </p:nvSpPr>
        <p:spPr bwMode="auto">
          <a:xfrm>
            <a:off x="3043238" y="1698625"/>
            <a:ext cx="914400" cy="666750"/>
          </a:xfrm>
          <a:custGeom>
            <a:avLst/>
            <a:gdLst>
              <a:gd name="T0" fmla="*/ 6 w 576"/>
              <a:gd name="T1" fmla="*/ 408 h 420"/>
              <a:gd name="T2" fmla="*/ 564 w 576"/>
              <a:gd name="T3" fmla="*/ 408 h 420"/>
              <a:gd name="T4" fmla="*/ 564 w 576"/>
              <a:gd name="T5" fmla="*/ 12 h 420"/>
              <a:gd name="T6" fmla="*/ 6 w 576"/>
              <a:gd name="T7" fmla="*/ 12 h 420"/>
              <a:gd name="T8" fmla="*/ 6 w 576"/>
              <a:gd name="T9" fmla="*/ 0 h 420"/>
              <a:gd name="T10" fmla="*/ 570 w 576"/>
              <a:gd name="T11" fmla="*/ 0 h 420"/>
              <a:gd name="T12" fmla="*/ 576 w 576"/>
              <a:gd name="T13" fmla="*/ 6 h 420"/>
              <a:gd name="T14" fmla="*/ 576 w 576"/>
              <a:gd name="T15" fmla="*/ 414 h 420"/>
              <a:gd name="T16" fmla="*/ 570 w 576"/>
              <a:gd name="T17" fmla="*/ 420 h 420"/>
              <a:gd name="T18" fmla="*/ 6 w 576"/>
              <a:gd name="T19" fmla="*/ 420 h 420"/>
              <a:gd name="T20" fmla="*/ 0 w 576"/>
              <a:gd name="T21" fmla="*/ 414 h 420"/>
              <a:gd name="T22" fmla="*/ 6 w 576"/>
              <a:gd name="T23" fmla="*/ 408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76" h="420">
                <a:moveTo>
                  <a:pt x="6" y="408"/>
                </a:moveTo>
                <a:lnTo>
                  <a:pt x="564" y="408"/>
                </a:lnTo>
                <a:lnTo>
                  <a:pt x="564" y="12"/>
                </a:lnTo>
                <a:lnTo>
                  <a:pt x="6" y="12"/>
                </a:lnTo>
                <a:lnTo>
                  <a:pt x="6" y="0"/>
                </a:lnTo>
                <a:lnTo>
                  <a:pt x="570" y="0"/>
                </a:lnTo>
                <a:lnTo>
                  <a:pt x="576" y="6"/>
                </a:lnTo>
                <a:lnTo>
                  <a:pt x="576" y="414"/>
                </a:lnTo>
                <a:lnTo>
                  <a:pt x="570" y="420"/>
                </a:lnTo>
                <a:lnTo>
                  <a:pt x="6" y="420"/>
                </a:lnTo>
                <a:lnTo>
                  <a:pt x="0" y="414"/>
                </a:lnTo>
                <a:lnTo>
                  <a:pt x="6" y="40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54" name="Freeform 202"/>
          <p:cNvSpPr>
            <a:spLocks/>
          </p:cNvSpPr>
          <p:nvPr/>
        </p:nvSpPr>
        <p:spPr bwMode="auto">
          <a:xfrm>
            <a:off x="3043238" y="1698625"/>
            <a:ext cx="19050" cy="657225"/>
          </a:xfrm>
          <a:custGeom>
            <a:avLst/>
            <a:gdLst>
              <a:gd name="T0" fmla="*/ 12 w 12"/>
              <a:gd name="T1" fmla="*/ 6 h 414"/>
              <a:gd name="T2" fmla="*/ 12 w 12"/>
              <a:gd name="T3" fmla="*/ 414 h 414"/>
              <a:gd name="T4" fmla="*/ 0 w 12"/>
              <a:gd name="T5" fmla="*/ 414 h 414"/>
              <a:gd name="T6" fmla="*/ 0 w 12"/>
              <a:gd name="T7" fmla="*/ 6 h 414"/>
              <a:gd name="T8" fmla="*/ 6 w 12"/>
              <a:gd name="T9" fmla="*/ 0 h 414"/>
              <a:gd name="T10" fmla="*/ 12 w 12"/>
              <a:gd name="T11" fmla="*/ 6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414">
                <a:moveTo>
                  <a:pt x="12" y="6"/>
                </a:moveTo>
                <a:lnTo>
                  <a:pt x="12" y="414"/>
                </a:lnTo>
                <a:lnTo>
                  <a:pt x="0" y="414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55" name="Rectangle 203"/>
          <p:cNvSpPr>
            <a:spLocks noChangeArrowheads="1"/>
          </p:cNvSpPr>
          <p:nvPr/>
        </p:nvSpPr>
        <p:spPr bwMode="auto">
          <a:xfrm>
            <a:off x="5072063" y="1298575"/>
            <a:ext cx="923925" cy="45720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56" name="Freeform 204"/>
          <p:cNvSpPr>
            <a:spLocks/>
          </p:cNvSpPr>
          <p:nvPr/>
        </p:nvSpPr>
        <p:spPr bwMode="auto">
          <a:xfrm>
            <a:off x="5062538" y="1289050"/>
            <a:ext cx="933450" cy="466725"/>
          </a:xfrm>
          <a:custGeom>
            <a:avLst/>
            <a:gdLst>
              <a:gd name="T0" fmla="*/ 6 w 588"/>
              <a:gd name="T1" fmla="*/ 282 h 294"/>
              <a:gd name="T2" fmla="*/ 576 w 588"/>
              <a:gd name="T3" fmla="*/ 282 h 294"/>
              <a:gd name="T4" fmla="*/ 576 w 588"/>
              <a:gd name="T5" fmla="*/ 12 h 294"/>
              <a:gd name="T6" fmla="*/ 6 w 588"/>
              <a:gd name="T7" fmla="*/ 12 h 294"/>
              <a:gd name="T8" fmla="*/ 6 w 588"/>
              <a:gd name="T9" fmla="*/ 0 h 294"/>
              <a:gd name="T10" fmla="*/ 582 w 588"/>
              <a:gd name="T11" fmla="*/ 0 h 294"/>
              <a:gd name="T12" fmla="*/ 588 w 588"/>
              <a:gd name="T13" fmla="*/ 6 h 294"/>
              <a:gd name="T14" fmla="*/ 588 w 588"/>
              <a:gd name="T15" fmla="*/ 288 h 294"/>
              <a:gd name="T16" fmla="*/ 582 w 588"/>
              <a:gd name="T17" fmla="*/ 294 h 294"/>
              <a:gd name="T18" fmla="*/ 6 w 588"/>
              <a:gd name="T19" fmla="*/ 294 h 294"/>
              <a:gd name="T20" fmla="*/ 0 w 588"/>
              <a:gd name="T21" fmla="*/ 288 h 294"/>
              <a:gd name="T22" fmla="*/ 6 w 588"/>
              <a:gd name="T23" fmla="*/ 282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8" h="294">
                <a:moveTo>
                  <a:pt x="6" y="282"/>
                </a:moveTo>
                <a:lnTo>
                  <a:pt x="576" y="282"/>
                </a:lnTo>
                <a:lnTo>
                  <a:pt x="576" y="12"/>
                </a:lnTo>
                <a:lnTo>
                  <a:pt x="6" y="12"/>
                </a:lnTo>
                <a:lnTo>
                  <a:pt x="6" y="0"/>
                </a:lnTo>
                <a:lnTo>
                  <a:pt x="582" y="0"/>
                </a:lnTo>
                <a:lnTo>
                  <a:pt x="588" y="6"/>
                </a:lnTo>
                <a:lnTo>
                  <a:pt x="588" y="288"/>
                </a:lnTo>
                <a:lnTo>
                  <a:pt x="582" y="294"/>
                </a:lnTo>
                <a:lnTo>
                  <a:pt x="6" y="294"/>
                </a:lnTo>
                <a:lnTo>
                  <a:pt x="0" y="288"/>
                </a:lnTo>
                <a:lnTo>
                  <a:pt x="6" y="2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57" name="Freeform 205"/>
          <p:cNvSpPr>
            <a:spLocks/>
          </p:cNvSpPr>
          <p:nvPr/>
        </p:nvSpPr>
        <p:spPr bwMode="auto">
          <a:xfrm>
            <a:off x="5062538" y="1289050"/>
            <a:ext cx="19050" cy="457200"/>
          </a:xfrm>
          <a:custGeom>
            <a:avLst/>
            <a:gdLst>
              <a:gd name="T0" fmla="*/ 12 w 12"/>
              <a:gd name="T1" fmla="*/ 6 h 288"/>
              <a:gd name="T2" fmla="*/ 12 w 12"/>
              <a:gd name="T3" fmla="*/ 288 h 288"/>
              <a:gd name="T4" fmla="*/ 0 w 12"/>
              <a:gd name="T5" fmla="*/ 288 h 288"/>
              <a:gd name="T6" fmla="*/ 0 w 12"/>
              <a:gd name="T7" fmla="*/ 6 h 288"/>
              <a:gd name="T8" fmla="*/ 6 w 12"/>
              <a:gd name="T9" fmla="*/ 0 h 288"/>
              <a:gd name="T10" fmla="*/ 12 w 12"/>
              <a:gd name="T11" fmla="*/ 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88">
                <a:moveTo>
                  <a:pt x="12" y="6"/>
                </a:moveTo>
                <a:lnTo>
                  <a:pt x="12" y="288"/>
                </a:lnTo>
                <a:lnTo>
                  <a:pt x="0" y="288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58" name="Rectangle 206"/>
          <p:cNvSpPr>
            <a:spLocks noChangeArrowheads="1"/>
          </p:cNvSpPr>
          <p:nvPr/>
        </p:nvSpPr>
        <p:spPr bwMode="auto">
          <a:xfrm>
            <a:off x="1023938" y="2546350"/>
            <a:ext cx="933450" cy="466725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59" name="Freeform 207"/>
          <p:cNvSpPr>
            <a:spLocks/>
          </p:cNvSpPr>
          <p:nvPr/>
        </p:nvSpPr>
        <p:spPr bwMode="auto">
          <a:xfrm>
            <a:off x="1014413" y="2536825"/>
            <a:ext cx="942975" cy="476250"/>
          </a:xfrm>
          <a:custGeom>
            <a:avLst/>
            <a:gdLst>
              <a:gd name="T0" fmla="*/ 6 w 594"/>
              <a:gd name="T1" fmla="*/ 288 h 300"/>
              <a:gd name="T2" fmla="*/ 582 w 594"/>
              <a:gd name="T3" fmla="*/ 288 h 300"/>
              <a:gd name="T4" fmla="*/ 582 w 594"/>
              <a:gd name="T5" fmla="*/ 12 h 300"/>
              <a:gd name="T6" fmla="*/ 6 w 594"/>
              <a:gd name="T7" fmla="*/ 12 h 300"/>
              <a:gd name="T8" fmla="*/ 6 w 594"/>
              <a:gd name="T9" fmla="*/ 0 h 300"/>
              <a:gd name="T10" fmla="*/ 588 w 594"/>
              <a:gd name="T11" fmla="*/ 0 h 300"/>
              <a:gd name="T12" fmla="*/ 594 w 594"/>
              <a:gd name="T13" fmla="*/ 6 h 300"/>
              <a:gd name="T14" fmla="*/ 594 w 594"/>
              <a:gd name="T15" fmla="*/ 294 h 300"/>
              <a:gd name="T16" fmla="*/ 588 w 594"/>
              <a:gd name="T17" fmla="*/ 300 h 300"/>
              <a:gd name="T18" fmla="*/ 6 w 594"/>
              <a:gd name="T19" fmla="*/ 300 h 300"/>
              <a:gd name="T20" fmla="*/ 0 w 594"/>
              <a:gd name="T21" fmla="*/ 294 h 300"/>
              <a:gd name="T22" fmla="*/ 6 w 594"/>
              <a:gd name="T23" fmla="*/ 288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4" h="300">
                <a:moveTo>
                  <a:pt x="6" y="288"/>
                </a:moveTo>
                <a:lnTo>
                  <a:pt x="582" y="288"/>
                </a:lnTo>
                <a:lnTo>
                  <a:pt x="582" y="12"/>
                </a:lnTo>
                <a:lnTo>
                  <a:pt x="6" y="12"/>
                </a:lnTo>
                <a:lnTo>
                  <a:pt x="6" y="0"/>
                </a:lnTo>
                <a:lnTo>
                  <a:pt x="588" y="0"/>
                </a:lnTo>
                <a:lnTo>
                  <a:pt x="594" y="6"/>
                </a:lnTo>
                <a:lnTo>
                  <a:pt x="594" y="294"/>
                </a:lnTo>
                <a:lnTo>
                  <a:pt x="588" y="300"/>
                </a:lnTo>
                <a:lnTo>
                  <a:pt x="6" y="300"/>
                </a:lnTo>
                <a:lnTo>
                  <a:pt x="0" y="294"/>
                </a:lnTo>
                <a:lnTo>
                  <a:pt x="6" y="28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60" name="Freeform 208"/>
          <p:cNvSpPr>
            <a:spLocks/>
          </p:cNvSpPr>
          <p:nvPr/>
        </p:nvSpPr>
        <p:spPr bwMode="auto">
          <a:xfrm>
            <a:off x="1014413" y="2536825"/>
            <a:ext cx="19050" cy="466725"/>
          </a:xfrm>
          <a:custGeom>
            <a:avLst/>
            <a:gdLst>
              <a:gd name="T0" fmla="*/ 12 w 12"/>
              <a:gd name="T1" fmla="*/ 6 h 294"/>
              <a:gd name="T2" fmla="*/ 12 w 12"/>
              <a:gd name="T3" fmla="*/ 294 h 294"/>
              <a:gd name="T4" fmla="*/ 0 w 12"/>
              <a:gd name="T5" fmla="*/ 294 h 294"/>
              <a:gd name="T6" fmla="*/ 0 w 12"/>
              <a:gd name="T7" fmla="*/ 6 h 294"/>
              <a:gd name="T8" fmla="*/ 6 w 12"/>
              <a:gd name="T9" fmla="*/ 0 h 294"/>
              <a:gd name="T10" fmla="*/ 12 w 12"/>
              <a:gd name="T11" fmla="*/ 6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94">
                <a:moveTo>
                  <a:pt x="12" y="6"/>
                </a:moveTo>
                <a:lnTo>
                  <a:pt x="12" y="294"/>
                </a:lnTo>
                <a:lnTo>
                  <a:pt x="0" y="294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61" name="Rectangle 209"/>
          <p:cNvSpPr>
            <a:spLocks noChangeArrowheads="1"/>
          </p:cNvSpPr>
          <p:nvPr/>
        </p:nvSpPr>
        <p:spPr bwMode="auto">
          <a:xfrm>
            <a:off x="4033838" y="1298575"/>
            <a:ext cx="952500" cy="4572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62" name="Freeform 210"/>
          <p:cNvSpPr>
            <a:spLocks/>
          </p:cNvSpPr>
          <p:nvPr/>
        </p:nvSpPr>
        <p:spPr bwMode="auto">
          <a:xfrm>
            <a:off x="4024313" y="1289050"/>
            <a:ext cx="962025" cy="466725"/>
          </a:xfrm>
          <a:custGeom>
            <a:avLst/>
            <a:gdLst>
              <a:gd name="T0" fmla="*/ 6 w 606"/>
              <a:gd name="T1" fmla="*/ 282 h 294"/>
              <a:gd name="T2" fmla="*/ 594 w 606"/>
              <a:gd name="T3" fmla="*/ 282 h 294"/>
              <a:gd name="T4" fmla="*/ 594 w 606"/>
              <a:gd name="T5" fmla="*/ 12 h 294"/>
              <a:gd name="T6" fmla="*/ 6 w 606"/>
              <a:gd name="T7" fmla="*/ 12 h 294"/>
              <a:gd name="T8" fmla="*/ 6 w 606"/>
              <a:gd name="T9" fmla="*/ 0 h 294"/>
              <a:gd name="T10" fmla="*/ 600 w 606"/>
              <a:gd name="T11" fmla="*/ 0 h 294"/>
              <a:gd name="T12" fmla="*/ 606 w 606"/>
              <a:gd name="T13" fmla="*/ 6 h 294"/>
              <a:gd name="T14" fmla="*/ 606 w 606"/>
              <a:gd name="T15" fmla="*/ 288 h 294"/>
              <a:gd name="T16" fmla="*/ 600 w 606"/>
              <a:gd name="T17" fmla="*/ 294 h 294"/>
              <a:gd name="T18" fmla="*/ 6 w 606"/>
              <a:gd name="T19" fmla="*/ 294 h 294"/>
              <a:gd name="T20" fmla="*/ 0 w 606"/>
              <a:gd name="T21" fmla="*/ 288 h 294"/>
              <a:gd name="T22" fmla="*/ 6 w 606"/>
              <a:gd name="T23" fmla="*/ 282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6" h="294">
                <a:moveTo>
                  <a:pt x="6" y="282"/>
                </a:moveTo>
                <a:lnTo>
                  <a:pt x="594" y="282"/>
                </a:lnTo>
                <a:lnTo>
                  <a:pt x="594" y="12"/>
                </a:lnTo>
                <a:lnTo>
                  <a:pt x="6" y="12"/>
                </a:lnTo>
                <a:lnTo>
                  <a:pt x="6" y="0"/>
                </a:lnTo>
                <a:lnTo>
                  <a:pt x="600" y="0"/>
                </a:lnTo>
                <a:lnTo>
                  <a:pt x="606" y="6"/>
                </a:lnTo>
                <a:lnTo>
                  <a:pt x="606" y="288"/>
                </a:lnTo>
                <a:lnTo>
                  <a:pt x="600" y="294"/>
                </a:lnTo>
                <a:lnTo>
                  <a:pt x="6" y="294"/>
                </a:lnTo>
                <a:lnTo>
                  <a:pt x="0" y="288"/>
                </a:lnTo>
                <a:lnTo>
                  <a:pt x="6" y="2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63" name="Freeform 211"/>
          <p:cNvSpPr>
            <a:spLocks/>
          </p:cNvSpPr>
          <p:nvPr/>
        </p:nvSpPr>
        <p:spPr bwMode="auto">
          <a:xfrm>
            <a:off x="4024313" y="1289050"/>
            <a:ext cx="19050" cy="457200"/>
          </a:xfrm>
          <a:custGeom>
            <a:avLst/>
            <a:gdLst>
              <a:gd name="T0" fmla="*/ 12 w 12"/>
              <a:gd name="T1" fmla="*/ 6 h 288"/>
              <a:gd name="T2" fmla="*/ 12 w 12"/>
              <a:gd name="T3" fmla="*/ 288 h 288"/>
              <a:gd name="T4" fmla="*/ 0 w 12"/>
              <a:gd name="T5" fmla="*/ 288 h 288"/>
              <a:gd name="T6" fmla="*/ 0 w 12"/>
              <a:gd name="T7" fmla="*/ 6 h 288"/>
              <a:gd name="T8" fmla="*/ 6 w 12"/>
              <a:gd name="T9" fmla="*/ 0 h 288"/>
              <a:gd name="T10" fmla="*/ 12 w 12"/>
              <a:gd name="T11" fmla="*/ 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88">
                <a:moveTo>
                  <a:pt x="12" y="6"/>
                </a:moveTo>
                <a:lnTo>
                  <a:pt x="12" y="288"/>
                </a:lnTo>
                <a:lnTo>
                  <a:pt x="0" y="288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64" name="Rectangle 212"/>
          <p:cNvSpPr>
            <a:spLocks noChangeArrowheads="1"/>
          </p:cNvSpPr>
          <p:nvPr/>
        </p:nvSpPr>
        <p:spPr bwMode="auto">
          <a:xfrm>
            <a:off x="619125" y="631825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noProof="1">
                <a:solidFill>
                  <a:srgbClr val="000000"/>
                </a:solidFill>
              </a:rPr>
              <a:t>Class:</a:t>
            </a:r>
            <a:endParaRPr lang="da-DK" altLang="da-DK" noProof="1"/>
          </a:p>
        </p:txBody>
      </p:sp>
      <p:sp>
        <p:nvSpPr>
          <p:cNvPr id="126165" name="Rectangle 213"/>
          <p:cNvSpPr>
            <a:spLocks noChangeArrowheads="1"/>
          </p:cNvSpPr>
          <p:nvPr/>
        </p:nvSpPr>
        <p:spPr bwMode="auto">
          <a:xfrm>
            <a:off x="1336675" y="641350"/>
            <a:ext cx="746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ITM 101</a:t>
            </a:r>
            <a:endParaRPr lang="da-DK" altLang="da-DK" noProof="1"/>
          </a:p>
        </p:txBody>
      </p:sp>
      <p:sp>
        <p:nvSpPr>
          <p:cNvPr id="126166" name="Rectangle 214"/>
          <p:cNvSpPr>
            <a:spLocks noChangeArrowheads="1"/>
          </p:cNvSpPr>
          <p:nvPr/>
        </p:nvSpPr>
        <p:spPr bwMode="auto">
          <a:xfrm>
            <a:off x="4084638" y="641350"/>
            <a:ext cx="16049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Weeks 2-6, 10-16</a:t>
            </a:r>
            <a:endParaRPr lang="da-DK" altLang="da-DK" noProof="1"/>
          </a:p>
        </p:txBody>
      </p:sp>
      <p:sp>
        <p:nvSpPr>
          <p:cNvPr id="126167" name="Rectangle 215"/>
          <p:cNvSpPr>
            <a:spLocks noChangeArrowheads="1"/>
          </p:cNvSpPr>
          <p:nvPr/>
        </p:nvSpPr>
        <p:spPr bwMode="auto">
          <a:xfrm>
            <a:off x="1095375" y="1022350"/>
            <a:ext cx="2825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Mo</a:t>
            </a:r>
            <a:endParaRPr lang="da-DK" altLang="da-DK" noProof="1"/>
          </a:p>
        </p:txBody>
      </p:sp>
      <p:sp>
        <p:nvSpPr>
          <p:cNvPr id="126168" name="Rectangle 216"/>
          <p:cNvSpPr>
            <a:spLocks noChangeArrowheads="1"/>
          </p:cNvSpPr>
          <p:nvPr/>
        </p:nvSpPr>
        <p:spPr bwMode="auto">
          <a:xfrm>
            <a:off x="2114550" y="1022350"/>
            <a:ext cx="2365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Tu</a:t>
            </a:r>
            <a:endParaRPr lang="da-DK" altLang="da-DK" noProof="1"/>
          </a:p>
        </p:txBody>
      </p:sp>
      <p:sp>
        <p:nvSpPr>
          <p:cNvPr id="126169" name="Rectangle 217"/>
          <p:cNvSpPr>
            <a:spLocks noChangeArrowheads="1"/>
          </p:cNvSpPr>
          <p:nvPr/>
        </p:nvSpPr>
        <p:spPr bwMode="auto">
          <a:xfrm>
            <a:off x="3130550" y="1022350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We</a:t>
            </a:r>
            <a:endParaRPr lang="da-DK" altLang="da-DK" noProof="1"/>
          </a:p>
        </p:txBody>
      </p:sp>
      <p:sp>
        <p:nvSpPr>
          <p:cNvPr id="126170" name="Rectangle 218"/>
          <p:cNvSpPr>
            <a:spLocks noChangeArrowheads="1"/>
          </p:cNvSpPr>
          <p:nvPr/>
        </p:nvSpPr>
        <p:spPr bwMode="auto">
          <a:xfrm>
            <a:off x="4152900" y="1022350"/>
            <a:ext cx="2365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Th</a:t>
            </a:r>
            <a:endParaRPr lang="da-DK" altLang="da-DK" noProof="1"/>
          </a:p>
        </p:txBody>
      </p:sp>
      <p:sp>
        <p:nvSpPr>
          <p:cNvPr id="126171" name="Rectangle 219"/>
          <p:cNvSpPr>
            <a:spLocks noChangeArrowheads="1"/>
          </p:cNvSpPr>
          <p:nvPr/>
        </p:nvSpPr>
        <p:spPr bwMode="auto">
          <a:xfrm>
            <a:off x="5172075" y="1022350"/>
            <a:ext cx="1920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Fr</a:t>
            </a:r>
            <a:endParaRPr lang="da-DK" altLang="da-DK" noProof="1"/>
          </a:p>
        </p:txBody>
      </p:sp>
      <p:sp>
        <p:nvSpPr>
          <p:cNvPr id="126172" name="Rectangle 220"/>
          <p:cNvSpPr>
            <a:spLocks noChangeArrowheads="1"/>
          </p:cNvSpPr>
          <p:nvPr/>
        </p:nvSpPr>
        <p:spPr bwMode="auto">
          <a:xfrm>
            <a:off x="6191250" y="1022350"/>
            <a:ext cx="247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Sa</a:t>
            </a:r>
            <a:endParaRPr lang="da-DK" altLang="da-DK" noProof="1"/>
          </a:p>
        </p:txBody>
      </p:sp>
      <p:sp>
        <p:nvSpPr>
          <p:cNvPr id="126173" name="Rectangle 221"/>
          <p:cNvSpPr>
            <a:spLocks noChangeArrowheads="1"/>
          </p:cNvSpPr>
          <p:nvPr/>
        </p:nvSpPr>
        <p:spPr bwMode="auto">
          <a:xfrm>
            <a:off x="681038" y="1289050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1</a:t>
            </a:r>
            <a:endParaRPr lang="da-DK" altLang="da-DK" noProof="1"/>
          </a:p>
        </p:txBody>
      </p:sp>
      <p:sp>
        <p:nvSpPr>
          <p:cNvPr id="126174" name="Rectangle 222"/>
          <p:cNvSpPr>
            <a:spLocks noChangeArrowheads="1"/>
          </p:cNvSpPr>
          <p:nvPr/>
        </p:nvSpPr>
        <p:spPr bwMode="auto">
          <a:xfrm>
            <a:off x="1090613" y="1289050"/>
            <a:ext cx="4968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Progr</a:t>
            </a:r>
            <a:endParaRPr lang="da-DK" altLang="da-DK" noProof="1"/>
          </a:p>
        </p:txBody>
      </p:sp>
      <p:sp>
        <p:nvSpPr>
          <p:cNvPr id="126175" name="Rectangle 223"/>
          <p:cNvSpPr>
            <a:spLocks noChangeArrowheads="1"/>
          </p:cNvSpPr>
          <p:nvPr/>
        </p:nvSpPr>
        <p:spPr bwMode="auto">
          <a:xfrm>
            <a:off x="4149725" y="1289050"/>
            <a:ext cx="3968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Org.</a:t>
            </a:r>
            <a:endParaRPr lang="da-DK" altLang="da-DK" noProof="1"/>
          </a:p>
        </p:txBody>
      </p:sp>
      <p:sp>
        <p:nvSpPr>
          <p:cNvPr id="126176" name="Rectangle 224"/>
          <p:cNvSpPr>
            <a:spLocks noChangeArrowheads="1"/>
          </p:cNvSpPr>
          <p:nvPr/>
        </p:nvSpPr>
        <p:spPr bwMode="auto">
          <a:xfrm>
            <a:off x="5167313" y="1289050"/>
            <a:ext cx="4968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Progr</a:t>
            </a:r>
            <a:endParaRPr lang="da-DK" altLang="da-DK" noProof="1"/>
          </a:p>
        </p:txBody>
      </p:sp>
      <p:sp>
        <p:nvSpPr>
          <p:cNvPr id="126177" name="Rectangle 225"/>
          <p:cNvSpPr>
            <a:spLocks noChangeArrowheads="1"/>
          </p:cNvSpPr>
          <p:nvPr/>
        </p:nvSpPr>
        <p:spPr bwMode="auto">
          <a:xfrm>
            <a:off x="681038" y="1508125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2</a:t>
            </a:r>
            <a:endParaRPr lang="da-DK" altLang="da-DK" noProof="1"/>
          </a:p>
        </p:txBody>
      </p:sp>
      <p:sp>
        <p:nvSpPr>
          <p:cNvPr id="126178" name="Rectangle 226"/>
          <p:cNvSpPr>
            <a:spLocks noChangeArrowheads="1"/>
          </p:cNvSpPr>
          <p:nvPr/>
        </p:nvSpPr>
        <p:spPr bwMode="auto">
          <a:xfrm>
            <a:off x="1090613" y="1508125"/>
            <a:ext cx="5984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JS13 *</a:t>
            </a:r>
            <a:endParaRPr lang="da-DK" altLang="da-DK" noProof="1"/>
          </a:p>
        </p:txBody>
      </p:sp>
      <p:sp>
        <p:nvSpPr>
          <p:cNvPr id="126179" name="Rectangle 227"/>
          <p:cNvSpPr>
            <a:spLocks noChangeArrowheads="1"/>
          </p:cNvSpPr>
          <p:nvPr/>
        </p:nvSpPr>
        <p:spPr bwMode="auto">
          <a:xfrm>
            <a:off x="4151313" y="1508125"/>
            <a:ext cx="4397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J113</a:t>
            </a:r>
            <a:endParaRPr lang="da-DK" altLang="da-DK" noProof="1"/>
          </a:p>
        </p:txBody>
      </p:sp>
      <p:sp>
        <p:nvSpPr>
          <p:cNvPr id="126180" name="Rectangle 228"/>
          <p:cNvSpPr>
            <a:spLocks noChangeArrowheads="1"/>
          </p:cNvSpPr>
          <p:nvPr/>
        </p:nvSpPr>
        <p:spPr bwMode="auto">
          <a:xfrm>
            <a:off x="5170488" y="1508125"/>
            <a:ext cx="4397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J113</a:t>
            </a:r>
            <a:endParaRPr lang="da-DK" altLang="da-DK" noProof="1"/>
          </a:p>
        </p:txBody>
      </p:sp>
      <p:sp>
        <p:nvSpPr>
          <p:cNvPr id="126181" name="Rectangle 229"/>
          <p:cNvSpPr>
            <a:spLocks noChangeArrowheads="1"/>
          </p:cNvSpPr>
          <p:nvPr/>
        </p:nvSpPr>
        <p:spPr bwMode="auto">
          <a:xfrm>
            <a:off x="681038" y="1727200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3</a:t>
            </a:r>
            <a:endParaRPr lang="da-DK" altLang="da-DK" noProof="1"/>
          </a:p>
        </p:txBody>
      </p:sp>
      <p:sp>
        <p:nvSpPr>
          <p:cNvPr id="126182" name="Rectangle 230"/>
          <p:cNvSpPr>
            <a:spLocks noChangeArrowheads="1"/>
          </p:cNvSpPr>
          <p:nvPr/>
        </p:nvSpPr>
        <p:spPr bwMode="auto">
          <a:xfrm>
            <a:off x="1090613" y="1727200"/>
            <a:ext cx="4968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Progr</a:t>
            </a:r>
            <a:endParaRPr lang="da-DK" altLang="da-DK" noProof="1"/>
          </a:p>
        </p:txBody>
      </p:sp>
      <p:sp>
        <p:nvSpPr>
          <p:cNvPr id="126183" name="Rectangle 231"/>
          <p:cNvSpPr>
            <a:spLocks noChangeArrowheads="1"/>
          </p:cNvSpPr>
          <p:nvPr/>
        </p:nvSpPr>
        <p:spPr bwMode="auto">
          <a:xfrm>
            <a:off x="3125788" y="1727200"/>
            <a:ext cx="781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Progr tut</a:t>
            </a:r>
            <a:endParaRPr lang="da-DK" altLang="da-DK" noProof="1"/>
          </a:p>
        </p:txBody>
      </p:sp>
      <p:sp>
        <p:nvSpPr>
          <p:cNvPr id="126184" name="Rectangle 232"/>
          <p:cNvSpPr>
            <a:spLocks noChangeArrowheads="1"/>
          </p:cNvSpPr>
          <p:nvPr/>
        </p:nvSpPr>
        <p:spPr bwMode="auto">
          <a:xfrm>
            <a:off x="681038" y="1936750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4</a:t>
            </a:r>
            <a:endParaRPr lang="da-DK" altLang="da-DK" noProof="1"/>
          </a:p>
        </p:txBody>
      </p:sp>
      <p:sp>
        <p:nvSpPr>
          <p:cNvPr id="126185" name="Rectangle 233"/>
          <p:cNvSpPr>
            <a:spLocks noChangeArrowheads="1"/>
          </p:cNvSpPr>
          <p:nvPr/>
        </p:nvSpPr>
        <p:spPr bwMode="auto">
          <a:xfrm>
            <a:off x="1092200" y="1936750"/>
            <a:ext cx="5969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N4059</a:t>
            </a:r>
            <a:endParaRPr lang="da-DK" altLang="da-DK" noProof="1"/>
          </a:p>
        </p:txBody>
      </p:sp>
      <p:sp>
        <p:nvSpPr>
          <p:cNvPr id="126186" name="Rectangle 234"/>
          <p:cNvSpPr>
            <a:spLocks noChangeArrowheads="1"/>
          </p:cNvSpPr>
          <p:nvPr/>
        </p:nvSpPr>
        <p:spPr bwMode="auto">
          <a:xfrm>
            <a:off x="3133725" y="1936750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187" name="Rectangle 235"/>
          <p:cNvSpPr>
            <a:spLocks noChangeArrowheads="1"/>
          </p:cNvSpPr>
          <p:nvPr/>
        </p:nvSpPr>
        <p:spPr bwMode="auto">
          <a:xfrm>
            <a:off x="681038" y="2155825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5</a:t>
            </a:r>
            <a:endParaRPr lang="da-DK" altLang="da-DK" noProof="1"/>
          </a:p>
        </p:txBody>
      </p:sp>
      <p:sp>
        <p:nvSpPr>
          <p:cNvPr id="126188" name="Rectangle 236"/>
          <p:cNvSpPr>
            <a:spLocks noChangeArrowheads="1"/>
          </p:cNvSpPr>
          <p:nvPr/>
        </p:nvSpPr>
        <p:spPr bwMode="auto">
          <a:xfrm>
            <a:off x="3130550" y="2155825"/>
            <a:ext cx="406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5-16</a:t>
            </a:r>
            <a:endParaRPr lang="da-DK" altLang="da-DK" noProof="1"/>
          </a:p>
        </p:txBody>
      </p:sp>
      <p:sp>
        <p:nvSpPr>
          <p:cNvPr id="126189" name="Rectangle 237"/>
          <p:cNvSpPr>
            <a:spLocks noChangeArrowheads="1"/>
          </p:cNvSpPr>
          <p:nvPr/>
        </p:nvSpPr>
        <p:spPr bwMode="auto">
          <a:xfrm>
            <a:off x="681038" y="2365375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6</a:t>
            </a:r>
            <a:endParaRPr lang="da-DK" altLang="da-DK" noProof="1"/>
          </a:p>
        </p:txBody>
      </p:sp>
      <p:sp>
        <p:nvSpPr>
          <p:cNvPr id="126190" name="Rectangle 238"/>
          <p:cNvSpPr>
            <a:spLocks noChangeArrowheads="1"/>
          </p:cNvSpPr>
          <p:nvPr/>
        </p:nvSpPr>
        <p:spPr bwMode="auto">
          <a:xfrm>
            <a:off x="681038" y="2584450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7</a:t>
            </a:r>
            <a:endParaRPr lang="da-DK" altLang="da-DK" noProof="1"/>
          </a:p>
        </p:txBody>
      </p:sp>
      <p:sp>
        <p:nvSpPr>
          <p:cNvPr id="126191" name="Rectangle 239"/>
          <p:cNvSpPr>
            <a:spLocks noChangeArrowheads="1"/>
          </p:cNvSpPr>
          <p:nvPr/>
        </p:nvSpPr>
        <p:spPr bwMode="auto">
          <a:xfrm>
            <a:off x="1090613" y="2584450"/>
            <a:ext cx="619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FinAcc</a:t>
            </a:r>
            <a:endParaRPr lang="da-DK" altLang="da-DK" noProof="1"/>
          </a:p>
        </p:txBody>
      </p:sp>
      <p:sp>
        <p:nvSpPr>
          <p:cNvPr id="126192" name="Rectangle 240"/>
          <p:cNvSpPr>
            <a:spLocks noChangeArrowheads="1"/>
          </p:cNvSpPr>
          <p:nvPr/>
        </p:nvSpPr>
        <p:spPr bwMode="auto">
          <a:xfrm>
            <a:off x="681038" y="2803525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8</a:t>
            </a:r>
            <a:endParaRPr lang="da-DK" altLang="da-DK" noProof="1"/>
          </a:p>
        </p:txBody>
      </p:sp>
      <p:sp>
        <p:nvSpPr>
          <p:cNvPr id="126193" name="Rectangle 241"/>
          <p:cNvSpPr>
            <a:spLocks noChangeArrowheads="1"/>
          </p:cNvSpPr>
          <p:nvPr/>
        </p:nvSpPr>
        <p:spPr bwMode="auto">
          <a:xfrm>
            <a:off x="1093788" y="2803525"/>
            <a:ext cx="4397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J113</a:t>
            </a:r>
            <a:endParaRPr lang="da-DK" altLang="da-DK" noProof="1"/>
          </a:p>
        </p:txBody>
      </p:sp>
      <p:sp>
        <p:nvSpPr>
          <p:cNvPr id="126194" name="Rectangle 242"/>
          <p:cNvSpPr>
            <a:spLocks noChangeArrowheads="1"/>
          </p:cNvSpPr>
          <p:nvPr/>
        </p:nvSpPr>
        <p:spPr bwMode="auto">
          <a:xfrm>
            <a:off x="681038" y="3013075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9</a:t>
            </a:r>
            <a:endParaRPr lang="da-DK" altLang="da-DK" noProof="1"/>
          </a:p>
        </p:txBody>
      </p:sp>
      <p:sp>
        <p:nvSpPr>
          <p:cNvPr id="126195" name="Rectangle 243"/>
          <p:cNvSpPr>
            <a:spLocks noChangeArrowheads="1"/>
          </p:cNvSpPr>
          <p:nvPr/>
        </p:nvSpPr>
        <p:spPr bwMode="auto">
          <a:xfrm>
            <a:off x="682625" y="3232150"/>
            <a:ext cx="2254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10</a:t>
            </a:r>
            <a:endParaRPr lang="da-DK" altLang="da-DK" noProof="1"/>
          </a:p>
        </p:txBody>
      </p:sp>
      <p:sp>
        <p:nvSpPr>
          <p:cNvPr id="126196" name="Freeform 244"/>
          <p:cNvSpPr>
            <a:spLocks/>
          </p:cNvSpPr>
          <p:nvPr/>
        </p:nvSpPr>
        <p:spPr bwMode="auto">
          <a:xfrm>
            <a:off x="538163" y="631825"/>
            <a:ext cx="6267450" cy="2962275"/>
          </a:xfrm>
          <a:custGeom>
            <a:avLst/>
            <a:gdLst>
              <a:gd name="T0" fmla="*/ 12 w 3948"/>
              <a:gd name="T1" fmla="*/ 1848 h 1866"/>
              <a:gd name="T2" fmla="*/ 3930 w 3948"/>
              <a:gd name="T3" fmla="*/ 1848 h 1866"/>
              <a:gd name="T4" fmla="*/ 3930 w 3948"/>
              <a:gd name="T5" fmla="*/ 18 h 1866"/>
              <a:gd name="T6" fmla="*/ 12 w 3948"/>
              <a:gd name="T7" fmla="*/ 18 h 1866"/>
              <a:gd name="T8" fmla="*/ 12 w 3948"/>
              <a:gd name="T9" fmla="*/ 0 h 1866"/>
              <a:gd name="T10" fmla="*/ 3936 w 3948"/>
              <a:gd name="T11" fmla="*/ 0 h 1866"/>
              <a:gd name="T12" fmla="*/ 3948 w 3948"/>
              <a:gd name="T13" fmla="*/ 12 h 1866"/>
              <a:gd name="T14" fmla="*/ 3948 w 3948"/>
              <a:gd name="T15" fmla="*/ 1854 h 1866"/>
              <a:gd name="T16" fmla="*/ 3936 w 3948"/>
              <a:gd name="T17" fmla="*/ 1866 h 1866"/>
              <a:gd name="T18" fmla="*/ 12 w 3948"/>
              <a:gd name="T19" fmla="*/ 1866 h 1866"/>
              <a:gd name="T20" fmla="*/ 0 w 3948"/>
              <a:gd name="T21" fmla="*/ 1854 h 1866"/>
              <a:gd name="T22" fmla="*/ 12 w 3948"/>
              <a:gd name="T23" fmla="*/ 1848 h 1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48" h="1866">
                <a:moveTo>
                  <a:pt x="12" y="1848"/>
                </a:moveTo>
                <a:lnTo>
                  <a:pt x="3930" y="1848"/>
                </a:lnTo>
                <a:lnTo>
                  <a:pt x="3930" y="18"/>
                </a:lnTo>
                <a:lnTo>
                  <a:pt x="12" y="18"/>
                </a:lnTo>
                <a:lnTo>
                  <a:pt x="12" y="0"/>
                </a:lnTo>
                <a:lnTo>
                  <a:pt x="3936" y="0"/>
                </a:lnTo>
                <a:lnTo>
                  <a:pt x="3948" y="12"/>
                </a:lnTo>
                <a:lnTo>
                  <a:pt x="3948" y="1854"/>
                </a:lnTo>
                <a:lnTo>
                  <a:pt x="3936" y="1866"/>
                </a:lnTo>
                <a:lnTo>
                  <a:pt x="12" y="1866"/>
                </a:lnTo>
                <a:lnTo>
                  <a:pt x="0" y="1854"/>
                </a:lnTo>
                <a:lnTo>
                  <a:pt x="12" y="18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97" name="Freeform 245"/>
          <p:cNvSpPr>
            <a:spLocks/>
          </p:cNvSpPr>
          <p:nvPr/>
        </p:nvSpPr>
        <p:spPr bwMode="auto">
          <a:xfrm>
            <a:off x="538163" y="631825"/>
            <a:ext cx="28575" cy="2943225"/>
          </a:xfrm>
          <a:custGeom>
            <a:avLst/>
            <a:gdLst>
              <a:gd name="T0" fmla="*/ 18 w 18"/>
              <a:gd name="T1" fmla="*/ 12 h 1854"/>
              <a:gd name="T2" fmla="*/ 18 w 18"/>
              <a:gd name="T3" fmla="*/ 1854 h 1854"/>
              <a:gd name="T4" fmla="*/ 0 w 18"/>
              <a:gd name="T5" fmla="*/ 1854 h 1854"/>
              <a:gd name="T6" fmla="*/ 0 w 18"/>
              <a:gd name="T7" fmla="*/ 12 h 1854"/>
              <a:gd name="T8" fmla="*/ 12 w 18"/>
              <a:gd name="T9" fmla="*/ 0 h 1854"/>
              <a:gd name="T10" fmla="*/ 18 w 18"/>
              <a:gd name="T11" fmla="*/ 12 h 1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854">
                <a:moveTo>
                  <a:pt x="18" y="12"/>
                </a:moveTo>
                <a:lnTo>
                  <a:pt x="18" y="1854"/>
                </a:lnTo>
                <a:lnTo>
                  <a:pt x="0" y="1854"/>
                </a:lnTo>
                <a:lnTo>
                  <a:pt x="0" y="12"/>
                </a:lnTo>
                <a:lnTo>
                  <a:pt x="12" y="0"/>
                </a:lnTo>
                <a:lnTo>
                  <a:pt x="18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98" name="Freeform 246"/>
          <p:cNvSpPr>
            <a:spLocks/>
          </p:cNvSpPr>
          <p:nvPr/>
        </p:nvSpPr>
        <p:spPr bwMode="auto">
          <a:xfrm>
            <a:off x="947738" y="1270000"/>
            <a:ext cx="5772150" cy="2238375"/>
          </a:xfrm>
          <a:custGeom>
            <a:avLst/>
            <a:gdLst>
              <a:gd name="T0" fmla="*/ 12 w 3636"/>
              <a:gd name="T1" fmla="*/ 1392 h 1410"/>
              <a:gd name="T2" fmla="*/ 3618 w 3636"/>
              <a:gd name="T3" fmla="*/ 1392 h 1410"/>
              <a:gd name="T4" fmla="*/ 3618 w 3636"/>
              <a:gd name="T5" fmla="*/ 18 h 1410"/>
              <a:gd name="T6" fmla="*/ 12 w 3636"/>
              <a:gd name="T7" fmla="*/ 18 h 1410"/>
              <a:gd name="T8" fmla="*/ 12 w 3636"/>
              <a:gd name="T9" fmla="*/ 0 h 1410"/>
              <a:gd name="T10" fmla="*/ 3624 w 3636"/>
              <a:gd name="T11" fmla="*/ 0 h 1410"/>
              <a:gd name="T12" fmla="*/ 3636 w 3636"/>
              <a:gd name="T13" fmla="*/ 12 h 1410"/>
              <a:gd name="T14" fmla="*/ 3636 w 3636"/>
              <a:gd name="T15" fmla="*/ 1398 h 1410"/>
              <a:gd name="T16" fmla="*/ 3624 w 3636"/>
              <a:gd name="T17" fmla="*/ 1410 h 1410"/>
              <a:gd name="T18" fmla="*/ 12 w 3636"/>
              <a:gd name="T19" fmla="*/ 1410 h 1410"/>
              <a:gd name="T20" fmla="*/ 0 w 3636"/>
              <a:gd name="T21" fmla="*/ 1398 h 1410"/>
              <a:gd name="T22" fmla="*/ 12 w 3636"/>
              <a:gd name="T23" fmla="*/ 1392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36" h="1410">
                <a:moveTo>
                  <a:pt x="12" y="1392"/>
                </a:moveTo>
                <a:lnTo>
                  <a:pt x="3618" y="1392"/>
                </a:lnTo>
                <a:lnTo>
                  <a:pt x="3618" y="18"/>
                </a:lnTo>
                <a:lnTo>
                  <a:pt x="12" y="18"/>
                </a:lnTo>
                <a:lnTo>
                  <a:pt x="12" y="0"/>
                </a:lnTo>
                <a:lnTo>
                  <a:pt x="3624" y="0"/>
                </a:lnTo>
                <a:lnTo>
                  <a:pt x="3636" y="12"/>
                </a:lnTo>
                <a:lnTo>
                  <a:pt x="3636" y="1398"/>
                </a:lnTo>
                <a:lnTo>
                  <a:pt x="3624" y="1410"/>
                </a:lnTo>
                <a:lnTo>
                  <a:pt x="12" y="1410"/>
                </a:lnTo>
                <a:lnTo>
                  <a:pt x="0" y="1398"/>
                </a:lnTo>
                <a:lnTo>
                  <a:pt x="12" y="13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199" name="Freeform 247"/>
          <p:cNvSpPr>
            <a:spLocks/>
          </p:cNvSpPr>
          <p:nvPr/>
        </p:nvSpPr>
        <p:spPr bwMode="auto">
          <a:xfrm>
            <a:off x="947738" y="1270000"/>
            <a:ext cx="28575" cy="2219325"/>
          </a:xfrm>
          <a:custGeom>
            <a:avLst/>
            <a:gdLst>
              <a:gd name="T0" fmla="*/ 18 w 18"/>
              <a:gd name="T1" fmla="*/ 12 h 1398"/>
              <a:gd name="T2" fmla="*/ 18 w 18"/>
              <a:gd name="T3" fmla="*/ 1398 h 1398"/>
              <a:gd name="T4" fmla="*/ 0 w 18"/>
              <a:gd name="T5" fmla="*/ 1398 h 1398"/>
              <a:gd name="T6" fmla="*/ 0 w 18"/>
              <a:gd name="T7" fmla="*/ 12 h 1398"/>
              <a:gd name="T8" fmla="*/ 12 w 18"/>
              <a:gd name="T9" fmla="*/ 0 h 1398"/>
              <a:gd name="T10" fmla="*/ 18 w 18"/>
              <a:gd name="T11" fmla="*/ 12 h 1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398">
                <a:moveTo>
                  <a:pt x="18" y="12"/>
                </a:moveTo>
                <a:lnTo>
                  <a:pt x="18" y="1398"/>
                </a:lnTo>
                <a:lnTo>
                  <a:pt x="0" y="1398"/>
                </a:lnTo>
                <a:lnTo>
                  <a:pt x="0" y="12"/>
                </a:lnTo>
                <a:lnTo>
                  <a:pt x="12" y="0"/>
                </a:lnTo>
                <a:lnTo>
                  <a:pt x="18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00" name="Rectangle 248"/>
          <p:cNvSpPr>
            <a:spLocks noChangeArrowheads="1"/>
          </p:cNvSpPr>
          <p:nvPr/>
        </p:nvSpPr>
        <p:spPr bwMode="auto">
          <a:xfrm>
            <a:off x="1976438" y="1298575"/>
            <a:ext cx="28575" cy="2190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01" name="Rectangle 249"/>
          <p:cNvSpPr>
            <a:spLocks noChangeArrowheads="1"/>
          </p:cNvSpPr>
          <p:nvPr/>
        </p:nvSpPr>
        <p:spPr bwMode="auto">
          <a:xfrm>
            <a:off x="2986088" y="1298575"/>
            <a:ext cx="28575" cy="2190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02" name="Rectangle 250"/>
          <p:cNvSpPr>
            <a:spLocks noChangeArrowheads="1"/>
          </p:cNvSpPr>
          <p:nvPr/>
        </p:nvSpPr>
        <p:spPr bwMode="auto">
          <a:xfrm>
            <a:off x="3976688" y="1298575"/>
            <a:ext cx="28575" cy="2190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03" name="Rectangle 251"/>
          <p:cNvSpPr>
            <a:spLocks noChangeArrowheads="1"/>
          </p:cNvSpPr>
          <p:nvPr/>
        </p:nvSpPr>
        <p:spPr bwMode="auto">
          <a:xfrm>
            <a:off x="6034088" y="1298575"/>
            <a:ext cx="28575" cy="2190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04" name="Rectangle 252"/>
          <p:cNvSpPr>
            <a:spLocks noChangeArrowheads="1"/>
          </p:cNvSpPr>
          <p:nvPr/>
        </p:nvSpPr>
        <p:spPr bwMode="auto">
          <a:xfrm>
            <a:off x="5014913" y="1308100"/>
            <a:ext cx="28575" cy="2190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05" name="Rectangle 253"/>
          <p:cNvSpPr>
            <a:spLocks noChangeArrowheads="1"/>
          </p:cNvSpPr>
          <p:nvPr/>
        </p:nvSpPr>
        <p:spPr bwMode="auto">
          <a:xfrm>
            <a:off x="4043363" y="4464050"/>
            <a:ext cx="933450" cy="40957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06" name="Freeform 254"/>
          <p:cNvSpPr>
            <a:spLocks/>
          </p:cNvSpPr>
          <p:nvPr/>
        </p:nvSpPr>
        <p:spPr bwMode="auto">
          <a:xfrm>
            <a:off x="4033838" y="4454525"/>
            <a:ext cx="942975" cy="428625"/>
          </a:xfrm>
          <a:custGeom>
            <a:avLst/>
            <a:gdLst>
              <a:gd name="T0" fmla="*/ 6 w 594"/>
              <a:gd name="T1" fmla="*/ 252 h 264"/>
              <a:gd name="T2" fmla="*/ 582 w 594"/>
              <a:gd name="T3" fmla="*/ 252 h 264"/>
              <a:gd name="T4" fmla="*/ 582 w 594"/>
              <a:gd name="T5" fmla="*/ 12 h 264"/>
              <a:gd name="T6" fmla="*/ 6 w 594"/>
              <a:gd name="T7" fmla="*/ 12 h 264"/>
              <a:gd name="T8" fmla="*/ 6 w 594"/>
              <a:gd name="T9" fmla="*/ 0 h 264"/>
              <a:gd name="T10" fmla="*/ 588 w 594"/>
              <a:gd name="T11" fmla="*/ 0 h 264"/>
              <a:gd name="T12" fmla="*/ 594 w 594"/>
              <a:gd name="T13" fmla="*/ 6 h 264"/>
              <a:gd name="T14" fmla="*/ 594 w 594"/>
              <a:gd name="T15" fmla="*/ 258 h 264"/>
              <a:gd name="T16" fmla="*/ 588 w 594"/>
              <a:gd name="T17" fmla="*/ 264 h 264"/>
              <a:gd name="T18" fmla="*/ 6 w 594"/>
              <a:gd name="T19" fmla="*/ 264 h 264"/>
              <a:gd name="T20" fmla="*/ 0 w 594"/>
              <a:gd name="T21" fmla="*/ 258 h 264"/>
              <a:gd name="T22" fmla="*/ 6 w 594"/>
              <a:gd name="T23" fmla="*/ 252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4" h="264">
                <a:moveTo>
                  <a:pt x="6" y="252"/>
                </a:moveTo>
                <a:lnTo>
                  <a:pt x="582" y="252"/>
                </a:lnTo>
                <a:lnTo>
                  <a:pt x="582" y="12"/>
                </a:lnTo>
                <a:lnTo>
                  <a:pt x="6" y="12"/>
                </a:lnTo>
                <a:lnTo>
                  <a:pt x="6" y="0"/>
                </a:lnTo>
                <a:lnTo>
                  <a:pt x="588" y="0"/>
                </a:lnTo>
                <a:lnTo>
                  <a:pt x="594" y="6"/>
                </a:lnTo>
                <a:lnTo>
                  <a:pt x="594" y="258"/>
                </a:lnTo>
                <a:lnTo>
                  <a:pt x="588" y="264"/>
                </a:lnTo>
                <a:lnTo>
                  <a:pt x="6" y="264"/>
                </a:lnTo>
                <a:lnTo>
                  <a:pt x="0" y="258"/>
                </a:lnTo>
                <a:lnTo>
                  <a:pt x="6" y="2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07" name="Freeform 255"/>
          <p:cNvSpPr>
            <a:spLocks/>
          </p:cNvSpPr>
          <p:nvPr/>
        </p:nvSpPr>
        <p:spPr bwMode="auto">
          <a:xfrm>
            <a:off x="4033838" y="4454525"/>
            <a:ext cx="19050" cy="409575"/>
          </a:xfrm>
          <a:custGeom>
            <a:avLst/>
            <a:gdLst>
              <a:gd name="T0" fmla="*/ 12 w 12"/>
              <a:gd name="T1" fmla="*/ 6 h 258"/>
              <a:gd name="T2" fmla="*/ 12 w 12"/>
              <a:gd name="T3" fmla="*/ 258 h 258"/>
              <a:gd name="T4" fmla="*/ 0 w 12"/>
              <a:gd name="T5" fmla="*/ 258 h 258"/>
              <a:gd name="T6" fmla="*/ 0 w 12"/>
              <a:gd name="T7" fmla="*/ 6 h 258"/>
              <a:gd name="T8" fmla="*/ 6 w 12"/>
              <a:gd name="T9" fmla="*/ 0 h 258"/>
              <a:gd name="T10" fmla="*/ 12 w 12"/>
              <a:gd name="T11" fmla="*/ 6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58">
                <a:moveTo>
                  <a:pt x="12" y="6"/>
                </a:moveTo>
                <a:lnTo>
                  <a:pt x="12" y="258"/>
                </a:lnTo>
                <a:lnTo>
                  <a:pt x="0" y="258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08" name="Freeform 256"/>
          <p:cNvSpPr>
            <a:spLocks/>
          </p:cNvSpPr>
          <p:nvPr/>
        </p:nvSpPr>
        <p:spPr bwMode="auto">
          <a:xfrm>
            <a:off x="538163" y="3797300"/>
            <a:ext cx="6267450" cy="2952750"/>
          </a:xfrm>
          <a:custGeom>
            <a:avLst/>
            <a:gdLst>
              <a:gd name="T0" fmla="*/ 12 w 3948"/>
              <a:gd name="T1" fmla="*/ 1842 h 1860"/>
              <a:gd name="T2" fmla="*/ 3930 w 3948"/>
              <a:gd name="T3" fmla="*/ 1842 h 1860"/>
              <a:gd name="T4" fmla="*/ 3930 w 3948"/>
              <a:gd name="T5" fmla="*/ 18 h 1860"/>
              <a:gd name="T6" fmla="*/ 12 w 3948"/>
              <a:gd name="T7" fmla="*/ 18 h 1860"/>
              <a:gd name="T8" fmla="*/ 12 w 3948"/>
              <a:gd name="T9" fmla="*/ 0 h 1860"/>
              <a:gd name="T10" fmla="*/ 3936 w 3948"/>
              <a:gd name="T11" fmla="*/ 0 h 1860"/>
              <a:gd name="T12" fmla="*/ 3948 w 3948"/>
              <a:gd name="T13" fmla="*/ 12 h 1860"/>
              <a:gd name="T14" fmla="*/ 3948 w 3948"/>
              <a:gd name="T15" fmla="*/ 1848 h 1860"/>
              <a:gd name="T16" fmla="*/ 3936 w 3948"/>
              <a:gd name="T17" fmla="*/ 1860 h 1860"/>
              <a:gd name="T18" fmla="*/ 12 w 3948"/>
              <a:gd name="T19" fmla="*/ 1860 h 1860"/>
              <a:gd name="T20" fmla="*/ 0 w 3948"/>
              <a:gd name="T21" fmla="*/ 1848 h 1860"/>
              <a:gd name="T22" fmla="*/ 12 w 3948"/>
              <a:gd name="T23" fmla="*/ 1842 h 1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48" h="1860">
                <a:moveTo>
                  <a:pt x="12" y="1842"/>
                </a:moveTo>
                <a:lnTo>
                  <a:pt x="3930" y="1842"/>
                </a:lnTo>
                <a:lnTo>
                  <a:pt x="3930" y="18"/>
                </a:lnTo>
                <a:lnTo>
                  <a:pt x="12" y="18"/>
                </a:lnTo>
                <a:lnTo>
                  <a:pt x="12" y="0"/>
                </a:lnTo>
                <a:lnTo>
                  <a:pt x="3936" y="0"/>
                </a:lnTo>
                <a:lnTo>
                  <a:pt x="3948" y="12"/>
                </a:lnTo>
                <a:lnTo>
                  <a:pt x="3948" y="1848"/>
                </a:lnTo>
                <a:lnTo>
                  <a:pt x="3936" y="1860"/>
                </a:lnTo>
                <a:lnTo>
                  <a:pt x="12" y="1860"/>
                </a:lnTo>
                <a:lnTo>
                  <a:pt x="0" y="1848"/>
                </a:lnTo>
                <a:lnTo>
                  <a:pt x="12" y="18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09" name="Freeform 257"/>
          <p:cNvSpPr>
            <a:spLocks/>
          </p:cNvSpPr>
          <p:nvPr/>
        </p:nvSpPr>
        <p:spPr bwMode="auto">
          <a:xfrm>
            <a:off x="538163" y="3797300"/>
            <a:ext cx="28575" cy="2933700"/>
          </a:xfrm>
          <a:custGeom>
            <a:avLst/>
            <a:gdLst>
              <a:gd name="T0" fmla="*/ 18 w 18"/>
              <a:gd name="T1" fmla="*/ 12 h 1848"/>
              <a:gd name="T2" fmla="*/ 18 w 18"/>
              <a:gd name="T3" fmla="*/ 1848 h 1848"/>
              <a:gd name="T4" fmla="*/ 0 w 18"/>
              <a:gd name="T5" fmla="*/ 1848 h 1848"/>
              <a:gd name="T6" fmla="*/ 0 w 18"/>
              <a:gd name="T7" fmla="*/ 12 h 1848"/>
              <a:gd name="T8" fmla="*/ 12 w 18"/>
              <a:gd name="T9" fmla="*/ 0 h 1848"/>
              <a:gd name="T10" fmla="*/ 18 w 18"/>
              <a:gd name="T11" fmla="*/ 12 h 1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848">
                <a:moveTo>
                  <a:pt x="18" y="12"/>
                </a:moveTo>
                <a:lnTo>
                  <a:pt x="18" y="1848"/>
                </a:lnTo>
                <a:lnTo>
                  <a:pt x="0" y="1848"/>
                </a:lnTo>
                <a:lnTo>
                  <a:pt x="0" y="12"/>
                </a:lnTo>
                <a:lnTo>
                  <a:pt x="12" y="0"/>
                </a:lnTo>
                <a:lnTo>
                  <a:pt x="18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10" name="Freeform 258"/>
          <p:cNvSpPr>
            <a:spLocks/>
          </p:cNvSpPr>
          <p:nvPr/>
        </p:nvSpPr>
        <p:spPr bwMode="auto">
          <a:xfrm>
            <a:off x="947738" y="4425950"/>
            <a:ext cx="5772150" cy="2238375"/>
          </a:xfrm>
          <a:custGeom>
            <a:avLst/>
            <a:gdLst>
              <a:gd name="T0" fmla="*/ 12 w 3636"/>
              <a:gd name="T1" fmla="*/ 1392 h 1410"/>
              <a:gd name="T2" fmla="*/ 3618 w 3636"/>
              <a:gd name="T3" fmla="*/ 1392 h 1410"/>
              <a:gd name="T4" fmla="*/ 3618 w 3636"/>
              <a:gd name="T5" fmla="*/ 18 h 1410"/>
              <a:gd name="T6" fmla="*/ 12 w 3636"/>
              <a:gd name="T7" fmla="*/ 18 h 1410"/>
              <a:gd name="T8" fmla="*/ 12 w 3636"/>
              <a:gd name="T9" fmla="*/ 0 h 1410"/>
              <a:gd name="T10" fmla="*/ 3624 w 3636"/>
              <a:gd name="T11" fmla="*/ 0 h 1410"/>
              <a:gd name="T12" fmla="*/ 3636 w 3636"/>
              <a:gd name="T13" fmla="*/ 12 h 1410"/>
              <a:gd name="T14" fmla="*/ 3636 w 3636"/>
              <a:gd name="T15" fmla="*/ 1398 h 1410"/>
              <a:gd name="T16" fmla="*/ 3624 w 3636"/>
              <a:gd name="T17" fmla="*/ 1410 h 1410"/>
              <a:gd name="T18" fmla="*/ 12 w 3636"/>
              <a:gd name="T19" fmla="*/ 1410 h 1410"/>
              <a:gd name="T20" fmla="*/ 0 w 3636"/>
              <a:gd name="T21" fmla="*/ 1398 h 1410"/>
              <a:gd name="T22" fmla="*/ 12 w 3636"/>
              <a:gd name="T23" fmla="*/ 1392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36" h="1410">
                <a:moveTo>
                  <a:pt x="12" y="1392"/>
                </a:moveTo>
                <a:lnTo>
                  <a:pt x="3618" y="1392"/>
                </a:lnTo>
                <a:lnTo>
                  <a:pt x="3618" y="18"/>
                </a:lnTo>
                <a:lnTo>
                  <a:pt x="12" y="18"/>
                </a:lnTo>
                <a:lnTo>
                  <a:pt x="12" y="0"/>
                </a:lnTo>
                <a:lnTo>
                  <a:pt x="3624" y="0"/>
                </a:lnTo>
                <a:lnTo>
                  <a:pt x="3636" y="12"/>
                </a:lnTo>
                <a:lnTo>
                  <a:pt x="3636" y="1398"/>
                </a:lnTo>
                <a:lnTo>
                  <a:pt x="3624" y="1410"/>
                </a:lnTo>
                <a:lnTo>
                  <a:pt x="12" y="1410"/>
                </a:lnTo>
                <a:lnTo>
                  <a:pt x="0" y="1398"/>
                </a:lnTo>
                <a:lnTo>
                  <a:pt x="12" y="13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11" name="Freeform 259"/>
          <p:cNvSpPr>
            <a:spLocks/>
          </p:cNvSpPr>
          <p:nvPr/>
        </p:nvSpPr>
        <p:spPr bwMode="auto">
          <a:xfrm>
            <a:off x="947738" y="4425950"/>
            <a:ext cx="28575" cy="2219325"/>
          </a:xfrm>
          <a:custGeom>
            <a:avLst/>
            <a:gdLst>
              <a:gd name="T0" fmla="*/ 18 w 18"/>
              <a:gd name="T1" fmla="*/ 12 h 1398"/>
              <a:gd name="T2" fmla="*/ 18 w 18"/>
              <a:gd name="T3" fmla="*/ 1398 h 1398"/>
              <a:gd name="T4" fmla="*/ 0 w 18"/>
              <a:gd name="T5" fmla="*/ 1398 h 1398"/>
              <a:gd name="T6" fmla="*/ 0 w 18"/>
              <a:gd name="T7" fmla="*/ 12 h 1398"/>
              <a:gd name="T8" fmla="*/ 12 w 18"/>
              <a:gd name="T9" fmla="*/ 0 h 1398"/>
              <a:gd name="T10" fmla="*/ 18 w 18"/>
              <a:gd name="T11" fmla="*/ 12 h 1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398">
                <a:moveTo>
                  <a:pt x="18" y="12"/>
                </a:moveTo>
                <a:lnTo>
                  <a:pt x="18" y="1398"/>
                </a:lnTo>
                <a:lnTo>
                  <a:pt x="0" y="1398"/>
                </a:lnTo>
                <a:lnTo>
                  <a:pt x="0" y="12"/>
                </a:lnTo>
                <a:lnTo>
                  <a:pt x="12" y="0"/>
                </a:lnTo>
                <a:lnTo>
                  <a:pt x="18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12" name="Rectangle 260"/>
          <p:cNvSpPr>
            <a:spLocks noChangeArrowheads="1"/>
          </p:cNvSpPr>
          <p:nvPr/>
        </p:nvSpPr>
        <p:spPr bwMode="auto">
          <a:xfrm>
            <a:off x="1976438" y="4454525"/>
            <a:ext cx="28575" cy="2190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13" name="Rectangle 261"/>
          <p:cNvSpPr>
            <a:spLocks noChangeArrowheads="1"/>
          </p:cNvSpPr>
          <p:nvPr/>
        </p:nvSpPr>
        <p:spPr bwMode="auto">
          <a:xfrm>
            <a:off x="1004888" y="4454525"/>
            <a:ext cx="933450" cy="447675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14" name="Freeform 262"/>
          <p:cNvSpPr>
            <a:spLocks/>
          </p:cNvSpPr>
          <p:nvPr/>
        </p:nvSpPr>
        <p:spPr bwMode="auto">
          <a:xfrm>
            <a:off x="995363" y="4445000"/>
            <a:ext cx="942975" cy="447675"/>
          </a:xfrm>
          <a:custGeom>
            <a:avLst/>
            <a:gdLst>
              <a:gd name="T0" fmla="*/ 6 w 594"/>
              <a:gd name="T1" fmla="*/ 270 h 282"/>
              <a:gd name="T2" fmla="*/ 582 w 594"/>
              <a:gd name="T3" fmla="*/ 270 h 282"/>
              <a:gd name="T4" fmla="*/ 582 w 594"/>
              <a:gd name="T5" fmla="*/ 12 h 282"/>
              <a:gd name="T6" fmla="*/ 6 w 594"/>
              <a:gd name="T7" fmla="*/ 12 h 282"/>
              <a:gd name="T8" fmla="*/ 6 w 594"/>
              <a:gd name="T9" fmla="*/ 0 h 282"/>
              <a:gd name="T10" fmla="*/ 588 w 594"/>
              <a:gd name="T11" fmla="*/ 0 h 282"/>
              <a:gd name="T12" fmla="*/ 594 w 594"/>
              <a:gd name="T13" fmla="*/ 6 h 282"/>
              <a:gd name="T14" fmla="*/ 594 w 594"/>
              <a:gd name="T15" fmla="*/ 276 h 282"/>
              <a:gd name="T16" fmla="*/ 588 w 594"/>
              <a:gd name="T17" fmla="*/ 282 h 282"/>
              <a:gd name="T18" fmla="*/ 6 w 594"/>
              <a:gd name="T19" fmla="*/ 282 h 282"/>
              <a:gd name="T20" fmla="*/ 0 w 594"/>
              <a:gd name="T21" fmla="*/ 276 h 282"/>
              <a:gd name="T22" fmla="*/ 6 w 594"/>
              <a:gd name="T23" fmla="*/ 27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4" h="282">
                <a:moveTo>
                  <a:pt x="6" y="270"/>
                </a:moveTo>
                <a:lnTo>
                  <a:pt x="582" y="270"/>
                </a:lnTo>
                <a:lnTo>
                  <a:pt x="582" y="12"/>
                </a:lnTo>
                <a:lnTo>
                  <a:pt x="6" y="12"/>
                </a:lnTo>
                <a:lnTo>
                  <a:pt x="6" y="0"/>
                </a:lnTo>
                <a:lnTo>
                  <a:pt x="588" y="0"/>
                </a:lnTo>
                <a:lnTo>
                  <a:pt x="594" y="6"/>
                </a:lnTo>
                <a:lnTo>
                  <a:pt x="594" y="276"/>
                </a:lnTo>
                <a:lnTo>
                  <a:pt x="588" y="282"/>
                </a:lnTo>
                <a:lnTo>
                  <a:pt x="6" y="282"/>
                </a:lnTo>
                <a:lnTo>
                  <a:pt x="0" y="276"/>
                </a:lnTo>
                <a:lnTo>
                  <a:pt x="6" y="27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15" name="Freeform 263"/>
          <p:cNvSpPr>
            <a:spLocks/>
          </p:cNvSpPr>
          <p:nvPr/>
        </p:nvSpPr>
        <p:spPr bwMode="auto">
          <a:xfrm>
            <a:off x="995363" y="4445000"/>
            <a:ext cx="19050" cy="438150"/>
          </a:xfrm>
          <a:custGeom>
            <a:avLst/>
            <a:gdLst>
              <a:gd name="T0" fmla="*/ 12 w 12"/>
              <a:gd name="T1" fmla="*/ 6 h 276"/>
              <a:gd name="T2" fmla="*/ 12 w 12"/>
              <a:gd name="T3" fmla="*/ 276 h 276"/>
              <a:gd name="T4" fmla="*/ 0 w 12"/>
              <a:gd name="T5" fmla="*/ 276 h 276"/>
              <a:gd name="T6" fmla="*/ 0 w 12"/>
              <a:gd name="T7" fmla="*/ 6 h 276"/>
              <a:gd name="T8" fmla="*/ 6 w 12"/>
              <a:gd name="T9" fmla="*/ 0 h 276"/>
              <a:gd name="T10" fmla="*/ 12 w 12"/>
              <a:gd name="T11" fmla="*/ 6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76">
                <a:moveTo>
                  <a:pt x="12" y="6"/>
                </a:moveTo>
                <a:lnTo>
                  <a:pt x="12" y="276"/>
                </a:lnTo>
                <a:lnTo>
                  <a:pt x="0" y="27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16" name="Rectangle 264"/>
          <p:cNvSpPr>
            <a:spLocks noChangeArrowheads="1"/>
          </p:cNvSpPr>
          <p:nvPr/>
        </p:nvSpPr>
        <p:spPr bwMode="auto">
          <a:xfrm>
            <a:off x="5072063" y="4454525"/>
            <a:ext cx="923925" cy="43815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17" name="Rectangle 265"/>
          <p:cNvSpPr>
            <a:spLocks noChangeArrowheads="1"/>
          </p:cNvSpPr>
          <p:nvPr/>
        </p:nvSpPr>
        <p:spPr bwMode="auto">
          <a:xfrm>
            <a:off x="1004888" y="5768975"/>
            <a:ext cx="933450" cy="45720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18" name="Freeform 266"/>
          <p:cNvSpPr>
            <a:spLocks/>
          </p:cNvSpPr>
          <p:nvPr/>
        </p:nvSpPr>
        <p:spPr bwMode="auto">
          <a:xfrm>
            <a:off x="995363" y="5768975"/>
            <a:ext cx="942975" cy="457200"/>
          </a:xfrm>
          <a:custGeom>
            <a:avLst/>
            <a:gdLst>
              <a:gd name="T0" fmla="*/ 6 w 594"/>
              <a:gd name="T1" fmla="*/ 282 h 294"/>
              <a:gd name="T2" fmla="*/ 582 w 594"/>
              <a:gd name="T3" fmla="*/ 282 h 294"/>
              <a:gd name="T4" fmla="*/ 582 w 594"/>
              <a:gd name="T5" fmla="*/ 12 h 294"/>
              <a:gd name="T6" fmla="*/ 6 w 594"/>
              <a:gd name="T7" fmla="*/ 12 h 294"/>
              <a:gd name="T8" fmla="*/ 6 w 594"/>
              <a:gd name="T9" fmla="*/ 0 h 294"/>
              <a:gd name="T10" fmla="*/ 588 w 594"/>
              <a:gd name="T11" fmla="*/ 0 h 294"/>
              <a:gd name="T12" fmla="*/ 594 w 594"/>
              <a:gd name="T13" fmla="*/ 6 h 294"/>
              <a:gd name="T14" fmla="*/ 594 w 594"/>
              <a:gd name="T15" fmla="*/ 288 h 294"/>
              <a:gd name="T16" fmla="*/ 588 w 594"/>
              <a:gd name="T17" fmla="*/ 294 h 294"/>
              <a:gd name="T18" fmla="*/ 6 w 594"/>
              <a:gd name="T19" fmla="*/ 294 h 294"/>
              <a:gd name="T20" fmla="*/ 0 w 594"/>
              <a:gd name="T21" fmla="*/ 288 h 294"/>
              <a:gd name="T22" fmla="*/ 6 w 594"/>
              <a:gd name="T23" fmla="*/ 282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4" h="294">
                <a:moveTo>
                  <a:pt x="6" y="282"/>
                </a:moveTo>
                <a:lnTo>
                  <a:pt x="582" y="282"/>
                </a:lnTo>
                <a:lnTo>
                  <a:pt x="582" y="12"/>
                </a:lnTo>
                <a:lnTo>
                  <a:pt x="6" y="12"/>
                </a:lnTo>
                <a:lnTo>
                  <a:pt x="6" y="0"/>
                </a:lnTo>
                <a:lnTo>
                  <a:pt x="588" y="0"/>
                </a:lnTo>
                <a:lnTo>
                  <a:pt x="594" y="6"/>
                </a:lnTo>
                <a:lnTo>
                  <a:pt x="594" y="288"/>
                </a:lnTo>
                <a:lnTo>
                  <a:pt x="588" y="294"/>
                </a:lnTo>
                <a:lnTo>
                  <a:pt x="6" y="294"/>
                </a:lnTo>
                <a:lnTo>
                  <a:pt x="0" y="288"/>
                </a:lnTo>
                <a:lnTo>
                  <a:pt x="6" y="2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19" name="Freeform 267"/>
          <p:cNvSpPr>
            <a:spLocks/>
          </p:cNvSpPr>
          <p:nvPr/>
        </p:nvSpPr>
        <p:spPr bwMode="auto">
          <a:xfrm>
            <a:off x="995363" y="5759450"/>
            <a:ext cx="19050" cy="457200"/>
          </a:xfrm>
          <a:custGeom>
            <a:avLst/>
            <a:gdLst>
              <a:gd name="T0" fmla="*/ 12 w 12"/>
              <a:gd name="T1" fmla="*/ 6 h 288"/>
              <a:gd name="T2" fmla="*/ 12 w 12"/>
              <a:gd name="T3" fmla="*/ 288 h 288"/>
              <a:gd name="T4" fmla="*/ 0 w 12"/>
              <a:gd name="T5" fmla="*/ 288 h 288"/>
              <a:gd name="T6" fmla="*/ 0 w 12"/>
              <a:gd name="T7" fmla="*/ 6 h 288"/>
              <a:gd name="T8" fmla="*/ 6 w 12"/>
              <a:gd name="T9" fmla="*/ 0 h 288"/>
              <a:gd name="T10" fmla="*/ 12 w 12"/>
              <a:gd name="T11" fmla="*/ 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88">
                <a:moveTo>
                  <a:pt x="12" y="6"/>
                </a:moveTo>
                <a:lnTo>
                  <a:pt x="12" y="288"/>
                </a:lnTo>
                <a:lnTo>
                  <a:pt x="0" y="288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20" name="Rectangle 268"/>
          <p:cNvSpPr>
            <a:spLocks noChangeArrowheads="1"/>
          </p:cNvSpPr>
          <p:nvPr/>
        </p:nvSpPr>
        <p:spPr bwMode="auto">
          <a:xfrm>
            <a:off x="2971800" y="4454525"/>
            <a:ext cx="28575" cy="2200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21" name="Rectangle 269"/>
          <p:cNvSpPr>
            <a:spLocks noChangeArrowheads="1"/>
          </p:cNvSpPr>
          <p:nvPr/>
        </p:nvSpPr>
        <p:spPr bwMode="auto">
          <a:xfrm>
            <a:off x="3986213" y="4454525"/>
            <a:ext cx="28575" cy="2190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22" name="Rectangle 270"/>
          <p:cNvSpPr>
            <a:spLocks noChangeArrowheads="1"/>
          </p:cNvSpPr>
          <p:nvPr/>
        </p:nvSpPr>
        <p:spPr bwMode="auto">
          <a:xfrm>
            <a:off x="5005388" y="4454525"/>
            <a:ext cx="28575" cy="2200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23" name="Rectangle 271"/>
          <p:cNvSpPr>
            <a:spLocks noChangeArrowheads="1"/>
          </p:cNvSpPr>
          <p:nvPr/>
        </p:nvSpPr>
        <p:spPr bwMode="auto">
          <a:xfrm>
            <a:off x="6034088" y="4454525"/>
            <a:ext cx="28575" cy="2200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24" name="Rectangle 272"/>
          <p:cNvSpPr>
            <a:spLocks noChangeArrowheads="1"/>
          </p:cNvSpPr>
          <p:nvPr/>
        </p:nvSpPr>
        <p:spPr bwMode="auto">
          <a:xfrm>
            <a:off x="2024063" y="4454525"/>
            <a:ext cx="933450" cy="43815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25" name="Rectangle 273"/>
          <p:cNvSpPr>
            <a:spLocks noChangeArrowheads="1"/>
          </p:cNvSpPr>
          <p:nvPr/>
        </p:nvSpPr>
        <p:spPr bwMode="auto">
          <a:xfrm>
            <a:off x="5072063" y="4883150"/>
            <a:ext cx="933450" cy="454025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26" name="Rectangle 274"/>
          <p:cNvSpPr>
            <a:spLocks noChangeArrowheads="1"/>
          </p:cNvSpPr>
          <p:nvPr/>
        </p:nvSpPr>
        <p:spPr bwMode="auto">
          <a:xfrm>
            <a:off x="5072063" y="5354638"/>
            <a:ext cx="933450" cy="430212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27" name="Rectangle 275"/>
          <p:cNvSpPr>
            <a:spLocks noChangeArrowheads="1"/>
          </p:cNvSpPr>
          <p:nvPr/>
        </p:nvSpPr>
        <p:spPr bwMode="auto">
          <a:xfrm>
            <a:off x="5072063" y="5797550"/>
            <a:ext cx="933450" cy="41910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28" name="Freeform 276"/>
          <p:cNvSpPr>
            <a:spLocks/>
          </p:cNvSpPr>
          <p:nvPr/>
        </p:nvSpPr>
        <p:spPr bwMode="auto">
          <a:xfrm>
            <a:off x="5062538" y="5788025"/>
            <a:ext cx="942975" cy="428625"/>
          </a:xfrm>
          <a:custGeom>
            <a:avLst/>
            <a:gdLst>
              <a:gd name="T0" fmla="*/ 6 w 594"/>
              <a:gd name="T1" fmla="*/ 258 h 270"/>
              <a:gd name="T2" fmla="*/ 582 w 594"/>
              <a:gd name="T3" fmla="*/ 258 h 270"/>
              <a:gd name="T4" fmla="*/ 582 w 594"/>
              <a:gd name="T5" fmla="*/ 12 h 270"/>
              <a:gd name="T6" fmla="*/ 6 w 594"/>
              <a:gd name="T7" fmla="*/ 12 h 270"/>
              <a:gd name="T8" fmla="*/ 6 w 594"/>
              <a:gd name="T9" fmla="*/ 0 h 270"/>
              <a:gd name="T10" fmla="*/ 588 w 594"/>
              <a:gd name="T11" fmla="*/ 0 h 270"/>
              <a:gd name="T12" fmla="*/ 594 w 594"/>
              <a:gd name="T13" fmla="*/ 6 h 270"/>
              <a:gd name="T14" fmla="*/ 594 w 594"/>
              <a:gd name="T15" fmla="*/ 264 h 270"/>
              <a:gd name="T16" fmla="*/ 588 w 594"/>
              <a:gd name="T17" fmla="*/ 270 h 270"/>
              <a:gd name="T18" fmla="*/ 6 w 594"/>
              <a:gd name="T19" fmla="*/ 270 h 270"/>
              <a:gd name="T20" fmla="*/ 0 w 594"/>
              <a:gd name="T21" fmla="*/ 264 h 270"/>
              <a:gd name="T22" fmla="*/ 6 w 594"/>
              <a:gd name="T23" fmla="*/ 258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4" h="270">
                <a:moveTo>
                  <a:pt x="6" y="258"/>
                </a:moveTo>
                <a:lnTo>
                  <a:pt x="582" y="258"/>
                </a:lnTo>
                <a:lnTo>
                  <a:pt x="582" y="12"/>
                </a:lnTo>
                <a:lnTo>
                  <a:pt x="6" y="12"/>
                </a:lnTo>
                <a:lnTo>
                  <a:pt x="6" y="0"/>
                </a:lnTo>
                <a:lnTo>
                  <a:pt x="588" y="0"/>
                </a:lnTo>
                <a:lnTo>
                  <a:pt x="594" y="6"/>
                </a:lnTo>
                <a:lnTo>
                  <a:pt x="594" y="264"/>
                </a:lnTo>
                <a:lnTo>
                  <a:pt x="588" y="270"/>
                </a:lnTo>
                <a:lnTo>
                  <a:pt x="6" y="270"/>
                </a:lnTo>
                <a:lnTo>
                  <a:pt x="0" y="264"/>
                </a:lnTo>
                <a:lnTo>
                  <a:pt x="6" y="25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29" name="Freeform 277"/>
          <p:cNvSpPr>
            <a:spLocks/>
          </p:cNvSpPr>
          <p:nvPr/>
        </p:nvSpPr>
        <p:spPr bwMode="auto">
          <a:xfrm>
            <a:off x="5062538" y="5788025"/>
            <a:ext cx="19050" cy="419100"/>
          </a:xfrm>
          <a:custGeom>
            <a:avLst/>
            <a:gdLst>
              <a:gd name="T0" fmla="*/ 12 w 12"/>
              <a:gd name="T1" fmla="*/ 6 h 264"/>
              <a:gd name="T2" fmla="*/ 12 w 12"/>
              <a:gd name="T3" fmla="*/ 264 h 264"/>
              <a:gd name="T4" fmla="*/ 0 w 12"/>
              <a:gd name="T5" fmla="*/ 264 h 264"/>
              <a:gd name="T6" fmla="*/ 0 w 12"/>
              <a:gd name="T7" fmla="*/ 6 h 264"/>
              <a:gd name="T8" fmla="*/ 6 w 12"/>
              <a:gd name="T9" fmla="*/ 0 h 264"/>
              <a:gd name="T10" fmla="*/ 12 w 12"/>
              <a:gd name="T11" fmla="*/ 6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64">
                <a:moveTo>
                  <a:pt x="12" y="6"/>
                </a:moveTo>
                <a:lnTo>
                  <a:pt x="12" y="264"/>
                </a:lnTo>
                <a:lnTo>
                  <a:pt x="0" y="264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30" name="Rectangle 278"/>
          <p:cNvSpPr>
            <a:spLocks noChangeArrowheads="1"/>
          </p:cNvSpPr>
          <p:nvPr/>
        </p:nvSpPr>
        <p:spPr bwMode="auto">
          <a:xfrm>
            <a:off x="3033713" y="5940425"/>
            <a:ext cx="933450" cy="428625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31" name="Rectangle 279"/>
          <p:cNvSpPr>
            <a:spLocks noChangeArrowheads="1"/>
          </p:cNvSpPr>
          <p:nvPr/>
        </p:nvSpPr>
        <p:spPr bwMode="auto">
          <a:xfrm>
            <a:off x="2024063" y="5521325"/>
            <a:ext cx="933450" cy="68580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26232" name="Rectangle 280"/>
          <p:cNvSpPr>
            <a:spLocks noChangeArrowheads="1"/>
          </p:cNvSpPr>
          <p:nvPr/>
        </p:nvSpPr>
        <p:spPr bwMode="auto">
          <a:xfrm>
            <a:off x="619125" y="3806825"/>
            <a:ext cx="6429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noProof="1">
                <a:solidFill>
                  <a:srgbClr val="000000"/>
                </a:solidFill>
              </a:rPr>
              <a:t>Room:</a:t>
            </a:r>
            <a:endParaRPr lang="da-DK" altLang="da-DK" noProof="1"/>
          </a:p>
        </p:txBody>
      </p:sp>
      <p:sp>
        <p:nvSpPr>
          <p:cNvPr id="126233" name="Rectangle 281"/>
          <p:cNvSpPr>
            <a:spLocks noChangeArrowheads="1"/>
          </p:cNvSpPr>
          <p:nvPr/>
        </p:nvSpPr>
        <p:spPr bwMode="auto">
          <a:xfrm>
            <a:off x="1336675" y="3816350"/>
            <a:ext cx="4397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J113</a:t>
            </a:r>
            <a:endParaRPr lang="da-DK" altLang="da-DK" noProof="1"/>
          </a:p>
        </p:txBody>
      </p:sp>
      <p:sp>
        <p:nvSpPr>
          <p:cNvPr id="126234" name="Rectangle 282"/>
          <p:cNvSpPr>
            <a:spLocks noChangeArrowheads="1"/>
          </p:cNvSpPr>
          <p:nvPr/>
        </p:nvSpPr>
        <p:spPr bwMode="auto">
          <a:xfrm>
            <a:off x="681038" y="4464050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1</a:t>
            </a:r>
            <a:endParaRPr lang="da-DK" altLang="da-DK" noProof="1"/>
          </a:p>
        </p:txBody>
      </p:sp>
      <p:sp>
        <p:nvSpPr>
          <p:cNvPr id="126235" name="Rectangle 283"/>
          <p:cNvSpPr>
            <a:spLocks noChangeArrowheads="1"/>
          </p:cNvSpPr>
          <p:nvPr/>
        </p:nvSpPr>
        <p:spPr bwMode="auto">
          <a:xfrm>
            <a:off x="1087438" y="4445000"/>
            <a:ext cx="746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ITM 201</a:t>
            </a:r>
            <a:endParaRPr lang="da-DK" altLang="da-DK" noProof="1"/>
          </a:p>
        </p:txBody>
      </p:sp>
      <p:sp>
        <p:nvSpPr>
          <p:cNvPr id="126236" name="Rectangle 284"/>
          <p:cNvSpPr>
            <a:spLocks noChangeArrowheads="1"/>
          </p:cNvSpPr>
          <p:nvPr/>
        </p:nvSpPr>
        <p:spPr bwMode="auto">
          <a:xfrm>
            <a:off x="2109788" y="4445000"/>
            <a:ext cx="8350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MBA 213</a:t>
            </a:r>
            <a:endParaRPr lang="da-DK" altLang="da-DK" noProof="1"/>
          </a:p>
        </p:txBody>
      </p:sp>
      <p:sp>
        <p:nvSpPr>
          <p:cNvPr id="126237" name="Rectangle 285"/>
          <p:cNvSpPr>
            <a:spLocks noChangeArrowheads="1"/>
          </p:cNvSpPr>
          <p:nvPr/>
        </p:nvSpPr>
        <p:spPr bwMode="auto">
          <a:xfrm>
            <a:off x="3133725" y="4459288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38" name="Rectangle 286"/>
          <p:cNvSpPr>
            <a:spLocks noChangeArrowheads="1"/>
          </p:cNvSpPr>
          <p:nvPr/>
        </p:nvSpPr>
        <p:spPr bwMode="auto">
          <a:xfrm>
            <a:off x="4144963" y="4445000"/>
            <a:ext cx="746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ITM 101</a:t>
            </a:r>
            <a:endParaRPr lang="da-DK" altLang="da-DK" noProof="1"/>
          </a:p>
        </p:txBody>
      </p:sp>
      <p:sp>
        <p:nvSpPr>
          <p:cNvPr id="126239" name="Rectangle 287"/>
          <p:cNvSpPr>
            <a:spLocks noChangeArrowheads="1"/>
          </p:cNvSpPr>
          <p:nvPr/>
        </p:nvSpPr>
        <p:spPr bwMode="auto">
          <a:xfrm>
            <a:off x="5126038" y="4445000"/>
            <a:ext cx="746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ITM 101</a:t>
            </a:r>
            <a:endParaRPr lang="da-DK" altLang="da-DK" noProof="1"/>
          </a:p>
        </p:txBody>
      </p:sp>
      <p:sp>
        <p:nvSpPr>
          <p:cNvPr id="126240" name="Rectangle 288"/>
          <p:cNvSpPr>
            <a:spLocks noChangeArrowheads="1"/>
          </p:cNvSpPr>
          <p:nvPr/>
        </p:nvSpPr>
        <p:spPr bwMode="auto">
          <a:xfrm>
            <a:off x="681038" y="4673600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2</a:t>
            </a:r>
            <a:endParaRPr lang="da-DK" altLang="da-DK" noProof="1"/>
          </a:p>
        </p:txBody>
      </p:sp>
      <p:sp>
        <p:nvSpPr>
          <p:cNvPr id="126241" name="Rectangle 289"/>
          <p:cNvSpPr>
            <a:spLocks noChangeArrowheads="1"/>
          </p:cNvSpPr>
          <p:nvPr/>
        </p:nvSpPr>
        <p:spPr bwMode="auto">
          <a:xfrm>
            <a:off x="1087438" y="4654550"/>
            <a:ext cx="8048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2-6, 15...</a:t>
            </a:r>
            <a:endParaRPr lang="da-DK" altLang="da-DK" noProof="1"/>
          </a:p>
        </p:txBody>
      </p:sp>
      <p:sp>
        <p:nvSpPr>
          <p:cNvPr id="126242" name="Rectangle 290"/>
          <p:cNvSpPr>
            <a:spLocks noChangeArrowheads="1"/>
          </p:cNvSpPr>
          <p:nvPr/>
        </p:nvSpPr>
        <p:spPr bwMode="auto">
          <a:xfrm>
            <a:off x="2106613" y="4654550"/>
            <a:ext cx="692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2-17, ...</a:t>
            </a:r>
            <a:endParaRPr lang="da-DK" altLang="da-DK" noProof="1"/>
          </a:p>
        </p:txBody>
      </p:sp>
      <p:sp>
        <p:nvSpPr>
          <p:cNvPr id="126243" name="Rectangle 291"/>
          <p:cNvSpPr>
            <a:spLocks noChangeArrowheads="1"/>
          </p:cNvSpPr>
          <p:nvPr/>
        </p:nvSpPr>
        <p:spPr bwMode="auto">
          <a:xfrm>
            <a:off x="3133725" y="4668838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44" name="Rectangle 292"/>
          <p:cNvSpPr>
            <a:spLocks noChangeArrowheads="1"/>
          </p:cNvSpPr>
          <p:nvPr/>
        </p:nvSpPr>
        <p:spPr bwMode="auto">
          <a:xfrm>
            <a:off x="4149725" y="4654550"/>
            <a:ext cx="406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1-16</a:t>
            </a:r>
            <a:endParaRPr lang="da-DK" altLang="da-DK" noProof="1"/>
          </a:p>
        </p:txBody>
      </p:sp>
      <p:sp>
        <p:nvSpPr>
          <p:cNvPr id="126245" name="Rectangle 293"/>
          <p:cNvSpPr>
            <a:spLocks noChangeArrowheads="1"/>
          </p:cNvSpPr>
          <p:nvPr/>
        </p:nvSpPr>
        <p:spPr bwMode="auto">
          <a:xfrm>
            <a:off x="5130800" y="4654550"/>
            <a:ext cx="406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1-16</a:t>
            </a:r>
            <a:endParaRPr lang="da-DK" altLang="da-DK" noProof="1"/>
          </a:p>
        </p:txBody>
      </p:sp>
      <p:sp>
        <p:nvSpPr>
          <p:cNvPr id="126246" name="Rectangle 294"/>
          <p:cNvSpPr>
            <a:spLocks noChangeArrowheads="1"/>
          </p:cNvSpPr>
          <p:nvPr/>
        </p:nvSpPr>
        <p:spPr bwMode="auto">
          <a:xfrm>
            <a:off x="681038" y="4892675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3</a:t>
            </a:r>
            <a:endParaRPr lang="da-DK" altLang="da-DK" noProof="1"/>
          </a:p>
        </p:txBody>
      </p:sp>
      <p:sp>
        <p:nvSpPr>
          <p:cNvPr id="126247" name="Rectangle 295"/>
          <p:cNvSpPr>
            <a:spLocks noChangeArrowheads="1"/>
          </p:cNvSpPr>
          <p:nvPr/>
        </p:nvSpPr>
        <p:spPr bwMode="auto">
          <a:xfrm>
            <a:off x="2114550" y="4892675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48" name="Rectangle 296"/>
          <p:cNvSpPr>
            <a:spLocks noChangeArrowheads="1"/>
          </p:cNvSpPr>
          <p:nvPr/>
        </p:nvSpPr>
        <p:spPr bwMode="auto">
          <a:xfrm>
            <a:off x="3133725" y="4887913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49" name="Rectangle 297"/>
          <p:cNvSpPr>
            <a:spLocks noChangeArrowheads="1"/>
          </p:cNvSpPr>
          <p:nvPr/>
        </p:nvSpPr>
        <p:spPr bwMode="auto">
          <a:xfrm>
            <a:off x="5127625" y="4873625"/>
            <a:ext cx="8699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MAM 101</a:t>
            </a:r>
            <a:endParaRPr lang="da-DK" altLang="da-DK" noProof="1"/>
          </a:p>
        </p:txBody>
      </p:sp>
      <p:sp>
        <p:nvSpPr>
          <p:cNvPr id="126250" name="Rectangle 298"/>
          <p:cNvSpPr>
            <a:spLocks noChangeArrowheads="1"/>
          </p:cNvSpPr>
          <p:nvPr/>
        </p:nvSpPr>
        <p:spPr bwMode="auto">
          <a:xfrm>
            <a:off x="681038" y="5111750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4</a:t>
            </a:r>
            <a:endParaRPr lang="da-DK" altLang="da-DK" noProof="1"/>
          </a:p>
        </p:txBody>
      </p:sp>
      <p:sp>
        <p:nvSpPr>
          <p:cNvPr id="126251" name="Rectangle 299"/>
          <p:cNvSpPr>
            <a:spLocks noChangeArrowheads="1"/>
          </p:cNvSpPr>
          <p:nvPr/>
        </p:nvSpPr>
        <p:spPr bwMode="auto">
          <a:xfrm>
            <a:off x="2114550" y="5111750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52" name="Rectangle 300"/>
          <p:cNvSpPr>
            <a:spLocks noChangeArrowheads="1"/>
          </p:cNvSpPr>
          <p:nvPr/>
        </p:nvSpPr>
        <p:spPr bwMode="auto">
          <a:xfrm>
            <a:off x="3133725" y="5106988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53" name="Rectangle 301"/>
          <p:cNvSpPr>
            <a:spLocks noChangeArrowheads="1"/>
          </p:cNvSpPr>
          <p:nvPr/>
        </p:nvSpPr>
        <p:spPr bwMode="auto">
          <a:xfrm>
            <a:off x="4152900" y="5111750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54" name="Rectangle 302"/>
          <p:cNvSpPr>
            <a:spLocks noChangeArrowheads="1"/>
          </p:cNvSpPr>
          <p:nvPr/>
        </p:nvSpPr>
        <p:spPr bwMode="auto">
          <a:xfrm>
            <a:off x="5130800" y="5092700"/>
            <a:ext cx="406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2-16</a:t>
            </a:r>
            <a:endParaRPr lang="da-DK" altLang="da-DK" noProof="1"/>
          </a:p>
        </p:txBody>
      </p:sp>
      <p:sp>
        <p:nvSpPr>
          <p:cNvPr id="126255" name="Rectangle 303"/>
          <p:cNvSpPr>
            <a:spLocks noChangeArrowheads="1"/>
          </p:cNvSpPr>
          <p:nvPr/>
        </p:nvSpPr>
        <p:spPr bwMode="auto">
          <a:xfrm>
            <a:off x="681038" y="5321300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5</a:t>
            </a:r>
            <a:endParaRPr lang="da-DK" altLang="da-DK" noProof="1"/>
          </a:p>
        </p:txBody>
      </p:sp>
      <p:sp>
        <p:nvSpPr>
          <p:cNvPr id="126256" name="Rectangle 304"/>
          <p:cNvSpPr>
            <a:spLocks noChangeArrowheads="1"/>
          </p:cNvSpPr>
          <p:nvPr/>
        </p:nvSpPr>
        <p:spPr bwMode="auto">
          <a:xfrm>
            <a:off x="1095375" y="5349875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57" name="Rectangle 305"/>
          <p:cNvSpPr>
            <a:spLocks noChangeArrowheads="1"/>
          </p:cNvSpPr>
          <p:nvPr/>
        </p:nvSpPr>
        <p:spPr bwMode="auto">
          <a:xfrm>
            <a:off x="3133725" y="5316538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58" name="Rectangle 306"/>
          <p:cNvSpPr>
            <a:spLocks noChangeArrowheads="1"/>
          </p:cNvSpPr>
          <p:nvPr/>
        </p:nvSpPr>
        <p:spPr bwMode="auto">
          <a:xfrm>
            <a:off x="4152900" y="5321300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59" name="Rectangle 307"/>
          <p:cNvSpPr>
            <a:spLocks noChangeArrowheads="1"/>
          </p:cNvSpPr>
          <p:nvPr/>
        </p:nvSpPr>
        <p:spPr bwMode="auto">
          <a:xfrm>
            <a:off x="5129213" y="5354638"/>
            <a:ext cx="8350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MBA 214</a:t>
            </a:r>
            <a:endParaRPr lang="da-DK" altLang="da-DK" noProof="1"/>
          </a:p>
        </p:txBody>
      </p:sp>
      <p:sp>
        <p:nvSpPr>
          <p:cNvPr id="126260" name="Rectangle 308"/>
          <p:cNvSpPr>
            <a:spLocks noChangeArrowheads="1"/>
          </p:cNvSpPr>
          <p:nvPr/>
        </p:nvSpPr>
        <p:spPr bwMode="auto">
          <a:xfrm>
            <a:off x="681038" y="5540375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6</a:t>
            </a:r>
            <a:endParaRPr lang="da-DK" altLang="da-DK" noProof="1"/>
          </a:p>
        </p:txBody>
      </p:sp>
      <p:sp>
        <p:nvSpPr>
          <p:cNvPr id="126261" name="Rectangle 309"/>
          <p:cNvSpPr>
            <a:spLocks noChangeArrowheads="1"/>
          </p:cNvSpPr>
          <p:nvPr/>
        </p:nvSpPr>
        <p:spPr bwMode="auto">
          <a:xfrm>
            <a:off x="1095375" y="5568950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62" name="Rectangle 310"/>
          <p:cNvSpPr>
            <a:spLocks noChangeArrowheads="1"/>
          </p:cNvSpPr>
          <p:nvPr/>
        </p:nvSpPr>
        <p:spPr bwMode="auto">
          <a:xfrm>
            <a:off x="2106613" y="5540375"/>
            <a:ext cx="746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ITM 301</a:t>
            </a:r>
            <a:endParaRPr lang="da-DK" altLang="da-DK" noProof="1"/>
          </a:p>
        </p:txBody>
      </p:sp>
      <p:sp>
        <p:nvSpPr>
          <p:cNvPr id="126263" name="Rectangle 311"/>
          <p:cNvSpPr>
            <a:spLocks noChangeArrowheads="1"/>
          </p:cNvSpPr>
          <p:nvPr/>
        </p:nvSpPr>
        <p:spPr bwMode="auto">
          <a:xfrm>
            <a:off x="3133725" y="5535613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64" name="Rectangle 312"/>
          <p:cNvSpPr>
            <a:spLocks noChangeArrowheads="1"/>
          </p:cNvSpPr>
          <p:nvPr/>
        </p:nvSpPr>
        <p:spPr bwMode="auto">
          <a:xfrm>
            <a:off x="4152900" y="5540375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65" name="Rectangle 313"/>
          <p:cNvSpPr>
            <a:spLocks noChangeArrowheads="1"/>
          </p:cNvSpPr>
          <p:nvPr/>
        </p:nvSpPr>
        <p:spPr bwMode="auto">
          <a:xfrm>
            <a:off x="5130800" y="5573713"/>
            <a:ext cx="4524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9, 10</a:t>
            </a:r>
            <a:endParaRPr lang="da-DK" altLang="da-DK" noProof="1"/>
          </a:p>
        </p:txBody>
      </p:sp>
      <p:sp>
        <p:nvSpPr>
          <p:cNvPr id="126266" name="Rectangle 314"/>
          <p:cNvSpPr>
            <a:spLocks noChangeArrowheads="1"/>
          </p:cNvSpPr>
          <p:nvPr/>
        </p:nvSpPr>
        <p:spPr bwMode="auto">
          <a:xfrm>
            <a:off x="681038" y="5749925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7</a:t>
            </a:r>
            <a:endParaRPr lang="da-DK" altLang="da-DK" noProof="1"/>
          </a:p>
        </p:txBody>
      </p:sp>
      <p:sp>
        <p:nvSpPr>
          <p:cNvPr id="126267" name="Rectangle 315"/>
          <p:cNvSpPr>
            <a:spLocks noChangeArrowheads="1"/>
          </p:cNvSpPr>
          <p:nvPr/>
        </p:nvSpPr>
        <p:spPr bwMode="auto">
          <a:xfrm>
            <a:off x="1087438" y="5764213"/>
            <a:ext cx="746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ITM 101</a:t>
            </a:r>
            <a:endParaRPr lang="da-DK" altLang="da-DK" noProof="1"/>
          </a:p>
        </p:txBody>
      </p:sp>
      <p:sp>
        <p:nvSpPr>
          <p:cNvPr id="126268" name="Rectangle 316"/>
          <p:cNvSpPr>
            <a:spLocks noChangeArrowheads="1"/>
          </p:cNvSpPr>
          <p:nvPr/>
        </p:nvSpPr>
        <p:spPr bwMode="auto">
          <a:xfrm>
            <a:off x="2114550" y="5749925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69" name="Rectangle 317"/>
          <p:cNvSpPr>
            <a:spLocks noChangeArrowheads="1"/>
          </p:cNvSpPr>
          <p:nvPr/>
        </p:nvSpPr>
        <p:spPr bwMode="auto">
          <a:xfrm>
            <a:off x="3133725" y="5749925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70" name="Rectangle 318"/>
          <p:cNvSpPr>
            <a:spLocks noChangeArrowheads="1"/>
          </p:cNvSpPr>
          <p:nvPr/>
        </p:nvSpPr>
        <p:spPr bwMode="auto">
          <a:xfrm>
            <a:off x="4152900" y="5749925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71" name="Rectangle 319"/>
          <p:cNvSpPr>
            <a:spLocks noChangeArrowheads="1"/>
          </p:cNvSpPr>
          <p:nvPr/>
        </p:nvSpPr>
        <p:spPr bwMode="auto">
          <a:xfrm>
            <a:off x="5133975" y="5778500"/>
            <a:ext cx="4159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BDA</a:t>
            </a:r>
            <a:endParaRPr lang="da-DK" altLang="da-DK" noProof="1"/>
          </a:p>
        </p:txBody>
      </p:sp>
      <p:sp>
        <p:nvSpPr>
          <p:cNvPr id="126272" name="Rectangle 320"/>
          <p:cNvSpPr>
            <a:spLocks noChangeArrowheads="1"/>
          </p:cNvSpPr>
          <p:nvPr/>
        </p:nvSpPr>
        <p:spPr bwMode="auto">
          <a:xfrm>
            <a:off x="681038" y="5969000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8</a:t>
            </a:r>
            <a:endParaRPr lang="da-DK" altLang="da-DK" noProof="1"/>
          </a:p>
        </p:txBody>
      </p:sp>
      <p:sp>
        <p:nvSpPr>
          <p:cNvPr id="126273" name="Rectangle 321"/>
          <p:cNvSpPr>
            <a:spLocks noChangeArrowheads="1"/>
          </p:cNvSpPr>
          <p:nvPr/>
        </p:nvSpPr>
        <p:spPr bwMode="auto">
          <a:xfrm>
            <a:off x="1087438" y="5983288"/>
            <a:ext cx="7493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1-4, 7 ...</a:t>
            </a:r>
            <a:endParaRPr lang="da-DK" altLang="da-DK" noProof="1"/>
          </a:p>
        </p:txBody>
      </p:sp>
      <p:sp>
        <p:nvSpPr>
          <p:cNvPr id="126274" name="Rectangle 322"/>
          <p:cNvSpPr>
            <a:spLocks noChangeArrowheads="1"/>
          </p:cNvSpPr>
          <p:nvPr/>
        </p:nvSpPr>
        <p:spPr bwMode="auto">
          <a:xfrm>
            <a:off x="2114550" y="5969000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75" name="Rectangle 323"/>
          <p:cNvSpPr>
            <a:spLocks noChangeArrowheads="1"/>
          </p:cNvSpPr>
          <p:nvPr/>
        </p:nvSpPr>
        <p:spPr bwMode="auto">
          <a:xfrm>
            <a:off x="3125788" y="5969000"/>
            <a:ext cx="746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ITM 202</a:t>
            </a:r>
            <a:endParaRPr lang="da-DK" altLang="da-DK" noProof="1"/>
          </a:p>
        </p:txBody>
      </p:sp>
      <p:sp>
        <p:nvSpPr>
          <p:cNvPr id="126276" name="Rectangle 324"/>
          <p:cNvSpPr>
            <a:spLocks noChangeArrowheads="1"/>
          </p:cNvSpPr>
          <p:nvPr/>
        </p:nvSpPr>
        <p:spPr bwMode="auto">
          <a:xfrm>
            <a:off x="4152900" y="5969000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77" name="Rectangle 325"/>
          <p:cNvSpPr>
            <a:spLocks noChangeArrowheads="1"/>
          </p:cNvSpPr>
          <p:nvPr/>
        </p:nvSpPr>
        <p:spPr bwMode="auto">
          <a:xfrm>
            <a:off x="5130800" y="5997575"/>
            <a:ext cx="2254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14</a:t>
            </a:r>
            <a:endParaRPr lang="da-DK" altLang="da-DK" noProof="1"/>
          </a:p>
        </p:txBody>
      </p:sp>
      <p:sp>
        <p:nvSpPr>
          <p:cNvPr id="126278" name="Rectangle 326"/>
          <p:cNvSpPr>
            <a:spLocks noChangeArrowheads="1"/>
          </p:cNvSpPr>
          <p:nvPr/>
        </p:nvSpPr>
        <p:spPr bwMode="auto">
          <a:xfrm>
            <a:off x="681038" y="6188075"/>
            <a:ext cx="227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  9</a:t>
            </a:r>
            <a:endParaRPr lang="da-DK" altLang="da-DK" noProof="1"/>
          </a:p>
        </p:txBody>
      </p:sp>
      <p:sp>
        <p:nvSpPr>
          <p:cNvPr id="126279" name="Rectangle 327"/>
          <p:cNvSpPr>
            <a:spLocks noChangeArrowheads="1"/>
          </p:cNvSpPr>
          <p:nvPr/>
        </p:nvSpPr>
        <p:spPr bwMode="auto">
          <a:xfrm>
            <a:off x="3133725" y="6188075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80" name="Rectangle 328"/>
          <p:cNvSpPr>
            <a:spLocks noChangeArrowheads="1"/>
          </p:cNvSpPr>
          <p:nvPr/>
        </p:nvSpPr>
        <p:spPr bwMode="auto">
          <a:xfrm>
            <a:off x="4152900" y="6188075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81" name="Rectangle 329"/>
          <p:cNvSpPr>
            <a:spLocks noChangeArrowheads="1"/>
          </p:cNvSpPr>
          <p:nvPr/>
        </p:nvSpPr>
        <p:spPr bwMode="auto">
          <a:xfrm>
            <a:off x="682625" y="6397625"/>
            <a:ext cx="2254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10</a:t>
            </a:r>
            <a:endParaRPr lang="da-DK" altLang="da-DK" noProof="1"/>
          </a:p>
        </p:txBody>
      </p:sp>
      <p:sp>
        <p:nvSpPr>
          <p:cNvPr id="126282" name="Rectangle 330"/>
          <p:cNvSpPr>
            <a:spLocks noChangeArrowheads="1"/>
          </p:cNvSpPr>
          <p:nvPr/>
        </p:nvSpPr>
        <p:spPr bwMode="auto">
          <a:xfrm>
            <a:off x="3133725" y="6397625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83" name="Rectangle 331"/>
          <p:cNvSpPr>
            <a:spLocks noChangeArrowheads="1"/>
          </p:cNvSpPr>
          <p:nvPr/>
        </p:nvSpPr>
        <p:spPr bwMode="auto">
          <a:xfrm>
            <a:off x="4152900" y="6397625"/>
            <a:ext cx="2381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sz="1600" b="0" noProof="1">
                <a:solidFill>
                  <a:srgbClr val="000000"/>
                </a:solidFill>
              </a:rPr>
              <a:t>***</a:t>
            </a:r>
            <a:endParaRPr lang="da-DK" altLang="da-DK" noProof="1"/>
          </a:p>
        </p:txBody>
      </p:sp>
      <p:sp>
        <p:nvSpPr>
          <p:cNvPr id="126284" name="Rectangle 332"/>
          <p:cNvSpPr>
            <a:spLocks noChangeArrowheads="1"/>
          </p:cNvSpPr>
          <p:nvPr/>
        </p:nvSpPr>
        <p:spPr bwMode="auto">
          <a:xfrm>
            <a:off x="4084638" y="3797300"/>
            <a:ext cx="16049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Weeks 2-6, 10-16</a:t>
            </a:r>
            <a:endParaRPr lang="da-DK" altLang="da-DK" noProof="1"/>
          </a:p>
        </p:txBody>
      </p:sp>
      <p:sp>
        <p:nvSpPr>
          <p:cNvPr id="126285" name="Rectangle 333"/>
          <p:cNvSpPr>
            <a:spLocks noChangeArrowheads="1"/>
          </p:cNvSpPr>
          <p:nvPr/>
        </p:nvSpPr>
        <p:spPr bwMode="auto">
          <a:xfrm>
            <a:off x="1095375" y="4184650"/>
            <a:ext cx="2825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Mo</a:t>
            </a:r>
            <a:endParaRPr lang="da-DK" altLang="da-DK" noProof="1"/>
          </a:p>
        </p:txBody>
      </p:sp>
      <p:sp>
        <p:nvSpPr>
          <p:cNvPr id="126286" name="Rectangle 334"/>
          <p:cNvSpPr>
            <a:spLocks noChangeArrowheads="1"/>
          </p:cNvSpPr>
          <p:nvPr/>
        </p:nvSpPr>
        <p:spPr bwMode="auto">
          <a:xfrm>
            <a:off x="2114550" y="4184650"/>
            <a:ext cx="2365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Tu</a:t>
            </a:r>
            <a:endParaRPr lang="da-DK" altLang="da-DK" noProof="1"/>
          </a:p>
        </p:txBody>
      </p:sp>
      <p:sp>
        <p:nvSpPr>
          <p:cNvPr id="126287" name="Rectangle 335"/>
          <p:cNvSpPr>
            <a:spLocks noChangeArrowheads="1"/>
          </p:cNvSpPr>
          <p:nvPr/>
        </p:nvSpPr>
        <p:spPr bwMode="auto">
          <a:xfrm>
            <a:off x="3130550" y="4184650"/>
            <a:ext cx="304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We</a:t>
            </a:r>
            <a:endParaRPr lang="da-DK" altLang="da-DK" noProof="1"/>
          </a:p>
        </p:txBody>
      </p:sp>
      <p:sp>
        <p:nvSpPr>
          <p:cNvPr id="126288" name="Rectangle 336"/>
          <p:cNvSpPr>
            <a:spLocks noChangeArrowheads="1"/>
          </p:cNvSpPr>
          <p:nvPr/>
        </p:nvSpPr>
        <p:spPr bwMode="auto">
          <a:xfrm>
            <a:off x="4152900" y="4184650"/>
            <a:ext cx="2365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Th</a:t>
            </a:r>
            <a:endParaRPr lang="da-DK" altLang="da-DK" noProof="1"/>
          </a:p>
        </p:txBody>
      </p:sp>
      <p:sp>
        <p:nvSpPr>
          <p:cNvPr id="126289" name="Rectangle 337"/>
          <p:cNvSpPr>
            <a:spLocks noChangeArrowheads="1"/>
          </p:cNvSpPr>
          <p:nvPr/>
        </p:nvSpPr>
        <p:spPr bwMode="auto">
          <a:xfrm>
            <a:off x="5172075" y="4184650"/>
            <a:ext cx="1920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Fr</a:t>
            </a:r>
            <a:endParaRPr lang="da-DK" altLang="da-DK" noProof="1"/>
          </a:p>
        </p:txBody>
      </p:sp>
      <p:sp>
        <p:nvSpPr>
          <p:cNvPr id="126290" name="Rectangle 338"/>
          <p:cNvSpPr>
            <a:spLocks noChangeArrowheads="1"/>
          </p:cNvSpPr>
          <p:nvPr/>
        </p:nvSpPr>
        <p:spPr bwMode="auto">
          <a:xfrm>
            <a:off x="6191250" y="4184650"/>
            <a:ext cx="247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sz="1600" b="0" noProof="1">
                <a:solidFill>
                  <a:srgbClr val="000000"/>
                </a:solidFill>
              </a:rPr>
              <a:t>Sa</a:t>
            </a:r>
            <a:endParaRPr lang="da-DK" altLang="da-DK" noProof="1"/>
          </a:p>
        </p:txBody>
      </p:sp>
      <p:sp>
        <p:nvSpPr>
          <p:cNvPr id="126291" name="Rectangle 339"/>
          <p:cNvSpPr>
            <a:spLocks noChangeArrowheads="1"/>
          </p:cNvSpPr>
          <p:nvPr/>
        </p:nvSpPr>
        <p:spPr bwMode="auto">
          <a:xfrm>
            <a:off x="2024063" y="4892675"/>
            <a:ext cx="920750" cy="4476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6292" name="Rectangle 340"/>
          <p:cNvSpPr>
            <a:spLocks noChangeArrowheads="1"/>
          </p:cNvSpPr>
          <p:nvPr/>
        </p:nvSpPr>
        <p:spPr bwMode="auto">
          <a:xfrm>
            <a:off x="2024063" y="4445000"/>
            <a:ext cx="920750" cy="4476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6293" name="Rectangle 341"/>
          <p:cNvSpPr>
            <a:spLocks noChangeArrowheads="1"/>
          </p:cNvSpPr>
          <p:nvPr/>
        </p:nvSpPr>
        <p:spPr bwMode="auto">
          <a:xfrm>
            <a:off x="1004888" y="5340350"/>
            <a:ext cx="920750" cy="4381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6294" name="Rectangle 342"/>
          <p:cNvSpPr>
            <a:spLocks noChangeArrowheads="1"/>
          </p:cNvSpPr>
          <p:nvPr/>
        </p:nvSpPr>
        <p:spPr bwMode="auto">
          <a:xfrm>
            <a:off x="2024063" y="5527675"/>
            <a:ext cx="920750" cy="6794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6295" name="Rectangle 343"/>
          <p:cNvSpPr>
            <a:spLocks noChangeArrowheads="1"/>
          </p:cNvSpPr>
          <p:nvPr/>
        </p:nvSpPr>
        <p:spPr bwMode="auto">
          <a:xfrm>
            <a:off x="3024188" y="5930900"/>
            <a:ext cx="920750" cy="4476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6296" name="Rectangle 344"/>
          <p:cNvSpPr>
            <a:spLocks noChangeArrowheads="1"/>
          </p:cNvSpPr>
          <p:nvPr/>
        </p:nvSpPr>
        <p:spPr bwMode="auto">
          <a:xfrm>
            <a:off x="3024188" y="6378575"/>
            <a:ext cx="920750" cy="2381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6299" name="Rectangle 347"/>
          <p:cNvSpPr>
            <a:spLocks noChangeArrowheads="1"/>
          </p:cNvSpPr>
          <p:nvPr/>
        </p:nvSpPr>
        <p:spPr bwMode="auto">
          <a:xfrm>
            <a:off x="5072063" y="5354638"/>
            <a:ext cx="920750" cy="4476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6300" name="Rectangle 348"/>
          <p:cNvSpPr>
            <a:spLocks noChangeArrowheads="1"/>
          </p:cNvSpPr>
          <p:nvPr/>
        </p:nvSpPr>
        <p:spPr bwMode="auto">
          <a:xfrm>
            <a:off x="5072063" y="4454525"/>
            <a:ext cx="920750" cy="4476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6301" name="Rectangle 349"/>
          <p:cNvSpPr>
            <a:spLocks noChangeArrowheads="1"/>
          </p:cNvSpPr>
          <p:nvPr/>
        </p:nvSpPr>
        <p:spPr bwMode="auto">
          <a:xfrm>
            <a:off x="5072063" y="4902200"/>
            <a:ext cx="920750" cy="4476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6302" name="Text Box 350"/>
          <p:cNvSpPr txBox="1">
            <a:spLocks noChangeArrowheads="1"/>
          </p:cNvSpPr>
          <p:nvPr/>
        </p:nvSpPr>
        <p:spPr bwMode="auto">
          <a:xfrm>
            <a:off x="449263" y="57150"/>
            <a:ext cx="7069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3.7A  Planning screens, room allocation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31" name="Rectangle 303"/>
          <p:cNvSpPr>
            <a:spLocks noChangeArrowheads="1"/>
          </p:cNvSpPr>
          <p:nvPr/>
        </p:nvSpPr>
        <p:spPr bwMode="auto">
          <a:xfrm>
            <a:off x="574675" y="781050"/>
            <a:ext cx="2205038" cy="51022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25232" name="Rectangle 304"/>
          <p:cNvSpPr>
            <a:spLocks noChangeArrowheads="1"/>
          </p:cNvSpPr>
          <p:nvPr/>
        </p:nvSpPr>
        <p:spPr bwMode="auto">
          <a:xfrm>
            <a:off x="2540000" y="1766888"/>
            <a:ext cx="5953125" cy="94297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25109" name="Rectangle 181"/>
          <p:cNvSpPr>
            <a:spLocks noChangeAspect="1" noChangeArrowheads="1"/>
          </p:cNvSpPr>
          <p:nvPr/>
        </p:nvSpPr>
        <p:spPr bwMode="auto">
          <a:xfrm>
            <a:off x="649288" y="2097088"/>
            <a:ext cx="533400" cy="3032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Line</a:t>
            </a:r>
          </a:p>
        </p:txBody>
      </p:sp>
      <p:sp>
        <p:nvSpPr>
          <p:cNvPr id="125110" name="Rectangle 182"/>
          <p:cNvSpPr>
            <a:spLocks noChangeAspect="1" noChangeArrowheads="1"/>
          </p:cNvSpPr>
          <p:nvPr/>
        </p:nvSpPr>
        <p:spPr bwMode="auto">
          <a:xfrm>
            <a:off x="1481138" y="1978025"/>
            <a:ext cx="8001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Class</a:t>
            </a:r>
          </a:p>
          <a:p>
            <a:r>
              <a:rPr lang="en-US" altLang="da-DK" b="0"/>
              <a:t>activity</a:t>
            </a:r>
          </a:p>
        </p:txBody>
      </p:sp>
      <p:sp>
        <p:nvSpPr>
          <p:cNvPr id="125111" name="Rectangle 183"/>
          <p:cNvSpPr>
            <a:spLocks noChangeAspect="1" noChangeArrowheads="1"/>
          </p:cNvSpPr>
          <p:nvPr/>
        </p:nvSpPr>
        <p:spPr bwMode="auto">
          <a:xfrm>
            <a:off x="2965450" y="2092325"/>
            <a:ext cx="9525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Request</a:t>
            </a:r>
          </a:p>
        </p:txBody>
      </p:sp>
      <p:sp>
        <p:nvSpPr>
          <p:cNvPr id="125112" name="Rectangle 184"/>
          <p:cNvSpPr>
            <a:spLocks noChangeAspect="1" noChangeArrowheads="1"/>
          </p:cNvSpPr>
          <p:nvPr/>
        </p:nvSpPr>
        <p:spPr bwMode="auto">
          <a:xfrm>
            <a:off x="4562475" y="1978025"/>
            <a:ext cx="9525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Request</a:t>
            </a:r>
          </a:p>
          <a:p>
            <a:r>
              <a:rPr lang="en-US" altLang="da-DK" b="0"/>
              <a:t>hour</a:t>
            </a:r>
          </a:p>
        </p:txBody>
      </p:sp>
      <p:sp>
        <p:nvSpPr>
          <p:cNvPr id="125113" name="Rectangle 185"/>
          <p:cNvSpPr>
            <a:spLocks noChangeAspect="1" noChangeArrowheads="1"/>
          </p:cNvSpPr>
          <p:nvPr/>
        </p:nvSpPr>
        <p:spPr bwMode="auto">
          <a:xfrm>
            <a:off x="6208713" y="1978025"/>
            <a:ext cx="7112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Room</a:t>
            </a:r>
          </a:p>
          <a:p>
            <a:r>
              <a:rPr lang="en-US" altLang="da-DK" b="0"/>
              <a:t>hour</a:t>
            </a:r>
          </a:p>
        </p:txBody>
      </p:sp>
      <p:sp>
        <p:nvSpPr>
          <p:cNvPr id="125114" name="Rectangle 186"/>
          <p:cNvSpPr>
            <a:spLocks noChangeAspect="1" noChangeArrowheads="1"/>
          </p:cNvSpPr>
          <p:nvPr/>
        </p:nvSpPr>
        <p:spPr bwMode="auto">
          <a:xfrm>
            <a:off x="7654925" y="2092325"/>
            <a:ext cx="7112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Room</a:t>
            </a:r>
          </a:p>
        </p:txBody>
      </p:sp>
      <p:sp>
        <p:nvSpPr>
          <p:cNvPr id="125115" name="Rectangle 187"/>
          <p:cNvSpPr>
            <a:spLocks noChangeAspect="1" noChangeArrowheads="1"/>
          </p:cNvSpPr>
          <p:nvPr/>
        </p:nvSpPr>
        <p:spPr bwMode="auto">
          <a:xfrm>
            <a:off x="7527925" y="920750"/>
            <a:ext cx="9652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Contract</a:t>
            </a:r>
          </a:p>
          <a:p>
            <a:r>
              <a:rPr lang="en-US" altLang="da-DK" b="0"/>
              <a:t>period</a:t>
            </a:r>
          </a:p>
        </p:txBody>
      </p:sp>
      <p:sp>
        <p:nvSpPr>
          <p:cNvPr id="125116" name="Rectangle 188"/>
          <p:cNvSpPr>
            <a:spLocks noChangeAspect="1" noChangeArrowheads="1"/>
          </p:cNvSpPr>
          <p:nvPr/>
        </p:nvSpPr>
        <p:spPr bwMode="auto">
          <a:xfrm>
            <a:off x="1471613" y="1035050"/>
            <a:ext cx="8255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Activity</a:t>
            </a:r>
          </a:p>
        </p:txBody>
      </p:sp>
      <p:sp>
        <p:nvSpPr>
          <p:cNvPr id="125117" name="Rectangle 189"/>
          <p:cNvSpPr>
            <a:spLocks noChangeAspect="1" noChangeArrowheads="1"/>
          </p:cNvSpPr>
          <p:nvPr/>
        </p:nvSpPr>
        <p:spPr bwMode="auto">
          <a:xfrm>
            <a:off x="1544638" y="3021013"/>
            <a:ext cx="673100" cy="3032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Class</a:t>
            </a:r>
          </a:p>
        </p:txBody>
      </p:sp>
      <p:sp>
        <p:nvSpPr>
          <p:cNvPr id="125118" name="Rectangle 190"/>
          <p:cNvSpPr>
            <a:spLocks noChangeAspect="1" noChangeArrowheads="1"/>
          </p:cNvSpPr>
          <p:nvPr/>
        </p:nvSpPr>
        <p:spPr bwMode="auto">
          <a:xfrm>
            <a:off x="1544638" y="3978275"/>
            <a:ext cx="6731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Class</a:t>
            </a:r>
          </a:p>
          <a:p>
            <a:r>
              <a:rPr lang="en-US" altLang="da-DK" b="0"/>
              <a:t>hours</a:t>
            </a:r>
          </a:p>
        </p:txBody>
      </p:sp>
      <p:sp>
        <p:nvSpPr>
          <p:cNvPr id="125119" name="Rectangle 191"/>
          <p:cNvSpPr>
            <a:spLocks noChangeAspect="1" noChangeArrowheads="1"/>
          </p:cNvSpPr>
          <p:nvPr/>
        </p:nvSpPr>
        <p:spPr bwMode="auto">
          <a:xfrm>
            <a:off x="1576388" y="5078413"/>
            <a:ext cx="6096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Time</a:t>
            </a:r>
          </a:p>
          <a:p>
            <a:r>
              <a:rPr lang="en-US" altLang="da-DK" b="0"/>
              <a:t>table</a:t>
            </a:r>
          </a:p>
        </p:txBody>
      </p:sp>
      <p:sp>
        <p:nvSpPr>
          <p:cNvPr id="125120" name="Rectangle 192"/>
          <p:cNvSpPr>
            <a:spLocks noChangeAspect="1" noChangeArrowheads="1"/>
          </p:cNvSpPr>
          <p:nvPr/>
        </p:nvSpPr>
        <p:spPr bwMode="auto">
          <a:xfrm>
            <a:off x="3136900" y="5192713"/>
            <a:ext cx="584200" cy="3032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User</a:t>
            </a:r>
          </a:p>
        </p:txBody>
      </p:sp>
      <p:sp>
        <p:nvSpPr>
          <p:cNvPr id="125121" name="Rectangle 193"/>
          <p:cNvSpPr>
            <a:spLocks noChangeAspect="1" noChangeArrowheads="1"/>
          </p:cNvSpPr>
          <p:nvPr/>
        </p:nvSpPr>
        <p:spPr bwMode="auto">
          <a:xfrm>
            <a:off x="4581525" y="5078413"/>
            <a:ext cx="9144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User</a:t>
            </a:r>
          </a:p>
          <a:p>
            <a:r>
              <a:rPr lang="en-US" altLang="da-DK" b="0"/>
              <a:t>authoriz</a:t>
            </a:r>
          </a:p>
        </p:txBody>
      </p:sp>
      <p:sp>
        <p:nvSpPr>
          <p:cNvPr id="125122" name="Rectangle 194"/>
          <p:cNvSpPr>
            <a:spLocks noChangeAspect="1" noChangeArrowheads="1"/>
          </p:cNvSpPr>
          <p:nvPr/>
        </p:nvSpPr>
        <p:spPr bwMode="auto">
          <a:xfrm>
            <a:off x="6092825" y="5078413"/>
            <a:ext cx="9398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Authoriz</a:t>
            </a:r>
          </a:p>
          <a:p>
            <a:r>
              <a:rPr lang="en-US" altLang="da-DK" b="0"/>
              <a:t>type</a:t>
            </a:r>
          </a:p>
        </p:txBody>
      </p:sp>
      <p:sp>
        <p:nvSpPr>
          <p:cNvPr id="125123" name="Rectangle 195"/>
          <p:cNvSpPr>
            <a:spLocks noChangeAspect="1" noChangeArrowheads="1"/>
          </p:cNvSpPr>
          <p:nvPr/>
        </p:nvSpPr>
        <p:spPr bwMode="auto">
          <a:xfrm>
            <a:off x="7531100" y="2906713"/>
            <a:ext cx="9398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Room</a:t>
            </a:r>
          </a:p>
          <a:p>
            <a:r>
              <a:rPr lang="en-US" altLang="da-DK" b="0"/>
              <a:t>property</a:t>
            </a:r>
          </a:p>
        </p:txBody>
      </p:sp>
      <p:sp>
        <p:nvSpPr>
          <p:cNvPr id="125124" name="Rectangle 196"/>
          <p:cNvSpPr>
            <a:spLocks noChangeAspect="1" noChangeArrowheads="1"/>
          </p:cNvSpPr>
          <p:nvPr/>
        </p:nvSpPr>
        <p:spPr bwMode="auto">
          <a:xfrm>
            <a:off x="7527925" y="4092575"/>
            <a:ext cx="9652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Property</a:t>
            </a:r>
          </a:p>
        </p:txBody>
      </p:sp>
      <p:sp>
        <p:nvSpPr>
          <p:cNvPr id="125125" name="Rectangle 197"/>
          <p:cNvSpPr>
            <a:spLocks noChangeAspect="1" noChangeArrowheads="1"/>
          </p:cNvSpPr>
          <p:nvPr/>
        </p:nvSpPr>
        <p:spPr bwMode="auto">
          <a:xfrm>
            <a:off x="4556125" y="3978275"/>
            <a:ext cx="9652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Property</a:t>
            </a:r>
          </a:p>
          <a:p>
            <a:r>
              <a:rPr lang="en-US" altLang="da-DK" b="0"/>
              <a:t>wish</a:t>
            </a:r>
          </a:p>
        </p:txBody>
      </p:sp>
      <p:sp>
        <p:nvSpPr>
          <p:cNvPr id="125126" name="Rectangle 198"/>
          <p:cNvSpPr>
            <a:spLocks noChangeAspect="1" noChangeArrowheads="1"/>
          </p:cNvSpPr>
          <p:nvPr/>
        </p:nvSpPr>
        <p:spPr bwMode="auto">
          <a:xfrm>
            <a:off x="4683125" y="2911475"/>
            <a:ext cx="7112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Room</a:t>
            </a:r>
          </a:p>
          <a:p>
            <a:r>
              <a:rPr lang="en-US" altLang="da-DK" b="0"/>
              <a:t>wish</a:t>
            </a:r>
          </a:p>
        </p:txBody>
      </p:sp>
      <p:sp>
        <p:nvSpPr>
          <p:cNvPr id="125127" name="Rectangle 199"/>
          <p:cNvSpPr>
            <a:spLocks noChangeAspect="1" noChangeArrowheads="1"/>
          </p:cNvSpPr>
          <p:nvPr/>
        </p:nvSpPr>
        <p:spPr bwMode="auto">
          <a:xfrm>
            <a:off x="4581525" y="920750"/>
            <a:ext cx="914400" cy="5778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Building</a:t>
            </a:r>
          </a:p>
          <a:p>
            <a:r>
              <a:rPr lang="en-US" altLang="da-DK" b="0"/>
              <a:t>wish</a:t>
            </a:r>
          </a:p>
        </p:txBody>
      </p:sp>
      <p:sp>
        <p:nvSpPr>
          <p:cNvPr id="125128" name="Rectangle 200"/>
          <p:cNvSpPr>
            <a:spLocks noChangeAspect="1" noChangeArrowheads="1"/>
          </p:cNvSpPr>
          <p:nvPr/>
        </p:nvSpPr>
        <p:spPr bwMode="auto">
          <a:xfrm>
            <a:off x="6105525" y="1035050"/>
            <a:ext cx="914400" cy="303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r>
              <a:rPr lang="en-US" altLang="da-DK" b="0"/>
              <a:t>Building</a:t>
            </a:r>
          </a:p>
        </p:txBody>
      </p:sp>
      <p:cxnSp>
        <p:nvCxnSpPr>
          <p:cNvPr id="125129" name="AutoShape 201"/>
          <p:cNvCxnSpPr>
            <a:cxnSpLocks noChangeAspect="1" noChangeShapeType="1"/>
            <a:stCxn id="125110" idx="3"/>
            <a:endCxn id="125111" idx="1"/>
          </p:cNvCxnSpPr>
          <p:nvPr/>
        </p:nvCxnSpPr>
        <p:spPr bwMode="auto">
          <a:xfrm flipV="1">
            <a:off x="2295525" y="2244725"/>
            <a:ext cx="655638" cy="222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30" name="AutoShape 202"/>
          <p:cNvCxnSpPr>
            <a:cxnSpLocks noChangeAspect="1" noChangeShapeType="1"/>
            <a:stCxn id="125111" idx="3"/>
            <a:endCxn id="125112" idx="1"/>
          </p:cNvCxnSpPr>
          <p:nvPr/>
        </p:nvCxnSpPr>
        <p:spPr bwMode="auto">
          <a:xfrm>
            <a:off x="3932238" y="2244725"/>
            <a:ext cx="615950" cy="222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31" name="AutoShape 203"/>
          <p:cNvCxnSpPr>
            <a:cxnSpLocks noChangeAspect="1" noChangeShapeType="1"/>
            <a:stCxn id="125112" idx="3"/>
            <a:endCxn id="125113" idx="1"/>
          </p:cNvCxnSpPr>
          <p:nvPr/>
        </p:nvCxnSpPr>
        <p:spPr bwMode="auto">
          <a:xfrm>
            <a:off x="5529263" y="2266950"/>
            <a:ext cx="665162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32" name="AutoShape 204"/>
          <p:cNvCxnSpPr>
            <a:cxnSpLocks noChangeAspect="1" noChangeShapeType="1"/>
            <a:stCxn id="125113" idx="3"/>
            <a:endCxn id="125114" idx="1"/>
          </p:cNvCxnSpPr>
          <p:nvPr/>
        </p:nvCxnSpPr>
        <p:spPr bwMode="auto">
          <a:xfrm flipV="1">
            <a:off x="6934200" y="2244725"/>
            <a:ext cx="706438" cy="222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33" name="AutoShape 205"/>
          <p:cNvCxnSpPr>
            <a:cxnSpLocks noChangeAspect="1" noChangeShapeType="1"/>
            <a:stCxn id="125121" idx="3"/>
            <a:endCxn id="125122" idx="1"/>
          </p:cNvCxnSpPr>
          <p:nvPr/>
        </p:nvCxnSpPr>
        <p:spPr bwMode="auto">
          <a:xfrm>
            <a:off x="5510213" y="5367338"/>
            <a:ext cx="56832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34" name="AutoShape 206"/>
          <p:cNvCxnSpPr>
            <a:cxnSpLocks noChangeAspect="1" noChangeShapeType="1"/>
            <a:stCxn id="125120" idx="3"/>
            <a:endCxn id="125121" idx="1"/>
          </p:cNvCxnSpPr>
          <p:nvPr/>
        </p:nvCxnSpPr>
        <p:spPr bwMode="auto">
          <a:xfrm>
            <a:off x="3735388" y="5345113"/>
            <a:ext cx="831850" cy="222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35" name="AutoShape 207"/>
          <p:cNvCxnSpPr>
            <a:cxnSpLocks noChangeAspect="1" noChangeShapeType="1"/>
            <a:stCxn id="125119" idx="3"/>
            <a:endCxn id="125120" idx="1"/>
          </p:cNvCxnSpPr>
          <p:nvPr/>
        </p:nvCxnSpPr>
        <p:spPr bwMode="auto">
          <a:xfrm flipV="1">
            <a:off x="2200275" y="5345113"/>
            <a:ext cx="922338" cy="222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36" name="AutoShape 208"/>
          <p:cNvCxnSpPr>
            <a:cxnSpLocks noChangeAspect="1" noChangeShapeType="1"/>
            <a:stCxn id="125125" idx="3"/>
            <a:endCxn id="125124" idx="1"/>
          </p:cNvCxnSpPr>
          <p:nvPr/>
        </p:nvCxnSpPr>
        <p:spPr bwMode="auto">
          <a:xfrm flipV="1">
            <a:off x="5535613" y="4244975"/>
            <a:ext cx="1978025" cy="222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37" name="AutoShape 209"/>
          <p:cNvCxnSpPr>
            <a:cxnSpLocks noChangeAspect="1" noChangeShapeType="1"/>
            <a:stCxn id="125116" idx="2"/>
            <a:endCxn id="125110" idx="0"/>
          </p:cNvCxnSpPr>
          <p:nvPr/>
        </p:nvCxnSpPr>
        <p:spPr bwMode="auto">
          <a:xfrm flipH="1">
            <a:off x="1881188" y="1352550"/>
            <a:ext cx="3175" cy="6111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38" name="AutoShape 210"/>
          <p:cNvCxnSpPr>
            <a:cxnSpLocks noChangeAspect="1" noChangeShapeType="1"/>
            <a:stCxn id="125110" idx="2"/>
            <a:endCxn id="125117" idx="0"/>
          </p:cNvCxnSpPr>
          <p:nvPr/>
        </p:nvCxnSpPr>
        <p:spPr bwMode="auto">
          <a:xfrm>
            <a:off x="1881188" y="2570163"/>
            <a:ext cx="0" cy="4365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39" name="AutoShape 211"/>
          <p:cNvCxnSpPr>
            <a:cxnSpLocks noChangeAspect="1" noChangeShapeType="1"/>
            <a:stCxn id="125117" idx="2"/>
            <a:endCxn id="125118" idx="0"/>
          </p:cNvCxnSpPr>
          <p:nvPr/>
        </p:nvCxnSpPr>
        <p:spPr bwMode="auto">
          <a:xfrm>
            <a:off x="1881188" y="3338513"/>
            <a:ext cx="0" cy="6254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40" name="AutoShape 212"/>
          <p:cNvCxnSpPr>
            <a:cxnSpLocks noChangeAspect="1" noChangeShapeType="1"/>
            <a:stCxn id="125118" idx="2"/>
            <a:endCxn id="125119" idx="0"/>
          </p:cNvCxnSpPr>
          <p:nvPr/>
        </p:nvCxnSpPr>
        <p:spPr bwMode="auto">
          <a:xfrm>
            <a:off x="1881188" y="4570413"/>
            <a:ext cx="0" cy="4937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41" name="AutoShape 213"/>
          <p:cNvCxnSpPr>
            <a:cxnSpLocks noChangeAspect="1" noChangeShapeType="1"/>
            <a:stCxn id="125127" idx="3"/>
            <a:endCxn id="125128" idx="1"/>
          </p:cNvCxnSpPr>
          <p:nvPr/>
        </p:nvCxnSpPr>
        <p:spPr bwMode="auto">
          <a:xfrm flipV="1">
            <a:off x="5510213" y="1187450"/>
            <a:ext cx="581025" cy="222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42" name="AutoShape 214"/>
          <p:cNvCxnSpPr>
            <a:cxnSpLocks noChangeAspect="1" noChangeShapeType="1"/>
            <a:stCxn id="125123" idx="0"/>
            <a:endCxn id="125114" idx="2"/>
          </p:cNvCxnSpPr>
          <p:nvPr/>
        </p:nvCxnSpPr>
        <p:spPr bwMode="auto">
          <a:xfrm flipV="1">
            <a:off x="8001000" y="2409825"/>
            <a:ext cx="9525" cy="4826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43" name="AutoShape 215"/>
          <p:cNvCxnSpPr>
            <a:cxnSpLocks noChangeAspect="1" noChangeShapeType="1"/>
            <a:stCxn id="125124" idx="0"/>
            <a:endCxn id="125123" idx="2"/>
          </p:cNvCxnSpPr>
          <p:nvPr/>
        </p:nvCxnSpPr>
        <p:spPr bwMode="auto">
          <a:xfrm flipH="1" flipV="1">
            <a:off x="8001000" y="3498850"/>
            <a:ext cx="9525" cy="57943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44" name="AutoShape 216"/>
          <p:cNvCxnSpPr>
            <a:cxnSpLocks noChangeAspect="1" noChangeShapeType="1"/>
            <a:stCxn id="125122" idx="0"/>
            <a:endCxn id="125113" idx="2"/>
          </p:cNvCxnSpPr>
          <p:nvPr/>
        </p:nvCxnSpPr>
        <p:spPr bwMode="auto">
          <a:xfrm flipV="1">
            <a:off x="6562725" y="2570163"/>
            <a:ext cx="1588" cy="24939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45" name="AutoShape 217"/>
          <p:cNvCxnSpPr>
            <a:cxnSpLocks noChangeAspect="1" noChangeShapeType="1"/>
            <a:stCxn id="125120" idx="0"/>
            <a:endCxn id="125111" idx="2"/>
          </p:cNvCxnSpPr>
          <p:nvPr/>
        </p:nvCxnSpPr>
        <p:spPr bwMode="auto">
          <a:xfrm flipV="1">
            <a:off x="3429000" y="2409825"/>
            <a:ext cx="12700" cy="27686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146" name="AutoShape 218"/>
          <p:cNvCxnSpPr>
            <a:cxnSpLocks noChangeAspect="1" noChangeShapeType="1"/>
            <a:stCxn id="125114" idx="0"/>
            <a:endCxn id="125115" idx="2"/>
          </p:cNvCxnSpPr>
          <p:nvPr/>
        </p:nvCxnSpPr>
        <p:spPr bwMode="auto">
          <a:xfrm flipV="1">
            <a:off x="8010525" y="1512888"/>
            <a:ext cx="0" cy="5651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5147" name="Freeform 219"/>
          <p:cNvSpPr>
            <a:spLocks noChangeAspect="1"/>
          </p:cNvSpPr>
          <p:nvPr/>
        </p:nvSpPr>
        <p:spPr bwMode="auto">
          <a:xfrm>
            <a:off x="898525" y="1214438"/>
            <a:ext cx="577850" cy="890587"/>
          </a:xfrm>
          <a:custGeom>
            <a:avLst/>
            <a:gdLst>
              <a:gd name="T0" fmla="*/ 0 w 364"/>
              <a:gd name="T1" fmla="*/ 561 h 561"/>
              <a:gd name="T2" fmla="*/ 364 w 364"/>
              <a:gd name="T3" fmla="*/ 9 h 56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64" h="561">
                <a:moveTo>
                  <a:pt x="0" y="561"/>
                </a:moveTo>
                <a:cubicBezTo>
                  <a:pt x="4" y="7"/>
                  <a:pt x="63" y="0"/>
                  <a:pt x="364" y="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5148" name="Freeform 220"/>
          <p:cNvSpPr>
            <a:spLocks noChangeAspect="1"/>
          </p:cNvSpPr>
          <p:nvPr/>
        </p:nvSpPr>
        <p:spPr bwMode="auto">
          <a:xfrm>
            <a:off x="914400" y="2400300"/>
            <a:ext cx="638175" cy="815975"/>
          </a:xfrm>
          <a:custGeom>
            <a:avLst/>
            <a:gdLst>
              <a:gd name="T0" fmla="*/ 0 w 402"/>
              <a:gd name="T1" fmla="*/ 0 h 514"/>
              <a:gd name="T2" fmla="*/ 402 w 402"/>
              <a:gd name="T3" fmla="*/ 510 h 51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02" h="514">
                <a:moveTo>
                  <a:pt x="0" y="0"/>
                </a:moveTo>
                <a:cubicBezTo>
                  <a:pt x="0" y="387"/>
                  <a:pt x="105" y="514"/>
                  <a:pt x="402" y="51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5149" name="Freeform 221"/>
          <p:cNvSpPr>
            <a:spLocks noChangeAspect="1"/>
          </p:cNvSpPr>
          <p:nvPr/>
        </p:nvSpPr>
        <p:spPr bwMode="auto">
          <a:xfrm>
            <a:off x="3427413" y="1214438"/>
            <a:ext cx="1144587" cy="882650"/>
          </a:xfrm>
          <a:custGeom>
            <a:avLst/>
            <a:gdLst>
              <a:gd name="T0" fmla="*/ 0 w 721"/>
              <a:gd name="T1" fmla="*/ 556 h 556"/>
              <a:gd name="T2" fmla="*/ 721 w 721"/>
              <a:gd name="T3" fmla="*/ 9 h 5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21" h="556">
                <a:moveTo>
                  <a:pt x="0" y="556"/>
                </a:moveTo>
                <a:cubicBezTo>
                  <a:pt x="4" y="3"/>
                  <a:pt x="420" y="0"/>
                  <a:pt x="721" y="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5150" name="Freeform 222"/>
          <p:cNvSpPr>
            <a:spLocks noChangeAspect="1"/>
          </p:cNvSpPr>
          <p:nvPr/>
        </p:nvSpPr>
        <p:spPr bwMode="auto">
          <a:xfrm>
            <a:off x="3790950" y="2409825"/>
            <a:ext cx="914400" cy="830263"/>
          </a:xfrm>
          <a:custGeom>
            <a:avLst/>
            <a:gdLst>
              <a:gd name="T0" fmla="*/ 0 w 576"/>
              <a:gd name="T1" fmla="*/ 0 h 523"/>
              <a:gd name="T2" fmla="*/ 576 w 576"/>
              <a:gd name="T3" fmla="*/ 519 h 52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76" h="523">
                <a:moveTo>
                  <a:pt x="0" y="0"/>
                </a:moveTo>
                <a:cubicBezTo>
                  <a:pt x="0" y="387"/>
                  <a:pt x="279" y="523"/>
                  <a:pt x="576" y="519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5151" name="Freeform 223"/>
          <p:cNvSpPr>
            <a:spLocks noChangeAspect="1"/>
          </p:cNvSpPr>
          <p:nvPr/>
        </p:nvSpPr>
        <p:spPr bwMode="auto">
          <a:xfrm>
            <a:off x="3629025" y="2419350"/>
            <a:ext cx="923925" cy="1890713"/>
          </a:xfrm>
          <a:custGeom>
            <a:avLst/>
            <a:gdLst>
              <a:gd name="T0" fmla="*/ 0 w 582"/>
              <a:gd name="T1" fmla="*/ 0 h 1191"/>
              <a:gd name="T2" fmla="*/ 582 w 582"/>
              <a:gd name="T3" fmla="*/ 1182 h 119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82" h="1191">
                <a:moveTo>
                  <a:pt x="0" y="0"/>
                </a:moveTo>
                <a:cubicBezTo>
                  <a:pt x="9" y="657"/>
                  <a:pt x="186" y="1191"/>
                  <a:pt x="582" y="118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5152" name="Freeform 224"/>
          <p:cNvSpPr>
            <a:spLocks noChangeAspect="1"/>
          </p:cNvSpPr>
          <p:nvPr/>
        </p:nvSpPr>
        <p:spPr bwMode="auto">
          <a:xfrm>
            <a:off x="5381625" y="2400300"/>
            <a:ext cx="2371725" cy="847725"/>
          </a:xfrm>
          <a:custGeom>
            <a:avLst/>
            <a:gdLst>
              <a:gd name="T0" fmla="*/ 1494 w 1494"/>
              <a:gd name="T1" fmla="*/ 0 h 534"/>
              <a:gd name="T2" fmla="*/ 0 w 1494"/>
              <a:gd name="T3" fmla="*/ 534 h 53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494" h="534">
                <a:moveTo>
                  <a:pt x="1494" y="0"/>
                </a:moveTo>
                <a:cubicBezTo>
                  <a:pt x="1094" y="432"/>
                  <a:pt x="769" y="525"/>
                  <a:pt x="0" y="53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5153" name="Freeform 225"/>
          <p:cNvSpPr>
            <a:spLocks noChangeAspect="1"/>
          </p:cNvSpPr>
          <p:nvPr/>
        </p:nvSpPr>
        <p:spPr bwMode="auto">
          <a:xfrm>
            <a:off x="6867525" y="1343025"/>
            <a:ext cx="819150" cy="754063"/>
          </a:xfrm>
          <a:custGeom>
            <a:avLst/>
            <a:gdLst>
              <a:gd name="T0" fmla="*/ 0 w 516"/>
              <a:gd name="T1" fmla="*/ 0 h 475"/>
              <a:gd name="T2" fmla="*/ 516 w 516"/>
              <a:gd name="T3" fmla="*/ 475 h 47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16" h="475">
                <a:moveTo>
                  <a:pt x="0" y="0"/>
                </a:moveTo>
                <a:lnTo>
                  <a:pt x="516" y="475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25154" name="Freeform 226"/>
          <p:cNvSpPr>
            <a:spLocks noChangeAspect="1"/>
          </p:cNvSpPr>
          <p:nvPr/>
        </p:nvSpPr>
        <p:spPr bwMode="auto">
          <a:xfrm>
            <a:off x="6915150" y="1495425"/>
            <a:ext cx="685800" cy="495300"/>
          </a:xfrm>
          <a:custGeom>
            <a:avLst/>
            <a:gdLst>
              <a:gd name="T0" fmla="*/ 432 w 432"/>
              <a:gd name="T1" fmla="*/ 0 h 312"/>
              <a:gd name="T2" fmla="*/ 0 w 432"/>
              <a:gd name="T3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32" h="312">
                <a:moveTo>
                  <a:pt x="432" y="0"/>
                </a:moveTo>
                <a:lnTo>
                  <a:pt x="0" y="312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125155" name="Group 227"/>
          <p:cNvGrpSpPr>
            <a:grpSpLocks noChangeAspect="1"/>
          </p:cNvGrpSpPr>
          <p:nvPr/>
        </p:nvGrpSpPr>
        <p:grpSpPr bwMode="auto">
          <a:xfrm rot="5400000" flipH="1" flipV="1">
            <a:off x="1296193" y="1132682"/>
            <a:ext cx="182563" cy="184150"/>
            <a:chOff x="1918" y="3762"/>
            <a:chExt cx="128" cy="106"/>
          </a:xfrm>
        </p:grpSpPr>
        <p:sp>
          <p:nvSpPr>
            <p:cNvPr id="125156" name="Line 228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157" name="Line 229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158" name="Group 230"/>
          <p:cNvGrpSpPr>
            <a:grpSpLocks noChangeAspect="1"/>
          </p:cNvGrpSpPr>
          <p:nvPr/>
        </p:nvGrpSpPr>
        <p:grpSpPr bwMode="auto">
          <a:xfrm rot="5400000" flipH="1" flipV="1">
            <a:off x="1358106" y="3113882"/>
            <a:ext cx="182563" cy="184150"/>
            <a:chOff x="1918" y="3762"/>
            <a:chExt cx="128" cy="106"/>
          </a:xfrm>
        </p:grpSpPr>
        <p:sp>
          <p:nvSpPr>
            <p:cNvPr id="125159" name="Line 231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160" name="Line 232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161" name="Group 233"/>
          <p:cNvGrpSpPr>
            <a:grpSpLocks noChangeAspect="1"/>
          </p:cNvGrpSpPr>
          <p:nvPr/>
        </p:nvGrpSpPr>
        <p:grpSpPr bwMode="auto">
          <a:xfrm rot="10800000" flipH="1" flipV="1">
            <a:off x="1785938" y="1795463"/>
            <a:ext cx="184150" cy="180975"/>
            <a:chOff x="1918" y="3762"/>
            <a:chExt cx="128" cy="106"/>
          </a:xfrm>
        </p:grpSpPr>
        <p:sp>
          <p:nvSpPr>
            <p:cNvPr id="125162" name="Line 234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163" name="Line 235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164" name="Group 236"/>
          <p:cNvGrpSpPr>
            <a:grpSpLocks noChangeAspect="1"/>
          </p:cNvGrpSpPr>
          <p:nvPr/>
        </p:nvGrpSpPr>
        <p:grpSpPr bwMode="auto">
          <a:xfrm flipH="1" flipV="1">
            <a:off x="1784350" y="2552700"/>
            <a:ext cx="182563" cy="182563"/>
            <a:chOff x="1918" y="3762"/>
            <a:chExt cx="128" cy="106"/>
          </a:xfrm>
        </p:grpSpPr>
        <p:sp>
          <p:nvSpPr>
            <p:cNvPr id="125165" name="Line 237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166" name="Line 238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167" name="Group 239"/>
          <p:cNvGrpSpPr>
            <a:grpSpLocks noChangeAspect="1"/>
          </p:cNvGrpSpPr>
          <p:nvPr/>
        </p:nvGrpSpPr>
        <p:grpSpPr bwMode="auto">
          <a:xfrm rot="10800000" flipH="1" flipV="1">
            <a:off x="1790700" y="3795713"/>
            <a:ext cx="184150" cy="180975"/>
            <a:chOff x="1918" y="3762"/>
            <a:chExt cx="128" cy="106"/>
          </a:xfrm>
        </p:grpSpPr>
        <p:sp>
          <p:nvSpPr>
            <p:cNvPr id="125168" name="Line 240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169" name="Line 241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170" name="Group 242"/>
          <p:cNvGrpSpPr>
            <a:grpSpLocks noChangeAspect="1"/>
          </p:cNvGrpSpPr>
          <p:nvPr/>
        </p:nvGrpSpPr>
        <p:grpSpPr bwMode="auto">
          <a:xfrm flipH="1" flipV="1">
            <a:off x="1790700" y="4549775"/>
            <a:ext cx="184150" cy="184150"/>
            <a:chOff x="1918" y="3762"/>
            <a:chExt cx="128" cy="106"/>
          </a:xfrm>
        </p:grpSpPr>
        <p:sp>
          <p:nvSpPr>
            <p:cNvPr id="125171" name="Line 243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172" name="Line 244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173" name="Group 245"/>
          <p:cNvGrpSpPr>
            <a:grpSpLocks noChangeAspect="1"/>
          </p:cNvGrpSpPr>
          <p:nvPr/>
        </p:nvGrpSpPr>
        <p:grpSpPr bwMode="auto">
          <a:xfrm rot="16200000" flipV="1">
            <a:off x="2190750" y="5273675"/>
            <a:ext cx="184150" cy="184150"/>
            <a:chOff x="1918" y="3762"/>
            <a:chExt cx="128" cy="106"/>
          </a:xfrm>
        </p:grpSpPr>
        <p:sp>
          <p:nvSpPr>
            <p:cNvPr id="125174" name="Line 246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175" name="Line 247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176" name="Group 248"/>
          <p:cNvGrpSpPr>
            <a:grpSpLocks noChangeAspect="1"/>
          </p:cNvGrpSpPr>
          <p:nvPr/>
        </p:nvGrpSpPr>
        <p:grpSpPr bwMode="auto">
          <a:xfrm rot="5400000" flipH="1" flipV="1">
            <a:off x="4403725" y="5276850"/>
            <a:ext cx="182563" cy="182563"/>
            <a:chOff x="1918" y="3762"/>
            <a:chExt cx="128" cy="106"/>
          </a:xfrm>
        </p:grpSpPr>
        <p:sp>
          <p:nvSpPr>
            <p:cNvPr id="125177" name="Line 249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178" name="Line 250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179" name="Group 251"/>
          <p:cNvGrpSpPr>
            <a:grpSpLocks noChangeAspect="1"/>
          </p:cNvGrpSpPr>
          <p:nvPr/>
        </p:nvGrpSpPr>
        <p:grpSpPr bwMode="auto">
          <a:xfrm rot="16200000" flipV="1">
            <a:off x="5481638" y="5283200"/>
            <a:ext cx="184150" cy="184150"/>
            <a:chOff x="1918" y="3762"/>
            <a:chExt cx="128" cy="106"/>
          </a:xfrm>
        </p:grpSpPr>
        <p:sp>
          <p:nvSpPr>
            <p:cNvPr id="125180" name="Line 252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181" name="Line 253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182" name="Group 254"/>
          <p:cNvGrpSpPr>
            <a:grpSpLocks noChangeAspect="1"/>
          </p:cNvGrpSpPr>
          <p:nvPr/>
        </p:nvGrpSpPr>
        <p:grpSpPr bwMode="auto">
          <a:xfrm rot="5400000" flipH="1" flipV="1">
            <a:off x="2779713" y="2157413"/>
            <a:ext cx="182562" cy="182562"/>
            <a:chOff x="1918" y="3762"/>
            <a:chExt cx="128" cy="106"/>
          </a:xfrm>
        </p:grpSpPr>
        <p:sp>
          <p:nvSpPr>
            <p:cNvPr id="125183" name="Line 255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184" name="Line 256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185" name="Group 257"/>
          <p:cNvGrpSpPr>
            <a:grpSpLocks noChangeAspect="1"/>
          </p:cNvGrpSpPr>
          <p:nvPr/>
        </p:nvGrpSpPr>
        <p:grpSpPr bwMode="auto">
          <a:xfrm flipH="1" flipV="1">
            <a:off x="3335338" y="2397125"/>
            <a:ext cx="184150" cy="184150"/>
            <a:chOff x="1918" y="3762"/>
            <a:chExt cx="128" cy="106"/>
          </a:xfrm>
        </p:grpSpPr>
        <p:sp>
          <p:nvSpPr>
            <p:cNvPr id="125186" name="Line 258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187" name="Line 259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188" name="Group 260"/>
          <p:cNvGrpSpPr>
            <a:grpSpLocks noChangeAspect="1"/>
          </p:cNvGrpSpPr>
          <p:nvPr/>
        </p:nvGrpSpPr>
        <p:grpSpPr bwMode="auto">
          <a:xfrm rot="5400000" flipH="1" flipV="1">
            <a:off x="4376738" y="2163763"/>
            <a:ext cx="184150" cy="184150"/>
            <a:chOff x="1918" y="3762"/>
            <a:chExt cx="128" cy="106"/>
          </a:xfrm>
        </p:grpSpPr>
        <p:sp>
          <p:nvSpPr>
            <p:cNvPr id="125189" name="Line 261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190" name="Line 262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191" name="Group 263"/>
          <p:cNvGrpSpPr>
            <a:grpSpLocks noChangeAspect="1"/>
          </p:cNvGrpSpPr>
          <p:nvPr/>
        </p:nvGrpSpPr>
        <p:grpSpPr bwMode="auto">
          <a:xfrm rot="5400000" flipH="1" flipV="1">
            <a:off x="4500563" y="3135313"/>
            <a:ext cx="184150" cy="184150"/>
            <a:chOff x="1918" y="3762"/>
            <a:chExt cx="128" cy="106"/>
          </a:xfrm>
        </p:grpSpPr>
        <p:sp>
          <p:nvSpPr>
            <p:cNvPr id="125192" name="Line 264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193" name="Line 265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194" name="Group 266"/>
          <p:cNvGrpSpPr>
            <a:grpSpLocks noChangeAspect="1"/>
          </p:cNvGrpSpPr>
          <p:nvPr/>
        </p:nvGrpSpPr>
        <p:grpSpPr bwMode="auto">
          <a:xfrm rot="5400000" flipH="1" flipV="1">
            <a:off x="4374357" y="4193381"/>
            <a:ext cx="184150" cy="182563"/>
            <a:chOff x="1918" y="3762"/>
            <a:chExt cx="128" cy="106"/>
          </a:xfrm>
        </p:grpSpPr>
        <p:sp>
          <p:nvSpPr>
            <p:cNvPr id="125195" name="Line 267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196" name="Line 268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197" name="Group 269"/>
          <p:cNvGrpSpPr>
            <a:grpSpLocks noChangeAspect="1"/>
          </p:cNvGrpSpPr>
          <p:nvPr/>
        </p:nvGrpSpPr>
        <p:grpSpPr bwMode="auto">
          <a:xfrm rot="16200000" flipV="1">
            <a:off x="5522119" y="4174332"/>
            <a:ext cx="184150" cy="182562"/>
            <a:chOff x="1918" y="3762"/>
            <a:chExt cx="128" cy="106"/>
          </a:xfrm>
        </p:grpSpPr>
        <p:sp>
          <p:nvSpPr>
            <p:cNvPr id="125198" name="Line 270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199" name="Line 271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200" name="Group 272"/>
          <p:cNvGrpSpPr>
            <a:grpSpLocks noChangeAspect="1"/>
          </p:cNvGrpSpPr>
          <p:nvPr/>
        </p:nvGrpSpPr>
        <p:grpSpPr bwMode="auto">
          <a:xfrm rot="16200000" flipV="1">
            <a:off x="5380038" y="3157538"/>
            <a:ext cx="182562" cy="182562"/>
            <a:chOff x="1918" y="3762"/>
            <a:chExt cx="128" cy="106"/>
          </a:xfrm>
        </p:grpSpPr>
        <p:sp>
          <p:nvSpPr>
            <p:cNvPr id="125201" name="Line 273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202" name="Line 274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203" name="Group 275"/>
          <p:cNvGrpSpPr>
            <a:grpSpLocks noChangeAspect="1"/>
          </p:cNvGrpSpPr>
          <p:nvPr/>
        </p:nvGrpSpPr>
        <p:grpSpPr bwMode="auto">
          <a:xfrm rot="16200000" flipV="1">
            <a:off x="6915944" y="2175669"/>
            <a:ext cx="182562" cy="184150"/>
            <a:chOff x="1918" y="3762"/>
            <a:chExt cx="128" cy="106"/>
          </a:xfrm>
        </p:grpSpPr>
        <p:sp>
          <p:nvSpPr>
            <p:cNvPr id="125204" name="Line 276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205" name="Line 277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206" name="Group 278"/>
          <p:cNvGrpSpPr>
            <a:grpSpLocks noChangeAspect="1"/>
          </p:cNvGrpSpPr>
          <p:nvPr/>
        </p:nvGrpSpPr>
        <p:grpSpPr bwMode="auto">
          <a:xfrm rot="5400000" flipH="1" flipV="1">
            <a:off x="4394200" y="1133475"/>
            <a:ext cx="182563" cy="182563"/>
            <a:chOff x="1918" y="3762"/>
            <a:chExt cx="128" cy="106"/>
          </a:xfrm>
        </p:grpSpPr>
        <p:sp>
          <p:nvSpPr>
            <p:cNvPr id="125207" name="Line 279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208" name="Line 280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209" name="Group 281"/>
          <p:cNvGrpSpPr>
            <a:grpSpLocks noChangeAspect="1"/>
          </p:cNvGrpSpPr>
          <p:nvPr/>
        </p:nvGrpSpPr>
        <p:grpSpPr bwMode="auto">
          <a:xfrm rot="16200000" flipV="1">
            <a:off x="5487193" y="1113632"/>
            <a:ext cx="182563" cy="184150"/>
            <a:chOff x="1918" y="3762"/>
            <a:chExt cx="128" cy="106"/>
          </a:xfrm>
        </p:grpSpPr>
        <p:sp>
          <p:nvSpPr>
            <p:cNvPr id="125210" name="Line 282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211" name="Line 283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212" name="Group 284"/>
          <p:cNvGrpSpPr>
            <a:grpSpLocks noChangeAspect="1"/>
          </p:cNvGrpSpPr>
          <p:nvPr/>
        </p:nvGrpSpPr>
        <p:grpSpPr bwMode="auto">
          <a:xfrm rot="13883826" flipH="1" flipV="1">
            <a:off x="6845301" y="1893887"/>
            <a:ext cx="184150" cy="180975"/>
            <a:chOff x="1918" y="3762"/>
            <a:chExt cx="128" cy="106"/>
          </a:xfrm>
        </p:grpSpPr>
        <p:sp>
          <p:nvSpPr>
            <p:cNvPr id="125213" name="Line 285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214" name="Line 286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215" name="Group 287"/>
          <p:cNvGrpSpPr>
            <a:grpSpLocks noChangeAspect="1"/>
          </p:cNvGrpSpPr>
          <p:nvPr/>
        </p:nvGrpSpPr>
        <p:grpSpPr bwMode="auto">
          <a:xfrm rot="8246146" flipH="1" flipV="1">
            <a:off x="7572375" y="1997075"/>
            <a:ext cx="184150" cy="180975"/>
            <a:chOff x="1918" y="3762"/>
            <a:chExt cx="128" cy="106"/>
          </a:xfrm>
        </p:grpSpPr>
        <p:sp>
          <p:nvSpPr>
            <p:cNvPr id="125216" name="Line 288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217" name="Line 289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218" name="Group 290"/>
          <p:cNvGrpSpPr>
            <a:grpSpLocks noChangeAspect="1"/>
          </p:cNvGrpSpPr>
          <p:nvPr/>
        </p:nvGrpSpPr>
        <p:grpSpPr bwMode="auto">
          <a:xfrm flipH="1" flipV="1">
            <a:off x="7918450" y="1495425"/>
            <a:ext cx="182563" cy="182563"/>
            <a:chOff x="1918" y="3762"/>
            <a:chExt cx="128" cy="106"/>
          </a:xfrm>
        </p:grpSpPr>
        <p:sp>
          <p:nvSpPr>
            <p:cNvPr id="125219" name="Line 291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220" name="Line 292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221" name="Group 293"/>
          <p:cNvGrpSpPr>
            <a:grpSpLocks noChangeAspect="1"/>
          </p:cNvGrpSpPr>
          <p:nvPr/>
        </p:nvGrpSpPr>
        <p:grpSpPr bwMode="auto">
          <a:xfrm flipH="1" flipV="1">
            <a:off x="6477000" y="2538413"/>
            <a:ext cx="184150" cy="182562"/>
            <a:chOff x="1918" y="3762"/>
            <a:chExt cx="128" cy="106"/>
          </a:xfrm>
        </p:grpSpPr>
        <p:sp>
          <p:nvSpPr>
            <p:cNvPr id="125222" name="Line 294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223" name="Line 295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224" name="Group 296"/>
          <p:cNvGrpSpPr>
            <a:grpSpLocks noChangeAspect="1"/>
          </p:cNvGrpSpPr>
          <p:nvPr/>
        </p:nvGrpSpPr>
        <p:grpSpPr bwMode="auto">
          <a:xfrm rot="10800000" flipH="1" flipV="1">
            <a:off x="7913688" y="2724150"/>
            <a:ext cx="182562" cy="180975"/>
            <a:chOff x="1918" y="3762"/>
            <a:chExt cx="128" cy="106"/>
          </a:xfrm>
        </p:grpSpPr>
        <p:sp>
          <p:nvSpPr>
            <p:cNvPr id="125225" name="Line 297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226" name="Line 298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25227" name="Group 299"/>
          <p:cNvGrpSpPr>
            <a:grpSpLocks noChangeAspect="1"/>
          </p:cNvGrpSpPr>
          <p:nvPr/>
        </p:nvGrpSpPr>
        <p:grpSpPr bwMode="auto">
          <a:xfrm flipH="1" flipV="1">
            <a:off x="7913688" y="3481388"/>
            <a:ext cx="182562" cy="182562"/>
            <a:chOff x="1918" y="3762"/>
            <a:chExt cx="128" cy="106"/>
          </a:xfrm>
        </p:grpSpPr>
        <p:sp>
          <p:nvSpPr>
            <p:cNvPr id="125228" name="Line 300"/>
            <p:cNvSpPr>
              <a:spLocks noChangeAspect="1"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5229" name="Line 301"/>
            <p:cNvSpPr>
              <a:spLocks noChangeAspect="1"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25230" name="Text Box 302"/>
          <p:cNvSpPr txBox="1">
            <a:spLocks noChangeArrowheads="1"/>
          </p:cNvSpPr>
          <p:nvPr/>
        </p:nvSpPr>
        <p:spPr bwMode="auto">
          <a:xfrm>
            <a:off x="449263" y="77788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3.7B Datamodel, room allocation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76313"/>
            <a:ext cx="7316788" cy="430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6198" name="Text Box 6"/>
          <p:cNvSpPr txBox="1">
            <a:spLocks noChangeArrowheads="1"/>
          </p:cNvSpPr>
          <p:nvPr/>
        </p:nvSpPr>
        <p:spPr bwMode="auto">
          <a:xfrm>
            <a:off x="449263" y="84138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1600"/>
              <a:t>Fig 3.7C Gantt-chart for project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1" name="Text Box 3"/>
          <p:cNvSpPr txBox="1">
            <a:spLocks noChangeArrowheads="1"/>
          </p:cNvSpPr>
          <p:nvPr/>
        </p:nvSpPr>
        <p:spPr bwMode="auto">
          <a:xfrm>
            <a:off x="449263" y="84138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/>
              <a:t>Fig 3.7D Map format, power distribution</a:t>
            </a:r>
          </a:p>
        </p:txBody>
      </p:sp>
      <p:pic>
        <p:nvPicPr>
          <p:cNvPr id="176132" name="Picture 4" descr="Menhol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68" b="18369"/>
          <a:stretch>
            <a:fillRect/>
          </a:stretch>
        </p:blipFill>
        <p:spPr bwMode="auto">
          <a:xfrm>
            <a:off x="514350" y="788988"/>
            <a:ext cx="8267700" cy="576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5797550" y="296863"/>
            <a:ext cx="3086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a-DK" sz="1600"/>
              <a:t> </a:t>
            </a:r>
            <a:r>
              <a:rPr lang="en-US" altLang="da-DK" sz="1600" b="0"/>
              <a:t>Courtesy: ABB Network Control</a:t>
            </a:r>
            <a:endParaRPr lang="en-GB" altLang="da-DK" sz="16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9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622300"/>
            <a:ext cx="8482013" cy="608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4981" name="Text Box 5"/>
          <p:cNvSpPr txBox="1">
            <a:spLocks noChangeArrowheads="1"/>
          </p:cNvSpPr>
          <p:nvPr/>
        </p:nvSpPr>
        <p:spPr bwMode="auto">
          <a:xfrm>
            <a:off x="449263" y="84138"/>
            <a:ext cx="7999412" cy="32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1600"/>
              <a:t>Fig 3.7E   Shneiderman's Tree Map showing all files in the Windows folder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449263" y="76200"/>
            <a:ext cx="7980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</a:t>
            </a:r>
            <a:r>
              <a:rPr lang="da-DK" altLang="da-DK">
                <a:latin typeface="Arial" charset="0"/>
              </a:rPr>
              <a:t>3.8</a:t>
            </a:r>
            <a:r>
              <a:rPr lang="en-US" altLang="da-DK">
                <a:latin typeface="Arial" charset="0"/>
              </a:rPr>
              <a:t>A  Window patterns</a:t>
            </a:r>
            <a:r>
              <a:rPr lang="da-DK" altLang="da-DK">
                <a:latin typeface="Arial" charset="0"/>
              </a:rPr>
              <a:t> for a</a:t>
            </a:r>
            <a:r>
              <a:rPr lang="en-US" altLang="da-DK">
                <a:latin typeface="Arial" charset="0"/>
              </a:rPr>
              <a:t> </a:t>
            </a:r>
            <a:r>
              <a:rPr lang="da-DK" altLang="da-DK">
                <a:latin typeface="Arial" charset="0"/>
              </a:rPr>
              <a:t>single table</a:t>
            </a:r>
            <a:endParaRPr lang="en-US" altLang="da-DK">
              <a:latin typeface="Arial" charset="0"/>
            </a:endParaRPr>
          </a:p>
        </p:txBody>
      </p:sp>
      <p:sp>
        <p:nvSpPr>
          <p:cNvPr id="209925" name="Rectangle 5"/>
          <p:cNvSpPr>
            <a:spLocks noChangeArrowheads="1"/>
          </p:cNvSpPr>
          <p:nvPr/>
        </p:nvSpPr>
        <p:spPr bwMode="auto">
          <a:xfrm>
            <a:off x="549275" y="947738"/>
            <a:ext cx="1171575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Project</a:t>
            </a:r>
          </a:p>
        </p:txBody>
      </p:sp>
      <p:sp>
        <p:nvSpPr>
          <p:cNvPr id="209926" name="Line 6"/>
          <p:cNvSpPr>
            <a:spLocks noChangeShapeType="1"/>
          </p:cNvSpPr>
          <p:nvPr/>
        </p:nvSpPr>
        <p:spPr bwMode="auto">
          <a:xfrm>
            <a:off x="1323975" y="1144588"/>
            <a:ext cx="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209958" name="Text Box 38"/>
          <p:cNvSpPr txBox="1">
            <a:spLocks noChangeArrowheads="1"/>
          </p:cNvSpPr>
          <p:nvPr/>
        </p:nvSpPr>
        <p:spPr bwMode="auto">
          <a:xfrm>
            <a:off x="479425" y="1392238"/>
            <a:ext cx="277018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>
                <a:latin typeface="Arial" charset="0"/>
              </a:rPr>
              <a:t>name, descr,</a:t>
            </a:r>
          </a:p>
          <a:p>
            <a:r>
              <a:rPr lang="da-DK" altLang="da-DK" sz="1600" b="0">
                <a:latin typeface="Arial" charset="0"/>
              </a:rPr>
              <a:t>startDate, endDate,</a:t>
            </a:r>
          </a:p>
          <a:p>
            <a:r>
              <a:rPr lang="da-DK" altLang="da-DK" sz="1600" b="0">
                <a:latin typeface="Arial" charset="0"/>
              </a:rPr>
              <a:t>budget, currentCost, estRest</a:t>
            </a:r>
            <a:endParaRPr lang="en-US" altLang="da-DK" sz="1600" b="0">
              <a:latin typeface="Arial" charset="0"/>
            </a:endParaRPr>
          </a:p>
        </p:txBody>
      </p:sp>
      <p:sp>
        <p:nvSpPr>
          <p:cNvPr id="209960" name="Line 40"/>
          <p:cNvSpPr>
            <a:spLocks noChangeShapeType="1"/>
          </p:cNvSpPr>
          <p:nvPr/>
        </p:nvSpPr>
        <p:spPr bwMode="auto">
          <a:xfrm>
            <a:off x="698500" y="1270000"/>
            <a:ext cx="65088" cy="201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09971" name="Group 51"/>
          <p:cNvGrpSpPr>
            <a:grpSpLocks/>
          </p:cNvGrpSpPr>
          <p:nvPr/>
        </p:nvGrpSpPr>
        <p:grpSpPr bwMode="auto">
          <a:xfrm>
            <a:off x="3648075" y="831850"/>
            <a:ext cx="5129213" cy="2200275"/>
            <a:chOff x="1113" y="1910"/>
            <a:chExt cx="3231" cy="1386"/>
          </a:xfrm>
        </p:grpSpPr>
        <p:sp>
          <p:nvSpPr>
            <p:cNvPr id="209941" name="Text Box 21"/>
            <p:cNvSpPr txBox="1">
              <a:spLocks noChangeArrowheads="1"/>
            </p:cNvSpPr>
            <p:nvPr/>
          </p:nvSpPr>
          <p:spPr bwMode="auto">
            <a:xfrm>
              <a:off x="1113" y="1910"/>
              <a:ext cx="3231" cy="138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8000" tIns="108000" rIns="108000" bIns="108000">
              <a:spAutoFit/>
            </a:bodyPr>
            <a:lstStyle>
              <a:lvl1pPr algn="l"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>
                  <a:latin typeface="Arial" charset="0"/>
                </a:rPr>
                <a:t>Project:</a:t>
              </a:r>
              <a:r>
                <a:rPr lang="en-US" altLang="da-DK" sz="1600">
                  <a:latin typeface="Arial" charset="0"/>
                </a:rPr>
                <a:t>	</a:t>
              </a:r>
              <a:r>
                <a:rPr lang="da-DK" altLang="da-DK" sz="1600" b="0">
                  <a:latin typeface="Arial" charset="0"/>
                </a:rPr>
                <a:t>Museum 	</a:t>
              </a:r>
              <a:r>
                <a:rPr lang="da-DK" altLang="da-DK" sz="1600">
                  <a:latin typeface="Arial" charset="0"/>
                </a:rPr>
                <a:t>Current cost:</a:t>
              </a:r>
              <a:r>
                <a:rPr lang="da-DK" altLang="da-DK" sz="1600" b="0">
                  <a:latin typeface="Arial" charset="0"/>
                </a:rPr>
                <a:t>	2,300</a:t>
              </a:r>
              <a:endParaRPr lang="en-US" altLang="da-DK" sz="1600" b="0">
                <a:latin typeface="Arial" charset="0"/>
              </a:endParaRPr>
            </a:p>
            <a:p>
              <a:r>
                <a:rPr lang="da-DK" altLang="da-DK" sz="1600">
                  <a:latin typeface="Arial" charset="0"/>
                </a:rPr>
                <a:t>Start:</a:t>
              </a:r>
              <a:r>
                <a:rPr lang="da-DK" altLang="da-DK" sz="1600" b="0">
                  <a:latin typeface="Arial" charset="0"/>
                </a:rPr>
                <a:t>	xx-xx-xx	</a:t>
              </a:r>
              <a:r>
                <a:rPr lang="da-DK" altLang="da-DK" sz="1600">
                  <a:latin typeface="Arial" charset="0"/>
                </a:rPr>
                <a:t>Estimated rest:</a:t>
              </a:r>
              <a:r>
                <a:rPr lang="da-DK" altLang="da-DK" sz="1600" b="0">
                  <a:latin typeface="Arial" charset="0"/>
                </a:rPr>
                <a:t>	  8,500</a:t>
              </a:r>
              <a:endParaRPr lang="en-US" altLang="da-DK" sz="1600">
                <a:latin typeface="Arial" charset="0"/>
              </a:endParaRPr>
            </a:p>
            <a:p>
              <a:r>
                <a:rPr lang="da-DK" altLang="da-DK" sz="1600">
                  <a:latin typeface="Arial" charset="0"/>
                </a:rPr>
                <a:t>End:</a:t>
              </a:r>
              <a:r>
                <a:rPr lang="da-DK" altLang="da-DK" sz="1600" b="0">
                  <a:latin typeface="Arial" charset="0"/>
                </a:rPr>
                <a:t>	xx-xx-xx</a:t>
              </a:r>
              <a:r>
                <a:rPr lang="da-DK" altLang="da-DK" sz="1600">
                  <a:latin typeface="Arial" charset="0"/>
                </a:rPr>
                <a:t>	Estimated total:</a:t>
              </a:r>
              <a:r>
                <a:rPr lang="da-DK" altLang="da-DK" sz="1600" b="0">
                  <a:latin typeface="Arial" charset="0"/>
                </a:rPr>
                <a:t>	20,850</a:t>
              </a:r>
              <a:endParaRPr lang="en-US" altLang="da-DK" sz="160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		</a:t>
              </a:r>
              <a:r>
                <a:rPr lang="da-DK" altLang="da-DK" sz="1600">
                  <a:latin typeface="Arial" charset="0"/>
                </a:rPr>
                <a:t>Budget:</a:t>
              </a:r>
              <a:r>
                <a:rPr lang="da-DK" altLang="da-DK" sz="1600" b="0">
                  <a:latin typeface="Arial" charset="0"/>
                </a:rPr>
                <a:t>	18,000</a:t>
              </a:r>
              <a:endParaRPr lang="en-US" altLang="da-DK" sz="1600" b="0">
                <a:latin typeface="Arial" charset="0"/>
              </a:endParaRPr>
            </a:p>
            <a:p>
              <a:r>
                <a:rPr lang="da-DK" altLang="da-DK" sz="1600">
                  <a:latin typeface="Arial" charset="0"/>
                </a:rPr>
                <a:t>Description</a:t>
              </a:r>
              <a:endParaRPr lang="da-DK" altLang="da-DK" sz="1600" b="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  This project aims at . . .</a:t>
              </a:r>
            </a:p>
            <a:p>
              <a:endParaRPr lang="da-DK" altLang="da-DK" sz="1600" b="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</p:txBody>
        </p:sp>
        <p:sp>
          <p:nvSpPr>
            <p:cNvPr id="209962" name="Rectangle 42"/>
            <p:cNvSpPr>
              <a:spLocks noChangeArrowheads="1"/>
            </p:cNvSpPr>
            <p:nvPr/>
          </p:nvSpPr>
          <p:spPr bwMode="auto">
            <a:xfrm>
              <a:off x="1169" y="2752"/>
              <a:ext cx="3103" cy="47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9963" name="Rectangle 43"/>
            <p:cNvSpPr>
              <a:spLocks noChangeArrowheads="1"/>
            </p:cNvSpPr>
            <p:nvPr/>
          </p:nvSpPr>
          <p:spPr bwMode="auto">
            <a:xfrm>
              <a:off x="1770" y="1998"/>
              <a:ext cx="864" cy="15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9964" name="Rectangle 44"/>
            <p:cNvSpPr>
              <a:spLocks noChangeArrowheads="1"/>
            </p:cNvSpPr>
            <p:nvPr/>
          </p:nvSpPr>
          <p:spPr bwMode="auto">
            <a:xfrm>
              <a:off x="1770" y="2154"/>
              <a:ext cx="528" cy="15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9965" name="Rectangle 45"/>
            <p:cNvSpPr>
              <a:spLocks noChangeArrowheads="1"/>
            </p:cNvSpPr>
            <p:nvPr/>
          </p:nvSpPr>
          <p:spPr bwMode="auto">
            <a:xfrm>
              <a:off x="1770" y="2304"/>
              <a:ext cx="528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9966" name="Rectangle 46"/>
            <p:cNvSpPr>
              <a:spLocks noChangeArrowheads="1"/>
            </p:cNvSpPr>
            <p:nvPr/>
          </p:nvSpPr>
          <p:spPr bwMode="auto">
            <a:xfrm>
              <a:off x="3786" y="1998"/>
              <a:ext cx="486" cy="15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9967" name="Rectangle 47"/>
            <p:cNvSpPr>
              <a:spLocks noChangeArrowheads="1"/>
            </p:cNvSpPr>
            <p:nvPr/>
          </p:nvSpPr>
          <p:spPr bwMode="auto">
            <a:xfrm>
              <a:off x="3786" y="2154"/>
              <a:ext cx="486" cy="15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9969" name="Rectangle 49"/>
            <p:cNvSpPr>
              <a:spLocks noChangeArrowheads="1"/>
            </p:cNvSpPr>
            <p:nvPr/>
          </p:nvSpPr>
          <p:spPr bwMode="auto">
            <a:xfrm>
              <a:off x="3786" y="2448"/>
              <a:ext cx="486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grpSp>
        <p:nvGrpSpPr>
          <p:cNvPr id="209972" name="Group 52"/>
          <p:cNvGrpSpPr>
            <a:grpSpLocks/>
          </p:cNvGrpSpPr>
          <p:nvPr/>
        </p:nvGrpSpPr>
        <p:grpSpPr bwMode="auto">
          <a:xfrm>
            <a:off x="3448050" y="1108075"/>
            <a:ext cx="5129213" cy="2200275"/>
            <a:chOff x="1113" y="1910"/>
            <a:chExt cx="3231" cy="1386"/>
          </a:xfrm>
        </p:grpSpPr>
        <p:sp>
          <p:nvSpPr>
            <p:cNvPr id="209973" name="Text Box 53"/>
            <p:cNvSpPr txBox="1">
              <a:spLocks noChangeArrowheads="1"/>
            </p:cNvSpPr>
            <p:nvPr/>
          </p:nvSpPr>
          <p:spPr bwMode="auto">
            <a:xfrm>
              <a:off x="1113" y="1910"/>
              <a:ext cx="3231" cy="138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08000" tIns="108000" rIns="108000" bIns="108000">
              <a:spAutoFit/>
            </a:bodyPr>
            <a:lstStyle>
              <a:lvl1pPr algn="l"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578100" algn="l"/>
                  <a:tab pos="49530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>
                  <a:latin typeface="Arial" charset="0"/>
                </a:rPr>
                <a:t>Project:</a:t>
              </a:r>
              <a:r>
                <a:rPr lang="en-US" altLang="da-DK" sz="1600">
                  <a:latin typeface="Arial" charset="0"/>
                </a:rPr>
                <a:t>	</a:t>
              </a:r>
              <a:r>
                <a:rPr lang="da-DK" altLang="da-DK" sz="1600" b="0">
                  <a:latin typeface="Arial" charset="0"/>
                </a:rPr>
                <a:t>DXP-release 2	</a:t>
              </a:r>
              <a:r>
                <a:rPr lang="da-DK" altLang="da-DK" sz="1600">
                  <a:latin typeface="Arial" charset="0"/>
                </a:rPr>
                <a:t>Current cost:</a:t>
              </a:r>
              <a:r>
                <a:rPr lang="da-DK" altLang="da-DK" sz="1600" b="0">
                  <a:latin typeface="Arial" charset="0"/>
                </a:rPr>
                <a:t>	12,350</a:t>
              </a:r>
              <a:endParaRPr lang="en-US" altLang="da-DK" sz="1600" b="0">
                <a:latin typeface="Arial" charset="0"/>
              </a:endParaRPr>
            </a:p>
            <a:p>
              <a:r>
                <a:rPr lang="da-DK" altLang="da-DK" sz="1600">
                  <a:latin typeface="Arial" charset="0"/>
                </a:rPr>
                <a:t>Start:</a:t>
              </a:r>
              <a:r>
                <a:rPr lang="da-DK" altLang="da-DK" sz="1600" b="0">
                  <a:latin typeface="Arial" charset="0"/>
                </a:rPr>
                <a:t>	22-05-05	</a:t>
              </a:r>
              <a:r>
                <a:rPr lang="da-DK" altLang="da-DK" sz="1600">
                  <a:latin typeface="Arial" charset="0"/>
                </a:rPr>
                <a:t>Estimated rest:</a:t>
              </a:r>
              <a:r>
                <a:rPr lang="da-DK" altLang="da-DK" sz="1600" b="0">
                  <a:latin typeface="Arial" charset="0"/>
                </a:rPr>
                <a:t>	  8,500</a:t>
              </a:r>
              <a:endParaRPr lang="en-US" altLang="da-DK" sz="1600">
                <a:latin typeface="Arial" charset="0"/>
              </a:endParaRPr>
            </a:p>
            <a:p>
              <a:r>
                <a:rPr lang="da-DK" altLang="da-DK" sz="1600">
                  <a:latin typeface="Arial" charset="0"/>
                </a:rPr>
                <a:t>End:</a:t>
              </a:r>
              <a:r>
                <a:rPr lang="da-DK" altLang="da-DK" sz="1600" b="0">
                  <a:latin typeface="Arial" charset="0"/>
                </a:rPr>
                <a:t>	30-06-05</a:t>
              </a:r>
              <a:r>
                <a:rPr lang="da-DK" altLang="da-DK" sz="1600">
                  <a:latin typeface="Arial" charset="0"/>
                </a:rPr>
                <a:t>	Estimated total:</a:t>
              </a:r>
              <a:r>
                <a:rPr lang="da-DK" altLang="da-DK" sz="1600" b="0">
                  <a:latin typeface="Arial" charset="0"/>
                </a:rPr>
                <a:t>	20,850</a:t>
              </a:r>
              <a:endParaRPr lang="en-US" altLang="da-DK" sz="160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		</a:t>
              </a:r>
              <a:r>
                <a:rPr lang="da-DK" altLang="da-DK" sz="1600">
                  <a:latin typeface="Arial" charset="0"/>
                </a:rPr>
                <a:t>Budget:</a:t>
              </a:r>
              <a:r>
                <a:rPr lang="da-DK" altLang="da-DK" sz="1600" b="0">
                  <a:latin typeface="Arial" charset="0"/>
                </a:rPr>
                <a:t>	18,000</a:t>
              </a:r>
              <a:endParaRPr lang="en-US" altLang="da-DK" sz="1600" b="0">
                <a:latin typeface="Arial" charset="0"/>
              </a:endParaRPr>
            </a:p>
            <a:p>
              <a:r>
                <a:rPr lang="da-DK" altLang="da-DK" sz="1600">
                  <a:latin typeface="Arial" charset="0"/>
                </a:rPr>
                <a:t>Description</a:t>
              </a:r>
              <a:endParaRPr lang="da-DK" altLang="da-DK" sz="1600" b="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  This project aims at . . .</a:t>
              </a:r>
            </a:p>
            <a:p>
              <a:endParaRPr lang="da-DK" altLang="da-DK" sz="1600" b="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</p:txBody>
        </p:sp>
        <p:sp>
          <p:nvSpPr>
            <p:cNvPr id="209974" name="Rectangle 54"/>
            <p:cNvSpPr>
              <a:spLocks noChangeArrowheads="1"/>
            </p:cNvSpPr>
            <p:nvPr/>
          </p:nvSpPr>
          <p:spPr bwMode="auto">
            <a:xfrm>
              <a:off x="1169" y="2752"/>
              <a:ext cx="3103" cy="47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9975" name="Rectangle 55"/>
            <p:cNvSpPr>
              <a:spLocks noChangeArrowheads="1"/>
            </p:cNvSpPr>
            <p:nvPr/>
          </p:nvSpPr>
          <p:spPr bwMode="auto">
            <a:xfrm>
              <a:off x="1770" y="1998"/>
              <a:ext cx="864" cy="15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9976" name="Rectangle 56"/>
            <p:cNvSpPr>
              <a:spLocks noChangeArrowheads="1"/>
            </p:cNvSpPr>
            <p:nvPr/>
          </p:nvSpPr>
          <p:spPr bwMode="auto">
            <a:xfrm>
              <a:off x="1770" y="2154"/>
              <a:ext cx="528" cy="15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9977" name="Rectangle 57"/>
            <p:cNvSpPr>
              <a:spLocks noChangeArrowheads="1"/>
            </p:cNvSpPr>
            <p:nvPr/>
          </p:nvSpPr>
          <p:spPr bwMode="auto">
            <a:xfrm>
              <a:off x="1770" y="2304"/>
              <a:ext cx="528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9978" name="Rectangle 58"/>
            <p:cNvSpPr>
              <a:spLocks noChangeArrowheads="1"/>
            </p:cNvSpPr>
            <p:nvPr/>
          </p:nvSpPr>
          <p:spPr bwMode="auto">
            <a:xfrm>
              <a:off x="3786" y="1998"/>
              <a:ext cx="486" cy="15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9979" name="Rectangle 59"/>
            <p:cNvSpPr>
              <a:spLocks noChangeArrowheads="1"/>
            </p:cNvSpPr>
            <p:nvPr/>
          </p:nvSpPr>
          <p:spPr bwMode="auto">
            <a:xfrm>
              <a:off x="3786" y="2154"/>
              <a:ext cx="486" cy="15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9980" name="Rectangle 60"/>
            <p:cNvSpPr>
              <a:spLocks noChangeArrowheads="1"/>
            </p:cNvSpPr>
            <p:nvPr/>
          </p:nvSpPr>
          <p:spPr bwMode="auto">
            <a:xfrm>
              <a:off x="3786" y="2448"/>
              <a:ext cx="486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209981" name="AutoShape 61"/>
          <p:cNvSpPr>
            <a:spLocks noChangeArrowheads="1"/>
          </p:cNvSpPr>
          <p:nvPr/>
        </p:nvSpPr>
        <p:spPr bwMode="auto">
          <a:xfrm>
            <a:off x="5907088" y="2579688"/>
            <a:ext cx="2986087" cy="1168400"/>
          </a:xfrm>
          <a:prstGeom prst="wedgeRoundRectCallout">
            <a:avLst>
              <a:gd name="adj1" fmla="val -48829"/>
              <a:gd name="adj2" fmla="val -9592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>
                <a:latin typeface="Arial" charset="0"/>
              </a:rPr>
              <a:t>Simple form</a:t>
            </a:r>
          </a:p>
          <a:p>
            <a:r>
              <a:rPr lang="da-DK" altLang="da-DK" sz="1600" b="0">
                <a:latin typeface="Arial" charset="0"/>
              </a:rPr>
              <a:t>One record, many attributes.</a:t>
            </a:r>
          </a:p>
          <a:p>
            <a:r>
              <a:rPr lang="da-DK" altLang="da-DK" sz="1600" b="0">
                <a:latin typeface="Arial" charset="0"/>
              </a:rPr>
              <a:t>Labels and blanks consume </a:t>
            </a:r>
          </a:p>
          <a:p>
            <a:r>
              <a:rPr lang="da-DK" altLang="da-DK" sz="1600" b="0">
                <a:latin typeface="Arial" charset="0"/>
              </a:rPr>
              <a:t>precious screen space.</a:t>
            </a:r>
            <a:endParaRPr lang="en-US" altLang="da-DK" sz="1600" b="0">
              <a:latin typeface="Arial" charset="0"/>
            </a:endParaRPr>
          </a:p>
        </p:txBody>
      </p:sp>
      <p:grpSp>
        <p:nvGrpSpPr>
          <p:cNvPr id="210011" name="Group 91"/>
          <p:cNvGrpSpPr>
            <a:grpSpLocks/>
          </p:cNvGrpSpPr>
          <p:nvPr/>
        </p:nvGrpSpPr>
        <p:grpSpPr bwMode="auto">
          <a:xfrm>
            <a:off x="552450" y="5121275"/>
            <a:ext cx="8110538" cy="1397000"/>
            <a:chOff x="348" y="3226"/>
            <a:chExt cx="5109" cy="880"/>
          </a:xfrm>
        </p:grpSpPr>
        <p:grpSp>
          <p:nvGrpSpPr>
            <p:cNvPr id="210010" name="Group 90"/>
            <p:cNvGrpSpPr>
              <a:grpSpLocks/>
            </p:cNvGrpSpPr>
            <p:nvPr/>
          </p:nvGrpSpPr>
          <p:grpSpPr bwMode="auto">
            <a:xfrm>
              <a:off x="348" y="3272"/>
              <a:ext cx="2850" cy="834"/>
              <a:chOff x="348" y="3272"/>
              <a:chExt cx="2850" cy="834"/>
            </a:xfrm>
          </p:grpSpPr>
          <p:sp>
            <p:nvSpPr>
              <p:cNvPr id="210001" name="Rectangle 81"/>
              <p:cNvSpPr>
                <a:spLocks noChangeArrowheads="1"/>
              </p:cNvSpPr>
              <p:nvPr/>
            </p:nvSpPr>
            <p:spPr bwMode="auto">
              <a:xfrm>
                <a:off x="1596" y="3278"/>
                <a:ext cx="597" cy="821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grpSp>
            <p:nvGrpSpPr>
              <p:cNvPr id="209997" name="Group 77"/>
              <p:cNvGrpSpPr>
                <a:grpSpLocks/>
              </p:cNvGrpSpPr>
              <p:nvPr/>
            </p:nvGrpSpPr>
            <p:grpSpPr bwMode="auto">
              <a:xfrm>
                <a:off x="348" y="3272"/>
                <a:ext cx="2850" cy="834"/>
                <a:chOff x="348" y="3272"/>
                <a:chExt cx="2850" cy="834"/>
              </a:xfrm>
            </p:grpSpPr>
            <p:sp>
              <p:nvSpPr>
                <p:cNvPr id="209983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348" y="3272"/>
                  <a:ext cx="2850" cy="834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36000" tIns="36000" rIns="36000" bIns="36000">
                  <a:spAutoFit/>
                </a:bodyPr>
                <a:lstStyle>
                  <a:lvl1pPr algn="l">
                    <a:tabLst>
                      <a:tab pos="1047750" algn="l"/>
                      <a:tab pos="2000250" algn="l"/>
                      <a:tab pos="2952750" algn="l"/>
                      <a:tab pos="390525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algn="l">
                    <a:tabLst>
                      <a:tab pos="1047750" algn="l"/>
                      <a:tab pos="2000250" algn="l"/>
                      <a:tab pos="2952750" algn="l"/>
                      <a:tab pos="390525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algn="l">
                    <a:tabLst>
                      <a:tab pos="1047750" algn="l"/>
                      <a:tab pos="2000250" algn="l"/>
                      <a:tab pos="2952750" algn="l"/>
                      <a:tab pos="390525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algn="l">
                    <a:tabLst>
                      <a:tab pos="1047750" algn="l"/>
                      <a:tab pos="2000250" algn="l"/>
                      <a:tab pos="2952750" algn="l"/>
                      <a:tab pos="390525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algn="l">
                    <a:tabLst>
                      <a:tab pos="1047750" algn="l"/>
                      <a:tab pos="2000250" algn="l"/>
                      <a:tab pos="2952750" algn="l"/>
                      <a:tab pos="390525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1047750" algn="l"/>
                      <a:tab pos="2000250" algn="l"/>
                      <a:tab pos="2952750" algn="l"/>
                      <a:tab pos="390525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1047750" algn="l"/>
                      <a:tab pos="2000250" algn="l"/>
                      <a:tab pos="2952750" algn="l"/>
                      <a:tab pos="390525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1047750" algn="l"/>
                      <a:tab pos="2000250" algn="l"/>
                      <a:tab pos="2952750" algn="l"/>
                      <a:tab pos="390525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1047750" algn="l"/>
                      <a:tab pos="2000250" algn="l"/>
                      <a:tab pos="2952750" algn="l"/>
                      <a:tab pos="390525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da-DK" sz="1600">
                      <a:latin typeface="Arial" charset="0"/>
                    </a:rPr>
                    <a:t>Project	</a:t>
                  </a:r>
                  <a:r>
                    <a:rPr lang="da-DK" altLang="da-DK" sz="1600" b="0">
                      <a:latin typeface="Arial" charset="0"/>
                    </a:rPr>
                    <a:t>DXP-rel	Museum	CPH site	</a:t>
                  </a:r>
                  <a:r>
                    <a:rPr lang="da-DK" altLang="da-DK" sz="1600">
                      <a:latin typeface="Arial" charset="0"/>
                    </a:rPr>
                    <a:t>. . .</a:t>
                  </a:r>
                  <a:endParaRPr lang="en-US" altLang="da-DK" sz="1600">
                    <a:latin typeface="Arial" charset="0"/>
                  </a:endParaRPr>
                </a:p>
                <a:p>
                  <a:r>
                    <a:rPr lang="da-DK" altLang="da-DK" sz="1600">
                      <a:latin typeface="Arial" charset="0"/>
                    </a:rPr>
                    <a:t>Start</a:t>
                  </a:r>
                  <a:r>
                    <a:rPr lang="da-DK" altLang="da-DK" sz="1600" b="0">
                      <a:latin typeface="Arial" charset="0"/>
                    </a:rPr>
                    <a:t>	22-05-05	07-07-05	01-08-05</a:t>
                  </a:r>
                  <a:endParaRPr lang="da-DK" altLang="da-DK" sz="1600">
                    <a:latin typeface="Arial" charset="0"/>
                  </a:endParaRPr>
                </a:p>
                <a:p>
                  <a:r>
                    <a:rPr lang="da-DK" altLang="da-DK" sz="1600">
                      <a:latin typeface="Arial" charset="0"/>
                    </a:rPr>
                    <a:t>End</a:t>
                  </a:r>
                  <a:r>
                    <a:rPr lang="da-DK" altLang="da-DK" sz="1600" b="0">
                      <a:latin typeface="Arial" charset="0"/>
                    </a:rPr>
                    <a:t>	30-06-05	. . .	. . . </a:t>
                  </a:r>
                  <a:endParaRPr lang="da-DK" altLang="da-DK" sz="1600">
                    <a:latin typeface="Arial" charset="0"/>
                  </a:endParaRPr>
                </a:p>
                <a:p>
                  <a:r>
                    <a:rPr lang="da-DK" altLang="da-DK" sz="1600">
                      <a:latin typeface="Arial" charset="0"/>
                    </a:rPr>
                    <a:t>Curr cost</a:t>
                  </a:r>
                  <a:r>
                    <a:rPr lang="da-DK" altLang="da-DK" sz="1600" b="0">
                      <a:latin typeface="Arial" charset="0"/>
                    </a:rPr>
                    <a:t>	12,350</a:t>
                  </a:r>
                  <a:endParaRPr lang="en-US" altLang="da-DK" sz="1600">
                    <a:latin typeface="Arial" charset="0"/>
                  </a:endParaRPr>
                </a:p>
                <a:p>
                  <a:r>
                    <a:rPr lang="en-US" altLang="da-DK" sz="1600" b="0">
                      <a:latin typeface="Arial" charset="0"/>
                    </a:rPr>
                    <a:t>. . .</a:t>
                  </a:r>
                  <a:r>
                    <a:rPr lang="da-DK" altLang="da-DK" sz="1600" b="0">
                      <a:latin typeface="Arial" charset="0"/>
                    </a:rPr>
                    <a:t>	. . .	. . .</a:t>
                  </a:r>
                  <a:endParaRPr lang="en-US" altLang="da-DK" sz="1600" b="0">
                    <a:latin typeface="Arial" charset="0"/>
                  </a:endParaRPr>
                </a:p>
              </p:txBody>
            </p:sp>
            <p:sp>
              <p:nvSpPr>
                <p:cNvPr id="209988" name="Line 68"/>
                <p:cNvSpPr>
                  <a:spLocks noChangeShapeType="1"/>
                </p:cNvSpPr>
                <p:nvPr/>
              </p:nvSpPr>
              <p:spPr bwMode="auto">
                <a:xfrm>
                  <a:off x="1008" y="3272"/>
                  <a:ext cx="0" cy="8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209989" name="Line 69"/>
                <p:cNvSpPr>
                  <a:spLocks noChangeShapeType="1"/>
                </p:cNvSpPr>
                <p:nvPr/>
              </p:nvSpPr>
              <p:spPr bwMode="auto">
                <a:xfrm>
                  <a:off x="1596" y="3272"/>
                  <a:ext cx="0" cy="8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209990" name="Line 70"/>
                <p:cNvSpPr>
                  <a:spLocks noChangeShapeType="1"/>
                </p:cNvSpPr>
                <p:nvPr/>
              </p:nvSpPr>
              <p:spPr bwMode="auto">
                <a:xfrm>
                  <a:off x="2205" y="3272"/>
                  <a:ext cx="0" cy="8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209991" name="Line 71"/>
                <p:cNvSpPr>
                  <a:spLocks noChangeShapeType="1"/>
                </p:cNvSpPr>
                <p:nvPr/>
              </p:nvSpPr>
              <p:spPr bwMode="auto">
                <a:xfrm>
                  <a:off x="2787" y="3272"/>
                  <a:ext cx="0" cy="8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209996" name="Line 76"/>
                <p:cNvSpPr>
                  <a:spLocks noChangeShapeType="1"/>
                </p:cNvSpPr>
                <p:nvPr/>
              </p:nvSpPr>
              <p:spPr bwMode="auto">
                <a:xfrm>
                  <a:off x="348" y="3462"/>
                  <a:ext cx="285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</p:grpSp>
        <p:sp>
          <p:nvSpPr>
            <p:cNvPr id="209998" name="AutoShape 78"/>
            <p:cNvSpPr>
              <a:spLocks noChangeArrowheads="1"/>
            </p:cNvSpPr>
            <p:nvPr/>
          </p:nvSpPr>
          <p:spPr bwMode="auto">
            <a:xfrm>
              <a:off x="3349" y="3536"/>
              <a:ext cx="2108" cy="570"/>
            </a:xfrm>
            <a:prstGeom prst="wedgeRoundRectCallout">
              <a:avLst>
                <a:gd name="adj1" fmla="val -108444"/>
                <a:gd name="adj2" fmla="val 2981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>
                  <a:latin typeface="Arial" charset="0"/>
                </a:rPr>
                <a:t>Table - one record per column</a:t>
              </a:r>
            </a:p>
            <a:p>
              <a:r>
                <a:rPr lang="da-DK" altLang="da-DK" sz="1600" b="0">
                  <a:latin typeface="Arial" charset="0"/>
                </a:rPr>
                <a:t>Suited for a few records and </a:t>
              </a:r>
            </a:p>
            <a:p>
              <a:r>
                <a:rPr lang="da-DK" altLang="da-DK" sz="1600" b="0">
                  <a:latin typeface="Arial" charset="0"/>
                </a:rPr>
                <a:t>many, short attributes.</a:t>
              </a:r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210002" name="AutoShape 82"/>
            <p:cNvSpPr>
              <a:spLocks noChangeArrowheads="1"/>
            </p:cNvSpPr>
            <p:nvPr/>
          </p:nvSpPr>
          <p:spPr bwMode="auto">
            <a:xfrm>
              <a:off x="3357" y="3226"/>
              <a:ext cx="1845" cy="236"/>
            </a:xfrm>
            <a:prstGeom prst="wedgeRoundRectCallout">
              <a:avLst>
                <a:gd name="adj1" fmla="val -62954"/>
                <a:gd name="adj2" fmla="val 27542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b="0">
                  <a:latin typeface="Arial" charset="0"/>
                </a:rPr>
                <a:t>Variable number of columns</a:t>
              </a:r>
              <a:endParaRPr lang="en-US" altLang="da-DK" sz="1600" b="0">
                <a:latin typeface="Arial" charset="0"/>
              </a:endParaRPr>
            </a:p>
          </p:txBody>
        </p:sp>
      </p:grpSp>
      <p:grpSp>
        <p:nvGrpSpPr>
          <p:cNvPr id="210009" name="Group 89"/>
          <p:cNvGrpSpPr>
            <a:grpSpLocks/>
          </p:cNvGrpSpPr>
          <p:nvPr/>
        </p:nvGrpSpPr>
        <p:grpSpPr bwMode="auto">
          <a:xfrm>
            <a:off x="552450" y="2844800"/>
            <a:ext cx="7793038" cy="2006600"/>
            <a:chOff x="348" y="1792"/>
            <a:chExt cx="4909" cy="1264"/>
          </a:xfrm>
        </p:grpSpPr>
        <p:grpSp>
          <p:nvGrpSpPr>
            <p:cNvPr id="210008" name="Group 88"/>
            <p:cNvGrpSpPr>
              <a:grpSpLocks/>
            </p:cNvGrpSpPr>
            <p:nvPr/>
          </p:nvGrpSpPr>
          <p:grpSpPr bwMode="auto">
            <a:xfrm>
              <a:off x="348" y="2174"/>
              <a:ext cx="2850" cy="834"/>
              <a:chOff x="348" y="2174"/>
              <a:chExt cx="2850" cy="834"/>
            </a:xfrm>
          </p:grpSpPr>
          <p:sp>
            <p:nvSpPr>
              <p:cNvPr id="210000" name="Rectangle 80"/>
              <p:cNvSpPr>
                <a:spLocks noChangeArrowheads="1"/>
              </p:cNvSpPr>
              <p:nvPr/>
            </p:nvSpPr>
            <p:spPr bwMode="auto">
              <a:xfrm>
                <a:off x="359" y="2517"/>
                <a:ext cx="2827" cy="16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grpSp>
            <p:nvGrpSpPr>
              <p:cNvPr id="209994" name="Group 74"/>
              <p:cNvGrpSpPr>
                <a:grpSpLocks/>
              </p:cNvGrpSpPr>
              <p:nvPr/>
            </p:nvGrpSpPr>
            <p:grpSpPr bwMode="auto">
              <a:xfrm>
                <a:off x="348" y="2174"/>
                <a:ext cx="2850" cy="834"/>
                <a:chOff x="348" y="2174"/>
                <a:chExt cx="2850" cy="834"/>
              </a:xfrm>
            </p:grpSpPr>
            <p:sp>
              <p:nvSpPr>
                <p:cNvPr id="209982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348" y="2174"/>
                  <a:ext cx="2850" cy="834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36000" tIns="36000" rIns="36000" bIns="36000">
                  <a:spAutoFit/>
                </a:bodyPr>
                <a:lstStyle>
                  <a:lvl1pPr algn="l"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algn="l"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algn="l"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algn="l"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algn="l"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da-DK" sz="1600">
                      <a:latin typeface="Arial" charset="0"/>
                    </a:rPr>
                    <a:t>Project	Start	</a:t>
                  </a:r>
                  <a:r>
                    <a:rPr lang="da-DK" altLang="da-DK" sz="1600">
                      <a:latin typeface="Arial" charset="0"/>
                    </a:rPr>
                    <a:t>End	Curr cost	. . .</a:t>
                  </a:r>
                  <a:endParaRPr lang="en-US" altLang="da-DK" sz="1600">
                    <a:latin typeface="Arial" charset="0"/>
                  </a:endParaRPr>
                </a:p>
                <a:p>
                  <a:r>
                    <a:rPr lang="da-DK" altLang="da-DK" sz="1600" b="0">
                      <a:latin typeface="Arial" charset="0"/>
                    </a:rPr>
                    <a:t>DXP-rel</a:t>
                  </a:r>
                  <a:r>
                    <a:rPr lang="en-US" altLang="da-DK" sz="1600" b="0">
                      <a:latin typeface="Arial" charset="0"/>
                    </a:rPr>
                    <a:t>	22-05-05	</a:t>
                  </a:r>
                  <a:r>
                    <a:rPr lang="da-DK" altLang="da-DK" sz="1600" b="0">
                      <a:latin typeface="Arial" charset="0"/>
                    </a:rPr>
                    <a:t>30-06-05	12,350</a:t>
                  </a:r>
                  <a:endParaRPr lang="en-US" altLang="da-DK" sz="1600" b="0">
                    <a:latin typeface="Arial" charset="0"/>
                  </a:endParaRPr>
                </a:p>
                <a:p>
                  <a:r>
                    <a:rPr lang="da-DK" altLang="da-DK" sz="1600" b="0">
                      <a:latin typeface="Arial" charset="0"/>
                    </a:rPr>
                    <a:t>Museum</a:t>
                  </a:r>
                  <a:r>
                    <a:rPr lang="en-US" altLang="da-DK" sz="1600" b="0">
                      <a:latin typeface="Arial" charset="0"/>
                    </a:rPr>
                    <a:t>	</a:t>
                  </a:r>
                  <a:r>
                    <a:rPr lang="da-DK" altLang="da-DK" sz="1600" b="0">
                      <a:latin typeface="Arial" charset="0"/>
                    </a:rPr>
                    <a:t>07-07-05</a:t>
                  </a:r>
                  <a:r>
                    <a:rPr lang="en-US" altLang="da-DK" sz="1600" b="0">
                      <a:latin typeface="Arial" charset="0"/>
                    </a:rPr>
                    <a:t>	</a:t>
                  </a:r>
                  <a:r>
                    <a:rPr lang="da-DK" altLang="da-DK" sz="1600" b="0">
                      <a:latin typeface="Arial" charset="0"/>
                    </a:rPr>
                    <a:t>. . .</a:t>
                  </a:r>
                  <a:endParaRPr lang="en-US" altLang="da-DK" sz="1600" b="0">
                    <a:latin typeface="Arial" charset="0"/>
                  </a:endParaRPr>
                </a:p>
                <a:p>
                  <a:r>
                    <a:rPr lang="da-DK" altLang="da-DK" sz="1600" b="0">
                      <a:latin typeface="Arial" charset="0"/>
                    </a:rPr>
                    <a:t>CPH site</a:t>
                  </a:r>
                  <a:r>
                    <a:rPr lang="en-US" altLang="da-DK" sz="1600" b="0">
                      <a:latin typeface="Arial" charset="0"/>
                    </a:rPr>
                    <a:t>	01-08-05	</a:t>
                  </a:r>
                  <a:r>
                    <a:rPr lang="da-DK" altLang="da-DK" sz="1600" b="0">
                      <a:latin typeface="Arial" charset="0"/>
                    </a:rPr>
                    <a:t>. . .</a:t>
                  </a:r>
                  <a:endParaRPr lang="en-US" altLang="da-DK" sz="1600" b="0">
                    <a:latin typeface="Arial" charset="0"/>
                  </a:endParaRPr>
                </a:p>
                <a:p>
                  <a:r>
                    <a:rPr lang="en-US" altLang="da-DK" sz="1600" b="0">
                      <a:latin typeface="Arial" charset="0"/>
                    </a:rPr>
                    <a:t>. . .</a:t>
                  </a:r>
                  <a:r>
                    <a:rPr lang="da-DK" altLang="da-DK" sz="1600" b="0">
                      <a:latin typeface="Arial" charset="0"/>
                    </a:rPr>
                    <a:t>	. . .	. . .</a:t>
                  </a:r>
                  <a:endParaRPr lang="en-US" altLang="da-DK" sz="1600" b="0">
                    <a:latin typeface="Arial" charset="0"/>
                  </a:endParaRPr>
                </a:p>
              </p:txBody>
            </p:sp>
            <p:sp>
              <p:nvSpPr>
                <p:cNvPr id="209984" name="Line 64"/>
                <p:cNvSpPr>
                  <a:spLocks noChangeShapeType="1"/>
                </p:cNvSpPr>
                <p:nvPr/>
              </p:nvSpPr>
              <p:spPr bwMode="auto">
                <a:xfrm>
                  <a:off x="912" y="2174"/>
                  <a:ext cx="0" cy="8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209985" name="Line 65"/>
                <p:cNvSpPr>
                  <a:spLocks noChangeShapeType="1"/>
                </p:cNvSpPr>
                <p:nvPr/>
              </p:nvSpPr>
              <p:spPr bwMode="auto">
                <a:xfrm>
                  <a:off x="1530" y="2174"/>
                  <a:ext cx="0" cy="8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209986" name="Line 66"/>
                <p:cNvSpPr>
                  <a:spLocks noChangeShapeType="1"/>
                </p:cNvSpPr>
                <p:nvPr/>
              </p:nvSpPr>
              <p:spPr bwMode="auto">
                <a:xfrm>
                  <a:off x="2172" y="2174"/>
                  <a:ext cx="0" cy="8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209987" name="Line 67"/>
                <p:cNvSpPr>
                  <a:spLocks noChangeShapeType="1"/>
                </p:cNvSpPr>
                <p:nvPr/>
              </p:nvSpPr>
              <p:spPr bwMode="auto">
                <a:xfrm>
                  <a:off x="2847" y="2174"/>
                  <a:ext cx="0" cy="8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209992" name="Line 72"/>
                <p:cNvSpPr>
                  <a:spLocks noChangeShapeType="1"/>
                </p:cNvSpPr>
                <p:nvPr/>
              </p:nvSpPr>
              <p:spPr bwMode="auto">
                <a:xfrm>
                  <a:off x="348" y="2373"/>
                  <a:ext cx="285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</p:grpSp>
        <p:sp>
          <p:nvSpPr>
            <p:cNvPr id="209995" name="AutoShape 75"/>
            <p:cNvSpPr>
              <a:spLocks noChangeArrowheads="1"/>
            </p:cNvSpPr>
            <p:nvPr/>
          </p:nvSpPr>
          <p:spPr bwMode="auto">
            <a:xfrm>
              <a:off x="3356" y="2487"/>
              <a:ext cx="1901" cy="569"/>
            </a:xfrm>
            <a:prstGeom prst="wedgeRoundRectCallout">
              <a:avLst>
                <a:gd name="adj1" fmla="val -69431"/>
                <a:gd name="adj2" fmla="val -37019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>
                  <a:latin typeface="Arial" charset="0"/>
                </a:rPr>
                <a:t>Table - one record per row</a:t>
              </a:r>
            </a:p>
            <a:p>
              <a:r>
                <a:rPr lang="da-DK" altLang="da-DK" sz="1600" b="0">
                  <a:latin typeface="Arial" charset="0"/>
                </a:rPr>
                <a:t>Suited for many records and </a:t>
              </a:r>
            </a:p>
            <a:p>
              <a:r>
                <a:rPr lang="da-DK" altLang="da-DK" sz="1600" b="0">
                  <a:latin typeface="Arial" charset="0"/>
                </a:rPr>
                <a:t>a few, short attributes.</a:t>
              </a:r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210003" name="AutoShape 83"/>
            <p:cNvSpPr>
              <a:spLocks noChangeArrowheads="1"/>
            </p:cNvSpPr>
            <p:nvPr/>
          </p:nvSpPr>
          <p:spPr bwMode="auto">
            <a:xfrm>
              <a:off x="348" y="1792"/>
              <a:ext cx="1623" cy="236"/>
            </a:xfrm>
            <a:prstGeom prst="wedgeRoundRectCallout">
              <a:avLst>
                <a:gd name="adj1" fmla="val -36630"/>
                <a:gd name="adj2" fmla="val 208898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b="0">
                  <a:latin typeface="Arial" charset="0"/>
                </a:rPr>
                <a:t>Variable number of rows</a:t>
              </a:r>
              <a:endParaRPr lang="en-US" altLang="da-DK" sz="1600" b="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59" name="Rectangle 27"/>
          <p:cNvSpPr>
            <a:spLocks noChangeArrowheads="1"/>
          </p:cNvSpPr>
          <p:nvPr/>
        </p:nvSpPr>
        <p:spPr bwMode="auto">
          <a:xfrm>
            <a:off x="549275" y="673100"/>
            <a:ext cx="1171575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Project</a:t>
            </a:r>
          </a:p>
        </p:txBody>
      </p:sp>
      <p:sp>
        <p:nvSpPr>
          <p:cNvPr id="223260" name="Line 28"/>
          <p:cNvSpPr>
            <a:spLocks noChangeShapeType="1"/>
          </p:cNvSpPr>
          <p:nvPr/>
        </p:nvSpPr>
        <p:spPr bwMode="auto">
          <a:xfrm>
            <a:off x="1323975" y="869950"/>
            <a:ext cx="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223261" name="Text Box 29"/>
          <p:cNvSpPr txBox="1">
            <a:spLocks noChangeArrowheads="1"/>
          </p:cNvSpPr>
          <p:nvPr/>
        </p:nvSpPr>
        <p:spPr bwMode="auto">
          <a:xfrm>
            <a:off x="736600" y="1012825"/>
            <a:ext cx="277018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>
                <a:latin typeface="Arial" charset="0"/>
              </a:rPr>
              <a:t>name, descr,</a:t>
            </a:r>
          </a:p>
          <a:p>
            <a:r>
              <a:rPr lang="da-DK" altLang="da-DK" sz="1600" b="0">
                <a:latin typeface="Arial" charset="0"/>
              </a:rPr>
              <a:t>startDate, endDate,</a:t>
            </a:r>
          </a:p>
          <a:p>
            <a:r>
              <a:rPr lang="da-DK" altLang="da-DK" sz="1600" b="0">
                <a:latin typeface="Arial" charset="0"/>
              </a:rPr>
              <a:t>budget, currentCost, estRest</a:t>
            </a:r>
            <a:endParaRPr lang="en-US" altLang="da-DK" sz="1600" b="0">
              <a:latin typeface="Arial" charset="0"/>
            </a:endParaRPr>
          </a:p>
        </p:txBody>
      </p:sp>
      <p:sp>
        <p:nvSpPr>
          <p:cNvPr id="223262" name="Line 30"/>
          <p:cNvSpPr>
            <a:spLocks noChangeShapeType="1"/>
          </p:cNvSpPr>
          <p:nvPr/>
        </p:nvSpPr>
        <p:spPr bwMode="auto">
          <a:xfrm>
            <a:off x="698500" y="995363"/>
            <a:ext cx="65088" cy="2016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23289" name="Group 57"/>
          <p:cNvGrpSpPr>
            <a:grpSpLocks/>
          </p:cNvGrpSpPr>
          <p:nvPr/>
        </p:nvGrpSpPr>
        <p:grpSpPr bwMode="auto">
          <a:xfrm>
            <a:off x="552450" y="4710113"/>
            <a:ext cx="8478838" cy="1447800"/>
            <a:chOff x="348" y="2967"/>
            <a:chExt cx="5341" cy="912"/>
          </a:xfrm>
        </p:grpSpPr>
        <p:grpSp>
          <p:nvGrpSpPr>
            <p:cNvPr id="223288" name="Group 56"/>
            <p:cNvGrpSpPr>
              <a:grpSpLocks/>
            </p:cNvGrpSpPr>
            <p:nvPr/>
          </p:nvGrpSpPr>
          <p:grpSpPr bwMode="auto">
            <a:xfrm>
              <a:off x="348" y="3045"/>
              <a:ext cx="2850" cy="834"/>
              <a:chOff x="348" y="3045"/>
              <a:chExt cx="2850" cy="834"/>
            </a:xfrm>
          </p:grpSpPr>
          <p:sp>
            <p:nvSpPr>
              <p:cNvPr id="223250" name="Rectangle 18"/>
              <p:cNvSpPr>
                <a:spLocks noChangeArrowheads="1"/>
              </p:cNvSpPr>
              <p:nvPr/>
            </p:nvSpPr>
            <p:spPr bwMode="auto">
              <a:xfrm>
                <a:off x="2172" y="3394"/>
                <a:ext cx="1026" cy="16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23251" name="Rectangle 19"/>
              <p:cNvSpPr>
                <a:spLocks noChangeArrowheads="1"/>
              </p:cNvSpPr>
              <p:nvPr/>
            </p:nvSpPr>
            <p:spPr bwMode="auto">
              <a:xfrm>
                <a:off x="900" y="3244"/>
                <a:ext cx="1260" cy="16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23252" name="Rectangle 20"/>
              <p:cNvSpPr>
                <a:spLocks noChangeArrowheads="1"/>
              </p:cNvSpPr>
              <p:nvPr/>
            </p:nvSpPr>
            <p:spPr bwMode="auto">
              <a:xfrm>
                <a:off x="912" y="3544"/>
                <a:ext cx="618" cy="16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grpSp>
            <p:nvGrpSpPr>
              <p:cNvPr id="223243" name="Group 11"/>
              <p:cNvGrpSpPr>
                <a:grpSpLocks/>
              </p:cNvGrpSpPr>
              <p:nvPr/>
            </p:nvGrpSpPr>
            <p:grpSpPr bwMode="auto">
              <a:xfrm>
                <a:off x="348" y="3045"/>
                <a:ext cx="2850" cy="834"/>
                <a:chOff x="348" y="2174"/>
                <a:chExt cx="2850" cy="834"/>
              </a:xfrm>
            </p:grpSpPr>
            <p:sp>
              <p:nvSpPr>
                <p:cNvPr id="223244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348" y="2174"/>
                  <a:ext cx="2850" cy="834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36000" tIns="36000" rIns="36000" bIns="36000">
                  <a:spAutoFit/>
                </a:bodyPr>
                <a:lstStyle>
                  <a:lvl1pPr algn="l"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algn="l"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algn="l"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algn="l"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algn="l"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895350" algn="l"/>
                      <a:tab pos="1905000" algn="l"/>
                      <a:tab pos="2952750" algn="l"/>
                      <a:tab pos="3238500" algn="l"/>
                      <a:tab pos="4000500" algn="l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da-DK" altLang="da-DK" sz="1600">
                      <a:latin typeface="Arial" charset="0"/>
                    </a:rPr>
                    <a:t>Budget</a:t>
                  </a:r>
                  <a:r>
                    <a:rPr lang="en-US" altLang="da-DK" sz="1600">
                      <a:latin typeface="Arial" charset="0"/>
                    </a:rPr>
                    <a:t>	</a:t>
                  </a:r>
                  <a:r>
                    <a:rPr lang="da-DK" altLang="da-DK" sz="1600" b="0">
                      <a:latin typeface="Arial" charset="0"/>
                    </a:rPr>
                    <a:t>May 05</a:t>
                  </a:r>
                  <a:r>
                    <a:rPr lang="en-US" altLang="da-DK" sz="1600" b="0">
                      <a:latin typeface="Arial" charset="0"/>
                    </a:rPr>
                    <a:t>	</a:t>
                  </a:r>
                  <a:r>
                    <a:rPr lang="da-DK" altLang="da-DK" sz="1600" b="0">
                      <a:latin typeface="Arial" charset="0"/>
                    </a:rPr>
                    <a:t>June 05	July 05</a:t>
                  </a:r>
                  <a:r>
                    <a:rPr lang="da-DK" altLang="da-DK" sz="1600">
                      <a:latin typeface="Arial" charset="0"/>
                    </a:rPr>
                    <a:t>	. . .</a:t>
                  </a:r>
                  <a:endParaRPr lang="en-US" altLang="da-DK" sz="1600">
                    <a:latin typeface="Arial" charset="0"/>
                  </a:endParaRPr>
                </a:p>
                <a:p>
                  <a:r>
                    <a:rPr lang="da-DK" altLang="da-DK" sz="1600" b="0">
                      <a:latin typeface="Arial" charset="0"/>
                    </a:rPr>
                    <a:t>DXP-rel</a:t>
                  </a:r>
                  <a:r>
                    <a:rPr lang="en-US" altLang="da-DK" sz="1600" b="0">
                      <a:latin typeface="Arial" charset="0"/>
                    </a:rPr>
                    <a:t>	</a:t>
                  </a:r>
                  <a:r>
                    <a:rPr lang="da-DK" altLang="da-DK" sz="1600" b="0">
                      <a:latin typeface="Arial" charset="0"/>
                    </a:rPr>
                    <a:t>18,000</a:t>
                  </a:r>
                  <a:endParaRPr lang="en-US" altLang="da-DK" sz="1600" b="0">
                    <a:latin typeface="Arial" charset="0"/>
                  </a:endParaRPr>
                </a:p>
                <a:p>
                  <a:r>
                    <a:rPr lang="da-DK" altLang="da-DK" sz="1600" b="0">
                      <a:latin typeface="Arial" charset="0"/>
                    </a:rPr>
                    <a:t>Museum</a:t>
                  </a:r>
                  <a:r>
                    <a:rPr lang="en-US" altLang="da-DK" sz="1600" b="0">
                      <a:latin typeface="Arial" charset="0"/>
                    </a:rPr>
                    <a:t>	</a:t>
                  </a:r>
                  <a:r>
                    <a:rPr lang="da-DK" altLang="da-DK" sz="1600" b="0">
                      <a:latin typeface="Arial" charset="0"/>
                    </a:rPr>
                    <a:t>		21,000</a:t>
                  </a:r>
                </a:p>
                <a:p>
                  <a:r>
                    <a:rPr lang="da-DK" altLang="da-DK" sz="1600" b="0">
                      <a:latin typeface="Arial" charset="0"/>
                    </a:rPr>
                    <a:t>CPH site</a:t>
                  </a:r>
                  <a:r>
                    <a:rPr lang="en-US" altLang="da-DK" sz="1600" b="0">
                      <a:latin typeface="Arial" charset="0"/>
                    </a:rPr>
                    <a:t>	</a:t>
                  </a:r>
                  <a:r>
                    <a:rPr lang="da-DK" altLang="da-DK" sz="1600" b="0">
                      <a:latin typeface="Arial" charset="0"/>
                    </a:rPr>
                    <a:t>14,000</a:t>
                  </a:r>
                  <a:endParaRPr lang="en-US" altLang="da-DK" sz="1600" b="0">
                    <a:latin typeface="Arial" charset="0"/>
                  </a:endParaRPr>
                </a:p>
                <a:p>
                  <a:r>
                    <a:rPr lang="en-US" altLang="da-DK" sz="1600" b="0">
                      <a:latin typeface="Arial" charset="0"/>
                    </a:rPr>
                    <a:t>. . .</a:t>
                  </a:r>
                  <a:r>
                    <a:rPr lang="da-DK" altLang="da-DK" sz="1600" b="0">
                      <a:latin typeface="Arial" charset="0"/>
                    </a:rPr>
                    <a:t>	. . .	. . .</a:t>
                  </a:r>
                  <a:endParaRPr lang="en-US" altLang="da-DK" sz="1600" b="0">
                    <a:latin typeface="Arial" charset="0"/>
                  </a:endParaRPr>
                </a:p>
              </p:txBody>
            </p:sp>
            <p:sp>
              <p:nvSpPr>
                <p:cNvPr id="223245" name="Line 13"/>
                <p:cNvSpPr>
                  <a:spLocks noChangeShapeType="1"/>
                </p:cNvSpPr>
                <p:nvPr/>
              </p:nvSpPr>
              <p:spPr bwMode="auto">
                <a:xfrm>
                  <a:off x="912" y="2174"/>
                  <a:ext cx="0" cy="8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223246" name="Line 14"/>
                <p:cNvSpPr>
                  <a:spLocks noChangeShapeType="1"/>
                </p:cNvSpPr>
                <p:nvPr/>
              </p:nvSpPr>
              <p:spPr bwMode="auto">
                <a:xfrm>
                  <a:off x="1530" y="2174"/>
                  <a:ext cx="0" cy="8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223247" name="Line 15"/>
                <p:cNvSpPr>
                  <a:spLocks noChangeShapeType="1"/>
                </p:cNvSpPr>
                <p:nvPr/>
              </p:nvSpPr>
              <p:spPr bwMode="auto">
                <a:xfrm>
                  <a:off x="2172" y="2174"/>
                  <a:ext cx="0" cy="8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223248" name="Line 16"/>
                <p:cNvSpPr>
                  <a:spLocks noChangeShapeType="1"/>
                </p:cNvSpPr>
                <p:nvPr/>
              </p:nvSpPr>
              <p:spPr bwMode="auto">
                <a:xfrm>
                  <a:off x="2847" y="2174"/>
                  <a:ext cx="0" cy="83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223249" name="Line 17"/>
                <p:cNvSpPr>
                  <a:spLocks noChangeShapeType="1"/>
                </p:cNvSpPr>
                <p:nvPr/>
              </p:nvSpPr>
              <p:spPr bwMode="auto">
                <a:xfrm>
                  <a:off x="348" y="2373"/>
                  <a:ext cx="285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</p:grpSp>
        <p:sp>
          <p:nvSpPr>
            <p:cNvPr id="223264" name="AutoShape 32"/>
            <p:cNvSpPr>
              <a:spLocks noChangeArrowheads="1"/>
            </p:cNvSpPr>
            <p:nvPr/>
          </p:nvSpPr>
          <p:spPr bwMode="auto">
            <a:xfrm>
              <a:off x="3340" y="2967"/>
              <a:ext cx="2349" cy="902"/>
            </a:xfrm>
            <a:prstGeom prst="wedgeRoundRectCallout">
              <a:avLst>
                <a:gd name="adj1" fmla="val -68602"/>
                <a:gd name="adj2" fmla="val 6319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11620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1620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1620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1620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1620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20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20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20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20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>
                  <a:latin typeface="Arial" charset="0"/>
                </a:rPr>
                <a:t>Matrix - one record as a cell block</a:t>
              </a:r>
              <a:endParaRPr lang="da-DK" altLang="da-DK" sz="1600" b="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Value shown: budget</a:t>
              </a:r>
            </a:p>
            <a:p>
              <a:r>
                <a:rPr lang="da-DK" altLang="da-DK" sz="1600" b="0">
                  <a:latin typeface="Arial" charset="0"/>
                </a:rPr>
                <a:t>Row heading: name</a:t>
              </a:r>
            </a:p>
            <a:p>
              <a:r>
                <a:rPr lang="da-DK" altLang="da-DK" sz="1600" b="0">
                  <a:latin typeface="Arial" charset="0"/>
                </a:rPr>
                <a:t>Column heading: startDate </a:t>
              </a:r>
            </a:p>
            <a:p>
              <a:r>
                <a:rPr lang="da-DK" altLang="da-DK" sz="1600" b="0">
                  <a:latin typeface="Arial" charset="0"/>
                </a:rPr>
                <a:t>	and endDate</a:t>
              </a:r>
              <a:endParaRPr lang="da-DK" altLang="da-DK" sz="1600">
                <a:latin typeface="Arial" charset="0"/>
              </a:endParaRPr>
            </a:p>
          </p:txBody>
        </p:sp>
      </p:grpSp>
      <p:sp>
        <p:nvSpPr>
          <p:cNvPr id="223275" name="Freeform 43"/>
          <p:cNvSpPr>
            <a:spLocks/>
          </p:cNvSpPr>
          <p:nvPr/>
        </p:nvSpPr>
        <p:spPr bwMode="auto">
          <a:xfrm>
            <a:off x="3705225" y="1114425"/>
            <a:ext cx="847725" cy="247650"/>
          </a:xfrm>
          <a:custGeom>
            <a:avLst/>
            <a:gdLst>
              <a:gd name="T0" fmla="*/ 534 w 534"/>
              <a:gd name="T1" fmla="*/ 150 h 156"/>
              <a:gd name="T2" fmla="*/ 492 w 534"/>
              <a:gd name="T3" fmla="*/ 0 h 156"/>
              <a:gd name="T4" fmla="*/ 42 w 534"/>
              <a:gd name="T5" fmla="*/ 0 h 156"/>
              <a:gd name="T6" fmla="*/ 0 w 534"/>
              <a:gd name="T7" fmla="*/ 15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34" h="156">
                <a:moveTo>
                  <a:pt x="534" y="150"/>
                </a:moveTo>
                <a:lnTo>
                  <a:pt x="492" y="0"/>
                </a:lnTo>
                <a:lnTo>
                  <a:pt x="42" y="0"/>
                </a:lnTo>
                <a:lnTo>
                  <a:pt x="0" y="156"/>
                </a:lnTo>
              </a:path>
            </a:pathLst>
          </a:custGeom>
          <a:solidFill>
            <a:srgbClr val="C0C0C0"/>
          </a:solid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23276" name="Freeform 44"/>
          <p:cNvSpPr>
            <a:spLocks/>
          </p:cNvSpPr>
          <p:nvPr/>
        </p:nvSpPr>
        <p:spPr bwMode="auto">
          <a:xfrm>
            <a:off x="3705225" y="1123950"/>
            <a:ext cx="3819525" cy="1123950"/>
          </a:xfrm>
          <a:custGeom>
            <a:avLst/>
            <a:gdLst>
              <a:gd name="T0" fmla="*/ 0 w 2406"/>
              <a:gd name="T1" fmla="*/ 708 h 708"/>
              <a:gd name="T2" fmla="*/ 2406 w 2406"/>
              <a:gd name="T3" fmla="*/ 708 h 708"/>
              <a:gd name="T4" fmla="*/ 2406 w 2406"/>
              <a:gd name="T5" fmla="*/ 150 h 708"/>
              <a:gd name="T6" fmla="*/ 1392 w 2406"/>
              <a:gd name="T7" fmla="*/ 150 h 708"/>
              <a:gd name="T8" fmla="*/ 1362 w 2406"/>
              <a:gd name="T9" fmla="*/ 0 h 708"/>
              <a:gd name="T10" fmla="*/ 564 w 2406"/>
              <a:gd name="T11" fmla="*/ 0 h 708"/>
              <a:gd name="T12" fmla="*/ 534 w 2406"/>
              <a:gd name="T13" fmla="*/ 156 h 708"/>
              <a:gd name="T14" fmla="*/ 0 w 2406"/>
              <a:gd name="T15" fmla="*/ 156 h 708"/>
              <a:gd name="T16" fmla="*/ 0 w 2406"/>
              <a:gd name="T17" fmla="*/ 708 h 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06" h="708">
                <a:moveTo>
                  <a:pt x="0" y="708"/>
                </a:moveTo>
                <a:lnTo>
                  <a:pt x="2406" y="708"/>
                </a:lnTo>
                <a:lnTo>
                  <a:pt x="2406" y="150"/>
                </a:lnTo>
                <a:lnTo>
                  <a:pt x="1392" y="150"/>
                </a:lnTo>
                <a:lnTo>
                  <a:pt x="1362" y="0"/>
                </a:lnTo>
                <a:lnTo>
                  <a:pt x="564" y="0"/>
                </a:lnTo>
                <a:lnTo>
                  <a:pt x="534" y="156"/>
                </a:lnTo>
                <a:lnTo>
                  <a:pt x="0" y="156"/>
                </a:lnTo>
                <a:lnTo>
                  <a:pt x="0" y="708"/>
                </a:lnTo>
                <a:close/>
              </a:path>
            </a:pathLst>
          </a:custGeom>
          <a:solidFill>
            <a:srgbClr val="C0C0C0"/>
          </a:solid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23277" name="Rectangle 45"/>
          <p:cNvSpPr>
            <a:spLocks noChangeArrowheads="1"/>
          </p:cNvSpPr>
          <p:nvPr/>
        </p:nvSpPr>
        <p:spPr bwMode="auto">
          <a:xfrm>
            <a:off x="3803650" y="1454150"/>
            <a:ext cx="3625850" cy="7207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23278" name="Rectangle 46"/>
          <p:cNvSpPr>
            <a:spLocks noChangeArrowheads="1"/>
          </p:cNvSpPr>
          <p:nvPr/>
        </p:nvSpPr>
        <p:spPr bwMode="auto">
          <a:xfrm>
            <a:off x="4643438" y="752475"/>
            <a:ext cx="1371600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23279" name="Text Box 47"/>
          <p:cNvSpPr txBox="1">
            <a:spLocks noChangeArrowheads="1"/>
          </p:cNvSpPr>
          <p:nvPr/>
        </p:nvSpPr>
        <p:spPr bwMode="auto">
          <a:xfrm>
            <a:off x="3600450" y="612775"/>
            <a:ext cx="4048125" cy="17113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108000" rIns="108000" bIns="108000">
            <a:spAutoFit/>
          </a:bodyPr>
          <a:lstStyle>
            <a:lvl1pPr algn="l">
              <a:tabLst>
                <a:tab pos="952500" algn="l"/>
                <a:tab pos="257810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952500" algn="l"/>
                <a:tab pos="257810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952500" algn="l"/>
                <a:tab pos="257810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952500" algn="l"/>
                <a:tab pos="257810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952500" algn="l"/>
                <a:tab pos="257810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57810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57810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57810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57810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>
                <a:latin typeface="Arial" charset="0"/>
              </a:rPr>
              <a:t>Project:</a:t>
            </a:r>
            <a:r>
              <a:rPr lang="en-US" altLang="da-DK" sz="1600">
                <a:latin typeface="Arial" charset="0"/>
              </a:rPr>
              <a:t>	</a:t>
            </a:r>
            <a:r>
              <a:rPr lang="da-DK" altLang="da-DK" sz="1600" b="0">
                <a:latin typeface="Arial" charset="0"/>
              </a:rPr>
              <a:t>DXP-release 2	</a:t>
            </a:r>
            <a:endParaRPr lang="en-US" altLang="da-DK" sz="1600" b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da-DK" altLang="da-DK" sz="1600">
                <a:latin typeface="Arial" charset="0"/>
              </a:rPr>
              <a:t> Details	Description</a:t>
            </a:r>
            <a:endParaRPr lang="da-DK" altLang="da-DK" sz="1600" b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da-DK" altLang="da-DK" sz="1600" b="0">
                <a:latin typeface="Arial" charset="0"/>
              </a:rPr>
              <a:t>  This project aims at . . .</a:t>
            </a:r>
          </a:p>
          <a:p>
            <a:endParaRPr lang="da-DK" altLang="da-DK" sz="1600" b="0">
              <a:latin typeface="Arial" charset="0"/>
            </a:endParaRPr>
          </a:p>
          <a:p>
            <a:endParaRPr lang="en-US" altLang="da-DK" sz="1600">
              <a:latin typeface="Arial" charset="0"/>
            </a:endParaRPr>
          </a:p>
        </p:txBody>
      </p:sp>
      <p:sp>
        <p:nvSpPr>
          <p:cNvPr id="223280" name="AutoShape 48"/>
          <p:cNvSpPr>
            <a:spLocks noChangeArrowheads="1"/>
          </p:cNvSpPr>
          <p:nvPr/>
        </p:nvSpPr>
        <p:spPr bwMode="auto">
          <a:xfrm>
            <a:off x="6540500" y="2039938"/>
            <a:ext cx="1824038" cy="638175"/>
          </a:xfrm>
          <a:prstGeom prst="wedgeRoundRectCallout">
            <a:avLst>
              <a:gd name="adj1" fmla="val -87250"/>
              <a:gd name="adj2" fmla="val -15348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>
                <a:latin typeface="Arial" charset="0"/>
              </a:rPr>
              <a:t>Tab sheets</a:t>
            </a:r>
            <a:endParaRPr lang="da-DK" altLang="da-DK" sz="1600" b="0">
              <a:latin typeface="Arial" charset="0"/>
            </a:endParaRPr>
          </a:p>
          <a:p>
            <a:r>
              <a:rPr lang="da-DK" altLang="da-DK" sz="1600" b="0">
                <a:latin typeface="Arial" charset="0"/>
              </a:rPr>
              <a:t>Lots of attributes</a:t>
            </a:r>
            <a:endParaRPr lang="da-DK" altLang="da-DK" sz="1600">
              <a:latin typeface="Arial" charset="0"/>
            </a:endParaRPr>
          </a:p>
        </p:txBody>
      </p:sp>
      <p:grpSp>
        <p:nvGrpSpPr>
          <p:cNvPr id="223291" name="Group 59"/>
          <p:cNvGrpSpPr>
            <a:grpSpLocks/>
          </p:cNvGrpSpPr>
          <p:nvPr/>
        </p:nvGrpSpPr>
        <p:grpSpPr bwMode="auto">
          <a:xfrm>
            <a:off x="552450" y="2198688"/>
            <a:ext cx="7867650" cy="2314575"/>
            <a:chOff x="348" y="1385"/>
            <a:chExt cx="4956" cy="1458"/>
          </a:xfrm>
        </p:grpSpPr>
        <p:grpSp>
          <p:nvGrpSpPr>
            <p:cNvPr id="223290" name="Group 58"/>
            <p:cNvGrpSpPr>
              <a:grpSpLocks/>
            </p:cNvGrpSpPr>
            <p:nvPr/>
          </p:nvGrpSpPr>
          <p:grpSpPr bwMode="auto">
            <a:xfrm>
              <a:off x="348" y="1855"/>
              <a:ext cx="2850" cy="988"/>
              <a:chOff x="348" y="1855"/>
              <a:chExt cx="2850" cy="988"/>
            </a:xfrm>
          </p:grpSpPr>
          <p:sp>
            <p:nvSpPr>
              <p:cNvPr id="223234" name="Rectangle 2"/>
              <p:cNvSpPr>
                <a:spLocks noChangeArrowheads="1"/>
              </p:cNvSpPr>
              <p:nvPr/>
            </p:nvSpPr>
            <p:spPr bwMode="auto">
              <a:xfrm>
                <a:off x="2192" y="2348"/>
                <a:ext cx="637" cy="162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23236" name="Text Box 4"/>
              <p:cNvSpPr txBox="1">
                <a:spLocks noChangeArrowheads="1"/>
              </p:cNvSpPr>
              <p:nvPr/>
            </p:nvSpPr>
            <p:spPr bwMode="auto">
              <a:xfrm>
                <a:off x="348" y="1855"/>
                <a:ext cx="2850" cy="98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>
                <a:spAutoFit/>
              </a:bodyPr>
              <a:lstStyle>
                <a:lvl1pPr algn="l">
                  <a:tabLst>
                    <a:tab pos="895350" algn="l"/>
                    <a:tab pos="1905000" algn="l"/>
                    <a:tab pos="2952750" algn="l"/>
                    <a:tab pos="3238500" algn="l"/>
                    <a:tab pos="4000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895350" algn="l"/>
                    <a:tab pos="1905000" algn="l"/>
                    <a:tab pos="2952750" algn="l"/>
                    <a:tab pos="3238500" algn="l"/>
                    <a:tab pos="4000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895350" algn="l"/>
                    <a:tab pos="1905000" algn="l"/>
                    <a:tab pos="2952750" algn="l"/>
                    <a:tab pos="3238500" algn="l"/>
                    <a:tab pos="4000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895350" algn="l"/>
                    <a:tab pos="1905000" algn="l"/>
                    <a:tab pos="2952750" algn="l"/>
                    <a:tab pos="3238500" algn="l"/>
                    <a:tab pos="4000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895350" algn="l"/>
                    <a:tab pos="1905000" algn="l"/>
                    <a:tab pos="2952750" algn="l"/>
                    <a:tab pos="3238500" algn="l"/>
                    <a:tab pos="4000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1905000" algn="l"/>
                    <a:tab pos="2952750" algn="l"/>
                    <a:tab pos="3238500" algn="l"/>
                    <a:tab pos="4000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1905000" algn="l"/>
                    <a:tab pos="2952750" algn="l"/>
                    <a:tab pos="3238500" algn="l"/>
                    <a:tab pos="4000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1905000" algn="l"/>
                    <a:tab pos="2952750" algn="l"/>
                    <a:tab pos="3238500" algn="l"/>
                    <a:tab pos="4000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1905000" algn="l"/>
                    <a:tab pos="2952750" algn="l"/>
                    <a:tab pos="3238500" algn="l"/>
                    <a:tab pos="4000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da-DK" altLang="da-DK" sz="1600">
                    <a:latin typeface="Arial" charset="0"/>
                  </a:rPr>
                  <a:t>	Start	Start	Start</a:t>
                </a:r>
              </a:p>
              <a:p>
                <a:r>
                  <a:rPr lang="da-DK" altLang="da-DK" sz="1600">
                    <a:latin typeface="Arial" charset="0"/>
                  </a:rPr>
                  <a:t>Budget</a:t>
                </a:r>
                <a:r>
                  <a:rPr lang="en-US" altLang="da-DK" sz="1600">
                    <a:latin typeface="Arial" charset="0"/>
                  </a:rPr>
                  <a:t>	</a:t>
                </a:r>
                <a:r>
                  <a:rPr lang="da-DK" altLang="da-DK" sz="1600" b="0">
                    <a:latin typeface="Arial" charset="0"/>
                  </a:rPr>
                  <a:t>May 05</a:t>
                </a:r>
                <a:r>
                  <a:rPr lang="en-US" altLang="da-DK" sz="1600" b="0">
                    <a:latin typeface="Arial" charset="0"/>
                  </a:rPr>
                  <a:t>	</a:t>
                </a:r>
                <a:r>
                  <a:rPr lang="da-DK" altLang="da-DK" sz="1600" b="0">
                    <a:latin typeface="Arial" charset="0"/>
                  </a:rPr>
                  <a:t>June 05	July 05</a:t>
                </a:r>
                <a:r>
                  <a:rPr lang="da-DK" altLang="da-DK" sz="1600">
                    <a:latin typeface="Arial" charset="0"/>
                  </a:rPr>
                  <a:t>	. . .</a:t>
                </a:r>
                <a:endParaRPr lang="en-US" altLang="da-DK" sz="160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DXP-rel</a:t>
                </a:r>
                <a:r>
                  <a:rPr lang="en-US" altLang="da-DK" sz="1600" b="0">
                    <a:latin typeface="Arial" charset="0"/>
                  </a:rPr>
                  <a:t>	</a:t>
                </a:r>
                <a:r>
                  <a:rPr lang="da-DK" altLang="da-DK" sz="1600" b="0">
                    <a:latin typeface="Arial" charset="0"/>
                  </a:rPr>
                  <a:t>18,000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Museum</a:t>
                </a:r>
                <a:r>
                  <a:rPr lang="en-US" altLang="da-DK" sz="1600" b="0">
                    <a:latin typeface="Arial" charset="0"/>
                  </a:rPr>
                  <a:t>	</a:t>
                </a:r>
                <a:r>
                  <a:rPr lang="da-DK" altLang="da-DK" sz="1600" b="0">
                    <a:latin typeface="Arial" charset="0"/>
                  </a:rPr>
                  <a:t>		21,000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CPH site</a:t>
                </a:r>
                <a:r>
                  <a:rPr lang="en-US" altLang="da-DK" sz="1600" b="0">
                    <a:latin typeface="Arial" charset="0"/>
                  </a:rPr>
                  <a:t>	</a:t>
                </a:r>
                <a:r>
                  <a:rPr lang="da-DK" altLang="da-DK" sz="1600" b="0">
                    <a:latin typeface="Arial" charset="0"/>
                  </a:rPr>
                  <a:t>14,000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en-US" altLang="da-DK" sz="1600" b="0">
                    <a:latin typeface="Arial" charset="0"/>
                  </a:rPr>
                  <a:t>. . .</a:t>
                </a:r>
                <a:r>
                  <a:rPr lang="da-DK" altLang="da-DK" sz="1600" b="0">
                    <a:latin typeface="Arial" charset="0"/>
                  </a:rPr>
                  <a:t>	. . .	. . .</a:t>
                </a:r>
                <a:endParaRPr lang="en-US" altLang="da-DK" sz="1600" b="0">
                  <a:latin typeface="Arial" charset="0"/>
                </a:endParaRPr>
              </a:p>
            </p:txBody>
          </p:sp>
          <p:sp>
            <p:nvSpPr>
              <p:cNvPr id="223237" name="Line 5"/>
              <p:cNvSpPr>
                <a:spLocks noChangeShapeType="1"/>
              </p:cNvSpPr>
              <p:nvPr/>
            </p:nvSpPr>
            <p:spPr bwMode="auto">
              <a:xfrm>
                <a:off x="912" y="1855"/>
                <a:ext cx="0" cy="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23238" name="Line 6"/>
              <p:cNvSpPr>
                <a:spLocks noChangeShapeType="1"/>
              </p:cNvSpPr>
              <p:nvPr/>
            </p:nvSpPr>
            <p:spPr bwMode="auto">
              <a:xfrm>
                <a:off x="1530" y="1855"/>
                <a:ext cx="0" cy="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23239" name="Line 7"/>
              <p:cNvSpPr>
                <a:spLocks noChangeShapeType="1"/>
              </p:cNvSpPr>
              <p:nvPr/>
            </p:nvSpPr>
            <p:spPr bwMode="auto">
              <a:xfrm>
                <a:off x="2172" y="1855"/>
                <a:ext cx="0" cy="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23240" name="Line 8"/>
              <p:cNvSpPr>
                <a:spLocks noChangeShapeType="1"/>
              </p:cNvSpPr>
              <p:nvPr/>
            </p:nvSpPr>
            <p:spPr bwMode="auto">
              <a:xfrm>
                <a:off x="2847" y="1855"/>
                <a:ext cx="0" cy="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23241" name="Line 9"/>
              <p:cNvSpPr>
                <a:spLocks noChangeShapeType="1"/>
              </p:cNvSpPr>
              <p:nvPr/>
            </p:nvSpPr>
            <p:spPr bwMode="auto">
              <a:xfrm>
                <a:off x="348" y="2210"/>
                <a:ext cx="28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sp>
          <p:nvSpPr>
            <p:cNvPr id="223263" name="AutoShape 31"/>
            <p:cNvSpPr>
              <a:spLocks noChangeArrowheads="1"/>
            </p:cNvSpPr>
            <p:nvPr/>
          </p:nvSpPr>
          <p:spPr bwMode="auto">
            <a:xfrm>
              <a:off x="3355" y="2068"/>
              <a:ext cx="1949" cy="736"/>
            </a:xfrm>
            <a:prstGeom prst="wedgeRoundRectCallout">
              <a:avLst>
                <a:gd name="adj1" fmla="val -81505"/>
                <a:gd name="adj2" fmla="val -3532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>
                  <a:latin typeface="Arial" charset="0"/>
                </a:rPr>
                <a:t>Matrix - one record as a cell</a:t>
              </a:r>
              <a:endParaRPr lang="da-DK" altLang="da-DK" sz="1600" b="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Value shown: budget</a:t>
              </a:r>
            </a:p>
            <a:p>
              <a:r>
                <a:rPr lang="da-DK" altLang="da-DK" sz="1600" b="0">
                  <a:latin typeface="Arial" charset="0"/>
                </a:rPr>
                <a:t>Row heading: name</a:t>
              </a:r>
            </a:p>
            <a:p>
              <a:r>
                <a:rPr lang="da-DK" altLang="da-DK" sz="1600" b="0">
                  <a:latin typeface="Arial" charset="0"/>
                </a:rPr>
                <a:t>Column heading: startDate</a:t>
              </a:r>
              <a:endParaRPr lang="da-DK" altLang="da-DK" sz="1600">
                <a:latin typeface="Arial" charset="0"/>
              </a:endParaRPr>
            </a:p>
          </p:txBody>
        </p:sp>
        <p:sp>
          <p:nvSpPr>
            <p:cNvPr id="223281" name="AutoShape 49"/>
            <p:cNvSpPr>
              <a:spLocks noChangeArrowheads="1"/>
            </p:cNvSpPr>
            <p:nvPr/>
          </p:nvSpPr>
          <p:spPr bwMode="auto">
            <a:xfrm>
              <a:off x="653" y="1385"/>
              <a:ext cx="1331" cy="402"/>
            </a:xfrm>
            <a:prstGeom prst="wedgeRoundRectCallout">
              <a:avLst>
                <a:gd name="adj1" fmla="val -50375"/>
                <a:gd name="adj2" fmla="val 101991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b="0">
                  <a:latin typeface="Arial" charset="0"/>
                </a:rPr>
                <a:t>Variable number of </a:t>
              </a:r>
            </a:p>
            <a:p>
              <a:r>
                <a:rPr lang="da-DK" altLang="da-DK" sz="1600" b="0">
                  <a:latin typeface="Arial" charset="0"/>
                </a:rPr>
                <a:t>rows and columns</a:t>
              </a:r>
              <a:endParaRPr lang="en-US" altLang="da-DK" sz="1600" b="0">
                <a:latin typeface="Arial" charset="0"/>
              </a:endParaRPr>
            </a:p>
          </p:txBody>
        </p:sp>
      </p:grpSp>
      <p:sp>
        <p:nvSpPr>
          <p:cNvPr id="223287" name="Text Box 55"/>
          <p:cNvSpPr txBox="1">
            <a:spLocks noChangeArrowheads="1"/>
          </p:cNvSpPr>
          <p:nvPr/>
        </p:nvSpPr>
        <p:spPr bwMode="auto">
          <a:xfrm>
            <a:off x="449263" y="76200"/>
            <a:ext cx="7980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</a:t>
            </a:r>
            <a:r>
              <a:rPr lang="da-DK" altLang="da-DK">
                <a:latin typeface="Arial" charset="0"/>
              </a:rPr>
              <a:t>3.8B</a:t>
            </a:r>
            <a:r>
              <a:rPr lang="en-US" altLang="da-DK">
                <a:latin typeface="Arial" charset="0"/>
              </a:rPr>
              <a:t>  </a:t>
            </a:r>
            <a:r>
              <a:rPr lang="da-DK" altLang="da-DK">
                <a:latin typeface="Arial" charset="0"/>
              </a:rPr>
              <a:t>More w</a:t>
            </a:r>
            <a:r>
              <a:rPr lang="en-US" altLang="da-DK">
                <a:latin typeface="Arial" charset="0"/>
              </a:rPr>
              <a:t>indow patterns</a:t>
            </a:r>
            <a:r>
              <a:rPr lang="da-DK" altLang="da-DK">
                <a:latin typeface="Arial" charset="0"/>
              </a:rPr>
              <a:t> for a</a:t>
            </a:r>
            <a:r>
              <a:rPr lang="en-US" altLang="da-DK">
                <a:latin typeface="Arial" charset="0"/>
              </a:rPr>
              <a:t> </a:t>
            </a:r>
            <a:r>
              <a:rPr lang="da-DK" altLang="da-DK">
                <a:latin typeface="Arial" charset="0"/>
              </a:rPr>
              <a:t>single table</a:t>
            </a:r>
            <a:endParaRPr lang="en-US" altLang="da-DK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11" name="Text Box 335"/>
          <p:cNvSpPr txBox="1">
            <a:spLocks noChangeArrowheads="1"/>
          </p:cNvSpPr>
          <p:nvPr/>
        </p:nvSpPr>
        <p:spPr bwMode="auto">
          <a:xfrm>
            <a:off x="1431925" y="879475"/>
            <a:ext cx="1362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en-US" altLang="da-DK"/>
              <a:t>Example G</a:t>
            </a:r>
          </a:p>
        </p:txBody>
      </p:sp>
      <p:grpSp>
        <p:nvGrpSpPr>
          <p:cNvPr id="127312" name="Group 336"/>
          <p:cNvGrpSpPr>
            <a:grpSpLocks/>
          </p:cNvGrpSpPr>
          <p:nvPr/>
        </p:nvGrpSpPr>
        <p:grpSpPr bwMode="auto">
          <a:xfrm>
            <a:off x="611188" y="1327150"/>
            <a:ext cx="2952750" cy="2271713"/>
            <a:chOff x="1057" y="765"/>
            <a:chExt cx="1860" cy="1431"/>
          </a:xfrm>
        </p:grpSpPr>
        <p:sp>
          <p:nvSpPr>
            <p:cNvPr id="127313" name="Oval 337"/>
            <p:cNvSpPr>
              <a:spLocks noChangeArrowheads="1"/>
            </p:cNvSpPr>
            <p:nvPr/>
          </p:nvSpPr>
          <p:spPr bwMode="auto">
            <a:xfrm>
              <a:off x="1060" y="765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14" name="Oval 338"/>
            <p:cNvSpPr>
              <a:spLocks noChangeArrowheads="1"/>
            </p:cNvSpPr>
            <p:nvPr/>
          </p:nvSpPr>
          <p:spPr bwMode="auto">
            <a:xfrm>
              <a:off x="1060" y="1413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15" name="Oval 339"/>
            <p:cNvSpPr>
              <a:spLocks noChangeArrowheads="1"/>
            </p:cNvSpPr>
            <p:nvPr/>
          </p:nvSpPr>
          <p:spPr bwMode="auto">
            <a:xfrm>
              <a:off x="1060" y="981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16" name="Oval 340"/>
            <p:cNvSpPr>
              <a:spLocks noChangeArrowheads="1"/>
            </p:cNvSpPr>
            <p:nvPr/>
          </p:nvSpPr>
          <p:spPr bwMode="auto">
            <a:xfrm>
              <a:off x="1060" y="1197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17" name="Oval 341"/>
            <p:cNvSpPr>
              <a:spLocks noChangeArrowheads="1"/>
            </p:cNvSpPr>
            <p:nvPr/>
          </p:nvSpPr>
          <p:spPr bwMode="auto">
            <a:xfrm>
              <a:off x="1309" y="765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18" name="Oval 342"/>
            <p:cNvSpPr>
              <a:spLocks noChangeArrowheads="1"/>
            </p:cNvSpPr>
            <p:nvPr/>
          </p:nvSpPr>
          <p:spPr bwMode="auto">
            <a:xfrm>
              <a:off x="1309" y="1413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19" name="Oval 343"/>
            <p:cNvSpPr>
              <a:spLocks noChangeArrowheads="1"/>
            </p:cNvSpPr>
            <p:nvPr/>
          </p:nvSpPr>
          <p:spPr bwMode="auto">
            <a:xfrm>
              <a:off x="1309" y="981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20" name="Oval 344"/>
            <p:cNvSpPr>
              <a:spLocks noChangeArrowheads="1"/>
            </p:cNvSpPr>
            <p:nvPr/>
          </p:nvSpPr>
          <p:spPr bwMode="auto">
            <a:xfrm>
              <a:off x="1309" y="1197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21" name="Oval 345"/>
            <p:cNvSpPr>
              <a:spLocks noChangeArrowheads="1"/>
            </p:cNvSpPr>
            <p:nvPr/>
          </p:nvSpPr>
          <p:spPr bwMode="auto">
            <a:xfrm>
              <a:off x="1558" y="765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22" name="Oval 346"/>
            <p:cNvSpPr>
              <a:spLocks noChangeArrowheads="1"/>
            </p:cNvSpPr>
            <p:nvPr/>
          </p:nvSpPr>
          <p:spPr bwMode="auto">
            <a:xfrm>
              <a:off x="1558" y="1413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23" name="Oval 347"/>
            <p:cNvSpPr>
              <a:spLocks noChangeArrowheads="1"/>
            </p:cNvSpPr>
            <p:nvPr/>
          </p:nvSpPr>
          <p:spPr bwMode="auto">
            <a:xfrm>
              <a:off x="1558" y="981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24" name="Oval 348"/>
            <p:cNvSpPr>
              <a:spLocks noChangeArrowheads="1"/>
            </p:cNvSpPr>
            <p:nvPr/>
          </p:nvSpPr>
          <p:spPr bwMode="auto">
            <a:xfrm>
              <a:off x="1807" y="765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25" name="Oval 349"/>
            <p:cNvSpPr>
              <a:spLocks noChangeArrowheads="1"/>
            </p:cNvSpPr>
            <p:nvPr/>
          </p:nvSpPr>
          <p:spPr bwMode="auto">
            <a:xfrm>
              <a:off x="1807" y="981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26" name="Oval 350"/>
            <p:cNvSpPr>
              <a:spLocks noChangeArrowheads="1"/>
            </p:cNvSpPr>
            <p:nvPr/>
          </p:nvSpPr>
          <p:spPr bwMode="auto">
            <a:xfrm>
              <a:off x="1807" y="1197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27" name="Oval 351"/>
            <p:cNvSpPr>
              <a:spLocks noChangeArrowheads="1"/>
            </p:cNvSpPr>
            <p:nvPr/>
          </p:nvSpPr>
          <p:spPr bwMode="auto">
            <a:xfrm>
              <a:off x="2038" y="771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28" name="Oval 352"/>
            <p:cNvSpPr>
              <a:spLocks noChangeArrowheads="1"/>
            </p:cNvSpPr>
            <p:nvPr/>
          </p:nvSpPr>
          <p:spPr bwMode="auto">
            <a:xfrm>
              <a:off x="2038" y="987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29" name="Oval 353"/>
            <p:cNvSpPr>
              <a:spLocks noChangeArrowheads="1"/>
            </p:cNvSpPr>
            <p:nvPr/>
          </p:nvSpPr>
          <p:spPr bwMode="auto">
            <a:xfrm>
              <a:off x="2038" y="1203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30" name="Oval 354"/>
            <p:cNvSpPr>
              <a:spLocks noChangeArrowheads="1"/>
            </p:cNvSpPr>
            <p:nvPr/>
          </p:nvSpPr>
          <p:spPr bwMode="auto">
            <a:xfrm>
              <a:off x="2287" y="771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31" name="Oval 355"/>
            <p:cNvSpPr>
              <a:spLocks noChangeArrowheads="1"/>
            </p:cNvSpPr>
            <p:nvPr/>
          </p:nvSpPr>
          <p:spPr bwMode="auto">
            <a:xfrm>
              <a:off x="2287" y="1419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32" name="Oval 356"/>
            <p:cNvSpPr>
              <a:spLocks noChangeArrowheads="1"/>
            </p:cNvSpPr>
            <p:nvPr/>
          </p:nvSpPr>
          <p:spPr bwMode="auto">
            <a:xfrm>
              <a:off x="2287" y="987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33" name="Oval 357"/>
            <p:cNvSpPr>
              <a:spLocks noChangeArrowheads="1"/>
            </p:cNvSpPr>
            <p:nvPr/>
          </p:nvSpPr>
          <p:spPr bwMode="auto">
            <a:xfrm>
              <a:off x="2536" y="771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34" name="Oval 358"/>
            <p:cNvSpPr>
              <a:spLocks noChangeArrowheads="1"/>
            </p:cNvSpPr>
            <p:nvPr/>
          </p:nvSpPr>
          <p:spPr bwMode="auto">
            <a:xfrm>
              <a:off x="2536" y="1419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35" name="Oval 359"/>
            <p:cNvSpPr>
              <a:spLocks noChangeArrowheads="1"/>
            </p:cNvSpPr>
            <p:nvPr/>
          </p:nvSpPr>
          <p:spPr bwMode="auto">
            <a:xfrm>
              <a:off x="2536" y="987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36" name="Oval 360"/>
            <p:cNvSpPr>
              <a:spLocks noChangeArrowheads="1"/>
            </p:cNvSpPr>
            <p:nvPr/>
          </p:nvSpPr>
          <p:spPr bwMode="auto">
            <a:xfrm>
              <a:off x="2536" y="1203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37" name="Oval 361"/>
            <p:cNvSpPr>
              <a:spLocks noChangeArrowheads="1"/>
            </p:cNvSpPr>
            <p:nvPr/>
          </p:nvSpPr>
          <p:spPr bwMode="auto">
            <a:xfrm>
              <a:off x="2785" y="771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38" name="Oval 362"/>
            <p:cNvSpPr>
              <a:spLocks noChangeArrowheads="1"/>
            </p:cNvSpPr>
            <p:nvPr/>
          </p:nvSpPr>
          <p:spPr bwMode="auto">
            <a:xfrm>
              <a:off x="2785" y="1419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39" name="Oval 363"/>
            <p:cNvSpPr>
              <a:spLocks noChangeArrowheads="1"/>
            </p:cNvSpPr>
            <p:nvPr/>
          </p:nvSpPr>
          <p:spPr bwMode="auto">
            <a:xfrm>
              <a:off x="2785" y="987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40" name="Oval 364"/>
            <p:cNvSpPr>
              <a:spLocks noChangeArrowheads="1"/>
            </p:cNvSpPr>
            <p:nvPr/>
          </p:nvSpPr>
          <p:spPr bwMode="auto">
            <a:xfrm>
              <a:off x="2785" y="1203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41" name="Oval 365"/>
            <p:cNvSpPr>
              <a:spLocks noChangeArrowheads="1"/>
            </p:cNvSpPr>
            <p:nvPr/>
          </p:nvSpPr>
          <p:spPr bwMode="auto">
            <a:xfrm>
              <a:off x="1057" y="1626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42" name="Oval 366"/>
            <p:cNvSpPr>
              <a:spLocks noChangeArrowheads="1"/>
            </p:cNvSpPr>
            <p:nvPr/>
          </p:nvSpPr>
          <p:spPr bwMode="auto">
            <a:xfrm>
              <a:off x="1057" y="1842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43" name="Oval 367"/>
            <p:cNvSpPr>
              <a:spLocks noChangeArrowheads="1"/>
            </p:cNvSpPr>
            <p:nvPr/>
          </p:nvSpPr>
          <p:spPr bwMode="auto">
            <a:xfrm>
              <a:off x="1057" y="2058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44" name="Oval 368"/>
            <p:cNvSpPr>
              <a:spLocks noChangeArrowheads="1"/>
            </p:cNvSpPr>
            <p:nvPr/>
          </p:nvSpPr>
          <p:spPr bwMode="auto">
            <a:xfrm>
              <a:off x="1306" y="1626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45" name="Oval 369"/>
            <p:cNvSpPr>
              <a:spLocks noChangeArrowheads="1"/>
            </p:cNvSpPr>
            <p:nvPr/>
          </p:nvSpPr>
          <p:spPr bwMode="auto">
            <a:xfrm>
              <a:off x="1306" y="1842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46" name="Oval 370"/>
            <p:cNvSpPr>
              <a:spLocks noChangeArrowheads="1"/>
            </p:cNvSpPr>
            <p:nvPr/>
          </p:nvSpPr>
          <p:spPr bwMode="auto">
            <a:xfrm>
              <a:off x="1306" y="2058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47" name="Oval 371"/>
            <p:cNvSpPr>
              <a:spLocks noChangeArrowheads="1"/>
            </p:cNvSpPr>
            <p:nvPr/>
          </p:nvSpPr>
          <p:spPr bwMode="auto">
            <a:xfrm>
              <a:off x="1555" y="1626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48" name="Oval 372"/>
            <p:cNvSpPr>
              <a:spLocks noChangeArrowheads="1"/>
            </p:cNvSpPr>
            <p:nvPr/>
          </p:nvSpPr>
          <p:spPr bwMode="auto">
            <a:xfrm>
              <a:off x="1555" y="1842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49" name="Oval 373"/>
            <p:cNvSpPr>
              <a:spLocks noChangeArrowheads="1"/>
            </p:cNvSpPr>
            <p:nvPr/>
          </p:nvSpPr>
          <p:spPr bwMode="auto">
            <a:xfrm>
              <a:off x="1555" y="2058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50" name="Oval 374"/>
            <p:cNvSpPr>
              <a:spLocks noChangeArrowheads="1"/>
            </p:cNvSpPr>
            <p:nvPr/>
          </p:nvSpPr>
          <p:spPr bwMode="auto">
            <a:xfrm>
              <a:off x="1804" y="1842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51" name="Oval 375"/>
            <p:cNvSpPr>
              <a:spLocks noChangeArrowheads="1"/>
            </p:cNvSpPr>
            <p:nvPr/>
          </p:nvSpPr>
          <p:spPr bwMode="auto">
            <a:xfrm>
              <a:off x="1804" y="2058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52" name="Oval 376"/>
            <p:cNvSpPr>
              <a:spLocks noChangeArrowheads="1"/>
            </p:cNvSpPr>
            <p:nvPr/>
          </p:nvSpPr>
          <p:spPr bwMode="auto">
            <a:xfrm>
              <a:off x="2035" y="1848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53" name="Oval 377"/>
            <p:cNvSpPr>
              <a:spLocks noChangeArrowheads="1"/>
            </p:cNvSpPr>
            <p:nvPr/>
          </p:nvSpPr>
          <p:spPr bwMode="auto">
            <a:xfrm>
              <a:off x="2035" y="2064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54" name="Oval 378"/>
            <p:cNvSpPr>
              <a:spLocks noChangeArrowheads="1"/>
            </p:cNvSpPr>
            <p:nvPr/>
          </p:nvSpPr>
          <p:spPr bwMode="auto">
            <a:xfrm>
              <a:off x="2284" y="1632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55" name="Oval 379"/>
            <p:cNvSpPr>
              <a:spLocks noChangeArrowheads="1"/>
            </p:cNvSpPr>
            <p:nvPr/>
          </p:nvSpPr>
          <p:spPr bwMode="auto">
            <a:xfrm>
              <a:off x="2284" y="1848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56" name="Oval 380"/>
            <p:cNvSpPr>
              <a:spLocks noChangeArrowheads="1"/>
            </p:cNvSpPr>
            <p:nvPr/>
          </p:nvSpPr>
          <p:spPr bwMode="auto">
            <a:xfrm>
              <a:off x="2284" y="2064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57" name="Oval 381"/>
            <p:cNvSpPr>
              <a:spLocks noChangeArrowheads="1"/>
            </p:cNvSpPr>
            <p:nvPr/>
          </p:nvSpPr>
          <p:spPr bwMode="auto">
            <a:xfrm>
              <a:off x="2533" y="1632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58" name="Oval 382"/>
            <p:cNvSpPr>
              <a:spLocks noChangeArrowheads="1"/>
            </p:cNvSpPr>
            <p:nvPr/>
          </p:nvSpPr>
          <p:spPr bwMode="auto">
            <a:xfrm>
              <a:off x="2533" y="1848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59" name="Oval 383"/>
            <p:cNvSpPr>
              <a:spLocks noChangeArrowheads="1"/>
            </p:cNvSpPr>
            <p:nvPr/>
          </p:nvSpPr>
          <p:spPr bwMode="auto">
            <a:xfrm>
              <a:off x="2533" y="2064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60" name="Oval 384"/>
            <p:cNvSpPr>
              <a:spLocks noChangeArrowheads="1"/>
            </p:cNvSpPr>
            <p:nvPr/>
          </p:nvSpPr>
          <p:spPr bwMode="auto">
            <a:xfrm>
              <a:off x="2782" y="1632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61" name="Oval 385"/>
            <p:cNvSpPr>
              <a:spLocks noChangeArrowheads="1"/>
            </p:cNvSpPr>
            <p:nvPr/>
          </p:nvSpPr>
          <p:spPr bwMode="auto">
            <a:xfrm>
              <a:off x="2782" y="1848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362" name="Oval 386"/>
            <p:cNvSpPr>
              <a:spLocks noChangeArrowheads="1"/>
            </p:cNvSpPr>
            <p:nvPr/>
          </p:nvSpPr>
          <p:spPr bwMode="auto">
            <a:xfrm>
              <a:off x="2782" y="2064"/>
              <a:ext cx="132" cy="13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grpSp>
          <p:nvGrpSpPr>
            <p:cNvPr id="127363" name="Group 387"/>
            <p:cNvGrpSpPr>
              <a:grpSpLocks/>
            </p:cNvGrpSpPr>
            <p:nvPr/>
          </p:nvGrpSpPr>
          <p:grpSpPr bwMode="auto">
            <a:xfrm rot="2707623">
              <a:off x="2019" y="1379"/>
              <a:ext cx="191" cy="191"/>
              <a:chOff x="732" y="1308"/>
              <a:chExt cx="816" cy="816"/>
            </a:xfrm>
          </p:grpSpPr>
          <p:sp>
            <p:nvSpPr>
              <p:cNvPr id="127364" name="Line 388"/>
              <p:cNvSpPr>
                <a:spLocks noChangeShapeType="1"/>
              </p:cNvSpPr>
              <p:nvPr/>
            </p:nvSpPr>
            <p:spPr bwMode="auto">
              <a:xfrm flipH="1" flipV="1">
                <a:off x="732" y="1716"/>
                <a:ext cx="81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27365" name="Line 389"/>
              <p:cNvSpPr>
                <a:spLocks noChangeShapeType="1"/>
              </p:cNvSpPr>
              <p:nvPr/>
            </p:nvSpPr>
            <p:spPr bwMode="auto">
              <a:xfrm flipV="1">
                <a:off x="1140" y="1308"/>
                <a:ext cx="0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127366" name="Group 390"/>
            <p:cNvGrpSpPr>
              <a:grpSpLocks/>
            </p:cNvGrpSpPr>
            <p:nvPr/>
          </p:nvGrpSpPr>
          <p:grpSpPr bwMode="auto">
            <a:xfrm rot="2707623">
              <a:off x="2008" y="1599"/>
              <a:ext cx="191" cy="191"/>
              <a:chOff x="732" y="1308"/>
              <a:chExt cx="816" cy="816"/>
            </a:xfrm>
          </p:grpSpPr>
          <p:sp>
            <p:nvSpPr>
              <p:cNvPr id="127367" name="Line 391"/>
              <p:cNvSpPr>
                <a:spLocks noChangeShapeType="1"/>
              </p:cNvSpPr>
              <p:nvPr/>
            </p:nvSpPr>
            <p:spPr bwMode="auto">
              <a:xfrm flipH="1" flipV="1">
                <a:off x="732" y="1716"/>
                <a:ext cx="81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27368" name="Line 392"/>
              <p:cNvSpPr>
                <a:spLocks noChangeShapeType="1"/>
              </p:cNvSpPr>
              <p:nvPr/>
            </p:nvSpPr>
            <p:spPr bwMode="auto">
              <a:xfrm flipV="1">
                <a:off x="1140" y="1308"/>
                <a:ext cx="0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127369" name="Group 393"/>
            <p:cNvGrpSpPr>
              <a:grpSpLocks/>
            </p:cNvGrpSpPr>
            <p:nvPr/>
          </p:nvGrpSpPr>
          <p:grpSpPr bwMode="auto">
            <a:xfrm rot="2707623">
              <a:off x="1777" y="1597"/>
              <a:ext cx="191" cy="191"/>
              <a:chOff x="732" y="1308"/>
              <a:chExt cx="816" cy="816"/>
            </a:xfrm>
          </p:grpSpPr>
          <p:sp>
            <p:nvSpPr>
              <p:cNvPr id="127370" name="Line 394"/>
              <p:cNvSpPr>
                <a:spLocks noChangeShapeType="1"/>
              </p:cNvSpPr>
              <p:nvPr/>
            </p:nvSpPr>
            <p:spPr bwMode="auto">
              <a:xfrm flipH="1" flipV="1">
                <a:off x="732" y="1716"/>
                <a:ext cx="81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27371" name="Line 395"/>
              <p:cNvSpPr>
                <a:spLocks noChangeShapeType="1"/>
              </p:cNvSpPr>
              <p:nvPr/>
            </p:nvSpPr>
            <p:spPr bwMode="auto">
              <a:xfrm flipV="1">
                <a:off x="1140" y="1308"/>
                <a:ext cx="0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127372" name="Group 396"/>
            <p:cNvGrpSpPr>
              <a:grpSpLocks/>
            </p:cNvGrpSpPr>
            <p:nvPr/>
          </p:nvGrpSpPr>
          <p:grpSpPr bwMode="auto">
            <a:xfrm rot="2707623">
              <a:off x="1784" y="1378"/>
              <a:ext cx="191" cy="191"/>
              <a:chOff x="732" y="1308"/>
              <a:chExt cx="816" cy="816"/>
            </a:xfrm>
          </p:grpSpPr>
          <p:sp>
            <p:nvSpPr>
              <p:cNvPr id="127373" name="Line 397"/>
              <p:cNvSpPr>
                <a:spLocks noChangeShapeType="1"/>
              </p:cNvSpPr>
              <p:nvPr/>
            </p:nvSpPr>
            <p:spPr bwMode="auto">
              <a:xfrm flipH="1" flipV="1">
                <a:off x="732" y="1716"/>
                <a:ext cx="81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27374" name="Line 398"/>
              <p:cNvSpPr>
                <a:spLocks noChangeShapeType="1"/>
              </p:cNvSpPr>
              <p:nvPr/>
            </p:nvSpPr>
            <p:spPr bwMode="auto">
              <a:xfrm flipV="1">
                <a:off x="1140" y="1308"/>
                <a:ext cx="0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127375" name="Group 399"/>
            <p:cNvGrpSpPr>
              <a:grpSpLocks/>
            </p:cNvGrpSpPr>
            <p:nvPr/>
          </p:nvGrpSpPr>
          <p:grpSpPr bwMode="auto">
            <a:xfrm rot="2707623">
              <a:off x="2255" y="1179"/>
              <a:ext cx="191" cy="191"/>
              <a:chOff x="732" y="1308"/>
              <a:chExt cx="816" cy="816"/>
            </a:xfrm>
          </p:grpSpPr>
          <p:sp>
            <p:nvSpPr>
              <p:cNvPr id="127376" name="Line 400"/>
              <p:cNvSpPr>
                <a:spLocks noChangeShapeType="1"/>
              </p:cNvSpPr>
              <p:nvPr/>
            </p:nvSpPr>
            <p:spPr bwMode="auto">
              <a:xfrm flipH="1" flipV="1">
                <a:off x="732" y="1716"/>
                <a:ext cx="81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27377" name="Line 401"/>
              <p:cNvSpPr>
                <a:spLocks noChangeShapeType="1"/>
              </p:cNvSpPr>
              <p:nvPr/>
            </p:nvSpPr>
            <p:spPr bwMode="auto">
              <a:xfrm flipV="1">
                <a:off x="1140" y="1308"/>
                <a:ext cx="0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127378" name="Group 402"/>
            <p:cNvGrpSpPr>
              <a:grpSpLocks/>
            </p:cNvGrpSpPr>
            <p:nvPr/>
          </p:nvGrpSpPr>
          <p:grpSpPr bwMode="auto">
            <a:xfrm rot="2707623">
              <a:off x="1526" y="1169"/>
              <a:ext cx="191" cy="191"/>
              <a:chOff x="732" y="1308"/>
              <a:chExt cx="816" cy="816"/>
            </a:xfrm>
          </p:grpSpPr>
          <p:sp>
            <p:nvSpPr>
              <p:cNvPr id="127379" name="Line 403"/>
              <p:cNvSpPr>
                <a:spLocks noChangeShapeType="1"/>
              </p:cNvSpPr>
              <p:nvPr/>
            </p:nvSpPr>
            <p:spPr bwMode="auto">
              <a:xfrm flipH="1" flipV="1">
                <a:off x="732" y="1716"/>
                <a:ext cx="81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27380" name="Line 404"/>
              <p:cNvSpPr>
                <a:spLocks noChangeShapeType="1"/>
              </p:cNvSpPr>
              <p:nvPr/>
            </p:nvSpPr>
            <p:spPr bwMode="auto">
              <a:xfrm flipV="1">
                <a:off x="1140" y="1308"/>
                <a:ext cx="0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</p:grpSp>
      <p:sp>
        <p:nvSpPr>
          <p:cNvPr id="127450" name="Text Box 474"/>
          <p:cNvSpPr txBox="1">
            <a:spLocks noChangeArrowheads="1"/>
          </p:cNvSpPr>
          <p:nvPr/>
        </p:nvSpPr>
        <p:spPr bwMode="auto">
          <a:xfrm>
            <a:off x="2339975" y="4048125"/>
            <a:ext cx="29749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en-US" altLang="da-DK"/>
              <a:t>Law of parallel movement</a:t>
            </a:r>
          </a:p>
          <a:p>
            <a:pPr algn="l"/>
            <a:endParaRPr lang="en-US" altLang="da-DK"/>
          </a:p>
          <a:p>
            <a:pPr algn="l"/>
            <a:r>
              <a:rPr lang="en-US" altLang="da-DK"/>
              <a:t>Law of . . .</a:t>
            </a:r>
          </a:p>
          <a:p>
            <a:pPr algn="l"/>
            <a:endParaRPr lang="en-US" altLang="da-DK" noProof="1"/>
          </a:p>
        </p:txBody>
      </p:sp>
      <p:sp>
        <p:nvSpPr>
          <p:cNvPr id="127451" name="Text Box 475"/>
          <p:cNvSpPr txBox="1">
            <a:spLocks noChangeArrowheads="1"/>
          </p:cNvSpPr>
          <p:nvPr/>
        </p:nvSpPr>
        <p:spPr bwMode="auto">
          <a:xfrm>
            <a:off x="449263" y="76200"/>
            <a:ext cx="7439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3.1C  Law of similarity and other gestalt laws</a:t>
            </a:r>
          </a:p>
        </p:txBody>
      </p:sp>
      <p:grpSp>
        <p:nvGrpSpPr>
          <p:cNvPr id="127460" name="Group 484"/>
          <p:cNvGrpSpPr>
            <a:grpSpLocks/>
          </p:cNvGrpSpPr>
          <p:nvPr/>
        </p:nvGrpSpPr>
        <p:grpSpPr bwMode="auto">
          <a:xfrm>
            <a:off x="4533900" y="879475"/>
            <a:ext cx="2871788" cy="2681288"/>
            <a:chOff x="2856" y="554"/>
            <a:chExt cx="1809" cy="1689"/>
          </a:xfrm>
        </p:grpSpPr>
        <p:sp>
          <p:nvSpPr>
            <p:cNvPr id="127382" name="Oval 406"/>
            <p:cNvSpPr>
              <a:spLocks noChangeArrowheads="1"/>
            </p:cNvSpPr>
            <p:nvPr/>
          </p:nvSpPr>
          <p:spPr bwMode="auto">
            <a:xfrm>
              <a:off x="4586" y="872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grpSp>
          <p:nvGrpSpPr>
            <p:cNvPr id="127386" name="Group 410"/>
            <p:cNvGrpSpPr>
              <a:grpSpLocks/>
            </p:cNvGrpSpPr>
            <p:nvPr/>
          </p:nvGrpSpPr>
          <p:grpSpPr bwMode="auto">
            <a:xfrm rot="2707623">
              <a:off x="4253" y="1869"/>
              <a:ext cx="247" cy="253"/>
              <a:chOff x="732" y="1308"/>
              <a:chExt cx="816" cy="816"/>
            </a:xfrm>
          </p:grpSpPr>
          <p:sp>
            <p:nvSpPr>
              <p:cNvPr id="127387" name="Line 411"/>
              <p:cNvSpPr>
                <a:spLocks noChangeShapeType="1"/>
              </p:cNvSpPr>
              <p:nvPr/>
            </p:nvSpPr>
            <p:spPr bwMode="auto">
              <a:xfrm flipH="1" flipV="1">
                <a:off x="732" y="1716"/>
                <a:ext cx="81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27388" name="Line 412"/>
              <p:cNvSpPr>
                <a:spLocks noChangeShapeType="1"/>
              </p:cNvSpPr>
              <p:nvPr/>
            </p:nvSpPr>
            <p:spPr bwMode="auto">
              <a:xfrm flipV="1">
                <a:off x="1140" y="1308"/>
                <a:ext cx="0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127389" name="Group 413"/>
            <p:cNvGrpSpPr>
              <a:grpSpLocks/>
            </p:cNvGrpSpPr>
            <p:nvPr/>
          </p:nvGrpSpPr>
          <p:grpSpPr bwMode="auto">
            <a:xfrm rot="2707623" flipH="1" flipV="1">
              <a:off x="3510" y="1206"/>
              <a:ext cx="295" cy="302"/>
              <a:chOff x="732" y="1308"/>
              <a:chExt cx="816" cy="816"/>
            </a:xfrm>
          </p:grpSpPr>
          <p:sp>
            <p:nvSpPr>
              <p:cNvPr id="127390" name="Line 414"/>
              <p:cNvSpPr>
                <a:spLocks noChangeShapeType="1"/>
              </p:cNvSpPr>
              <p:nvPr/>
            </p:nvSpPr>
            <p:spPr bwMode="auto">
              <a:xfrm flipH="1" flipV="1">
                <a:off x="732" y="1716"/>
                <a:ext cx="81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27391" name="Line 415"/>
              <p:cNvSpPr>
                <a:spLocks noChangeShapeType="1"/>
              </p:cNvSpPr>
              <p:nvPr/>
            </p:nvSpPr>
            <p:spPr bwMode="auto">
              <a:xfrm flipV="1">
                <a:off x="1140" y="1308"/>
                <a:ext cx="0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127392" name="Group 416"/>
            <p:cNvGrpSpPr>
              <a:grpSpLocks/>
            </p:cNvGrpSpPr>
            <p:nvPr/>
          </p:nvGrpSpPr>
          <p:grpSpPr bwMode="auto">
            <a:xfrm rot="2707623" flipH="1" flipV="1">
              <a:off x="3517" y="987"/>
              <a:ext cx="295" cy="302"/>
              <a:chOff x="732" y="1308"/>
              <a:chExt cx="816" cy="816"/>
            </a:xfrm>
          </p:grpSpPr>
          <p:sp>
            <p:nvSpPr>
              <p:cNvPr id="127393" name="Line 417"/>
              <p:cNvSpPr>
                <a:spLocks noChangeShapeType="1"/>
              </p:cNvSpPr>
              <p:nvPr/>
            </p:nvSpPr>
            <p:spPr bwMode="auto">
              <a:xfrm flipH="1" flipV="1">
                <a:off x="732" y="1716"/>
                <a:ext cx="81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27394" name="Line 418"/>
              <p:cNvSpPr>
                <a:spLocks noChangeShapeType="1"/>
              </p:cNvSpPr>
              <p:nvPr/>
            </p:nvSpPr>
            <p:spPr bwMode="auto">
              <a:xfrm flipV="1">
                <a:off x="1140" y="1308"/>
                <a:ext cx="0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127398" name="Group 422"/>
            <p:cNvGrpSpPr>
              <a:grpSpLocks/>
            </p:cNvGrpSpPr>
            <p:nvPr/>
          </p:nvGrpSpPr>
          <p:grpSpPr bwMode="auto">
            <a:xfrm rot="2707623">
              <a:off x="3278" y="1214"/>
              <a:ext cx="247" cy="253"/>
              <a:chOff x="732" y="1308"/>
              <a:chExt cx="816" cy="816"/>
            </a:xfrm>
          </p:grpSpPr>
          <p:sp>
            <p:nvSpPr>
              <p:cNvPr id="127399" name="Line 423"/>
              <p:cNvSpPr>
                <a:spLocks noChangeShapeType="1"/>
              </p:cNvSpPr>
              <p:nvPr/>
            </p:nvSpPr>
            <p:spPr bwMode="auto">
              <a:xfrm flipH="1" flipV="1">
                <a:off x="732" y="1716"/>
                <a:ext cx="81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27400" name="Line 424"/>
              <p:cNvSpPr>
                <a:spLocks noChangeShapeType="1"/>
              </p:cNvSpPr>
              <p:nvPr/>
            </p:nvSpPr>
            <p:spPr bwMode="auto">
              <a:xfrm flipV="1">
                <a:off x="1140" y="1308"/>
                <a:ext cx="0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27401" name="Oval 425"/>
            <p:cNvSpPr>
              <a:spLocks noChangeArrowheads="1"/>
            </p:cNvSpPr>
            <p:nvPr/>
          </p:nvSpPr>
          <p:spPr bwMode="auto">
            <a:xfrm>
              <a:off x="4343" y="866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02" name="Oval 426"/>
            <p:cNvSpPr>
              <a:spLocks noChangeArrowheads="1"/>
            </p:cNvSpPr>
            <p:nvPr/>
          </p:nvSpPr>
          <p:spPr bwMode="auto">
            <a:xfrm>
              <a:off x="4094" y="872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03" name="Oval 427"/>
            <p:cNvSpPr>
              <a:spLocks noChangeArrowheads="1"/>
            </p:cNvSpPr>
            <p:nvPr/>
          </p:nvSpPr>
          <p:spPr bwMode="auto">
            <a:xfrm>
              <a:off x="3860" y="872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04" name="Oval 428"/>
            <p:cNvSpPr>
              <a:spLocks noChangeArrowheads="1"/>
            </p:cNvSpPr>
            <p:nvPr/>
          </p:nvSpPr>
          <p:spPr bwMode="auto">
            <a:xfrm>
              <a:off x="3625" y="866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05" name="Oval 429"/>
            <p:cNvSpPr>
              <a:spLocks noChangeArrowheads="1"/>
            </p:cNvSpPr>
            <p:nvPr/>
          </p:nvSpPr>
          <p:spPr bwMode="auto">
            <a:xfrm>
              <a:off x="3367" y="866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06" name="Oval 430"/>
            <p:cNvSpPr>
              <a:spLocks noChangeArrowheads="1"/>
            </p:cNvSpPr>
            <p:nvPr/>
          </p:nvSpPr>
          <p:spPr bwMode="auto">
            <a:xfrm>
              <a:off x="3116" y="866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07" name="Oval 431"/>
            <p:cNvSpPr>
              <a:spLocks noChangeArrowheads="1"/>
            </p:cNvSpPr>
            <p:nvPr/>
          </p:nvSpPr>
          <p:spPr bwMode="auto">
            <a:xfrm>
              <a:off x="2867" y="866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08" name="Oval 432"/>
            <p:cNvSpPr>
              <a:spLocks noChangeArrowheads="1"/>
            </p:cNvSpPr>
            <p:nvPr/>
          </p:nvSpPr>
          <p:spPr bwMode="auto">
            <a:xfrm>
              <a:off x="4580" y="1098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09" name="Oval 433"/>
            <p:cNvSpPr>
              <a:spLocks noChangeArrowheads="1"/>
            </p:cNvSpPr>
            <p:nvPr/>
          </p:nvSpPr>
          <p:spPr bwMode="auto">
            <a:xfrm>
              <a:off x="4337" y="1092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10" name="Oval 434"/>
            <p:cNvSpPr>
              <a:spLocks noChangeArrowheads="1"/>
            </p:cNvSpPr>
            <p:nvPr/>
          </p:nvSpPr>
          <p:spPr bwMode="auto">
            <a:xfrm>
              <a:off x="4088" y="1098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11" name="Oval 435"/>
            <p:cNvSpPr>
              <a:spLocks noChangeArrowheads="1"/>
            </p:cNvSpPr>
            <p:nvPr/>
          </p:nvSpPr>
          <p:spPr bwMode="auto">
            <a:xfrm>
              <a:off x="3854" y="1098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14" name="Oval 438"/>
            <p:cNvSpPr>
              <a:spLocks noChangeArrowheads="1"/>
            </p:cNvSpPr>
            <p:nvPr/>
          </p:nvSpPr>
          <p:spPr bwMode="auto">
            <a:xfrm>
              <a:off x="3110" y="1092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15" name="Oval 439"/>
            <p:cNvSpPr>
              <a:spLocks noChangeArrowheads="1"/>
            </p:cNvSpPr>
            <p:nvPr/>
          </p:nvSpPr>
          <p:spPr bwMode="auto">
            <a:xfrm>
              <a:off x="2861" y="1092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16" name="Oval 440"/>
            <p:cNvSpPr>
              <a:spLocks noChangeArrowheads="1"/>
            </p:cNvSpPr>
            <p:nvPr/>
          </p:nvSpPr>
          <p:spPr bwMode="auto">
            <a:xfrm>
              <a:off x="4580" y="1301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17" name="Oval 441"/>
            <p:cNvSpPr>
              <a:spLocks noChangeArrowheads="1"/>
            </p:cNvSpPr>
            <p:nvPr/>
          </p:nvSpPr>
          <p:spPr bwMode="auto">
            <a:xfrm>
              <a:off x="4337" y="1295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18" name="Oval 442"/>
            <p:cNvSpPr>
              <a:spLocks noChangeArrowheads="1"/>
            </p:cNvSpPr>
            <p:nvPr/>
          </p:nvSpPr>
          <p:spPr bwMode="auto">
            <a:xfrm>
              <a:off x="3854" y="1301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20" name="Oval 444"/>
            <p:cNvSpPr>
              <a:spLocks noChangeArrowheads="1"/>
            </p:cNvSpPr>
            <p:nvPr/>
          </p:nvSpPr>
          <p:spPr bwMode="auto">
            <a:xfrm>
              <a:off x="3110" y="1295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21" name="Oval 445"/>
            <p:cNvSpPr>
              <a:spLocks noChangeArrowheads="1"/>
            </p:cNvSpPr>
            <p:nvPr/>
          </p:nvSpPr>
          <p:spPr bwMode="auto">
            <a:xfrm>
              <a:off x="2861" y="1295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22" name="Oval 446"/>
            <p:cNvSpPr>
              <a:spLocks noChangeArrowheads="1"/>
            </p:cNvSpPr>
            <p:nvPr/>
          </p:nvSpPr>
          <p:spPr bwMode="auto">
            <a:xfrm>
              <a:off x="4575" y="1510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23" name="Oval 447"/>
            <p:cNvSpPr>
              <a:spLocks noChangeArrowheads="1"/>
            </p:cNvSpPr>
            <p:nvPr/>
          </p:nvSpPr>
          <p:spPr bwMode="auto">
            <a:xfrm>
              <a:off x="4332" y="1504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24" name="Oval 448"/>
            <p:cNvSpPr>
              <a:spLocks noChangeArrowheads="1"/>
            </p:cNvSpPr>
            <p:nvPr/>
          </p:nvSpPr>
          <p:spPr bwMode="auto">
            <a:xfrm>
              <a:off x="4083" y="1510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25" name="Oval 449"/>
            <p:cNvSpPr>
              <a:spLocks noChangeArrowheads="1"/>
            </p:cNvSpPr>
            <p:nvPr/>
          </p:nvSpPr>
          <p:spPr bwMode="auto">
            <a:xfrm>
              <a:off x="3356" y="1504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26" name="Oval 450"/>
            <p:cNvSpPr>
              <a:spLocks noChangeArrowheads="1"/>
            </p:cNvSpPr>
            <p:nvPr/>
          </p:nvSpPr>
          <p:spPr bwMode="auto">
            <a:xfrm>
              <a:off x="3105" y="1504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27" name="Oval 451"/>
            <p:cNvSpPr>
              <a:spLocks noChangeArrowheads="1"/>
            </p:cNvSpPr>
            <p:nvPr/>
          </p:nvSpPr>
          <p:spPr bwMode="auto">
            <a:xfrm>
              <a:off x="2856" y="1504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28" name="Oval 452"/>
            <p:cNvSpPr>
              <a:spLocks noChangeArrowheads="1"/>
            </p:cNvSpPr>
            <p:nvPr/>
          </p:nvSpPr>
          <p:spPr bwMode="auto">
            <a:xfrm>
              <a:off x="4577" y="1729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29" name="Oval 453"/>
            <p:cNvSpPr>
              <a:spLocks noChangeArrowheads="1"/>
            </p:cNvSpPr>
            <p:nvPr/>
          </p:nvSpPr>
          <p:spPr bwMode="auto">
            <a:xfrm>
              <a:off x="4334" y="1723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30" name="Oval 454"/>
            <p:cNvSpPr>
              <a:spLocks noChangeArrowheads="1"/>
            </p:cNvSpPr>
            <p:nvPr/>
          </p:nvSpPr>
          <p:spPr bwMode="auto">
            <a:xfrm>
              <a:off x="4085" y="1729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31" name="Oval 455"/>
            <p:cNvSpPr>
              <a:spLocks noChangeArrowheads="1"/>
            </p:cNvSpPr>
            <p:nvPr/>
          </p:nvSpPr>
          <p:spPr bwMode="auto">
            <a:xfrm>
              <a:off x="3358" y="1723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32" name="Oval 456"/>
            <p:cNvSpPr>
              <a:spLocks noChangeArrowheads="1"/>
            </p:cNvSpPr>
            <p:nvPr/>
          </p:nvSpPr>
          <p:spPr bwMode="auto">
            <a:xfrm>
              <a:off x="3107" y="1723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33" name="Oval 457"/>
            <p:cNvSpPr>
              <a:spLocks noChangeArrowheads="1"/>
            </p:cNvSpPr>
            <p:nvPr/>
          </p:nvSpPr>
          <p:spPr bwMode="auto">
            <a:xfrm>
              <a:off x="2858" y="1723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34" name="Oval 458"/>
            <p:cNvSpPr>
              <a:spLocks noChangeArrowheads="1"/>
            </p:cNvSpPr>
            <p:nvPr/>
          </p:nvSpPr>
          <p:spPr bwMode="auto">
            <a:xfrm>
              <a:off x="4577" y="1952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36" name="Oval 460"/>
            <p:cNvSpPr>
              <a:spLocks noChangeArrowheads="1"/>
            </p:cNvSpPr>
            <p:nvPr/>
          </p:nvSpPr>
          <p:spPr bwMode="auto">
            <a:xfrm>
              <a:off x="4085" y="1952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37" name="Oval 461"/>
            <p:cNvSpPr>
              <a:spLocks noChangeArrowheads="1"/>
            </p:cNvSpPr>
            <p:nvPr/>
          </p:nvSpPr>
          <p:spPr bwMode="auto">
            <a:xfrm>
              <a:off x="3851" y="1952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38" name="Oval 462"/>
            <p:cNvSpPr>
              <a:spLocks noChangeArrowheads="1"/>
            </p:cNvSpPr>
            <p:nvPr/>
          </p:nvSpPr>
          <p:spPr bwMode="auto">
            <a:xfrm>
              <a:off x="3616" y="1946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39" name="Oval 463"/>
            <p:cNvSpPr>
              <a:spLocks noChangeArrowheads="1"/>
            </p:cNvSpPr>
            <p:nvPr/>
          </p:nvSpPr>
          <p:spPr bwMode="auto">
            <a:xfrm>
              <a:off x="3358" y="1946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40" name="Oval 464"/>
            <p:cNvSpPr>
              <a:spLocks noChangeArrowheads="1"/>
            </p:cNvSpPr>
            <p:nvPr/>
          </p:nvSpPr>
          <p:spPr bwMode="auto">
            <a:xfrm>
              <a:off x="3107" y="1946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41" name="Oval 465"/>
            <p:cNvSpPr>
              <a:spLocks noChangeArrowheads="1"/>
            </p:cNvSpPr>
            <p:nvPr/>
          </p:nvSpPr>
          <p:spPr bwMode="auto">
            <a:xfrm>
              <a:off x="2858" y="1946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43" name="Oval 467"/>
            <p:cNvSpPr>
              <a:spLocks noChangeArrowheads="1"/>
            </p:cNvSpPr>
            <p:nvPr/>
          </p:nvSpPr>
          <p:spPr bwMode="auto">
            <a:xfrm>
              <a:off x="4334" y="2158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44" name="Oval 468"/>
            <p:cNvSpPr>
              <a:spLocks noChangeArrowheads="1"/>
            </p:cNvSpPr>
            <p:nvPr/>
          </p:nvSpPr>
          <p:spPr bwMode="auto">
            <a:xfrm>
              <a:off x="4085" y="2164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45" name="Oval 469"/>
            <p:cNvSpPr>
              <a:spLocks noChangeArrowheads="1"/>
            </p:cNvSpPr>
            <p:nvPr/>
          </p:nvSpPr>
          <p:spPr bwMode="auto">
            <a:xfrm>
              <a:off x="3851" y="2164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46" name="Oval 470"/>
            <p:cNvSpPr>
              <a:spLocks noChangeArrowheads="1"/>
            </p:cNvSpPr>
            <p:nvPr/>
          </p:nvSpPr>
          <p:spPr bwMode="auto">
            <a:xfrm>
              <a:off x="3616" y="2158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47" name="Oval 471"/>
            <p:cNvSpPr>
              <a:spLocks noChangeArrowheads="1"/>
            </p:cNvSpPr>
            <p:nvPr/>
          </p:nvSpPr>
          <p:spPr bwMode="auto">
            <a:xfrm>
              <a:off x="3358" y="2158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48" name="Oval 472"/>
            <p:cNvSpPr>
              <a:spLocks noChangeArrowheads="1"/>
            </p:cNvSpPr>
            <p:nvPr/>
          </p:nvSpPr>
          <p:spPr bwMode="auto">
            <a:xfrm>
              <a:off x="3107" y="2158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49" name="Oval 473"/>
            <p:cNvSpPr>
              <a:spLocks noChangeArrowheads="1"/>
            </p:cNvSpPr>
            <p:nvPr/>
          </p:nvSpPr>
          <p:spPr bwMode="auto">
            <a:xfrm>
              <a:off x="2858" y="2158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52" name="Oval 476"/>
            <p:cNvSpPr>
              <a:spLocks noChangeArrowheads="1"/>
            </p:cNvSpPr>
            <p:nvPr/>
          </p:nvSpPr>
          <p:spPr bwMode="auto">
            <a:xfrm>
              <a:off x="3367" y="1092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53" name="Oval 477"/>
            <p:cNvSpPr>
              <a:spLocks noChangeArrowheads="1"/>
            </p:cNvSpPr>
            <p:nvPr/>
          </p:nvSpPr>
          <p:spPr bwMode="auto">
            <a:xfrm>
              <a:off x="4083" y="1293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54" name="Oval 478"/>
            <p:cNvSpPr>
              <a:spLocks noChangeArrowheads="1"/>
            </p:cNvSpPr>
            <p:nvPr/>
          </p:nvSpPr>
          <p:spPr bwMode="auto">
            <a:xfrm>
              <a:off x="3850" y="1504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55" name="Oval 479"/>
            <p:cNvSpPr>
              <a:spLocks noChangeArrowheads="1"/>
            </p:cNvSpPr>
            <p:nvPr/>
          </p:nvSpPr>
          <p:spPr bwMode="auto">
            <a:xfrm>
              <a:off x="3601" y="1510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56" name="Oval 480"/>
            <p:cNvSpPr>
              <a:spLocks noChangeArrowheads="1"/>
            </p:cNvSpPr>
            <p:nvPr/>
          </p:nvSpPr>
          <p:spPr bwMode="auto">
            <a:xfrm>
              <a:off x="3852" y="1723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57" name="Oval 481"/>
            <p:cNvSpPr>
              <a:spLocks noChangeArrowheads="1"/>
            </p:cNvSpPr>
            <p:nvPr/>
          </p:nvSpPr>
          <p:spPr bwMode="auto">
            <a:xfrm>
              <a:off x="3603" y="1729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58" name="Oval 482"/>
            <p:cNvSpPr>
              <a:spLocks noChangeArrowheads="1"/>
            </p:cNvSpPr>
            <p:nvPr/>
          </p:nvSpPr>
          <p:spPr bwMode="auto">
            <a:xfrm>
              <a:off x="4575" y="2158"/>
              <a:ext cx="79" cy="7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27459" name="Text Box 483"/>
            <p:cNvSpPr txBox="1">
              <a:spLocks noChangeArrowheads="1"/>
            </p:cNvSpPr>
            <p:nvPr/>
          </p:nvSpPr>
          <p:spPr bwMode="auto">
            <a:xfrm>
              <a:off x="3356" y="554"/>
              <a:ext cx="85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en-US" altLang="da-DK"/>
                <a:t>Example H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450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203" name="Group 67"/>
          <p:cNvGrpSpPr>
            <a:grpSpLocks/>
          </p:cNvGrpSpPr>
          <p:nvPr/>
        </p:nvGrpSpPr>
        <p:grpSpPr bwMode="auto">
          <a:xfrm>
            <a:off x="2908300" y="785813"/>
            <a:ext cx="2466975" cy="1323975"/>
            <a:chOff x="1862" y="495"/>
            <a:chExt cx="1554" cy="834"/>
          </a:xfrm>
        </p:grpSpPr>
        <p:sp>
          <p:nvSpPr>
            <p:cNvPr id="219155" name="Text Box 19"/>
            <p:cNvSpPr txBox="1">
              <a:spLocks noChangeArrowheads="1"/>
            </p:cNvSpPr>
            <p:nvPr/>
          </p:nvSpPr>
          <p:spPr bwMode="auto">
            <a:xfrm>
              <a:off x="1862" y="495"/>
              <a:ext cx="1554" cy="83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Department</a:t>
              </a:r>
              <a:r>
                <a:rPr lang="da-DK" altLang="da-DK" sz="1600">
                  <a:latin typeface="Arial" charset="0"/>
                </a:rPr>
                <a:t>:</a:t>
              </a:r>
              <a:r>
                <a:rPr lang="en-US" altLang="da-DK" sz="1600">
                  <a:latin typeface="Arial" charset="0"/>
                </a:rPr>
                <a:t>	</a:t>
              </a:r>
              <a:r>
                <a:rPr lang="en-US" altLang="da-DK" sz="1600" b="0">
                  <a:latin typeface="Arial" charset="0"/>
                </a:rPr>
                <a:t>Dept B</a:t>
              </a: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219202" name="Rectangle 66"/>
            <p:cNvSpPr>
              <a:spLocks noChangeArrowheads="1"/>
            </p:cNvSpPr>
            <p:nvPr/>
          </p:nvSpPr>
          <p:spPr bwMode="auto">
            <a:xfrm>
              <a:off x="2768" y="534"/>
              <a:ext cx="558" cy="163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219140" name="Text Box 4"/>
          <p:cNvSpPr txBox="1">
            <a:spLocks noChangeArrowheads="1"/>
          </p:cNvSpPr>
          <p:nvPr/>
        </p:nvSpPr>
        <p:spPr bwMode="auto">
          <a:xfrm>
            <a:off x="449263" y="76200"/>
            <a:ext cx="7980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</a:t>
            </a:r>
            <a:r>
              <a:rPr lang="da-DK" altLang="da-DK">
                <a:latin typeface="Arial" charset="0"/>
              </a:rPr>
              <a:t>3.9</a:t>
            </a:r>
            <a:r>
              <a:rPr lang="en-US" altLang="da-DK">
                <a:latin typeface="Arial" charset="0"/>
              </a:rPr>
              <a:t>  Window patterns</a:t>
            </a:r>
            <a:r>
              <a:rPr lang="da-DK" altLang="da-DK">
                <a:latin typeface="Arial" charset="0"/>
              </a:rPr>
              <a:t> for </a:t>
            </a:r>
            <a:r>
              <a:rPr lang="en-US" altLang="da-DK">
                <a:latin typeface="Arial" charset="0"/>
              </a:rPr>
              <a:t>1:m</a:t>
            </a:r>
            <a:r>
              <a:rPr lang="da-DK" altLang="da-DK">
                <a:latin typeface="Arial" charset="0"/>
              </a:rPr>
              <a:t> relationship</a:t>
            </a:r>
            <a:endParaRPr lang="en-US" altLang="da-DK">
              <a:latin typeface="Arial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814388" y="1687513"/>
            <a:ext cx="1171575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Project</a:t>
            </a:r>
          </a:p>
        </p:txBody>
      </p:sp>
      <p:sp>
        <p:nvSpPr>
          <p:cNvPr id="219142" name="Line 6"/>
          <p:cNvSpPr>
            <a:spLocks noChangeShapeType="1"/>
          </p:cNvSpPr>
          <p:nvPr/>
        </p:nvSpPr>
        <p:spPr bwMode="auto">
          <a:xfrm>
            <a:off x="1589088" y="1884363"/>
            <a:ext cx="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219143" name="Rectangle 7"/>
          <p:cNvSpPr>
            <a:spLocks noChangeArrowheads="1"/>
          </p:cNvSpPr>
          <p:nvPr/>
        </p:nvSpPr>
        <p:spPr bwMode="auto">
          <a:xfrm>
            <a:off x="574675" y="811213"/>
            <a:ext cx="1651000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Department</a:t>
            </a:r>
          </a:p>
        </p:txBody>
      </p:sp>
      <p:cxnSp>
        <p:nvCxnSpPr>
          <p:cNvPr id="219144" name="AutoShape 8"/>
          <p:cNvCxnSpPr>
            <a:cxnSpLocks noChangeShapeType="1"/>
            <a:stCxn id="219143" idx="2"/>
            <a:endCxn id="219141" idx="0"/>
          </p:cNvCxnSpPr>
          <p:nvPr/>
        </p:nvCxnSpPr>
        <p:spPr bwMode="auto">
          <a:xfrm>
            <a:off x="1400175" y="1203325"/>
            <a:ext cx="0" cy="4699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19145" name="Group 9"/>
          <p:cNvGrpSpPr>
            <a:grpSpLocks/>
          </p:cNvGrpSpPr>
          <p:nvPr/>
        </p:nvGrpSpPr>
        <p:grpSpPr bwMode="auto">
          <a:xfrm>
            <a:off x="1300163" y="1519238"/>
            <a:ext cx="203200" cy="168275"/>
            <a:chOff x="1918" y="3762"/>
            <a:chExt cx="128" cy="106"/>
          </a:xfrm>
        </p:grpSpPr>
        <p:sp>
          <p:nvSpPr>
            <p:cNvPr id="219146" name="Line 10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19147" name="Line 11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19174" name="Text Box 38"/>
          <p:cNvSpPr txBox="1">
            <a:spLocks noChangeArrowheads="1"/>
          </p:cNvSpPr>
          <p:nvPr/>
        </p:nvSpPr>
        <p:spPr bwMode="auto">
          <a:xfrm>
            <a:off x="468313" y="2132013"/>
            <a:ext cx="194468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>
                <a:latin typeface="Arial" charset="0"/>
              </a:rPr>
              <a:t>name, descr,</a:t>
            </a:r>
          </a:p>
          <a:p>
            <a:r>
              <a:rPr lang="da-DK" altLang="da-DK" sz="1600" b="0">
                <a:latin typeface="Arial" charset="0"/>
              </a:rPr>
              <a:t>startDate, endDate,</a:t>
            </a:r>
          </a:p>
          <a:p>
            <a:r>
              <a:rPr lang="da-DK" altLang="da-DK" sz="1600" b="0">
                <a:latin typeface="Arial" charset="0"/>
              </a:rPr>
              <a:t>. . .</a:t>
            </a:r>
            <a:endParaRPr lang="en-US" altLang="da-DK" sz="1600" b="0">
              <a:latin typeface="Arial" charset="0"/>
            </a:endParaRPr>
          </a:p>
        </p:txBody>
      </p:sp>
      <p:sp>
        <p:nvSpPr>
          <p:cNvPr id="219175" name="Text Box 39"/>
          <p:cNvSpPr txBox="1">
            <a:spLocks noChangeArrowheads="1"/>
          </p:cNvSpPr>
          <p:nvPr/>
        </p:nvSpPr>
        <p:spPr bwMode="auto">
          <a:xfrm>
            <a:off x="1790700" y="1106488"/>
            <a:ext cx="8683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>
                <a:latin typeface="Arial" charset="0"/>
              </a:rPr>
              <a:t>name,</a:t>
            </a:r>
          </a:p>
          <a:p>
            <a:r>
              <a:rPr lang="da-DK" altLang="da-DK" sz="1600" b="0">
                <a:latin typeface="Arial" charset="0"/>
              </a:rPr>
              <a:t>mission</a:t>
            </a:r>
            <a:endParaRPr lang="en-US" altLang="da-DK" sz="1600" b="0">
              <a:latin typeface="Arial" charset="0"/>
            </a:endParaRPr>
          </a:p>
        </p:txBody>
      </p:sp>
      <p:sp>
        <p:nvSpPr>
          <p:cNvPr id="219176" name="Line 40"/>
          <p:cNvSpPr>
            <a:spLocks noChangeShapeType="1"/>
          </p:cNvSpPr>
          <p:nvPr/>
        </p:nvSpPr>
        <p:spPr bwMode="auto">
          <a:xfrm>
            <a:off x="963613" y="2009775"/>
            <a:ext cx="65087" cy="201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19177" name="Line 41"/>
          <p:cNvSpPr>
            <a:spLocks noChangeShapeType="1"/>
          </p:cNvSpPr>
          <p:nvPr/>
        </p:nvSpPr>
        <p:spPr bwMode="auto">
          <a:xfrm>
            <a:off x="1711325" y="1106488"/>
            <a:ext cx="98425" cy="24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19180" name="Text Box 44"/>
          <p:cNvSpPr txBox="1">
            <a:spLocks noChangeArrowheads="1"/>
          </p:cNvSpPr>
          <p:nvPr/>
        </p:nvSpPr>
        <p:spPr bwMode="auto">
          <a:xfrm>
            <a:off x="2984500" y="2392363"/>
            <a:ext cx="208121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>
                <a:latin typeface="Arial" charset="0"/>
              </a:rPr>
              <a:t>Form with subform </a:t>
            </a:r>
          </a:p>
          <a:p>
            <a:r>
              <a:rPr lang="da-DK" altLang="da-DK" sz="1600">
                <a:latin typeface="Arial" charset="0"/>
              </a:rPr>
              <a:t>(embedded table)</a:t>
            </a:r>
            <a:endParaRPr lang="en-US" altLang="da-DK" sz="1600">
              <a:latin typeface="Arial" charset="0"/>
            </a:endParaRPr>
          </a:p>
        </p:txBody>
      </p:sp>
      <p:sp>
        <p:nvSpPr>
          <p:cNvPr id="219183" name="Line 47"/>
          <p:cNvSpPr>
            <a:spLocks noChangeShapeType="1"/>
          </p:cNvSpPr>
          <p:nvPr/>
        </p:nvSpPr>
        <p:spPr bwMode="auto">
          <a:xfrm>
            <a:off x="552450" y="5581650"/>
            <a:ext cx="83915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219197" name="Group 61"/>
          <p:cNvGrpSpPr>
            <a:grpSpLocks/>
          </p:cNvGrpSpPr>
          <p:nvPr/>
        </p:nvGrpSpPr>
        <p:grpSpPr bwMode="auto">
          <a:xfrm>
            <a:off x="549275" y="3495675"/>
            <a:ext cx="4184650" cy="1939925"/>
            <a:chOff x="346" y="2202"/>
            <a:chExt cx="2636" cy="1222"/>
          </a:xfrm>
        </p:grpSpPr>
        <p:sp>
          <p:nvSpPr>
            <p:cNvPr id="219182" name="Text Box 46"/>
            <p:cNvSpPr txBox="1">
              <a:spLocks noChangeArrowheads="1"/>
            </p:cNvSpPr>
            <p:nvPr/>
          </p:nvSpPr>
          <p:spPr bwMode="auto">
            <a:xfrm>
              <a:off x="346" y="3058"/>
              <a:ext cx="1310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>
                  <a:latin typeface="Arial" charset="0"/>
                </a:rPr>
                <a:t>Table - one </a:t>
              </a:r>
            </a:p>
            <a:p>
              <a:r>
                <a:rPr lang="da-DK" altLang="da-DK" sz="1600">
                  <a:latin typeface="Arial" charset="0"/>
                </a:rPr>
                <a:t>department per row</a:t>
              </a:r>
              <a:endParaRPr lang="en-US" altLang="da-DK" sz="1600">
                <a:latin typeface="Arial" charset="0"/>
              </a:endParaRPr>
            </a:p>
          </p:txBody>
        </p:sp>
        <p:grpSp>
          <p:nvGrpSpPr>
            <p:cNvPr id="219196" name="Group 60"/>
            <p:cNvGrpSpPr>
              <a:grpSpLocks/>
            </p:cNvGrpSpPr>
            <p:nvPr/>
          </p:nvGrpSpPr>
          <p:grpSpPr bwMode="auto">
            <a:xfrm>
              <a:off x="348" y="2202"/>
              <a:ext cx="2634" cy="894"/>
              <a:chOff x="348" y="2202"/>
              <a:chExt cx="2634" cy="894"/>
            </a:xfrm>
          </p:grpSpPr>
          <p:sp>
            <p:nvSpPr>
              <p:cNvPr id="219138" name="Rectangle 2"/>
              <p:cNvSpPr>
                <a:spLocks noChangeArrowheads="1"/>
              </p:cNvSpPr>
              <p:nvPr/>
            </p:nvSpPr>
            <p:spPr bwMode="auto">
              <a:xfrm>
                <a:off x="371" y="2407"/>
                <a:ext cx="811" cy="128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19139" name="Text Box 3"/>
              <p:cNvSpPr txBox="1">
                <a:spLocks noChangeArrowheads="1"/>
              </p:cNvSpPr>
              <p:nvPr/>
            </p:nvSpPr>
            <p:spPr bwMode="auto">
              <a:xfrm>
                <a:off x="348" y="2202"/>
                <a:ext cx="903" cy="83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>
                <a:spAutoFit/>
              </a:bodyPr>
              <a:lstStyle>
                <a:lvl1pPr algn="l"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a-DK" sz="1600">
                    <a:latin typeface="Arial" charset="0"/>
                  </a:rPr>
                  <a:t>Department</a:t>
                </a:r>
              </a:p>
              <a:p>
                <a:r>
                  <a:rPr lang="en-US" altLang="da-DK" sz="1600" b="0">
                    <a:latin typeface="Arial" charset="0"/>
                  </a:rPr>
                  <a:t>Dept A</a:t>
                </a:r>
              </a:p>
              <a:p>
                <a:r>
                  <a:rPr lang="en-US" altLang="da-DK" sz="1600" b="0">
                    <a:latin typeface="Arial" charset="0"/>
                  </a:rPr>
                  <a:t>Dept B</a:t>
                </a:r>
              </a:p>
              <a:p>
                <a:r>
                  <a:rPr lang="en-US" altLang="da-DK" sz="1600" b="0">
                    <a:latin typeface="Arial" charset="0"/>
                  </a:rPr>
                  <a:t>Dept C</a:t>
                </a:r>
              </a:p>
              <a:p>
                <a:r>
                  <a:rPr lang="en-US" altLang="da-DK" sz="1600" b="0">
                    <a:latin typeface="Arial" charset="0"/>
                  </a:rPr>
                  <a:t>. . .</a:t>
                </a:r>
              </a:p>
            </p:txBody>
          </p:sp>
          <p:sp>
            <p:nvSpPr>
              <p:cNvPr id="219160" name="Text Box 24"/>
              <p:cNvSpPr txBox="1">
                <a:spLocks noChangeArrowheads="1"/>
              </p:cNvSpPr>
              <p:nvPr/>
            </p:nvSpPr>
            <p:spPr bwMode="auto">
              <a:xfrm>
                <a:off x="1760" y="2884"/>
                <a:ext cx="969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algn="l" defTabSz="895350"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 defTabSz="895350"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 defTabSz="895350"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 defTabSz="895350"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 defTabSz="895350"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a-DK" sz="1600">
                    <a:latin typeface="Arial" charset="0"/>
                  </a:rPr>
                  <a:t>Detail window</a:t>
                </a:r>
              </a:p>
            </p:txBody>
          </p:sp>
          <p:sp>
            <p:nvSpPr>
              <p:cNvPr id="219161" name="AutoShape 25"/>
              <p:cNvSpPr>
                <a:spLocks noChangeArrowheads="1"/>
              </p:cNvSpPr>
              <p:nvPr/>
            </p:nvSpPr>
            <p:spPr bwMode="auto">
              <a:xfrm rot="8937006">
                <a:off x="1078" y="2273"/>
                <a:ext cx="632" cy="400"/>
              </a:xfrm>
              <a:prstGeom prst="lightningBol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19162" name="Text Box 26"/>
              <p:cNvSpPr txBox="1">
                <a:spLocks noChangeArrowheads="1"/>
              </p:cNvSpPr>
              <p:nvPr/>
            </p:nvSpPr>
            <p:spPr bwMode="auto">
              <a:xfrm>
                <a:off x="1560" y="2359"/>
                <a:ext cx="1422" cy="526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>
                <a:spAutoFit/>
              </a:bodyPr>
              <a:lstStyle>
                <a:lvl1pPr algn="l"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a-DK" sz="1600">
                    <a:latin typeface="Arial" charset="0"/>
                  </a:rPr>
                  <a:t>Project	Start date</a:t>
                </a:r>
              </a:p>
              <a:p>
                <a:r>
                  <a:rPr lang="da-DK" altLang="da-DK" sz="1600" b="0">
                    <a:latin typeface="Arial" charset="0"/>
                  </a:rPr>
                  <a:t>DXP rel</a:t>
                </a:r>
                <a:r>
                  <a:rPr lang="en-US" altLang="da-DK" sz="1600" b="0">
                    <a:latin typeface="Arial" charset="0"/>
                  </a:rPr>
                  <a:t>	22-05-2005</a:t>
                </a:r>
              </a:p>
              <a:p>
                <a:r>
                  <a:rPr lang="da-DK" altLang="da-DK" sz="1600" b="0">
                    <a:latin typeface="Arial" charset="0"/>
                  </a:rPr>
                  <a:t>Museum</a:t>
                </a:r>
                <a:r>
                  <a:rPr lang="en-US" altLang="da-DK" sz="1600" b="0">
                    <a:latin typeface="Arial" charset="0"/>
                  </a:rPr>
                  <a:t>	05-07-2005</a:t>
                </a:r>
              </a:p>
            </p:txBody>
          </p:sp>
          <p:sp>
            <p:nvSpPr>
              <p:cNvPr id="219190" name="Line 54"/>
              <p:cNvSpPr>
                <a:spLocks noChangeShapeType="1"/>
              </p:cNvSpPr>
              <p:nvPr/>
            </p:nvSpPr>
            <p:spPr bwMode="auto">
              <a:xfrm>
                <a:off x="1560" y="2559"/>
                <a:ext cx="142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9191" name="Line 55"/>
              <p:cNvSpPr>
                <a:spLocks noChangeShapeType="1"/>
              </p:cNvSpPr>
              <p:nvPr/>
            </p:nvSpPr>
            <p:spPr bwMode="auto">
              <a:xfrm>
                <a:off x="2112" y="2359"/>
                <a:ext cx="0" cy="52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9192" name="Line 56"/>
              <p:cNvSpPr>
                <a:spLocks noChangeShapeType="1"/>
              </p:cNvSpPr>
              <p:nvPr/>
            </p:nvSpPr>
            <p:spPr bwMode="auto">
              <a:xfrm>
                <a:off x="348" y="2401"/>
                <a:ext cx="90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</p:grpSp>
      <p:sp>
        <p:nvSpPr>
          <p:cNvPr id="219193" name="Text Box 57"/>
          <p:cNvSpPr txBox="1">
            <a:spLocks noChangeArrowheads="1"/>
          </p:cNvSpPr>
          <p:nvPr/>
        </p:nvSpPr>
        <p:spPr bwMode="auto">
          <a:xfrm>
            <a:off x="5756275" y="4503738"/>
            <a:ext cx="22812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>
                <a:solidFill>
                  <a:srgbClr val="FF0000"/>
                </a:solidFill>
                <a:latin typeface="Arial" charset="0"/>
              </a:rPr>
              <a:t>Data shown</a:t>
            </a:r>
          </a:p>
          <a:p>
            <a:r>
              <a:rPr lang="da-DK" altLang="da-DK">
                <a:solidFill>
                  <a:srgbClr val="FF0000"/>
                </a:solidFill>
                <a:latin typeface="Arial" charset="0"/>
              </a:rPr>
              <a:t>by</a:t>
            </a:r>
            <a:r>
              <a:rPr lang="en-US" altLang="da-DK">
                <a:solidFill>
                  <a:srgbClr val="FF0000"/>
                </a:solidFill>
                <a:latin typeface="Arial" charset="0"/>
              </a:rPr>
              <a:t> department</a:t>
            </a:r>
          </a:p>
        </p:txBody>
      </p:sp>
      <p:grpSp>
        <p:nvGrpSpPr>
          <p:cNvPr id="219205" name="Group 69"/>
          <p:cNvGrpSpPr>
            <a:grpSpLocks/>
          </p:cNvGrpSpPr>
          <p:nvPr/>
        </p:nvGrpSpPr>
        <p:grpSpPr bwMode="auto">
          <a:xfrm>
            <a:off x="6086475" y="785813"/>
            <a:ext cx="2743200" cy="3371850"/>
            <a:chOff x="3834" y="495"/>
            <a:chExt cx="1728" cy="2124"/>
          </a:xfrm>
        </p:grpSpPr>
        <p:sp>
          <p:nvSpPr>
            <p:cNvPr id="219181" name="Text Box 45"/>
            <p:cNvSpPr txBox="1">
              <a:spLocks noChangeArrowheads="1"/>
            </p:cNvSpPr>
            <p:nvPr/>
          </p:nvSpPr>
          <p:spPr bwMode="auto">
            <a:xfrm>
              <a:off x="3999" y="2253"/>
              <a:ext cx="1145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>
                  <a:latin typeface="Arial" charset="0"/>
                </a:rPr>
                <a:t>Continuous form</a:t>
              </a:r>
            </a:p>
            <a:p>
              <a:r>
                <a:rPr lang="da-DK" altLang="da-DK" sz="1600">
                  <a:latin typeface="Arial" charset="0"/>
                </a:rPr>
                <a:t>with subforms</a:t>
              </a:r>
              <a:endParaRPr lang="en-US" altLang="da-DK" sz="1600">
                <a:latin typeface="Arial" charset="0"/>
              </a:endParaRPr>
            </a:p>
          </p:txBody>
        </p:sp>
        <p:grpSp>
          <p:nvGrpSpPr>
            <p:cNvPr id="219200" name="Group 64"/>
            <p:cNvGrpSpPr>
              <a:grpSpLocks/>
            </p:cNvGrpSpPr>
            <p:nvPr/>
          </p:nvGrpSpPr>
          <p:grpSpPr bwMode="auto">
            <a:xfrm>
              <a:off x="3834" y="495"/>
              <a:ext cx="1728" cy="1758"/>
              <a:chOff x="3834" y="495"/>
              <a:chExt cx="1728" cy="1758"/>
            </a:xfrm>
          </p:grpSpPr>
          <p:sp>
            <p:nvSpPr>
              <p:cNvPr id="219148" name="Text Box 12"/>
              <p:cNvSpPr txBox="1">
                <a:spLocks noChangeArrowheads="1"/>
              </p:cNvSpPr>
              <p:nvPr/>
            </p:nvSpPr>
            <p:spPr bwMode="auto">
              <a:xfrm>
                <a:off x="3834" y="495"/>
                <a:ext cx="1728" cy="175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>
                <a:spAutoFit/>
              </a:bodyPr>
              <a:lstStyle>
                <a:lvl1pPr algn="l"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a-DK" sz="1600">
                    <a:latin typeface="Arial" charset="0"/>
                  </a:rPr>
                  <a:t>Department</a:t>
                </a:r>
                <a:r>
                  <a:rPr lang="da-DK" altLang="da-DK" sz="1600">
                    <a:latin typeface="Arial" charset="0"/>
                  </a:rPr>
                  <a:t>:</a:t>
                </a:r>
                <a:r>
                  <a:rPr lang="en-US" altLang="da-DK" sz="1600">
                    <a:latin typeface="Arial" charset="0"/>
                  </a:rPr>
                  <a:t>	</a:t>
                </a:r>
                <a:r>
                  <a:rPr lang="en-US" altLang="da-DK" sz="1600" b="0">
                    <a:latin typeface="Arial" charset="0"/>
                  </a:rPr>
                  <a:t>Dept A</a:t>
                </a:r>
              </a:p>
              <a:p>
                <a:endParaRPr lang="en-US" altLang="da-DK" sz="1600" b="0">
                  <a:latin typeface="Arial" charset="0"/>
                </a:endParaRPr>
              </a:p>
              <a:p>
                <a:endParaRPr lang="en-US" altLang="da-DK" sz="1600" b="0">
                  <a:latin typeface="Arial" charset="0"/>
                </a:endParaRPr>
              </a:p>
              <a:p>
                <a:endParaRPr lang="en-US" altLang="da-DK" sz="1600" b="0">
                  <a:latin typeface="Arial" charset="0"/>
                </a:endParaRPr>
              </a:p>
              <a:p>
                <a:endParaRPr lang="en-US" altLang="da-DK" sz="1600" b="0">
                  <a:latin typeface="Arial" charset="0"/>
                </a:endParaRPr>
              </a:p>
              <a:p>
                <a:endParaRPr lang="en-US" altLang="da-DK" sz="1600" b="0">
                  <a:latin typeface="Arial" charset="0"/>
                </a:endParaRPr>
              </a:p>
              <a:p>
                <a:r>
                  <a:rPr lang="en-US" altLang="da-DK" sz="1600">
                    <a:latin typeface="Arial" charset="0"/>
                  </a:rPr>
                  <a:t>Department</a:t>
                </a:r>
                <a:r>
                  <a:rPr lang="da-DK" altLang="da-DK" sz="1600">
                    <a:latin typeface="Arial" charset="0"/>
                  </a:rPr>
                  <a:t>:</a:t>
                </a:r>
                <a:r>
                  <a:rPr lang="en-US" altLang="da-DK" sz="1600">
                    <a:latin typeface="Arial" charset="0"/>
                  </a:rPr>
                  <a:t>	</a:t>
                </a:r>
                <a:r>
                  <a:rPr lang="en-US" altLang="da-DK" sz="1600" b="0">
                    <a:latin typeface="Arial" charset="0"/>
                  </a:rPr>
                  <a:t>Dept B</a:t>
                </a:r>
              </a:p>
              <a:p>
                <a:pPr algn="ctr"/>
                <a:endParaRPr lang="en-US" altLang="da-DK" sz="1600" b="0">
                  <a:latin typeface="Arial" charset="0"/>
                </a:endParaRPr>
              </a:p>
              <a:p>
                <a:endParaRPr lang="en-US" altLang="da-DK" sz="1600" b="0">
                  <a:latin typeface="Arial" charset="0"/>
                </a:endParaRPr>
              </a:p>
              <a:p>
                <a:endParaRPr lang="en-US" altLang="da-DK" sz="1600" b="0">
                  <a:latin typeface="Arial" charset="0"/>
                </a:endParaRPr>
              </a:p>
              <a:p>
                <a:endParaRPr lang="en-US" altLang="da-DK" sz="1600" b="0">
                  <a:latin typeface="Arial" charset="0"/>
                </a:endParaRPr>
              </a:p>
            </p:txBody>
          </p:sp>
          <p:sp>
            <p:nvSpPr>
              <p:cNvPr id="219150" name="Text Box 14"/>
              <p:cNvSpPr txBox="1">
                <a:spLocks noChangeArrowheads="1"/>
              </p:cNvSpPr>
              <p:nvPr/>
            </p:nvSpPr>
            <p:spPr bwMode="auto">
              <a:xfrm>
                <a:off x="3888" y="1652"/>
                <a:ext cx="1422" cy="52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>
                <a:spAutoFit/>
              </a:bodyPr>
              <a:lstStyle>
                <a:lvl1pPr algn="l"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a-DK" sz="1600">
                    <a:latin typeface="Arial" charset="0"/>
                  </a:rPr>
                  <a:t>Project	Start date</a:t>
                </a:r>
              </a:p>
              <a:p>
                <a:r>
                  <a:rPr lang="da-DK" altLang="da-DK" sz="1600" b="0">
                    <a:latin typeface="Arial" charset="0"/>
                  </a:rPr>
                  <a:t>CPH site</a:t>
                </a:r>
                <a:r>
                  <a:rPr lang="en-US" altLang="da-DK" sz="1600" b="0">
                    <a:latin typeface="Arial" charset="0"/>
                  </a:rPr>
                  <a:t>	01-08-2005</a:t>
                </a:r>
              </a:p>
              <a:p>
                <a:r>
                  <a:rPr lang="en-US" altLang="da-DK" sz="1600" b="0">
                    <a:latin typeface="Arial" charset="0"/>
                  </a:rPr>
                  <a:t>. . .	. . .</a:t>
                </a:r>
              </a:p>
            </p:txBody>
          </p:sp>
          <p:sp>
            <p:nvSpPr>
              <p:cNvPr id="219151" name="Rectangle 15"/>
              <p:cNvSpPr>
                <a:spLocks noChangeArrowheads="1"/>
              </p:cNvSpPr>
              <p:nvPr/>
            </p:nvSpPr>
            <p:spPr bwMode="auto">
              <a:xfrm>
                <a:off x="5426" y="502"/>
                <a:ext cx="136" cy="175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19152" name="Freeform 16"/>
              <p:cNvSpPr>
                <a:spLocks noChangeAspect="1"/>
              </p:cNvSpPr>
              <p:nvPr/>
            </p:nvSpPr>
            <p:spPr bwMode="auto">
              <a:xfrm flipV="1">
                <a:off x="5449" y="2144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19153" name="Freeform 17"/>
              <p:cNvSpPr>
                <a:spLocks noChangeAspect="1"/>
              </p:cNvSpPr>
              <p:nvPr/>
            </p:nvSpPr>
            <p:spPr bwMode="auto">
              <a:xfrm>
                <a:off x="5449" y="528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19159" name="Text Box 23"/>
              <p:cNvSpPr txBox="1">
                <a:spLocks noChangeArrowheads="1"/>
              </p:cNvSpPr>
              <p:nvPr/>
            </p:nvSpPr>
            <p:spPr bwMode="auto">
              <a:xfrm>
                <a:off x="3888" y="746"/>
                <a:ext cx="1422" cy="52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>
                <a:spAutoFit/>
              </a:bodyPr>
              <a:lstStyle>
                <a:lvl1pPr algn="l"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476500" algn="ctr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a-DK" sz="1600">
                    <a:latin typeface="Arial" charset="0"/>
                  </a:rPr>
                  <a:t>Project	Start date</a:t>
                </a:r>
              </a:p>
              <a:p>
                <a:r>
                  <a:rPr lang="da-DK" altLang="da-DK" sz="1600" b="0">
                    <a:latin typeface="Arial" charset="0"/>
                  </a:rPr>
                  <a:t>DXP rel</a:t>
                </a:r>
                <a:r>
                  <a:rPr lang="en-US" altLang="da-DK" sz="1600" b="0">
                    <a:latin typeface="Arial" charset="0"/>
                  </a:rPr>
                  <a:t>	22-05-2005</a:t>
                </a:r>
              </a:p>
              <a:p>
                <a:r>
                  <a:rPr lang="da-DK" altLang="da-DK" sz="1600" b="0">
                    <a:latin typeface="Arial" charset="0"/>
                  </a:rPr>
                  <a:t>Museum</a:t>
                </a:r>
                <a:r>
                  <a:rPr lang="en-US" altLang="da-DK" sz="1600" b="0">
                    <a:latin typeface="Arial" charset="0"/>
                  </a:rPr>
                  <a:t>	05-07-2005</a:t>
                </a:r>
              </a:p>
            </p:txBody>
          </p:sp>
          <p:sp>
            <p:nvSpPr>
              <p:cNvPr id="219185" name="Line 49"/>
              <p:cNvSpPr>
                <a:spLocks noChangeShapeType="1"/>
              </p:cNvSpPr>
              <p:nvPr/>
            </p:nvSpPr>
            <p:spPr bwMode="auto">
              <a:xfrm>
                <a:off x="4458" y="746"/>
                <a:ext cx="0" cy="52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9186" name="Line 50"/>
              <p:cNvSpPr>
                <a:spLocks noChangeShapeType="1"/>
              </p:cNvSpPr>
              <p:nvPr/>
            </p:nvSpPr>
            <p:spPr bwMode="auto">
              <a:xfrm>
                <a:off x="4458" y="1652"/>
                <a:ext cx="0" cy="52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9188" name="Line 52"/>
              <p:cNvSpPr>
                <a:spLocks noChangeShapeType="1"/>
              </p:cNvSpPr>
              <p:nvPr/>
            </p:nvSpPr>
            <p:spPr bwMode="auto">
              <a:xfrm>
                <a:off x="3888" y="945"/>
                <a:ext cx="142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9189" name="Line 53"/>
              <p:cNvSpPr>
                <a:spLocks noChangeShapeType="1"/>
              </p:cNvSpPr>
              <p:nvPr/>
            </p:nvSpPr>
            <p:spPr bwMode="auto">
              <a:xfrm>
                <a:off x="3888" y="1849"/>
                <a:ext cx="142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9198" name="Rectangle 62"/>
              <p:cNvSpPr>
                <a:spLocks noChangeArrowheads="1"/>
              </p:cNvSpPr>
              <p:nvPr/>
            </p:nvSpPr>
            <p:spPr bwMode="auto">
              <a:xfrm>
                <a:off x="4752" y="534"/>
                <a:ext cx="558" cy="1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9199" name="Rectangle 63"/>
              <p:cNvSpPr>
                <a:spLocks noChangeArrowheads="1"/>
              </p:cNvSpPr>
              <p:nvPr/>
            </p:nvSpPr>
            <p:spPr bwMode="auto">
              <a:xfrm>
                <a:off x="4752" y="1449"/>
                <a:ext cx="558" cy="1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</p:grpSp>
      <p:grpSp>
        <p:nvGrpSpPr>
          <p:cNvPr id="219204" name="Group 68"/>
          <p:cNvGrpSpPr>
            <a:grpSpLocks/>
          </p:cNvGrpSpPr>
          <p:nvPr/>
        </p:nvGrpSpPr>
        <p:grpSpPr bwMode="auto">
          <a:xfrm>
            <a:off x="2813050" y="1025525"/>
            <a:ext cx="2466975" cy="1323975"/>
            <a:chOff x="1772" y="646"/>
            <a:chExt cx="1554" cy="834"/>
          </a:xfrm>
        </p:grpSpPr>
        <p:sp>
          <p:nvSpPr>
            <p:cNvPr id="219157" name="Text Box 21"/>
            <p:cNvSpPr txBox="1">
              <a:spLocks noChangeArrowheads="1"/>
            </p:cNvSpPr>
            <p:nvPr/>
          </p:nvSpPr>
          <p:spPr bwMode="auto">
            <a:xfrm>
              <a:off x="1772" y="646"/>
              <a:ext cx="1554" cy="83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Department</a:t>
              </a:r>
              <a:r>
                <a:rPr lang="da-DK" altLang="da-DK" sz="1600">
                  <a:latin typeface="Arial" charset="0"/>
                </a:rPr>
                <a:t>:</a:t>
              </a:r>
              <a:r>
                <a:rPr lang="en-US" altLang="da-DK" sz="1600">
                  <a:latin typeface="Arial" charset="0"/>
                </a:rPr>
                <a:t>	</a:t>
              </a:r>
              <a:r>
                <a:rPr lang="en-US" altLang="da-DK" sz="1600" b="0">
                  <a:latin typeface="Arial" charset="0"/>
                </a:rPr>
                <a:t>Dept A</a:t>
              </a: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219158" name="Text Box 22"/>
            <p:cNvSpPr txBox="1">
              <a:spLocks noChangeArrowheads="1"/>
            </p:cNvSpPr>
            <p:nvPr/>
          </p:nvSpPr>
          <p:spPr bwMode="auto">
            <a:xfrm>
              <a:off x="1826" y="873"/>
              <a:ext cx="1422" cy="5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Project	Start date</a:t>
              </a:r>
            </a:p>
            <a:p>
              <a:r>
                <a:rPr lang="da-DK" altLang="da-DK" sz="1600" b="0">
                  <a:latin typeface="Arial" charset="0"/>
                </a:rPr>
                <a:t>DXP rel</a:t>
              </a:r>
              <a:r>
                <a:rPr lang="en-US" altLang="da-DK" sz="1600" b="0">
                  <a:latin typeface="Arial" charset="0"/>
                </a:rPr>
                <a:t>	22-05-2005</a:t>
              </a:r>
            </a:p>
            <a:p>
              <a:r>
                <a:rPr lang="da-DK" altLang="da-DK" sz="1600" b="0">
                  <a:latin typeface="Arial" charset="0"/>
                </a:rPr>
                <a:t>Museum</a:t>
              </a:r>
              <a:r>
                <a:rPr lang="en-US" altLang="da-DK" sz="1600" b="0">
                  <a:latin typeface="Arial" charset="0"/>
                </a:rPr>
                <a:t>	05-07-2005</a:t>
              </a:r>
            </a:p>
          </p:txBody>
        </p:sp>
        <p:sp>
          <p:nvSpPr>
            <p:cNvPr id="219184" name="Line 48"/>
            <p:cNvSpPr>
              <a:spLocks noChangeShapeType="1"/>
            </p:cNvSpPr>
            <p:nvPr/>
          </p:nvSpPr>
          <p:spPr bwMode="auto">
            <a:xfrm>
              <a:off x="2388" y="873"/>
              <a:ext cx="0" cy="5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9187" name="Line 51"/>
            <p:cNvSpPr>
              <a:spLocks noChangeShapeType="1"/>
            </p:cNvSpPr>
            <p:nvPr/>
          </p:nvSpPr>
          <p:spPr bwMode="auto">
            <a:xfrm>
              <a:off x="1826" y="1066"/>
              <a:ext cx="142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9201" name="Rectangle 65"/>
            <p:cNvSpPr>
              <a:spLocks noChangeArrowheads="1"/>
            </p:cNvSpPr>
            <p:nvPr/>
          </p:nvSpPr>
          <p:spPr bwMode="auto">
            <a:xfrm>
              <a:off x="2690" y="686"/>
              <a:ext cx="558" cy="163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9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7" name="Rectangle 47"/>
          <p:cNvSpPr>
            <a:spLocks noChangeArrowheads="1"/>
          </p:cNvSpPr>
          <p:nvPr/>
        </p:nvSpPr>
        <p:spPr bwMode="auto">
          <a:xfrm>
            <a:off x="6172200" y="1531938"/>
            <a:ext cx="2290763" cy="561975"/>
          </a:xfrm>
          <a:prstGeom prst="rect">
            <a:avLst/>
          </a:prstGeom>
          <a:solidFill>
            <a:srgbClr val="C0C0C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4576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80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b="0">
                <a:latin typeface="Arial" charset="0"/>
              </a:rPr>
              <a:t>(</a:t>
            </a:r>
            <a:r>
              <a:rPr lang="en-US" altLang="da-DK" b="0">
                <a:latin typeface="Arial" charset="0"/>
              </a:rPr>
              <a:t>Fig </a:t>
            </a:r>
            <a:r>
              <a:rPr lang="da-DK" altLang="da-DK" b="0">
                <a:latin typeface="Arial" charset="0"/>
              </a:rPr>
              <a:t>3.9</a:t>
            </a:r>
            <a:r>
              <a:rPr lang="en-US" altLang="da-DK" b="0">
                <a:latin typeface="Arial" charset="0"/>
              </a:rPr>
              <a:t>  </a:t>
            </a:r>
            <a:r>
              <a:rPr lang="da-DK" altLang="da-DK" b="0">
                <a:latin typeface="Arial" charset="0"/>
              </a:rPr>
              <a:t>Cont.)</a:t>
            </a:r>
            <a:endParaRPr lang="en-US" altLang="da-DK" b="0">
              <a:latin typeface="Arial" charset="0"/>
            </a:endParaRPr>
          </a:p>
        </p:txBody>
      </p:sp>
      <p:sp>
        <p:nvSpPr>
          <p:cNvPr id="245763" name="Rectangle 3"/>
          <p:cNvSpPr>
            <a:spLocks noChangeArrowheads="1"/>
          </p:cNvSpPr>
          <p:nvPr/>
        </p:nvSpPr>
        <p:spPr bwMode="auto">
          <a:xfrm>
            <a:off x="814388" y="1773238"/>
            <a:ext cx="1171575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Project</a:t>
            </a:r>
          </a:p>
        </p:txBody>
      </p:sp>
      <p:sp>
        <p:nvSpPr>
          <p:cNvPr id="245764" name="Line 4"/>
          <p:cNvSpPr>
            <a:spLocks noChangeShapeType="1"/>
          </p:cNvSpPr>
          <p:nvPr/>
        </p:nvSpPr>
        <p:spPr bwMode="auto">
          <a:xfrm>
            <a:off x="1589088" y="1970088"/>
            <a:ext cx="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245765" name="Rectangle 5"/>
          <p:cNvSpPr>
            <a:spLocks noChangeArrowheads="1"/>
          </p:cNvSpPr>
          <p:nvPr/>
        </p:nvSpPr>
        <p:spPr bwMode="auto">
          <a:xfrm>
            <a:off x="574675" y="896938"/>
            <a:ext cx="1651000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Department</a:t>
            </a:r>
          </a:p>
        </p:txBody>
      </p:sp>
      <p:cxnSp>
        <p:nvCxnSpPr>
          <p:cNvPr id="245766" name="AutoShape 6"/>
          <p:cNvCxnSpPr>
            <a:cxnSpLocks noChangeShapeType="1"/>
            <a:stCxn id="245765" idx="2"/>
            <a:endCxn id="245763" idx="0"/>
          </p:cNvCxnSpPr>
          <p:nvPr/>
        </p:nvCxnSpPr>
        <p:spPr bwMode="auto">
          <a:xfrm>
            <a:off x="1400175" y="1289050"/>
            <a:ext cx="0" cy="4699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45767" name="Group 7"/>
          <p:cNvGrpSpPr>
            <a:grpSpLocks/>
          </p:cNvGrpSpPr>
          <p:nvPr/>
        </p:nvGrpSpPr>
        <p:grpSpPr bwMode="auto">
          <a:xfrm>
            <a:off x="1300163" y="1604963"/>
            <a:ext cx="203200" cy="168275"/>
            <a:chOff x="1918" y="3762"/>
            <a:chExt cx="128" cy="106"/>
          </a:xfrm>
        </p:grpSpPr>
        <p:sp>
          <p:nvSpPr>
            <p:cNvPr id="245768" name="Line 8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45769" name="Line 9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45770" name="Text Box 10"/>
          <p:cNvSpPr txBox="1">
            <a:spLocks noChangeArrowheads="1"/>
          </p:cNvSpPr>
          <p:nvPr/>
        </p:nvSpPr>
        <p:spPr bwMode="auto">
          <a:xfrm>
            <a:off x="6359525" y="3429000"/>
            <a:ext cx="18907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>
                <a:solidFill>
                  <a:srgbClr val="FF0000"/>
                </a:solidFill>
                <a:latin typeface="Arial" charset="0"/>
              </a:rPr>
              <a:t>Data shown</a:t>
            </a:r>
          </a:p>
          <a:p>
            <a:r>
              <a:rPr lang="da-DK" altLang="da-DK">
                <a:solidFill>
                  <a:srgbClr val="FF0000"/>
                </a:solidFill>
                <a:latin typeface="Arial" charset="0"/>
              </a:rPr>
              <a:t>by</a:t>
            </a:r>
            <a:r>
              <a:rPr lang="en-US" altLang="da-DK">
                <a:solidFill>
                  <a:srgbClr val="FF0000"/>
                </a:solidFill>
                <a:latin typeface="Arial" charset="0"/>
              </a:rPr>
              <a:t> project</a:t>
            </a:r>
          </a:p>
        </p:txBody>
      </p:sp>
      <p:sp>
        <p:nvSpPr>
          <p:cNvPr id="245771" name="Text Box 11"/>
          <p:cNvSpPr txBox="1">
            <a:spLocks noChangeArrowheads="1"/>
          </p:cNvSpPr>
          <p:nvPr/>
        </p:nvSpPr>
        <p:spPr bwMode="auto">
          <a:xfrm>
            <a:off x="1790700" y="1192213"/>
            <a:ext cx="8683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>
                <a:latin typeface="Arial" charset="0"/>
              </a:rPr>
              <a:t>name,</a:t>
            </a:r>
          </a:p>
          <a:p>
            <a:r>
              <a:rPr lang="da-DK" altLang="da-DK" sz="1600" b="0">
                <a:latin typeface="Arial" charset="0"/>
              </a:rPr>
              <a:t>mission</a:t>
            </a:r>
            <a:endParaRPr lang="en-US" altLang="da-DK" sz="1600" b="0">
              <a:latin typeface="Arial" charset="0"/>
            </a:endParaRPr>
          </a:p>
        </p:txBody>
      </p:sp>
      <p:sp>
        <p:nvSpPr>
          <p:cNvPr id="245772" name="Line 12"/>
          <p:cNvSpPr>
            <a:spLocks noChangeShapeType="1"/>
          </p:cNvSpPr>
          <p:nvPr/>
        </p:nvSpPr>
        <p:spPr bwMode="auto">
          <a:xfrm>
            <a:off x="963613" y="2095500"/>
            <a:ext cx="65087" cy="201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45773" name="Line 13"/>
          <p:cNvSpPr>
            <a:spLocks noChangeShapeType="1"/>
          </p:cNvSpPr>
          <p:nvPr/>
        </p:nvSpPr>
        <p:spPr bwMode="auto">
          <a:xfrm>
            <a:off x="1711325" y="1192213"/>
            <a:ext cx="98425" cy="24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45796" name="Text Box 36"/>
          <p:cNvSpPr txBox="1">
            <a:spLocks noChangeArrowheads="1"/>
          </p:cNvSpPr>
          <p:nvPr/>
        </p:nvSpPr>
        <p:spPr bwMode="auto">
          <a:xfrm>
            <a:off x="468313" y="2217738"/>
            <a:ext cx="194468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>
                <a:latin typeface="Arial" charset="0"/>
              </a:rPr>
              <a:t>name, descr,</a:t>
            </a:r>
          </a:p>
          <a:p>
            <a:r>
              <a:rPr lang="da-DK" altLang="da-DK" sz="1600" b="0">
                <a:latin typeface="Arial" charset="0"/>
              </a:rPr>
              <a:t>startDate, endDate,</a:t>
            </a:r>
          </a:p>
          <a:p>
            <a:r>
              <a:rPr lang="da-DK" altLang="da-DK" sz="1600" b="0">
                <a:latin typeface="Arial" charset="0"/>
              </a:rPr>
              <a:t>. . .</a:t>
            </a:r>
            <a:endParaRPr lang="en-US" altLang="da-DK" sz="1600" b="0">
              <a:latin typeface="Arial" charset="0"/>
            </a:endParaRPr>
          </a:p>
        </p:txBody>
      </p:sp>
      <p:sp>
        <p:nvSpPr>
          <p:cNvPr id="245799" name="Text Box 39"/>
          <p:cNvSpPr txBox="1">
            <a:spLocks noChangeArrowheads="1"/>
          </p:cNvSpPr>
          <p:nvPr/>
        </p:nvSpPr>
        <p:spPr bwMode="auto">
          <a:xfrm>
            <a:off x="3575050" y="560388"/>
            <a:ext cx="2306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>
                <a:latin typeface="Arial" charset="0"/>
              </a:rPr>
              <a:t>Form with parent data</a:t>
            </a:r>
            <a:endParaRPr lang="en-US" altLang="da-DK" sz="1600">
              <a:latin typeface="Arial" charset="0"/>
            </a:endParaRPr>
          </a:p>
        </p:txBody>
      </p:sp>
      <p:sp>
        <p:nvSpPr>
          <p:cNvPr id="245801" name="Text Box 41"/>
          <p:cNvSpPr txBox="1">
            <a:spLocks noChangeArrowheads="1"/>
          </p:cNvSpPr>
          <p:nvPr/>
        </p:nvSpPr>
        <p:spPr bwMode="auto">
          <a:xfrm>
            <a:off x="3448050" y="896938"/>
            <a:ext cx="5129213" cy="22002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108000" rIns="108000" bIns="108000">
            <a:spAutoFit/>
          </a:bodyPr>
          <a:lstStyle>
            <a:lvl1pPr algn="l">
              <a:tabLst>
                <a:tab pos="952500" algn="l"/>
                <a:tab pos="2578100" algn="l"/>
                <a:tab pos="390525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952500" algn="l"/>
                <a:tab pos="2578100" algn="l"/>
                <a:tab pos="390525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952500" algn="l"/>
                <a:tab pos="2578100" algn="l"/>
                <a:tab pos="390525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952500" algn="l"/>
                <a:tab pos="2578100" algn="l"/>
                <a:tab pos="390525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952500" algn="l"/>
                <a:tab pos="2578100" algn="l"/>
                <a:tab pos="390525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578100" algn="l"/>
                <a:tab pos="390525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578100" algn="l"/>
                <a:tab pos="390525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578100" algn="l"/>
                <a:tab pos="390525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578100" algn="l"/>
                <a:tab pos="3905250" algn="l"/>
                <a:tab pos="4953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>
                <a:latin typeface="Arial" charset="0"/>
              </a:rPr>
              <a:t>Project:</a:t>
            </a:r>
            <a:r>
              <a:rPr lang="en-US" altLang="da-DK" sz="1600">
                <a:latin typeface="Arial" charset="0"/>
              </a:rPr>
              <a:t>	</a:t>
            </a:r>
            <a:r>
              <a:rPr lang="da-DK" altLang="da-DK" sz="1600" b="0">
                <a:latin typeface="Arial" charset="0"/>
              </a:rPr>
              <a:t>DXP-release 2	</a:t>
            </a:r>
            <a:r>
              <a:rPr lang="da-DK" altLang="da-DK" sz="1600">
                <a:latin typeface="Arial" charset="0"/>
              </a:rPr>
              <a:t>Department:</a:t>
            </a:r>
            <a:r>
              <a:rPr lang="da-DK" altLang="da-DK" sz="1600" b="0">
                <a:latin typeface="Arial" charset="0"/>
              </a:rPr>
              <a:t>	Dept A</a:t>
            </a:r>
            <a:endParaRPr lang="en-US" altLang="da-DK" sz="1600" b="0">
              <a:latin typeface="Arial" charset="0"/>
            </a:endParaRPr>
          </a:p>
          <a:p>
            <a:r>
              <a:rPr lang="da-DK" altLang="da-DK" sz="1600">
                <a:latin typeface="Arial" charset="0"/>
              </a:rPr>
              <a:t>Start:</a:t>
            </a:r>
            <a:r>
              <a:rPr lang="da-DK" altLang="da-DK" sz="1600" b="0">
                <a:latin typeface="Arial" charset="0"/>
              </a:rPr>
              <a:t>	22-05-05	</a:t>
            </a:r>
            <a:r>
              <a:rPr lang="da-DK" altLang="da-DK" sz="1600">
                <a:latin typeface="Arial" charset="0"/>
              </a:rPr>
              <a:t>Mission</a:t>
            </a:r>
            <a:r>
              <a:rPr lang="da-DK" altLang="da-DK" sz="1600" b="0">
                <a:latin typeface="Arial" charset="0"/>
              </a:rPr>
              <a:t>	</a:t>
            </a:r>
            <a:endParaRPr lang="en-US" altLang="da-DK" sz="1600">
              <a:latin typeface="Arial" charset="0"/>
            </a:endParaRPr>
          </a:p>
          <a:p>
            <a:r>
              <a:rPr lang="da-DK" altLang="da-DK" sz="1600">
                <a:latin typeface="Arial" charset="0"/>
              </a:rPr>
              <a:t>End:</a:t>
            </a:r>
            <a:r>
              <a:rPr lang="da-DK" altLang="da-DK" sz="1600" b="0">
                <a:latin typeface="Arial" charset="0"/>
              </a:rPr>
              <a:t>	30-06-05</a:t>
            </a:r>
            <a:r>
              <a:rPr lang="da-DK" altLang="da-DK" sz="1600">
                <a:latin typeface="Arial" charset="0"/>
              </a:rPr>
              <a:t>	  </a:t>
            </a:r>
            <a:r>
              <a:rPr lang="da-DK" altLang="da-DK" sz="1600" b="0">
                <a:latin typeface="Arial" charset="0"/>
              </a:rPr>
              <a:t>Handles . . .</a:t>
            </a:r>
            <a:endParaRPr lang="en-US" altLang="da-DK" sz="1600" b="0">
              <a:latin typeface="Arial" charset="0"/>
            </a:endParaRPr>
          </a:p>
          <a:p>
            <a:r>
              <a:rPr lang="da-DK" altLang="da-DK" sz="1600" b="0">
                <a:latin typeface="Arial" charset="0"/>
              </a:rPr>
              <a:t>		</a:t>
            </a:r>
            <a:endParaRPr lang="en-US" altLang="da-DK" sz="1600" b="0">
              <a:latin typeface="Arial" charset="0"/>
            </a:endParaRPr>
          </a:p>
          <a:p>
            <a:r>
              <a:rPr lang="da-DK" altLang="da-DK" sz="1600">
                <a:latin typeface="Arial" charset="0"/>
              </a:rPr>
              <a:t>Description</a:t>
            </a:r>
            <a:endParaRPr lang="da-DK" altLang="da-DK" sz="1600" b="0">
              <a:latin typeface="Arial" charset="0"/>
            </a:endParaRPr>
          </a:p>
          <a:p>
            <a:r>
              <a:rPr lang="da-DK" altLang="da-DK" sz="1600" b="0">
                <a:latin typeface="Arial" charset="0"/>
              </a:rPr>
              <a:t>  This project aims at . . .</a:t>
            </a:r>
          </a:p>
          <a:p>
            <a:endParaRPr lang="da-DK" altLang="da-DK" sz="1600" b="0">
              <a:latin typeface="Arial" charset="0"/>
            </a:endParaRPr>
          </a:p>
          <a:p>
            <a:endParaRPr lang="en-US" altLang="da-DK" sz="1600">
              <a:latin typeface="Arial" charset="0"/>
            </a:endParaRPr>
          </a:p>
        </p:txBody>
      </p:sp>
      <p:sp>
        <p:nvSpPr>
          <p:cNvPr id="245802" name="Rectangle 42"/>
          <p:cNvSpPr>
            <a:spLocks noChangeArrowheads="1"/>
          </p:cNvSpPr>
          <p:nvPr/>
        </p:nvSpPr>
        <p:spPr bwMode="auto">
          <a:xfrm>
            <a:off x="3536950" y="2233613"/>
            <a:ext cx="4926013" cy="7588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45803" name="Rectangle 43"/>
          <p:cNvSpPr>
            <a:spLocks noChangeArrowheads="1"/>
          </p:cNvSpPr>
          <p:nvPr/>
        </p:nvSpPr>
        <p:spPr bwMode="auto">
          <a:xfrm>
            <a:off x="4491038" y="1036638"/>
            <a:ext cx="1371600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45804" name="Rectangle 44"/>
          <p:cNvSpPr>
            <a:spLocks noChangeArrowheads="1"/>
          </p:cNvSpPr>
          <p:nvPr/>
        </p:nvSpPr>
        <p:spPr bwMode="auto">
          <a:xfrm>
            <a:off x="4491038" y="1284288"/>
            <a:ext cx="838200" cy="2381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45805" name="Rectangle 45"/>
          <p:cNvSpPr>
            <a:spLocks noChangeArrowheads="1"/>
          </p:cNvSpPr>
          <p:nvPr/>
        </p:nvSpPr>
        <p:spPr bwMode="auto">
          <a:xfrm>
            <a:off x="4491038" y="1522413"/>
            <a:ext cx="838200" cy="228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45806" name="Rectangle 46"/>
          <p:cNvSpPr>
            <a:spLocks noChangeArrowheads="1"/>
          </p:cNvSpPr>
          <p:nvPr/>
        </p:nvSpPr>
        <p:spPr bwMode="auto">
          <a:xfrm>
            <a:off x="7429500" y="1036638"/>
            <a:ext cx="1033463" cy="247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45808" name="Freeform 48"/>
          <p:cNvSpPr>
            <a:spLocks noChangeAspect="1"/>
          </p:cNvSpPr>
          <p:nvPr/>
        </p:nvSpPr>
        <p:spPr bwMode="auto">
          <a:xfrm flipV="1">
            <a:off x="8278813" y="1093788"/>
            <a:ext cx="150812" cy="101600"/>
          </a:xfrm>
          <a:custGeom>
            <a:avLst/>
            <a:gdLst>
              <a:gd name="T0" fmla="*/ 189 w 189"/>
              <a:gd name="T1" fmla="*/ 480 h 480"/>
              <a:gd name="T2" fmla="*/ 96 w 189"/>
              <a:gd name="T3" fmla="*/ 0 h 480"/>
              <a:gd name="T4" fmla="*/ 0 w 189"/>
              <a:gd name="T5" fmla="*/ 480 h 480"/>
              <a:gd name="T6" fmla="*/ 189 w 189"/>
              <a:gd name="T7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" h="480">
                <a:moveTo>
                  <a:pt x="189" y="480"/>
                </a:moveTo>
                <a:lnTo>
                  <a:pt x="96" y="0"/>
                </a:lnTo>
                <a:lnTo>
                  <a:pt x="0" y="480"/>
                </a:lnTo>
                <a:lnTo>
                  <a:pt x="189" y="480"/>
                </a:lnTo>
                <a:close/>
              </a:path>
            </a:pathLst>
          </a:custGeom>
          <a:solidFill>
            <a:schemeClr val="tx1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45809" name="Line 49"/>
          <p:cNvSpPr>
            <a:spLocks noChangeShapeType="1"/>
          </p:cNvSpPr>
          <p:nvPr/>
        </p:nvSpPr>
        <p:spPr bwMode="auto">
          <a:xfrm>
            <a:off x="8250238" y="1036638"/>
            <a:ext cx="0" cy="2476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45823" name="AutoShape 63"/>
          <p:cNvSpPr>
            <a:spLocks noChangeArrowheads="1"/>
          </p:cNvSpPr>
          <p:nvPr/>
        </p:nvSpPr>
        <p:spPr bwMode="auto">
          <a:xfrm>
            <a:off x="6510338" y="2297113"/>
            <a:ext cx="2292350" cy="904875"/>
          </a:xfrm>
          <a:prstGeom prst="wedgeRoundRectCallout">
            <a:avLst>
              <a:gd name="adj1" fmla="val 21398"/>
              <a:gd name="adj2" fmla="val -17017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>
                <a:latin typeface="Arial" charset="0"/>
              </a:rPr>
              <a:t>Foreign key</a:t>
            </a:r>
            <a:endParaRPr lang="da-DK" altLang="da-DK" sz="1600" b="0">
              <a:latin typeface="Arial" charset="0"/>
            </a:endParaRPr>
          </a:p>
          <a:p>
            <a:r>
              <a:rPr lang="da-DK" altLang="da-DK" sz="1600" b="0">
                <a:latin typeface="Arial" charset="0"/>
              </a:rPr>
              <a:t>Changed through drop down list</a:t>
            </a:r>
            <a:endParaRPr lang="da-DK" altLang="da-DK" sz="1600">
              <a:latin typeface="Arial" charset="0"/>
            </a:endParaRPr>
          </a:p>
        </p:txBody>
      </p:sp>
      <p:sp>
        <p:nvSpPr>
          <p:cNvPr id="245834" name="AutoShape 74"/>
          <p:cNvSpPr>
            <a:spLocks noChangeArrowheads="1"/>
          </p:cNvSpPr>
          <p:nvPr/>
        </p:nvSpPr>
        <p:spPr bwMode="auto">
          <a:xfrm>
            <a:off x="2270125" y="658813"/>
            <a:ext cx="1071563" cy="377825"/>
          </a:xfrm>
          <a:prstGeom prst="wedgeRoundRectCallout">
            <a:avLst>
              <a:gd name="adj1" fmla="val -70148"/>
              <a:gd name="adj2" fmla="val 7226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33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>
                <a:latin typeface="Arial" charset="0"/>
              </a:rPr>
              <a:t>Parent</a:t>
            </a:r>
            <a:endParaRPr lang="da-DK" altLang="da-DK" sz="1600" b="0">
              <a:latin typeface="Arial" charset="0"/>
            </a:endParaRPr>
          </a:p>
        </p:txBody>
      </p:sp>
      <p:grpSp>
        <p:nvGrpSpPr>
          <p:cNvPr id="245840" name="Group 80"/>
          <p:cNvGrpSpPr>
            <a:grpSpLocks/>
          </p:cNvGrpSpPr>
          <p:nvPr/>
        </p:nvGrpSpPr>
        <p:grpSpPr bwMode="auto">
          <a:xfrm>
            <a:off x="554038" y="5281613"/>
            <a:ext cx="5046662" cy="1395412"/>
            <a:chOff x="349" y="3327"/>
            <a:chExt cx="3179" cy="879"/>
          </a:xfrm>
        </p:grpSpPr>
        <p:sp>
          <p:nvSpPr>
            <p:cNvPr id="245827" name="Rectangle 67"/>
            <p:cNvSpPr>
              <a:spLocks noChangeArrowheads="1"/>
            </p:cNvSpPr>
            <p:nvPr/>
          </p:nvSpPr>
          <p:spPr bwMode="auto">
            <a:xfrm>
              <a:off x="379" y="3834"/>
              <a:ext cx="1224" cy="12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45828" name="Text Box 68"/>
            <p:cNvSpPr txBox="1">
              <a:spLocks noChangeArrowheads="1"/>
            </p:cNvSpPr>
            <p:nvPr/>
          </p:nvSpPr>
          <p:spPr bwMode="auto">
            <a:xfrm>
              <a:off x="349" y="3327"/>
              <a:ext cx="1308" cy="83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895350" algn="l"/>
                  <a:tab pos="2238375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895350" algn="l"/>
                  <a:tab pos="2238375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895350" algn="l"/>
                  <a:tab pos="2238375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895350" algn="l"/>
                  <a:tab pos="2238375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895350" algn="l"/>
                  <a:tab pos="2238375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238375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238375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238375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238375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Project	Start date</a:t>
              </a:r>
            </a:p>
            <a:p>
              <a:r>
                <a:rPr lang="da-DK" altLang="da-DK" sz="1600" b="0">
                  <a:latin typeface="Arial" charset="0"/>
                </a:rPr>
                <a:t>DXP rel</a:t>
              </a:r>
              <a:r>
                <a:rPr lang="en-US" altLang="da-DK" sz="1600" b="0">
                  <a:latin typeface="Arial" charset="0"/>
                </a:rPr>
                <a:t>	22-05-2005</a:t>
              </a:r>
            </a:p>
            <a:p>
              <a:r>
                <a:rPr lang="da-DK" altLang="da-DK" sz="1600" b="0">
                  <a:latin typeface="Arial" charset="0"/>
                </a:rPr>
                <a:t>Museum</a:t>
              </a:r>
              <a:r>
                <a:rPr lang="en-US" altLang="da-DK" sz="1600" b="0">
                  <a:latin typeface="Arial" charset="0"/>
                </a:rPr>
                <a:t>	05-07-2005</a:t>
              </a:r>
            </a:p>
            <a:p>
              <a:r>
                <a:rPr lang="da-DK" altLang="da-DK" sz="1600" b="0">
                  <a:latin typeface="Arial" charset="0"/>
                </a:rPr>
                <a:t>CPH site</a:t>
              </a:r>
              <a:r>
                <a:rPr lang="en-US" altLang="da-DK" sz="1600" b="0">
                  <a:latin typeface="Arial" charset="0"/>
                </a:rPr>
                <a:t>	01-08-2005</a:t>
              </a:r>
            </a:p>
            <a:p>
              <a:r>
                <a:rPr lang="en-US" altLang="da-DK" sz="1600" b="0">
                  <a:latin typeface="Arial" charset="0"/>
                </a:rPr>
                <a:t>. . .</a:t>
              </a:r>
              <a:r>
                <a:rPr lang="da-DK" altLang="da-DK" sz="1600" b="0">
                  <a:latin typeface="Arial" charset="0"/>
                </a:rPr>
                <a:t>	. . .</a:t>
              </a:r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245829" name="AutoShape 69"/>
            <p:cNvSpPr>
              <a:spLocks noChangeArrowheads="1"/>
            </p:cNvSpPr>
            <p:nvPr/>
          </p:nvSpPr>
          <p:spPr bwMode="auto">
            <a:xfrm rot="6587699">
              <a:off x="1535" y="3478"/>
              <a:ext cx="632" cy="400"/>
            </a:xfrm>
            <a:prstGeom prst="lightningBol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45830" name="Text Box 70"/>
            <p:cNvSpPr txBox="1">
              <a:spLocks noChangeArrowheads="1"/>
            </p:cNvSpPr>
            <p:nvPr/>
          </p:nvSpPr>
          <p:spPr bwMode="auto">
            <a:xfrm>
              <a:off x="1915" y="3365"/>
              <a:ext cx="1613" cy="64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Department</a:t>
              </a:r>
              <a:r>
                <a:rPr lang="da-DK" altLang="da-DK" sz="1600">
                  <a:latin typeface="Arial" charset="0"/>
                </a:rPr>
                <a:t>:</a:t>
              </a:r>
              <a:r>
                <a:rPr lang="en-US" altLang="da-DK" sz="1600">
                  <a:latin typeface="Arial" charset="0"/>
                </a:rPr>
                <a:t>	</a:t>
              </a:r>
              <a:r>
                <a:rPr lang="en-US" altLang="da-DK" sz="1600" b="0">
                  <a:latin typeface="Arial" charset="0"/>
                </a:rPr>
                <a:t>Dept B</a:t>
              </a:r>
            </a:p>
            <a:p>
              <a:pPr>
                <a:spcBef>
                  <a:spcPct val="50000"/>
                </a:spcBef>
              </a:pPr>
              <a:r>
                <a:rPr lang="da-DK" altLang="da-DK" sz="1600">
                  <a:latin typeface="Arial" charset="0"/>
                </a:rPr>
                <a:t>Mission:  </a:t>
              </a:r>
              <a:r>
                <a:rPr lang="da-DK" altLang="da-DK" sz="1600" b="0">
                  <a:latin typeface="Arial" charset="0"/>
                </a:rPr>
                <a:t>Handles all </a:t>
              </a:r>
              <a:r>
                <a:rPr lang="en-US" altLang="da-DK" sz="1600" b="0">
                  <a:latin typeface="Arial" charset="0"/>
                </a:rPr>
                <a:t> ...</a:t>
              </a:r>
              <a:endParaRPr lang="da-DK" altLang="da-DK" sz="1600" b="0">
                <a:latin typeface="Arial" charset="0"/>
              </a:endParaRPr>
            </a:p>
            <a:p>
              <a:pPr>
                <a:spcBef>
                  <a:spcPct val="30000"/>
                </a:spcBef>
              </a:pPr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245831" name="Text Box 71"/>
            <p:cNvSpPr txBox="1">
              <a:spLocks noChangeArrowheads="1"/>
            </p:cNvSpPr>
            <p:nvPr/>
          </p:nvSpPr>
          <p:spPr bwMode="auto">
            <a:xfrm>
              <a:off x="2028" y="3994"/>
              <a:ext cx="96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Detail window</a:t>
              </a:r>
            </a:p>
          </p:txBody>
        </p:sp>
        <p:sp>
          <p:nvSpPr>
            <p:cNvPr id="245832" name="Line 72"/>
            <p:cNvSpPr>
              <a:spLocks noChangeShapeType="1"/>
            </p:cNvSpPr>
            <p:nvPr/>
          </p:nvSpPr>
          <p:spPr bwMode="auto">
            <a:xfrm>
              <a:off x="349" y="3525"/>
              <a:ext cx="13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45833" name="Line 73"/>
            <p:cNvSpPr>
              <a:spLocks noChangeShapeType="1"/>
            </p:cNvSpPr>
            <p:nvPr/>
          </p:nvSpPr>
          <p:spPr bwMode="auto">
            <a:xfrm>
              <a:off x="919" y="3327"/>
              <a:ext cx="0" cy="8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45835" name="Rectangle 75"/>
            <p:cNvSpPr>
              <a:spLocks noChangeArrowheads="1"/>
            </p:cNvSpPr>
            <p:nvPr/>
          </p:nvSpPr>
          <p:spPr bwMode="auto">
            <a:xfrm>
              <a:off x="2763" y="3395"/>
              <a:ext cx="681" cy="18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45836" name="Rectangle 76"/>
            <p:cNvSpPr>
              <a:spLocks noChangeArrowheads="1"/>
            </p:cNvSpPr>
            <p:nvPr/>
          </p:nvSpPr>
          <p:spPr bwMode="auto">
            <a:xfrm>
              <a:off x="2504" y="3624"/>
              <a:ext cx="940" cy="32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grpSp>
        <p:nvGrpSpPr>
          <p:cNvPr id="245842" name="Group 82"/>
          <p:cNvGrpSpPr>
            <a:grpSpLocks/>
          </p:cNvGrpSpPr>
          <p:nvPr/>
        </p:nvGrpSpPr>
        <p:grpSpPr bwMode="auto">
          <a:xfrm>
            <a:off x="527050" y="3421063"/>
            <a:ext cx="6626225" cy="1776412"/>
            <a:chOff x="332" y="2155"/>
            <a:chExt cx="4174" cy="1119"/>
          </a:xfrm>
        </p:grpSpPr>
        <p:grpSp>
          <p:nvGrpSpPr>
            <p:cNvPr id="245841" name="Group 81"/>
            <p:cNvGrpSpPr>
              <a:grpSpLocks/>
            </p:cNvGrpSpPr>
            <p:nvPr/>
          </p:nvGrpSpPr>
          <p:grpSpPr bwMode="auto">
            <a:xfrm>
              <a:off x="332" y="2155"/>
              <a:ext cx="3178" cy="1046"/>
              <a:chOff x="332" y="2155"/>
              <a:chExt cx="3178" cy="1046"/>
            </a:xfrm>
          </p:grpSpPr>
          <p:sp>
            <p:nvSpPr>
              <p:cNvPr id="245837" name="Rectangle 77"/>
              <p:cNvSpPr>
                <a:spLocks noChangeArrowheads="1"/>
              </p:cNvSpPr>
              <p:nvPr/>
            </p:nvSpPr>
            <p:spPr bwMode="auto">
              <a:xfrm>
                <a:off x="2562" y="2352"/>
                <a:ext cx="948" cy="634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45810" name="Text Box 50"/>
              <p:cNvSpPr txBox="1">
                <a:spLocks noChangeArrowheads="1"/>
              </p:cNvSpPr>
              <p:nvPr/>
            </p:nvSpPr>
            <p:spPr bwMode="auto">
              <a:xfrm>
                <a:off x="348" y="2155"/>
                <a:ext cx="3162" cy="83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>
                <a:spAutoFit/>
              </a:bodyPr>
              <a:lstStyle>
                <a:lvl1pPr algn="l"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2238375" algn="l"/>
                    <a:tab pos="33401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a-DK" sz="1600">
                    <a:latin typeface="Arial" charset="0"/>
                  </a:rPr>
                  <a:t>Project	Start date	Department	Mission</a:t>
                </a:r>
              </a:p>
              <a:p>
                <a:r>
                  <a:rPr lang="da-DK" altLang="da-DK" sz="1600" b="0">
                    <a:latin typeface="Arial" charset="0"/>
                  </a:rPr>
                  <a:t>DXP rel</a:t>
                </a:r>
                <a:r>
                  <a:rPr lang="en-US" altLang="da-DK" sz="1600" b="0">
                    <a:latin typeface="Arial" charset="0"/>
                  </a:rPr>
                  <a:t>	22-05-2005	Dept A		Handles . . .</a:t>
                </a:r>
              </a:p>
              <a:p>
                <a:r>
                  <a:rPr lang="da-DK" altLang="da-DK" sz="1600" b="0">
                    <a:latin typeface="Arial" charset="0"/>
                  </a:rPr>
                  <a:t>Museum</a:t>
                </a:r>
                <a:r>
                  <a:rPr lang="en-US" altLang="da-DK" sz="1600" b="0">
                    <a:latin typeface="Arial" charset="0"/>
                  </a:rPr>
                  <a:t>	05-07-2005	Dept A</a:t>
                </a:r>
                <a:r>
                  <a:rPr lang="da-DK" altLang="da-DK" sz="1600" b="0">
                    <a:latin typeface="Arial" charset="0"/>
                  </a:rPr>
                  <a:t>		Handles . . .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CPH site</a:t>
                </a:r>
                <a:r>
                  <a:rPr lang="en-US" altLang="da-DK" sz="1600" b="0">
                    <a:latin typeface="Arial" charset="0"/>
                  </a:rPr>
                  <a:t>	01-08-2005	Dept B</a:t>
                </a:r>
                <a:r>
                  <a:rPr lang="da-DK" altLang="da-DK" sz="1600" b="0">
                    <a:latin typeface="Arial" charset="0"/>
                  </a:rPr>
                  <a:t>		Responsible f</a:t>
                </a:r>
                <a:endParaRPr lang="en-US" altLang="da-DK" sz="1600" b="0">
                  <a:latin typeface="Arial" charset="0"/>
                </a:endParaRPr>
              </a:p>
              <a:p>
                <a:pPr lvl="2"/>
                <a:r>
                  <a:rPr lang="da-DK" altLang="da-DK" sz="1600" b="0">
                    <a:latin typeface="Arial" charset="0"/>
                  </a:rPr>
                  <a:t>	Dept C		Internal servi</a:t>
                </a:r>
                <a:endParaRPr lang="en-US" altLang="da-DK" sz="1600" b="0">
                  <a:latin typeface="Arial" charset="0"/>
                </a:endParaRPr>
              </a:p>
            </p:txBody>
          </p:sp>
          <p:sp>
            <p:nvSpPr>
              <p:cNvPr id="245811" name="Freeform 51"/>
              <p:cNvSpPr>
                <a:spLocks noChangeAspect="1"/>
              </p:cNvSpPr>
              <p:nvPr/>
            </p:nvSpPr>
            <p:spPr bwMode="auto">
              <a:xfrm flipV="1">
                <a:off x="2409" y="2392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45812" name="Freeform 52"/>
              <p:cNvSpPr>
                <a:spLocks noChangeAspect="1"/>
              </p:cNvSpPr>
              <p:nvPr/>
            </p:nvSpPr>
            <p:spPr bwMode="auto">
              <a:xfrm flipV="1">
                <a:off x="2409" y="2548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45813" name="Freeform 53"/>
              <p:cNvSpPr>
                <a:spLocks noChangeAspect="1"/>
              </p:cNvSpPr>
              <p:nvPr/>
            </p:nvSpPr>
            <p:spPr bwMode="auto">
              <a:xfrm flipV="1">
                <a:off x="2409" y="2700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45814" name="Freeform 54"/>
              <p:cNvSpPr>
                <a:spLocks noChangeAspect="1"/>
              </p:cNvSpPr>
              <p:nvPr/>
            </p:nvSpPr>
            <p:spPr bwMode="auto">
              <a:xfrm flipV="1">
                <a:off x="2409" y="2859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45815" name="Line 55"/>
              <p:cNvSpPr>
                <a:spLocks noChangeShapeType="1"/>
              </p:cNvSpPr>
              <p:nvPr/>
            </p:nvSpPr>
            <p:spPr bwMode="auto">
              <a:xfrm>
                <a:off x="348" y="2352"/>
                <a:ext cx="316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45816" name="Line 56"/>
              <p:cNvSpPr>
                <a:spLocks noChangeShapeType="1"/>
              </p:cNvSpPr>
              <p:nvPr/>
            </p:nvSpPr>
            <p:spPr bwMode="auto">
              <a:xfrm>
                <a:off x="348" y="2505"/>
                <a:ext cx="316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45817" name="Line 57"/>
              <p:cNvSpPr>
                <a:spLocks noChangeShapeType="1"/>
              </p:cNvSpPr>
              <p:nvPr/>
            </p:nvSpPr>
            <p:spPr bwMode="auto">
              <a:xfrm>
                <a:off x="348" y="2651"/>
                <a:ext cx="316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45818" name="Line 58"/>
              <p:cNvSpPr>
                <a:spLocks noChangeShapeType="1"/>
              </p:cNvSpPr>
              <p:nvPr/>
            </p:nvSpPr>
            <p:spPr bwMode="auto">
              <a:xfrm>
                <a:off x="348" y="2814"/>
                <a:ext cx="316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45819" name="Line 59"/>
              <p:cNvSpPr>
                <a:spLocks noChangeShapeType="1"/>
              </p:cNvSpPr>
              <p:nvPr/>
            </p:nvSpPr>
            <p:spPr bwMode="auto">
              <a:xfrm>
                <a:off x="906" y="2155"/>
                <a:ext cx="0" cy="83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45820" name="Line 60"/>
              <p:cNvSpPr>
                <a:spLocks noChangeShapeType="1"/>
              </p:cNvSpPr>
              <p:nvPr/>
            </p:nvSpPr>
            <p:spPr bwMode="auto">
              <a:xfrm>
                <a:off x="1722" y="2155"/>
                <a:ext cx="0" cy="83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45821" name="Line 61"/>
              <p:cNvSpPr>
                <a:spLocks noChangeShapeType="1"/>
              </p:cNvSpPr>
              <p:nvPr/>
            </p:nvSpPr>
            <p:spPr bwMode="auto">
              <a:xfrm>
                <a:off x="2364" y="2352"/>
                <a:ext cx="0" cy="63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45822" name="Line 62"/>
              <p:cNvSpPr>
                <a:spLocks noChangeShapeType="1"/>
              </p:cNvSpPr>
              <p:nvPr/>
            </p:nvSpPr>
            <p:spPr bwMode="auto">
              <a:xfrm>
                <a:off x="2562" y="2155"/>
                <a:ext cx="0" cy="83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45824" name="Text Box 64"/>
              <p:cNvSpPr txBox="1">
                <a:spLocks noChangeArrowheads="1"/>
              </p:cNvSpPr>
              <p:nvPr/>
            </p:nvSpPr>
            <p:spPr bwMode="auto">
              <a:xfrm>
                <a:off x="332" y="2989"/>
                <a:ext cx="1467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algn="l" defTabSz="895350"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 defTabSz="895350"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 defTabSz="895350"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 defTabSz="895350"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 defTabSz="895350"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ctr"/>
                    <a:tab pos="1714500" algn="l"/>
                    <a:tab pos="2476500" algn="l"/>
                    <a:tab pos="3714750" algn="l"/>
                    <a:tab pos="466725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da-DK" altLang="da-DK" sz="1600">
                    <a:latin typeface="Arial" charset="0"/>
                  </a:rPr>
                  <a:t>Table with parent data</a:t>
                </a:r>
                <a:endParaRPr lang="en-US" altLang="da-DK" sz="1600">
                  <a:latin typeface="Arial" charset="0"/>
                </a:endParaRPr>
              </a:p>
            </p:txBody>
          </p:sp>
        </p:grpSp>
        <p:sp>
          <p:nvSpPr>
            <p:cNvPr id="245838" name="AutoShape 78"/>
            <p:cNvSpPr>
              <a:spLocks noChangeArrowheads="1"/>
            </p:cNvSpPr>
            <p:nvPr/>
          </p:nvSpPr>
          <p:spPr bwMode="auto">
            <a:xfrm>
              <a:off x="3357" y="2870"/>
              <a:ext cx="1149" cy="404"/>
            </a:xfrm>
            <a:prstGeom prst="wedgeRoundRectCallout">
              <a:avLst>
                <a:gd name="adj1" fmla="val -82463"/>
                <a:gd name="adj2" fmla="val -41088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b="0">
                  <a:latin typeface="Arial" charset="0"/>
                </a:rPr>
                <a:t>Department without projects</a:t>
              </a:r>
              <a:endParaRPr lang="da-DK" altLang="da-DK" sz="160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1" name="Text Box 3"/>
          <p:cNvSpPr txBox="1">
            <a:spLocks noChangeArrowheads="1"/>
          </p:cNvSpPr>
          <p:nvPr/>
        </p:nvSpPr>
        <p:spPr bwMode="auto">
          <a:xfrm>
            <a:off x="449263" y="76200"/>
            <a:ext cx="7962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</a:t>
            </a:r>
            <a:r>
              <a:rPr lang="da-DK" altLang="da-DK">
                <a:latin typeface="Arial" charset="0"/>
              </a:rPr>
              <a:t>3.10</a:t>
            </a:r>
            <a:r>
              <a:rPr lang="en-US" altLang="da-DK">
                <a:latin typeface="Arial" charset="0"/>
              </a:rPr>
              <a:t>  </a:t>
            </a:r>
            <a:r>
              <a:rPr lang="da-DK" altLang="da-DK">
                <a:latin typeface="Arial" charset="0"/>
              </a:rPr>
              <a:t>Two</a:t>
            </a:r>
            <a:r>
              <a:rPr lang="en-US" altLang="da-DK">
                <a:latin typeface="Arial" charset="0"/>
              </a:rPr>
              <a:t> 1:m relationships</a:t>
            </a:r>
            <a:r>
              <a:rPr lang="da-DK" altLang="da-DK">
                <a:latin typeface="Arial" charset="0"/>
              </a:rPr>
              <a:t> with same parent</a:t>
            </a:r>
            <a:endParaRPr lang="en-US" altLang="da-DK">
              <a:latin typeface="Arial" charset="0"/>
            </a:endParaRPr>
          </a:p>
        </p:txBody>
      </p:sp>
      <p:sp>
        <p:nvSpPr>
          <p:cNvPr id="211972" name="Rectangle 4"/>
          <p:cNvSpPr>
            <a:spLocks noChangeArrowheads="1"/>
          </p:cNvSpPr>
          <p:nvPr/>
        </p:nvSpPr>
        <p:spPr bwMode="auto">
          <a:xfrm>
            <a:off x="552450" y="1735138"/>
            <a:ext cx="1171575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Project</a:t>
            </a:r>
          </a:p>
        </p:txBody>
      </p:sp>
      <p:sp>
        <p:nvSpPr>
          <p:cNvPr id="211973" name="Rectangle 5"/>
          <p:cNvSpPr>
            <a:spLocks noChangeArrowheads="1"/>
          </p:cNvSpPr>
          <p:nvPr/>
        </p:nvSpPr>
        <p:spPr bwMode="auto">
          <a:xfrm>
            <a:off x="2058988" y="1731963"/>
            <a:ext cx="1181100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da-DK"/>
              <a:t>Employee</a:t>
            </a:r>
          </a:p>
        </p:txBody>
      </p:sp>
      <p:sp>
        <p:nvSpPr>
          <p:cNvPr id="211974" name="Line 6"/>
          <p:cNvSpPr>
            <a:spLocks noChangeShapeType="1"/>
          </p:cNvSpPr>
          <p:nvPr/>
        </p:nvSpPr>
        <p:spPr bwMode="auto">
          <a:xfrm>
            <a:off x="1327150" y="1931988"/>
            <a:ext cx="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211975" name="Rectangle 7"/>
          <p:cNvSpPr>
            <a:spLocks noChangeArrowheads="1"/>
          </p:cNvSpPr>
          <p:nvPr/>
        </p:nvSpPr>
        <p:spPr bwMode="auto">
          <a:xfrm>
            <a:off x="1098550" y="858838"/>
            <a:ext cx="1651000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Department</a:t>
            </a:r>
          </a:p>
        </p:txBody>
      </p:sp>
      <p:grpSp>
        <p:nvGrpSpPr>
          <p:cNvPr id="211976" name="Group 8"/>
          <p:cNvGrpSpPr>
            <a:grpSpLocks/>
          </p:cNvGrpSpPr>
          <p:nvPr/>
        </p:nvGrpSpPr>
        <p:grpSpPr bwMode="auto">
          <a:xfrm>
            <a:off x="1152525" y="1566863"/>
            <a:ext cx="203200" cy="168275"/>
            <a:chOff x="1918" y="3762"/>
            <a:chExt cx="128" cy="106"/>
          </a:xfrm>
        </p:grpSpPr>
        <p:sp>
          <p:nvSpPr>
            <p:cNvPr id="211977" name="Line 9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11978" name="Line 10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11979" name="Line 11"/>
          <p:cNvSpPr>
            <a:spLocks noChangeShapeType="1"/>
          </p:cNvSpPr>
          <p:nvPr/>
        </p:nvSpPr>
        <p:spPr bwMode="auto">
          <a:xfrm>
            <a:off x="2457450" y="1236663"/>
            <a:ext cx="104775" cy="4968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11980" name="Line 12"/>
          <p:cNvSpPr>
            <a:spLocks noChangeShapeType="1"/>
          </p:cNvSpPr>
          <p:nvPr/>
        </p:nvSpPr>
        <p:spPr bwMode="auto">
          <a:xfrm flipH="1">
            <a:off x="1241425" y="1236663"/>
            <a:ext cx="85725" cy="495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11981" name="Group 13"/>
          <p:cNvGrpSpPr>
            <a:grpSpLocks/>
          </p:cNvGrpSpPr>
          <p:nvPr/>
        </p:nvGrpSpPr>
        <p:grpSpPr bwMode="auto">
          <a:xfrm>
            <a:off x="2438400" y="1566863"/>
            <a:ext cx="203200" cy="168275"/>
            <a:chOff x="1918" y="3762"/>
            <a:chExt cx="128" cy="106"/>
          </a:xfrm>
        </p:grpSpPr>
        <p:sp>
          <p:nvSpPr>
            <p:cNvPr id="211982" name="Line 14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11983" name="Line 15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12000" name="Text Box 32"/>
          <p:cNvSpPr txBox="1">
            <a:spLocks noChangeArrowheads="1"/>
          </p:cNvSpPr>
          <p:nvPr/>
        </p:nvSpPr>
        <p:spPr bwMode="auto">
          <a:xfrm>
            <a:off x="1590675" y="2862263"/>
            <a:ext cx="2316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solidFill>
                  <a:srgbClr val="FF0000"/>
                </a:solidFill>
                <a:latin typeface="Arial" charset="0"/>
              </a:rPr>
              <a:t>By department</a:t>
            </a:r>
          </a:p>
        </p:txBody>
      </p:sp>
      <p:sp>
        <p:nvSpPr>
          <p:cNvPr id="212003" name="Text Box 35"/>
          <p:cNvSpPr txBox="1">
            <a:spLocks noChangeArrowheads="1"/>
          </p:cNvSpPr>
          <p:nvPr/>
        </p:nvSpPr>
        <p:spPr bwMode="auto">
          <a:xfrm>
            <a:off x="658813" y="2065338"/>
            <a:ext cx="10064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>
                <a:latin typeface="Arial" charset="0"/>
              </a:rPr>
              <a:t>name, </a:t>
            </a:r>
          </a:p>
          <a:p>
            <a:r>
              <a:rPr lang="da-DK" altLang="da-DK" sz="1600" b="0">
                <a:latin typeface="Arial" charset="0"/>
              </a:rPr>
              <a:t>startDate</a:t>
            </a:r>
            <a:endParaRPr lang="en-US" altLang="da-DK" sz="1600" b="0">
              <a:latin typeface="Arial" charset="0"/>
            </a:endParaRPr>
          </a:p>
        </p:txBody>
      </p:sp>
      <p:sp>
        <p:nvSpPr>
          <p:cNvPr id="212004" name="Line 36"/>
          <p:cNvSpPr>
            <a:spLocks noChangeShapeType="1"/>
          </p:cNvSpPr>
          <p:nvPr/>
        </p:nvSpPr>
        <p:spPr bwMode="auto">
          <a:xfrm>
            <a:off x="620713" y="2047875"/>
            <a:ext cx="65087" cy="201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12005" name="Text Box 37"/>
          <p:cNvSpPr txBox="1">
            <a:spLocks noChangeArrowheads="1"/>
          </p:cNvSpPr>
          <p:nvPr/>
        </p:nvSpPr>
        <p:spPr bwMode="auto">
          <a:xfrm>
            <a:off x="2249488" y="2062163"/>
            <a:ext cx="8032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>
                <a:latin typeface="Arial" charset="0"/>
              </a:rPr>
              <a:t>name, </a:t>
            </a:r>
          </a:p>
          <a:p>
            <a:r>
              <a:rPr lang="da-DK" altLang="da-DK" sz="1600" b="0">
                <a:latin typeface="Arial" charset="0"/>
              </a:rPr>
              <a:t>phone</a:t>
            </a:r>
            <a:endParaRPr lang="en-US" altLang="da-DK" sz="1600" b="0">
              <a:latin typeface="Arial" charset="0"/>
            </a:endParaRPr>
          </a:p>
        </p:txBody>
      </p:sp>
      <p:sp>
        <p:nvSpPr>
          <p:cNvPr id="212006" name="Line 38"/>
          <p:cNvSpPr>
            <a:spLocks noChangeShapeType="1"/>
          </p:cNvSpPr>
          <p:nvPr/>
        </p:nvSpPr>
        <p:spPr bwMode="auto">
          <a:xfrm>
            <a:off x="2211388" y="2044700"/>
            <a:ext cx="65087" cy="201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12045" name="Group 77"/>
          <p:cNvGrpSpPr>
            <a:grpSpLocks/>
          </p:cNvGrpSpPr>
          <p:nvPr/>
        </p:nvGrpSpPr>
        <p:grpSpPr bwMode="auto">
          <a:xfrm>
            <a:off x="6188075" y="828675"/>
            <a:ext cx="2730500" cy="2774950"/>
            <a:chOff x="3898" y="522"/>
            <a:chExt cx="1720" cy="1748"/>
          </a:xfrm>
        </p:grpSpPr>
        <p:grpSp>
          <p:nvGrpSpPr>
            <p:cNvPr id="212036" name="Group 68"/>
            <p:cNvGrpSpPr>
              <a:grpSpLocks/>
            </p:cNvGrpSpPr>
            <p:nvPr/>
          </p:nvGrpSpPr>
          <p:grpSpPr bwMode="auto">
            <a:xfrm>
              <a:off x="3898" y="522"/>
              <a:ext cx="1720" cy="1281"/>
              <a:chOff x="3548" y="1458"/>
              <a:chExt cx="1720" cy="1281"/>
            </a:xfrm>
          </p:grpSpPr>
          <p:sp>
            <p:nvSpPr>
              <p:cNvPr id="212037" name="Freeform 69"/>
              <p:cNvSpPr>
                <a:spLocks/>
              </p:cNvSpPr>
              <p:nvPr/>
            </p:nvSpPr>
            <p:spPr bwMode="auto">
              <a:xfrm>
                <a:off x="3614" y="1714"/>
                <a:ext cx="628" cy="158"/>
              </a:xfrm>
              <a:custGeom>
                <a:avLst/>
                <a:gdLst>
                  <a:gd name="T0" fmla="*/ 628 w 628"/>
                  <a:gd name="T1" fmla="*/ 158 h 158"/>
                  <a:gd name="T2" fmla="*/ 580 w 628"/>
                  <a:gd name="T3" fmla="*/ 2 h 158"/>
                  <a:gd name="T4" fmla="*/ 42 w 628"/>
                  <a:gd name="T5" fmla="*/ 0 h 158"/>
                  <a:gd name="T6" fmla="*/ 0 w 628"/>
                  <a:gd name="T7" fmla="*/ 15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8" h="158">
                    <a:moveTo>
                      <a:pt x="628" y="158"/>
                    </a:moveTo>
                    <a:lnTo>
                      <a:pt x="580" y="2"/>
                    </a:lnTo>
                    <a:lnTo>
                      <a:pt x="42" y="0"/>
                    </a:lnTo>
                    <a:lnTo>
                      <a:pt x="0" y="156"/>
                    </a:lnTo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2038" name="Freeform 70"/>
              <p:cNvSpPr>
                <a:spLocks/>
              </p:cNvSpPr>
              <p:nvPr/>
            </p:nvSpPr>
            <p:spPr bwMode="auto">
              <a:xfrm>
                <a:off x="3614" y="1722"/>
                <a:ext cx="1576" cy="951"/>
              </a:xfrm>
              <a:custGeom>
                <a:avLst/>
                <a:gdLst>
                  <a:gd name="T0" fmla="*/ 3 w 1576"/>
                  <a:gd name="T1" fmla="*/ 951 h 951"/>
                  <a:gd name="T2" fmla="*/ 1575 w 1576"/>
                  <a:gd name="T3" fmla="*/ 951 h 951"/>
                  <a:gd name="T4" fmla="*/ 1576 w 1576"/>
                  <a:gd name="T5" fmla="*/ 150 h 951"/>
                  <a:gd name="T6" fmla="*/ 1420 w 1576"/>
                  <a:gd name="T7" fmla="*/ 156 h 951"/>
                  <a:gd name="T8" fmla="*/ 1384 w 1576"/>
                  <a:gd name="T9" fmla="*/ 0 h 951"/>
                  <a:gd name="T10" fmla="*/ 652 w 1576"/>
                  <a:gd name="T11" fmla="*/ 0 h 951"/>
                  <a:gd name="T12" fmla="*/ 622 w 1576"/>
                  <a:gd name="T13" fmla="*/ 156 h 951"/>
                  <a:gd name="T14" fmla="*/ 0 w 1576"/>
                  <a:gd name="T15" fmla="*/ 154 h 951"/>
                  <a:gd name="T16" fmla="*/ 3 w 1576"/>
                  <a:gd name="T17" fmla="*/ 951 h 9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76" h="951">
                    <a:moveTo>
                      <a:pt x="3" y="951"/>
                    </a:moveTo>
                    <a:lnTo>
                      <a:pt x="1575" y="951"/>
                    </a:lnTo>
                    <a:lnTo>
                      <a:pt x="1576" y="150"/>
                    </a:lnTo>
                    <a:lnTo>
                      <a:pt x="1420" y="156"/>
                    </a:lnTo>
                    <a:lnTo>
                      <a:pt x="1384" y="0"/>
                    </a:lnTo>
                    <a:lnTo>
                      <a:pt x="652" y="0"/>
                    </a:lnTo>
                    <a:lnTo>
                      <a:pt x="622" y="156"/>
                    </a:lnTo>
                    <a:lnTo>
                      <a:pt x="0" y="154"/>
                    </a:lnTo>
                    <a:lnTo>
                      <a:pt x="3" y="951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2039" name="Text Box 71"/>
              <p:cNvSpPr txBox="1">
                <a:spLocks noChangeArrowheads="1"/>
              </p:cNvSpPr>
              <p:nvPr/>
            </p:nvSpPr>
            <p:spPr bwMode="auto">
              <a:xfrm>
                <a:off x="3548" y="1458"/>
                <a:ext cx="1720" cy="1281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>
                <a:spAutoFit/>
              </a:bodyPr>
              <a:lstStyle>
                <a:lvl1pPr algn="l"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38275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a-DK" sz="1600">
                    <a:latin typeface="Arial" charset="0"/>
                  </a:rPr>
                  <a:t>Department:	</a:t>
                </a:r>
                <a:r>
                  <a:rPr lang="en-US" altLang="da-DK" sz="1600" b="0">
                    <a:latin typeface="Arial" charset="0"/>
                  </a:rPr>
                  <a:t>Dept A</a:t>
                </a:r>
              </a:p>
              <a:p>
                <a:pPr>
                  <a:spcBef>
                    <a:spcPct val="50000"/>
                  </a:spcBef>
                  <a:spcAft>
                    <a:spcPct val="40000"/>
                  </a:spcAft>
                </a:pPr>
                <a:r>
                  <a:rPr lang="da-DK" altLang="da-DK" sz="1600" b="0">
                    <a:latin typeface="Arial" charset="0"/>
                  </a:rPr>
                  <a:t>   </a:t>
                </a:r>
                <a:r>
                  <a:rPr lang="da-DK" altLang="da-DK" sz="1600">
                    <a:latin typeface="Arial" charset="0"/>
                  </a:rPr>
                  <a:t>Projects   Employees</a:t>
                </a:r>
                <a:endParaRPr lang="en-US" altLang="da-DK" sz="1600" b="0">
                  <a:latin typeface="Arial" charset="0"/>
                </a:endParaRPr>
              </a:p>
              <a:p>
                <a:endParaRPr lang="en-US" altLang="da-DK" sz="1600" b="0">
                  <a:latin typeface="Arial" charset="0"/>
                </a:endParaRPr>
              </a:p>
              <a:p>
                <a:endParaRPr lang="en-US" altLang="da-DK" sz="1600" b="0">
                  <a:latin typeface="Arial" charset="0"/>
                </a:endParaRPr>
              </a:p>
              <a:p>
                <a:endParaRPr lang="en-US" altLang="da-DK" sz="1600" b="0">
                  <a:latin typeface="Arial" charset="0"/>
                </a:endParaRPr>
              </a:p>
              <a:p>
                <a:pPr algn="ctr"/>
                <a:endParaRPr lang="en-US" altLang="da-DK" sz="1600" b="0">
                  <a:latin typeface="Arial" charset="0"/>
                </a:endParaRPr>
              </a:p>
              <a:p>
                <a:endParaRPr lang="en-US" altLang="da-DK" sz="1600" b="0">
                  <a:latin typeface="Arial" charset="0"/>
                </a:endParaRPr>
              </a:p>
            </p:txBody>
          </p:sp>
          <p:grpSp>
            <p:nvGrpSpPr>
              <p:cNvPr id="212040" name="Group 72"/>
              <p:cNvGrpSpPr>
                <a:grpSpLocks/>
              </p:cNvGrpSpPr>
              <p:nvPr/>
            </p:nvGrpSpPr>
            <p:grpSpPr bwMode="auto">
              <a:xfrm>
                <a:off x="3692" y="1945"/>
                <a:ext cx="1422" cy="674"/>
                <a:chOff x="1136" y="2388"/>
                <a:chExt cx="1422" cy="674"/>
              </a:xfrm>
            </p:grpSpPr>
            <p:sp>
              <p:nvSpPr>
                <p:cNvPr id="212041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1136" y="2388"/>
                  <a:ext cx="1422" cy="674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36000" tIns="36000" rIns="36000" bIns="36000">
                  <a:spAutoFit/>
                </a:bodyPr>
                <a:lstStyle>
                  <a:lvl1pPr algn="l">
                    <a:tabLst>
                      <a:tab pos="1162050" algn="l"/>
                      <a:tab pos="2476500" algn="ctr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algn="l">
                    <a:tabLst>
                      <a:tab pos="1162050" algn="l"/>
                      <a:tab pos="2476500" algn="ctr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algn="l">
                    <a:tabLst>
                      <a:tab pos="1162050" algn="l"/>
                      <a:tab pos="2476500" algn="ctr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algn="l">
                    <a:tabLst>
                      <a:tab pos="1162050" algn="l"/>
                      <a:tab pos="2476500" algn="ctr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algn="l">
                    <a:tabLst>
                      <a:tab pos="1162050" algn="l"/>
                      <a:tab pos="2476500" algn="ctr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1162050" algn="l"/>
                      <a:tab pos="2476500" algn="ctr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1162050" algn="l"/>
                      <a:tab pos="2476500" algn="ctr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1162050" algn="l"/>
                      <a:tab pos="2476500" algn="ctr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1162050" algn="l"/>
                      <a:tab pos="2476500" algn="ctr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da-DK" altLang="da-DK" sz="1600">
                      <a:latin typeface="Arial" charset="0"/>
                    </a:rPr>
                    <a:t>Name</a:t>
                  </a:r>
                  <a:r>
                    <a:rPr lang="en-US" altLang="da-DK" sz="1600">
                      <a:latin typeface="Arial" charset="0"/>
                    </a:rPr>
                    <a:t>	Phone</a:t>
                  </a:r>
                </a:p>
                <a:p>
                  <a:r>
                    <a:rPr lang="da-DK" altLang="da-DK" sz="1600" b="0">
                      <a:latin typeface="Arial" charset="0"/>
                    </a:rPr>
                    <a:t>Paul</a:t>
                  </a:r>
                  <a:r>
                    <a:rPr lang="en-US" altLang="da-DK" sz="1600" b="0">
                      <a:latin typeface="Arial" charset="0"/>
                    </a:rPr>
                    <a:t>	1252</a:t>
                  </a:r>
                </a:p>
                <a:p>
                  <a:r>
                    <a:rPr lang="da-DK" altLang="da-DK" sz="1600" b="0">
                      <a:latin typeface="Arial" charset="0"/>
                    </a:rPr>
                    <a:t>Lisa</a:t>
                  </a:r>
                  <a:r>
                    <a:rPr lang="en-US" altLang="da-DK" sz="1600" b="0">
                      <a:latin typeface="Arial" charset="0"/>
                    </a:rPr>
                    <a:t>	1249</a:t>
                  </a:r>
                </a:p>
                <a:p>
                  <a:r>
                    <a:rPr lang="en-US" altLang="da-DK" sz="1600" b="0">
                      <a:latin typeface="Arial" charset="0"/>
                    </a:rPr>
                    <a:t>. . .	. . .</a:t>
                  </a:r>
                </a:p>
              </p:txBody>
            </p:sp>
            <p:sp>
              <p:nvSpPr>
                <p:cNvPr id="212042" name="Line 74"/>
                <p:cNvSpPr>
                  <a:spLocks noChangeShapeType="1"/>
                </p:cNvSpPr>
                <p:nvPr/>
              </p:nvSpPr>
              <p:spPr bwMode="auto">
                <a:xfrm>
                  <a:off x="1136" y="2582"/>
                  <a:ext cx="142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212043" name="Line 75"/>
                <p:cNvSpPr>
                  <a:spLocks noChangeShapeType="1"/>
                </p:cNvSpPr>
                <p:nvPr/>
              </p:nvSpPr>
              <p:spPr bwMode="auto">
                <a:xfrm>
                  <a:off x="1854" y="2388"/>
                  <a:ext cx="0" cy="67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sp>
            <p:nvSpPr>
              <p:cNvPr id="212044" name="Rectangle 76"/>
              <p:cNvSpPr>
                <a:spLocks noChangeArrowheads="1"/>
              </p:cNvSpPr>
              <p:nvPr/>
            </p:nvSpPr>
            <p:spPr bwMode="auto">
              <a:xfrm>
                <a:off x="4466" y="1489"/>
                <a:ext cx="558" cy="1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sp>
          <p:nvSpPr>
            <p:cNvPr id="212018" name="AutoShape 50"/>
            <p:cNvSpPr>
              <a:spLocks noChangeArrowheads="1"/>
            </p:cNvSpPr>
            <p:nvPr/>
          </p:nvSpPr>
          <p:spPr bwMode="auto">
            <a:xfrm>
              <a:off x="4242" y="1868"/>
              <a:ext cx="1299" cy="402"/>
            </a:xfrm>
            <a:prstGeom prst="wedgeRoundRectCallout">
              <a:avLst>
                <a:gd name="adj1" fmla="val -31292"/>
                <a:gd name="adj2" fmla="val -127861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>
                  <a:latin typeface="Arial" charset="0"/>
                </a:rPr>
                <a:t>Or as two tabs on a tabsheet</a:t>
              </a:r>
              <a:endParaRPr lang="da-DK" altLang="da-DK" sz="1600" b="0">
                <a:latin typeface="Arial" charset="0"/>
              </a:endParaRPr>
            </a:p>
          </p:txBody>
        </p:sp>
      </p:grpSp>
      <p:grpSp>
        <p:nvGrpSpPr>
          <p:cNvPr id="212030" name="Group 62"/>
          <p:cNvGrpSpPr>
            <a:grpSpLocks/>
          </p:cNvGrpSpPr>
          <p:nvPr/>
        </p:nvGrpSpPr>
        <p:grpSpPr bwMode="auto">
          <a:xfrm>
            <a:off x="552450" y="4065588"/>
            <a:ext cx="3514725" cy="1781175"/>
            <a:chOff x="348" y="2561"/>
            <a:chExt cx="2214" cy="1122"/>
          </a:xfrm>
        </p:grpSpPr>
        <p:sp>
          <p:nvSpPr>
            <p:cNvPr id="212001" name="Text Box 33"/>
            <p:cNvSpPr txBox="1">
              <a:spLocks noChangeArrowheads="1"/>
            </p:cNvSpPr>
            <p:nvPr/>
          </p:nvSpPr>
          <p:spPr bwMode="auto">
            <a:xfrm>
              <a:off x="950" y="2561"/>
              <a:ext cx="105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>
                  <a:solidFill>
                    <a:srgbClr val="FF0000"/>
                  </a:solidFill>
                  <a:latin typeface="Arial" charset="0"/>
                </a:rPr>
                <a:t>By project</a:t>
              </a:r>
            </a:p>
          </p:txBody>
        </p:sp>
        <p:grpSp>
          <p:nvGrpSpPr>
            <p:cNvPr id="212029" name="Group 61"/>
            <p:cNvGrpSpPr>
              <a:grpSpLocks/>
            </p:cNvGrpSpPr>
            <p:nvPr/>
          </p:nvGrpSpPr>
          <p:grpSpPr bwMode="auto">
            <a:xfrm>
              <a:off x="348" y="2849"/>
              <a:ext cx="2214" cy="834"/>
              <a:chOff x="348" y="2849"/>
              <a:chExt cx="2214" cy="834"/>
            </a:xfrm>
          </p:grpSpPr>
          <p:grpSp>
            <p:nvGrpSpPr>
              <p:cNvPr id="211988" name="Group 20"/>
              <p:cNvGrpSpPr>
                <a:grpSpLocks/>
              </p:cNvGrpSpPr>
              <p:nvPr/>
            </p:nvGrpSpPr>
            <p:grpSpPr bwMode="auto">
              <a:xfrm>
                <a:off x="348" y="2849"/>
                <a:ext cx="2214" cy="834"/>
                <a:chOff x="348" y="3173"/>
                <a:chExt cx="2214" cy="834"/>
              </a:xfrm>
            </p:grpSpPr>
            <p:sp>
              <p:nvSpPr>
                <p:cNvPr id="211989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48" y="3173"/>
                  <a:ext cx="2214" cy="834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36000" tIns="36000" rIns="36000" bIns="36000">
                  <a:spAutoFit/>
                </a:bodyPr>
                <a:lstStyle>
                  <a:lvl1pPr algn="l">
                    <a:tabLst>
                      <a:tab pos="895350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algn="l">
                    <a:tabLst>
                      <a:tab pos="895350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algn="l">
                    <a:tabLst>
                      <a:tab pos="895350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algn="l">
                    <a:tabLst>
                      <a:tab pos="895350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algn="l">
                    <a:tabLst>
                      <a:tab pos="895350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895350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895350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895350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895350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da-DK" sz="1600">
                      <a:latin typeface="Arial" charset="0"/>
                    </a:rPr>
                    <a:t>Project	Start date	Department</a:t>
                  </a:r>
                </a:p>
                <a:p>
                  <a:r>
                    <a:rPr lang="da-DK" altLang="da-DK" sz="1600" b="0">
                      <a:latin typeface="Arial" charset="0"/>
                    </a:rPr>
                    <a:t>DXP rel</a:t>
                  </a:r>
                  <a:r>
                    <a:rPr lang="en-US" altLang="da-DK" sz="1600" b="0">
                      <a:latin typeface="Arial" charset="0"/>
                    </a:rPr>
                    <a:t>	22-05-2005	Dept A</a:t>
                  </a:r>
                </a:p>
                <a:p>
                  <a:r>
                    <a:rPr lang="da-DK" altLang="da-DK" sz="1600" b="0">
                      <a:latin typeface="Arial" charset="0"/>
                    </a:rPr>
                    <a:t>Museum</a:t>
                  </a:r>
                  <a:r>
                    <a:rPr lang="en-US" altLang="da-DK" sz="1600" b="0">
                      <a:latin typeface="Arial" charset="0"/>
                    </a:rPr>
                    <a:t>	05-07-2005	Dept A</a:t>
                  </a:r>
                </a:p>
                <a:p>
                  <a:r>
                    <a:rPr lang="da-DK" altLang="da-DK" sz="1600" b="0">
                      <a:latin typeface="Arial" charset="0"/>
                    </a:rPr>
                    <a:t>CPH site</a:t>
                  </a:r>
                  <a:r>
                    <a:rPr lang="en-US" altLang="da-DK" sz="1600" b="0">
                      <a:latin typeface="Arial" charset="0"/>
                    </a:rPr>
                    <a:t>	01-08-2005	Dept B</a:t>
                  </a:r>
                </a:p>
                <a:p>
                  <a:r>
                    <a:rPr lang="en-US" altLang="da-DK" sz="1600" b="0">
                      <a:latin typeface="Arial" charset="0"/>
                    </a:rPr>
                    <a:t>. . .</a:t>
                  </a:r>
                </a:p>
              </p:txBody>
            </p:sp>
            <p:sp>
              <p:nvSpPr>
                <p:cNvPr id="211990" name="Freeform 22"/>
                <p:cNvSpPr>
                  <a:spLocks noChangeAspect="1"/>
                </p:cNvSpPr>
                <p:nvPr/>
              </p:nvSpPr>
              <p:spPr bwMode="auto">
                <a:xfrm flipV="1">
                  <a:off x="2409" y="3410"/>
                  <a:ext cx="95" cy="64"/>
                </a:xfrm>
                <a:custGeom>
                  <a:avLst/>
                  <a:gdLst>
                    <a:gd name="T0" fmla="*/ 189 w 189"/>
                    <a:gd name="T1" fmla="*/ 480 h 480"/>
                    <a:gd name="T2" fmla="*/ 96 w 189"/>
                    <a:gd name="T3" fmla="*/ 0 h 480"/>
                    <a:gd name="T4" fmla="*/ 0 w 189"/>
                    <a:gd name="T5" fmla="*/ 480 h 480"/>
                    <a:gd name="T6" fmla="*/ 189 w 189"/>
                    <a:gd name="T7" fmla="*/ 48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9" h="480">
                      <a:moveTo>
                        <a:pt x="189" y="480"/>
                      </a:moveTo>
                      <a:lnTo>
                        <a:pt x="96" y="0"/>
                      </a:lnTo>
                      <a:lnTo>
                        <a:pt x="0" y="480"/>
                      </a:lnTo>
                      <a:lnTo>
                        <a:pt x="189" y="48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211991" name="Freeform 23"/>
                <p:cNvSpPr>
                  <a:spLocks noChangeAspect="1"/>
                </p:cNvSpPr>
                <p:nvPr/>
              </p:nvSpPr>
              <p:spPr bwMode="auto">
                <a:xfrm flipV="1">
                  <a:off x="2409" y="3566"/>
                  <a:ext cx="95" cy="64"/>
                </a:xfrm>
                <a:custGeom>
                  <a:avLst/>
                  <a:gdLst>
                    <a:gd name="T0" fmla="*/ 189 w 189"/>
                    <a:gd name="T1" fmla="*/ 480 h 480"/>
                    <a:gd name="T2" fmla="*/ 96 w 189"/>
                    <a:gd name="T3" fmla="*/ 0 h 480"/>
                    <a:gd name="T4" fmla="*/ 0 w 189"/>
                    <a:gd name="T5" fmla="*/ 480 h 480"/>
                    <a:gd name="T6" fmla="*/ 189 w 189"/>
                    <a:gd name="T7" fmla="*/ 48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9" h="480">
                      <a:moveTo>
                        <a:pt x="189" y="480"/>
                      </a:moveTo>
                      <a:lnTo>
                        <a:pt x="96" y="0"/>
                      </a:lnTo>
                      <a:lnTo>
                        <a:pt x="0" y="480"/>
                      </a:lnTo>
                      <a:lnTo>
                        <a:pt x="189" y="48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211992" name="Freeform 24"/>
                <p:cNvSpPr>
                  <a:spLocks noChangeAspect="1"/>
                </p:cNvSpPr>
                <p:nvPr/>
              </p:nvSpPr>
              <p:spPr bwMode="auto">
                <a:xfrm flipV="1">
                  <a:off x="2409" y="3718"/>
                  <a:ext cx="95" cy="64"/>
                </a:xfrm>
                <a:custGeom>
                  <a:avLst/>
                  <a:gdLst>
                    <a:gd name="T0" fmla="*/ 189 w 189"/>
                    <a:gd name="T1" fmla="*/ 480 h 480"/>
                    <a:gd name="T2" fmla="*/ 96 w 189"/>
                    <a:gd name="T3" fmla="*/ 0 h 480"/>
                    <a:gd name="T4" fmla="*/ 0 w 189"/>
                    <a:gd name="T5" fmla="*/ 480 h 480"/>
                    <a:gd name="T6" fmla="*/ 189 w 189"/>
                    <a:gd name="T7" fmla="*/ 48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9" h="480">
                      <a:moveTo>
                        <a:pt x="189" y="480"/>
                      </a:moveTo>
                      <a:lnTo>
                        <a:pt x="96" y="0"/>
                      </a:lnTo>
                      <a:lnTo>
                        <a:pt x="0" y="480"/>
                      </a:lnTo>
                      <a:lnTo>
                        <a:pt x="189" y="48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211993" name="Freeform 25"/>
                <p:cNvSpPr>
                  <a:spLocks noChangeAspect="1"/>
                </p:cNvSpPr>
                <p:nvPr/>
              </p:nvSpPr>
              <p:spPr bwMode="auto">
                <a:xfrm flipV="1">
                  <a:off x="2409" y="3877"/>
                  <a:ext cx="95" cy="64"/>
                </a:xfrm>
                <a:custGeom>
                  <a:avLst/>
                  <a:gdLst>
                    <a:gd name="T0" fmla="*/ 189 w 189"/>
                    <a:gd name="T1" fmla="*/ 480 h 480"/>
                    <a:gd name="T2" fmla="*/ 96 w 189"/>
                    <a:gd name="T3" fmla="*/ 0 h 480"/>
                    <a:gd name="T4" fmla="*/ 0 w 189"/>
                    <a:gd name="T5" fmla="*/ 480 h 480"/>
                    <a:gd name="T6" fmla="*/ 189 w 189"/>
                    <a:gd name="T7" fmla="*/ 48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9" h="480">
                      <a:moveTo>
                        <a:pt x="189" y="480"/>
                      </a:moveTo>
                      <a:lnTo>
                        <a:pt x="96" y="0"/>
                      </a:lnTo>
                      <a:lnTo>
                        <a:pt x="0" y="480"/>
                      </a:lnTo>
                      <a:lnTo>
                        <a:pt x="189" y="48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</p:grpSp>
          <p:sp>
            <p:nvSpPr>
              <p:cNvPr id="212011" name="Line 43"/>
              <p:cNvSpPr>
                <a:spLocks noChangeShapeType="1"/>
              </p:cNvSpPr>
              <p:nvPr/>
            </p:nvSpPr>
            <p:spPr bwMode="auto">
              <a:xfrm>
                <a:off x="914" y="2849"/>
                <a:ext cx="0" cy="83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2012" name="Line 44"/>
              <p:cNvSpPr>
                <a:spLocks noChangeShapeType="1"/>
              </p:cNvSpPr>
              <p:nvPr/>
            </p:nvSpPr>
            <p:spPr bwMode="auto">
              <a:xfrm>
                <a:off x="1732" y="2849"/>
                <a:ext cx="0" cy="83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2016" name="Line 48"/>
              <p:cNvSpPr>
                <a:spLocks noChangeShapeType="1"/>
              </p:cNvSpPr>
              <p:nvPr/>
            </p:nvSpPr>
            <p:spPr bwMode="auto">
              <a:xfrm>
                <a:off x="348" y="3044"/>
                <a:ext cx="221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2019" name="Line 51"/>
              <p:cNvSpPr>
                <a:spLocks noChangeShapeType="1"/>
              </p:cNvSpPr>
              <p:nvPr/>
            </p:nvSpPr>
            <p:spPr bwMode="auto">
              <a:xfrm>
                <a:off x="348" y="3206"/>
                <a:ext cx="221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2020" name="Line 52"/>
              <p:cNvSpPr>
                <a:spLocks noChangeShapeType="1"/>
              </p:cNvSpPr>
              <p:nvPr/>
            </p:nvSpPr>
            <p:spPr bwMode="auto">
              <a:xfrm>
                <a:off x="348" y="3354"/>
                <a:ext cx="221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2021" name="Line 53"/>
              <p:cNvSpPr>
                <a:spLocks noChangeShapeType="1"/>
              </p:cNvSpPr>
              <p:nvPr/>
            </p:nvSpPr>
            <p:spPr bwMode="auto">
              <a:xfrm>
                <a:off x="348" y="3511"/>
                <a:ext cx="221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2022" name="Line 54"/>
              <p:cNvSpPr>
                <a:spLocks noChangeShapeType="1"/>
              </p:cNvSpPr>
              <p:nvPr/>
            </p:nvSpPr>
            <p:spPr bwMode="auto">
              <a:xfrm>
                <a:off x="2367" y="3044"/>
                <a:ext cx="0" cy="63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</p:grpSp>
      <p:grpSp>
        <p:nvGrpSpPr>
          <p:cNvPr id="212032" name="Group 64"/>
          <p:cNvGrpSpPr>
            <a:grpSpLocks/>
          </p:cNvGrpSpPr>
          <p:nvPr/>
        </p:nvGrpSpPr>
        <p:grpSpPr bwMode="auto">
          <a:xfrm>
            <a:off x="4560888" y="4065588"/>
            <a:ext cx="3514725" cy="1781175"/>
            <a:chOff x="2873" y="2561"/>
            <a:chExt cx="2214" cy="1122"/>
          </a:xfrm>
        </p:grpSpPr>
        <p:sp>
          <p:nvSpPr>
            <p:cNvPr id="212002" name="Text Box 34"/>
            <p:cNvSpPr txBox="1">
              <a:spLocks noChangeArrowheads="1"/>
            </p:cNvSpPr>
            <p:nvPr/>
          </p:nvSpPr>
          <p:spPr bwMode="auto">
            <a:xfrm>
              <a:off x="3351" y="2561"/>
              <a:ext cx="129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>
                  <a:solidFill>
                    <a:srgbClr val="FF0000"/>
                  </a:solidFill>
                  <a:latin typeface="Arial" charset="0"/>
                </a:rPr>
                <a:t>By employee</a:t>
              </a:r>
            </a:p>
          </p:txBody>
        </p:sp>
        <p:grpSp>
          <p:nvGrpSpPr>
            <p:cNvPr id="212031" name="Group 63"/>
            <p:cNvGrpSpPr>
              <a:grpSpLocks/>
            </p:cNvGrpSpPr>
            <p:nvPr/>
          </p:nvGrpSpPr>
          <p:grpSpPr bwMode="auto">
            <a:xfrm>
              <a:off x="2873" y="2849"/>
              <a:ext cx="2214" cy="834"/>
              <a:chOff x="2873" y="2849"/>
              <a:chExt cx="2214" cy="834"/>
            </a:xfrm>
          </p:grpSpPr>
          <p:grpSp>
            <p:nvGrpSpPr>
              <p:cNvPr id="211994" name="Group 26"/>
              <p:cNvGrpSpPr>
                <a:grpSpLocks/>
              </p:cNvGrpSpPr>
              <p:nvPr/>
            </p:nvGrpSpPr>
            <p:grpSpPr bwMode="auto">
              <a:xfrm>
                <a:off x="2873" y="2849"/>
                <a:ext cx="2214" cy="834"/>
                <a:chOff x="348" y="3173"/>
                <a:chExt cx="2214" cy="834"/>
              </a:xfrm>
            </p:grpSpPr>
            <p:sp>
              <p:nvSpPr>
                <p:cNvPr id="211995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348" y="3173"/>
                  <a:ext cx="2214" cy="834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36000" tIns="36000" rIns="36000" bIns="36000">
                  <a:spAutoFit/>
                </a:bodyPr>
                <a:lstStyle>
                  <a:lvl1pPr algn="l">
                    <a:tabLst>
                      <a:tab pos="1076325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algn="l">
                    <a:tabLst>
                      <a:tab pos="1076325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algn="l">
                    <a:tabLst>
                      <a:tab pos="1076325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algn="l">
                    <a:tabLst>
                      <a:tab pos="1076325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algn="l">
                    <a:tabLst>
                      <a:tab pos="1076325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1076325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1076325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1076325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1076325" algn="l"/>
                      <a:tab pos="2238375" algn="l"/>
                      <a:tab pos="33401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da-DK" sz="1600">
                      <a:latin typeface="Arial" charset="0"/>
                    </a:rPr>
                    <a:t>Employee	Phone	Department</a:t>
                  </a:r>
                </a:p>
                <a:p>
                  <a:r>
                    <a:rPr lang="da-DK" altLang="da-DK" sz="1600" b="0">
                      <a:latin typeface="Arial" charset="0"/>
                    </a:rPr>
                    <a:t>Paul</a:t>
                  </a:r>
                  <a:r>
                    <a:rPr lang="en-US" altLang="da-DK" sz="1600" b="0">
                      <a:latin typeface="Arial" charset="0"/>
                    </a:rPr>
                    <a:t>	1252	Dept A</a:t>
                  </a:r>
                </a:p>
                <a:p>
                  <a:r>
                    <a:rPr lang="da-DK" altLang="da-DK" sz="1600" b="0">
                      <a:latin typeface="Arial" charset="0"/>
                    </a:rPr>
                    <a:t>Lisa</a:t>
                  </a:r>
                  <a:r>
                    <a:rPr lang="en-US" altLang="da-DK" sz="1600" b="0">
                      <a:latin typeface="Arial" charset="0"/>
                    </a:rPr>
                    <a:t>	1249	Dept A</a:t>
                  </a:r>
                </a:p>
                <a:p>
                  <a:r>
                    <a:rPr lang="da-DK" altLang="da-DK" sz="1600" b="0">
                      <a:latin typeface="Arial" charset="0"/>
                    </a:rPr>
                    <a:t>Jun</a:t>
                  </a:r>
                  <a:r>
                    <a:rPr lang="en-US" altLang="da-DK" sz="1600" b="0">
                      <a:latin typeface="Arial" charset="0"/>
                    </a:rPr>
                    <a:t>	1300	Dept B</a:t>
                  </a:r>
                </a:p>
                <a:p>
                  <a:r>
                    <a:rPr lang="en-US" altLang="da-DK" sz="1600" b="0">
                      <a:latin typeface="Arial" charset="0"/>
                    </a:rPr>
                    <a:t>. . .</a:t>
                  </a:r>
                </a:p>
              </p:txBody>
            </p:sp>
            <p:sp>
              <p:nvSpPr>
                <p:cNvPr id="211996" name="Freeform 28"/>
                <p:cNvSpPr>
                  <a:spLocks noChangeAspect="1"/>
                </p:cNvSpPr>
                <p:nvPr/>
              </p:nvSpPr>
              <p:spPr bwMode="auto">
                <a:xfrm flipV="1">
                  <a:off x="2409" y="3410"/>
                  <a:ext cx="95" cy="64"/>
                </a:xfrm>
                <a:custGeom>
                  <a:avLst/>
                  <a:gdLst>
                    <a:gd name="T0" fmla="*/ 189 w 189"/>
                    <a:gd name="T1" fmla="*/ 480 h 480"/>
                    <a:gd name="T2" fmla="*/ 96 w 189"/>
                    <a:gd name="T3" fmla="*/ 0 h 480"/>
                    <a:gd name="T4" fmla="*/ 0 w 189"/>
                    <a:gd name="T5" fmla="*/ 480 h 480"/>
                    <a:gd name="T6" fmla="*/ 189 w 189"/>
                    <a:gd name="T7" fmla="*/ 48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9" h="480">
                      <a:moveTo>
                        <a:pt x="189" y="480"/>
                      </a:moveTo>
                      <a:lnTo>
                        <a:pt x="96" y="0"/>
                      </a:lnTo>
                      <a:lnTo>
                        <a:pt x="0" y="480"/>
                      </a:lnTo>
                      <a:lnTo>
                        <a:pt x="189" y="48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211997" name="Freeform 29"/>
                <p:cNvSpPr>
                  <a:spLocks noChangeAspect="1"/>
                </p:cNvSpPr>
                <p:nvPr/>
              </p:nvSpPr>
              <p:spPr bwMode="auto">
                <a:xfrm flipV="1">
                  <a:off x="2409" y="3566"/>
                  <a:ext cx="95" cy="64"/>
                </a:xfrm>
                <a:custGeom>
                  <a:avLst/>
                  <a:gdLst>
                    <a:gd name="T0" fmla="*/ 189 w 189"/>
                    <a:gd name="T1" fmla="*/ 480 h 480"/>
                    <a:gd name="T2" fmla="*/ 96 w 189"/>
                    <a:gd name="T3" fmla="*/ 0 h 480"/>
                    <a:gd name="T4" fmla="*/ 0 w 189"/>
                    <a:gd name="T5" fmla="*/ 480 h 480"/>
                    <a:gd name="T6" fmla="*/ 189 w 189"/>
                    <a:gd name="T7" fmla="*/ 48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9" h="480">
                      <a:moveTo>
                        <a:pt x="189" y="480"/>
                      </a:moveTo>
                      <a:lnTo>
                        <a:pt x="96" y="0"/>
                      </a:lnTo>
                      <a:lnTo>
                        <a:pt x="0" y="480"/>
                      </a:lnTo>
                      <a:lnTo>
                        <a:pt x="189" y="48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211998" name="Freeform 30"/>
                <p:cNvSpPr>
                  <a:spLocks noChangeAspect="1"/>
                </p:cNvSpPr>
                <p:nvPr/>
              </p:nvSpPr>
              <p:spPr bwMode="auto">
                <a:xfrm flipV="1">
                  <a:off x="2409" y="3718"/>
                  <a:ext cx="95" cy="64"/>
                </a:xfrm>
                <a:custGeom>
                  <a:avLst/>
                  <a:gdLst>
                    <a:gd name="T0" fmla="*/ 189 w 189"/>
                    <a:gd name="T1" fmla="*/ 480 h 480"/>
                    <a:gd name="T2" fmla="*/ 96 w 189"/>
                    <a:gd name="T3" fmla="*/ 0 h 480"/>
                    <a:gd name="T4" fmla="*/ 0 w 189"/>
                    <a:gd name="T5" fmla="*/ 480 h 480"/>
                    <a:gd name="T6" fmla="*/ 189 w 189"/>
                    <a:gd name="T7" fmla="*/ 48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9" h="480">
                      <a:moveTo>
                        <a:pt x="189" y="480"/>
                      </a:moveTo>
                      <a:lnTo>
                        <a:pt x="96" y="0"/>
                      </a:lnTo>
                      <a:lnTo>
                        <a:pt x="0" y="480"/>
                      </a:lnTo>
                      <a:lnTo>
                        <a:pt x="189" y="48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211999" name="Freeform 31"/>
                <p:cNvSpPr>
                  <a:spLocks noChangeAspect="1"/>
                </p:cNvSpPr>
                <p:nvPr/>
              </p:nvSpPr>
              <p:spPr bwMode="auto">
                <a:xfrm flipV="1">
                  <a:off x="2409" y="3877"/>
                  <a:ext cx="95" cy="64"/>
                </a:xfrm>
                <a:custGeom>
                  <a:avLst/>
                  <a:gdLst>
                    <a:gd name="T0" fmla="*/ 189 w 189"/>
                    <a:gd name="T1" fmla="*/ 480 h 480"/>
                    <a:gd name="T2" fmla="*/ 96 w 189"/>
                    <a:gd name="T3" fmla="*/ 0 h 480"/>
                    <a:gd name="T4" fmla="*/ 0 w 189"/>
                    <a:gd name="T5" fmla="*/ 480 h 480"/>
                    <a:gd name="T6" fmla="*/ 189 w 189"/>
                    <a:gd name="T7" fmla="*/ 48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9" h="480">
                      <a:moveTo>
                        <a:pt x="189" y="480"/>
                      </a:moveTo>
                      <a:lnTo>
                        <a:pt x="96" y="0"/>
                      </a:lnTo>
                      <a:lnTo>
                        <a:pt x="0" y="480"/>
                      </a:lnTo>
                      <a:lnTo>
                        <a:pt x="189" y="48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</p:grpSp>
          <p:sp>
            <p:nvSpPr>
              <p:cNvPr id="212013" name="Line 45"/>
              <p:cNvSpPr>
                <a:spLocks noChangeShapeType="1"/>
              </p:cNvSpPr>
              <p:nvPr/>
            </p:nvSpPr>
            <p:spPr bwMode="auto">
              <a:xfrm>
                <a:off x="3546" y="2849"/>
                <a:ext cx="0" cy="83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2014" name="Line 46"/>
              <p:cNvSpPr>
                <a:spLocks noChangeShapeType="1"/>
              </p:cNvSpPr>
              <p:nvPr/>
            </p:nvSpPr>
            <p:spPr bwMode="auto">
              <a:xfrm>
                <a:off x="4268" y="2849"/>
                <a:ext cx="0" cy="83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2015" name="Line 47"/>
              <p:cNvSpPr>
                <a:spLocks noChangeShapeType="1"/>
              </p:cNvSpPr>
              <p:nvPr/>
            </p:nvSpPr>
            <p:spPr bwMode="auto">
              <a:xfrm>
                <a:off x="2873" y="3050"/>
                <a:ext cx="221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2023" name="Line 55"/>
              <p:cNvSpPr>
                <a:spLocks noChangeShapeType="1"/>
              </p:cNvSpPr>
              <p:nvPr/>
            </p:nvSpPr>
            <p:spPr bwMode="auto">
              <a:xfrm>
                <a:off x="2873" y="3200"/>
                <a:ext cx="221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2024" name="Line 56"/>
              <p:cNvSpPr>
                <a:spLocks noChangeShapeType="1"/>
              </p:cNvSpPr>
              <p:nvPr/>
            </p:nvSpPr>
            <p:spPr bwMode="auto">
              <a:xfrm>
                <a:off x="2873" y="3354"/>
                <a:ext cx="221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2025" name="Line 57"/>
              <p:cNvSpPr>
                <a:spLocks noChangeShapeType="1"/>
              </p:cNvSpPr>
              <p:nvPr/>
            </p:nvSpPr>
            <p:spPr bwMode="auto">
              <a:xfrm>
                <a:off x="2873" y="3511"/>
                <a:ext cx="221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2026" name="Line 58"/>
              <p:cNvSpPr>
                <a:spLocks noChangeShapeType="1"/>
              </p:cNvSpPr>
              <p:nvPr/>
            </p:nvSpPr>
            <p:spPr bwMode="auto">
              <a:xfrm>
                <a:off x="4892" y="3050"/>
                <a:ext cx="0" cy="63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</p:grpSp>
      <p:sp>
        <p:nvSpPr>
          <p:cNvPr id="212027" name="Text Box 59"/>
          <p:cNvSpPr txBox="1">
            <a:spLocks noChangeArrowheads="1"/>
          </p:cNvSpPr>
          <p:nvPr/>
        </p:nvSpPr>
        <p:spPr bwMode="auto">
          <a:xfrm>
            <a:off x="2876550" y="896938"/>
            <a:ext cx="8683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>
                <a:latin typeface="Arial" charset="0"/>
              </a:rPr>
              <a:t>name,</a:t>
            </a:r>
          </a:p>
          <a:p>
            <a:r>
              <a:rPr lang="da-DK" altLang="da-DK" sz="1600" b="0">
                <a:latin typeface="Arial" charset="0"/>
              </a:rPr>
              <a:t>mission</a:t>
            </a:r>
            <a:endParaRPr lang="en-US" altLang="da-DK" sz="1600" b="0">
              <a:latin typeface="Arial" charset="0"/>
            </a:endParaRPr>
          </a:p>
        </p:txBody>
      </p:sp>
      <p:sp>
        <p:nvSpPr>
          <p:cNvPr id="212028" name="Line 60"/>
          <p:cNvSpPr>
            <a:spLocks noChangeShapeType="1"/>
          </p:cNvSpPr>
          <p:nvPr/>
        </p:nvSpPr>
        <p:spPr bwMode="auto">
          <a:xfrm>
            <a:off x="2663825" y="1058863"/>
            <a:ext cx="260350" cy="130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12035" name="Group 67"/>
          <p:cNvGrpSpPr>
            <a:grpSpLocks/>
          </p:cNvGrpSpPr>
          <p:nvPr/>
        </p:nvGrpSpPr>
        <p:grpSpPr bwMode="auto">
          <a:xfrm>
            <a:off x="3956050" y="1057275"/>
            <a:ext cx="2476500" cy="2546350"/>
            <a:chOff x="2750" y="666"/>
            <a:chExt cx="1560" cy="1604"/>
          </a:xfrm>
        </p:grpSpPr>
        <p:sp>
          <p:nvSpPr>
            <p:cNvPr id="211985" name="Text Box 17"/>
            <p:cNvSpPr txBox="1">
              <a:spLocks noChangeArrowheads="1"/>
            </p:cNvSpPr>
            <p:nvPr/>
          </p:nvSpPr>
          <p:spPr bwMode="auto">
            <a:xfrm>
              <a:off x="2750" y="666"/>
              <a:ext cx="1560" cy="160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Department:	</a:t>
              </a:r>
              <a:r>
                <a:rPr lang="en-US" altLang="da-DK" sz="1600" b="0">
                  <a:latin typeface="Arial" charset="0"/>
                </a:rPr>
                <a:t>Dept A</a:t>
              </a: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pPr algn="ctr"/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211986" name="Text Box 18"/>
            <p:cNvSpPr txBox="1">
              <a:spLocks noChangeArrowheads="1"/>
            </p:cNvSpPr>
            <p:nvPr/>
          </p:nvSpPr>
          <p:spPr bwMode="auto">
            <a:xfrm>
              <a:off x="2804" y="1527"/>
              <a:ext cx="1422" cy="67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1620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1620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1620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1620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1620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20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20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20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620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Employee	Phone</a:t>
              </a:r>
            </a:p>
            <a:p>
              <a:r>
                <a:rPr lang="da-DK" altLang="da-DK" sz="1600" b="0">
                  <a:latin typeface="Arial" charset="0"/>
                </a:rPr>
                <a:t>Paul</a:t>
              </a:r>
              <a:r>
                <a:rPr lang="en-US" altLang="da-DK" sz="1600" b="0">
                  <a:latin typeface="Arial" charset="0"/>
                </a:rPr>
                <a:t>	1252</a:t>
              </a:r>
            </a:p>
            <a:p>
              <a:r>
                <a:rPr lang="da-DK" altLang="da-DK" sz="1600" b="0">
                  <a:latin typeface="Arial" charset="0"/>
                </a:rPr>
                <a:t>Lisa</a:t>
              </a:r>
              <a:r>
                <a:rPr lang="en-US" altLang="da-DK" sz="1600" b="0">
                  <a:latin typeface="Arial" charset="0"/>
                </a:rPr>
                <a:t>	1249</a:t>
              </a:r>
            </a:p>
            <a:p>
              <a:r>
                <a:rPr lang="en-US" altLang="da-DK" sz="1600" b="0">
                  <a:latin typeface="Arial" charset="0"/>
                </a:rPr>
                <a:t>. . .	. . .</a:t>
              </a:r>
            </a:p>
          </p:txBody>
        </p:sp>
        <p:sp>
          <p:nvSpPr>
            <p:cNvPr id="211987" name="Text Box 19"/>
            <p:cNvSpPr txBox="1">
              <a:spLocks noChangeArrowheads="1"/>
            </p:cNvSpPr>
            <p:nvPr/>
          </p:nvSpPr>
          <p:spPr bwMode="auto">
            <a:xfrm>
              <a:off x="2804" y="917"/>
              <a:ext cx="1422" cy="52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Project	Start date</a:t>
              </a:r>
            </a:p>
            <a:p>
              <a:r>
                <a:rPr lang="da-DK" altLang="da-DK" sz="1600" b="0">
                  <a:latin typeface="Arial" charset="0"/>
                </a:rPr>
                <a:t>DXP rel</a:t>
              </a:r>
              <a:r>
                <a:rPr lang="en-US" altLang="da-DK" sz="1600" b="0">
                  <a:latin typeface="Arial" charset="0"/>
                </a:rPr>
                <a:t>	22-05-2005</a:t>
              </a:r>
            </a:p>
            <a:p>
              <a:r>
                <a:rPr lang="da-DK" altLang="da-DK" sz="1600" b="0">
                  <a:latin typeface="Arial" charset="0"/>
                </a:rPr>
                <a:t>Museum</a:t>
              </a:r>
              <a:r>
                <a:rPr lang="en-US" altLang="da-DK" sz="1600" b="0">
                  <a:latin typeface="Arial" charset="0"/>
                </a:rPr>
                <a:t>	05-07-2005</a:t>
              </a:r>
            </a:p>
          </p:txBody>
        </p:sp>
        <p:sp>
          <p:nvSpPr>
            <p:cNvPr id="212007" name="Line 39"/>
            <p:cNvSpPr>
              <a:spLocks noChangeShapeType="1"/>
            </p:cNvSpPr>
            <p:nvPr/>
          </p:nvSpPr>
          <p:spPr bwMode="auto">
            <a:xfrm>
              <a:off x="3369" y="917"/>
              <a:ext cx="0" cy="5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2008" name="Line 40"/>
            <p:cNvSpPr>
              <a:spLocks noChangeShapeType="1"/>
            </p:cNvSpPr>
            <p:nvPr/>
          </p:nvSpPr>
          <p:spPr bwMode="auto">
            <a:xfrm>
              <a:off x="2804" y="1111"/>
              <a:ext cx="142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2009" name="Line 41"/>
            <p:cNvSpPr>
              <a:spLocks noChangeShapeType="1"/>
            </p:cNvSpPr>
            <p:nvPr/>
          </p:nvSpPr>
          <p:spPr bwMode="auto">
            <a:xfrm>
              <a:off x="2804" y="1721"/>
              <a:ext cx="142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2010" name="Line 42"/>
            <p:cNvSpPr>
              <a:spLocks noChangeShapeType="1"/>
            </p:cNvSpPr>
            <p:nvPr/>
          </p:nvSpPr>
          <p:spPr bwMode="auto">
            <a:xfrm>
              <a:off x="3522" y="1527"/>
              <a:ext cx="0" cy="67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2034" name="Rectangle 66"/>
            <p:cNvSpPr>
              <a:spLocks noChangeArrowheads="1"/>
            </p:cNvSpPr>
            <p:nvPr/>
          </p:nvSpPr>
          <p:spPr bwMode="auto">
            <a:xfrm>
              <a:off x="3668" y="697"/>
              <a:ext cx="558" cy="163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03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</a:t>
            </a:r>
            <a:r>
              <a:rPr lang="da-DK" altLang="da-DK">
                <a:latin typeface="Arial" charset="0"/>
              </a:rPr>
              <a:t>3.11A</a:t>
            </a:r>
            <a:r>
              <a:rPr lang="en-US" altLang="da-DK">
                <a:latin typeface="Arial" charset="0"/>
              </a:rPr>
              <a:t>  </a:t>
            </a:r>
            <a:r>
              <a:rPr lang="da-DK" altLang="da-DK">
                <a:latin typeface="Arial" charset="0"/>
              </a:rPr>
              <a:t>Two nested </a:t>
            </a:r>
            <a:r>
              <a:rPr lang="en-US" altLang="da-DK">
                <a:latin typeface="Arial" charset="0"/>
              </a:rPr>
              <a:t>1:m relationship</a:t>
            </a:r>
            <a:r>
              <a:rPr lang="da-DK" altLang="da-DK">
                <a:latin typeface="Arial" charset="0"/>
              </a:rPr>
              <a:t>s</a:t>
            </a:r>
            <a:endParaRPr lang="en-US" altLang="da-DK">
              <a:latin typeface="Arial" charset="0"/>
            </a:endParaRPr>
          </a:p>
        </p:txBody>
      </p:sp>
      <p:sp>
        <p:nvSpPr>
          <p:cNvPr id="214019" name="Rectangle 3"/>
          <p:cNvSpPr>
            <a:spLocks noChangeArrowheads="1"/>
          </p:cNvSpPr>
          <p:nvPr/>
        </p:nvSpPr>
        <p:spPr bwMode="auto">
          <a:xfrm>
            <a:off x="1343025" y="1735138"/>
            <a:ext cx="1171575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Project</a:t>
            </a:r>
          </a:p>
        </p:txBody>
      </p:sp>
      <p:sp>
        <p:nvSpPr>
          <p:cNvPr id="214020" name="Rectangle 4"/>
          <p:cNvSpPr>
            <a:spLocks noChangeArrowheads="1"/>
          </p:cNvSpPr>
          <p:nvPr/>
        </p:nvSpPr>
        <p:spPr bwMode="auto">
          <a:xfrm>
            <a:off x="1460500" y="2579688"/>
            <a:ext cx="927100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da-DK" altLang="da-DK"/>
              <a:t>Activity</a:t>
            </a:r>
            <a:endParaRPr lang="en-US" altLang="da-DK"/>
          </a:p>
        </p:txBody>
      </p:sp>
      <p:sp>
        <p:nvSpPr>
          <p:cNvPr id="214021" name="Rectangle 5"/>
          <p:cNvSpPr>
            <a:spLocks noChangeArrowheads="1"/>
          </p:cNvSpPr>
          <p:nvPr/>
        </p:nvSpPr>
        <p:spPr bwMode="auto">
          <a:xfrm>
            <a:off x="1098550" y="858838"/>
            <a:ext cx="1651000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Department</a:t>
            </a:r>
          </a:p>
        </p:txBody>
      </p:sp>
      <p:grpSp>
        <p:nvGrpSpPr>
          <p:cNvPr id="214022" name="Group 6"/>
          <p:cNvGrpSpPr>
            <a:grpSpLocks/>
          </p:cNvGrpSpPr>
          <p:nvPr/>
        </p:nvGrpSpPr>
        <p:grpSpPr bwMode="auto">
          <a:xfrm>
            <a:off x="1819275" y="1566863"/>
            <a:ext cx="203200" cy="168275"/>
            <a:chOff x="1918" y="3762"/>
            <a:chExt cx="128" cy="106"/>
          </a:xfrm>
        </p:grpSpPr>
        <p:sp>
          <p:nvSpPr>
            <p:cNvPr id="214023" name="Line 7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14024" name="Line 8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14025" name="Group 9"/>
          <p:cNvGrpSpPr>
            <a:grpSpLocks/>
          </p:cNvGrpSpPr>
          <p:nvPr/>
        </p:nvGrpSpPr>
        <p:grpSpPr bwMode="auto">
          <a:xfrm>
            <a:off x="1828800" y="2414588"/>
            <a:ext cx="203200" cy="168275"/>
            <a:chOff x="1918" y="3762"/>
            <a:chExt cx="128" cy="106"/>
          </a:xfrm>
        </p:grpSpPr>
        <p:sp>
          <p:nvSpPr>
            <p:cNvPr id="214026" name="Line 10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14027" name="Line 11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cxnSp>
        <p:nvCxnSpPr>
          <p:cNvPr id="214029" name="AutoShape 13"/>
          <p:cNvCxnSpPr>
            <a:cxnSpLocks noChangeShapeType="1"/>
            <a:stCxn id="214021" idx="2"/>
            <a:endCxn id="214019" idx="0"/>
          </p:cNvCxnSpPr>
          <p:nvPr/>
        </p:nvCxnSpPr>
        <p:spPr bwMode="auto">
          <a:xfrm>
            <a:off x="1924050" y="1250950"/>
            <a:ext cx="4763" cy="4699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4030" name="AutoShape 14"/>
          <p:cNvCxnSpPr>
            <a:cxnSpLocks noChangeShapeType="1"/>
            <a:stCxn id="214019" idx="2"/>
            <a:endCxn id="214020" idx="0"/>
          </p:cNvCxnSpPr>
          <p:nvPr/>
        </p:nvCxnSpPr>
        <p:spPr bwMode="auto">
          <a:xfrm flipH="1">
            <a:off x="1924050" y="2127250"/>
            <a:ext cx="4763" cy="4381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14037" name="Group 21"/>
          <p:cNvGrpSpPr>
            <a:grpSpLocks/>
          </p:cNvGrpSpPr>
          <p:nvPr/>
        </p:nvGrpSpPr>
        <p:grpSpPr bwMode="auto">
          <a:xfrm>
            <a:off x="3522663" y="806450"/>
            <a:ext cx="3963987" cy="1568450"/>
            <a:chOff x="2219" y="508"/>
            <a:chExt cx="2497" cy="988"/>
          </a:xfrm>
        </p:grpSpPr>
        <p:sp>
          <p:nvSpPr>
            <p:cNvPr id="214038" name="Text Box 22"/>
            <p:cNvSpPr txBox="1">
              <a:spLocks noChangeArrowheads="1"/>
            </p:cNvSpPr>
            <p:nvPr/>
          </p:nvSpPr>
          <p:spPr bwMode="auto">
            <a:xfrm>
              <a:off x="2219" y="508"/>
              <a:ext cx="2497" cy="9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4302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Department:	</a:t>
              </a:r>
              <a:r>
                <a:rPr lang="en-US" altLang="da-DK" sz="1600" b="0">
                  <a:latin typeface="Arial" charset="0"/>
                </a:rPr>
                <a:t>Dept A</a:t>
              </a:r>
              <a:endParaRPr lang="da-DK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214039" name="Text Box 23"/>
            <p:cNvSpPr txBox="1">
              <a:spLocks noChangeArrowheads="1"/>
            </p:cNvSpPr>
            <p:nvPr/>
          </p:nvSpPr>
          <p:spPr bwMode="auto">
            <a:xfrm>
              <a:off x="2273" y="735"/>
              <a:ext cx="2371" cy="67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895350" algn="l"/>
                  <a:tab pos="2190750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895350" algn="l"/>
                  <a:tab pos="2190750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895350" algn="l"/>
                  <a:tab pos="2190750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895350" algn="l"/>
                  <a:tab pos="2190750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895350" algn="l"/>
                  <a:tab pos="2190750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190750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190750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190750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190750" algn="l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Project	Start date</a:t>
              </a:r>
              <a:r>
                <a:rPr lang="da-DK" altLang="da-DK" sz="1600">
                  <a:latin typeface="Arial" charset="0"/>
                </a:rPr>
                <a:t>	Activities</a:t>
              </a:r>
              <a:endParaRPr lang="en-US" altLang="da-DK" sz="160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DXP rel</a:t>
              </a:r>
              <a:r>
                <a:rPr lang="en-US" altLang="da-DK" sz="1600" b="0">
                  <a:latin typeface="Arial" charset="0"/>
                </a:rPr>
                <a:t>	22-05-2005</a:t>
              </a:r>
              <a:r>
                <a:rPr lang="da-DK" altLang="da-DK" sz="1600" b="0">
                  <a:latin typeface="Arial" charset="0"/>
                </a:rPr>
                <a:t>	</a:t>
              </a:r>
              <a:r>
                <a:rPr lang="da-DK" altLang="da-DK" sz="1600">
                  <a:solidFill>
                    <a:srgbClr val="FF0000"/>
                  </a:solidFill>
                  <a:latin typeface="Arial" charset="0"/>
                </a:rPr>
                <a:t>Act 1</a:t>
              </a:r>
              <a:r>
                <a:rPr lang="da-DK" altLang="da-DK" sz="1600" b="0">
                  <a:latin typeface="Arial" charset="0"/>
                </a:rPr>
                <a:t>, </a:t>
              </a:r>
              <a:r>
                <a:rPr lang="da-DK" altLang="da-DK" sz="1600">
                  <a:solidFill>
                    <a:srgbClr val="3366FF"/>
                  </a:solidFill>
                  <a:latin typeface="Arial" charset="0"/>
                </a:rPr>
                <a:t>Act2, </a:t>
              </a:r>
              <a:r>
                <a:rPr lang="da-DK" altLang="da-DK" sz="1600">
                  <a:solidFill>
                    <a:srgbClr val="66FF33"/>
                  </a:solidFill>
                  <a:latin typeface="Arial" charset="0"/>
                </a:rPr>
                <a:t>Ac</a:t>
              </a:r>
              <a:endParaRPr lang="en-US" altLang="da-DK" sz="1600">
                <a:solidFill>
                  <a:srgbClr val="66FF33"/>
                </a:solidFill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Museum</a:t>
              </a:r>
              <a:r>
                <a:rPr lang="en-US" altLang="da-DK" sz="1600" b="0">
                  <a:latin typeface="Arial" charset="0"/>
                </a:rPr>
                <a:t>	05-07-2005</a:t>
              </a:r>
              <a:r>
                <a:rPr lang="da-DK" altLang="da-DK" sz="1600" b="0">
                  <a:latin typeface="Arial" charset="0"/>
                </a:rPr>
                <a:t>	</a:t>
              </a:r>
              <a:r>
                <a:rPr lang="da-DK" altLang="da-DK" sz="1600">
                  <a:solidFill>
                    <a:srgbClr val="FF0000"/>
                  </a:solidFill>
                  <a:latin typeface="Arial" charset="0"/>
                </a:rPr>
                <a:t>Act 11</a:t>
              </a:r>
              <a:r>
                <a:rPr lang="da-DK" altLang="da-DK" sz="1600" b="0">
                  <a:latin typeface="Arial" charset="0"/>
                </a:rPr>
                <a:t>, </a:t>
              </a:r>
              <a:r>
                <a:rPr lang="da-DK" altLang="da-DK" sz="1600">
                  <a:solidFill>
                    <a:srgbClr val="FF0000"/>
                  </a:solidFill>
                  <a:latin typeface="Arial" charset="0"/>
                </a:rPr>
                <a:t>Act 12</a:t>
              </a:r>
            </a:p>
            <a:p>
              <a:r>
                <a:rPr lang="da-DK" altLang="da-DK" sz="1600" b="0">
                  <a:latin typeface="Arial" charset="0"/>
                </a:rPr>
                <a:t>. . .	. . .</a:t>
              </a:r>
              <a:endParaRPr lang="en-US" altLang="da-DK" sz="1600" b="0">
                <a:latin typeface="Arial" charset="0"/>
              </a:endParaRPr>
            </a:p>
          </p:txBody>
        </p:sp>
      </p:grpSp>
      <p:sp>
        <p:nvSpPr>
          <p:cNvPr id="214040" name="Text Box 24"/>
          <p:cNvSpPr txBox="1">
            <a:spLocks noChangeArrowheads="1"/>
          </p:cNvSpPr>
          <p:nvPr/>
        </p:nvSpPr>
        <p:spPr bwMode="auto">
          <a:xfrm>
            <a:off x="552450" y="2374900"/>
            <a:ext cx="8032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>
                <a:latin typeface="Arial" charset="0"/>
              </a:rPr>
              <a:t>name, </a:t>
            </a:r>
          </a:p>
          <a:p>
            <a:r>
              <a:rPr lang="da-DK" altLang="da-DK" sz="1600" b="0">
                <a:latin typeface="Arial" charset="0"/>
              </a:rPr>
              <a:t>status</a:t>
            </a:r>
            <a:endParaRPr lang="en-US" altLang="da-DK" sz="1600" b="0">
              <a:latin typeface="Arial" charset="0"/>
            </a:endParaRPr>
          </a:p>
        </p:txBody>
      </p:sp>
      <p:sp>
        <p:nvSpPr>
          <p:cNvPr id="214041" name="Line 25"/>
          <p:cNvSpPr>
            <a:spLocks noChangeShapeType="1"/>
          </p:cNvSpPr>
          <p:nvPr/>
        </p:nvSpPr>
        <p:spPr bwMode="auto">
          <a:xfrm>
            <a:off x="1290638" y="2593975"/>
            <a:ext cx="233362" cy="73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14077" name="Group 61"/>
          <p:cNvGrpSpPr>
            <a:grpSpLocks/>
          </p:cNvGrpSpPr>
          <p:nvPr/>
        </p:nvGrpSpPr>
        <p:grpSpPr bwMode="auto">
          <a:xfrm>
            <a:off x="552450" y="3271838"/>
            <a:ext cx="4638675" cy="3319462"/>
            <a:chOff x="348" y="2061"/>
            <a:chExt cx="2922" cy="2091"/>
          </a:xfrm>
        </p:grpSpPr>
        <p:sp>
          <p:nvSpPr>
            <p:cNvPr id="214028" name="Text Box 12"/>
            <p:cNvSpPr txBox="1">
              <a:spLocks noChangeArrowheads="1"/>
            </p:cNvSpPr>
            <p:nvPr/>
          </p:nvSpPr>
          <p:spPr bwMode="auto">
            <a:xfrm>
              <a:off x="348" y="2394"/>
              <a:ext cx="2922" cy="175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90500" algn="l"/>
                  <a:tab pos="381000" algn="l"/>
                  <a:tab pos="1438275" algn="l"/>
                  <a:tab pos="215265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90500" algn="l"/>
                  <a:tab pos="381000" algn="l"/>
                  <a:tab pos="1438275" algn="l"/>
                  <a:tab pos="215265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90500" algn="l"/>
                  <a:tab pos="381000" algn="l"/>
                  <a:tab pos="1438275" algn="l"/>
                  <a:tab pos="215265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90500" algn="l"/>
                  <a:tab pos="381000" algn="l"/>
                  <a:tab pos="1438275" algn="l"/>
                  <a:tab pos="215265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90500" algn="l"/>
                  <a:tab pos="381000" algn="l"/>
                  <a:tab pos="1438275" algn="l"/>
                  <a:tab pos="215265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  <a:tab pos="381000" algn="l"/>
                  <a:tab pos="1438275" algn="l"/>
                  <a:tab pos="215265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  <a:tab pos="381000" algn="l"/>
                  <a:tab pos="1438275" algn="l"/>
                  <a:tab pos="215265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  <a:tab pos="381000" algn="l"/>
                  <a:tab pos="1438275" algn="l"/>
                  <a:tab pos="215265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  <a:tab pos="381000" algn="l"/>
                  <a:tab pos="1438275" algn="l"/>
                  <a:tab pos="215265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Department	</a:t>
              </a:r>
              <a:r>
                <a:rPr lang="en-US" altLang="da-DK" sz="1600" b="0">
                  <a:latin typeface="Arial" charset="0"/>
                </a:rPr>
                <a:t>Dept A</a:t>
              </a:r>
            </a:p>
            <a:p>
              <a:r>
                <a:rPr lang="da-DK" altLang="da-DK" sz="1600" b="0">
                  <a:latin typeface="Arial" charset="0"/>
                </a:rPr>
                <a:t>	</a:t>
              </a:r>
              <a:r>
                <a:rPr lang="da-DK" altLang="da-DK" sz="1600">
                  <a:latin typeface="Arial" charset="0"/>
                </a:rPr>
                <a:t>Project</a:t>
              </a:r>
              <a:r>
                <a:rPr lang="da-DK" altLang="da-DK" sz="1600" b="0">
                  <a:latin typeface="Arial" charset="0"/>
                </a:rPr>
                <a:t>	DXP release 2</a:t>
              </a:r>
              <a:endParaRPr lang="en-US" altLang="da-DK" sz="160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		</a:t>
              </a:r>
              <a:r>
                <a:rPr lang="da-DK" altLang="da-DK" sz="1600">
                  <a:latin typeface="Arial" charset="0"/>
                </a:rPr>
                <a:t>Activity</a:t>
              </a:r>
              <a:r>
                <a:rPr lang="da-DK" altLang="da-DK" sz="1600" b="0">
                  <a:latin typeface="Arial" charset="0"/>
                </a:rPr>
                <a:t>	Act 1:	Done</a:t>
              </a:r>
              <a:endParaRPr lang="en-US" altLang="da-DK" sz="160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		</a:t>
              </a:r>
              <a:r>
                <a:rPr lang="da-DK" altLang="da-DK" sz="1600">
                  <a:latin typeface="Arial" charset="0"/>
                </a:rPr>
                <a:t>Activity</a:t>
              </a:r>
              <a:r>
                <a:rPr lang="da-DK" altLang="da-DK" sz="1600" b="0">
                  <a:latin typeface="Arial" charset="0"/>
                </a:rPr>
                <a:t>	Act 2:	Started</a:t>
              </a:r>
              <a:endParaRPr lang="en-US" altLang="da-DK" sz="1600" b="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		</a:t>
              </a:r>
              <a:r>
                <a:rPr lang="da-DK" altLang="da-DK" sz="1600">
                  <a:latin typeface="Arial" charset="0"/>
                </a:rPr>
                <a:t>Activity</a:t>
              </a:r>
              <a:r>
                <a:rPr lang="da-DK" altLang="da-DK" sz="1600" b="0">
                  <a:latin typeface="Arial" charset="0"/>
                </a:rPr>
                <a:t>	Act 3:	Planned</a:t>
              </a:r>
              <a:endParaRPr lang="en-US" altLang="da-DK" sz="1600" b="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	</a:t>
              </a:r>
              <a:r>
                <a:rPr lang="da-DK" altLang="da-DK" sz="1600">
                  <a:latin typeface="Arial" charset="0"/>
                </a:rPr>
                <a:t>Project</a:t>
              </a:r>
              <a:r>
                <a:rPr lang="da-DK" altLang="da-DK" sz="1600" b="0">
                  <a:latin typeface="Arial" charset="0"/>
                </a:rPr>
                <a:t>	Museum</a:t>
              </a:r>
              <a:endParaRPr lang="en-US" altLang="da-DK" sz="1600" b="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		</a:t>
              </a:r>
              <a:r>
                <a:rPr lang="da-DK" altLang="da-DK" sz="1600">
                  <a:latin typeface="Arial" charset="0"/>
                </a:rPr>
                <a:t>Activity</a:t>
              </a:r>
              <a:r>
                <a:rPr lang="da-DK" altLang="da-DK" sz="1600" b="0">
                  <a:latin typeface="Arial" charset="0"/>
                </a:rPr>
                <a:t>	Act 11:	Done</a:t>
              </a:r>
              <a:endParaRPr lang="en-US" altLang="da-DK" sz="1600" b="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		</a:t>
              </a:r>
              <a:r>
                <a:rPr lang="da-DK" altLang="da-DK" sz="1600">
                  <a:latin typeface="Arial" charset="0"/>
                </a:rPr>
                <a:t>Activity</a:t>
              </a:r>
              <a:r>
                <a:rPr lang="da-DK" altLang="da-DK" sz="1600" b="0">
                  <a:latin typeface="Arial" charset="0"/>
                </a:rPr>
                <a:t>	Act 12:	Done</a:t>
              </a:r>
              <a:endParaRPr lang="en-US" altLang="da-DK" sz="1600" b="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		</a:t>
              </a:r>
              <a:r>
                <a:rPr lang="da-DK" altLang="da-DK" sz="1600">
                  <a:latin typeface="Arial" charset="0"/>
                </a:rPr>
                <a:t>Activity</a:t>
              </a:r>
              <a:r>
                <a:rPr lang="da-DK" altLang="da-DK" sz="1600" b="0">
                  <a:latin typeface="Arial" charset="0"/>
                </a:rPr>
                <a:t>	Act 15:	Planned</a:t>
              </a:r>
            </a:p>
            <a:p>
              <a:r>
                <a:rPr lang="da-DK" altLang="da-DK" sz="1600">
                  <a:latin typeface="Arial" charset="0"/>
                </a:rPr>
                <a:t>Department</a:t>
              </a:r>
              <a:r>
                <a:rPr lang="da-DK" altLang="da-DK" sz="1600" b="0">
                  <a:latin typeface="Arial" charset="0"/>
                </a:rPr>
                <a:t>	Dept B</a:t>
              </a:r>
            </a:p>
            <a:p>
              <a:r>
                <a:rPr lang="da-DK" altLang="da-DK" sz="1600" b="0">
                  <a:latin typeface="Arial" charset="0"/>
                </a:rPr>
                <a:t>	. . .	. . .</a:t>
              </a:r>
              <a:endParaRPr lang="en-US" altLang="da-DK" sz="1600">
                <a:latin typeface="Arial" charset="0"/>
              </a:endParaRPr>
            </a:p>
          </p:txBody>
        </p:sp>
        <p:sp>
          <p:nvSpPr>
            <p:cNvPr id="214066" name="Text Box 50"/>
            <p:cNvSpPr txBox="1">
              <a:spLocks noChangeArrowheads="1"/>
            </p:cNvSpPr>
            <p:nvPr/>
          </p:nvSpPr>
          <p:spPr bwMode="auto">
            <a:xfrm>
              <a:off x="1584" y="2061"/>
              <a:ext cx="100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>
                  <a:solidFill>
                    <a:srgbClr val="FF0000"/>
                  </a:solidFill>
                  <a:latin typeface="Arial" charset="0"/>
                </a:rPr>
                <a:t>Hierarchy</a:t>
              </a:r>
              <a:endParaRPr lang="en-US" altLang="da-DK">
                <a:solidFill>
                  <a:srgbClr val="FF0000"/>
                </a:solidFill>
                <a:latin typeface="Arial" charset="0"/>
              </a:endParaRPr>
            </a:p>
          </p:txBody>
        </p:sp>
      </p:grpSp>
      <p:sp>
        <p:nvSpPr>
          <p:cNvPr id="214067" name="Text Box 51"/>
          <p:cNvSpPr txBox="1">
            <a:spLocks noChangeArrowheads="1"/>
          </p:cNvSpPr>
          <p:nvPr/>
        </p:nvSpPr>
        <p:spPr bwMode="auto">
          <a:xfrm>
            <a:off x="5710238" y="2433638"/>
            <a:ext cx="2316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>
                <a:solidFill>
                  <a:srgbClr val="FF0000"/>
                </a:solidFill>
                <a:latin typeface="Arial" charset="0"/>
              </a:rPr>
              <a:t>By department</a:t>
            </a:r>
            <a:endParaRPr lang="en-US" altLang="da-DK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14068" name="Line 52"/>
          <p:cNvSpPr>
            <a:spLocks noChangeShapeType="1"/>
          </p:cNvSpPr>
          <p:nvPr/>
        </p:nvSpPr>
        <p:spPr bwMode="auto">
          <a:xfrm>
            <a:off x="3608388" y="1476375"/>
            <a:ext cx="37639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4069" name="Line 53"/>
          <p:cNvSpPr>
            <a:spLocks noChangeShapeType="1"/>
          </p:cNvSpPr>
          <p:nvPr/>
        </p:nvSpPr>
        <p:spPr bwMode="auto">
          <a:xfrm>
            <a:off x="4494213" y="1166813"/>
            <a:ext cx="0" cy="1069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4070" name="Line 54"/>
          <p:cNvSpPr>
            <a:spLocks noChangeShapeType="1"/>
          </p:cNvSpPr>
          <p:nvPr/>
        </p:nvSpPr>
        <p:spPr bwMode="auto">
          <a:xfrm>
            <a:off x="5784850" y="1166813"/>
            <a:ext cx="0" cy="1069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214076" name="Group 60"/>
          <p:cNvGrpSpPr>
            <a:grpSpLocks/>
          </p:cNvGrpSpPr>
          <p:nvPr/>
        </p:nvGrpSpPr>
        <p:grpSpPr bwMode="auto">
          <a:xfrm>
            <a:off x="5861050" y="3032125"/>
            <a:ext cx="2852738" cy="2936875"/>
            <a:chOff x="3692" y="1910"/>
            <a:chExt cx="1797" cy="1850"/>
          </a:xfrm>
        </p:grpSpPr>
        <p:sp>
          <p:nvSpPr>
            <p:cNvPr id="214031" name="Text Box 15"/>
            <p:cNvSpPr txBox="1">
              <a:spLocks noChangeArrowheads="1"/>
            </p:cNvSpPr>
            <p:nvPr/>
          </p:nvSpPr>
          <p:spPr bwMode="auto">
            <a:xfrm>
              <a:off x="3782" y="1910"/>
              <a:ext cx="1554" cy="9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Department:	</a:t>
              </a:r>
              <a:r>
                <a:rPr lang="en-US" altLang="da-DK" sz="1600" b="0">
                  <a:latin typeface="Arial" charset="0"/>
                </a:rPr>
                <a:t>Dept B</a:t>
              </a:r>
              <a:endParaRPr lang="da-DK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214032" name="Text Box 16"/>
            <p:cNvSpPr txBox="1">
              <a:spLocks noChangeArrowheads="1"/>
            </p:cNvSpPr>
            <p:nvPr/>
          </p:nvSpPr>
          <p:spPr bwMode="auto">
            <a:xfrm>
              <a:off x="3692" y="2061"/>
              <a:ext cx="1554" cy="9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8275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Department:	</a:t>
              </a:r>
              <a:r>
                <a:rPr lang="en-US" altLang="da-DK" sz="1600" b="0">
                  <a:latin typeface="Arial" charset="0"/>
                </a:rPr>
                <a:t>Dept A</a:t>
              </a:r>
              <a:endParaRPr lang="da-DK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214033" name="Rectangle 17"/>
            <p:cNvSpPr>
              <a:spLocks noChangeArrowheads="1"/>
            </p:cNvSpPr>
            <p:nvPr/>
          </p:nvSpPr>
          <p:spPr bwMode="auto">
            <a:xfrm>
              <a:off x="3775" y="2643"/>
              <a:ext cx="1310" cy="12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14034" name="Text Box 18"/>
            <p:cNvSpPr txBox="1">
              <a:spLocks noChangeArrowheads="1"/>
            </p:cNvSpPr>
            <p:nvPr/>
          </p:nvSpPr>
          <p:spPr bwMode="auto">
            <a:xfrm>
              <a:off x="3746" y="2288"/>
              <a:ext cx="1422" cy="67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Project	Start date</a:t>
              </a:r>
            </a:p>
            <a:p>
              <a:r>
                <a:rPr lang="da-DK" altLang="da-DK" sz="1600" b="0">
                  <a:latin typeface="Arial" charset="0"/>
                </a:rPr>
                <a:t>DXP rel</a:t>
              </a:r>
              <a:r>
                <a:rPr lang="en-US" altLang="da-DK" sz="1600" b="0">
                  <a:latin typeface="Arial" charset="0"/>
                </a:rPr>
                <a:t>	22-05-2005</a:t>
              </a:r>
            </a:p>
            <a:p>
              <a:r>
                <a:rPr lang="da-DK" altLang="da-DK" sz="1600" b="0">
                  <a:latin typeface="Arial" charset="0"/>
                </a:rPr>
                <a:t>Museum</a:t>
              </a:r>
              <a:r>
                <a:rPr lang="en-US" altLang="da-DK" sz="1600" b="0">
                  <a:latin typeface="Arial" charset="0"/>
                </a:rPr>
                <a:t>	05-07-2005</a:t>
              </a:r>
              <a:endParaRPr lang="da-DK" altLang="da-DK" sz="1600" b="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. . .	. . .</a:t>
              </a:r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214035" name="AutoShape 19"/>
            <p:cNvSpPr>
              <a:spLocks noChangeArrowheads="1"/>
            </p:cNvSpPr>
            <p:nvPr/>
          </p:nvSpPr>
          <p:spPr bwMode="auto">
            <a:xfrm rot="13194784">
              <a:off x="4098" y="2848"/>
              <a:ext cx="632" cy="400"/>
            </a:xfrm>
            <a:prstGeom prst="lightningBol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14036" name="Text Box 20"/>
            <p:cNvSpPr txBox="1">
              <a:spLocks noChangeArrowheads="1"/>
            </p:cNvSpPr>
            <p:nvPr/>
          </p:nvSpPr>
          <p:spPr bwMode="auto">
            <a:xfrm>
              <a:off x="4264" y="3234"/>
              <a:ext cx="1225" cy="52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9535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>
                  <a:latin typeface="Arial" charset="0"/>
                </a:rPr>
                <a:t>Activity</a:t>
              </a:r>
              <a:r>
                <a:rPr lang="en-US" altLang="da-DK" sz="1600">
                  <a:latin typeface="Arial" charset="0"/>
                </a:rPr>
                <a:t>	</a:t>
              </a:r>
              <a:r>
                <a:rPr lang="da-DK" altLang="da-DK" sz="1600">
                  <a:latin typeface="Arial" charset="0"/>
                </a:rPr>
                <a:t>Status</a:t>
              </a:r>
              <a:endParaRPr lang="en-US" altLang="da-DK" sz="160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Act</a:t>
              </a:r>
              <a:r>
                <a:rPr lang="en-US" altLang="da-DK" sz="1600" b="0">
                  <a:latin typeface="Arial" charset="0"/>
                </a:rPr>
                <a:t> 1	</a:t>
              </a:r>
              <a:r>
                <a:rPr lang="da-DK" altLang="da-DK" sz="1600" b="0">
                  <a:latin typeface="Arial" charset="0"/>
                </a:rPr>
                <a:t>Done</a:t>
              </a:r>
              <a:endParaRPr lang="en-US" altLang="da-DK" sz="1600" b="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Act</a:t>
              </a:r>
              <a:r>
                <a:rPr lang="en-US" altLang="da-DK" sz="1600" b="0">
                  <a:latin typeface="Arial" charset="0"/>
                </a:rPr>
                <a:t> 2	</a:t>
              </a:r>
              <a:r>
                <a:rPr lang="da-DK" altLang="da-DK" sz="1600" b="0">
                  <a:latin typeface="Arial" charset="0"/>
                </a:rPr>
                <a:t>Started</a:t>
              </a:r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214071" name="Line 55"/>
            <p:cNvSpPr>
              <a:spLocks noChangeShapeType="1"/>
            </p:cNvSpPr>
            <p:nvPr/>
          </p:nvSpPr>
          <p:spPr bwMode="auto">
            <a:xfrm>
              <a:off x="3746" y="2492"/>
              <a:ext cx="142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4072" name="Line 56"/>
            <p:cNvSpPr>
              <a:spLocks noChangeShapeType="1"/>
            </p:cNvSpPr>
            <p:nvPr/>
          </p:nvSpPr>
          <p:spPr bwMode="auto">
            <a:xfrm>
              <a:off x="4306" y="2288"/>
              <a:ext cx="0" cy="66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4073" name="Line 57"/>
            <p:cNvSpPr>
              <a:spLocks noChangeShapeType="1"/>
            </p:cNvSpPr>
            <p:nvPr/>
          </p:nvSpPr>
          <p:spPr bwMode="auto">
            <a:xfrm>
              <a:off x="4264" y="3425"/>
              <a:ext cx="12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4074" name="Line 58"/>
            <p:cNvSpPr>
              <a:spLocks noChangeShapeType="1"/>
            </p:cNvSpPr>
            <p:nvPr/>
          </p:nvSpPr>
          <p:spPr bwMode="auto">
            <a:xfrm>
              <a:off x="4818" y="3234"/>
              <a:ext cx="0" cy="52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214075" name="AutoShape 59"/>
          <p:cNvSpPr>
            <a:spLocks noChangeAspect="1" noChangeArrowheads="1"/>
          </p:cNvSpPr>
          <p:nvPr/>
        </p:nvSpPr>
        <p:spPr bwMode="auto">
          <a:xfrm>
            <a:off x="7265988" y="1954213"/>
            <a:ext cx="1612900" cy="355600"/>
          </a:xfrm>
          <a:prstGeom prst="wedgeRoundRectCallout">
            <a:avLst>
              <a:gd name="adj1" fmla="val -62009"/>
              <a:gd name="adj2" fmla="val -8526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36000" rIns="72000" bIns="36000">
            <a:spAutoFit/>
          </a:bodyPr>
          <a:lstStyle/>
          <a:p>
            <a:pPr algn="l"/>
            <a:r>
              <a:rPr lang="da-DK" altLang="da-DK" sz="1600" b="0"/>
              <a:t>Status as color</a:t>
            </a:r>
            <a:endParaRPr lang="en-US" altLang="da-DK" sz="1600" b="0"/>
          </a:p>
        </p:txBody>
      </p:sp>
      <p:sp>
        <p:nvSpPr>
          <p:cNvPr id="214042" name="AutoShape 26"/>
          <p:cNvSpPr>
            <a:spLocks noChangeAspect="1" noChangeArrowheads="1"/>
          </p:cNvSpPr>
          <p:nvPr/>
        </p:nvSpPr>
        <p:spPr bwMode="auto">
          <a:xfrm>
            <a:off x="6505575" y="587375"/>
            <a:ext cx="2308225" cy="358775"/>
          </a:xfrm>
          <a:prstGeom prst="wedgeRoundRectCallout">
            <a:avLst>
              <a:gd name="adj1" fmla="val -27907"/>
              <a:gd name="adj2" fmla="val 21964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36000" rIns="72000" bIns="36000">
            <a:spAutoFit/>
          </a:bodyPr>
          <a:lstStyle/>
          <a:p>
            <a:pPr algn="l"/>
            <a:r>
              <a:rPr lang="da-DK" altLang="da-DK" sz="1600" b="0"/>
              <a:t>Comma-separated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712" name="Group 96"/>
          <p:cNvGrpSpPr>
            <a:grpSpLocks/>
          </p:cNvGrpSpPr>
          <p:nvPr/>
        </p:nvGrpSpPr>
        <p:grpSpPr bwMode="auto">
          <a:xfrm>
            <a:off x="511175" y="746125"/>
            <a:ext cx="2765425" cy="3219450"/>
            <a:chOff x="322" y="470"/>
            <a:chExt cx="1742" cy="2028"/>
          </a:xfrm>
        </p:grpSpPr>
        <p:grpSp>
          <p:nvGrpSpPr>
            <p:cNvPr id="239699" name="Group 83"/>
            <p:cNvGrpSpPr>
              <a:grpSpLocks/>
            </p:cNvGrpSpPr>
            <p:nvPr/>
          </p:nvGrpSpPr>
          <p:grpSpPr bwMode="auto">
            <a:xfrm>
              <a:off x="346" y="470"/>
              <a:ext cx="1693" cy="1758"/>
              <a:chOff x="2735" y="461"/>
              <a:chExt cx="1693" cy="1758"/>
            </a:xfrm>
          </p:grpSpPr>
          <p:sp>
            <p:nvSpPr>
              <p:cNvPr id="239676" name="Line 60"/>
              <p:cNvSpPr>
                <a:spLocks noChangeShapeType="1"/>
              </p:cNvSpPr>
              <p:nvPr/>
            </p:nvSpPr>
            <p:spPr bwMode="auto">
              <a:xfrm>
                <a:off x="3008" y="656"/>
                <a:ext cx="0" cy="65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677" name="Rectangle 61"/>
              <p:cNvSpPr>
                <a:spLocks noChangeArrowheads="1"/>
              </p:cNvSpPr>
              <p:nvPr/>
            </p:nvSpPr>
            <p:spPr bwMode="auto">
              <a:xfrm>
                <a:off x="2961" y="1307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678" name="Rectangle 62"/>
              <p:cNvSpPr>
                <a:spLocks noChangeArrowheads="1"/>
              </p:cNvSpPr>
              <p:nvPr/>
            </p:nvSpPr>
            <p:spPr bwMode="auto">
              <a:xfrm>
                <a:off x="2961" y="689"/>
                <a:ext cx="91" cy="9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679" name="Text Box 63"/>
              <p:cNvSpPr txBox="1">
                <a:spLocks noChangeArrowheads="1"/>
              </p:cNvSpPr>
              <p:nvPr/>
            </p:nvSpPr>
            <p:spPr bwMode="auto">
              <a:xfrm>
                <a:off x="2735" y="461"/>
                <a:ext cx="1693" cy="175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>
                <a:spAutoFit/>
              </a:bodyPr>
              <a:lstStyle>
                <a:lvl1pPr algn="l">
                  <a:tabLst>
                    <a:tab pos="285750" algn="l"/>
                    <a:tab pos="571500" algn="l"/>
                    <a:tab pos="857250" algn="l"/>
                    <a:tab pos="16192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285750" algn="l"/>
                    <a:tab pos="571500" algn="l"/>
                    <a:tab pos="857250" algn="l"/>
                    <a:tab pos="16192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285750" algn="l"/>
                    <a:tab pos="571500" algn="l"/>
                    <a:tab pos="857250" algn="l"/>
                    <a:tab pos="16192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285750" algn="l"/>
                    <a:tab pos="571500" algn="l"/>
                    <a:tab pos="857250" algn="l"/>
                    <a:tab pos="16192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285750" algn="l"/>
                    <a:tab pos="571500" algn="l"/>
                    <a:tab pos="857250" algn="l"/>
                    <a:tab pos="16192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85750" algn="l"/>
                    <a:tab pos="571500" algn="l"/>
                    <a:tab pos="857250" algn="l"/>
                    <a:tab pos="16192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85750" algn="l"/>
                    <a:tab pos="571500" algn="l"/>
                    <a:tab pos="857250" algn="l"/>
                    <a:tab pos="16192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85750" algn="l"/>
                    <a:tab pos="571500" algn="l"/>
                    <a:tab pos="857250" algn="l"/>
                    <a:tab pos="16192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85750" algn="l"/>
                    <a:tab pos="571500" algn="l"/>
                    <a:tab pos="857250" algn="l"/>
                    <a:tab pos="16192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da-DK" altLang="da-DK" sz="1600">
                    <a:latin typeface="Arial" charset="0"/>
                  </a:rPr>
                  <a:t> </a:t>
                </a:r>
                <a:r>
                  <a:rPr lang="da-DK" altLang="da-DK" sz="1600">
                    <a:latin typeface="Arial" charset="0"/>
                    <a:cs typeface="Arial" charset="0"/>
                  </a:rPr>
                  <a:t>–</a:t>
                </a:r>
                <a:r>
                  <a:rPr lang="en-US" altLang="da-DK" sz="1600">
                    <a:latin typeface="Arial" charset="0"/>
                  </a:rPr>
                  <a:t>	</a:t>
                </a:r>
                <a:r>
                  <a:rPr lang="en-US" altLang="da-DK" sz="1600" b="0">
                    <a:latin typeface="Arial" charset="0"/>
                  </a:rPr>
                  <a:t>Dept A</a:t>
                </a:r>
              </a:p>
              <a:p>
                <a:r>
                  <a:rPr lang="da-DK" altLang="da-DK" sz="1600" b="0">
                    <a:latin typeface="Arial" charset="0"/>
                  </a:rPr>
                  <a:t>	 -	DXP rel</a:t>
                </a:r>
                <a:endParaRPr lang="en-US" altLang="da-DK" sz="160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			Act 1:	Done</a:t>
                </a:r>
                <a:endParaRPr lang="en-US" altLang="da-DK" sz="160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			Act 2:	Started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			Act 3:	Planned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	 -	Museum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			Act 11:	Done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			Act 12:	Done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			Act 15:	Planned</a:t>
                </a:r>
              </a:p>
              <a:p>
                <a:r>
                  <a:rPr lang="da-DK" altLang="da-DK" sz="1600" b="0">
                    <a:latin typeface="Arial" charset="0"/>
                  </a:rPr>
                  <a:t> +	Dept B</a:t>
                </a:r>
              </a:p>
              <a:p>
                <a:r>
                  <a:rPr lang="da-DK" altLang="da-DK" sz="1600" b="0">
                    <a:latin typeface="Arial" charset="0"/>
                  </a:rPr>
                  <a:t> +	Dept C</a:t>
                </a:r>
                <a:endParaRPr lang="en-US" altLang="da-DK" sz="1600">
                  <a:latin typeface="Arial" charset="0"/>
                </a:endParaRPr>
              </a:p>
            </p:txBody>
          </p:sp>
          <p:sp>
            <p:nvSpPr>
              <p:cNvPr id="239680" name="Rectangle 64"/>
              <p:cNvSpPr>
                <a:spLocks noChangeArrowheads="1"/>
              </p:cNvSpPr>
              <p:nvPr/>
            </p:nvSpPr>
            <p:spPr bwMode="auto">
              <a:xfrm>
                <a:off x="2793" y="1911"/>
                <a:ext cx="91" cy="9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681" name="Rectangle 65"/>
              <p:cNvSpPr>
                <a:spLocks noChangeArrowheads="1"/>
              </p:cNvSpPr>
              <p:nvPr/>
            </p:nvSpPr>
            <p:spPr bwMode="auto">
              <a:xfrm>
                <a:off x="2793" y="2064"/>
                <a:ext cx="91" cy="9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682" name="Rectangle 66"/>
              <p:cNvSpPr>
                <a:spLocks noChangeArrowheads="1"/>
              </p:cNvSpPr>
              <p:nvPr/>
            </p:nvSpPr>
            <p:spPr bwMode="auto">
              <a:xfrm>
                <a:off x="2793" y="528"/>
                <a:ext cx="91" cy="9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683" name="Line 67"/>
              <p:cNvSpPr>
                <a:spLocks noChangeShapeType="1"/>
              </p:cNvSpPr>
              <p:nvPr/>
            </p:nvSpPr>
            <p:spPr bwMode="auto">
              <a:xfrm>
                <a:off x="2839" y="619"/>
                <a:ext cx="0" cy="128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684" name="Line 68"/>
              <p:cNvSpPr>
                <a:spLocks noChangeShapeType="1"/>
              </p:cNvSpPr>
              <p:nvPr/>
            </p:nvSpPr>
            <p:spPr bwMode="auto">
              <a:xfrm>
                <a:off x="3052" y="1349"/>
                <a:ext cx="6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685" name="Line 69"/>
              <p:cNvSpPr>
                <a:spLocks noChangeShapeType="1"/>
              </p:cNvSpPr>
              <p:nvPr/>
            </p:nvSpPr>
            <p:spPr bwMode="auto">
              <a:xfrm>
                <a:off x="3052" y="734"/>
                <a:ext cx="6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686" name="Line 70"/>
              <p:cNvSpPr>
                <a:spLocks noChangeShapeType="1"/>
              </p:cNvSpPr>
              <p:nvPr/>
            </p:nvSpPr>
            <p:spPr bwMode="auto">
              <a:xfrm>
                <a:off x="2884" y="1954"/>
                <a:ext cx="6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687" name="Line 71"/>
              <p:cNvSpPr>
                <a:spLocks noChangeShapeType="1"/>
              </p:cNvSpPr>
              <p:nvPr/>
            </p:nvSpPr>
            <p:spPr bwMode="auto">
              <a:xfrm>
                <a:off x="2884" y="2109"/>
                <a:ext cx="6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688" name="Line 72"/>
              <p:cNvSpPr>
                <a:spLocks noChangeShapeType="1"/>
              </p:cNvSpPr>
              <p:nvPr/>
            </p:nvSpPr>
            <p:spPr bwMode="auto">
              <a:xfrm>
                <a:off x="2884" y="571"/>
                <a:ext cx="6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grpSp>
            <p:nvGrpSpPr>
              <p:cNvPr id="239689" name="Group 73"/>
              <p:cNvGrpSpPr>
                <a:grpSpLocks/>
              </p:cNvGrpSpPr>
              <p:nvPr/>
            </p:nvGrpSpPr>
            <p:grpSpPr bwMode="auto">
              <a:xfrm>
                <a:off x="3161" y="795"/>
                <a:ext cx="126" cy="394"/>
                <a:chOff x="3876" y="2251"/>
                <a:chExt cx="126" cy="394"/>
              </a:xfrm>
            </p:grpSpPr>
            <p:sp>
              <p:nvSpPr>
                <p:cNvPr id="239690" name="Line 74"/>
                <p:cNvSpPr>
                  <a:spLocks noChangeShapeType="1"/>
                </p:cNvSpPr>
                <p:nvPr/>
              </p:nvSpPr>
              <p:spPr bwMode="auto">
                <a:xfrm>
                  <a:off x="3876" y="2251"/>
                  <a:ext cx="0" cy="39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239691" name="Line 75"/>
                <p:cNvSpPr>
                  <a:spLocks noChangeShapeType="1"/>
                </p:cNvSpPr>
                <p:nvPr/>
              </p:nvSpPr>
              <p:spPr bwMode="auto">
                <a:xfrm>
                  <a:off x="3876" y="2337"/>
                  <a:ext cx="12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239692" name="Line 76"/>
                <p:cNvSpPr>
                  <a:spLocks noChangeShapeType="1"/>
                </p:cNvSpPr>
                <p:nvPr/>
              </p:nvSpPr>
              <p:spPr bwMode="auto">
                <a:xfrm>
                  <a:off x="3876" y="2490"/>
                  <a:ext cx="12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239693" name="Line 77"/>
                <p:cNvSpPr>
                  <a:spLocks noChangeShapeType="1"/>
                </p:cNvSpPr>
                <p:nvPr/>
              </p:nvSpPr>
              <p:spPr bwMode="auto">
                <a:xfrm>
                  <a:off x="3876" y="2645"/>
                  <a:ext cx="12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</p:grpSp>
          <p:grpSp>
            <p:nvGrpSpPr>
              <p:cNvPr id="239694" name="Group 78"/>
              <p:cNvGrpSpPr>
                <a:grpSpLocks/>
              </p:cNvGrpSpPr>
              <p:nvPr/>
            </p:nvGrpSpPr>
            <p:grpSpPr bwMode="auto">
              <a:xfrm>
                <a:off x="3161" y="1418"/>
                <a:ext cx="126" cy="394"/>
                <a:chOff x="3876" y="2251"/>
                <a:chExt cx="126" cy="394"/>
              </a:xfrm>
            </p:grpSpPr>
            <p:sp>
              <p:nvSpPr>
                <p:cNvPr id="239695" name="Line 79"/>
                <p:cNvSpPr>
                  <a:spLocks noChangeShapeType="1"/>
                </p:cNvSpPr>
                <p:nvPr/>
              </p:nvSpPr>
              <p:spPr bwMode="auto">
                <a:xfrm>
                  <a:off x="3876" y="2251"/>
                  <a:ext cx="0" cy="39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239696" name="Line 80"/>
                <p:cNvSpPr>
                  <a:spLocks noChangeShapeType="1"/>
                </p:cNvSpPr>
                <p:nvPr/>
              </p:nvSpPr>
              <p:spPr bwMode="auto">
                <a:xfrm>
                  <a:off x="3876" y="2337"/>
                  <a:ext cx="12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239697" name="Line 81"/>
                <p:cNvSpPr>
                  <a:spLocks noChangeShapeType="1"/>
                </p:cNvSpPr>
                <p:nvPr/>
              </p:nvSpPr>
              <p:spPr bwMode="auto">
                <a:xfrm>
                  <a:off x="3876" y="2490"/>
                  <a:ext cx="12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239698" name="Line 82"/>
                <p:cNvSpPr>
                  <a:spLocks noChangeShapeType="1"/>
                </p:cNvSpPr>
                <p:nvPr/>
              </p:nvSpPr>
              <p:spPr bwMode="auto">
                <a:xfrm>
                  <a:off x="3876" y="2645"/>
                  <a:ext cx="12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</p:grpSp>
        </p:grpSp>
        <p:sp>
          <p:nvSpPr>
            <p:cNvPr id="239710" name="Text Box 94"/>
            <p:cNvSpPr txBox="1">
              <a:spLocks noChangeArrowheads="1"/>
            </p:cNvSpPr>
            <p:nvPr/>
          </p:nvSpPr>
          <p:spPr bwMode="auto">
            <a:xfrm>
              <a:off x="322" y="2286"/>
              <a:ext cx="174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Expand-collapse hierarchy</a:t>
              </a:r>
            </a:p>
          </p:txBody>
        </p:sp>
      </p:grpSp>
      <p:grpSp>
        <p:nvGrpSpPr>
          <p:cNvPr id="239716" name="Group 100"/>
          <p:cNvGrpSpPr>
            <a:grpSpLocks/>
          </p:cNvGrpSpPr>
          <p:nvPr/>
        </p:nvGrpSpPr>
        <p:grpSpPr bwMode="auto">
          <a:xfrm>
            <a:off x="4664075" y="762000"/>
            <a:ext cx="3003550" cy="4349750"/>
            <a:chOff x="2938" y="480"/>
            <a:chExt cx="1892" cy="2740"/>
          </a:xfrm>
        </p:grpSpPr>
        <p:grpSp>
          <p:nvGrpSpPr>
            <p:cNvPr id="239715" name="Group 99"/>
            <p:cNvGrpSpPr>
              <a:grpSpLocks/>
            </p:cNvGrpSpPr>
            <p:nvPr/>
          </p:nvGrpSpPr>
          <p:grpSpPr bwMode="auto">
            <a:xfrm>
              <a:off x="2938" y="480"/>
              <a:ext cx="1892" cy="2374"/>
              <a:chOff x="2938" y="480"/>
              <a:chExt cx="1892" cy="2374"/>
            </a:xfrm>
          </p:grpSpPr>
          <p:sp>
            <p:nvSpPr>
              <p:cNvPr id="239702" name="Rectangle 86"/>
              <p:cNvSpPr>
                <a:spLocks noChangeArrowheads="1"/>
              </p:cNvSpPr>
              <p:nvPr/>
            </p:nvSpPr>
            <p:spPr bwMode="auto">
              <a:xfrm>
                <a:off x="3358" y="2244"/>
                <a:ext cx="91" cy="9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703" name="Rectangle 87"/>
              <p:cNvSpPr>
                <a:spLocks noChangeArrowheads="1"/>
              </p:cNvSpPr>
              <p:nvPr/>
            </p:nvSpPr>
            <p:spPr bwMode="auto">
              <a:xfrm>
                <a:off x="3358" y="1944"/>
                <a:ext cx="91" cy="9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704" name="Rectangle 88"/>
              <p:cNvSpPr>
                <a:spLocks noChangeArrowheads="1"/>
              </p:cNvSpPr>
              <p:nvPr/>
            </p:nvSpPr>
            <p:spPr bwMode="auto">
              <a:xfrm>
                <a:off x="3358" y="1640"/>
                <a:ext cx="91" cy="9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705" name="Rectangle 89"/>
              <p:cNvSpPr>
                <a:spLocks noChangeArrowheads="1"/>
              </p:cNvSpPr>
              <p:nvPr/>
            </p:nvSpPr>
            <p:spPr bwMode="auto">
              <a:xfrm>
                <a:off x="3170" y="867"/>
                <a:ext cx="91" cy="9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706" name="Rectangle 90"/>
              <p:cNvSpPr>
                <a:spLocks noChangeArrowheads="1"/>
              </p:cNvSpPr>
              <p:nvPr/>
            </p:nvSpPr>
            <p:spPr bwMode="auto">
              <a:xfrm>
                <a:off x="2998" y="555"/>
                <a:ext cx="91" cy="9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707" name="Rectangle 91"/>
              <p:cNvSpPr>
                <a:spLocks noChangeArrowheads="1"/>
              </p:cNvSpPr>
              <p:nvPr/>
            </p:nvSpPr>
            <p:spPr bwMode="auto">
              <a:xfrm>
                <a:off x="3178" y="2395"/>
                <a:ext cx="91" cy="9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708" name="Rectangle 92"/>
              <p:cNvSpPr>
                <a:spLocks noChangeArrowheads="1"/>
              </p:cNvSpPr>
              <p:nvPr/>
            </p:nvSpPr>
            <p:spPr bwMode="auto">
              <a:xfrm>
                <a:off x="2998" y="2551"/>
                <a:ext cx="91" cy="9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709" name="Rectangle 93"/>
              <p:cNvSpPr>
                <a:spLocks noChangeArrowheads="1"/>
              </p:cNvSpPr>
              <p:nvPr/>
            </p:nvSpPr>
            <p:spPr bwMode="auto">
              <a:xfrm>
                <a:off x="2998" y="2707"/>
                <a:ext cx="91" cy="9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9701" name="Text Box 85"/>
              <p:cNvSpPr txBox="1">
                <a:spLocks noChangeArrowheads="1"/>
              </p:cNvSpPr>
              <p:nvPr/>
            </p:nvSpPr>
            <p:spPr bwMode="auto">
              <a:xfrm>
                <a:off x="2938" y="480"/>
                <a:ext cx="1892" cy="2374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>
                <a:spAutoFit/>
              </a:bodyPr>
              <a:lstStyle>
                <a:lvl1pPr algn="l">
                  <a:tabLst>
                    <a:tab pos="285750" algn="l"/>
                    <a:tab pos="571500" algn="l"/>
                    <a:tab pos="857250" algn="l"/>
                    <a:tab pos="11620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285750" algn="l"/>
                    <a:tab pos="571500" algn="l"/>
                    <a:tab pos="857250" algn="l"/>
                    <a:tab pos="11620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285750" algn="l"/>
                    <a:tab pos="571500" algn="l"/>
                    <a:tab pos="857250" algn="l"/>
                    <a:tab pos="11620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285750" algn="l"/>
                    <a:tab pos="571500" algn="l"/>
                    <a:tab pos="857250" algn="l"/>
                    <a:tab pos="11620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285750" algn="l"/>
                    <a:tab pos="571500" algn="l"/>
                    <a:tab pos="857250" algn="l"/>
                    <a:tab pos="11620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85750" algn="l"/>
                    <a:tab pos="571500" algn="l"/>
                    <a:tab pos="857250" algn="l"/>
                    <a:tab pos="11620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85750" algn="l"/>
                    <a:tab pos="571500" algn="l"/>
                    <a:tab pos="857250" algn="l"/>
                    <a:tab pos="11620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85750" algn="l"/>
                    <a:tab pos="571500" algn="l"/>
                    <a:tab pos="857250" algn="l"/>
                    <a:tab pos="11620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285750" algn="l"/>
                    <a:tab pos="571500" algn="l"/>
                    <a:tab pos="857250" algn="l"/>
                    <a:tab pos="116205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da-DK" altLang="da-DK" sz="1600">
                    <a:latin typeface="Arial" charset="0"/>
                  </a:rPr>
                  <a:t> </a:t>
                </a:r>
                <a:r>
                  <a:rPr lang="da-DK" altLang="da-DK" sz="1600" b="0">
                    <a:latin typeface="Arial" charset="0"/>
                    <a:cs typeface="Arial" charset="0"/>
                  </a:rPr>
                  <a:t>–</a:t>
                </a:r>
                <a:r>
                  <a:rPr lang="en-US" altLang="da-DK" sz="1600">
                    <a:latin typeface="Arial" charset="0"/>
                  </a:rPr>
                  <a:t>	Department</a:t>
                </a:r>
                <a:r>
                  <a:rPr lang="en-US" altLang="da-DK" sz="1600" b="0">
                    <a:latin typeface="Arial" charset="0"/>
                  </a:rPr>
                  <a:t>: Dept A</a:t>
                </a:r>
              </a:p>
              <a:p>
                <a:r>
                  <a:rPr lang="en-US" altLang="da-DK" sz="1600" b="0">
                    <a:latin typeface="Arial" charset="0"/>
                  </a:rPr>
                  <a:t>		</a:t>
                </a:r>
                <a:r>
                  <a:rPr lang="en-US" altLang="da-DK" sz="1600">
                    <a:latin typeface="Arial" charset="0"/>
                  </a:rPr>
                  <a:t>mission</a:t>
                </a:r>
                <a:r>
                  <a:rPr lang="en-US" altLang="da-DK" sz="1600" b="0">
                    <a:latin typeface="Arial" charset="0"/>
                  </a:rPr>
                  <a:t>: Handles . . .	</a:t>
                </a:r>
              </a:p>
              <a:p>
                <a:r>
                  <a:rPr lang="da-DK" altLang="da-DK" sz="1600" b="0">
                    <a:latin typeface="Arial" charset="0"/>
                  </a:rPr>
                  <a:t>	 –</a:t>
                </a:r>
                <a:r>
                  <a:rPr lang="da-DK" altLang="da-DK" sz="1600">
                    <a:latin typeface="Arial" charset="0"/>
                  </a:rPr>
                  <a:t> </a:t>
                </a:r>
                <a:r>
                  <a:rPr lang="da-DK" altLang="da-DK" sz="1600" b="0">
                    <a:latin typeface="Arial" charset="0"/>
                  </a:rPr>
                  <a:t>	</a:t>
                </a:r>
                <a:r>
                  <a:rPr lang="da-DK" altLang="da-DK" sz="1600">
                    <a:latin typeface="Arial" charset="0"/>
                  </a:rPr>
                  <a:t>Project</a:t>
                </a:r>
                <a:r>
                  <a:rPr lang="da-DK" altLang="da-DK" sz="1600" b="0">
                    <a:latin typeface="Arial" charset="0"/>
                  </a:rPr>
                  <a:t>:</a:t>
                </a:r>
                <a:r>
                  <a:rPr lang="da-DK" altLang="da-DK" sz="1600">
                    <a:latin typeface="Arial" charset="0"/>
                  </a:rPr>
                  <a:t> </a:t>
                </a:r>
                <a:r>
                  <a:rPr lang="da-DK" altLang="da-DK" sz="1600" b="0">
                    <a:latin typeface="Arial" charset="0"/>
                  </a:rPr>
                  <a:t>DXP release 2</a:t>
                </a:r>
                <a:endParaRPr lang="en-US" altLang="da-DK" sz="160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			</a:t>
                </a:r>
                <a:r>
                  <a:rPr lang="da-DK" altLang="da-DK" sz="1600">
                    <a:latin typeface="Arial" charset="0"/>
                  </a:rPr>
                  <a:t>startDate</a:t>
                </a:r>
                <a:r>
                  <a:rPr lang="da-DK" altLang="da-DK" sz="1600" b="0">
                    <a:latin typeface="Arial" charset="0"/>
                  </a:rPr>
                  <a:t>: 22-05-05</a:t>
                </a:r>
              </a:p>
              <a:p>
                <a:r>
                  <a:rPr lang="da-DK" altLang="da-DK" sz="1600" b="0">
                    <a:latin typeface="Arial" charset="0"/>
                  </a:rPr>
                  <a:t>			</a:t>
                </a:r>
                <a:r>
                  <a:rPr lang="da-DK" altLang="da-DK" sz="1600">
                    <a:latin typeface="Arial" charset="0"/>
                  </a:rPr>
                  <a:t>endDate</a:t>
                </a:r>
                <a:r>
                  <a:rPr lang="da-DK" altLang="da-DK" sz="1600" b="0">
                    <a:latin typeface="Arial" charset="0"/>
                  </a:rPr>
                  <a:t>: 30-6-05</a:t>
                </a:r>
              </a:p>
              <a:p>
                <a:r>
                  <a:rPr lang="da-DK" altLang="da-DK" sz="1600" b="0">
                    <a:latin typeface="Arial" charset="0"/>
                  </a:rPr>
                  <a:t>			</a:t>
                </a:r>
                <a:r>
                  <a:rPr lang="da-DK" altLang="da-DK" sz="1600">
                    <a:latin typeface="Arial" charset="0"/>
                  </a:rPr>
                  <a:t>budget</a:t>
                </a:r>
                <a:r>
                  <a:rPr lang="da-DK" altLang="da-DK" sz="1600" b="0">
                    <a:latin typeface="Arial" charset="0"/>
                  </a:rPr>
                  <a:t>: 18,000</a:t>
                </a:r>
              </a:p>
              <a:p>
                <a:r>
                  <a:rPr lang="da-DK" altLang="da-DK" sz="1600" b="0">
                    <a:latin typeface="Arial" charset="0"/>
                  </a:rPr>
                  <a:t>			</a:t>
                </a:r>
                <a:r>
                  <a:rPr lang="da-DK" altLang="da-DK" sz="1600">
                    <a:latin typeface="Arial" charset="0"/>
                  </a:rPr>
                  <a:t>currentCost</a:t>
                </a:r>
                <a:r>
                  <a:rPr lang="da-DK" altLang="da-DK" sz="1600" b="0">
                    <a:latin typeface="Arial" charset="0"/>
                  </a:rPr>
                  <a:t>: 12,350</a:t>
                </a:r>
                <a:r>
                  <a:rPr lang="da-DK" altLang="da-DK" sz="1600">
                    <a:latin typeface="Arial" charset="0"/>
                  </a:rPr>
                  <a:t>  </a:t>
                </a:r>
              </a:p>
              <a:p>
                <a:r>
                  <a:rPr lang="da-DK" altLang="da-DK" sz="1600" b="0">
                    <a:latin typeface="Arial" charset="0"/>
                  </a:rPr>
                  <a:t>		 –</a:t>
                </a:r>
                <a:r>
                  <a:rPr lang="da-DK" altLang="da-DK" sz="1600">
                    <a:latin typeface="Arial" charset="0"/>
                  </a:rPr>
                  <a:t> </a:t>
                </a:r>
                <a:r>
                  <a:rPr lang="da-DK" altLang="da-DK" sz="1600" b="0">
                    <a:latin typeface="Arial" charset="0"/>
                  </a:rPr>
                  <a:t>	</a:t>
                </a:r>
                <a:r>
                  <a:rPr lang="da-DK" altLang="da-DK" sz="1600">
                    <a:latin typeface="Arial" charset="0"/>
                  </a:rPr>
                  <a:t>Activity</a:t>
                </a:r>
                <a:r>
                  <a:rPr lang="da-DK" altLang="da-DK" sz="1600" b="0">
                    <a:latin typeface="Arial" charset="0"/>
                  </a:rPr>
                  <a:t>: Act 1</a:t>
                </a:r>
              </a:p>
              <a:p>
                <a:r>
                  <a:rPr lang="da-DK" altLang="da-DK" sz="1600" b="0">
                    <a:latin typeface="Arial" charset="0"/>
                  </a:rPr>
                  <a:t>				</a:t>
                </a:r>
                <a:r>
                  <a:rPr lang="da-DK" altLang="da-DK" sz="1600">
                    <a:latin typeface="Arial" charset="0"/>
                  </a:rPr>
                  <a:t>status</a:t>
                </a:r>
                <a:r>
                  <a:rPr lang="da-DK" altLang="da-DK" sz="1600" b="0">
                    <a:latin typeface="Arial" charset="0"/>
                  </a:rPr>
                  <a:t>: Done</a:t>
                </a:r>
              </a:p>
              <a:p>
                <a:r>
                  <a:rPr lang="da-DK" altLang="da-DK" sz="1600" b="0">
                    <a:latin typeface="Arial" charset="0"/>
                  </a:rPr>
                  <a:t>		 –	</a:t>
                </a:r>
                <a:r>
                  <a:rPr lang="da-DK" altLang="da-DK" sz="1600">
                    <a:latin typeface="Arial" charset="0"/>
                  </a:rPr>
                  <a:t>Activity</a:t>
                </a:r>
                <a:r>
                  <a:rPr lang="da-DK" altLang="da-DK" sz="1600" b="0">
                    <a:latin typeface="Arial" charset="0"/>
                  </a:rPr>
                  <a:t>: Act 2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				</a:t>
                </a:r>
                <a:r>
                  <a:rPr lang="da-DK" altLang="da-DK" sz="1600">
                    <a:latin typeface="Arial" charset="0"/>
                  </a:rPr>
                  <a:t>status</a:t>
                </a:r>
                <a:r>
                  <a:rPr lang="da-DK" altLang="da-DK" sz="1600" b="0">
                    <a:latin typeface="Arial" charset="0"/>
                  </a:rPr>
                  <a:t>: Started</a:t>
                </a:r>
              </a:p>
              <a:p>
                <a:r>
                  <a:rPr lang="da-DK" altLang="da-DK" sz="1600" b="0">
                    <a:latin typeface="Arial" charset="0"/>
                  </a:rPr>
                  <a:t>		 +	</a:t>
                </a:r>
                <a:r>
                  <a:rPr lang="da-DK" altLang="da-DK" sz="1600">
                    <a:latin typeface="Arial" charset="0"/>
                  </a:rPr>
                  <a:t>Activity</a:t>
                </a:r>
                <a:r>
                  <a:rPr lang="da-DK" altLang="da-DK" sz="1600" b="0">
                    <a:latin typeface="Arial" charset="0"/>
                  </a:rPr>
                  <a:t>:</a:t>
                </a:r>
                <a:r>
                  <a:rPr lang="da-DK" altLang="da-DK" sz="1600">
                    <a:latin typeface="Arial" charset="0"/>
                  </a:rPr>
                  <a:t> </a:t>
                </a:r>
                <a:r>
                  <a:rPr lang="da-DK" altLang="da-DK" sz="1600" b="0">
                    <a:latin typeface="Arial" charset="0"/>
                  </a:rPr>
                  <a:t>Act 3	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	 +	</a:t>
                </a:r>
                <a:r>
                  <a:rPr lang="da-DK" altLang="da-DK" sz="1600">
                    <a:latin typeface="Arial" charset="0"/>
                  </a:rPr>
                  <a:t>Project</a:t>
                </a:r>
                <a:r>
                  <a:rPr lang="da-DK" altLang="da-DK" sz="1600" b="0">
                    <a:latin typeface="Arial" charset="0"/>
                  </a:rPr>
                  <a:t>: Museum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 +	</a:t>
                </a:r>
                <a:r>
                  <a:rPr lang="da-DK" altLang="da-DK" sz="1600">
                    <a:latin typeface="Arial" charset="0"/>
                  </a:rPr>
                  <a:t>Department</a:t>
                </a:r>
                <a:r>
                  <a:rPr lang="da-DK" altLang="da-DK" sz="1600" b="0">
                    <a:latin typeface="Arial" charset="0"/>
                  </a:rPr>
                  <a:t>:</a:t>
                </a:r>
                <a:r>
                  <a:rPr lang="da-DK" altLang="da-DK" sz="1600">
                    <a:latin typeface="Arial" charset="0"/>
                  </a:rPr>
                  <a:t> </a:t>
                </a:r>
                <a:r>
                  <a:rPr lang="da-DK" altLang="da-DK" sz="1600" b="0">
                    <a:latin typeface="Arial" charset="0"/>
                  </a:rPr>
                  <a:t>Dept B</a:t>
                </a:r>
              </a:p>
              <a:p>
                <a:r>
                  <a:rPr lang="da-DK" altLang="da-DK" sz="1600" b="0">
                    <a:latin typeface="Arial" charset="0"/>
                  </a:rPr>
                  <a:t> +	</a:t>
                </a:r>
                <a:r>
                  <a:rPr lang="da-DK" altLang="da-DK" sz="1600">
                    <a:latin typeface="Arial" charset="0"/>
                  </a:rPr>
                  <a:t>Department</a:t>
                </a:r>
                <a:r>
                  <a:rPr lang="da-DK" altLang="da-DK" sz="1600" b="0">
                    <a:latin typeface="Arial" charset="0"/>
                  </a:rPr>
                  <a:t>:</a:t>
                </a:r>
                <a:r>
                  <a:rPr lang="da-DK" altLang="da-DK" sz="1600">
                    <a:latin typeface="Arial" charset="0"/>
                  </a:rPr>
                  <a:t> </a:t>
                </a:r>
                <a:r>
                  <a:rPr lang="da-DK" altLang="da-DK" sz="1600" b="0">
                    <a:latin typeface="Arial" charset="0"/>
                  </a:rPr>
                  <a:t>Dept C</a:t>
                </a:r>
                <a:endParaRPr lang="en-US" altLang="da-DK" sz="1600" b="0">
                  <a:latin typeface="Arial" charset="0"/>
                </a:endParaRPr>
              </a:p>
            </p:txBody>
          </p:sp>
        </p:grpSp>
        <p:sp>
          <p:nvSpPr>
            <p:cNvPr id="239711" name="Text Box 95"/>
            <p:cNvSpPr txBox="1">
              <a:spLocks noChangeArrowheads="1"/>
            </p:cNvSpPr>
            <p:nvPr/>
          </p:nvSpPr>
          <p:spPr bwMode="auto">
            <a:xfrm>
              <a:off x="2998" y="2854"/>
              <a:ext cx="1530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 defTabSz="895350"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ctr"/>
                  <a:tab pos="1714500" algn="l"/>
                  <a:tab pos="2476500" algn="l"/>
                  <a:tab pos="3714750" algn="l"/>
                  <a:tab pos="4667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XML browser hierarchy</a:t>
              </a:r>
              <a:endParaRPr lang="en-US" altLang="da-DK" sz="1600" b="0">
                <a:latin typeface="Arial" charset="0"/>
              </a:endParaRPr>
            </a:p>
            <a:p>
              <a:r>
                <a:rPr lang="en-US" altLang="da-DK" sz="1600" b="0">
                  <a:latin typeface="Arial" charset="0"/>
                </a:rPr>
                <a:t>One line per attribute</a:t>
              </a:r>
              <a:endParaRPr lang="en-US" altLang="da-DK" sz="1600">
                <a:latin typeface="Arial" charset="0"/>
              </a:endParaRPr>
            </a:p>
          </p:txBody>
        </p:sp>
      </p:grpSp>
      <p:sp>
        <p:nvSpPr>
          <p:cNvPr id="239717" name="Text Box 101"/>
          <p:cNvSpPr txBox="1">
            <a:spLocks noChangeArrowheads="1"/>
          </p:cNvSpPr>
          <p:nvPr/>
        </p:nvSpPr>
        <p:spPr bwMode="auto">
          <a:xfrm>
            <a:off x="449263" y="76200"/>
            <a:ext cx="703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</a:t>
            </a:r>
            <a:r>
              <a:rPr lang="da-DK" altLang="da-DK">
                <a:latin typeface="Arial" charset="0"/>
              </a:rPr>
              <a:t>3.11B</a:t>
            </a:r>
            <a:r>
              <a:rPr lang="en-US" altLang="da-DK">
                <a:latin typeface="Arial" charset="0"/>
              </a:rPr>
              <a:t>  </a:t>
            </a:r>
            <a:r>
              <a:rPr lang="da-DK" altLang="da-DK">
                <a:latin typeface="Arial" charset="0"/>
              </a:rPr>
              <a:t>More hierarchies</a:t>
            </a:r>
            <a:endParaRPr lang="en-US" altLang="da-DK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655" name="Rectangle 87"/>
          <p:cNvSpPr>
            <a:spLocks noChangeArrowheads="1"/>
          </p:cNvSpPr>
          <p:nvPr/>
        </p:nvSpPr>
        <p:spPr bwMode="auto">
          <a:xfrm>
            <a:off x="5943600" y="1541463"/>
            <a:ext cx="952500" cy="747712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37656" name="Rectangle 88"/>
          <p:cNvSpPr>
            <a:spLocks noChangeArrowheads="1"/>
          </p:cNvSpPr>
          <p:nvPr/>
        </p:nvSpPr>
        <p:spPr bwMode="auto">
          <a:xfrm>
            <a:off x="3644900" y="1550988"/>
            <a:ext cx="1460500" cy="738187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3757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03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</a:t>
            </a:r>
            <a:r>
              <a:rPr lang="da-DK" altLang="da-DK">
                <a:latin typeface="Arial" charset="0"/>
              </a:rPr>
              <a:t>3.12</a:t>
            </a:r>
            <a:r>
              <a:rPr lang="en-US" altLang="da-DK">
                <a:latin typeface="Arial" charset="0"/>
              </a:rPr>
              <a:t>  </a:t>
            </a:r>
            <a:r>
              <a:rPr lang="da-DK" altLang="da-DK">
                <a:latin typeface="Arial" charset="0"/>
              </a:rPr>
              <a:t>M</a:t>
            </a:r>
            <a:r>
              <a:rPr lang="en-US" altLang="da-DK">
                <a:latin typeface="Arial" charset="0"/>
              </a:rPr>
              <a:t>:m relationship</a:t>
            </a:r>
          </a:p>
        </p:txBody>
      </p:sp>
      <p:sp>
        <p:nvSpPr>
          <p:cNvPr id="237571" name="Rectangle 3"/>
          <p:cNvSpPr>
            <a:spLocks noChangeArrowheads="1"/>
          </p:cNvSpPr>
          <p:nvPr/>
        </p:nvSpPr>
        <p:spPr bwMode="auto">
          <a:xfrm>
            <a:off x="1228725" y="1735138"/>
            <a:ext cx="1400175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Participant</a:t>
            </a:r>
          </a:p>
        </p:txBody>
      </p:sp>
      <p:sp>
        <p:nvSpPr>
          <p:cNvPr id="237572" name="Rectangle 4"/>
          <p:cNvSpPr>
            <a:spLocks noChangeArrowheads="1"/>
          </p:cNvSpPr>
          <p:nvPr/>
        </p:nvSpPr>
        <p:spPr bwMode="auto">
          <a:xfrm>
            <a:off x="1219200" y="2579688"/>
            <a:ext cx="1409700" cy="376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da-DK"/>
              <a:t>Employee</a:t>
            </a:r>
            <a:endParaRPr lang="en-US" altLang="da-DK"/>
          </a:p>
        </p:txBody>
      </p:sp>
      <p:sp>
        <p:nvSpPr>
          <p:cNvPr id="237573" name="Rectangle 5"/>
          <p:cNvSpPr>
            <a:spLocks noChangeArrowheads="1"/>
          </p:cNvSpPr>
          <p:nvPr/>
        </p:nvSpPr>
        <p:spPr bwMode="auto">
          <a:xfrm>
            <a:off x="1333500" y="858838"/>
            <a:ext cx="1181100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Activity</a:t>
            </a:r>
          </a:p>
        </p:txBody>
      </p:sp>
      <p:grpSp>
        <p:nvGrpSpPr>
          <p:cNvPr id="237574" name="Group 6"/>
          <p:cNvGrpSpPr>
            <a:grpSpLocks/>
          </p:cNvGrpSpPr>
          <p:nvPr/>
        </p:nvGrpSpPr>
        <p:grpSpPr bwMode="auto">
          <a:xfrm>
            <a:off x="1819275" y="1566863"/>
            <a:ext cx="203200" cy="168275"/>
            <a:chOff x="1918" y="3762"/>
            <a:chExt cx="128" cy="106"/>
          </a:xfrm>
        </p:grpSpPr>
        <p:sp>
          <p:nvSpPr>
            <p:cNvPr id="237575" name="Line 7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7576" name="Line 8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37577" name="Group 9"/>
          <p:cNvGrpSpPr>
            <a:grpSpLocks/>
          </p:cNvGrpSpPr>
          <p:nvPr/>
        </p:nvGrpSpPr>
        <p:grpSpPr bwMode="auto">
          <a:xfrm flipV="1">
            <a:off x="1828800" y="2109788"/>
            <a:ext cx="203200" cy="168275"/>
            <a:chOff x="1918" y="3762"/>
            <a:chExt cx="128" cy="106"/>
          </a:xfrm>
        </p:grpSpPr>
        <p:sp>
          <p:nvSpPr>
            <p:cNvPr id="237578" name="Line 10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7579" name="Line 11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cxnSp>
        <p:nvCxnSpPr>
          <p:cNvPr id="237581" name="AutoShape 13"/>
          <p:cNvCxnSpPr>
            <a:cxnSpLocks noChangeShapeType="1"/>
            <a:stCxn id="237573" idx="2"/>
            <a:endCxn id="237571" idx="0"/>
          </p:cNvCxnSpPr>
          <p:nvPr/>
        </p:nvCxnSpPr>
        <p:spPr bwMode="auto">
          <a:xfrm>
            <a:off x="1924050" y="1250950"/>
            <a:ext cx="4763" cy="4699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7582" name="AutoShape 14"/>
          <p:cNvCxnSpPr>
            <a:cxnSpLocks noChangeShapeType="1"/>
            <a:stCxn id="237571" idx="2"/>
            <a:endCxn id="237572" idx="0"/>
          </p:cNvCxnSpPr>
          <p:nvPr/>
        </p:nvCxnSpPr>
        <p:spPr bwMode="auto">
          <a:xfrm flipH="1">
            <a:off x="1924050" y="2127250"/>
            <a:ext cx="4763" cy="4381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7590" name="Text Box 22"/>
          <p:cNvSpPr txBox="1">
            <a:spLocks noChangeArrowheads="1"/>
          </p:cNvSpPr>
          <p:nvPr/>
        </p:nvSpPr>
        <p:spPr bwMode="auto">
          <a:xfrm>
            <a:off x="3522663" y="806450"/>
            <a:ext cx="3484562" cy="15684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algn="l">
              <a:tabLst>
                <a:tab pos="895350" algn="l"/>
                <a:tab pos="1971675" algn="l"/>
                <a:tab pos="2781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895350" algn="l"/>
                <a:tab pos="1971675" algn="l"/>
                <a:tab pos="2781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895350" algn="l"/>
                <a:tab pos="1971675" algn="l"/>
                <a:tab pos="2781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895350" algn="l"/>
                <a:tab pos="1971675" algn="l"/>
                <a:tab pos="2781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895350" algn="l"/>
                <a:tab pos="1971675" algn="l"/>
                <a:tab pos="2781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  <a:tab pos="1971675" algn="l"/>
                <a:tab pos="2781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  <a:tab pos="1971675" algn="l"/>
                <a:tab pos="2781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  <a:tab pos="1971675" algn="l"/>
                <a:tab pos="2781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  <a:tab pos="1971675" algn="l"/>
                <a:tab pos="2781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>
                <a:latin typeface="Arial" charset="0"/>
              </a:rPr>
              <a:t>Activity:	</a:t>
            </a:r>
            <a:r>
              <a:rPr lang="en-US" altLang="da-DK" sz="1600" b="0">
                <a:latin typeface="Arial" charset="0"/>
              </a:rPr>
              <a:t>Act 1	</a:t>
            </a:r>
            <a:r>
              <a:rPr lang="en-US" altLang="da-DK" sz="1600">
                <a:latin typeface="Arial" charset="0"/>
              </a:rPr>
              <a:t>Status:</a:t>
            </a:r>
            <a:r>
              <a:rPr lang="en-US" altLang="da-DK" sz="1600" b="0">
                <a:latin typeface="Arial" charset="0"/>
              </a:rPr>
              <a:t>	Done</a:t>
            </a:r>
            <a:endParaRPr lang="da-DK" altLang="da-DK" sz="1600" b="0">
              <a:latin typeface="Arial" charset="0"/>
            </a:endParaRPr>
          </a:p>
          <a:p>
            <a:endParaRPr lang="en-US" altLang="da-DK" sz="1600" b="0">
              <a:latin typeface="Arial" charset="0"/>
            </a:endParaRPr>
          </a:p>
          <a:p>
            <a:endParaRPr lang="en-US" altLang="da-DK" sz="1600" b="0">
              <a:latin typeface="Arial" charset="0"/>
            </a:endParaRPr>
          </a:p>
          <a:p>
            <a:endParaRPr lang="en-US" altLang="da-DK" sz="1600" b="0">
              <a:latin typeface="Arial" charset="0"/>
            </a:endParaRPr>
          </a:p>
          <a:p>
            <a:endParaRPr lang="en-US" altLang="da-DK" sz="1600" b="0">
              <a:latin typeface="Arial" charset="0"/>
            </a:endParaRPr>
          </a:p>
          <a:p>
            <a:endParaRPr lang="en-US" altLang="da-DK" sz="1600" b="0">
              <a:latin typeface="Arial" charset="0"/>
            </a:endParaRPr>
          </a:p>
        </p:txBody>
      </p:sp>
      <p:sp>
        <p:nvSpPr>
          <p:cNvPr id="237592" name="Text Box 24"/>
          <p:cNvSpPr txBox="1">
            <a:spLocks noChangeArrowheads="1"/>
          </p:cNvSpPr>
          <p:nvPr/>
        </p:nvSpPr>
        <p:spPr bwMode="auto">
          <a:xfrm>
            <a:off x="457200" y="2289175"/>
            <a:ext cx="8032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>
                <a:latin typeface="Arial" charset="0"/>
              </a:rPr>
              <a:t>name, </a:t>
            </a:r>
          </a:p>
          <a:p>
            <a:r>
              <a:rPr lang="da-DK" altLang="da-DK" sz="1600" b="0">
                <a:latin typeface="Arial" charset="0"/>
              </a:rPr>
              <a:t>phone</a:t>
            </a:r>
            <a:endParaRPr lang="en-US" altLang="da-DK" sz="1600" b="0">
              <a:latin typeface="Arial" charset="0"/>
            </a:endParaRPr>
          </a:p>
        </p:txBody>
      </p:sp>
      <p:sp>
        <p:nvSpPr>
          <p:cNvPr id="237593" name="Line 25"/>
          <p:cNvSpPr>
            <a:spLocks noChangeShapeType="1"/>
          </p:cNvSpPr>
          <p:nvPr/>
        </p:nvSpPr>
        <p:spPr bwMode="auto">
          <a:xfrm>
            <a:off x="1090613" y="2593975"/>
            <a:ext cx="233362" cy="73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7628" name="Text Box 60"/>
          <p:cNvSpPr txBox="1">
            <a:spLocks noChangeArrowheads="1"/>
          </p:cNvSpPr>
          <p:nvPr/>
        </p:nvSpPr>
        <p:spPr bwMode="auto">
          <a:xfrm>
            <a:off x="457200" y="892175"/>
            <a:ext cx="8032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>
                <a:latin typeface="Arial" charset="0"/>
              </a:rPr>
              <a:t>name, </a:t>
            </a:r>
          </a:p>
          <a:p>
            <a:r>
              <a:rPr lang="da-DK" altLang="da-DK" sz="1600" b="0">
                <a:latin typeface="Arial" charset="0"/>
              </a:rPr>
              <a:t>status</a:t>
            </a:r>
            <a:endParaRPr lang="en-US" altLang="da-DK" sz="1600" b="0">
              <a:latin typeface="Arial" charset="0"/>
            </a:endParaRPr>
          </a:p>
        </p:txBody>
      </p:sp>
      <p:sp>
        <p:nvSpPr>
          <p:cNvPr id="237629" name="Text Box 61"/>
          <p:cNvSpPr txBox="1">
            <a:spLocks noChangeArrowheads="1"/>
          </p:cNvSpPr>
          <p:nvPr/>
        </p:nvSpPr>
        <p:spPr bwMode="auto">
          <a:xfrm>
            <a:off x="449263" y="1655763"/>
            <a:ext cx="688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 defTabSz="895350"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89535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1714500" algn="l"/>
                <a:tab pos="2476500" algn="l"/>
                <a:tab pos="3714750" algn="l"/>
                <a:tab pos="4667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>
                <a:latin typeface="Arial" charset="0"/>
              </a:rPr>
              <a:t>hours</a:t>
            </a:r>
            <a:endParaRPr lang="en-US" altLang="da-DK" sz="1600" b="0">
              <a:latin typeface="Arial" charset="0"/>
            </a:endParaRPr>
          </a:p>
        </p:txBody>
      </p:sp>
      <p:sp>
        <p:nvSpPr>
          <p:cNvPr id="237630" name="Line 62"/>
          <p:cNvSpPr>
            <a:spLocks noChangeShapeType="1"/>
          </p:cNvSpPr>
          <p:nvPr/>
        </p:nvSpPr>
        <p:spPr bwMode="auto">
          <a:xfrm>
            <a:off x="1073150" y="1906588"/>
            <a:ext cx="233363" cy="73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7631" name="Line 63"/>
          <p:cNvSpPr>
            <a:spLocks noChangeShapeType="1"/>
          </p:cNvSpPr>
          <p:nvPr/>
        </p:nvSpPr>
        <p:spPr bwMode="auto">
          <a:xfrm>
            <a:off x="1206500" y="1093788"/>
            <a:ext cx="233363" cy="73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7632" name="Text Box 64"/>
          <p:cNvSpPr txBox="1">
            <a:spLocks noChangeArrowheads="1"/>
          </p:cNvSpPr>
          <p:nvPr/>
        </p:nvSpPr>
        <p:spPr bwMode="auto">
          <a:xfrm>
            <a:off x="3635375" y="1236663"/>
            <a:ext cx="3260725" cy="10699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algn="l">
              <a:tabLst>
                <a:tab pos="2152650" algn="r"/>
                <a:tab pos="2333625" algn="l"/>
                <a:tab pos="3340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2152650" algn="r"/>
                <a:tab pos="2333625" algn="l"/>
                <a:tab pos="3340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2152650" algn="r"/>
                <a:tab pos="2333625" algn="l"/>
                <a:tab pos="3340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2152650" algn="r"/>
                <a:tab pos="2333625" algn="l"/>
                <a:tab pos="3340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2152650" algn="r"/>
                <a:tab pos="2333625" algn="l"/>
                <a:tab pos="3340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2650" algn="r"/>
                <a:tab pos="2333625" algn="l"/>
                <a:tab pos="3340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2650" algn="r"/>
                <a:tab pos="2333625" algn="l"/>
                <a:tab pos="3340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2650" algn="r"/>
                <a:tab pos="2333625" algn="l"/>
                <a:tab pos="3340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2650" algn="r"/>
                <a:tab pos="2333625" algn="l"/>
                <a:tab pos="3340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>
                <a:latin typeface="Arial" charset="0"/>
              </a:rPr>
              <a:t>Participant	Hours	Phone</a:t>
            </a:r>
          </a:p>
          <a:p>
            <a:r>
              <a:rPr lang="da-DK" altLang="da-DK" sz="1600" b="0">
                <a:latin typeface="Arial" charset="0"/>
              </a:rPr>
              <a:t>Paul</a:t>
            </a:r>
            <a:r>
              <a:rPr lang="en-US" altLang="da-DK" sz="1600" b="0">
                <a:latin typeface="Arial" charset="0"/>
              </a:rPr>
              <a:t>	12	1252</a:t>
            </a:r>
          </a:p>
          <a:p>
            <a:r>
              <a:rPr lang="da-DK" altLang="da-DK" sz="1600" b="0">
                <a:latin typeface="Arial" charset="0"/>
              </a:rPr>
              <a:t>Lisa	28	1249</a:t>
            </a:r>
          </a:p>
          <a:p>
            <a:r>
              <a:rPr lang="da-DK" altLang="da-DK" sz="1600" b="0">
                <a:latin typeface="Arial" charset="0"/>
              </a:rPr>
              <a:t>. . .	. . .</a:t>
            </a:r>
            <a:endParaRPr lang="en-US" altLang="da-DK" sz="1600" b="0">
              <a:latin typeface="Arial" charset="0"/>
            </a:endParaRPr>
          </a:p>
        </p:txBody>
      </p:sp>
      <p:sp>
        <p:nvSpPr>
          <p:cNvPr id="237647" name="Line 79"/>
          <p:cNvSpPr>
            <a:spLocks noChangeShapeType="1"/>
          </p:cNvSpPr>
          <p:nvPr/>
        </p:nvSpPr>
        <p:spPr bwMode="auto">
          <a:xfrm>
            <a:off x="5105400" y="1236663"/>
            <a:ext cx="0" cy="1039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37649" name="Line 81"/>
          <p:cNvSpPr>
            <a:spLocks noChangeShapeType="1"/>
          </p:cNvSpPr>
          <p:nvPr/>
        </p:nvSpPr>
        <p:spPr bwMode="auto">
          <a:xfrm>
            <a:off x="5943600" y="1236663"/>
            <a:ext cx="0" cy="1052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37650" name="Line 82"/>
          <p:cNvSpPr>
            <a:spLocks noChangeShapeType="1"/>
          </p:cNvSpPr>
          <p:nvPr/>
        </p:nvSpPr>
        <p:spPr bwMode="auto">
          <a:xfrm>
            <a:off x="3635375" y="1547813"/>
            <a:ext cx="32607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237654" name="Group 86"/>
          <p:cNvGrpSpPr>
            <a:grpSpLocks/>
          </p:cNvGrpSpPr>
          <p:nvPr/>
        </p:nvGrpSpPr>
        <p:grpSpPr bwMode="auto">
          <a:xfrm>
            <a:off x="549275" y="3282950"/>
            <a:ext cx="8289925" cy="2373313"/>
            <a:chOff x="346" y="2068"/>
            <a:chExt cx="5222" cy="1495"/>
          </a:xfrm>
        </p:grpSpPr>
        <p:sp>
          <p:nvSpPr>
            <p:cNvPr id="237635" name="AutoShape 67"/>
            <p:cNvSpPr>
              <a:spLocks noChangeArrowheads="1"/>
            </p:cNvSpPr>
            <p:nvPr/>
          </p:nvSpPr>
          <p:spPr bwMode="auto">
            <a:xfrm>
              <a:off x="653" y="2068"/>
              <a:ext cx="1331" cy="402"/>
            </a:xfrm>
            <a:prstGeom prst="wedgeRoundRectCallout">
              <a:avLst>
                <a:gd name="adj1" fmla="val -44968"/>
                <a:gd name="adj2" fmla="val 85819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b="0">
                  <a:latin typeface="Arial" charset="0"/>
                </a:rPr>
                <a:t>Variable number of </a:t>
              </a:r>
            </a:p>
            <a:p>
              <a:r>
                <a:rPr lang="da-DK" altLang="da-DK" sz="1600" b="0">
                  <a:latin typeface="Arial" charset="0"/>
                </a:rPr>
                <a:t>rows and columns</a:t>
              </a:r>
              <a:endParaRPr lang="en-US" altLang="da-DK" sz="1600" b="0">
                <a:latin typeface="Arial" charset="0"/>
              </a:endParaRPr>
            </a:p>
          </p:txBody>
        </p:sp>
        <p:grpSp>
          <p:nvGrpSpPr>
            <p:cNvPr id="237652" name="Group 84"/>
            <p:cNvGrpSpPr>
              <a:grpSpLocks/>
            </p:cNvGrpSpPr>
            <p:nvPr/>
          </p:nvGrpSpPr>
          <p:grpSpPr bwMode="auto">
            <a:xfrm>
              <a:off x="346" y="2575"/>
              <a:ext cx="2870" cy="988"/>
              <a:chOff x="346" y="2575"/>
              <a:chExt cx="2870" cy="988"/>
            </a:xfrm>
          </p:grpSpPr>
          <p:sp>
            <p:nvSpPr>
              <p:cNvPr id="237633" name="Text Box 65"/>
              <p:cNvSpPr txBox="1">
                <a:spLocks noChangeArrowheads="1"/>
              </p:cNvSpPr>
              <p:nvPr/>
            </p:nvSpPr>
            <p:spPr bwMode="auto">
              <a:xfrm>
                <a:off x="348" y="2575"/>
                <a:ext cx="2868" cy="98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>
                <a:spAutoFit/>
              </a:bodyPr>
              <a:lstStyle>
                <a:lvl1pPr algn="l">
                  <a:tabLst>
                    <a:tab pos="895350" algn="l"/>
                    <a:tab pos="1885950" algn="l"/>
                    <a:tab pos="2600325" algn="l"/>
                    <a:tab pos="3314700" algn="l"/>
                    <a:tab pos="4038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895350" algn="l"/>
                    <a:tab pos="1885950" algn="l"/>
                    <a:tab pos="2600325" algn="l"/>
                    <a:tab pos="3314700" algn="l"/>
                    <a:tab pos="4038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895350" algn="l"/>
                    <a:tab pos="1885950" algn="l"/>
                    <a:tab pos="2600325" algn="l"/>
                    <a:tab pos="3314700" algn="l"/>
                    <a:tab pos="4038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895350" algn="l"/>
                    <a:tab pos="1885950" algn="l"/>
                    <a:tab pos="2600325" algn="l"/>
                    <a:tab pos="3314700" algn="l"/>
                    <a:tab pos="4038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895350" algn="l"/>
                    <a:tab pos="1885950" algn="l"/>
                    <a:tab pos="2600325" algn="l"/>
                    <a:tab pos="3314700" algn="l"/>
                    <a:tab pos="4038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1885950" algn="l"/>
                    <a:tab pos="2600325" algn="l"/>
                    <a:tab pos="3314700" algn="l"/>
                    <a:tab pos="4038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1885950" algn="l"/>
                    <a:tab pos="2600325" algn="l"/>
                    <a:tab pos="3314700" algn="l"/>
                    <a:tab pos="4038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1885950" algn="l"/>
                    <a:tab pos="2600325" algn="l"/>
                    <a:tab pos="3314700" algn="l"/>
                    <a:tab pos="4038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895350" algn="l"/>
                    <a:tab pos="1885950" algn="l"/>
                    <a:tab pos="2600325" algn="l"/>
                    <a:tab pos="3314700" algn="l"/>
                    <a:tab pos="4038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da-DK" altLang="da-DK" sz="1600">
                    <a:latin typeface="Arial" charset="0"/>
                  </a:rPr>
                  <a:t>Activity</a:t>
                </a:r>
                <a:r>
                  <a:rPr lang="en-US" altLang="da-DK" sz="1600">
                    <a:latin typeface="Arial" charset="0"/>
                  </a:rPr>
                  <a:t>	Status</a:t>
                </a:r>
                <a:r>
                  <a:rPr lang="en-US" altLang="da-DK" sz="1600" b="0">
                    <a:latin typeface="Arial" charset="0"/>
                  </a:rPr>
                  <a:t>	</a:t>
                </a:r>
                <a:r>
                  <a:rPr lang="da-DK" altLang="da-DK" sz="1600" b="0">
                    <a:latin typeface="Arial" charset="0"/>
                  </a:rPr>
                  <a:t>Paul	Lisa	Jun</a:t>
                </a:r>
                <a:r>
                  <a:rPr lang="da-DK" altLang="da-DK" sz="1600">
                    <a:latin typeface="Arial" charset="0"/>
                  </a:rPr>
                  <a:t>	. . .</a:t>
                </a:r>
                <a:endParaRPr lang="en-US" altLang="da-DK" sz="160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Act 1</a:t>
                </a:r>
                <a:r>
                  <a:rPr lang="en-US" altLang="da-DK" sz="1600" b="0">
                    <a:latin typeface="Arial" charset="0"/>
                  </a:rPr>
                  <a:t>	Done	</a:t>
                </a:r>
                <a:r>
                  <a:rPr lang="da-DK" altLang="da-DK" sz="1600" b="0">
                    <a:latin typeface="Arial" charset="0"/>
                  </a:rPr>
                  <a:t>12	28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Act 2</a:t>
                </a:r>
                <a:r>
                  <a:rPr lang="en-US" altLang="da-DK" sz="1600" b="0">
                    <a:latin typeface="Arial" charset="0"/>
                  </a:rPr>
                  <a:t>	Started</a:t>
                </a:r>
                <a:r>
                  <a:rPr lang="da-DK" altLang="da-DK" sz="1600" b="0">
                    <a:latin typeface="Arial" charset="0"/>
                  </a:rPr>
                  <a:t>	  6	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da-DK" altLang="da-DK" sz="1600" b="0">
                    <a:latin typeface="Arial" charset="0"/>
                  </a:rPr>
                  <a:t>Act 3</a:t>
                </a:r>
                <a:r>
                  <a:rPr lang="en-US" altLang="da-DK" sz="1600" b="0">
                    <a:latin typeface="Arial" charset="0"/>
                  </a:rPr>
                  <a:t>	</a:t>
                </a:r>
                <a:r>
                  <a:rPr lang="da-DK" altLang="da-DK" sz="1600" b="0">
                    <a:latin typeface="Arial" charset="0"/>
                  </a:rPr>
                  <a:t>Planned		53	30</a:t>
                </a:r>
              </a:p>
              <a:p>
                <a:r>
                  <a:rPr lang="da-DK" altLang="da-DK" sz="1600" b="0">
                    <a:latin typeface="Arial" charset="0"/>
                  </a:rPr>
                  <a:t>Act 11	Done			98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en-US" altLang="da-DK" sz="1600" b="0">
                    <a:latin typeface="Arial" charset="0"/>
                  </a:rPr>
                  <a:t>. . .</a:t>
                </a:r>
                <a:r>
                  <a:rPr lang="da-DK" altLang="da-DK" sz="1600" b="0">
                    <a:latin typeface="Arial" charset="0"/>
                  </a:rPr>
                  <a:t>	. . .</a:t>
                </a:r>
                <a:endParaRPr lang="en-US" altLang="da-DK" sz="1600" b="0">
                  <a:latin typeface="Arial" charset="0"/>
                </a:endParaRPr>
              </a:p>
            </p:txBody>
          </p:sp>
          <p:sp>
            <p:nvSpPr>
              <p:cNvPr id="237636" name="Line 68"/>
              <p:cNvSpPr>
                <a:spLocks noChangeShapeType="1"/>
              </p:cNvSpPr>
              <p:nvPr/>
            </p:nvSpPr>
            <p:spPr bwMode="auto">
              <a:xfrm>
                <a:off x="346" y="2760"/>
                <a:ext cx="287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37637" name="Line 69"/>
              <p:cNvSpPr>
                <a:spLocks noChangeShapeType="1"/>
              </p:cNvSpPr>
              <p:nvPr/>
            </p:nvSpPr>
            <p:spPr bwMode="auto">
              <a:xfrm>
                <a:off x="348" y="2928"/>
                <a:ext cx="28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37638" name="Line 70"/>
              <p:cNvSpPr>
                <a:spLocks noChangeShapeType="1"/>
              </p:cNvSpPr>
              <p:nvPr/>
            </p:nvSpPr>
            <p:spPr bwMode="auto">
              <a:xfrm>
                <a:off x="348" y="3072"/>
                <a:ext cx="28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37639" name="Line 71"/>
              <p:cNvSpPr>
                <a:spLocks noChangeShapeType="1"/>
              </p:cNvSpPr>
              <p:nvPr/>
            </p:nvSpPr>
            <p:spPr bwMode="auto">
              <a:xfrm>
                <a:off x="348" y="3228"/>
                <a:ext cx="28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37640" name="Line 72"/>
              <p:cNvSpPr>
                <a:spLocks noChangeShapeType="1"/>
              </p:cNvSpPr>
              <p:nvPr/>
            </p:nvSpPr>
            <p:spPr bwMode="auto">
              <a:xfrm>
                <a:off x="348" y="3378"/>
                <a:ext cx="28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37641" name="Line 73"/>
              <p:cNvSpPr>
                <a:spLocks noChangeShapeType="1"/>
              </p:cNvSpPr>
              <p:nvPr/>
            </p:nvSpPr>
            <p:spPr bwMode="auto">
              <a:xfrm>
                <a:off x="907" y="2575"/>
                <a:ext cx="0" cy="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37642" name="Line 74"/>
              <p:cNvSpPr>
                <a:spLocks noChangeShapeType="1"/>
              </p:cNvSpPr>
              <p:nvPr/>
            </p:nvSpPr>
            <p:spPr bwMode="auto">
              <a:xfrm>
                <a:off x="1542" y="2575"/>
                <a:ext cx="0" cy="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37643" name="Line 75"/>
              <p:cNvSpPr>
                <a:spLocks noChangeShapeType="1"/>
              </p:cNvSpPr>
              <p:nvPr/>
            </p:nvSpPr>
            <p:spPr bwMode="auto">
              <a:xfrm>
                <a:off x="1984" y="2575"/>
                <a:ext cx="0" cy="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37645" name="Line 77"/>
              <p:cNvSpPr>
                <a:spLocks noChangeShapeType="1"/>
              </p:cNvSpPr>
              <p:nvPr/>
            </p:nvSpPr>
            <p:spPr bwMode="auto">
              <a:xfrm>
                <a:off x="2430" y="2575"/>
                <a:ext cx="0" cy="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37646" name="Line 78"/>
              <p:cNvSpPr>
                <a:spLocks noChangeShapeType="1"/>
              </p:cNvSpPr>
              <p:nvPr/>
            </p:nvSpPr>
            <p:spPr bwMode="auto">
              <a:xfrm>
                <a:off x="2862" y="2575"/>
                <a:ext cx="0" cy="9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sp>
          <p:nvSpPr>
            <p:cNvPr id="237634" name="AutoShape 66"/>
            <p:cNvSpPr>
              <a:spLocks noChangeArrowheads="1"/>
            </p:cNvSpPr>
            <p:nvPr/>
          </p:nvSpPr>
          <p:spPr bwMode="auto">
            <a:xfrm>
              <a:off x="3357" y="2751"/>
              <a:ext cx="2211" cy="735"/>
            </a:xfrm>
            <a:prstGeom prst="wedgeRoundRectCallout">
              <a:avLst>
                <a:gd name="adj1" fmla="val -69991"/>
                <a:gd name="adj2" fmla="val -13042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>
                  <a:latin typeface="Arial" charset="0"/>
                </a:rPr>
                <a:t>Matrix - one participant per cell</a:t>
              </a:r>
              <a:endParaRPr lang="da-DK" altLang="da-DK" sz="1600" b="0">
                <a:latin typeface="Arial" charset="0"/>
              </a:endParaRPr>
            </a:p>
            <a:p>
              <a:r>
                <a:rPr lang="da-DK" altLang="da-DK" sz="1600" b="0">
                  <a:latin typeface="Arial" charset="0"/>
                </a:rPr>
                <a:t>Value shown: hours</a:t>
              </a:r>
            </a:p>
            <a:p>
              <a:r>
                <a:rPr lang="da-DK" altLang="da-DK" sz="1600" b="0">
                  <a:latin typeface="Arial" charset="0"/>
                </a:rPr>
                <a:t>Row heading: activity name</a:t>
              </a:r>
            </a:p>
            <a:p>
              <a:r>
                <a:rPr lang="da-DK" altLang="da-DK" sz="1600" b="0">
                  <a:latin typeface="Arial" charset="0"/>
                </a:rPr>
                <a:t>Column heading: emp. name</a:t>
              </a:r>
              <a:endParaRPr lang="da-DK" altLang="da-DK" sz="160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Text Box 2"/>
          <p:cNvSpPr txBox="1">
            <a:spLocks noChangeArrowheads="1"/>
          </p:cNvSpPr>
          <p:nvPr/>
        </p:nvSpPr>
        <p:spPr bwMode="auto">
          <a:xfrm>
            <a:off x="1431925" y="879475"/>
            <a:ext cx="12477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en-US" altLang="da-DK"/>
              <a:t>Example I</a:t>
            </a:r>
          </a:p>
        </p:txBody>
      </p:sp>
      <p:sp>
        <p:nvSpPr>
          <p:cNvPr id="250884" name="Oval 4"/>
          <p:cNvSpPr>
            <a:spLocks noChangeArrowheads="1"/>
          </p:cNvSpPr>
          <p:nvPr/>
        </p:nvSpPr>
        <p:spPr bwMode="auto">
          <a:xfrm>
            <a:off x="615950" y="13271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885" name="Oval 5"/>
          <p:cNvSpPr>
            <a:spLocks noChangeArrowheads="1"/>
          </p:cNvSpPr>
          <p:nvPr/>
        </p:nvSpPr>
        <p:spPr bwMode="auto">
          <a:xfrm>
            <a:off x="615950" y="23558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886" name="Oval 6"/>
          <p:cNvSpPr>
            <a:spLocks noChangeArrowheads="1"/>
          </p:cNvSpPr>
          <p:nvPr/>
        </p:nvSpPr>
        <p:spPr bwMode="auto">
          <a:xfrm>
            <a:off x="615950" y="16700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887" name="Oval 7"/>
          <p:cNvSpPr>
            <a:spLocks noChangeArrowheads="1"/>
          </p:cNvSpPr>
          <p:nvPr/>
        </p:nvSpPr>
        <p:spPr bwMode="auto">
          <a:xfrm>
            <a:off x="615950" y="20129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888" name="Oval 8"/>
          <p:cNvSpPr>
            <a:spLocks noChangeArrowheads="1"/>
          </p:cNvSpPr>
          <p:nvPr/>
        </p:nvSpPr>
        <p:spPr bwMode="auto">
          <a:xfrm>
            <a:off x="1011238" y="13271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889" name="Oval 9"/>
          <p:cNvSpPr>
            <a:spLocks noChangeArrowheads="1"/>
          </p:cNvSpPr>
          <p:nvPr/>
        </p:nvSpPr>
        <p:spPr bwMode="auto">
          <a:xfrm>
            <a:off x="1011238" y="23558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890" name="Oval 10"/>
          <p:cNvSpPr>
            <a:spLocks noChangeArrowheads="1"/>
          </p:cNvSpPr>
          <p:nvPr/>
        </p:nvSpPr>
        <p:spPr bwMode="auto">
          <a:xfrm>
            <a:off x="1011238" y="16700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891" name="Oval 11"/>
          <p:cNvSpPr>
            <a:spLocks noChangeArrowheads="1"/>
          </p:cNvSpPr>
          <p:nvPr/>
        </p:nvSpPr>
        <p:spPr bwMode="auto">
          <a:xfrm>
            <a:off x="1011238" y="20129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892" name="Oval 12"/>
          <p:cNvSpPr>
            <a:spLocks noChangeArrowheads="1"/>
          </p:cNvSpPr>
          <p:nvPr/>
        </p:nvSpPr>
        <p:spPr bwMode="auto">
          <a:xfrm>
            <a:off x="1406525" y="13271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893" name="Oval 13"/>
          <p:cNvSpPr>
            <a:spLocks noChangeArrowheads="1"/>
          </p:cNvSpPr>
          <p:nvPr/>
        </p:nvSpPr>
        <p:spPr bwMode="auto">
          <a:xfrm>
            <a:off x="1406525" y="23558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894" name="Oval 14"/>
          <p:cNvSpPr>
            <a:spLocks noChangeArrowheads="1"/>
          </p:cNvSpPr>
          <p:nvPr/>
        </p:nvSpPr>
        <p:spPr bwMode="auto">
          <a:xfrm>
            <a:off x="1406525" y="16700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895" name="Oval 15"/>
          <p:cNvSpPr>
            <a:spLocks noChangeArrowheads="1"/>
          </p:cNvSpPr>
          <p:nvPr/>
        </p:nvSpPr>
        <p:spPr bwMode="auto">
          <a:xfrm>
            <a:off x="1801813" y="13271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896" name="Oval 16"/>
          <p:cNvSpPr>
            <a:spLocks noChangeArrowheads="1"/>
          </p:cNvSpPr>
          <p:nvPr/>
        </p:nvSpPr>
        <p:spPr bwMode="auto">
          <a:xfrm>
            <a:off x="1801813" y="16700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897" name="Oval 17"/>
          <p:cNvSpPr>
            <a:spLocks noChangeArrowheads="1"/>
          </p:cNvSpPr>
          <p:nvPr/>
        </p:nvSpPr>
        <p:spPr bwMode="auto">
          <a:xfrm>
            <a:off x="1801813" y="20129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898" name="Oval 18"/>
          <p:cNvSpPr>
            <a:spLocks noChangeArrowheads="1"/>
          </p:cNvSpPr>
          <p:nvPr/>
        </p:nvSpPr>
        <p:spPr bwMode="auto">
          <a:xfrm>
            <a:off x="2168525" y="13366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899" name="Oval 19"/>
          <p:cNvSpPr>
            <a:spLocks noChangeArrowheads="1"/>
          </p:cNvSpPr>
          <p:nvPr/>
        </p:nvSpPr>
        <p:spPr bwMode="auto">
          <a:xfrm>
            <a:off x="2168525" y="16795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00" name="Oval 20"/>
          <p:cNvSpPr>
            <a:spLocks noChangeArrowheads="1"/>
          </p:cNvSpPr>
          <p:nvPr/>
        </p:nvSpPr>
        <p:spPr bwMode="auto">
          <a:xfrm>
            <a:off x="2168525" y="20224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01" name="Oval 21"/>
          <p:cNvSpPr>
            <a:spLocks noChangeArrowheads="1"/>
          </p:cNvSpPr>
          <p:nvPr/>
        </p:nvSpPr>
        <p:spPr bwMode="auto">
          <a:xfrm>
            <a:off x="2563813" y="13366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02" name="Oval 22"/>
          <p:cNvSpPr>
            <a:spLocks noChangeArrowheads="1"/>
          </p:cNvSpPr>
          <p:nvPr/>
        </p:nvSpPr>
        <p:spPr bwMode="auto">
          <a:xfrm>
            <a:off x="2563813" y="23653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03" name="Oval 23"/>
          <p:cNvSpPr>
            <a:spLocks noChangeArrowheads="1"/>
          </p:cNvSpPr>
          <p:nvPr/>
        </p:nvSpPr>
        <p:spPr bwMode="auto">
          <a:xfrm>
            <a:off x="2563813" y="16795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04" name="Oval 24"/>
          <p:cNvSpPr>
            <a:spLocks noChangeArrowheads="1"/>
          </p:cNvSpPr>
          <p:nvPr/>
        </p:nvSpPr>
        <p:spPr bwMode="auto">
          <a:xfrm>
            <a:off x="2959100" y="13366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05" name="Oval 25"/>
          <p:cNvSpPr>
            <a:spLocks noChangeArrowheads="1"/>
          </p:cNvSpPr>
          <p:nvPr/>
        </p:nvSpPr>
        <p:spPr bwMode="auto">
          <a:xfrm>
            <a:off x="2959100" y="23653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06" name="Oval 26"/>
          <p:cNvSpPr>
            <a:spLocks noChangeArrowheads="1"/>
          </p:cNvSpPr>
          <p:nvPr/>
        </p:nvSpPr>
        <p:spPr bwMode="auto">
          <a:xfrm>
            <a:off x="2959100" y="16795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07" name="Oval 27"/>
          <p:cNvSpPr>
            <a:spLocks noChangeArrowheads="1"/>
          </p:cNvSpPr>
          <p:nvPr/>
        </p:nvSpPr>
        <p:spPr bwMode="auto">
          <a:xfrm>
            <a:off x="2959100" y="20224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08" name="Oval 28"/>
          <p:cNvSpPr>
            <a:spLocks noChangeArrowheads="1"/>
          </p:cNvSpPr>
          <p:nvPr/>
        </p:nvSpPr>
        <p:spPr bwMode="auto">
          <a:xfrm>
            <a:off x="3354388" y="1336675"/>
            <a:ext cx="209550" cy="209550"/>
          </a:xfrm>
          <a:prstGeom prst="ellipse">
            <a:avLst/>
          </a:prstGeom>
          <a:solidFill>
            <a:srgbClr val="C0C0C0"/>
          </a:solidFill>
          <a:ln w="381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09" name="Oval 29"/>
          <p:cNvSpPr>
            <a:spLocks noChangeArrowheads="1"/>
          </p:cNvSpPr>
          <p:nvPr/>
        </p:nvSpPr>
        <p:spPr bwMode="auto">
          <a:xfrm>
            <a:off x="3354388" y="23653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10" name="Oval 30"/>
          <p:cNvSpPr>
            <a:spLocks noChangeArrowheads="1"/>
          </p:cNvSpPr>
          <p:nvPr/>
        </p:nvSpPr>
        <p:spPr bwMode="auto">
          <a:xfrm>
            <a:off x="3354388" y="16795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11" name="Oval 31"/>
          <p:cNvSpPr>
            <a:spLocks noChangeArrowheads="1"/>
          </p:cNvSpPr>
          <p:nvPr/>
        </p:nvSpPr>
        <p:spPr bwMode="auto">
          <a:xfrm>
            <a:off x="3354388" y="20224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12" name="Oval 32"/>
          <p:cNvSpPr>
            <a:spLocks noChangeArrowheads="1"/>
          </p:cNvSpPr>
          <p:nvPr/>
        </p:nvSpPr>
        <p:spPr bwMode="auto">
          <a:xfrm>
            <a:off x="611188" y="26939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13" name="Oval 33"/>
          <p:cNvSpPr>
            <a:spLocks noChangeArrowheads="1"/>
          </p:cNvSpPr>
          <p:nvPr/>
        </p:nvSpPr>
        <p:spPr bwMode="auto">
          <a:xfrm>
            <a:off x="611188" y="30368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14" name="Oval 34"/>
          <p:cNvSpPr>
            <a:spLocks noChangeArrowheads="1"/>
          </p:cNvSpPr>
          <p:nvPr/>
        </p:nvSpPr>
        <p:spPr bwMode="auto">
          <a:xfrm>
            <a:off x="611188" y="33797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15" name="Oval 35"/>
          <p:cNvSpPr>
            <a:spLocks noChangeArrowheads="1"/>
          </p:cNvSpPr>
          <p:nvPr/>
        </p:nvSpPr>
        <p:spPr bwMode="auto">
          <a:xfrm>
            <a:off x="1006475" y="26939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16" name="Oval 36"/>
          <p:cNvSpPr>
            <a:spLocks noChangeArrowheads="1"/>
          </p:cNvSpPr>
          <p:nvPr/>
        </p:nvSpPr>
        <p:spPr bwMode="auto">
          <a:xfrm>
            <a:off x="1006475" y="30368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17" name="Oval 37"/>
          <p:cNvSpPr>
            <a:spLocks noChangeArrowheads="1"/>
          </p:cNvSpPr>
          <p:nvPr/>
        </p:nvSpPr>
        <p:spPr bwMode="auto">
          <a:xfrm>
            <a:off x="1006475" y="33797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18" name="Oval 38"/>
          <p:cNvSpPr>
            <a:spLocks noChangeArrowheads="1"/>
          </p:cNvSpPr>
          <p:nvPr/>
        </p:nvSpPr>
        <p:spPr bwMode="auto">
          <a:xfrm>
            <a:off x="1401763" y="26939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19" name="Oval 39"/>
          <p:cNvSpPr>
            <a:spLocks noChangeArrowheads="1"/>
          </p:cNvSpPr>
          <p:nvPr/>
        </p:nvSpPr>
        <p:spPr bwMode="auto">
          <a:xfrm>
            <a:off x="1401763" y="30368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20" name="Oval 40"/>
          <p:cNvSpPr>
            <a:spLocks noChangeArrowheads="1"/>
          </p:cNvSpPr>
          <p:nvPr/>
        </p:nvSpPr>
        <p:spPr bwMode="auto">
          <a:xfrm>
            <a:off x="1401763" y="33797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21" name="Oval 41"/>
          <p:cNvSpPr>
            <a:spLocks noChangeArrowheads="1"/>
          </p:cNvSpPr>
          <p:nvPr/>
        </p:nvSpPr>
        <p:spPr bwMode="auto">
          <a:xfrm>
            <a:off x="1797050" y="30368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22" name="Oval 42"/>
          <p:cNvSpPr>
            <a:spLocks noChangeArrowheads="1"/>
          </p:cNvSpPr>
          <p:nvPr/>
        </p:nvSpPr>
        <p:spPr bwMode="auto">
          <a:xfrm>
            <a:off x="1797050" y="33797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23" name="Oval 43"/>
          <p:cNvSpPr>
            <a:spLocks noChangeArrowheads="1"/>
          </p:cNvSpPr>
          <p:nvPr/>
        </p:nvSpPr>
        <p:spPr bwMode="auto">
          <a:xfrm>
            <a:off x="2163763" y="30464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24" name="Oval 44"/>
          <p:cNvSpPr>
            <a:spLocks noChangeArrowheads="1"/>
          </p:cNvSpPr>
          <p:nvPr/>
        </p:nvSpPr>
        <p:spPr bwMode="auto">
          <a:xfrm>
            <a:off x="2163763" y="33893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25" name="Oval 45"/>
          <p:cNvSpPr>
            <a:spLocks noChangeArrowheads="1"/>
          </p:cNvSpPr>
          <p:nvPr/>
        </p:nvSpPr>
        <p:spPr bwMode="auto">
          <a:xfrm>
            <a:off x="2559050" y="27035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26" name="Oval 46"/>
          <p:cNvSpPr>
            <a:spLocks noChangeArrowheads="1"/>
          </p:cNvSpPr>
          <p:nvPr/>
        </p:nvSpPr>
        <p:spPr bwMode="auto">
          <a:xfrm>
            <a:off x="2559050" y="30464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27" name="Oval 47"/>
          <p:cNvSpPr>
            <a:spLocks noChangeArrowheads="1"/>
          </p:cNvSpPr>
          <p:nvPr/>
        </p:nvSpPr>
        <p:spPr bwMode="auto">
          <a:xfrm>
            <a:off x="2559050" y="33893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28" name="Oval 48"/>
          <p:cNvSpPr>
            <a:spLocks noChangeArrowheads="1"/>
          </p:cNvSpPr>
          <p:nvPr/>
        </p:nvSpPr>
        <p:spPr bwMode="auto">
          <a:xfrm>
            <a:off x="2954338" y="27035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29" name="Oval 49"/>
          <p:cNvSpPr>
            <a:spLocks noChangeArrowheads="1"/>
          </p:cNvSpPr>
          <p:nvPr/>
        </p:nvSpPr>
        <p:spPr bwMode="auto">
          <a:xfrm>
            <a:off x="2954338" y="30464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30" name="Oval 50"/>
          <p:cNvSpPr>
            <a:spLocks noChangeArrowheads="1"/>
          </p:cNvSpPr>
          <p:nvPr/>
        </p:nvSpPr>
        <p:spPr bwMode="auto">
          <a:xfrm>
            <a:off x="2954338" y="33893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31" name="Oval 51"/>
          <p:cNvSpPr>
            <a:spLocks noChangeArrowheads="1"/>
          </p:cNvSpPr>
          <p:nvPr/>
        </p:nvSpPr>
        <p:spPr bwMode="auto">
          <a:xfrm>
            <a:off x="3349625" y="27035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32" name="Oval 52"/>
          <p:cNvSpPr>
            <a:spLocks noChangeArrowheads="1"/>
          </p:cNvSpPr>
          <p:nvPr/>
        </p:nvSpPr>
        <p:spPr bwMode="auto">
          <a:xfrm>
            <a:off x="3349625" y="30464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33" name="Oval 53"/>
          <p:cNvSpPr>
            <a:spLocks noChangeArrowheads="1"/>
          </p:cNvSpPr>
          <p:nvPr/>
        </p:nvSpPr>
        <p:spPr bwMode="auto">
          <a:xfrm>
            <a:off x="3349625" y="33893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0953" name="Text Box 73"/>
          <p:cNvSpPr txBox="1">
            <a:spLocks noChangeArrowheads="1"/>
          </p:cNvSpPr>
          <p:nvPr/>
        </p:nvSpPr>
        <p:spPr bwMode="auto">
          <a:xfrm>
            <a:off x="449263" y="76200"/>
            <a:ext cx="7439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(Fig 3.1D)  Similar colors create gestalts</a:t>
            </a:r>
          </a:p>
        </p:txBody>
      </p:sp>
      <p:sp>
        <p:nvSpPr>
          <p:cNvPr id="251020" name="Oval 140"/>
          <p:cNvSpPr>
            <a:spLocks noChangeArrowheads="1"/>
          </p:cNvSpPr>
          <p:nvPr/>
        </p:nvSpPr>
        <p:spPr bwMode="auto">
          <a:xfrm>
            <a:off x="1797050" y="2355850"/>
            <a:ext cx="209550" cy="209550"/>
          </a:xfrm>
          <a:prstGeom prst="ellipse">
            <a:avLst/>
          </a:prstGeom>
          <a:solidFill>
            <a:srgbClr val="FF3300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21" name="Oval 141"/>
          <p:cNvSpPr>
            <a:spLocks noChangeArrowheads="1"/>
          </p:cNvSpPr>
          <p:nvPr/>
        </p:nvSpPr>
        <p:spPr bwMode="auto">
          <a:xfrm>
            <a:off x="1792288" y="2693988"/>
            <a:ext cx="209550" cy="209550"/>
          </a:xfrm>
          <a:prstGeom prst="ellipse">
            <a:avLst/>
          </a:prstGeom>
          <a:solidFill>
            <a:srgbClr val="FF3300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22" name="Oval 142"/>
          <p:cNvSpPr>
            <a:spLocks noChangeArrowheads="1"/>
          </p:cNvSpPr>
          <p:nvPr/>
        </p:nvSpPr>
        <p:spPr bwMode="auto">
          <a:xfrm>
            <a:off x="2173288" y="2355850"/>
            <a:ext cx="209550" cy="209550"/>
          </a:xfrm>
          <a:prstGeom prst="ellipse">
            <a:avLst/>
          </a:prstGeom>
          <a:solidFill>
            <a:srgbClr val="FF3300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23" name="Oval 143"/>
          <p:cNvSpPr>
            <a:spLocks noChangeArrowheads="1"/>
          </p:cNvSpPr>
          <p:nvPr/>
        </p:nvSpPr>
        <p:spPr bwMode="auto">
          <a:xfrm>
            <a:off x="2168525" y="2693988"/>
            <a:ext cx="209550" cy="209550"/>
          </a:xfrm>
          <a:prstGeom prst="ellipse">
            <a:avLst/>
          </a:prstGeom>
          <a:solidFill>
            <a:srgbClr val="FF3300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24" name="Oval 144"/>
          <p:cNvSpPr>
            <a:spLocks noChangeArrowheads="1"/>
          </p:cNvSpPr>
          <p:nvPr/>
        </p:nvSpPr>
        <p:spPr bwMode="auto">
          <a:xfrm>
            <a:off x="1406525" y="2022475"/>
            <a:ext cx="209550" cy="209550"/>
          </a:xfrm>
          <a:prstGeom prst="ellipse">
            <a:avLst/>
          </a:prstGeom>
          <a:solidFill>
            <a:srgbClr val="FF33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25" name="Oval 145"/>
          <p:cNvSpPr>
            <a:spLocks noChangeArrowheads="1"/>
          </p:cNvSpPr>
          <p:nvPr/>
        </p:nvSpPr>
        <p:spPr bwMode="auto">
          <a:xfrm>
            <a:off x="2563813" y="2032000"/>
            <a:ext cx="209550" cy="209550"/>
          </a:xfrm>
          <a:prstGeom prst="ellipse">
            <a:avLst/>
          </a:prstGeom>
          <a:solidFill>
            <a:srgbClr val="FF3300"/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26" name="Oval 146"/>
          <p:cNvSpPr>
            <a:spLocks noChangeArrowheads="1"/>
          </p:cNvSpPr>
          <p:nvPr/>
        </p:nvSpPr>
        <p:spPr bwMode="auto">
          <a:xfrm>
            <a:off x="4768850" y="13271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27" name="Oval 147"/>
          <p:cNvSpPr>
            <a:spLocks noChangeArrowheads="1"/>
          </p:cNvSpPr>
          <p:nvPr/>
        </p:nvSpPr>
        <p:spPr bwMode="auto">
          <a:xfrm>
            <a:off x="4768850" y="23558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28" name="Oval 148"/>
          <p:cNvSpPr>
            <a:spLocks noChangeArrowheads="1"/>
          </p:cNvSpPr>
          <p:nvPr/>
        </p:nvSpPr>
        <p:spPr bwMode="auto">
          <a:xfrm>
            <a:off x="4768850" y="16700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29" name="Oval 149"/>
          <p:cNvSpPr>
            <a:spLocks noChangeArrowheads="1"/>
          </p:cNvSpPr>
          <p:nvPr/>
        </p:nvSpPr>
        <p:spPr bwMode="auto">
          <a:xfrm>
            <a:off x="4768850" y="20129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30" name="Oval 150"/>
          <p:cNvSpPr>
            <a:spLocks noChangeArrowheads="1"/>
          </p:cNvSpPr>
          <p:nvPr/>
        </p:nvSpPr>
        <p:spPr bwMode="auto">
          <a:xfrm>
            <a:off x="5164138" y="13271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31" name="Oval 151"/>
          <p:cNvSpPr>
            <a:spLocks noChangeArrowheads="1"/>
          </p:cNvSpPr>
          <p:nvPr/>
        </p:nvSpPr>
        <p:spPr bwMode="auto">
          <a:xfrm>
            <a:off x="5164138" y="23558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32" name="Oval 152"/>
          <p:cNvSpPr>
            <a:spLocks noChangeArrowheads="1"/>
          </p:cNvSpPr>
          <p:nvPr/>
        </p:nvSpPr>
        <p:spPr bwMode="auto">
          <a:xfrm>
            <a:off x="5164138" y="16700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33" name="Oval 153"/>
          <p:cNvSpPr>
            <a:spLocks noChangeArrowheads="1"/>
          </p:cNvSpPr>
          <p:nvPr/>
        </p:nvSpPr>
        <p:spPr bwMode="auto">
          <a:xfrm>
            <a:off x="5164138" y="20129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34" name="Oval 154"/>
          <p:cNvSpPr>
            <a:spLocks noChangeArrowheads="1"/>
          </p:cNvSpPr>
          <p:nvPr/>
        </p:nvSpPr>
        <p:spPr bwMode="auto">
          <a:xfrm>
            <a:off x="5559425" y="13271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35" name="Oval 155"/>
          <p:cNvSpPr>
            <a:spLocks noChangeArrowheads="1"/>
          </p:cNvSpPr>
          <p:nvPr/>
        </p:nvSpPr>
        <p:spPr bwMode="auto">
          <a:xfrm>
            <a:off x="5559425" y="23558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36" name="Oval 156"/>
          <p:cNvSpPr>
            <a:spLocks noChangeArrowheads="1"/>
          </p:cNvSpPr>
          <p:nvPr/>
        </p:nvSpPr>
        <p:spPr bwMode="auto">
          <a:xfrm>
            <a:off x="5559425" y="16700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37" name="Oval 157"/>
          <p:cNvSpPr>
            <a:spLocks noChangeArrowheads="1"/>
          </p:cNvSpPr>
          <p:nvPr/>
        </p:nvSpPr>
        <p:spPr bwMode="auto">
          <a:xfrm>
            <a:off x="5954713" y="13271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38" name="Oval 158"/>
          <p:cNvSpPr>
            <a:spLocks noChangeArrowheads="1"/>
          </p:cNvSpPr>
          <p:nvPr/>
        </p:nvSpPr>
        <p:spPr bwMode="auto">
          <a:xfrm>
            <a:off x="5954713" y="1670050"/>
            <a:ext cx="209550" cy="209550"/>
          </a:xfrm>
          <a:prstGeom prst="ellipse">
            <a:avLst/>
          </a:prstGeom>
          <a:solidFill>
            <a:srgbClr val="00FF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39" name="Oval 159"/>
          <p:cNvSpPr>
            <a:spLocks noChangeArrowheads="1"/>
          </p:cNvSpPr>
          <p:nvPr/>
        </p:nvSpPr>
        <p:spPr bwMode="auto">
          <a:xfrm>
            <a:off x="5954713" y="20129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40" name="Oval 160"/>
          <p:cNvSpPr>
            <a:spLocks noChangeArrowheads="1"/>
          </p:cNvSpPr>
          <p:nvPr/>
        </p:nvSpPr>
        <p:spPr bwMode="auto">
          <a:xfrm>
            <a:off x="6321425" y="13366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41" name="Oval 161"/>
          <p:cNvSpPr>
            <a:spLocks noChangeArrowheads="1"/>
          </p:cNvSpPr>
          <p:nvPr/>
        </p:nvSpPr>
        <p:spPr bwMode="auto">
          <a:xfrm>
            <a:off x="6321425" y="16795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42" name="Oval 162"/>
          <p:cNvSpPr>
            <a:spLocks noChangeArrowheads="1"/>
          </p:cNvSpPr>
          <p:nvPr/>
        </p:nvSpPr>
        <p:spPr bwMode="auto">
          <a:xfrm>
            <a:off x="6321425" y="20224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43" name="Oval 163"/>
          <p:cNvSpPr>
            <a:spLocks noChangeArrowheads="1"/>
          </p:cNvSpPr>
          <p:nvPr/>
        </p:nvSpPr>
        <p:spPr bwMode="auto">
          <a:xfrm>
            <a:off x="6716713" y="13366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44" name="Oval 164"/>
          <p:cNvSpPr>
            <a:spLocks noChangeArrowheads="1"/>
          </p:cNvSpPr>
          <p:nvPr/>
        </p:nvSpPr>
        <p:spPr bwMode="auto">
          <a:xfrm>
            <a:off x="6716713" y="23653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45" name="Oval 165"/>
          <p:cNvSpPr>
            <a:spLocks noChangeArrowheads="1"/>
          </p:cNvSpPr>
          <p:nvPr/>
        </p:nvSpPr>
        <p:spPr bwMode="auto">
          <a:xfrm>
            <a:off x="6716713" y="1679575"/>
            <a:ext cx="209550" cy="209550"/>
          </a:xfrm>
          <a:prstGeom prst="ellipse">
            <a:avLst/>
          </a:prstGeom>
          <a:solidFill>
            <a:srgbClr val="00FF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46" name="Oval 166"/>
          <p:cNvSpPr>
            <a:spLocks noChangeArrowheads="1"/>
          </p:cNvSpPr>
          <p:nvPr/>
        </p:nvSpPr>
        <p:spPr bwMode="auto">
          <a:xfrm>
            <a:off x="7112000" y="13366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47" name="Oval 167"/>
          <p:cNvSpPr>
            <a:spLocks noChangeArrowheads="1"/>
          </p:cNvSpPr>
          <p:nvPr/>
        </p:nvSpPr>
        <p:spPr bwMode="auto">
          <a:xfrm>
            <a:off x="7112000" y="23653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48" name="Oval 168"/>
          <p:cNvSpPr>
            <a:spLocks noChangeArrowheads="1"/>
          </p:cNvSpPr>
          <p:nvPr/>
        </p:nvSpPr>
        <p:spPr bwMode="auto">
          <a:xfrm>
            <a:off x="7112000" y="16795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49" name="Oval 169"/>
          <p:cNvSpPr>
            <a:spLocks noChangeArrowheads="1"/>
          </p:cNvSpPr>
          <p:nvPr/>
        </p:nvSpPr>
        <p:spPr bwMode="auto">
          <a:xfrm>
            <a:off x="7112000" y="2022475"/>
            <a:ext cx="209550" cy="209550"/>
          </a:xfrm>
          <a:prstGeom prst="ellipse">
            <a:avLst/>
          </a:prstGeom>
          <a:solidFill>
            <a:srgbClr val="00FF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50" name="Oval 170"/>
          <p:cNvSpPr>
            <a:spLocks noChangeArrowheads="1"/>
          </p:cNvSpPr>
          <p:nvPr/>
        </p:nvSpPr>
        <p:spPr bwMode="auto">
          <a:xfrm>
            <a:off x="7507288" y="13366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51" name="Oval 171"/>
          <p:cNvSpPr>
            <a:spLocks noChangeArrowheads="1"/>
          </p:cNvSpPr>
          <p:nvPr/>
        </p:nvSpPr>
        <p:spPr bwMode="auto">
          <a:xfrm>
            <a:off x="7507288" y="23653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52" name="Oval 172"/>
          <p:cNvSpPr>
            <a:spLocks noChangeArrowheads="1"/>
          </p:cNvSpPr>
          <p:nvPr/>
        </p:nvSpPr>
        <p:spPr bwMode="auto">
          <a:xfrm>
            <a:off x="7507288" y="16795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53" name="Oval 173"/>
          <p:cNvSpPr>
            <a:spLocks noChangeArrowheads="1"/>
          </p:cNvSpPr>
          <p:nvPr/>
        </p:nvSpPr>
        <p:spPr bwMode="auto">
          <a:xfrm>
            <a:off x="7507288" y="2022475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54" name="Oval 174"/>
          <p:cNvSpPr>
            <a:spLocks noChangeArrowheads="1"/>
          </p:cNvSpPr>
          <p:nvPr/>
        </p:nvSpPr>
        <p:spPr bwMode="auto">
          <a:xfrm>
            <a:off x="4764088" y="26939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55" name="Oval 175"/>
          <p:cNvSpPr>
            <a:spLocks noChangeArrowheads="1"/>
          </p:cNvSpPr>
          <p:nvPr/>
        </p:nvSpPr>
        <p:spPr bwMode="auto">
          <a:xfrm>
            <a:off x="4764088" y="30368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56" name="Oval 176"/>
          <p:cNvSpPr>
            <a:spLocks noChangeArrowheads="1"/>
          </p:cNvSpPr>
          <p:nvPr/>
        </p:nvSpPr>
        <p:spPr bwMode="auto">
          <a:xfrm>
            <a:off x="4764088" y="33797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57" name="Oval 177"/>
          <p:cNvSpPr>
            <a:spLocks noChangeArrowheads="1"/>
          </p:cNvSpPr>
          <p:nvPr/>
        </p:nvSpPr>
        <p:spPr bwMode="auto">
          <a:xfrm>
            <a:off x="5159375" y="26939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58" name="Oval 178"/>
          <p:cNvSpPr>
            <a:spLocks noChangeArrowheads="1"/>
          </p:cNvSpPr>
          <p:nvPr/>
        </p:nvSpPr>
        <p:spPr bwMode="auto">
          <a:xfrm>
            <a:off x="5159375" y="30368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59" name="Oval 179"/>
          <p:cNvSpPr>
            <a:spLocks noChangeArrowheads="1"/>
          </p:cNvSpPr>
          <p:nvPr/>
        </p:nvSpPr>
        <p:spPr bwMode="auto">
          <a:xfrm>
            <a:off x="5159375" y="33797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60" name="Oval 180"/>
          <p:cNvSpPr>
            <a:spLocks noChangeArrowheads="1"/>
          </p:cNvSpPr>
          <p:nvPr/>
        </p:nvSpPr>
        <p:spPr bwMode="auto">
          <a:xfrm>
            <a:off x="5554663" y="2693988"/>
            <a:ext cx="209550" cy="209550"/>
          </a:xfrm>
          <a:prstGeom prst="ellipse">
            <a:avLst/>
          </a:prstGeom>
          <a:solidFill>
            <a:srgbClr val="00FF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61" name="Oval 181"/>
          <p:cNvSpPr>
            <a:spLocks noChangeArrowheads="1"/>
          </p:cNvSpPr>
          <p:nvPr/>
        </p:nvSpPr>
        <p:spPr bwMode="auto">
          <a:xfrm>
            <a:off x="5554663" y="30368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62" name="Oval 182"/>
          <p:cNvSpPr>
            <a:spLocks noChangeArrowheads="1"/>
          </p:cNvSpPr>
          <p:nvPr/>
        </p:nvSpPr>
        <p:spPr bwMode="auto">
          <a:xfrm>
            <a:off x="5554663" y="33797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63" name="Oval 183"/>
          <p:cNvSpPr>
            <a:spLocks noChangeArrowheads="1"/>
          </p:cNvSpPr>
          <p:nvPr/>
        </p:nvSpPr>
        <p:spPr bwMode="auto">
          <a:xfrm>
            <a:off x="5949950" y="3036888"/>
            <a:ext cx="209550" cy="209550"/>
          </a:xfrm>
          <a:prstGeom prst="ellipse">
            <a:avLst/>
          </a:prstGeom>
          <a:solidFill>
            <a:srgbClr val="00FF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64" name="Oval 184"/>
          <p:cNvSpPr>
            <a:spLocks noChangeArrowheads="1"/>
          </p:cNvSpPr>
          <p:nvPr/>
        </p:nvSpPr>
        <p:spPr bwMode="auto">
          <a:xfrm>
            <a:off x="5949950" y="33797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65" name="Oval 185"/>
          <p:cNvSpPr>
            <a:spLocks noChangeArrowheads="1"/>
          </p:cNvSpPr>
          <p:nvPr/>
        </p:nvSpPr>
        <p:spPr bwMode="auto">
          <a:xfrm>
            <a:off x="6316663" y="30464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66" name="Oval 186"/>
          <p:cNvSpPr>
            <a:spLocks noChangeArrowheads="1"/>
          </p:cNvSpPr>
          <p:nvPr/>
        </p:nvSpPr>
        <p:spPr bwMode="auto">
          <a:xfrm>
            <a:off x="6316663" y="33893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67" name="Oval 187"/>
          <p:cNvSpPr>
            <a:spLocks noChangeArrowheads="1"/>
          </p:cNvSpPr>
          <p:nvPr/>
        </p:nvSpPr>
        <p:spPr bwMode="auto">
          <a:xfrm>
            <a:off x="6711950" y="27035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68" name="Oval 188"/>
          <p:cNvSpPr>
            <a:spLocks noChangeArrowheads="1"/>
          </p:cNvSpPr>
          <p:nvPr/>
        </p:nvSpPr>
        <p:spPr bwMode="auto">
          <a:xfrm>
            <a:off x="6711950" y="3046413"/>
            <a:ext cx="209550" cy="209550"/>
          </a:xfrm>
          <a:prstGeom prst="ellipse">
            <a:avLst/>
          </a:prstGeom>
          <a:solidFill>
            <a:srgbClr val="00FF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69" name="Oval 189"/>
          <p:cNvSpPr>
            <a:spLocks noChangeArrowheads="1"/>
          </p:cNvSpPr>
          <p:nvPr/>
        </p:nvSpPr>
        <p:spPr bwMode="auto">
          <a:xfrm>
            <a:off x="6711950" y="33893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70" name="Oval 190"/>
          <p:cNvSpPr>
            <a:spLocks noChangeArrowheads="1"/>
          </p:cNvSpPr>
          <p:nvPr/>
        </p:nvSpPr>
        <p:spPr bwMode="auto">
          <a:xfrm>
            <a:off x="7107238" y="2703513"/>
            <a:ext cx="209550" cy="209550"/>
          </a:xfrm>
          <a:prstGeom prst="ellipse">
            <a:avLst/>
          </a:prstGeom>
          <a:solidFill>
            <a:srgbClr val="00FF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71" name="Oval 191"/>
          <p:cNvSpPr>
            <a:spLocks noChangeArrowheads="1"/>
          </p:cNvSpPr>
          <p:nvPr/>
        </p:nvSpPr>
        <p:spPr bwMode="auto">
          <a:xfrm>
            <a:off x="7107238" y="30464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72" name="Oval 192"/>
          <p:cNvSpPr>
            <a:spLocks noChangeArrowheads="1"/>
          </p:cNvSpPr>
          <p:nvPr/>
        </p:nvSpPr>
        <p:spPr bwMode="auto">
          <a:xfrm>
            <a:off x="7107238" y="33893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73" name="Oval 193"/>
          <p:cNvSpPr>
            <a:spLocks noChangeArrowheads="1"/>
          </p:cNvSpPr>
          <p:nvPr/>
        </p:nvSpPr>
        <p:spPr bwMode="auto">
          <a:xfrm>
            <a:off x="7502525" y="27035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74" name="Oval 194"/>
          <p:cNvSpPr>
            <a:spLocks noChangeArrowheads="1"/>
          </p:cNvSpPr>
          <p:nvPr/>
        </p:nvSpPr>
        <p:spPr bwMode="auto">
          <a:xfrm>
            <a:off x="7502525" y="30464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75" name="Oval 195"/>
          <p:cNvSpPr>
            <a:spLocks noChangeArrowheads="1"/>
          </p:cNvSpPr>
          <p:nvPr/>
        </p:nvSpPr>
        <p:spPr bwMode="auto">
          <a:xfrm>
            <a:off x="7502525" y="3389313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76" name="Oval 196"/>
          <p:cNvSpPr>
            <a:spLocks noChangeArrowheads="1"/>
          </p:cNvSpPr>
          <p:nvPr/>
        </p:nvSpPr>
        <p:spPr bwMode="auto">
          <a:xfrm>
            <a:off x="5949950" y="23558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77" name="Oval 197"/>
          <p:cNvSpPr>
            <a:spLocks noChangeArrowheads="1"/>
          </p:cNvSpPr>
          <p:nvPr/>
        </p:nvSpPr>
        <p:spPr bwMode="auto">
          <a:xfrm>
            <a:off x="5945188" y="26939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78" name="Oval 198"/>
          <p:cNvSpPr>
            <a:spLocks noChangeArrowheads="1"/>
          </p:cNvSpPr>
          <p:nvPr/>
        </p:nvSpPr>
        <p:spPr bwMode="auto">
          <a:xfrm>
            <a:off x="6326188" y="235585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79" name="Oval 199"/>
          <p:cNvSpPr>
            <a:spLocks noChangeArrowheads="1"/>
          </p:cNvSpPr>
          <p:nvPr/>
        </p:nvSpPr>
        <p:spPr bwMode="auto">
          <a:xfrm>
            <a:off x="6321425" y="2693988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80" name="Oval 200"/>
          <p:cNvSpPr>
            <a:spLocks noChangeArrowheads="1"/>
          </p:cNvSpPr>
          <p:nvPr/>
        </p:nvSpPr>
        <p:spPr bwMode="auto">
          <a:xfrm>
            <a:off x="5559425" y="2022475"/>
            <a:ext cx="209550" cy="209550"/>
          </a:xfrm>
          <a:prstGeom prst="ellipse">
            <a:avLst/>
          </a:prstGeom>
          <a:solidFill>
            <a:srgbClr val="00FF00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51081" name="Oval 201"/>
          <p:cNvSpPr>
            <a:spLocks noChangeArrowheads="1"/>
          </p:cNvSpPr>
          <p:nvPr/>
        </p:nvSpPr>
        <p:spPr bwMode="auto">
          <a:xfrm>
            <a:off x="6716713" y="2032000"/>
            <a:ext cx="209550" cy="209550"/>
          </a:xfrm>
          <a:prstGeom prst="ellipse">
            <a:avLst/>
          </a:prstGeom>
          <a:solidFill>
            <a:srgbClr val="C0C0C0"/>
          </a:solidFill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51083" name="Group 203"/>
          <p:cNvGrpSpPr>
            <a:grpSpLocks/>
          </p:cNvGrpSpPr>
          <p:nvPr/>
        </p:nvGrpSpPr>
        <p:grpSpPr bwMode="auto">
          <a:xfrm>
            <a:off x="2139950" y="4448175"/>
            <a:ext cx="4881563" cy="406400"/>
            <a:chOff x="1348" y="2802"/>
            <a:chExt cx="3075" cy="256"/>
          </a:xfrm>
        </p:grpSpPr>
        <p:sp>
          <p:nvSpPr>
            <p:cNvPr id="250952" name="Text Box 72"/>
            <p:cNvSpPr txBox="1">
              <a:spLocks noChangeArrowheads="1"/>
            </p:cNvSpPr>
            <p:nvPr/>
          </p:nvSpPr>
          <p:spPr bwMode="auto">
            <a:xfrm>
              <a:off x="1348" y="2803"/>
              <a:ext cx="1010" cy="255"/>
            </a:xfrm>
            <a:prstGeom prst="rect">
              <a:avLst/>
            </a:prstGeom>
            <a:solidFill>
              <a:srgbClr val="00FF00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en-US" altLang="da-DK"/>
                <a:t>Legal moves</a:t>
              </a:r>
              <a:endParaRPr lang="en-US" altLang="da-DK" noProof="1"/>
            </a:p>
          </p:txBody>
        </p:sp>
        <p:sp>
          <p:nvSpPr>
            <p:cNvPr id="251082" name="Text Box 202"/>
            <p:cNvSpPr txBox="1">
              <a:spLocks noChangeArrowheads="1"/>
            </p:cNvSpPr>
            <p:nvPr/>
          </p:nvSpPr>
          <p:spPr bwMode="auto">
            <a:xfrm>
              <a:off x="2853" y="2802"/>
              <a:ext cx="1570" cy="255"/>
            </a:xfrm>
            <a:prstGeom prst="rect">
              <a:avLst/>
            </a:prstGeom>
            <a:solidFill>
              <a:srgbClr val="FF3300"/>
            </a:solidFill>
            <a:ln w="381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en-US" altLang="da-DK"/>
                <a:t>Dangerous positions</a:t>
              </a:r>
              <a:endParaRPr lang="en-US" altLang="da-DK" noProof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708025"/>
            <a:ext cx="7642225" cy="5965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7027" name="Text Box 3"/>
          <p:cNvSpPr txBox="1">
            <a:spLocks noChangeArrowheads="1"/>
          </p:cNvSpPr>
          <p:nvPr/>
        </p:nvSpPr>
        <p:spPr bwMode="auto">
          <a:xfrm>
            <a:off x="449263" y="76200"/>
            <a:ext cx="7439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10.4B  Course rating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817563"/>
            <a:ext cx="7658100" cy="49371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8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1246188"/>
            <a:ext cx="18827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8053" name="Text Box 5"/>
          <p:cNvSpPr txBox="1">
            <a:spLocks noChangeArrowheads="1"/>
          </p:cNvSpPr>
          <p:nvPr/>
        </p:nvSpPr>
        <p:spPr bwMode="auto">
          <a:xfrm>
            <a:off x="449263" y="76200"/>
            <a:ext cx="7439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10.4G   Similar colors show relationships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2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1130300"/>
            <a:ext cx="3162300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1632" name="Text Box 16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3.2A  Law of lines?</a:t>
            </a:r>
          </a:p>
        </p:txBody>
      </p:sp>
      <p:sp>
        <p:nvSpPr>
          <p:cNvPr id="111633" name="Text Box 17"/>
          <p:cNvSpPr txBox="1">
            <a:spLocks noChangeArrowheads="1"/>
          </p:cNvSpPr>
          <p:nvPr/>
        </p:nvSpPr>
        <p:spPr bwMode="auto">
          <a:xfrm>
            <a:off x="492125" y="763588"/>
            <a:ext cx="3460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A</a:t>
            </a:r>
          </a:p>
        </p:txBody>
      </p:sp>
      <p:grpSp>
        <p:nvGrpSpPr>
          <p:cNvPr id="111636" name="Group 20"/>
          <p:cNvGrpSpPr>
            <a:grpSpLocks/>
          </p:cNvGrpSpPr>
          <p:nvPr/>
        </p:nvGrpSpPr>
        <p:grpSpPr bwMode="auto">
          <a:xfrm>
            <a:off x="3916363" y="763588"/>
            <a:ext cx="2293937" cy="4611687"/>
            <a:chOff x="2467" y="481"/>
            <a:chExt cx="1445" cy="2905"/>
          </a:xfrm>
        </p:grpSpPr>
        <p:pic>
          <p:nvPicPr>
            <p:cNvPr id="111630" name="Picture 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7" y="711"/>
              <a:ext cx="1445" cy="2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1634" name="Text Box 18"/>
            <p:cNvSpPr txBox="1">
              <a:spLocks noChangeArrowheads="1"/>
            </p:cNvSpPr>
            <p:nvPr/>
          </p:nvSpPr>
          <p:spPr bwMode="auto">
            <a:xfrm>
              <a:off x="2545" y="481"/>
              <a:ext cx="21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noProof="1"/>
                <a:t>B</a:t>
              </a:r>
            </a:p>
          </p:txBody>
        </p:sp>
      </p:grpSp>
      <p:grpSp>
        <p:nvGrpSpPr>
          <p:cNvPr id="111637" name="Group 21"/>
          <p:cNvGrpSpPr>
            <a:grpSpLocks/>
          </p:cNvGrpSpPr>
          <p:nvPr/>
        </p:nvGrpSpPr>
        <p:grpSpPr bwMode="auto">
          <a:xfrm>
            <a:off x="6510338" y="763588"/>
            <a:ext cx="2295525" cy="3717925"/>
            <a:chOff x="4101" y="481"/>
            <a:chExt cx="1446" cy="2342"/>
          </a:xfrm>
        </p:grpSpPr>
        <p:pic>
          <p:nvPicPr>
            <p:cNvPr id="111631" name="Picture 1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1" y="711"/>
              <a:ext cx="1446" cy="2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1635" name="Text Box 19"/>
            <p:cNvSpPr txBox="1">
              <a:spLocks noChangeArrowheads="1"/>
            </p:cNvSpPr>
            <p:nvPr/>
          </p:nvSpPr>
          <p:spPr bwMode="auto">
            <a:xfrm>
              <a:off x="4125" y="481"/>
              <a:ext cx="21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noProof="1"/>
                <a:t>C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" y="1176338"/>
            <a:ext cx="366712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2660" name="Group 20"/>
          <p:cNvGrpSpPr>
            <a:grpSpLocks/>
          </p:cNvGrpSpPr>
          <p:nvPr/>
        </p:nvGrpSpPr>
        <p:grpSpPr bwMode="auto">
          <a:xfrm>
            <a:off x="4564063" y="766763"/>
            <a:ext cx="3638550" cy="3162300"/>
            <a:chOff x="2875" y="483"/>
            <a:chExt cx="2292" cy="1992"/>
          </a:xfrm>
        </p:grpSpPr>
        <p:pic>
          <p:nvPicPr>
            <p:cNvPr id="112652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" y="747"/>
              <a:ext cx="2292" cy="17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2653" name="Text Box 13"/>
            <p:cNvSpPr txBox="1">
              <a:spLocks noChangeArrowheads="1"/>
            </p:cNvSpPr>
            <p:nvPr/>
          </p:nvSpPr>
          <p:spPr bwMode="auto">
            <a:xfrm>
              <a:off x="2919" y="483"/>
              <a:ext cx="21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noProof="1"/>
                <a:t>E</a:t>
              </a:r>
            </a:p>
          </p:txBody>
        </p:sp>
      </p:grpSp>
      <p:sp>
        <p:nvSpPr>
          <p:cNvPr id="112654" name="Text Box 14"/>
          <p:cNvSpPr txBox="1">
            <a:spLocks noChangeArrowheads="1"/>
          </p:cNvSpPr>
          <p:nvPr/>
        </p:nvSpPr>
        <p:spPr bwMode="auto">
          <a:xfrm>
            <a:off x="620713" y="757238"/>
            <a:ext cx="3460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D</a:t>
            </a:r>
          </a:p>
        </p:txBody>
      </p:sp>
      <p:sp>
        <p:nvSpPr>
          <p:cNvPr id="112659" name="Text Box 19"/>
          <p:cNvSpPr txBox="1">
            <a:spLocks noChangeArrowheads="1"/>
          </p:cNvSpPr>
          <p:nvPr/>
        </p:nvSpPr>
        <p:spPr bwMode="auto">
          <a:xfrm>
            <a:off x="449263" y="65088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l"/>
            <a:r>
              <a:rPr lang="en-US" altLang="da-DK" sz="2400"/>
              <a:t>Fig 3.2B  Proximity and closure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11201</TotalTime>
  <Words>1874</Words>
  <Application>Microsoft Office PowerPoint</Application>
  <PresentationFormat>On-screen Show (4:3)</PresentationFormat>
  <Paragraphs>932</Paragraphs>
  <Slides>45</Slides>
  <Notes>40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Blank Presentation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183</cp:revision>
  <cp:lastPrinted>2004-03-17T22:07:30Z</cp:lastPrinted>
  <dcterms:created xsi:type="dcterms:W3CDTF">1998-09-07T20:07:06Z</dcterms:created>
  <dcterms:modified xsi:type="dcterms:W3CDTF">2016-01-10T14:13:06Z</dcterms:modified>
</cp:coreProperties>
</file>