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6" r:id="rId2"/>
    <p:sldId id="259" r:id="rId3"/>
    <p:sldId id="267" r:id="rId4"/>
    <p:sldId id="26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729413" cy="98679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-798" y="-486"/>
      </p:cViewPr>
      <p:guideLst>
        <p:guide orient="horz" pos="2160"/>
        <p:guide orient="horz" pos="3408"/>
        <p:guide pos="2880"/>
        <p:guide pos="49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5" d="100"/>
          <a:sy n="55" d="100"/>
        </p:scale>
        <p:origin x="-1752" y="-84"/>
      </p:cViewPr>
      <p:guideLst>
        <p:guide orient="horz" pos="3108"/>
        <p:guide pos="21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da-DK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3175" y="0"/>
            <a:ext cx="291623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altLang="da-DK"/>
          </a:p>
        </p:txBody>
      </p:sp>
      <p:sp>
        <p:nvSpPr>
          <p:cNvPr id="13316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1623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da-DK"/>
          </a:p>
        </p:txBody>
      </p:sp>
      <p:sp>
        <p:nvSpPr>
          <p:cNvPr id="13317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3175" y="9374188"/>
            <a:ext cx="291623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0B3BDB-2A89-4366-9A45-6022E63ACC88}" type="slidenum">
              <a:rPr lang="en-GB" altLang="da-DK"/>
              <a:pPr/>
              <a:t>‹#›</a:t>
            </a:fld>
            <a:endParaRPr lang="en-GB" altLang="da-DK"/>
          </a:p>
        </p:txBody>
      </p:sp>
    </p:spTree>
    <p:extLst>
      <p:ext uri="{BB962C8B-B14F-4D97-AF65-F5344CB8AC3E}">
        <p14:creationId xmlns:p14="http://schemas.microsoft.com/office/powerpoint/2010/main" val="13910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da-DK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1623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da-DK"/>
          </a:p>
        </p:txBody>
      </p:sp>
      <p:sp>
        <p:nvSpPr>
          <p:cNvPr id="51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898525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938" y="4687888"/>
            <a:ext cx="4935537" cy="444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623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da-DK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74188"/>
            <a:ext cx="291623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9C4C55-9BDD-4A6D-827F-F682B6003B6F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6931796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1E99F9-3C98-4598-A565-FA27EE2E87A2}" type="slidenum">
              <a:rPr lang="en-US" altLang="da-DK"/>
              <a:pPr/>
              <a:t>1</a:t>
            </a:fld>
            <a:endParaRPr lang="en-US" altLang="da-DK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03DE8A-1051-4448-AC34-50FB471A5AAF}" type="slidenum">
              <a:rPr lang="en-US" altLang="da-DK"/>
              <a:pPr/>
              <a:t>10</a:t>
            </a:fld>
            <a:endParaRPr lang="en-US" altLang="da-DK"/>
          </a:p>
        </p:txBody>
      </p:sp>
      <p:sp>
        <p:nvSpPr>
          <p:cNvPr id="348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463D0D-000C-4C77-8505-313484F264AB}" type="slidenum">
              <a:rPr lang="en-US" altLang="da-DK"/>
              <a:pPr/>
              <a:t>2</a:t>
            </a:fld>
            <a:endParaRPr lang="en-US" altLang="da-DK"/>
          </a:p>
        </p:txBody>
      </p:sp>
      <p:sp>
        <p:nvSpPr>
          <p:cNvPr id="921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55675" y="835025"/>
            <a:ext cx="4806950" cy="3605213"/>
          </a:xfrm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7894638"/>
            <a:ext cx="4935537" cy="1233487"/>
          </a:xfrm>
        </p:spPr>
        <p:txBody>
          <a:bodyPr lIns="85652" tIns="42826" rIns="85652" bIns="42826"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317E43-59F2-49FF-9414-5392E782703B}" type="slidenum">
              <a:rPr lang="en-US" altLang="da-DK"/>
              <a:pPr/>
              <a:t>3</a:t>
            </a:fld>
            <a:endParaRPr lang="en-US" altLang="da-DK"/>
          </a:p>
        </p:txBody>
      </p:sp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893D0F-BEB5-4AD0-B1E2-DD5409B76AC7}" type="slidenum">
              <a:rPr lang="en-US" altLang="da-DK"/>
              <a:pPr/>
              <a:t>4</a:t>
            </a:fld>
            <a:endParaRPr lang="en-US" altLang="da-DK"/>
          </a:p>
        </p:txBody>
      </p:sp>
      <p:sp>
        <p:nvSpPr>
          <p:cNvPr id="389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DF5DC0-242D-4689-89AC-5F43D782A7FC}" type="slidenum">
              <a:rPr lang="en-US" altLang="da-DK"/>
              <a:pPr/>
              <a:t>5</a:t>
            </a:fld>
            <a:endParaRPr lang="en-US" altLang="da-DK"/>
          </a:p>
        </p:txBody>
      </p:sp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6BD2EB-0F56-495D-BD7B-904A4CD1DC2B}" type="slidenum">
              <a:rPr lang="en-US" altLang="da-DK"/>
              <a:pPr/>
              <a:t>6</a:t>
            </a:fld>
            <a:endParaRPr lang="en-US" altLang="da-DK"/>
          </a:p>
        </p:txBody>
      </p:sp>
      <p:sp>
        <p:nvSpPr>
          <p:cNvPr id="307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ED19B4-220A-4BCE-A8CD-9AF73B91743C}" type="slidenum">
              <a:rPr lang="en-US" altLang="da-DK"/>
              <a:pPr/>
              <a:t>7</a:t>
            </a:fld>
            <a:endParaRPr lang="en-US" altLang="da-DK"/>
          </a:p>
        </p:txBody>
      </p:sp>
      <p:sp>
        <p:nvSpPr>
          <p:cNvPr id="317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8058B4-3A5D-4C20-A762-57AA828D630B}" type="slidenum">
              <a:rPr lang="en-US" altLang="da-DK"/>
              <a:pPr/>
              <a:t>8</a:t>
            </a:fld>
            <a:endParaRPr lang="en-US" altLang="da-DK"/>
          </a:p>
        </p:txBody>
      </p:sp>
      <p:sp>
        <p:nvSpPr>
          <p:cNvPr id="327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2488E3-47DA-4BC5-A4D2-7AA44965B191}" type="slidenum">
              <a:rPr lang="en-US" altLang="da-DK"/>
              <a:pPr/>
              <a:t>9</a:t>
            </a:fld>
            <a:endParaRPr lang="en-US" altLang="da-DK"/>
          </a:p>
        </p:txBody>
      </p:sp>
      <p:sp>
        <p:nvSpPr>
          <p:cNvPr id="337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6CBE1-D90D-4D8E-90E6-6368FBD93933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4083284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3EEBFA-5211-404C-8151-76B2A4C3CA58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225878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44712-181E-4D17-81B0-80EE007D868D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732506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83FBC9-9BA9-4DEC-9A28-11F36E3B2722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509930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1D081-7580-4228-A23D-8E1C63C61CC0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909074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536A7-5741-4B21-B9C8-3C085C196B2E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863021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2A9180-E326-49A9-AEE0-C2995F5AD1EE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505831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5A4662-F946-4EB8-A1F0-C4ED9444BA90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223201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861D87-E4F3-48BE-80C9-2FC6572996F5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070853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F5B81B-FB2B-4419-AC0A-E0D00D41466D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934956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02E508-2D14-46AD-8187-03756E7DC91E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442610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da-DK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da-DK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D8A1019-71B9-4819-9731-527F1DCDD05F}" type="slidenum">
              <a:rPr lang="en-US" altLang="da-DK"/>
              <a:pPr/>
              <a:t>‹#›</a:t>
            </a:fld>
            <a:endParaRPr lang="en-US" alt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8.emf"/><Relationship Id="rId4" Type="http://schemas.openxmlformats.org/officeDocument/2006/relationships/oleObject" Target="../embeddings/oleObject15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5.e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9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8.emf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1.e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4.emf"/><Relationship Id="rId4" Type="http://schemas.openxmlformats.org/officeDocument/2006/relationships/oleObject" Target="../embeddings/oleObject11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6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5.e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901700" y="1219200"/>
            <a:ext cx="7289800" cy="354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da-DK" sz="1800" b="1">
                <a:latin typeface="Arial" charset="0"/>
              </a:rPr>
              <a:t>Slides for</a:t>
            </a:r>
          </a:p>
          <a:p>
            <a:pPr algn="ctr"/>
            <a:r>
              <a:rPr lang="en-US" altLang="da-DK" sz="3600" b="1">
                <a:latin typeface="Arial" charset="0"/>
              </a:rPr>
              <a:t>User interface design </a:t>
            </a:r>
          </a:p>
          <a:p>
            <a:pPr algn="ctr"/>
            <a:r>
              <a:rPr lang="en-US" altLang="da-DK" sz="1800" b="1">
                <a:latin typeface="Arial" charset="0"/>
              </a:rPr>
              <a:t>A software engineering perspective</a:t>
            </a:r>
          </a:p>
          <a:p>
            <a:pPr algn="ctr"/>
            <a:r>
              <a:rPr lang="en-US" altLang="da-DK" sz="1800" b="1">
                <a:latin typeface="Arial" charset="0"/>
              </a:rPr>
              <a:t>Soren Lauesen</a:t>
            </a:r>
          </a:p>
          <a:p>
            <a:pPr algn="ctr"/>
            <a:endParaRPr lang="en-US" altLang="da-DK" sz="1800" b="1">
              <a:latin typeface="Arial" charset="0"/>
            </a:endParaRPr>
          </a:p>
          <a:p>
            <a:pPr algn="ctr"/>
            <a:r>
              <a:rPr lang="en-US" altLang="da-DK" b="1">
                <a:latin typeface="Arial" charset="0"/>
              </a:rPr>
              <a:t>14. Heuristic evaluation</a:t>
            </a:r>
            <a:endParaRPr lang="da-DK" altLang="da-DK" b="1">
              <a:latin typeface="Arial" charset="0"/>
            </a:endParaRPr>
          </a:p>
          <a:p>
            <a:pPr algn="ctr"/>
            <a:endParaRPr lang="en-US" altLang="da-DK" sz="1800" b="1">
              <a:latin typeface="Arial" charset="0"/>
            </a:endParaRPr>
          </a:p>
          <a:p>
            <a:pPr algn="ctr"/>
            <a:r>
              <a:rPr lang="da-DK" altLang="da-DK" sz="1800" b="1">
                <a:latin typeface="Arial" charset="0"/>
              </a:rPr>
              <a:t>August </a:t>
            </a:r>
            <a:r>
              <a:rPr lang="en-US" altLang="da-DK" sz="1800" b="1">
                <a:latin typeface="Arial" charset="0"/>
              </a:rPr>
              <a:t>200</a:t>
            </a:r>
            <a:r>
              <a:rPr lang="da-DK" altLang="da-DK" sz="1800" b="1">
                <a:latin typeface="Arial" charset="0"/>
              </a:rPr>
              <a:t>6</a:t>
            </a:r>
            <a:endParaRPr lang="en-US" altLang="da-DK" sz="1800" b="1">
              <a:latin typeface="Arial" charset="0"/>
            </a:endParaRPr>
          </a:p>
          <a:p>
            <a:pPr algn="ctr"/>
            <a:endParaRPr lang="en-US" altLang="da-DK" sz="1800" b="1">
              <a:latin typeface="Arial" charset="0"/>
            </a:endParaRPr>
          </a:p>
          <a:p>
            <a:pPr algn="ctr"/>
            <a:r>
              <a:rPr lang="en-US" altLang="da-DK" sz="1400" noProof="1">
                <a:latin typeface="Arial" charset="0"/>
              </a:rPr>
              <a:t>© 200</a:t>
            </a:r>
            <a:r>
              <a:rPr lang="da-DK" altLang="da-DK" sz="1400">
                <a:latin typeface="Arial" charset="0"/>
              </a:rPr>
              <a:t>5</a:t>
            </a:r>
            <a:r>
              <a:rPr lang="da-DK" altLang="da-DK" sz="1400" noProof="1">
                <a:latin typeface="Arial" charset="0"/>
              </a:rPr>
              <a:t>, Pearson Education retains the copyright to the slides, but allows restricted copying for teaching purposes only. It is a condition that the source and copyright notice is preserved on all the material.</a:t>
            </a:r>
            <a:r>
              <a:rPr lang="da-DK" altLang="da-DK" sz="1400" noProof="1"/>
              <a:t> </a:t>
            </a:r>
            <a:endParaRPr lang="da-DK" alt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485775" y="882650"/>
          <a:ext cx="7362825" cy="298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7" name="Worksheet" r:id="rId4" imgW="4905765" imgH="1990954" progId="Excel.Sheet.8">
                  <p:embed/>
                </p:oleObj>
              </mc:Choice>
              <mc:Fallback>
                <p:oleObj name="Worksheet" r:id="rId4" imgW="4905765" imgH="1990954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5" y="882650"/>
                        <a:ext cx="7362825" cy="298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3" name="Oval 5"/>
          <p:cNvSpPr>
            <a:spLocks noChangeArrowheads="1"/>
          </p:cNvSpPr>
          <p:nvPr/>
        </p:nvSpPr>
        <p:spPr bwMode="auto">
          <a:xfrm rot="-1194245">
            <a:off x="1374775" y="1709738"/>
            <a:ext cx="1216025" cy="366712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 flipH="1" flipV="1">
            <a:off x="1981200" y="2101850"/>
            <a:ext cx="381000" cy="1981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1600200" y="4083050"/>
            <a:ext cx="5365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a-DK" altLang="da-DK" sz="1600" b="1">
                <a:latin typeface="Arial" charset="0"/>
              </a:rPr>
              <a:t>Unlikely. Probability that singular U-hits &lt;= 11 is 3.8%</a:t>
            </a:r>
            <a:endParaRPr lang="en-GB" altLang="da-DK" sz="1600" b="1">
              <a:latin typeface="Arial" charset="0"/>
            </a:endParaRP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449263" y="76200"/>
            <a:ext cx="73104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600">
                <a:latin typeface="Arial" charset="0"/>
              </a:rPr>
              <a:t>(Fig 14.4C  Cont.)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3104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1">
                <a:latin typeface="Arial" charset="0"/>
              </a:rPr>
              <a:t>Fig 14.2  Heuristic rules</a:t>
            </a:r>
          </a:p>
        </p:txBody>
      </p:sp>
      <p:pic>
        <p:nvPicPr>
          <p:cNvPr id="820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685800"/>
            <a:ext cx="59594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208" name="Group 16"/>
          <p:cNvGrpSpPr>
            <a:grpSpLocks noChangeAspect="1"/>
          </p:cNvGrpSpPr>
          <p:nvPr/>
        </p:nvGrpSpPr>
        <p:grpSpPr bwMode="auto">
          <a:xfrm>
            <a:off x="523875" y="2108200"/>
            <a:ext cx="3203575" cy="1701800"/>
            <a:chOff x="1248" y="720"/>
            <a:chExt cx="1344" cy="714"/>
          </a:xfrm>
        </p:grpSpPr>
        <p:pic>
          <p:nvPicPr>
            <p:cNvPr id="8207" name="Picture 1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8" y="720"/>
              <a:ext cx="1344" cy="7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204" name="Picture 1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6" y="1170"/>
              <a:ext cx="1068" cy="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8210" name="Object 18"/>
          <p:cNvGraphicFramePr>
            <a:graphicFrameLocks noChangeAspect="1"/>
          </p:cNvGraphicFramePr>
          <p:nvPr/>
        </p:nvGraphicFramePr>
        <p:xfrm>
          <a:off x="523875" y="4086225"/>
          <a:ext cx="3984625" cy="185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2" name="Bitmapbillede" r:id="rId7" imgW="2657846" imgH="1238423" progId="Paint.Picture">
                  <p:embed/>
                </p:oleObj>
              </mc:Choice>
              <mc:Fallback>
                <p:oleObj name="Bitmapbillede" r:id="rId7" imgW="2657846" imgH="1238423" progId="Paint.Picture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875" y="4086225"/>
                        <a:ext cx="3984625" cy="1857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11" name="AutoShape 19"/>
          <p:cNvSpPr>
            <a:spLocks noChangeArrowheads="1"/>
          </p:cNvSpPr>
          <p:nvPr/>
        </p:nvSpPr>
        <p:spPr bwMode="auto">
          <a:xfrm>
            <a:off x="5105400" y="1371600"/>
            <a:ext cx="3744913" cy="5181600"/>
          </a:xfrm>
          <a:prstGeom prst="foldedCorner">
            <a:avLst>
              <a:gd name="adj" fmla="val 12500"/>
            </a:avLst>
          </a:prstGeom>
          <a:solidFill>
            <a:srgbClr val="FFFF99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108000" bIns="0"/>
          <a:lstStyle>
            <a:lvl1pPr marL="381000" indent="-285750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 b="1">
                <a:latin typeface="Arial" charset="0"/>
              </a:rPr>
              <a:t>Heuristic rules</a:t>
            </a:r>
            <a:r>
              <a:rPr lang="en-US" altLang="da-DK" sz="1000" b="1">
                <a:latin typeface="Arial" charset="0"/>
              </a:rPr>
              <a:t> </a:t>
            </a:r>
          </a:p>
          <a:p>
            <a:pPr>
              <a:spcAft>
                <a:spcPct val="50000"/>
              </a:spcAft>
            </a:pPr>
            <a:r>
              <a:rPr lang="en-US" altLang="da-DK" sz="1600" b="1">
                <a:latin typeface="Arial" charset="0"/>
              </a:rPr>
              <a:t>(Molich and Nielsen, 1990):</a:t>
            </a:r>
          </a:p>
          <a:p>
            <a:pPr>
              <a:spcAft>
                <a:spcPct val="50000"/>
              </a:spcAft>
            </a:pPr>
            <a:r>
              <a:rPr lang="en-US" altLang="da-DK" sz="1600" b="1">
                <a:latin typeface="Arial" charset="0"/>
              </a:rPr>
              <a:t>1.	Simple and natural dialog</a:t>
            </a:r>
          </a:p>
          <a:p>
            <a:pPr>
              <a:spcAft>
                <a:spcPct val="50000"/>
              </a:spcAft>
            </a:pPr>
            <a:r>
              <a:rPr lang="en-US" altLang="da-DK" sz="1600" b="1">
                <a:latin typeface="Arial" charset="0"/>
              </a:rPr>
              <a:t>2.	Speak the user’s language</a:t>
            </a:r>
          </a:p>
          <a:p>
            <a:pPr>
              <a:spcAft>
                <a:spcPct val="50000"/>
              </a:spcAft>
            </a:pPr>
            <a:r>
              <a:rPr lang="en-US" altLang="da-DK" sz="1600" b="1">
                <a:latin typeface="Arial" charset="0"/>
              </a:rPr>
              <a:t>3.	Minimize the user’s memory load</a:t>
            </a:r>
          </a:p>
          <a:p>
            <a:pPr>
              <a:spcAft>
                <a:spcPct val="50000"/>
              </a:spcAft>
            </a:pPr>
            <a:r>
              <a:rPr lang="en-US" altLang="da-DK" sz="1600" b="1">
                <a:latin typeface="Arial" charset="0"/>
              </a:rPr>
              <a:t>4.	Be consistent</a:t>
            </a:r>
          </a:p>
          <a:p>
            <a:pPr>
              <a:spcAft>
                <a:spcPct val="50000"/>
              </a:spcAft>
            </a:pPr>
            <a:r>
              <a:rPr lang="en-US" altLang="da-DK" sz="1600" b="1">
                <a:latin typeface="Arial" charset="0"/>
              </a:rPr>
              <a:t>5.	Provide feedback</a:t>
            </a:r>
          </a:p>
          <a:p>
            <a:pPr>
              <a:spcAft>
                <a:spcPct val="50000"/>
              </a:spcAft>
            </a:pPr>
            <a:r>
              <a:rPr lang="en-US" altLang="da-DK" sz="1600" b="1">
                <a:latin typeface="Arial" charset="0"/>
              </a:rPr>
              <a:t>6.	Provide clearly marked exits</a:t>
            </a:r>
          </a:p>
          <a:p>
            <a:pPr>
              <a:spcAft>
                <a:spcPct val="50000"/>
              </a:spcAft>
            </a:pPr>
            <a:r>
              <a:rPr lang="en-US" altLang="da-DK" sz="1600" b="1">
                <a:latin typeface="Arial" charset="0"/>
              </a:rPr>
              <a:t>7.	Provide shortcuts</a:t>
            </a:r>
          </a:p>
          <a:p>
            <a:pPr>
              <a:spcAft>
                <a:spcPct val="50000"/>
              </a:spcAft>
            </a:pPr>
            <a:r>
              <a:rPr lang="en-US" altLang="da-DK" sz="1600" b="1">
                <a:latin typeface="Arial" charset="0"/>
              </a:rPr>
              <a:t>8.	Provide good error messages:</a:t>
            </a:r>
            <a:br>
              <a:rPr lang="en-US" altLang="da-DK" sz="1600" b="1">
                <a:latin typeface="Arial" charset="0"/>
              </a:rPr>
            </a:br>
            <a:r>
              <a:rPr lang="en-US" altLang="da-DK" sz="1600" b="1">
                <a:latin typeface="Arial" charset="0"/>
              </a:rPr>
              <a:t>Friendly, precise, constructive</a:t>
            </a:r>
          </a:p>
          <a:p>
            <a:r>
              <a:rPr lang="en-US" altLang="da-DK" sz="1600" b="1">
                <a:latin typeface="Arial" charset="0"/>
              </a:rPr>
              <a:t>9.	Error prevention</a:t>
            </a:r>
          </a:p>
          <a:p>
            <a:endParaRPr lang="en-US" altLang="da-DK" sz="1600" b="1">
              <a:latin typeface="Arial" charset="0"/>
            </a:endParaRPr>
          </a:p>
          <a:p>
            <a:r>
              <a:rPr lang="en-US" altLang="da-DK" sz="1600" b="1">
                <a:latin typeface="Arial" charset="0"/>
              </a:rPr>
              <a:t>(Lauesen):</a:t>
            </a:r>
          </a:p>
          <a:p>
            <a:r>
              <a:rPr lang="en-US" altLang="da-DK" sz="1600" b="1">
                <a:latin typeface="Arial" charset="0"/>
              </a:rPr>
              <a:t>10.	Explain by 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1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875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1">
                <a:latin typeface="Arial" charset="0"/>
              </a:rPr>
              <a:t>Fig 13.4  Problems and hit-rates</a:t>
            </a:r>
          </a:p>
        </p:txBody>
      </p:sp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0" y="473075"/>
          <a:ext cx="7521575" cy="225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7" name="Worksheet" r:id="rId4" imgW="5010460" imgH="1505201" progId="Excel.Sheet.8">
                  <p:embed/>
                </p:oleObj>
              </mc:Choice>
              <mc:Fallback>
                <p:oleObj name="Worksheet" r:id="rId4" imgW="5010460" imgH="1505201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73075"/>
                        <a:ext cx="7521575" cy="2259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5844" name="Group 4"/>
          <p:cNvGrpSpPr>
            <a:grpSpLocks/>
          </p:cNvGrpSpPr>
          <p:nvPr/>
        </p:nvGrpSpPr>
        <p:grpSpPr bwMode="auto">
          <a:xfrm>
            <a:off x="552450" y="2757488"/>
            <a:ext cx="8205788" cy="3500437"/>
            <a:chOff x="348" y="1737"/>
            <a:chExt cx="5169" cy="2205"/>
          </a:xfrm>
        </p:grpSpPr>
        <p:graphicFrame>
          <p:nvGraphicFramePr>
            <p:cNvPr id="35845" name="Object 5"/>
            <p:cNvGraphicFramePr>
              <a:graphicFrameLocks noChangeAspect="1"/>
            </p:cNvGraphicFramePr>
            <p:nvPr/>
          </p:nvGraphicFramePr>
          <p:xfrm>
            <a:off x="348" y="1737"/>
            <a:ext cx="4339" cy="22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848" name="Worksheet" r:id="rId6" imgW="4591417" imgH="2334017" progId="Excel.Sheet.8">
                    <p:embed/>
                  </p:oleObj>
                </mc:Choice>
                <mc:Fallback>
                  <p:oleObj name="Worksheet" r:id="rId6" imgW="4591417" imgH="2334017" progId="Excel.Sheet.8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8" y="1737"/>
                          <a:ext cx="4339" cy="22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905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846" name="Text Box 6"/>
            <p:cNvSpPr txBox="1">
              <a:spLocks noChangeArrowheads="1"/>
            </p:cNvSpPr>
            <p:nvPr/>
          </p:nvSpPr>
          <p:spPr bwMode="auto">
            <a:xfrm>
              <a:off x="4649" y="2402"/>
              <a:ext cx="868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sz="1600" b="1" noProof="1">
                  <a:latin typeface="Arial" charset="0"/>
                </a:rPr>
                <a:t>Total:</a:t>
              </a:r>
            </a:p>
            <a:p>
              <a:r>
                <a:rPr lang="da-DK" altLang="da-DK" sz="1600" b="1" noProof="1">
                  <a:latin typeface="Arial" charset="0"/>
                </a:rPr>
                <a:t>60 problems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552450" y="558800"/>
          <a:ext cx="8172450" cy="354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2" name="Worksheet" r:id="rId4" imgW="5448650" imgH="2362485" progId="Excel.Sheet.8">
                  <p:embed/>
                </p:oleObj>
              </mc:Choice>
              <mc:Fallback>
                <p:oleObj name="Worksheet" r:id="rId4" imgW="5448650" imgH="2362485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450" y="558800"/>
                        <a:ext cx="8172450" cy="3541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449263" y="76200"/>
            <a:ext cx="7875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(Fig 13.4  Cont.)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3104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600" b="1">
                <a:latin typeface="Arial" charset="0"/>
              </a:rPr>
              <a:t>Fig 14.4A  Problems reported by 17 top-level HCI teams</a:t>
            </a:r>
          </a:p>
        </p:txBody>
      </p:sp>
      <p:graphicFrame>
        <p:nvGraphicFramePr>
          <p:cNvPr id="15378" name="Object 18"/>
          <p:cNvGraphicFramePr>
            <a:graphicFrameLocks noChangeAspect="1"/>
          </p:cNvGraphicFramePr>
          <p:nvPr/>
        </p:nvGraphicFramePr>
        <p:xfrm>
          <a:off x="457200" y="304800"/>
          <a:ext cx="71247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9" name="Worksheet" r:id="rId4" imgW="7391784" imgH="3296164" progId="Excel.Sheet.8">
                  <p:embed/>
                </p:oleObj>
              </mc:Choice>
              <mc:Fallback>
                <p:oleObj name="Worksheet" r:id="rId4" imgW="7391784" imgH="3296164" progId="Excel.Sheet.8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3629"/>
                      <a:stretch>
                        <a:fillRect/>
                      </a:stretch>
                    </p:blipFill>
                    <p:spPr bwMode="auto">
                      <a:xfrm>
                        <a:off x="457200" y="304800"/>
                        <a:ext cx="71247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381" name="Group 21"/>
          <p:cNvGrpSpPr>
            <a:grpSpLocks/>
          </p:cNvGrpSpPr>
          <p:nvPr/>
        </p:nvGrpSpPr>
        <p:grpSpPr bwMode="auto">
          <a:xfrm>
            <a:off x="546100" y="3571875"/>
            <a:ext cx="7954963" cy="3286125"/>
            <a:chOff x="344" y="2250"/>
            <a:chExt cx="5011" cy="2070"/>
          </a:xfrm>
        </p:grpSpPr>
        <p:graphicFrame>
          <p:nvGraphicFramePr>
            <p:cNvPr id="15371" name="Object 11"/>
            <p:cNvGraphicFramePr>
              <a:graphicFrameLocks noChangeAspect="1"/>
            </p:cNvGraphicFramePr>
            <p:nvPr/>
          </p:nvGraphicFramePr>
          <p:xfrm>
            <a:off x="344" y="2250"/>
            <a:ext cx="4098" cy="20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00" name="Chart" r:id="rId6" imgW="6505947" imgH="3438754" progId="Excel.Chart.8">
                    <p:embed/>
                  </p:oleObj>
                </mc:Choice>
                <mc:Fallback>
                  <p:oleObj name="Chart" r:id="rId6" imgW="6505947" imgH="3438754" progId="Excel.Chart.8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b="4433"/>
                        <a:stretch>
                          <a:fillRect/>
                        </a:stretch>
                      </p:blipFill>
                      <p:spPr bwMode="auto">
                        <a:xfrm>
                          <a:off x="344" y="2250"/>
                          <a:ext cx="4098" cy="207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379" name="Rectangle 19"/>
            <p:cNvSpPr>
              <a:spLocks noChangeArrowheads="1"/>
            </p:cNvSpPr>
            <p:nvPr/>
          </p:nvSpPr>
          <p:spPr bwMode="auto">
            <a:xfrm>
              <a:off x="1736" y="3640"/>
              <a:ext cx="92" cy="22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5380" name="Text Box 20"/>
            <p:cNvSpPr txBox="1">
              <a:spLocks noChangeArrowheads="1"/>
            </p:cNvSpPr>
            <p:nvPr/>
          </p:nvSpPr>
          <p:spPr bwMode="auto">
            <a:xfrm>
              <a:off x="4416" y="2994"/>
              <a:ext cx="939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sz="1600" b="1" noProof="1">
                  <a:latin typeface="Arial" charset="0"/>
                </a:rPr>
                <a:t>Total:</a:t>
              </a:r>
            </a:p>
            <a:p>
              <a:r>
                <a:rPr lang="da-DK" altLang="da-DK" sz="1600" b="1" noProof="1">
                  <a:latin typeface="Arial" charset="0"/>
                </a:rPr>
                <a:t>145 problems</a:t>
              </a:r>
            </a:p>
          </p:txBody>
        </p:sp>
      </p:grpSp>
      <p:sp>
        <p:nvSpPr>
          <p:cNvPr id="15398" name="Text Box 38"/>
          <p:cNvSpPr txBox="1">
            <a:spLocks noChangeArrowheads="1"/>
          </p:cNvSpPr>
          <p:nvPr/>
        </p:nvSpPr>
        <p:spPr bwMode="auto">
          <a:xfrm>
            <a:off x="7451725" y="762000"/>
            <a:ext cx="1311275" cy="155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2857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2857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2857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2857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2857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>
                <a:latin typeface="Arial" charset="0"/>
              </a:rPr>
              <a:t>P: minor</a:t>
            </a:r>
          </a:p>
          <a:p>
            <a:r>
              <a:rPr lang="da-DK" altLang="da-DK" sz="1600">
                <a:latin typeface="Arial" charset="0"/>
              </a:rPr>
              <a:t>Q: medium</a:t>
            </a:r>
          </a:p>
          <a:p>
            <a:r>
              <a:rPr lang="da-DK" altLang="da-DK" sz="1600">
                <a:latin typeface="Arial" charset="0"/>
              </a:rPr>
              <a:t>R: major</a:t>
            </a:r>
          </a:p>
          <a:p>
            <a:r>
              <a:rPr lang="da-DK" altLang="da-DK" sz="1600">
                <a:latin typeface="Arial" charset="0"/>
              </a:rPr>
              <a:t>A: idea</a:t>
            </a:r>
          </a:p>
          <a:p>
            <a:r>
              <a:rPr lang="da-DK" altLang="da-DK" sz="1600">
                <a:latin typeface="Arial" charset="0"/>
              </a:rPr>
              <a:t>C: positive</a:t>
            </a:r>
          </a:p>
          <a:p>
            <a:r>
              <a:rPr lang="da-DK" altLang="da-DK" sz="1600">
                <a:latin typeface="Arial" charset="0"/>
              </a:rPr>
              <a:t>T: bug</a:t>
            </a:r>
            <a:endParaRPr lang="en-GB" altLang="da-DK" sz="16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622300" y="381000"/>
          <a:ext cx="6429375" cy="321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8" name="Chart" r:id="rId4" imgW="6429691" imgH="3219907" progId="Excel.Chart.8">
                  <p:embed/>
                </p:oleObj>
              </mc:Choice>
              <mc:Fallback>
                <p:oleObj name="Chart" r:id="rId4" imgW="6429691" imgH="3219907" progId="Excel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300" y="381000"/>
                        <a:ext cx="6429375" cy="3219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449263" y="76200"/>
            <a:ext cx="73104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600">
                <a:latin typeface="Arial" charset="0"/>
              </a:rPr>
              <a:t>(Fig 14.4A  Cont.)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3104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600" b="1">
                <a:latin typeface="Arial" charset="0"/>
              </a:rPr>
              <a:t>Fig 14.4B  Problems according to E-hits and U-hits</a:t>
            </a:r>
          </a:p>
        </p:txBody>
      </p:sp>
      <p:graphicFrame>
        <p:nvGraphicFramePr>
          <p:cNvPr id="19482" name="Object 26"/>
          <p:cNvGraphicFramePr>
            <a:graphicFrameLocks noChangeAspect="1"/>
          </p:cNvGraphicFramePr>
          <p:nvPr/>
        </p:nvGraphicFramePr>
        <p:xfrm>
          <a:off x="485775" y="533400"/>
          <a:ext cx="7362825" cy="307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1" name="Worksheet" r:id="rId4" imgW="4905765" imgH="2048256" progId="Excel.Sheet.8">
                  <p:embed/>
                </p:oleObj>
              </mc:Choice>
              <mc:Fallback>
                <p:oleObj name="Worksheet" r:id="rId4" imgW="4905765" imgH="2048256" progId="Excel.Sheet.8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5" y="533400"/>
                        <a:ext cx="7362825" cy="307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9490" name="Group 34"/>
          <p:cNvGrpSpPr>
            <a:grpSpLocks/>
          </p:cNvGrpSpPr>
          <p:nvPr/>
        </p:nvGrpSpPr>
        <p:grpSpPr bwMode="auto">
          <a:xfrm>
            <a:off x="457200" y="3949700"/>
            <a:ext cx="7772400" cy="2984500"/>
            <a:chOff x="288" y="2488"/>
            <a:chExt cx="4896" cy="1880"/>
          </a:xfrm>
        </p:grpSpPr>
        <p:sp>
          <p:nvSpPr>
            <p:cNvPr id="19465" name="Text Box 9"/>
            <p:cNvSpPr txBox="1">
              <a:spLocks noChangeArrowheads="1"/>
            </p:cNvSpPr>
            <p:nvPr/>
          </p:nvSpPr>
          <p:spPr bwMode="auto">
            <a:xfrm>
              <a:off x="1094" y="3436"/>
              <a:ext cx="61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a-DK" altLang="da-DK" sz="1600" b="1">
                  <a:latin typeface="Arial" charset="0"/>
                </a:rPr>
                <a:t>E-teams</a:t>
              </a:r>
              <a:endParaRPr lang="en-GB" altLang="da-DK" sz="1600" b="1">
                <a:latin typeface="Arial" charset="0"/>
              </a:endParaRPr>
            </a:p>
          </p:txBody>
        </p:sp>
        <p:sp>
          <p:nvSpPr>
            <p:cNvPr id="19466" name="Text Box 10"/>
            <p:cNvSpPr txBox="1">
              <a:spLocks noChangeArrowheads="1"/>
            </p:cNvSpPr>
            <p:nvPr/>
          </p:nvSpPr>
          <p:spPr bwMode="auto">
            <a:xfrm>
              <a:off x="2832" y="3436"/>
              <a:ext cx="62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a-DK" altLang="da-DK" sz="1600" b="1">
                  <a:latin typeface="Arial" charset="0"/>
                </a:rPr>
                <a:t>U-teams</a:t>
              </a:r>
              <a:endParaRPr lang="en-GB" altLang="da-DK" sz="1600" b="1">
                <a:latin typeface="Arial" charset="0"/>
              </a:endParaRPr>
            </a:p>
          </p:txBody>
        </p:sp>
        <p:sp>
          <p:nvSpPr>
            <p:cNvPr id="19467" name="Oval 11"/>
            <p:cNvSpPr>
              <a:spLocks noChangeArrowheads="1"/>
            </p:cNvSpPr>
            <p:nvPr/>
          </p:nvSpPr>
          <p:spPr bwMode="auto">
            <a:xfrm>
              <a:off x="1872" y="2632"/>
              <a:ext cx="128" cy="12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9468" name="Oval 12"/>
            <p:cNvSpPr>
              <a:spLocks noChangeArrowheads="1"/>
            </p:cNvSpPr>
            <p:nvPr/>
          </p:nvSpPr>
          <p:spPr bwMode="auto">
            <a:xfrm>
              <a:off x="2208" y="2680"/>
              <a:ext cx="128" cy="12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9469" name="Oval 13"/>
            <p:cNvSpPr>
              <a:spLocks noChangeArrowheads="1"/>
            </p:cNvSpPr>
            <p:nvPr/>
          </p:nvSpPr>
          <p:spPr bwMode="auto">
            <a:xfrm>
              <a:off x="2512" y="2488"/>
              <a:ext cx="128" cy="12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9470" name="Oval 14"/>
            <p:cNvSpPr>
              <a:spLocks noChangeArrowheads="1"/>
            </p:cNvSpPr>
            <p:nvPr/>
          </p:nvSpPr>
          <p:spPr bwMode="auto">
            <a:xfrm>
              <a:off x="2576" y="2728"/>
              <a:ext cx="128" cy="12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9471" name="Oval 15"/>
            <p:cNvSpPr>
              <a:spLocks noChangeArrowheads="1"/>
            </p:cNvSpPr>
            <p:nvPr/>
          </p:nvSpPr>
          <p:spPr bwMode="auto">
            <a:xfrm>
              <a:off x="2832" y="2536"/>
              <a:ext cx="128" cy="12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9472" name="Text Box 16"/>
            <p:cNvSpPr txBox="1">
              <a:spLocks noChangeArrowheads="1"/>
            </p:cNvSpPr>
            <p:nvPr/>
          </p:nvSpPr>
          <p:spPr bwMode="auto">
            <a:xfrm>
              <a:off x="288" y="2536"/>
              <a:ext cx="1282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da-DK" altLang="da-DK" sz="1600" b="1">
                  <a:latin typeface="Arial" charset="0"/>
                </a:rPr>
                <a:t>Five observations</a:t>
              </a:r>
            </a:p>
            <a:p>
              <a:pPr algn="ctr"/>
              <a:r>
                <a:rPr lang="da-DK" altLang="da-DK" sz="1600" b="1">
                  <a:latin typeface="Arial" charset="0"/>
                </a:rPr>
                <a:t>dropped at random</a:t>
              </a:r>
              <a:endParaRPr lang="en-GB" altLang="da-DK" sz="1600" b="1">
                <a:latin typeface="Arial" charset="0"/>
              </a:endParaRPr>
            </a:p>
          </p:txBody>
        </p:sp>
        <p:sp>
          <p:nvSpPr>
            <p:cNvPr id="19473" name="Line 17"/>
            <p:cNvSpPr>
              <a:spLocks noChangeShapeType="1"/>
            </p:cNvSpPr>
            <p:nvPr/>
          </p:nvSpPr>
          <p:spPr bwMode="auto">
            <a:xfrm flipH="1">
              <a:off x="1824" y="2728"/>
              <a:ext cx="96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9474" name="Line 18"/>
            <p:cNvSpPr>
              <a:spLocks noChangeShapeType="1"/>
            </p:cNvSpPr>
            <p:nvPr/>
          </p:nvSpPr>
          <p:spPr bwMode="auto">
            <a:xfrm flipH="1">
              <a:off x="1968" y="2776"/>
              <a:ext cx="288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9475" name="Line 19"/>
            <p:cNvSpPr>
              <a:spLocks noChangeShapeType="1"/>
            </p:cNvSpPr>
            <p:nvPr/>
          </p:nvSpPr>
          <p:spPr bwMode="auto">
            <a:xfrm flipH="1">
              <a:off x="2352" y="2536"/>
              <a:ext cx="240" cy="38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9476" name="Line 20"/>
            <p:cNvSpPr>
              <a:spLocks noChangeShapeType="1"/>
            </p:cNvSpPr>
            <p:nvPr/>
          </p:nvSpPr>
          <p:spPr bwMode="auto">
            <a:xfrm>
              <a:off x="2640" y="2776"/>
              <a:ext cx="144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19477" name="Line 21"/>
            <p:cNvSpPr>
              <a:spLocks noChangeShapeType="1"/>
            </p:cNvSpPr>
            <p:nvPr/>
          </p:nvSpPr>
          <p:spPr bwMode="auto">
            <a:xfrm>
              <a:off x="2888" y="2592"/>
              <a:ext cx="192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a-DK"/>
            </a:p>
          </p:txBody>
        </p:sp>
        <p:graphicFrame>
          <p:nvGraphicFramePr>
            <p:cNvPr id="19484" name="Object 28"/>
            <p:cNvGraphicFramePr>
              <a:graphicFrameLocks noChangeAspect="1"/>
            </p:cNvGraphicFramePr>
            <p:nvPr/>
          </p:nvGraphicFramePr>
          <p:xfrm>
            <a:off x="864" y="3240"/>
            <a:ext cx="2862" cy="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492" name="Worksheet" r:id="rId6" imgW="4543700" imgH="267005" progId="Excel.Sheet.8">
                    <p:embed/>
                  </p:oleObj>
                </mc:Choice>
                <mc:Fallback>
                  <p:oleObj name="Worksheet" r:id="rId6" imgW="4543700" imgH="267005" progId="Excel.Sheet.8">
                    <p:embed/>
                    <p:pic>
                      <p:nvPicPr>
                        <p:cNvPr id="0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4" y="3240"/>
                          <a:ext cx="2862" cy="1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89" name="Object 33"/>
            <p:cNvGraphicFramePr>
              <a:graphicFrameLocks noChangeAspect="1"/>
            </p:cNvGraphicFramePr>
            <p:nvPr/>
          </p:nvGraphicFramePr>
          <p:xfrm>
            <a:off x="965" y="3575"/>
            <a:ext cx="4219" cy="7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493" name="Worksheet" r:id="rId8" imgW="4458118" imgH="838545" progId="Excel.Sheet.8">
                    <p:embed/>
                  </p:oleObj>
                </mc:Choice>
                <mc:Fallback>
                  <p:oleObj name="Worksheet" r:id="rId8" imgW="4458118" imgH="838545" progId="Excel.Sheet.8">
                    <p:embed/>
                    <p:pic>
                      <p:nvPicPr>
                        <p:cNvPr id="0" name="Object 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5" y="3575"/>
                          <a:ext cx="4219" cy="79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488950" y="876300"/>
          <a:ext cx="735965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6" name="Worksheet" r:id="rId4" imgW="4905765" imgH="2210105" progId="Excel.Sheet.8">
                  <p:embed/>
                </p:oleObj>
              </mc:Choice>
              <mc:Fallback>
                <p:oleObj name="Worksheet" r:id="rId4" imgW="4905765" imgH="2210105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950" y="876300"/>
                        <a:ext cx="735965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449263" y="76200"/>
            <a:ext cx="73104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600">
                <a:latin typeface="Arial" charset="0"/>
              </a:rPr>
              <a:t>(Fig 14.4B  Cont.)</a:t>
            </a:r>
          </a:p>
        </p:txBody>
      </p:sp>
      <p:sp>
        <p:nvSpPr>
          <p:cNvPr id="20485" name="Oval 5"/>
          <p:cNvSpPr>
            <a:spLocks noChangeArrowheads="1"/>
          </p:cNvSpPr>
          <p:nvPr/>
        </p:nvSpPr>
        <p:spPr bwMode="auto">
          <a:xfrm>
            <a:off x="3898900" y="2095500"/>
            <a:ext cx="608013" cy="34925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399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600" b="1">
                <a:latin typeface="Arial" charset="0"/>
              </a:rPr>
              <a:t>Fig 14.4C  Observed problems: Predicted hits on average</a:t>
            </a:r>
          </a:p>
        </p:txBody>
      </p:sp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485775" y="1600200"/>
          <a:ext cx="7362825" cy="297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3" name="Worksheet" r:id="rId4" imgW="4905765" imgH="1981505" progId="Excel.Sheet.8">
                  <p:embed/>
                </p:oleObj>
              </mc:Choice>
              <mc:Fallback>
                <p:oleObj name="Worksheet" r:id="rId4" imgW="4905765" imgH="1981505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5" y="1600200"/>
                        <a:ext cx="7362825" cy="2973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4440238" y="762000"/>
            <a:ext cx="4322762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2857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2857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2857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2857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2857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>
                <a:latin typeface="Arial" charset="0"/>
              </a:rPr>
              <a:t>Probability in this cell: 	16.3%</a:t>
            </a:r>
          </a:p>
          <a:p>
            <a:r>
              <a:rPr lang="da-DK" altLang="da-DK" sz="1600">
                <a:latin typeface="Arial" charset="0"/>
              </a:rPr>
              <a:t>Problems observed 5 times: 	10 problems</a:t>
            </a:r>
          </a:p>
          <a:p>
            <a:r>
              <a:rPr lang="da-DK" altLang="da-DK" sz="1600">
                <a:latin typeface="Arial" charset="0"/>
              </a:rPr>
              <a:t>Expected number in this cell:  1.63 problems</a:t>
            </a:r>
            <a:endParaRPr lang="en-GB" altLang="da-DK" sz="1600">
              <a:latin typeface="Arial" charset="0"/>
            </a:endParaRPr>
          </a:p>
        </p:txBody>
      </p:sp>
      <p:sp>
        <p:nvSpPr>
          <p:cNvPr id="21518" name="Oval 14"/>
          <p:cNvSpPr>
            <a:spLocks noChangeArrowheads="1"/>
          </p:cNvSpPr>
          <p:nvPr/>
        </p:nvSpPr>
        <p:spPr bwMode="auto">
          <a:xfrm>
            <a:off x="4038600" y="2578100"/>
            <a:ext cx="533400" cy="3048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21519" name="Freeform 15"/>
          <p:cNvSpPr>
            <a:spLocks/>
          </p:cNvSpPr>
          <p:nvPr/>
        </p:nvSpPr>
        <p:spPr bwMode="auto">
          <a:xfrm>
            <a:off x="3759200" y="1193800"/>
            <a:ext cx="596900" cy="1447800"/>
          </a:xfrm>
          <a:custGeom>
            <a:avLst/>
            <a:gdLst>
              <a:gd name="T0" fmla="*/ 208 w 376"/>
              <a:gd name="T1" fmla="*/ 912 h 912"/>
              <a:gd name="T2" fmla="*/ 376 w 376"/>
              <a:gd name="T3" fmla="*/ 0 h 9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76" h="912">
                <a:moveTo>
                  <a:pt x="208" y="912"/>
                </a:moveTo>
                <a:cubicBezTo>
                  <a:pt x="0" y="488"/>
                  <a:pt x="40" y="48"/>
                  <a:pt x="376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21522" name="Group 18"/>
          <p:cNvGrpSpPr>
            <a:grpSpLocks/>
          </p:cNvGrpSpPr>
          <p:nvPr/>
        </p:nvGrpSpPr>
        <p:grpSpPr bwMode="auto">
          <a:xfrm>
            <a:off x="533400" y="3113088"/>
            <a:ext cx="8013700" cy="3146425"/>
            <a:chOff x="336" y="1961"/>
            <a:chExt cx="5048" cy="1982"/>
          </a:xfrm>
        </p:grpSpPr>
        <p:sp>
          <p:nvSpPr>
            <p:cNvPr id="21515" name="Freeform 11"/>
            <p:cNvSpPr>
              <a:spLocks/>
            </p:cNvSpPr>
            <p:nvPr/>
          </p:nvSpPr>
          <p:spPr bwMode="auto">
            <a:xfrm>
              <a:off x="4896" y="1961"/>
              <a:ext cx="488" cy="1704"/>
            </a:xfrm>
            <a:custGeom>
              <a:avLst/>
              <a:gdLst>
                <a:gd name="T0" fmla="*/ 0 w 488"/>
                <a:gd name="T1" fmla="*/ 0 h 1704"/>
                <a:gd name="T2" fmla="*/ 104 w 488"/>
                <a:gd name="T3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8" h="1704">
                  <a:moveTo>
                    <a:pt x="0" y="0"/>
                  </a:moveTo>
                  <a:cubicBezTo>
                    <a:pt x="448" y="248"/>
                    <a:pt x="488" y="1488"/>
                    <a:pt x="104" y="170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1516" name="Freeform 12"/>
            <p:cNvSpPr>
              <a:spLocks/>
            </p:cNvSpPr>
            <p:nvPr/>
          </p:nvSpPr>
          <p:spPr bwMode="auto">
            <a:xfrm>
              <a:off x="2040" y="2801"/>
              <a:ext cx="304" cy="880"/>
            </a:xfrm>
            <a:custGeom>
              <a:avLst/>
              <a:gdLst>
                <a:gd name="T0" fmla="*/ 0 w 304"/>
                <a:gd name="T1" fmla="*/ 0 h 880"/>
                <a:gd name="T2" fmla="*/ 72 w 304"/>
                <a:gd name="T3" fmla="*/ 88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4" h="880">
                  <a:moveTo>
                    <a:pt x="0" y="0"/>
                  </a:moveTo>
                  <a:cubicBezTo>
                    <a:pt x="280" y="248"/>
                    <a:pt x="304" y="608"/>
                    <a:pt x="72" y="88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graphicFrame>
          <p:nvGraphicFramePr>
            <p:cNvPr id="21520" name="Object 16"/>
            <p:cNvGraphicFramePr>
              <a:graphicFrameLocks noChangeAspect="1"/>
            </p:cNvGraphicFramePr>
            <p:nvPr/>
          </p:nvGraphicFramePr>
          <p:xfrm>
            <a:off x="3216" y="3312"/>
            <a:ext cx="1730" cy="6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24" name="Worksheet" r:id="rId6" imgW="1829243" imgH="667207" progId="Excel.Sheet.8">
                    <p:embed/>
                  </p:oleObj>
                </mc:Choice>
                <mc:Fallback>
                  <p:oleObj name="Worksheet" r:id="rId6" imgW="1829243" imgH="667207" progId="Excel.Sheet.8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16" y="3312"/>
                          <a:ext cx="1730" cy="63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21" name="Object 17"/>
            <p:cNvGraphicFramePr>
              <a:graphicFrameLocks noChangeAspect="1"/>
            </p:cNvGraphicFramePr>
            <p:nvPr/>
          </p:nvGraphicFramePr>
          <p:xfrm>
            <a:off x="336" y="3312"/>
            <a:ext cx="1730" cy="6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25" name="Worksheet" r:id="rId8" imgW="1829243" imgH="667207" progId="Excel.Sheet.8">
                    <p:embed/>
                  </p:oleObj>
                </mc:Choice>
                <mc:Fallback>
                  <p:oleObj name="Worksheet" r:id="rId8" imgW="1829243" imgH="667207" progId="Excel.Sheet.8">
                    <p:embed/>
                    <p:pic>
                      <p:nvPicPr>
                        <p:cNvPr id="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" y="3312"/>
                          <a:ext cx="1730" cy="63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866</TotalTime>
  <Words>182</Words>
  <Application>Microsoft Office PowerPoint</Application>
  <PresentationFormat>On-screen Show (4:3)</PresentationFormat>
  <Paragraphs>61</Paragraphs>
  <Slides>10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Times New Roman</vt:lpstr>
      <vt:lpstr>Arial</vt:lpstr>
      <vt:lpstr>Default Design</vt:lpstr>
      <vt:lpstr>Bitmapbillede</vt:lpstr>
      <vt:lpstr>Microsoft Excel Worksheet</vt:lpstr>
      <vt:lpstr>Microsoft Excel Chart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ITU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Soren Lauesen</dc:creator>
  <cp:lastModifiedBy>Søren Lauesen</cp:lastModifiedBy>
  <cp:revision>31</cp:revision>
  <cp:lastPrinted>2004-05-05T19:27:07Z</cp:lastPrinted>
  <dcterms:created xsi:type="dcterms:W3CDTF">2002-05-22T05:12:38Z</dcterms:created>
  <dcterms:modified xsi:type="dcterms:W3CDTF">2016-01-10T14:29:28Z</dcterms:modified>
</cp:coreProperties>
</file>