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256" r:id="rId3"/>
    <p:sldId id="274" r:id="rId4"/>
    <p:sldId id="257" r:id="rId5"/>
    <p:sldId id="258" r:id="rId6"/>
    <p:sldId id="259" r:id="rId7"/>
    <p:sldId id="260" r:id="rId8"/>
    <p:sldId id="279" r:id="rId9"/>
    <p:sldId id="261" r:id="rId10"/>
    <p:sldId id="275" r:id="rId11"/>
    <p:sldId id="276" r:id="rId12"/>
    <p:sldId id="277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7774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66"/>
    <a:srgbClr val="66FF66"/>
    <a:srgbClr val="009900"/>
    <a:srgbClr val="99FF66"/>
    <a:srgbClr val="66FF33"/>
    <a:srgbClr val="FF3300"/>
    <a:srgbClr val="FFFF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3918"/>
        <p:guide orient="horz" pos="1476"/>
        <p:guide orient="horz" pos="4122"/>
        <p:guide pos="3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4" d="100"/>
          <a:sy n="54" d="100"/>
        </p:scale>
        <p:origin x="-1776" y="-84"/>
      </p:cViewPr>
      <p:guideLst>
        <p:guide orient="horz" pos="307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0150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1825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99238" y="9521825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23F9C936-2650-4E39-A45F-124EC7886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10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defRPr sz="1200" b="0" noProof="1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87CF515B-22C5-4420-BC2B-F04824474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979488"/>
            <a:ext cx="4748213" cy="3560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6A04F7F9-2C51-435A-8692-765446D45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4126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7EEC0186-50F3-436A-99FF-C533AF6AF6B6}" type="slidenum">
              <a:rPr lang="en-US" altLang="da-DK" b="0" smtClean="0"/>
              <a:pPr/>
              <a:t>2</a:t>
            </a:fld>
            <a:endParaRPr lang="en-US" altLang="da-DK" b="0" smtClean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99FE5F8-D11F-437B-B638-75D6697DB10E}" type="slidenum">
              <a:rPr lang="en-US" altLang="da-DK" b="0" smtClean="0"/>
              <a:pPr/>
              <a:t>2</a:t>
            </a:fld>
            <a:endParaRPr lang="en-US" altLang="da-DK" b="0" smtClean="0"/>
          </a:p>
        </p:txBody>
      </p:sp>
      <p:sp>
        <p:nvSpPr>
          <p:cNvPr id="2458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8225" y="865188"/>
            <a:ext cx="4767263" cy="3575050"/>
          </a:xfrm>
          <a:solidFill>
            <a:srgbClr val="FFFFFF"/>
          </a:solidFill>
          <a:ln/>
        </p:spPr>
      </p:sp>
      <p:sp>
        <p:nvSpPr>
          <p:cNvPr id="24581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54DAB3B4-2763-4231-81C6-DD2F567340F3}" type="slidenum">
              <a:rPr lang="en-US" altLang="da-DK" b="0" smtClean="0"/>
              <a:pPr/>
              <a:t>11</a:t>
            </a:fld>
            <a:endParaRPr lang="en-US" altLang="da-DK" b="0" smtClean="0"/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7AB8B4F-F995-42E6-9B0D-87AE131273E6}" type="slidenum">
              <a:rPr lang="en-US" altLang="da-DK" b="0" smtClean="0"/>
              <a:pPr/>
              <a:t>11</a:t>
            </a:fld>
            <a:endParaRPr lang="en-US" altLang="da-DK" b="0" smtClean="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5838" y="733425"/>
            <a:ext cx="4887912" cy="3665538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45025"/>
            <a:ext cx="5029200" cy="4398963"/>
          </a:xfrm>
          <a:noFill/>
        </p:spPr>
        <p:txBody>
          <a:bodyPr/>
          <a:lstStyle/>
          <a:p>
            <a:endParaRPr lang="da-DK" altLang="da-DK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43C52B62-9E0D-4209-8BB9-DF6DE167995F}" type="slidenum">
              <a:rPr lang="en-US" altLang="da-DK" b="0" smtClean="0"/>
              <a:pPr/>
              <a:t>12</a:t>
            </a:fld>
            <a:endParaRPr lang="en-US" altLang="da-DK" b="0" smtClean="0"/>
          </a:p>
        </p:txBody>
      </p:sp>
      <p:sp>
        <p:nvSpPr>
          <p:cNvPr id="348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B2A9D7-C7C5-4D4C-96CF-3E3994D966A7}" type="slidenum">
              <a:rPr lang="en-US" altLang="da-DK" b="0" smtClean="0"/>
              <a:pPr/>
              <a:t>12</a:t>
            </a:fld>
            <a:endParaRPr lang="en-US" altLang="da-DK" b="0" smtClean="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5838" y="733425"/>
            <a:ext cx="4887912" cy="3665538"/>
          </a:xfrm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45025"/>
            <a:ext cx="5029200" cy="4398963"/>
          </a:xfrm>
          <a:noFill/>
        </p:spPr>
        <p:txBody>
          <a:bodyPr/>
          <a:lstStyle/>
          <a:p>
            <a:endParaRPr lang="da-DK" altLang="da-DK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5ECDF955-9655-4D41-BC25-A0751E08D679}" type="slidenum">
              <a:rPr lang="en-US" altLang="da-DK" b="0" smtClean="0"/>
              <a:pPr/>
              <a:t>13</a:t>
            </a:fld>
            <a:endParaRPr lang="en-US" altLang="da-DK" b="0" smtClean="0"/>
          </a:p>
        </p:txBody>
      </p:sp>
      <p:sp>
        <p:nvSpPr>
          <p:cNvPr id="3584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502306B-A0BF-4505-AC8B-04924287D43E}" type="slidenum">
              <a:rPr lang="en-US" altLang="da-DK" b="0" smtClean="0"/>
              <a:pPr/>
              <a:t>13</a:t>
            </a:fld>
            <a:endParaRPr lang="en-US" altLang="da-DK" b="0" smtClean="0"/>
          </a:p>
        </p:txBody>
      </p:sp>
      <p:sp>
        <p:nvSpPr>
          <p:cNvPr id="358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ABC95E58-1F42-4C1D-A93E-3205780C41E4}" type="slidenum">
              <a:rPr lang="en-US" altLang="da-DK" b="0" smtClean="0"/>
              <a:pPr/>
              <a:t>14</a:t>
            </a:fld>
            <a:endParaRPr lang="en-US" altLang="da-DK" b="0" smtClean="0"/>
          </a:p>
        </p:txBody>
      </p:sp>
      <p:sp>
        <p:nvSpPr>
          <p:cNvPr id="368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80ED446-59EB-4568-8BBB-5CCBD860B3D4}" type="slidenum">
              <a:rPr lang="en-US" altLang="da-DK" b="0" smtClean="0"/>
              <a:pPr/>
              <a:t>14</a:t>
            </a:fld>
            <a:endParaRPr lang="en-US" altLang="da-DK" b="0" smtClean="0"/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6DF07A0E-11EA-4C85-9698-7E445CC27B8E}" type="slidenum">
              <a:rPr lang="en-US" altLang="da-DK" b="0" smtClean="0"/>
              <a:pPr/>
              <a:t>15</a:t>
            </a:fld>
            <a:endParaRPr lang="en-US" altLang="da-DK" b="0" smtClean="0"/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34421DF-9693-4F2B-8311-50185FA2C6D6}" type="slidenum">
              <a:rPr lang="en-US" altLang="da-DK" b="0" smtClean="0"/>
              <a:pPr/>
              <a:t>15</a:t>
            </a:fld>
            <a:endParaRPr lang="en-US" altLang="da-DK" b="0" smtClean="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059E6716-996E-44D1-B34F-DE36FDDD7FD0}" type="slidenum">
              <a:rPr lang="en-US" altLang="da-DK" b="0" smtClean="0"/>
              <a:pPr/>
              <a:t>16</a:t>
            </a:fld>
            <a:endParaRPr lang="en-US" altLang="da-DK" b="0" smtClean="0"/>
          </a:p>
        </p:txBody>
      </p:sp>
      <p:sp>
        <p:nvSpPr>
          <p:cNvPr id="389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84A9EAE-A0C1-4597-B7CA-123D76E24F39}" type="slidenum">
              <a:rPr lang="en-US" altLang="da-DK" b="0" smtClean="0"/>
              <a:pPr/>
              <a:t>16</a:t>
            </a:fld>
            <a:endParaRPr lang="en-US" altLang="da-DK" b="0" smtClean="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8C7117BF-BF29-4EA1-82D9-BE504F68DD6A}" type="slidenum">
              <a:rPr lang="en-US" altLang="da-DK" b="0" smtClean="0"/>
              <a:pPr/>
              <a:t>17</a:t>
            </a:fld>
            <a:endParaRPr lang="en-US" altLang="da-DK" b="0" smtClean="0"/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933C583-1A10-4294-9566-2867C1DFF1FA}" type="slidenum">
              <a:rPr lang="en-US" altLang="da-DK" b="0" smtClean="0"/>
              <a:pPr/>
              <a:t>17</a:t>
            </a:fld>
            <a:endParaRPr lang="en-US" altLang="da-DK" b="0" smtClean="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5668F764-2193-406F-9948-BF64FF554809}" type="slidenum">
              <a:rPr lang="en-US" altLang="da-DK" b="0" smtClean="0"/>
              <a:pPr/>
              <a:t>18</a:t>
            </a:fld>
            <a:endParaRPr lang="en-US" altLang="da-DK" b="0" smtClean="0"/>
          </a:p>
        </p:txBody>
      </p:sp>
      <p:sp>
        <p:nvSpPr>
          <p:cNvPr id="409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9F1D11B-9818-4FE4-837B-894F507DE73C}" type="slidenum">
              <a:rPr lang="en-US" altLang="da-DK" b="0" smtClean="0"/>
              <a:pPr/>
              <a:t>18</a:t>
            </a:fld>
            <a:endParaRPr lang="en-US" altLang="da-DK" b="0" smtClean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632CF30D-58AF-43F0-9270-822CCBF641DF}" type="slidenum">
              <a:rPr lang="en-US" altLang="da-DK" b="0" smtClean="0"/>
              <a:pPr/>
              <a:t>19</a:t>
            </a:fld>
            <a:endParaRPr lang="en-US" altLang="da-DK" b="0" smtClean="0"/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F01A6D0-5099-4E8A-A6EE-10625702FED7}" type="slidenum">
              <a:rPr lang="en-US" altLang="da-DK" b="0" smtClean="0"/>
              <a:pPr/>
              <a:t>19</a:t>
            </a:fld>
            <a:endParaRPr lang="en-US" altLang="da-DK" b="0" smtClean="0"/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5F7ECC4F-5A26-4863-B143-8955A4202A0D}" type="slidenum">
              <a:rPr lang="en-US" altLang="da-DK" b="0" smtClean="0"/>
              <a:pPr/>
              <a:t>20</a:t>
            </a:fld>
            <a:endParaRPr lang="en-US" altLang="da-DK" b="0" smtClean="0"/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E9D26F9-9C5A-4206-A56F-D9709728C795}" type="slidenum">
              <a:rPr lang="en-US" altLang="da-DK" b="0" smtClean="0"/>
              <a:pPr/>
              <a:t>20</a:t>
            </a:fld>
            <a:endParaRPr lang="en-US" altLang="da-DK" b="0" smtClean="0"/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43AD1175-48D5-4851-9A4B-DA495FC766D2}" type="slidenum">
              <a:rPr lang="en-US" altLang="da-DK" b="0" smtClean="0"/>
              <a:pPr/>
              <a:t>3</a:t>
            </a:fld>
            <a:endParaRPr lang="en-US" altLang="da-DK" b="0" smtClean="0"/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8FF9179-0FAF-4B9D-B507-ECE8D2A5E003}" type="slidenum">
              <a:rPr lang="en-US" altLang="da-DK" b="0" smtClean="0"/>
              <a:pPr/>
              <a:t>3</a:t>
            </a:fld>
            <a:endParaRPr lang="en-US" altLang="da-DK" b="0" smtClean="0"/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8225" y="865188"/>
            <a:ext cx="4767263" cy="3575050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87900528-F20E-455D-9D51-F014269A3427}" type="slidenum">
              <a:rPr lang="en-US" altLang="da-DK" b="0" smtClean="0"/>
              <a:pPr/>
              <a:t>21</a:t>
            </a:fld>
            <a:endParaRPr lang="en-US" altLang="da-DK" b="0" smtClean="0"/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D4FE8B5-FC80-4CFD-9080-D58A82488810}" type="slidenum">
              <a:rPr lang="en-US" altLang="da-DK" b="0" smtClean="0"/>
              <a:pPr/>
              <a:t>21</a:t>
            </a:fld>
            <a:endParaRPr lang="en-US" altLang="da-DK" b="0" smtClean="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6601BC16-0E57-4BE9-B201-78E3BCD5E305}" type="slidenum">
              <a:rPr lang="en-US" altLang="da-DK" b="0" smtClean="0"/>
              <a:pPr/>
              <a:t>4</a:t>
            </a:fld>
            <a:endParaRPr lang="en-US" altLang="da-DK" b="0" smtClean="0"/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20D5AEC-9B0F-4541-B9D3-142D6BC26246}" type="slidenum">
              <a:rPr lang="en-US" altLang="da-DK" b="0" smtClean="0"/>
              <a:pPr/>
              <a:t>4</a:t>
            </a:fld>
            <a:endParaRPr lang="en-US" altLang="da-DK" b="0" smtClean="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8225" y="865188"/>
            <a:ext cx="4767263" cy="3575050"/>
          </a:xfrm>
          <a:solidFill>
            <a:srgbClr val="FFFFFF"/>
          </a:solidFill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7E37EF47-4BF0-4F80-9F05-47B4B7DC4F9D}" type="slidenum">
              <a:rPr lang="en-US" altLang="da-DK" b="0" smtClean="0"/>
              <a:pPr/>
              <a:t>5</a:t>
            </a:fld>
            <a:endParaRPr lang="en-US" altLang="da-DK" b="0" smtClean="0"/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E07B936-F130-4D41-A3A7-A14FC00FA324}" type="slidenum">
              <a:rPr lang="en-US" altLang="da-DK" b="0" smtClean="0"/>
              <a:pPr/>
              <a:t>5</a:t>
            </a:fld>
            <a:endParaRPr lang="en-US" altLang="da-DK" b="0" smtClean="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8225" y="865188"/>
            <a:ext cx="4767263" cy="3575050"/>
          </a:xfrm>
          <a:solidFill>
            <a:srgbClr val="FFFFFF"/>
          </a:solidFill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C1D42EE4-1E62-486F-B9AB-AF5A44E6792C}" type="slidenum">
              <a:rPr lang="en-US" altLang="da-DK" b="0" smtClean="0"/>
              <a:pPr/>
              <a:t>6</a:t>
            </a:fld>
            <a:endParaRPr lang="en-US" altLang="da-DK" b="0" smtClean="0"/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2AC3E58-2C05-4F19-9D67-0042C52E6011}" type="slidenum">
              <a:rPr lang="en-US" altLang="da-DK" b="0" smtClean="0"/>
              <a:pPr/>
              <a:t>6</a:t>
            </a:fld>
            <a:endParaRPr lang="en-US" altLang="da-DK" b="0" smtClean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3EB772A8-F25A-427D-91A8-B5B9B2726E12}" type="slidenum">
              <a:rPr lang="en-US" altLang="da-DK" b="0" smtClean="0"/>
              <a:pPr/>
              <a:t>7</a:t>
            </a:fld>
            <a:endParaRPr lang="en-US" altLang="da-DK" b="0" smtClean="0"/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488D447-F479-4AB9-AEAD-2806972066CC}" type="slidenum">
              <a:rPr lang="en-US" altLang="da-DK" b="0" smtClean="0"/>
              <a:pPr/>
              <a:t>7</a:t>
            </a:fld>
            <a:endParaRPr lang="en-US" altLang="da-DK" b="0" smtClean="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23ACFFA6-F905-44C4-A416-7D6E80D1DE01}" type="slidenum">
              <a:rPr lang="en-US" altLang="da-DK" b="0" smtClean="0"/>
              <a:pPr/>
              <a:t>8</a:t>
            </a:fld>
            <a:endParaRPr lang="en-US" altLang="da-DK" b="0" smtClean="0"/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50592935-F9B9-4792-924E-CAA23EBFB946}" type="slidenum">
              <a:rPr lang="en-US" altLang="da-DK" b="0" smtClean="0"/>
              <a:pPr/>
              <a:t>8</a:t>
            </a:fld>
            <a:endParaRPr lang="en-US" altLang="da-DK" b="0" smtClean="0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86B2E4BA-09BC-437A-AF36-629603E7258C}" type="slidenum">
              <a:rPr lang="en-US" altLang="da-DK" b="0" smtClean="0"/>
              <a:pPr/>
              <a:t>9</a:t>
            </a:fld>
            <a:endParaRPr lang="en-US" altLang="da-DK" b="0" smtClean="0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4D9421E-0D72-416F-80CB-8DFC0648CC74}" type="slidenum">
              <a:rPr lang="en-US" altLang="da-DK" b="0" smtClean="0"/>
              <a:pPr/>
              <a:t>9</a:t>
            </a:fld>
            <a:endParaRPr lang="en-US" altLang="da-DK" b="0" smtClean="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9813" y="865188"/>
            <a:ext cx="4767262" cy="3575050"/>
          </a:xfrm>
          <a:solidFill>
            <a:srgbClr val="FFFFFF"/>
          </a:solidFill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3D8C621A-1042-46E1-AE68-FF0B47107684}" type="slidenum">
              <a:rPr lang="en-US" altLang="da-DK" b="0" smtClean="0"/>
              <a:pPr/>
              <a:t>10</a:t>
            </a:fld>
            <a:endParaRPr lang="en-US" altLang="da-DK" b="0" smtClean="0"/>
          </a:p>
        </p:txBody>
      </p:sp>
      <p:sp>
        <p:nvSpPr>
          <p:cNvPr id="327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E96C809-CB2B-419D-AB8A-4DD8DD310DF9}" type="slidenum">
              <a:rPr lang="en-US" altLang="da-DK" b="0" smtClean="0"/>
              <a:pPr/>
              <a:t>10</a:t>
            </a:fld>
            <a:endParaRPr lang="en-US" altLang="da-DK" b="0" smtClean="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5838" y="733425"/>
            <a:ext cx="4887912" cy="3665538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45025"/>
            <a:ext cx="5029200" cy="4398963"/>
          </a:xfrm>
          <a:noFill/>
        </p:spPr>
        <p:txBody>
          <a:bodyPr/>
          <a:lstStyle/>
          <a:p>
            <a:endParaRPr lang="da-DK" altLang="da-DK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835FA-3F50-4E54-ACD5-8B248DCCE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95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CBEE2-DD2D-4018-BA38-FA07C4FF7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1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A4BC7-D6AA-4284-BCC4-9BE9ABB95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7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55802-AF90-4603-A019-17E41E486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8FE97-C153-4FBC-8477-6AFBFBA05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45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A06E9-D564-4172-9245-FD4CB1335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9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0D5CF-4410-4128-92BB-B40E23C67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1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836E9-7C94-4423-B77A-C31B7C8D7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8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0BE41-63A9-4108-9637-4E3B79D4E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9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067C2-BC27-4D65-AC4D-35029DE55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31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D0AE1-E724-4C52-A120-BF7F8EAEF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0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6DA646CB-5053-458A-9F68-538F58434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5765800"/>
            <a:ext cx="9144000" cy="1092200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pic>
        <p:nvPicPr>
          <p:cNvPr id="2051" name="Picture 6" descr="Vejen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" t="237" b="394"/>
          <a:stretch>
            <a:fillRect/>
          </a:stretch>
        </p:blipFill>
        <p:spPr bwMode="auto">
          <a:xfrm>
            <a:off x="-368300" y="0"/>
            <a:ext cx="9740900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92075" y="4165600"/>
            <a:ext cx="45704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2800">
                <a:solidFill>
                  <a:schemeClr val="bg1"/>
                </a:solidFill>
                <a:latin typeface="Arial" charset="0"/>
              </a:rPr>
              <a:t>User Interface Design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2800">
                <a:solidFill>
                  <a:schemeClr val="bg1"/>
                </a:solidFill>
                <a:latin typeface="Arial" charset="0"/>
              </a:rPr>
              <a:t>1. Usability </a:t>
            </a:r>
            <a:endParaRPr lang="en-US" altLang="da-DK" sz="28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38113" y="5184775"/>
            <a:ext cx="6945312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000" b="0">
                <a:solidFill>
                  <a:schemeClr val="bg1"/>
                </a:solidFill>
                <a:latin typeface="Arial" charset="0"/>
              </a:rPr>
              <a:t>Soren Lauesen</a:t>
            </a:r>
            <a:r>
              <a:rPr lang="da-DK" altLang="da-DK" sz="2000" b="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n-US" altLang="da-DK" sz="2000" b="0">
                <a:solidFill>
                  <a:schemeClr val="bg1"/>
                </a:solidFill>
                <a:latin typeface="Arial" charset="0"/>
              </a:rPr>
              <a:t>IT-University of Copenhagen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000" b="0" noProof="1">
                <a:solidFill>
                  <a:schemeClr val="bg1"/>
                </a:solidFill>
                <a:latin typeface="Arial" charset="0"/>
              </a:rPr>
              <a:t>E-mail:  slauesen@itu.dk</a:t>
            </a:r>
            <a:r>
              <a:rPr lang="da-DK" altLang="da-DK" sz="2000" b="0">
                <a:solidFill>
                  <a:schemeClr val="bg1"/>
                </a:solidFill>
                <a:latin typeface="Arial" charset="0"/>
              </a:rPr>
              <a:t>    </a:t>
            </a:r>
            <a:r>
              <a:rPr lang="da-DK" altLang="da-DK" sz="2000" b="0" noProof="1">
                <a:solidFill>
                  <a:schemeClr val="bg1"/>
                </a:solidFill>
                <a:latin typeface="Arial" charset="0"/>
              </a:rPr>
              <a:t>http://www.itu.dk/people/slauesen</a:t>
            </a:r>
            <a:endParaRPr lang="en-US" altLang="da-DK" sz="2000" b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13.5B  Test tasks - hidden help?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52450" y="714375"/>
            <a:ext cx="8096250" cy="11445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24765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4765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Version A: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John Simpson wants to check in. Find him on the FindGuest screen.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Double click to open his Stay screen.</a:t>
            </a:r>
          </a:p>
        </p:txBody>
      </p:sp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552450" y="2181225"/>
            <a:ext cx="8096250" cy="806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24765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4765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476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Version B: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John Simpson wants to check in. He has stay number 710.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552450" y="3324225"/>
            <a:ext cx="8096250" cy="2095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0477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0477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047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Version C: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John Simpson arrives 23rd October. He says there should be two rooms for him. 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If asked:	He cannot remember his booking number (or stay number).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He lives 456 Orange Grove, Victoria Australia (can’t remember zip code)</a:t>
            </a:r>
          </a:p>
          <a:p>
            <a:pPr>
              <a:spcBef>
                <a:spcPct val="0"/>
              </a:spcBef>
              <a:spcAft>
                <a:spcPts val="500"/>
              </a:spcAft>
              <a:buFontTx/>
              <a:buNone/>
            </a:pPr>
            <a:r>
              <a:rPr lang="da-DK" altLang="da-DK" sz="1800">
                <a:latin typeface="Arial" charset="0"/>
              </a:rPr>
              <a:t>He leaves 26th October.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8" grpId="0" animBg="1" autoUpdateAnimBg="0"/>
      <p:bldP spid="24166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13.7B    </a:t>
            </a:r>
            <a:r>
              <a:rPr lang="en-US" altLang="da-DK" sz="2400">
                <a:solidFill>
                  <a:srgbClr val="FF5050"/>
                </a:solidFill>
                <a:latin typeface="Arial" charset="0"/>
              </a:rPr>
              <a:t>Log</a:t>
            </a:r>
            <a:r>
              <a:rPr lang="en-US" altLang="da-DK" sz="2400">
                <a:latin typeface="Arial" charset="0"/>
              </a:rPr>
              <a:t> from usability test</a:t>
            </a: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304800" y="533400"/>
          <a:ext cx="6881813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Photo Editor Photo" r:id="rId4" imgW="13676190" imgH="18371429" progId="MSPhotoEd.3">
                  <p:embed/>
                </p:oleObj>
              </mc:Choice>
              <mc:Fallback>
                <p:oleObj name="Photo Editor Photo" r:id="rId4" imgW="13676190" imgH="18371429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649" b="29921"/>
                      <a:stretch>
                        <a:fillRect/>
                      </a:stretch>
                    </p:blipFill>
                    <p:spPr bwMode="auto">
                      <a:xfrm>
                        <a:off x="304800" y="533400"/>
                        <a:ext cx="6881813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13.7C    </a:t>
            </a:r>
            <a:r>
              <a:rPr lang="en-US" altLang="da-DK" sz="2400">
                <a:solidFill>
                  <a:srgbClr val="FF5050"/>
                </a:solidFill>
                <a:latin typeface="Arial" charset="0"/>
              </a:rPr>
              <a:t>Test report</a:t>
            </a:r>
            <a:endParaRPr lang="en-US" altLang="da-DK" sz="2400">
              <a:latin typeface="Arial" charset="0"/>
            </a:endParaRP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33400" y="685800"/>
          <a:ext cx="8283575" cy="584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Document" r:id="rId4" imgW="8281416" imgH="5841492" progId="Word.Document.8">
                  <p:embed/>
                </p:oleObj>
              </mc:Choice>
              <mc:Fallback>
                <p:oleObj name="Document" r:id="rId4" imgW="8281416" imgH="5841492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685800"/>
                        <a:ext cx="8283575" cy="584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79438" y="757238"/>
            <a:ext cx="40195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Purpose: Find usability problems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Usability specialist looks at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using common sense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and/or guidelines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The specialist lists problems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(Consults with other experts)</a:t>
            </a:r>
          </a:p>
        </p:txBody>
      </p:sp>
      <p:sp>
        <p:nvSpPr>
          <p:cNvPr id="14339" name="Freeform 3"/>
          <p:cNvSpPr>
            <a:spLocks/>
          </p:cNvSpPr>
          <p:nvPr/>
        </p:nvSpPr>
        <p:spPr bwMode="auto">
          <a:xfrm>
            <a:off x="5008563" y="1611313"/>
            <a:ext cx="2198687" cy="712787"/>
          </a:xfrm>
          <a:custGeom>
            <a:avLst/>
            <a:gdLst>
              <a:gd name="T0" fmla="*/ 1340722820 w 1385"/>
              <a:gd name="T1" fmla="*/ 0 h 449"/>
              <a:gd name="T2" fmla="*/ 0 w 1385"/>
              <a:gd name="T3" fmla="*/ 456147168 h 449"/>
              <a:gd name="T4" fmla="*/ 1978321413 w 1385"/>
              <a:gd name="T5" fmla="*/ 1131548569 h 449"/>
              <a:gd name="T6" fmla="*/ 2147483647 w 1385"/>
              <a:gd name="T7" fmla="*/ 526711493 h 449"/>
              <a:gd name="T8" fmla="*/ 1340722820 w 1385"/>
              <a:gd name="T9" fmla="*/ 0 h 4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85" h="449">
                <a:moveTo>
                  <a:pt x="532" y="0"/>
                </a:moveTo>
                <a:lnTo>
                  <a:pt x="0" y="181"/>
                </a:lnTo>
                <a:lnTo>
                  <a:pt x="785" y="449"/>
                </a:lnTo>
                <a:lnTo>
                  <a:pt x="1385" y="209"/>
                </a:lnTo>
                <a:lnTo>
                  <a:pt x="532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0" name="Freeform 4" descr="Dark downward diagonal"/>
          <p:cNvSpPr>
            <a:spLocks/>
          </p:cNvSpPr>
          <p:nvPr/>
        </p:nvSpPr>
        <p:spPr bwMode="auto">
          <a:xfrm>
            <a:off x="5237163" y="1831975"/>
            <a:ext cx="960437" cy="306388"/>
          </a:xfrm>
          <a:custGeom>
            <a:avLst/>
            <a:gdLst>
              <a:gd name="T0" fmla="*/ 215235532 w 1200"/>
              <a:gd name="T1" fmla="*/ 0 h 384"/>
              <a:gd name="T2" fmla="*/ 0 w 1200"/>
              <a:gd name="T3" fmla="*/ 76394337 h 384"/>
              <a:gd name="T4" fmla="*/ 538089631 w 1200"/>
              <a:gd name="T5" fmla="*/ 244462517 h 384"/>
              <a:gd name="T6" fmla="*/ 768699359 w 1200"/>
              <a:gd name="T7" fmla="*/ 152789472 h 384"/>
              <a:gd name="T8" fmla="*/ 215235532 w 1200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pattFill prst="dkDnDiag">
            <a:fgClr>
              <a:srgbClr val="000000"/>
            </a:fgClr>
            <a:bgClr>
              <a:srgbClr val="FFFFFF"/>
            </a:bgClr>
          </a:patt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1" name="Freeform 5"/>
          <p:cNvSpPr>
            <a:spLocks/>
          </p:cNvSpPr>
          <p:nvPr/>
        </p:nvSpPr>
        <p:spPr bwMode="auto">
          <a:xfrm>
            <a:off x="5694363" y="1331913"/>
            <a:ext cx="744537" cy="581025"/>
          </a:xfrm>
          <a:custGeom>
            <a:avLst/>
            <a:gdLst>
              <a:gd name="T0" fmla="*/ 0 w 930"/>
              <a:gd name="T1" fmla="*/ 23057729 h 726"/>
              <a:gd name="T2" fmla="*/ 234577990 w 930"/>
              <a:gd name="T3" fmla="*/ 0 h 726"/>
              <a:gd name="T4" fmla="*/ 331358193 w 930"/>
              <a:gd name="T5" fmla="*/ 11529265 h 726"/>
              <a:gd name="T6" fmla="*/ 540299293 w 930"/>
              <a:gd name="T7" fmla="*/ 65330899 h 726"/>
              <a:gd name="T8" fmla="*/ 588368363 w 930"/>
              <a:gd name="T9" fmla="*/ 130660998 h 726"/>
              <a:gd name="T10" fmla="*/ 596059510 w 930"/>
              <a:gd name="T11" fmla="*/ 292065902 h 726"/>
              <a:gd name="T12" fmla="*/ 565294921 w 930"/>
              <a:gd name="T13" fmla="*/ 368926065 h 726"/>
              <a:gd name="T14" fmla="*/ 363403706 w 930"/>
              <a:gd name="T15" fmla="*/ 465000070 h 7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5551488" y="1931988"/>
            <a:ext cx="195262" cy="103187"/>
          </a:xfrm>
          <a:custGeom>
            <a:avLst/>
            <a:gdLst>
              <a:gd name="T0" fmla="*/ 104900938 w 164"/>
              <a:gd name="T1" fmla="*/ 0 h 88"/>
              <a:gd name="T2" fmla="*/ 215472808 w 164"/>
              <a:gd name="T3" fmla="*/ 46748401 h 88"/>
              <a:gd name="T4" fmla="*/ 204132134 w 164"/>
              <a:gd name="T5" fmla="*/ 104495599 h 88"/>
              <a:gd name="T6" fmla="*/ 51032438 w 164"/>
              <a:gd name="T7" fmla="*/ 120994966 h 88"/>
              <a:gd name="T8" fmla="*/ 0 w 164"/>
              <a:gd name="T9" fmla="*/ 13749668 h 88"/>
              <a:gd name="T10" fmla="*/ 104900938 w 164"/>
              <a:gd name="T11" fmla="*/ 0 h 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4" h="88">
                <a:moveTo>
                  <a:pt x="74" y="0"/>
                </a:moveTo>
                <a:cubicBezTo>
                  <a:pt x="99" y="0"/>
                  <a:pt x="140" y="21"/>
                  <a:pt x="152" y="34"/>
                </a:cubicBezTo>
                <a:cubicBezTo>
                  <a:pt x="164" y="47"/>
                  <a:pt x="163" y="67"/>
                  <a:pt x="144" y="76"/>
                </a:cubicBezTo>
                <a:cubicBezTo>
                  <a:pt x="98" y="76"/>
                  <a:pt x="94" y="78"/>
                  <a:pt x="36" y="88"/>
                </a:cubicBezTo>
                <a:cubicBezTo>
                  <a:pt x="18" y="66"/>
                  <a:pt x="10" y="42"/>
                  <a:pt x="0" y="10"/>
                </a:cubicBezTo>
                <a:cubicBezTo>
                  <a:pt x="36" y="0"/>
                  <a:pt x="18" y="0"/>
                  <a:pt x="74" y="0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3" name="Freeform 7"/>
          <p:cNvSpPr>
            <a:spLocks/>
          </p:cNvSpPr>
          <p:nvPr/>
        </p:nvSpPr>
        <p:spPr bwMode="auto">
          <a:xfrm>
            <a:off x="4968875" y="1206500"/>
            <a:ext cx="373063" cy="449263"/>
          </a:xfrm>
          <a:custGeom>
            <a:avLst/>
            <a:gdLst>
              <a:gd name="T0" fmla="*/ 28604216 w 503"/>
              <a:gd name="T1" fmla="*/ 63205225 h 606"/>
              <a:gd name="T2" fmla="*/ 26403664 w 503"/>
              <a:gd name="T3" fmla="*/ 192913977 h 606"/>
              <a:gd name="T4" fmla="*/ 71510911 w 503"/>
              <a:gd name="T5" fmla="*/ 300637755 h 606"/>
              <a:gd name="T6" fmla="*/ 167224933 w 503"/>
              <a:gd name="T7" fmla="*/ 327018983 h 606"/>
              <a:gd name="T8" fmla="*/ 243136950 w 503"/>
              <a:gd name="T9" fmla="*/ 264363104 h 606"/>
              <a:gd name="T10" fmla="*/ 276141529 w 503"/>
              <a:gd name="T11" fmla="*/ 188516982 h 606"/>
              <a:gd name="T12" fmla="*/ 211232276 w 503"/>
              <a:gd name="T13" fmla="*/ 52213109 h 606"/>
              <a:gd name="T14" fmla="*/ 28604216 w 503"/>
              <a:gd name="T15" fmla="*/ 63205225 h 60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" h="606">
                <a:moveTo>
                  <a:pt x="52" y="115"/>
                </a:moveTo>
                <a:cubicBezTo>
                  <a:pt x="0" y="163"/>
                  <a:pt x="0" y="303"/>
                  <a:pt x="48" y="351"/>
                </a:cubicBezTo>
                <a:cubicBezTo>
                  <a:pt x="106" y="409"/>
                  <a:pt x="70" y="530"/>
                  <a:pt x="130" y="547"/>
                </a:cubicBezTo>
                <a:cubicBezTo>
                  <a:pt x="173" y="588"/>
                  <a:pt x="252" y="606"/>
                  <a:pt x="304" y="595"/>
                </a:cubicBezTo>
                <a:cubicBezTo>
                  <a:pt x="304" y="511"/>
                  <a:pt x="382" y="493"/>
                  <a:pt x="442" y="481"/>
                </a:cubicBezTo>
                <a:cubicBezTo>
                  <a:pt x="503" y="463"/>
                  <a:pt x="418" y="361"/>
                  <a:pt x="502" y="343"/>
                </a:cubicBezTo>
                <a:cubicBezTo>
                  <a:pt x="406" y="271"/>
                  <a:pt x="466" y="163"/>
                  <a:pt x="384" y="95"/>
                </a:cubicBezTo>
                <a:cubicBezTo>
                  <a:pt x="259" y="0"/>
                  <a:pt x="156" y="25"/>
                  <a:pt x="52" y="115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4846638" y="1547813"/>
            <a:ext cx="800100" cy="1009650"/>
          </a:xfrm>
          <a:custGeom>
            <a:avLst/>
            <a:gdLst>
              <a:gd name="T0" fmla="*/ 928284631 w 669"/>
              <a:gd name="T1" fmla="*/ 810917424 h 845"/>
              <a:gd name="T2" fmla="*/ 586435029 w 669"/>
              <a:gd name="T3" fmla="*/ 752382816 h 845"/>
              <a:gd name="T4" fmla="*/ 502045409 w 669"/>
              <a:gd name="T5" fmla="*/ 555363658 h 845"/>
              <a:gd name="T6" fmla="*/ 466287277 w 669"/>
              <a:gd name="T7" fmla="*/ 398320666 h 845"/>
              <a:gd name="T8" fmla="*/ 530652870 w 669"/>
              <a:gd name="T9" fmla="*/ 639597144 h 845"/>
              <a:gd name="T10" fmla="*/ 693710619 w 669"/>
              <a:gd name="T11" fmla="*/ 653873237 h 845"/>
              <a:gd name="T12" fmla="*/ 956890897 w 669"/>
              <a:gd name="T13" fmla="*/ 575351143 h 845"/>
              <a:gd name="T14" fmla="*/ 899677169 w 669"/>
              <a:gd name="T15" fmla="*/ 469703518 h 845"/>
              <a:gd name="T16" fmla="*/ 677976515 w 669"/>
              <a:gd name="T17" fmla="*/ 492546700 h 845"/>
              <a:gd name="T18" fmla="*/ 603599506 w 669"/>
              <a:gd name="T19" fmla="*/ 236992934 h 845"/>
              <a:gd name="T20" fmla="*/ 487742874 w 669"/>
              <a:gd name="T21" fmla="*/ 107075473 h 845"/>
              <a:gd name="T22" fmla="*/ 95832605 w 669"/>
              <a:gd name="T23" fmla="*/ 151332794 h 845"/>
              <a:gd name="T24" fmla="*/ 128729991 w 669"/>
              <a:gd name="T25" fmla="*/ 1050766055 h 845"/>
              <a:gd name="T26" fmla="*/ 715165020 w 669"/>
              <a:gd name="T27" fmla="*/ 1125004603 h 8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69" h="845">
                <a:moveTo>
                  <a:pt x="649" y="568"/>
                </a:moveTo>
                <a:cubicBezTo>
                  <a:pt x="609" y="561"/>
                  <a:pt x="460" y="557"/>
                  <a:pt x="410" y="527"/>
                </a:cubicBezTo>
                <a:cubicBezTo>
                  <a:pt x="361" y="497"/>
                  <a:pt x="365" y="431"/>
                  <a:pt x="351" y="389"/>
                </a:cubicBezTo>
                <a:cubicBezTo>
                  <a:pt x="336" y="348"/>
                  <a:pt x="323" y="269"/>
                  <a:pt x="326" y="279"/>
                </a:cubicBezTo>
                <a:cubicBezTo>
                  <a:pt x="335" y="348"/>
                  <a:pt x="344" y="418"/>
                  <a:pt x="371" y="448"/>
                </a:cubicBezTo>
                <a:cubicBezTo>
                  <a:pt x="397" y="477"/>
                  <a:pt x="435" y="465"/>
                  <a:pt x="485" y="458"/>
                </a:cubicBezTo>
                <a:cubicBezTo>
                  <a:pt x="538" y="451"/>
                  <a:pt x="595" y="399"/>
                  <a:pt x="669" y="403"/>
                </a:cubicBezTo>
                <a:cubicBezTo>
                  <a:pt x="662" y="362"/>
                  <a:pt x="665" y="347"/>
                  <a:pt x="629" y="329"/>
                </a:cubicBezTo>
                <a:cubicBezTo>
                  <a:pt x="565" y="323"/>
                  <a:pt x="520" y="379"/>
                  <a:pt x="474" y="345"/>
                </a:cubicBezTo>
                <a:cubicBezTo>
                  <a:pt x="427" y="310"/>
                  <a:pt x="446" y="211"/>
                  <a:pt x="422" y="166"/>
                </a:cubicBezTo>
                <a:cubicBezTo>
                  <a:pt x="399" y="117"/>
                  <a:pt x="395" y="106"/>
                  <a:pt x="341" y="75"/>
                </a:cubicBezTo>
                <a:cubicBezTo>
                  <a:pt x="292" y="49"/>
                  <a:pt x="101" y="0"/>
                  <a:pt x="67" y="106"/>
                </a:cubicBezTo>
                <a:cubicBezTo>
                  <a:pt x="0" y="311"/>
                  <a:pt x="0" y="617"/>
                  <a:pt x="90" y="736"/>
                </a:cubicBezTo>
                <a:cubicBezTo>
                  <a:pt x="168" y="845"/>
                  <a:pt x="415" y="774"/>
                  <a:pt x="500" y="788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5637213" y="1355725"/>
            <a:ext cx="523875" cy="557213"/>
          </a:xfrm>
          <a:custGeom>
            <a:avLst/>
            <a:gdLst>
              <a:gd name="T0" fmla="*/ 10908455 w 654"/>
              <a:gd name="T1" fmla="*/ 249970075 h 696"/>
              <a:gd name="T2" fmla="*/ 4491387 w 654"/>
              <a:gd name="T3" fmla="*/ 57685156 h 696"/>
              <a:gd name="T4" fmla="*/ 59032061 w 654"/>
              <a:gd name="T5" fmla="*/ 3846051 h 696"/>
              <a:gd name="T6" fmla="*/ 379216611 w 654"/>
              <a:gd name="T7" fmla="*/ 73068558 h 696"/>
              <a:gd name="T8" fmla="*/ 419640697 w 654"/>
              <a:gd name="T9" fmla="*/ 157673666 h 696"/>
              <a:gd name="T10" fmla="*/ 419640697 w 654"/>
              <a:gd name="T11" fmla="*/ 380723788 h 696"/>
              <a:gd name="T12" fmla="*/ 377933358 w 654"/>
              <a:gd name="T13" fmla="*/ 446101045 h 696"/>
              <a:gd name="T14" fmla="*/ 48123606 w 654"/>
              <a:gd name="T15" fmla="*/ 349958585 h 696"/>
              <a:gd name="T16" fmla="*/ 10908455 w 654"/>
              <a:gd name="T17" fmla="*/ 249970075 h 6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1.5  Heuristic evaluation</a:t>
            </a:r>
          </a:p>
        </p:txBody>
      </p:sp>
      <p:grpSp>
        <p:nvGrpSpPr>
          <p:cNvPr id="217114" name="Group 26"/>
          <p:cNvGrpSpPr>
            <a:grpSpLocks/>
          </p:cNvGrpSpPr>
          <p:nvPr/>
        </p:nvGrpSpPr>
        <p:grpSpPr bwMode="auto">
          <a:xfrm>
            <a:off x="530225" y="3517900"/>
            <a:ext cx="7604125" cy="2806700"/>
            <a:chOff x="334" y="2216"/>
            <a:chExt cx="4790" cy="1768"/>
          </a:xfrm>
        </p:grpSpPr>
        <p:grpSp>
          <p:nvGrpSpPr>
            <p:cNvPr id="14350" name="Group 11"/>
            <p:cNvGrpSpPr>
              <a:grpSpLocks/>
            </p:cNvGrpSpPr>
            <p:nvPr/>
          </p:nvGrpSpPr>
          <p:grpSpPr bwMode="auto">
            <a:xfrm rot="5400000">
              <a:off x="2011" y="3052"/>
              <a:ext cx="897" cy="528"/>
              <a:chOff x="1884" y="3384"/>
              <a:chExt cx="897" cy="528"/>
            </a:xfrm>
          </p:grpSpPr>
          <p:sp>
            <p:nvSpPr>
              <p:cNvPr id="14361" name="Oval 12" descr="Dark upward diagonal"/>
              <p:cNvSpPr>
                <a:spLocks noChangeArrowheads="1"/>
              </p:cNvSpPr>
              <p:nvPr/>
            </p:nvSpPr>
            <p:spPr bwMode="auto">
              <a:xfrm>
                <a:off x="2158" y="3384"/>
                <a:ext cx="623" cy="528"/>
              </a:xfrm>
              <a:prstGeom prst="ellipse">
                <a:avLst/>
              </a:prstGeom>
              <a:pattFill prst="dkUpDiag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algn="l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da-DK" altLang="da-DK" sz="1800">
                  <a:latin typeface="Arial" charset="0"/>
                </a:endParaRPr>
              </a:p>
            </p:txBody>
          </p:sp>
          <p:sp>
            <p:nvSpPr>
              <p:cNvPr id="14362" name="Oval 13"/>
              <p:cNvSpPr>
                <a:spLocks noChangeArrowheads="1"/>
              </p:cNvSpPr>
              <p:nvPr/>
            </p:nvSpPr>
            <p:spPr bwMode="auto">
              <a:xfrm>
                <a:off x="1884" y="3384"/>
                <a:ext cx="623" cy="528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algn="l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da-DK" altLang="da-DK" sz="1800">
                  <a:latin typeface="Arial" charset="0"/>
                </a:endParaRPr>
              </a:p>
            </p:txBody>
          </p:sp>
        </p:grpSp>
        <p:sp>
          <p:nvSpPr>
            <p:cNvPr id="14351" name="Text Box 14"/>
            <p:cNvSpPr txBox="1">
              <a:spLocks noChangeArrowheads="1"/>
            </p:cNvSpPr>
            <p:nvPr/>
          </p:nvSpPr>
          <p:spPr bwMode="auto">
            <a:xfrm>
              <a:off x="346" y="2264"/>
              <a:ext cx="2916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solidFill>
                    <a:srgbClr val="FF3300"/>
                  </a:solidFill>
                  <a:latin typeface="Arial" charset="0"/>
                </a:rPr>
                <a:t>First law of usability:</a:t>
              </a:r>
              <a:r>
                <a:rPr lang="en-US" altLang="da-DK" sz="2400">
                  <a:latin typeface="Arial" charset="0"/>
                </a:rPr>
                <a:t>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Heuristic evaluation has only 50% hitrate</a:t>
              </a:r>
              <a:endParaRPr lang="en-US" altLang="da-DK" sz="2400">
                <a:latin typeface="Arial" charset="0"/>
              </a:endParaRPr>
            </a:p>
          </p:txBody>
        </p:sp>
        <p:sp>
          <p:nvSpPr>
            <p:cNvPr id="14352" name="Text Box 15"/>
            <p:cNvSpPr txBox="1">
              <a:spLocks noChangeArrowheads="1"/>
            </p:cNvSpPr>
            <p:nvPr/>
          </p:nvSpPr>
          <p:spPr bwMode="auto">
            <a:xfrm>
              <a:off x="953" y="3404"/>
              <a:ext cx="76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Actual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problems</a:t>
              </a:r>
            </a:p>
          </p:txBody>
        </p:sp>
        <p:sp>
          <p:nvSpPr>
            <p:cNvPr id="14353" name="Rectangle 16"/>
            <p:cNvSpPr>
              <a:spLocks noChangeArrowheads="1"/>
            </p:cNvSpPr>
            <p:nvPr/>
          </p:nvSpPr>
          <p:spPr bwMode="auto">
            <a:xfrm>
              <a:off x="334" y="2216"/>
              <a:ext cx="4790" cy="1768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953" y="2823"/>
              <a:ext cx="8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Predicted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problems</a:t>
              </a:r>
            </a:p>
          </p:txBody>
        </p:sp>
        <p:sp>
          <p:nvSpPr>
            <p:cNvPr id="14355" name="Text Box 18"/>
            <p:cNvSpPr txBox="1">
              <a:spLocks noChangeArrowheads="1"/>
            </p:cNvSpPr>
            <p:nvPr/>
          </p:nvSpPr>
          <p:spPr bwMode="auto">
            <a:xfrm>
              <a:off x="2993" y="2823"/>
              <a:ext cx="11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False problems</a:t>
              </a:r>
            </a:p>
          </p:txBody>
        </p:sp>
        <p:sp>
          <p:nvSpPr>
            <p:cNvPr id="14356" name="Text Box 19"/>
            <p:cNvSpPr txBox="1">
              <a:spLocks noChangeArrowheads="1"/>
            </p:cNvSpPr>
            <p:nvPr/>
          </p:nvSpPr>
          <p:spPr bwMode="auto">
            <a:xfrm>
              <a:off x="2993" y="3369"/>
              <a:ext cx="12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Missed problems</a:t>
              </a:r>
            </a:p>
          </p:txBody>
        </p:sp>
        <p:sp>
          <p:nvSpPr>
            <p:cNvPr id="14357" name="Line 20"/>
            <p:cNvSpPr>
              <a:spLocks noChangeShapeType="1"/>
            </p:cNvSpPr>
            <p:nvPr/>
          </p:nvSpPr>
          <p:spPr bwMode="auto">
            <a:xfrm>
              <a:off x="1765" y="3054"/>
              <a:ext cx="431" cy="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358" name="Line 21"/>
            <p:cNvSpPr>
              <a:spLocks noChangeShapeType="1"/>
            </p:cNvSpPr>
            <p:nvPr/>
          </p:nvSpPr>
          <p:spPr bwMode="auto">
            <a:xfrm flipV="1">
              <a:off x="1789" y="3500"/>
              <a:ext cx="383" cy="1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359" name="Line 22"/>
            <p:cNvSpPr>
              <a:spLocks noChangeShapeType="1"/>
            </p:cNvSpPr>
            <p:nvPr/>
          </p:nvSpPr>
          <p:spPr bwMode="auto">
            <a:xfrm flipH="1">
              <a:off x="2436" y="2915"/>
              <a:ext cx="557" cy="1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360" name="Line 23"/>
            <p:cNvSpPr>
              <a:spLocks noChangeShapeType="1"/>
            </p:cNvSpPr>
            <p:nvPr/>
          </p:nvSpPr>
          <p:spPr bwMode="auto">
            <a:xfrm flipH="1">
              <a:off x="2436" y="3480"/>
              <a:ext cx="557" cy="1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4348" name="Text Box 24"/>
          <p:cNvSpPr txBox="1">
            <a:spLocks noChangeArrowheads="1"/>
          </p:cNvSpPr>
          <p:nvPr/>
        </p:nvSpPr>
        <p:spPr bwMode="auto">
          <a:xfrm>
            <a:off x="5499100" y="2557463"/>
            <a:ext cx="2025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Expert - reviewer</a:t>
            </a:r>
          </a:p>
        </p:txBody>
      </p:sp>
      <p:sp>
        <p:nvSpPr>
          <p:cNvPr id="14349" name="Freeform 25"/>
          <p:cNvSpPr>
            <a:spLocks/>
          </p:cNvSpPr>
          <p:nvPr/>
        </p:nvSpPr>
        <p:spPr bwMode="auto">
          <a:xfrm>
            <a:off x="5167313" y="1377950"/>
            <a:ext cx="39687" cy="112713"/>
          </a:xfrm>
          <a:custGeom>
            <a:avLst/>
            <a:gdLst>
              <a:gd name="T0" fmla="*/ 43752272 w 30"/>
              <a:gd name="T1" fmla="*/ 182478526 h 59"/>
              <a:gd name="T2" fmla="*/ 0 w 30"/>
              <a:gd name="T3" fmla="*/ 62043731 h 59"/>
              <a:gd name="T4" fmla="*/ 52501932 w 30"/>
              <a:gd name="T5" fmla="*/ 69341420 h 5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49263" y="823913"/>
            <a:ext cx="6038850" cy="22621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algn="l">
              <a:spcBef>
                <a:spcPct val="20000"/>
              </a:spcBef>
              <a:buChar char="•"/>
              <a:tabLst>
                <a:tab pos="12382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2382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ATM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Users:	20 bank customers, random selection.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Task 1:	Withdraw $100 from ATM. No instructions.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altLang="da-DK" sz="1600">
                <a:latin typeface="Arial" charset="0"/>
              </a:rPr>
              <a:t>Measure:	How many succeed in 2 min?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Task 2:	Withdraw as much as possible ($174)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Measure:	How many succeed in 5 min?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Reqs:	Task 1: 18 succeed.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	Task 2: 12 succeed.</a:t>
            </a:r>
          </a:p>
        </p:txBody>
      </p:sp>
      <p:sp>
        <p:nvSpPr>
          <p:cNvPr id="219139" name="AutoShape 3"/>
          <p:cNvSpPr>
            <a:spLocks noChangeArrowheads="1"/>
          </p:cNvSpPr>
          <p:nvPr/>
        </p:nvSpPr>
        <p:spPr bwMode="auto">
          <a:xfrm>
            <a:off x="6429375" y="1130300"/>
            <a:ext cx="2105025" cy="407988"/>
          </a:xfrm>
          <a:prstGeom prst="wedgeRoundRectCallout">
            <a:avLst>
              <a:gd name="adj1" fmla="val -80995"/>
              <a:gd name="adj2" fmla="val 1653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 measure</a:t>
            </a:r>
          </a:p>
        </p:txBody>
      </p:sp>
      <p:sp>
        <p:nvSpPr>
          <p:cNvPr id="219140" name="AutoShape 4"/>
          <p:cNvSpPr>
            <a:spLocks noChangeArrowheads="1"/>
          </p:cNvSpPr>
          <p:nvPr/>
        </p:nvSpPr>
        <p:spPr bwMode="auto">
          <a:xfrm>
            <a:off x="6011863" y="1784350"/>
            <a:ext cx="2187575" cy="407988"/>
          </a:xfrm>
          <a:prstGeom prst="wedgeRoundRectCallout">
            <a:avLst>
              <a:gd name="adj1" fmla="val -101815"/>
              <a:gd name="adj2" fmla="val -5622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219141" name="AutoShape 5"/>
          <p:cNvSpPr>
            <a:spLocks noChangeArrowheads="1"/>
          </p:cNvSpPr>
          <p:nvPr/>
        </p:nvSpPr>
        <p:spPr bwMode="auto">
          <a:xfrm>
            <a:off x="5567363" y="2463800"/>
            <a:ext cx="2613025" cy="407988"/>
          </a:xfrm>
          <a:prstGeom prst="wedgeRoundRectCallout">
            <a:avLst>
              <a:gd name="adj1" fmla="val -107593"/>
              <a:gd name="adj2" fmla="val 184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 - target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1.6A  Measuring usability - task time (performance)</a:t>
            </a:r>
          </a:p>
        </p:txBody>
      </p:sp>
      <p:sp>
        <p:nvSpPr>
          <p:cNvPr id="219143" name="Text Box 7"/>
          <p:cNvSpPr txBox="1">
            <a:spLocks noChangeArrowheads="1"/>
          </p:cNvSpPr>
          <p:nvPr/>
        </p:nvSpPr>
        <p:spPr bwMode="auto">
          <a:xfrm>
            <a:off x="873125" y="5448300"/>
            <a:ext cx="5140325" cy="11112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762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762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Pros:	Classic approach. Good when buying.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Cons:	Not good for development.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Not possible early. Little feedback. </a:t>
            </a:r>
          </a:p>
        </p:txBody>
      </p:sp>
      <p:sp>
        <p:nvSpPr>
          <p:cNvPr id="219144" name="Text Box 8"/>
          <p:cNvSpPr txBox="1">
            <a:spLocks noChangeArrowheads="1"/>
          </p:cNvSpPr>
          <p:nvPr/>
        </p:nvSpPr>
        <p:spPr bwMode="auto">
          <a:xfrm>
            <a:off x="449263" y="3379788"/>
            <a:ext cx="6046787" cy="1854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algn="l">
              <a:spcBef>
                <a:spcPct val="20000"/>
              </a:spcBef>
              <a:buChar char="•"/>
              <a:tabLst>
                <a:tab pos="12382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2382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Internal ordering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Users:	5 secretaries in the company.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	Have tried the internal ordering system.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	Have not used it for a month.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Task 1:	Order two boxes of letter paper + . . 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Measure:	Average time per user.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Reqs:	Average time below 5 min.</a:t>
            </a:r>
          </a:p>
        </p:txBody>
      </p:sp>
      <p:sp>
        <p:nvSpPr>
          <p:cNvPr id="219145" name="AutoShape 9"/>
          <p:cNvSpPr>
            <a:spLocks noChangeArrowheads="1"/>
          </p:cNvSpPr>
          <p:nvPr/>
        </p:nvSpPr>
        <p:spPr bwMode="auto">
          <a:xfrm>
            <a:off x="6240463" y="4167188"/>
            <a:ext cx="2187575" cy="704850"/>
          </a:xfrm>
          <a:prstGeom prst="wedgeRoundRectCallout">
            <a:avLst>
              <a:gd name="adj1" fmla="val -136648"/>
              <a:gd name="adj2" fmla="val 4211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Risky!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 animBg="1" autoUpdateAnimBg="0"/>
      <p:bldP spid="219140" grpId="0" animBg="1" autoUpdateAnimBg="0"/>
      <p:bldP spid="219141" grpId="0" animBg="1" autoUpdateAnimBg="0"/>
      <p:bldP spid="219143" grpId="0" animBg="1" autoUpdateAnimBg="0"/>
      <p:bldP spid="219144" grpId="0" animBg="1" autoUpdateAnimBg="0"/>
      <p:bldP spid="21914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14338" y="1208088"/>
            <a:ext cx="3765550" cy="2308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2382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2382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23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Users:	20 bank customers ...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In 2 min?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Task 1: 18 succeed.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Task 2: 12 succeed.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1.6B  Choosing the numbers</a:t>
            </a:r>
          </a:p>
        </p:txBody>
      </p:sp>
      <p:sp>
        <p:nvSpPr>
          <p:cNvPr id="221188" name="AutoShape 4"/>
          <p:cNvSpPr>
            <a:spLocks noChangeArrowheads="1"/>
          </p:cNvSpPr>
          <p:nvPr/>
        </p:nvSpPr>
        <p:spPr bwMode="auto">
          <a:xfrm>
            <a:off x="5143500" y="728663"/>
            <a:ext cx="2832100" cy="1298575"/>
          </a:xfrm>
          <a:prstGeom prst="wedgeRoundRectCallout">
            <a:avLst>
              <a:gd name="adj1" fmla="val -88903"/>
              <a:gd name="adj2" fmla="val 745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Why 20?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Cost versus reliability.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During development: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One, later two, later ...</a:t>
            </a:r>
          </a:p>
        </p:txBody>
      </p:sp>
      <p:sp>
        <p:nvSpPr>
          <p:cNvPr id="221189" name="AutoShape 5"/>
          <p:cNvSpPr>
            <a:spLocks noChangeArrowheads="1"/>
          </p:cNvSpPr>
          <p:nvPr/>
        </p:nvSpPr>
        <p:spPr bwMode="auto">
          <a:xfrm>
            <a:off x="4884738" y="1920875"/>
            <a:ext cx="1819275" cy="1001713"/>
          </a:xfrm>
          <a:prstGeom prst="wedgeRoundRectCallout">
            <a:avLst>
              <a:gd name="adj1" fmla="val -157417"/>
              <a:gd name="adj2" fmla="val -4429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Why 2 mins?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Best practice,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ideal way ...</a:t>
            </a:r>
          </a:p>
        </p:txBody>
      </p:sp>
      <p:sp>
        <p:nvSpPr>
          <p:cNvPr id="221190" name="AutoShape 6"/>
          <p:cNvSpPr>
            <a:spLocks noChangeArrowheads="1"/>
          </p:cNvSpPr>
          <p:nvPr/>
        </p:nvSpPr>
        <p:spPr bwMode="auto">
          <a:xfrm>
            <a:off x="5548313" y="2855913"/>
            <a:ext cx="2311400" cy="1298575"/>
          </a:xfrm>
          <a:prstGeom prst="wedgeRoundRectCallout">
            <a:avLst>
              <a:gd name="adj1" fmla="val -121046"/>
              <a:gd name="adj2" fmla="val -4963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Why 18?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90% of customers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should succeed.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Task 2 harder.</a:t>
            </a:r>
          </a:p>
        </p:txBody>
      </p:sp>
      <p:grpSp>
        <p:nvGrpSpPr>
          <p:cNvPr id="221193" name="Group 9"/>
          <p:cNvGrpSpPr>
            <a:grpSpLocks/>
          </p:cNvGrpSpPr>
          <p:nvPr/>
        </p:nvGrpSpPr>
        <p:grpSpPr bwMode="auto">
          <a:xfrm>
            <a:off x="433388" y="4205288"/>
            <a:ext cx="7275512" cy="1611312"/>
            <a:chOff x="273" y="2649"/>
            <a:chExt cx="4583" cy="1015"/>
          </a:xfrm>
        </p:grpSpPr>
        <p:sp>
          <p:nvSpPr>
            <p:cNvPr id="16392" name="Text Box 7"/>
            <p:cNvSpPr txBox="1">
              <a:spLocks noChangeArrowheads="1"/>
            </p:cNvSpPr>
            <p:nvPr/>
          </p:nvSpPr>
          <p:spPr bwMode="auto">
            <a:xfrm>
              <a:off x="273" y="2649"/>
              <a:ext cx="2336" cy="99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762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762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Open target</a:t>
              </a:r>
              <a:endParaRPr lang="en-US" altLang="da-DK" sz="1800">
                <a:latin typeface="Arial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US" altLang="da-DK" sz="1800">
                <a:latin typeface="Arial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Reqs:	18 out of 20 must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succeed within ____ min.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We expect around 2 min.</a:t>
              </a:r>
            </a:p>
          </p:txBody>
        </p:sp>
        <p:sp>
          <p:nvSpPr>
            <p:cNvPr id="16393" name="AutoShape 8"/>
            <p:cNvSpPr>
              <a:spLocks noChangeArrowheads="1"/>
            </p:cNvSpPr>
            <p:nvPr/>
          </p:nvSpPr>
          <p:spPr bwMode="auto">
            <a:xfrm>
              <a:off x="3210" y="2846"/>
              <a:ext cx="1646" cy="818"/>
            </a:xfrm>
            <a:prstGeom prst="wedgeRoundRectCallout">
              <a:avLst>
                <a:gd name="adj1" fmla="val -99394"/>
                <a:gd name="adj2" fmla="val -15157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Specify how, what,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and expectations.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Wait and see what is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possible.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8" grpId="0" animBg="1" autoUpdateAnimBg="0"/>
      <p:bldP spid="221189" grpId="0" animBg="1" autoUpdateAnimBg="0"/>
      <p:bldP spid="221190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14338" y="809625"/>
            <a:ext cx="6057900" cy="258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Users:	3 potential users. Think-aloud test.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Record usability problems.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Task 1:	Order two boxes of letter paper + . . 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Task 2:	. . 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Number of critical problems per user.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Number of medium problems on list.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Max one user encounters critical problems.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Max 5 medium problems on the list.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6583363" y="2165350"/>
            <a:ext cx="2187575" cy="407988"/>
          </a:xfrm>
          <a:prstGeom prst="wedgeRoundRectCallout">
            <a:avLst>
              <a:gd name="adj1" fmla="val -85269"/>
              <a:gd name="adj2" fmla="val 2315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681788" y="2844800"/>
            <a:ext cx="1708150" cy="407988"/>
          </a:xfrm>
          <a:prstGeom prst="wedgeRoundRectCallout">
            <a:avLst>
              <a:gd name="adj1" fmla="val -85875"/>
              <a:gd name="adj2" fmla="val 1381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1.6C  Measuring usability - Problem counts</a:t>
            </a:r>
          </a:p>
        </p:txBody>
      </p:sp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873125" y="3825875"/>
            <a:ext cx="4822825" cy="138588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762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762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Pros:	Possible early - mockup sufficient.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Good feedback to developers.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Cons:	Best for </a:t>
            </a:r>
            <a:r>
              <a:rPr lang="da-DK" altLang="da-DK" sz="1800" i="1" noProof="1">
                <a:latin typeface="Arial" charset="0"/>
              </a:rPr>
              <a:t>ease of learning</a:t>
            </a:r>
            <a:r>
              <a:rPr lang="da-DK" altLang="da-DK" sz="1800" noProof="1">
                <a:latin typeface="Arial" charset="0"/>
              </a:rPr>
              <a:t>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Only indications for other factors. </a:t>
            </a: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6543675" y="1130300"/>
            <a:ext cx="2105025" cy="407988"/>
          </a:xfrm>
          <a:prstGeom prst="wedgeRoundRectCallout">
            <a:avLst>
              <a:gd name="adj1" fmla="val -71042"/>
              <a:gd name="adj2" fmla="val 252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 measure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8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14338" y="809625"/>
            <a:ext cx="5778500" cy="17605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Task 1:	Withdraw a standard amount from ATM.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Task 2:	. . 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Number of keystrokes and mouse clicks.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Max keystrokes 6 - incl. PIN code.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Total system response time max 8 s.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6453188" y="862013"/>
            <a:ext cx="1216025" cy="704850"/>
          </a:xfrm>
          <a:prstGeom prst="wedgeRoundRectCallout">
            <a:avLst>
              <a:gd name="adj1" fmla="val -103657"/>
              <a:gd name="adj2" fmla="val -2926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measure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6354763" y="1784350"/>
            <a:ext cx="2187575" cy="407988"/>
          </a:xfrm>
          <a:prstGeom prst="wedgeRoundRectCallout">
            <a:avLst>
              <a:gd name="adj1" fmla="val -80917"/>
              <a:gd name="adj2" fmla="val -2820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6453188" y="2425700"/>
            <a:ext cx="1708150" cy="407988"/>
          </a:xfrm>
          <a:prstGeom prst="wedgeRoundRectCallout">
            <a:avLst>
              <a:gd name="adj1" fmla="val -93681"/>
              <a:gd name="adj2" fmla="val -8891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1.6D  Measuring usability - Keystroke counts</a:t>
            </a:r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1304925" y="4767263"/>
            <a:ext cx="4759325" cy="1385887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762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762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Pros:	No users needed.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Possible early - mockup sufficient.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Cons:	Not sure users find the fast way.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Only task efficiency. </a:t>
            </a:r>
          </a:p>
        </p:txBody>
      </p:sp>
      <p:sp>
        <p:nvSpPr>
          <p:cNvPr id="225288" name="Text Box 8"/>
          <p:cNvSpPr txBox="1">
            <a:spLocks noChangeArrowheads="1"/>
          </p:cNvSpPr>
          <p:nvPr/>
        </p:nvSpPr>
        <p:spPr bwMode="auto">
          <a:xfrm>
            <a:off x="411163" y="2771775"/>
            <a:ext cx="4298950" cy="1574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  <a:tab pos="409575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  <a:tab pos="409575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  <a:tab pos="40957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  <a:tab pos="409575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Total task time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6 keystrokes @ 0.6 s	3.6 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 u="sng">
                <a:latin typeface="Arial" charset="0"/>
              </a:rPr>
              <a:t>total system response time          	8.0 s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Total task time	11.6 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</p:txBody>
      </p:sp>
      <p:sp>
        <p:nvSpPr>
          <p:cNvPr id="225289" name="AutoShape 9"/>
          <p:cNvSpPr>
            <a:spLocks noChangeArrowheads="1"/>
          </p:cNvSpPr>
          <p:nvPr/>
        </p:nvSpPr>
        <p:spPr bwMode="auto">
          <a:xfrm>
            <a:off x="5624513" y="3514725"/>
            <a:ext cx="1803400" cy="704850"/>
          </a:xfrm>
          <a:prstGeom prst="wedgeRoundRectCallout">
            <a:avLst>
              <a:gd name="adj1" fmla="val -95509"/>
              <a:gd name="adj2" fmla="val -24551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Plus other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user actions?</a:t>
            </a:r>
            <a:endParaRPr lang="en-US" altLang="da-DK" sz="1800" noProof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7" grpId="0" animBg="1" autoUpdateAnimBg="0"/>
      <p:bldP spid="225288" grpId="0" animBg="1" autoUpdateAnimBg="0"/>
      <p:bldP spid="22528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14338" y="904875"/>
            <a:ext cx="5778500" cy="14859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Ask 20 novice users to complete the questionnaire.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Count number of entries per box.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80% find system easy to learn.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50% will recommend it to others.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6421438" y="1009650"/>
            <a:ext cx="2105025" cy="407988"/>
          </a:xfrm>
          <a:prstGeom prst="wedgeRoundRectCallout">
            <a:avLst>
              <a:gd name="adj1" fmla="val -68324"/>
              <a:gd name="adj2" fmla="val 6421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 measure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6354763" y="1746250"/>
            <a:ext cx="2187575" cy="407988"/>
          </a:xfrm>
          <a:prstGeom prst="wedgeRoundRectCallout">
            <a:avLst>
              <a:gd name="adj1" fmla="val -93106"/>
              <a:gd name="adj2" fmla="val -10291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6453188" y="2425700"/>
            <a:ext cx="1708150" cy="407988"/>
          </a:xfrm>
          <a:prstGeom prst="wedgeRoundRectCallout">
            <a:avLst>
              <a:gd name="adj1" fmla="val -109292"/>
              <a:gd name="adj2" fmla="val -12626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1.6E  Measuring usability - Opinion poll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411163" y="2771775"/>
            <a:ext cx="6191250" cy="18494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333750" algn="l"/>
                <a:tab pos="4191000" algn="l"/>
                <a:tab pos="50482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333750" algn="l"/>
                <a:tab pos="4191000" algn="l"/>
                <a:tab pos="50482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333750" algn="l"/>
                <a:tab pos="4191000" algn="l"/>
                <a:tab pos="504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0" algn="l"/>
                <a:tab pos="4191000" algn="l"/>
                <a:tab pos="50482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Questionnaire</a:t>
            </a:r>
            <a:r>
              <a:rPr lang="en-US" altLang="da-DK" sz="1800">
                <a:latin typeface="Arial" charset="0"/>
              </a:rPr>
              <a:t>	agree	neutral	disagree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The system was easy to learn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The system is easy to use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The system helps me . . 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It is fun to use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I will recommend it to others</a:t>
            </a:r>
          </a:p>
        </p:txBody>
      </p:sp>
      <p:sp>
        <p:nvSpPr>
          <p:cNvPr id="19464" name="Line 9"/>
          <p:cNvSpPr>
            <a:spLocks noChangeShapeType="1"/>
          </p:cNvSpPr>
          <p:nvPr/>
        </p:nvSpPr>
        <p:spPr bwMode="auto">
          <a:xfrm>
            <a:off x="3752850" y="2771775"/>
            <a:ext cx="0" cy="1849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65" name="Line 10"/>
          <p:cNvSpPr>
            <a:spLocks noChangeShapeType="1"/>
          </p:cNvSpPr>
          <p:nvPr/>
        </p:nvSpPr>
        <p:spPr bwMode="auto">
          <a:xfrm>
            <a:off x="4629150" y="2771775"/>
            <a:ext cx="0" cy="1849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66" name="Line 11"/>
          <p:cNvSpPr>
            <a:spLocks noChangeShapeType="1"/>
          </p:cNvSpPr>
          <p:nvPr/>
        </p:nvSpPr>
        <p:spPr bwMode="auto">
          <a:xfrm>
            <a:off x="5524500" y="2771775"/>
            <a:ext cx="0" cy="1849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>
            <a:off x="414338" y="3181350"/>
            <a:ext cx="618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68" name="Line 13"/>
          <p:cNvSpPr>
            <a:spLocks noChangeShapeType="1"/>
          </p:cNvSpPr>
          <p:nvPr/>
        </p:nvSpPr>
        <p:spPr bwMode="auto">
          <a:xfrm>
            <a:off x="414338" y="3467100"/>
            <a:ext cx="618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69" name="Line 14"/>
          <p:cNvSpPr>
            <a:spLocks noChangeShapeType="1"/>
          </p:cNvSpPr>
          <p:nvPr/>
        </p:nvSpPr>
        <p:spPr bwMode="auto">
          <a:xfrm>
            <a:off x="414338" y="3752850"/>
            <a:ext cx="618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70" name="Line 15"/>
          <p:cNvSpPr>
            <a:spLocks noChangeShapeType="1"/>
          </p:cNvSpPr>
          <p:nvPr/>
        </p:nvSpPr>
        <p:spPr bwMode="auto">
          <a:xfrm>
            <a:off x="414338" y="4019550"/>
            <a:ext cx="618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471" name="Line 16"/>
          <p:cNvSpPr>
            <a:spLocks noChangeShapeType="1"/>
          </p:cNvSpPr>
          <p:nvPr/>
        </p:nvSpPr>
        <p:spPr bwMode="auto">
          <a:xfrm>
            <a:off x="414338" y="4305300"/>
            <a:ext cx="61880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27346" name="Group 18"/>
          <p:cNvGrpSpPr>
            <a:grpSpLocks/>
          </p:cNvGrpSpPr>
          <p:nvPr/>
        </p:nvGrpSpPr>
        <p:grpSpPr bwMode="auto">
          <a:xfrm>
            <a:off x="981075" y="4878388"/>
            <a:ext cx="7646988" cy="1660525"/>
            <a:chOff x="618" y="3073"/>
            <a:chExt cx="4817" cy="1046"/>
          </a:xfrm>
        </p:grpSpPr>
        <p:sp>
          <p:nvSpPr>
            <p:cNvPr id="19473" name="Text Box 7"/>
            <p:cNvSpPr txBox="1">
              <a:spLocks noChangeArrowheads="1"/>
            </p:cNvSpPr>
            <p:nvPr/>
          </p:nvSpPr>
          <p:spPr bwMode="auto">
            <a:xfrm>
              <a:off x="618" y="3073"/>
              <a:ext cx="3446" cy="1046"/>
            </a:xfrm>
            <a:prstGeom prst="rect">
              <a:avLst/>
            </a:prstGeom>
            <a:noFill/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762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762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Pros:	Widely used.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	You may ask for any usability factor. 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Cons:	</a:t>
              </a:r>
              <a:r>
                <a:rPr lang="da-DK" altLang="da-DK" sz="1800">
                  <a:latin typeface="Arial" charset="0"/>
                </a:rPr>
                <a:t>Little correlation with</a:t>
              </a:r>
              <a:r>
                <a:rPr lang="da-DK" altLang="da-DK" sz="1800" noProof="1">
                  <a:latin typeface="Arial" charset="0"/>
                </a:rPr>
                <a:t> objective evidence.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	Only indications during development.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	Little feedback to developers. </a:t>
              </a:r>
            </a:p>
          </p:txBody>
        </p:sp>
        <p:sp>
          <p:nvSpPr>
            <p:cNvPr id="19474" name="AutoShape 17"/>
            <p:cNvSpPr>
              <a:spLocks noChangeArrowheads="1"/>
            </p:cNvSpPr>
            <p:nvPr/>
          </p:nvSpPr>
          <p:spPr bwMode="auto">
            <a:xfrm>
              <a:off x="4405" y="3184"/>
              <a:ext cx="1030" cy="449"/>
            </a:xfrm>
            <a:prstGeom prst="wedgeRoundRectCallout">
              <a:avLst>
                <a:gd name="adj1" fmla="val -88380"/>
                <a:gd name="adj2" fmla="val 53838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>
                  <a:solidFill>
                    <a:srgbClr val="FF3300"/>
                  </a:solidFill>
                  <a:latin typeface="Arial" charset="0"/>
                </a:rPr>
                <a:t>Second law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a-DK" altLang="da-DK" sz="1800">
                  <a:solidFill>
                    <a:srgbClr val="FF3300"/>
                  </a:solidFill>
                  <a:latin typeface="Arial" charset="0"/>
                </a:rPr>
                <a:t>of usability</a:t>
              </a:r>
              <a:endParaRPr lang="da-DK" altLang="da-DK" sz="1800" noProof="1">
                <a:solidFill>
                  <a:srgbClr val="FF33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2438" y="904875"/>
            <a:ext cx="4965700" cy="25844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Ask 5 potential ATM users what these error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messages mean: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Amount too large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PIN code invalid . . 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Ask them also: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What would the system do if . . 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Assess answers on scale A-D.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80% of answers marked A or B.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5957888" y="1417638"/>
            <a:ext cx="2105025" cy="407987"/>
          </a:xfrm>
          <a:prstGeom prst="wedgeRoundRectCallout">
            <a:avLst>
              <a:gd name="adj1" fmla="val -97287"/>
              <a:gd name="adj2" fmla="val 6421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 measure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5957888" y="2630488"/>
            <a:ext cx="2187575" cy="407987"/>
          </a:xfrm>
          <a:prstGeom prst="wedgeRoundRectCallout">
            <a:avLst>
              <a:gd name="adj1" fmla="val -88898"/>
              <a:gd name="adj2" fmla="val 1186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5957888" y="3168650"/>
            <a:ext cx="1708150" cy="407988"/>
          </a:xfrm>
          <a:prstGeom prst="wedgeRoundRectCallout">
            <a:avLst>
              <a:gd name="adj1" fmla="val -107065"/>
              <a:gd name="adj2" fmla="val -2354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1.6F  Measuring usability - Score for understanding</a:t>
            </a:r>
          </a:p>
        </p:txBody>
      </p:sp>
      <p:sp>
        <p:nvSpPr>
          <p:cNvPr id="229383" name="Text Box 7"/>
          <p:cNvSpPr txBox="1">
            <a:spLocks noChangeArrowheads="1"/>
          </p:cNvSpPr>
          <p:nvPr/>
        </p:nvSpPr>
        <p:spPr bwMode="auto">
          <a:xfrm>
            <a:off x="466725" y="3892550"/>
            <a:ext cx="5648325" cy="138588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762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762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Pros:	Easy way to test understandability.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Best way to cover error messages.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Useful both early and late in development.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Cons:	Only measures understandability..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5"/>
          <p:cNvSpPr txBox="1">
            <a:spLocks noChangeArrowheads="1"/>
          </p:cNvSpPr>
          <p:nvPr/>
        </p:nvSpPr>
        <p:spPr bwMode="auto">
          <a:xfrm>
            <a:off x="449263" y="76200"/>
            <a:ext cx="8351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Extra 1: System development - bridging the gaps</a:t>
            </a:r>
          </a:p>
        </p:txBody>
      </p:sp>
      <p:sp>
        <p:nvSpPr>
          <p:cNvPr id="3075" name="Oval 3"/>
          <p:cNvSpPr>
            <a:spLocks noChangeArrowheads="1"/>
          </p:cNvSpPr>
          <p:nvPr/>
        </p:nvSpPr>
        <p:spPr bwMode="auto">
          <a:xfrm>
            <a:off x="1035050" y="946150"/>
            <a:ext cx="2262188" cy="509588"/>
          </a:xfrm>
          <a:prstGeom prst="ellipse">
            <a:avLst/>
          </a:prstGeom>
          <a:solidFill>
            <a:srgbClr val="DDDDDD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Users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3076" name="Oval 3"/>
          <p:cNvSpPr>
            <a:spLocks noChangeArrowheads="1"/>
          </p:cNvSpPr>
          <p:nvPr/>
        </p:nvSpPr>
        <p:spPr bwMode="auto">
          <a:xfrm>
            <a:off x="5857875" y="944563"/>
            <a:ext cx="2486025" cy="509587"/>
          </a:xfrm>
          <a:prstGeom prst="ellipse">
            <a:avLst/>
          </a:prstGeom>
          <a:solidFill>
            <a:srgbClr val="53D2FF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Programmers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3077" name="Oval 3"/>
          <p:cNvSpPr>
            <a:spLocks noChangeArrowheads="1"/>
          </p:cNvSpPr>
          <p:nvPr/>
        </p:nvSpPr>
        <p:spPr bwMode="auto">
          <a:xfrm>
            <a:off x="3429000" y="3594100"/>
            <a:ext cx="2262188" cy="896938"/>
          </a:xfrm>
          <a:prstGeom prst="ellipse">
            <a:avLst/>
          </a:prstGeom>
          <a:solidFill>
            <a:srgbClr val="66FF33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Business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analysts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3078" name="Oval 3"/>
          <p:cNvSpPr>
            <a:spLocks noChangeArrowheads="1"/>
          </p:cNvSpPr>
          <p:nvPr/>
        </p:nvSpPr>
        <p:spPr bwMode="auto">
          <a:xfrm>
            <a:off x="755650" y="2582863"/>
            <a:ext cx="2262188" cy="896937"/>
          </a:xfrm>
          <a:prstGeom prst="ellipse">
            <a:avLst/>
          </a:prstGeom>
          <a:solidFill>
            <a:srgbClr val="FF66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Usability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specialists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04872" name="Text Box 2"/>
          <p:cNvSpPr txBox="1">
            <a:spLocks noChangeArrowheads="1"/>
          </p:cNvSpPr>
          <p:nvPr/>
        </p:nvSpPr>
        <p:spPr bwMode="auto">
          <a:xfrm>
            <a:off x="3392488" y="1784350"/>
            <a:ext cx="2349500" cy="882650"/>
          </a:xfrm>
          <a:prstGeom prst="rect">
            <a:avLst/>
          </a:prstGeom>
          <a:solidFill>
            <a:srgbClr val="FFFF00"/>
          </a:solidFill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marL="963613" indent="-963613" algn="l">
              <a:spcBef>
                <a:spcPct val="20000"/>
              </a:spcBef>
              <a:buChar char="•"/>
              <a:tabLst>
                <a:tab pos="9525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9525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952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52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User interface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How and when?</a:t>
            </a:r>
          </a:p>
        </p:txBody>
      </p:sp>
      <p:sp>
        <p:nvSpPr>
          <p:cNvPr id="3080" name="Oval 3"/>
          <p:cNvSpPr>
            <a:spLocks noChangeArrowheads="1"/>
          </p:cNvSpPr>
          <p:nvPr/>
        </p:nvSpPr>
        <p:spPr bwMode="auto">
          <a:xfrm>
            <a:off x="6081713" y="2582863"/>
            <a:ext cx="2262187" cy="896937"/>
          </a:xfrm>
          <a:prstGeom prst="ellipse">
            <a:avLst/>
          </a:prstGeom>
          <a:solidFill>
            <a:srgbClr val="66FFCC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Project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>
                <a:latin typeface="Arial" charset="0"/>
              </a:rPr>
              <a:t>management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04874" name="Text Box 74"/>
          <p:cNvSpPr txBox="1">
            <a:spLocks noChangeArrowheads="1"/>
          </p:cNvSpPr>
          <p:nvPr/>
        </p:nvSpPr>
        <p:spPr bwMode="auto">
          <a:xfrm>
            <a:off x="473075" y="4932363"/>
            <a:ext cx="653097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Course focus: Production systems for professionals,</a:t>
            </a:r>
          </a:p>
          <a:p>
            <a:pPr>
              <a:spcBef>
                <a:spcPct val="0"/>
              </a:spcBef>
              <a:spcAft>
                <a:spcPct val="50000"/>
              </a:spcAft>
              <a:buFontTx/>
              <a:buNone/>
            </a:pPr>
            <a:r>
              <a:rPr lang="en-US" altLang="da-DK" sz="1800">
                <a:latin typeface="Arial" charset="0"/>
              </a:rPr>
              <a:t>	e.g. hotel reception, health records, call center . . 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Less focus on: Public sites, Facebook, games . . .</a:t>
            </a:r>
            <a:endParaRPr lang="en-US" altLang="da-DK" sz="1800" b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2" grpId="0" animBg="1"/>
      <p:bldP spid="2048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52438" y="904875"/>
            <a:ext cx="5435600" cy="17605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1143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1143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1143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143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Ask an expert to review the user interface and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identify deviations from guideline X. (Or ask two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experts to come up with a joint list.)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Measure:	Number of deviations per screen.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Reqs:	At most one deviation per screen.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6097588" y="1009650"/>
            <a:ext cx="2105025" cy="407988"/>
          </a:xfrm>
          <a:prstGeom prst="wedgeRoundRectCallout">
            <a:avLst>
              <a:gd name="adj1" fmla="val -101208"/>
              <a:gd name="adj2" fmla="val 106421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How to measure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6040438" y="1792288"/>
            <a:ext cx="2187575" cy="407987"/>
          </a:xfrm>
          <a:prstGeom prst="wedgeRoundRectCallout">
            <a:avLst>
              <a:gd name="adj1" fmla="val -79319"/>
              <a:gd name="adj2" fmla="val 2120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What to measure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6494463" y="2474913"/>
            <a:ext cx="1708150" cy="407987"/>
          </a:xfrm>
          <a:prstGeom prst="wedgeRoundRectCallout">
            <a:avLst>
              <a:gd name="adj1" fmla="val -109292"/>
              <a:gd name="adj2" fmla="val -5155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Requirement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1.6G  Measuring usability - Guideline adherence</a:t>
            </a:r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466725" y="3141663"/>
            <a:ext cx="6461125" cy="1935162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762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762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762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62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Pros:	Adherence helps users switch between systems.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Company-specific guidelines for internal systems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can help even more.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Cons:	Cannot guarantee high usability.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Developers find guidelines hard to follow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- examples help best.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3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797175" y="3435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06750" y="3422650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792413" y="3021013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211513" y="3021013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3630613" y="3021013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4049713" y="300672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630613" y="343535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4049713" y="34226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870450" y="3435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630613" y="385127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216275" y="4270375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3625850" y="4270375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4459288" y="427037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797175" y="425450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4868863" y="4670425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3206750" y="5086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4040188" y="508952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4449763" y="508635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1.6H  Which usability measure?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628650" y="3021013"/>
            <a:ext cx="2168525" cy="2493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900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Task time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Problem counts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Keystroke counts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Opinion poll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Score for underst.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Guidelines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 rot="-5400000">
            <a:off x="2896394" y="626269"/>
            <a:ext cx="2295525" cy="24907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90000" rIns="90000" bIns="46800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Fit for use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Ease of learning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Task efficiency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Ease of remember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Subjective satisf.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Understandability</a:t>
            </a: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2797175" y="3021013"/>
            <a:ext cx="2492375" cy="2493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grpSp>
        <p:nvGrpSpPr>
          <p:cNvPr id="22552" name="Group 24"/>
          <p:cNvGrpSpPr>
            <a:grpSpLocks/>
          </p:cNvGrpSpPr>
          <p:nvPr/>
        </p:nvGrpSpPr>
        <p:grpSpPr bwMode="auto">
          <a:xfrm>
            <a:off x="628650" y="3435350"/>
            <a:ext cx="4660900" cy="1663700"/>
            <a:chOff x="396" y="2164"/>
            <a:chExt cx="3717" cy="1048"/>
          </a:xfrm>
        </p:grpSpPr>
        <p:sp>
          <p:nvSpPr>
            <p:cNvPr id="22596" name="Line 25"/>
            <p:cNvSpPr>
              <a:spLocks noChangeShapeType="1"/>
            </p:cNvSpPr>
            <p:nvPr/>
          </p:nvSpPr>
          <p:spPr bwMode="auto">
            <a:xfrm>
              <a:off x="396" y="2164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97" name="Line 26"/>
            <p:cNvSpPr>
              <a:spLocks noChangeShapeType="1"/>
            </p:cNvSpPr>
            <p:nvPr/>
          </p:nvSpPr>
          <p:spPr bwMode="auto">
            <a:xfrm>
              <a:off x="396" y="2426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98" name="Line 27"/>
            <p:cNvSpPr>
              <a:spLocks noChangeShapeType="1"/>
            </p:cNvSpPr>
            <p:nvPr/>
          </p:nvSpPr>
          <p:spPr bwMode="auto">
            <a:xfrm>
              <a:off x="396" y="2688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99" name="Line 28"/>
            <p:cNvSpPr>
              <a:spLocks noChangeShapeType="1"/>
            </p:cNvSpPr>
            <p:nvPr/>
          </p:nvSpPr>
          <p:spPr bwMode="auto">
            <a:xfrm>
              <a:off x="396" y="2950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600" name="Line 29"/>
            <p:cNvSpPr>
              <a:spLocks noChangeShapeType="1"/>
            </p:cNvSpPr>
            <p:nvPr/>
          </p:nvSpPr>
          <p:spPr bwMode="auto">
            <a:xfrm>
              <a:off x="396" y="3212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2553" name="Line 30"/>
          <p:cNvSpPr>
            <a:spLocks noChangeShapeType="1"/>
          </p:cNvSpPr>
          <p:nvPr/>
        </p:nvSpPr>
        <p:spPr bwMode="auto">
          <a:xfrm>
            <a:off x="3211513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4" name="Line 31"/>
          <p:cNvSpPr>
            <a:spLocks noChangeShapeType="1"/>
          </p:cNvSpPr>
          <p:nvPr/>
        </p:nvSpPr>
        <p:spPr bwMode="auto">
          <a:xfrm>
            <a:off x="3625850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5" name="Line 32"/>
          <p:cNvSpPr>
            <a:spLocks noChangeShapeType="1"/>
          </p:cNvSpPr>
          <p:nvPr/>
        </p:nvSpPr>
        <p:spPr bwMode="auto">
          <a:xfrm>
            <a:off x="4040188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6" name="Line 33"/>
          <p:cNvSpPr>
            <a:spLocks noChangeShapeType="1"/>
          </p:cNvSpPr>
          <p:nvPr/>
        </p:nvSpPr>
        <p:spPr bwMode="auto">
          <a:xfrm>
            <a:off x="4454525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7" name="Line 34"/>
          <p:cNvSpPr>
            <a:spLocks noChangeShapeType="1"/>
          </p:cNvSpPr>
          <p:nvPr/>
        </p:nvSpPr>
        <p:spPr bwMode="auto">
          <a:xfrm>
            <a:off x="4870450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8" name="Line 35"/>
          <p:cNvSpPr>
            <a:spLocks noChangeShapeType="1"/>
          </p:cNvSpPr>
          <p:nvPr/>
        </p:nvSpPr>
        <p:spPr bwMode="auto">
          <a:xfrm>
            <a:off x="5284788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59" name="Line 36"/>
          <p:cNvSpPr>
            <a:spLocks noChangeShapeType="1"/>
          </p:cNvSpPr>
          <p:nvPr/>
        </p:nvSpPr>
        <p:spPr bwMode="auto">
          <a:xfrm>
            <a:off x="628650" y="3021013"/>
            <a:ext cx="2168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60" name="Line 37"/>
          <p:cNvSpPr>
            <a:spLocks noChangeShapeType="1"/>
          </p:cNvSpPr>
          <p:nvPr/>
        </p:nvSpPr>
        <p:spPr bwMode="auto">
          <a:xfrm>
            <a:off x="628650" y="5514975"/>
            <a:ext cx="2168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561" name="Text Box 38"/>
          <p:cNvSpPr txBox="1">
            <a:spLocks noChangeArrowheads="1"/>
          </p:cNvSpPr>
          <p:nvPr/>
        </p:nvSpPr>
        <p:spPr bwMode="auto">
          <a:xfrm>
            <a:off x="4916488" y="4279900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?</a:t>
            </a:r>
          </a:p>
        </p:txBody>
      </p:sp>
      <p:sp>
        <p:nvSpPr>
          <p:cNvPr id="22562" name="Text Box 39"/>
          <p:cNvSpPr txBox="1">
            <a:spLocks noChangeArrowheads="1"/>
          </p:cNvSpPr>
          <p:nvPr/>
        </p:nvSpPr>
        <p:spPr bwMode="auto">
          <a:xfrm>
            <a:off x="4087813" y="4279900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?</a:t>
            </a:r>
          </a:p>
        </p:txBody>
      </p:sp>
      <p:sp>
        <p:nvSpPr>
          <p:cNvPr id="22563" name="Rectangle 68"/>
          <p:cNvSpPr>
            <a:spLocks noChangeArrowheads="1"/>
          </p:cNvSpPr>
          <p:nvPr/>
        </p:nvSpPr>
        <p:spPr bwMode="auto">
          <a:xfrm>
            <a:off x="7070725" y="486410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64" name="Rectangle 69"/>
          <p:cNvSpPr>
            <a:spLocks noChangeArrowheads="1"/>
          </p:cNvSpPr>
          <p:nvPr/>
        </p:nvSpPr>
        <p:spPr bwMode="auto">
          <a:xfrm>
            <a:off x="7070725" y="3222625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65" name="Rectangle 70"/>
          <p:cNvSpPr>
            <a:spLocks noChangeArrowheads="1"/>
          </p:cNvSpPr>
          <p:nvPr/>
        </p:nvSpPr>
        <p:spPr bwMode="auto">
          <a:xfrm>
            <a:off x="7070725" y="4040188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22566" name="Text Box 71"/>
          <p:cNvSpPr txBox="1">
            <a:spLocks noChangeArrowheads="1"/>
          </p:cNvSpPr>
          <p:nvPr/>
        </p:nvSpPr>
        <p:spPr bwMode="auto">
          <a:xfrm>
            <a:off x="7527925" y="3244850"/>
            <a:ext cx="16160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Highly useful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Some use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Indications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only</a:t>
            </a:r>
          </a:p>
        </p:txBody>
      </p:sp>
      <p:grpSp>
        <p:nvGrpSpPr>
          <p:cNvPr id="233545" name="Group 73"/>
          <p:cNvGrpSpPr>
            <a:grpSpLocks/>
          </p:cNvGrpSpPr>
          <p:nvPr/>
        </p:nvGrpSpPr>
        <p:grpSpPr bwMode="auto">
          <a:xfrm>
            <a:off x="5483225" y="714375"/>
            <a:ext cx="1266825" cy="4802188"/>
            <a:chOff x="3454" y="450"/>
            <a:chExt cx="798" cy="3025"/>
          </a:xfrm>
        </p:grpSpPr>
        <p:sp>
          <p:nvSpPr>
            <p:cNvPr id="22568" name="Rectangle 41"/>
            <p:cNvSpPr>
              <a:spLocks noChangeArrowheads="1"/>
            </p:cNvSpPr>
            <p:nvPr/>
          </p:nvSpPr>
          <p:spPr bwMode="auto">
            <a:xfrm>
              <a:off x="3718" y="1903"/>
              <a:ext cx="264" cy="27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69" name="Rectangle 42"/>
            <p:cNvSpPr>
              <a:spLocks noChangeArrowheads="1"/>
            </p:cNvSpPr>
            <p:nvPr/>
          </p:nvSpPr>
          <p:spPr bwMode="auto">
            <a:xfrm>
              <a:off x="3977" y="1903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0" name="Rectangle 43"/>
            <p:cNvSpPr>
              <a:spLocks noChangeArrowheads="1"/>
            </p:cNvSpPr>
            <p:nvPr/>
          </p:nvSpPr>
          <p:spPr bwMode="auto">
            <a:xfrm>
              <a:off x="3460" y="2164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1" name="Rectangle 44"/>
            <p:cNvSpPr>
              <a:spLocks noChangeArrowheads="1"/>
            </p:cNvSpPr>
            <p:nvPr/>
          </p:nvSpPr>
          <p:spPr bwMode="auto">
            <a:xfrm>
              <a:off x="3724" y="2168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2" name="Rectangle 45"/>
            <p:cNvSpPr>
              <a:spLocks noChangeArrowheads="1"/>
            </p:cNvSpPr>
            <p:nvPr/>
          </p:nvSpPr>
          <p:spPr bwMode="auto">
            <a:xfrm>
              <a:off x="3988" y="2168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3" name="Rectangle 46"/>
            <p:cNvSpPr>
              <a:spLocks noChangeArrowheads="1"/>
            </p:cNvSpPr>
            <p:nvPr/>
          </p:nvSpPr>
          <p:spPr bwMode="auto">
            <a:xfrm>
              <a:off x="3460" y="2412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4" name="Rectangle 47"/>
            <p:cNvSpPr>
              <a:spLocks noChangeArrowheads="1"/>
            </p:cNvSpPr>
            <p:nvPr/>
          </p:nvSpPr>
          <p:spPr bwMode="auto">
            <a:xfrm>
              <a:off x="3724" y="2413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5" name="Rectangle 48"/>
            <p:cNvSpPr>
              <a:spLocks noChangeArrowheads="1"/>
            </p:cNvSpPr>
            <p:nvPr/>
          </p:nvSpPr>
          <p:spPr bwMode="auto">
            <a:xfrm>
              <a:off x="3988" y="241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6" name="Rectangle 49"/>
            <p:cNvSpPr>
              <a:spLocks noChangeArrowheads="1"/>
            </p:cNvSpPr>
            <p:nvPr/>
          </p:nvSpPr>
          <p:spPr bwMode="auto">
            <a:xfrm>
              <a:off x="3454" y="2690"/>
              <a:ext cx="264" cy="27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7" name="Rectangle 50"/>
            <p:cNvSpPr>
              <a:spLocks noChangeArrowheads="1"/>
            </p:cNvSpPr>
            <p:nvPr/>
          </p:nvSpPr>
          <p:spPr bwMode="auto">
            <a:xfrm>
              <a:off x="3982" y="2683"/>
              <a:ext cx="264" cy="27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8" name="Rectangle 51"/>
            <p:cNvSpPr>
              <a:spLocks noChangeArrowheads="1"/>
            </p:cNvSpPr>
            <p:nvPr/>
          </p:nvSpPr>
          <p:spPr bwMode="auto">
            <a:xfrm>
              <a:off x="3718" y="2690"/>
              <a:ext cx="264" cy="27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79" name="Rectangle 52"/>
            <p:cNvSpPr>
              <a:spLocks noChangeArrowheads="1"/>
            </p:cNvSpPr>
            <p:nvPr/>
          </p:nvSpPr>
          <p:spPr bwMode="auto">
            <a:xfrm>
              <a:off x="3454" y="2941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0" name="Rectangle 53"/>
            <p:cNvSpPr>
              <a:spLocks noChangeArrowheads="1"/>
            </p:cNvSpPr>
            <p:nvPr/>
          </p:nvSpPr>
          <p:spPr bwMode="auto">
            <a:xfrm>
              <a:off x="3718" y="293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1" name="Rectangle 54"/>
            <p:cNvSpPr>
              <a:spLocks noChangeArrowheads="1"/>
            </p:cNvSpPr>
            <p:nvPr/>
          </p:nvSpPr>
          <p:spPr bwMode="auto">
            <a:xfrm>
              <a:off x="3982" y="293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2" name="Rectangle 55"/>
            <p:cNvSpPr>
              <a:spLocks noChangeArrowheads="1"/>
            </p:cNvSpPr>
            <p:nvPr/>
          </p:nvSpPr>
          <p:spPr bwMode="auto">
            <a:xfrm>
              <a:off x="3454" y="3204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3" name="Rectangle 56"/>
            <p:cNvSpPr>
              <a:spLocks noChangeArrowheads="1"/>
            </p:cNvSpPr>
            <p:nvPr/>
          </p:nvSpPr>
          <p:spPr bwMode="auto">
            <a:xfrm>
              <a:off x="3718" y="3205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4" name="Rectangle 57"/>
            <p:cNvSpPr>
              <a:spLocks noChangeArrowheads="1"/>
            </p:cNvSpPr>
            <p:nvPr/>
          </p:nvSpPr>
          <p:spPr bwMode="auto">
            <a:xfrm>
              <a:off x="3982" y="3205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22585" name="Text Box 58"/>
            <p:cNvSpPr txBox="1">
              <a:spLocks noChangeArrowheads="1"/>
            </p:cNvSpPr>
            <p:nvPr/>
          </p:nvSpPr>
          <p:spPr bwMode="auto">
            <a:xfrm rot="-5400000">
              <a:off x="3132" y="777"/>
              <a:ext cx="1446" cy="79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900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Development, early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Development, late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da-DK" altLang="da-DK" sz="1800" noProof="1">
                  <a:latin typeface="Arial" charset="0"/>
                </a:rPr>
                <a:t>Buying a system  </a:t>
              </a:r>
            </a:p>
          </p:txBody>
        </p:sp>
        <p:grpSp>
          <p:nvGrpSpPr>
            <p:cNvPr id="22586" name="Group 59"/>
            <p:cNvGrpSpPr>
              <a:grpSpLocks/>
            </p:cNvGrpSpPr>
            <p:nvPr/>
          </p:nvGrpSpPr>
          <p:grpSpPr bwMode="auto">
            <a:xfrm>
              <a:off x="3457" y="2164"/>
              <a:ext cx="784" cy="1048"/>
              <a:chOff x="396" y="2164"/>
              <a:chExt cx="3717" cy="1048"/>
            </a:xfrm>
          </p:grpSpPr>
          <p:sp>
            <p:nvSpPr>
              <p:cNvPr id="22591" name="Line 60"/>
              <p:cNvSpPr>
                <a:spLocks noChangeShapeType="1"/>
              </p:cNvSpPr>
              <p:nvPr/>
            </p:nvSpPr>
            <p:spPr bwMode="auto">
              <a:xfrm>
                <a:off x="396" y="2164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592" name="Line 61"/>
              <p:cNvSpPr>
                <a:spLocks noChangeShapeType="1"/>
              </p:cNvSpPr>
              <p:nvPr/>
            </p:nvSpPr>
            <p:spPr bwMode="auto">
              <a:xfrm>
                <a:off x="396" y="2426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593" name="Line 62"/>
              <p:cNvSpPr>
                <a:spLocks noChangeShapeType="1"/>
              </p:cNvSpPr>
              <p:nvPr/>
            </p:nvSpPr>
            <p:spPr bwMode="auto">
              <a:xfrm>
                <a:off x="396" y="2688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594" name="Line 63"/>
              <p:cNvSpPr>
                <a:spLocks noChangeShapeType="1"/>
              </p:cNvSpPr>
              <p:nvPr/>
            </p:nvSpPr>
            <p:spPr bwMode="auto">
              <a:xfrm>
                <a:off x="396" y="2950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2595" name="Line 64"/>
              <p:cNvSpPr>
                <a:spLocks noChangeShapeType="1"/>
              </p:cNvSpPr>
              <p:nvPr/>
            </p:nvSpPr>
            <p:spPr bwMode="auto">
              <a:xfrm>
                <a:off x="396" y="3212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2587" name="Line 65"/>
            <p:cNvSpPr>
              <a:spLocks noChangeShapeType="1"/>
            </p:cNvSpPr>
            <p:nvPr/>
          </p:nvSpPr>
          <p:spPr bwMode="auto">
            <a:xfrm>
              <a:off x="3457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88" name="Line 66"/>
            <p:cNvSpPr>
              <a:spLocks noChangeShapeType="1"/>
            </p:cNvSpPr>
            <p:nvPr/>
          </p:nvSpPr>
          <p:spPr bwMode="auto">
            <a:xfrm>
              <a:off x="3718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89" name="Line 67"/>
            <p:cNvSpPr>
              <a:spLocks noChangeShapeType="1"/>
            </p:cNvSpPr>
            <p:nvPr/>
          </p:nvSpPr>
          <p:spPr bwMode="auto">
            <a:xfrm>
              <a:off x="3979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590" name="Rectangle 72"/>
            <p:cNvSpPr>
              <a:spLocks noChangeArrowheads="1"/>
            </p:cNvSpPr>
            <p:nvPr/>
          </p:nvSpPr>
          <p:spPr bwMode="auto">
            <a:xfrm>
              <a:off x="3454" y="1903"/>
              <a:ext cx="787" cy="157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>
            <a:off x="2565400" y="4427538"/>
            <a:ext cx="260350" cy="139700"/>
          </a:xfrm>
          <a:custGeom>
            <a:avLst/>
            <a:gdLst>
              <a:gd name="T0" fmla="*/ 186491563 w 164"/>
              <a:gd name="T1" fmla="*/ 0 h 88"/>
              <a:gd name="T2" fmla="*/ 383063750 w 164"/>
              <a:gd name="T3" fmla="*/ 85685313 h 88"/>
              <a:gd name="T4" fmla="*/ 362902500 w 164"/>
              <a:gd name="T5" fmla="*/ 191531875 h 88"/>
              <a:gd name="T6" fmla="*/ 90725625 w 164"/>
              <a:gd name="T7" fmla="*/ 221773750 h 88"/>
              <a:gd name="T8" fmla="*/ 0 w 164"/>
              <a:gd name="T9" fmla="*/ 25201563 h 88"/>
              <a:gd name="T10" fmla="*/ 186491563 w 164"/>
              <a:gd name="T11" fmla="*/ 0 h 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4" h="88">
                <a:moveTo>
                  <a:pt x="74" y="0"/>
                </a:moveTo>
                <a:cubicBezTo>
                  <a:pt x="99" y="0"/>
                  <a:pt x="140" y="21"/>
                  <a:pt x="152" y="34"/>
                </a:cubicBezTo>
                <a:cubicBezTo>
                  <a:pt x="164" y="47"/>
                  <a:pt x="163" y="67"/>
                  <a:pt x="144" y="76"/>
                </a:cubicBezTo>
                <a:cubicBezTo>
                  <a:pt x="98" y="76"/>
                  <a:pt x="94" y="78"/>
                  <a:pt x="36" y="88"/>
                </a:cubicBezTo>
                <a:cubicBezTo>
                  <a:pt x="18" y="66"/>
                  <a:pt x="10" y="42"/>
                  <a:pt x="0" y="10"/>
                </a:cubicBezTo>
                <a:cubicBezTo>
                  <a:pt x="36" y="0"/>
                  <a:pt x="18" y="0"/>
                  <a:pt x="74" y="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099" name="Freeform 3"/>
          <p:cNvSpPr>
            <a:spLocks/>
          </p:cNvSpPr>
          <p:nvPr/>
        </p:nvSpPr>
        <p:spPr bwMode="auto">
          <a:xfrm>
            <a:off x="1927225" y="4079875"/>
            <a:ext cx="3124200" cy="1041400"/>
          </a:xfrm>
          <a:custGeom>
            <a:avLst/>
            <a:gdLst>
              <a:gd name="T0" fmla="*/ 1027001856 w 3168"/>
              <a:gd name="T1" fmla="*/ 0 h 1056"/>
              <a:gd name="T2" fmla="*/ 0 w 3168"/>
              <a:gd name="T3" fmla="*/ 350114538 h 1056"/>
              <a:gd name="T4" fmla="*/ 2077344484 w 3168"/>
              <a:gd name="T5" fmla="*/ 1027001856 h 1056"/>
              <a:gd name="T6" fmla="*/ 2147483647 w 3168"/>
              <a:gd name="T7" fmla="*/ 490160156 h 1056"/>
              <a:gd name="T8" fmla="*/ 1027001856 w 3168"/>
              <a:gd name="T9" fmla="*/ 0 h 10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68" h="1056">
                <a:moveTo>
                  <a:pt x="1056" y="0"/>
                </a:moveTo>
                <a:lnTo>
                  <a:pt x="0" y="360"/>
                </a:lnTo>
                <a:lnTo>
                  <a:pt x="2136" y="1056"/>
                </a:lnTo>
                <a:lnTo>
                  <a:pt x="3168" y="504"/>
                </a:lnTo>
                <a:lnTo>
                  <a:pt x="1056" y="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00" name="Freeform 4"/>
          <p:cNvSpPr>
            <a:spLocks/>
          </p:cNvSpPr>
          <p:nvPr/>
        </p:nvSpPr>
        <p:spPr bwMode="auto">
          <a:xfrm>
            <a:off x="2209800" y="4352925"/>
            <a:ext cx="1184275" cy="377825"/>
          </a:xfrm>
          <a:custGeom>
            <a:avLst/>
            <a:gdLst>
              <a:gd name="T0" fmla="*/ 327251698 w 1200"/>
              <a:gd name="T1" fmla="*/ 0 h 384"/>
              <a:gd name="T2" fmla="*/ 0 w 1200"/>
              <a:gd name="T3" fmla="*/ 116171348 h 384"/>
              <a:gd name="T4" fmla="*/ 818129738 w 1200"/>
              <a:gd name="T5" fmla="*/ 371749299 h 384"/>
              <a:gd name="T6" fmla="*/ 1168756063 w 1200"/>
              <a:gd name="T7" fmla="*/ 232343681 h 384"/>
              <a:gd name="T8" fmla="*/ 327251698 w 1200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2773363" y="3736975"/>
            <a:ext cx="917575" cy="715963"/>
          </a:xfrm>
          <a:custGeom>
            <a:avLst/>
            <a:gdLst>
              <a:gd name="T0" fmla="*/ 0 w 930"/>
              <a:gd name="T1" fmla="*/ 35011182 h 726"/>
              <a:gd name="T2" fmla="*/ 356285493 w 930"/>
              <a:gd name="T3" fmla="*/ 0 h 726"/>
              <a:gd name="T4" fmla="*/ 503278048 w 930"/>
              <a:gd name="T5" fmla="*/ 17505591 h 726"/>
              <a:gd name="T6" fmla="*/ 820624815 w 930"/>
              <a:gd name="T7" fmla="*/ 99199336 h 726"/>
              <a:gd name="T8" fmla="*/ 893634186 w 930"/>
              <a:gd name="T9" fmla="*/ 198398673 h 726"/>
              <a:gd name="T10" fmla="*/ 905316001 w 930"/>
              <a:gd name="T11" fmla="*/ 443478922 h 726"/>
              <a:gd name="T12" fmla="*/ 858589727 w 930"/>
              <a:gd name="T13" fmla="*/ 560183849 h 726"/>
              <a:gd name="T14" fmla="*/ 551950962 w 930"/>
              <a:gd name="T15" fmla="*/ 706064762 h 7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chemeClr val="folHlink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1792288" y="3463925"/>
            <a:ext cx="495300" cy="596900"/>
          </a:xfrm>
          <a:custGeom>
            <a:avLst/>
            <a:gdLst>
              <a:gd name="T0" fmla="*/ 50420161 w 503"/>
              <a:gd name="T1" fmla="*/ 111572036 h 606"/>
              <a:gd name="T2" fmla="*/ 46541460 w 503"/>
              <a:gd name="T3" fmla="*/ 340537360 h 606"/>
              <a:gd name="T4" fmla="*/ 126050404 w 503"/>
              <a:gd name="T5" fmla="*/ 530695319 h 606"/>
              <a:gd name="T6" fmla="*/ 294763566 w 503"/>
              <a:gd name="T7" fmla="*/ 577264354 h 606"/>
              <a:gd name="T8" fmla="*/ 428571372 w 503"/>
              <a:gd name="T9" fmla="*/ 466662527 h 606"/>
              <a:gd name="T10" fmla="*/ 486747951 w 503"/>
              <a:gd name="T11" fmla="*/ 332775690 h 606"/>
              <a:gd name="T12" fmla="*/ 372333651 w 503"/>
              <a:gd name="T13" fmla="*/ 92167861 h 606"/>
              <a:gd name="T14" fmla="*/ 50420161 w 503"/>
              <a:gd name="T15" fmla="*/ 111572036 h 60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" h="606">
                <a:moveTo>
                  <a:pt x="52" y="115"/>
                </a:moveTo>
                <a:cubicBezTo>
                  <a:pt x="0" y="163"/>
                  <a:pt x="0" y="303"/>
                  <a:pt x="48" y="351"/>
                </a:cubicBezTo>
                <a:cubicBezTo>
                  <a:pt x="106" y="409"/>
                  <a:pt x="70" y="530"/>
                  <a:pt x="130" y="547"/>
                </a:cubicBezTo>
                <a:cubicBezTo>
                  <a:pt x="173" y="588"/>
                  <a:pt x="252" y="606"/>
                  <a:pt x="304" y="595"/>
                </a:cubicBezTo>
                <a:cubicBezTo>
                  <a:pt x="304" y="511"/>
                  <a:pt x="382" y="493"/>
                  <a:pt x="442" y="481"/>
                </a:cubicBezTo>
                <a:cubicBezTo>
                  <a:pt x="503" y="463"/>
                  <a:pt x="418" y="361"/>
                  <a:pt x="502" y="343"/>
                </a:cubicBezTo>
                <a:cubicBezTo>
                  <a:pt x="406" y="271"/>
                  <a:pt x="466" y="163"/>
                  <a:pt x="384" y="95"/>
                </a:cubicBezTo>
                <a:cubicBezTo>
                  <a:pt x="259" y="0"/>
                  <a:pt x="156" y="25"/>
                  <a:pt x="52" y="115"/>
                </a:cubicBezTo>
                <a:close/>
              </a:path>
            </a:pathLst>
          </a:custGeom>
          <a:solidFill>
            <a:srgbClr val="FFFFFF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1630363" y="3917950"/>
            <a:ext cx="1062037" cy="1341438"/>
          </a:xfrm>
          <a:custGeom>
            <a:avLst/>
            <a:gdLst>
              <a:gd name="T0" fmla="*/ 1635579842 w 669"/>
              <a:gd name="T1" fmla="*/ 1431449284 h 845"/>
              <a:gd name="T2" fmla="*/ 1033263576 w 669"/>
              <a:gd name="T3" fmla="*/ 1328123633 h 845"/>
              <a:gd name="T4" fmla="*/ 884573634 w 669"/>
              <a:gd name="T5" fmla="*/ 980341940 h 845"/>
              <a:gd name="T6" fmla="*/ 821570551 w 669"/>
              <a:gd name="T7" fmla="*/ 703124650 h 845"/>
              <a:gd name="T8" fmla="*/ 934976735 w 669"/>
              <a:gd name="T9" fmla="*/ 1129030421 h 845"/>
              <a:gd name="T10" fmla="*/ 1222274412 w 669"/>
              <a:gd name="T11" fmla="*/ 1154231993 h 845"/>
              <a:gd name="T12" fmla="*/ 1685982944 w 669"/>
              <a:gd name="T13" fmla="*/ 1015624141 h 845"/>
              <a:gd name="T14" fmla="*/ 1585176741 w 669"/>
              <a:gd name="T15" fmla="*/ 829132509 h 845"/>
              <a:gd name="T16" fmla="*/ 1194553500 w 669"/>
              <a:gd name="T17" fmla="*/ 869455024 h 845"/>
              <a:gd name="T18" fmla="*/ 1063505437 w 669"/>
              <a:gd name="T19" fmla="*/ 418346093 h 845"/>
              <a:gd name="T20" fmla="*/ 859372083 w 669"/>
              <a:gd name="T21" fmla="*/ 189012583 h 845"/>
              <a:gd name="T22" fmla="*/ 168849596 w 669"/>
              <a:gd name="T23" fmla="*/ 267136662 h 845"/>
              <a:gd name="T24" fmla="*/ 226813956 w 669"/>
              <a:gd name="T25" fmla="*/ 1854835691 h 845"/>
              <a:gd name="T26" fmla="*/ 1260077532 w 669"/>
              <a:gd name="T27" fmla="*/ 1985883865 h 8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69" h="845">
                <a:moveTo>
                  <a:pt x="649" y="568"/>
                </a:moveTo>
                <a:cubicBezTo>
                  <a:pt x="609" y="561"/>
                  <a:pt x="460" y="557"/>
                  <a:pt x="410" y="527"/>
                </a:cubicBezTo>
                <a:cubicBezTo>
                  <a:pt x="361" y="497"/>
                  <a:pt x="365" y="431"/>
                  <a:pt x="351" y="389"/>
                </a:cubicBezTo>
                <a:cubicBezTo>
                  <a:pt x="336" y="348"/>
                  <a:pt x="323" y="269"/>
                  <a:pt x="326" y="279"/>
                </a:cubicBezTo>
                <a:cubicBezTo>
                  <a:pt x="335" y="348"/>
                  <a:pt x="344" y="418"/>
                  <a:pt x="371" y="448"/>
                </a:cubicBezTo>
                <a:cubicBezTo>
                  <a:pt x="397" y="477"/>
                  <a:pt x="435" y="465"/>
                  <a:pt x="485" y="458"/>
                </a:cubicBezTo>
                <a:cubicBezTo>
                  <a:pt x="538" y="451"/>
                  <a:pt x="595" y="399"/>
                  <a:pt x="669" y="403"/>
                </a:cubicBezTo>
                <a:cubicBezTo>
                  <a:pt x="662" y="362"/>
                  <a:pt x="665" y="347"/>
                  <a:pt x="629" y="329"/>
                </a:cubicBezTo>
                <a:cubicBezTo>
                  <a:pt x="565" y="323"/>
                  <a:pt x="520" y="379"/>
                  <a:pt x="474" y="345"/>
                </a:cubicBezTo>
                <a:cubicBezTo>
                  <a:pt x="427" y="310"/>
                  <a:pt x="446" y="211"/>
                  <a:pt x="422" y="166"/>
                </a:cubicBezTo>
                <a:cubicBezTo>
                  <a:pt x="399" y="117"/>
                  <a:pt x="395" y="106"/>
                  <a:pt x="341" y="75"/>
                </a:cubicBezTo>
                <a:cubicBezTo>
                  <a:pt x="292" y="49"/>
                  <a:pt x="101" y="0"/>
                  <a:pt x="67" y="106"/>
                </a:cubicBezTo>
                <a:cubicBezTo>
                  <a:pt x="0" y="311"/>
                  <a:pt x="0" y="617"/>
                  <a:pt x="90" y="736"/>
                </a:cubicBezTo>
                <a:cubicBezTo>
                  <a:pt x="168" y="845"/>
                  <a:pt x="415" y="774"/>
                  <a:pt x="500" y="788"/>
                </a:cubicBezTo>
              </a:path>
            </a:pathLst>
          </a:custGeom>
          <a:solidFill>
            <a:schemeClr val="folHlink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>
            <a:off x="2703513" y="3765550"/>
            <a:ext cx="646112" cy="687388"/>
          </a:xfrm>
          <a:custGeom>
            <a:avLst/>
            <a:gdLst>
              <a:gd name="T0" fmla="*/ 16592433 w 654"/>
              <a:gd name="T1" fmla="*/ 380408025 h 696"/>
              <a:gd name="T2" fmla="*/ 6832585 w 654"/>
              <a:gd name="T3" fmla="*/ 87786163 h 696"/>
              <a:gd name="T4" fmla="*/ 89793761 w 654"/>
              <a:gd name="T5" fmla="*/ 5852674 h 696"/>
              <a:gd name="T6" fmla="*/ 576829825 w 654"/>
              <a:gd name="T7" fmla="*/ 111195873 h 696"/>
              <a:gd name="T8" fmla="*/ 638319138 w 654"/>
              <a:gd name="T9" fmla="*/ 239949769 h 696"/>
              <a:gd name="T10" fmla="*/ 638319138 w 654"/>
              <a:gd name="T11" fmla="*/ 579391049 h 696"/>
              <a:gd name="T12" fmla="*/ 574877658 w 654"/>
              <a:gd name="T13" fmla="*/ 678882561 h 696"/>
              <a:gd name="T14" fmla="*/ 73201328 w 654"/>
              <a:gd name="T15" fmla="*/ 532571630 h 696"/>
              <a:gd name="T16" fmla="*/ 16592433 w 654"/>
              <a:gd name="T17" fmla="*/ 380408025 h 6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39625" name="Group 9"/>
          <p:cNvGrpSpPr>
            <a:grpSpLocks/>
          </p:cNvGrpSpPr>
          <p:nvPr/>
        </p:nvGrpSpPr>
        <p:grpSpPr bwMode="auto">
          <a:xfrm>
            <a:off x="2228850" y="730250"/>
            <a:ext cx="2236788" cy="1612900"/>
            <a:chOff x="936" y="484"/>
            <a:chExt cx="1409" cy="1016"/>
          </a:xfrm>
        </p:grpSpPr>
        <p:sp>
          <p:nvSpPr>
            <p:cNvPr id="4150" name="Freeform 10"/>
            <p:cNvSpPr>
              <a:spLocks/>
            </p:cNvSpPr>
            <p:nvPr/>
          </p:nvSpPr>
          <p:spPr bwMode="auto">
            <a:xfrm flipH="1">
              <a:off x="936" y="484"/>
              <a:ext cx="1125" cy="671"/>
            </a:xfrm>
            <a:custGeom>
              <a:avLst/>
              <a:gdLst>
                <a:gd name="T0" fmla="*/ 0 w 1670"/>
                <a:gd name="T1" fmla="*/ 0 h 996"/>
                <a:gd name="T2" fmla="*/ 5 w 1670"/>
                <a:gd name="T3" fmla="*/ 305 h 996"/>
                <a:gd name="T4" fmla="*/ 746 w 1670"/>
                <a:gd name="T5" fmla="*/ 452 h 996"/>
                <a:gd name="T6" fmla="*/ 758 w 1670"/>
                <a:gd name="T7" fmla="*/ 123 h 996"/>
                <a:gd name="T8" fmla="*/ 0 w 1670"/>
                <a:gd name="T9" fmla="*/ 0 h 9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0" h="996">
                  <a:moveTo>
                    <a:pt x="0" y="0"/>
                  </a:moveTo>
                  <a:lnTo>
                    <a:pt x="12" y="672"/>
                  </a:lnTo>
                  <a:lnTo>
                    <a:pt x="1644" y="996"/>
                  </a:lnTo>
                  <a:lnTo>
                    <a:pt x="1670" y="2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1" name="Freeform 11"/>
            <p:cNvSpPr>
              <a:spLocks/>
            </p:cNvSpPr>
            <p:nvPr/>
          </p:nvSpPr>
          <p:spPr bwMode="auto">
            <a:xfrm>
              <a:off x="1320" y="783"/>
              <a:ext cx="132" cy="239"/>
            </a:xfrm>
            <a:custGeom>
              <a:avLst/>
              <a:gdLst>
                <a:gd name="T0" fmla="*/ 0 w 252"/>
                <a:gd name="T1" fmla="*/ 36 h 456"/>
                <a:gd name="T2" fmla="*/ 35 w 252"/>
                <a:gd name="T3" fmla="*/ 2 h 456"/>
                <a:gd name="T4" fmla="*/ 64 w 252"/>
                <a:gd name="T5" fmla="*/ 33 h 456"/>
                <a:gd name="T6" fmla="*/ 48 w 252"/>
                <a:gd name="T7" fmla="*/ 79 h 456"/>
                <a:gd name="T8" fmla="*/ 56 w 252"/>
                <a:gd name="T9" fmla="*/ 122 h 456"/>
                <a:gd name="T10" fmla="*/ 12 w 252"/>
                <a:gd name="T11" fmla="*/ 125 h 456"/>
                <a:gd name="T12" fmla="*/ 23 w 252"/>
                <a:gd name="T13" fmla="*/ 79 h 456"/>
                <a:gd name="T14" fmla="*/ 0 w 252"/>
                <a:gd name="T15" fmla="*/ 36 h 4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2" h="456">
                  <a:moveTo>
                    <a:pt x="0" y="132"/>
                  </a:moveTo>
                  <a:cubicBezTo>
                    <a:pt x="0" y="18"/>
                    <a:pt x="54" y="12"/>
                    <a:pt x="126" y="6"/>
                  </a:cubicBezTo>
                  <a:cubicBezTo>
                    <a:pt x="198" y="0"/>
                    <a:pt x="216" y="42"/>
                    <a:pt x="234" y="120"/>
                  </a:cubicBezTo>
                  <a:cubicBezTo>
                    <a:pt x="252" y="198"/>
                    <a:pt x="222" y="252"/>
                    <a:pt x="174" y="288"/>
                  </a:cubicBezTo>
                  <a:cubicBezTo>
                    <a:pt x="169" y="342"/>
                    <a:pt x="226" y="416"/>
                    <a:pt x="204" y="444"/>
                  </a:cubicBezTo>
                  <a:lnTo>
                    <a:pt x="42" y="456"/>
                  </a:lnTo>
                  <a:cubicBezTo>
                    <a:pt x="22" y="430"/>
                    <a:pt x="91" y="342"/>
                    <a:pt x="84" y="288"/>
                  </a:cubicBezTo>
                  <a:cubicBezTo>
                    <a:pt x="30" y="258"/>
                    <a:pt x="0" y="246"/>
                    <a:pt x="0" y="132"/>
                  </a:cubicBezTo>
                  <a:close/>
                </a:path>
              </a:pathLst>
            </a:custGeom>
            <a:solidFill>
              <a:srgbClr val="FFFFFF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2" name="Freeform 12"/>
            <p:cNvSpPr>
              <a:spLocks/>
            </p:cNvSpPr>
            <p:nvPr/>
          </p:nvSpPr>
          <p:spPr bwMode="auto">
            <a:xfrm>
              <a:off x="1036" y="884"/>
              <a:ext cx="640" cy="616"/>
            </a:xfrm>
            <a:custGeom>
              <a:avLst/>
              <a:gdLst>
                <a:gd name="T0" fmla="*/ 30 w 1221"/>
                <a:gd name="T1" fmla="*/ 4 h 1174"/>
                <a:gd name="T2" fmla="*/ 140 w 1221"/>
                <a:gd name="T3" fmla="*/ 37 h 1174"/>
                <a:gd name="T4" fmla="*/ 214 w 1221"/>
                <a:gd name="T5" fmla="*/ 37 h 1174"/>
                <a:gd name="T6" fmla="*/ 312 w 1221"/>
                <a:gd name="T7" fmla="*/ 9 h 1174"/>
                <a:gd name="T8" fmla="*/ 320 w 1221"/>
                <a:gd name="T9" fmla="*/ 33 h 1174"/>
                <a:gd name="T10" fmla="*/ 221 w 1221"/>
                <a:gd name="T11" fmla="*/ 84 h 1174"/>
                <a:gd name="T12" fmla="*/ 253 w 1221"/>
                <a:gd name="T13" fmla="*/ 322 h 1174"/>
                <a:gd name="T14" fmla="*/ 224 w 1221"/>
                <a:gd name="T15" fmla="*/ 323 h 1174"/>
                <a:gd name="T16" fmla="*/ 183 w 1221"/>
                <a:gd name="T17" fmla="*/ 168 h 1174"/>
                <a:gd name="T18" fmla="*/ 149 w 1221"/>
                <a:gd name="T19" fmla="*/ 323 h 1174"/>
                <a:gd name="T20" fmla="*/ 122 w 1221"/>
                <a:gd name="T21" fmla="*/ 323 h 1174"/>
                <a:gd name="T22" fmla="*/ 139 w 1221"/>
                <a:gd name="T23" fmla="*/ 89 h 1174"/>
                <a:gd name="T24" fmla="*/ 20 w 1221"/>
                <a:gd name="T25" fmla="*/ 27 h 1174"/>
                <a:gd name="T26" fmla="*/ 30 w 1221"/>
                <a:gd name="T27" fmla="*/ 4 h 117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221" h="1174">
                  <a:moveTo>
                    <a:pt x="109" y="16"/>
                  </a:moveTo>
                  <a:cubicBezTo>
                    <a:pt x="265" y="82"/>
                    <a:pt x="425" y="106"/>
                    <a:pt x="511" y="136"/>
                  </a:cubicBezTo>
                  <a:cubicBezTo>
                    <a:pt x="597" y="166"/>
                    <a:pt x="691" y="160"/>
                    <a:pt x="781" y="136"/>
                  </a:cubicBezTo>
                  <a:cubicBezTo>
                    <a:pt x="902" y="96"/>
                    <a:pt x="1009" y="100"/>
                    <a:pt x="1135" y="34"/>
                  </a:cubicBezTo>
                  <a:cubicBezTo>
                    <a:pt x="1196" y="0"/>
                    <a:pt x="1221" y="83"/>
                    <a:pt x="1165" y="118"/>
                  </a:cubicBezTo>
                  <a:cubicBezTo>
                    <a:pt x="1021" y="214"/>
                    <a:pt x="827" y="227"/>
                    <a:pt x="805" y="304"/>
                  </a:cubicBezTo>
                  <a:cubicBezTo>
                    <a:pt x="775" y="388"/>
                    <a:pt x="877" y="826"/>
                    <a:pt x="919" y="1168"/>
                  </a:cubicBezTo>
                  <a:lnTo>
                    <a:pt x="817" y="1174"/>
                  </a:lnTo>
                  <a:cubicBezTo>
                    <a:pt x="779" y="1104"/>
                    <a:pt x="711" y="594"/>
                    <a:pt x="667" y="610"/>
                  </a:cubicBezTo>
                  <a:cubicBezTo>
                    <a:pt x="623" y="626"/>
                    <a:pt x="577" y="1088"/>
                    <a:pt x="541" y="1174"/>
                  </a:cubicBezTo>
                  <a:lnTo>
                    <a:pt x="445" y="1174"/>
                  </a:lnTo>
                  <a:cubicBezTo>
                    <a:pt x="505" y="766"/>
                    <a:pt x="529" y="412"/>
                    <a:pt x="505" y="322"/>
                  </a:cubicBezTo>
                  <a:cubicBezTo>
                    <a:pt x="481" y="224"/>
                    <a:pt x="235" y="178"/>
                    <a:pt x="73" y="100"/>
                  </a:cubicBezTo>
                  <a:cubicBezTo>
                    <a:pt x="0" y="64"/>
                    <a:pt x="62" y="0"/>
                    <a:pt x="109" y="16"/>
                  </a:cubicBezTo>
                  <a:close/>
                </a:path>
              </a:pathLst>
            </a:custGeom>
            <a:solidFill>
              <a:schemeClr val="bg2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3" name="Line 13"/>
            <p:cNvSpPr>
              <a:spLocks noChangeShapeType="1"/>
            </p:cNvSpPr>
            <p:nvPr/>
          </p:nvSpPr>
          <p:spPr bwMode="auto">
            <a:xfrm flipV="1">
              <a:off x="1625" y="701"/>
              <a:ext cx="51" cy="3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4" name="Text Box 14"/>
            <p:cNvSpPr txBox="1">
              <a:spLocks noChangeArrowheads="1"/>
            </p:cNvSpPr>
            <p:nvPr/>
          </p:nvSpPr>
          <p:spPr bwMode="auto">
            <a:xfrm>
              <a:off x="1565" y="1034"/>
              <a:ext cx="7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Courses?</a:t>
              </a:r>
            </a:p>
          </p:txBody>
        </p:sp>
      </p:grpSp>
      <p:grpSp>
        <p:nvGrpSpPr>
          <p:cNvPr id="239631" name="Group 15"/>
          <p:cNvGrpSpPr>
            <a:grpSpLocks/>
          </p:cNvGrpSpPr>
          <p:nvPr/>
        </p:nvGrpSpPr>
        <p:grpSpPr bwMode="auto">
          <a:xfrm>
            <a:off x="3441700" y="4452938"/>
            <a:ext cx="1257300" cy="1085850"/>
            <a:chOff x="2168" y="2805"/>
            <a:chExt cx="792" cy="684"/>
          </a:xfrm>
        </p:grpSpPr>
        <p:grpSp>
          <p:nvGrpSpPr>
            <p:cNvPr id="4135" name="Group 16"/>
            <p:cNvGrpSpPr>
              <a:grpSpLocks/>
            </p:cNvGrpSpPr>
            <p:nvPr/>
          </p:nvGrpSpPr>
          <p:grpSpPr bwMode="auto">
            <a:xfrm>
              <a:off x="2168" y="2805"/>
              <a:ext cx="664" cy="410"/>
              <a:chOff x="2168" y="2805"/>
              <a:chExt cx="664" cy="410"/>
            </a:xfrm>
          </p:grpSpPr>
          <p:sp>
            <p:nvSpPr>
              <p:cNvPr id="4137" name="Freeform 17"/>
              <p:cNvSpPr>
                <a:spLocks/>
              </p:cNvSpPr>
              <p:nvPr/>
            </p:nvSpPr>
            <p:spPr bwMode="auto">
              <a:xfrm>
                <a:off x="2168" y="2805"/>
                <a:ext cx="664" cy="287"/>
              </a:xfrm>
              <a:custGeom>
                <a:avLst/>
                <a:gdLst>
                  <a:gd name="T0" fmla="*/ 0 w 1068"/>
                  <a:gd name="T1" fmla="*/ 99 h 462"/>
                  <a:gd name="T2" fmla="*/ 172 w 1068"/>
                  <a:gd name="T3" fmla="*/ 12 h 462"/>
                  <a:gd name="T4" fmla="*/ 280 w 1068"/>
                  <a:gd name="T5" fmla="*/ 37 h 462"/>
                  <a:gd name="T6" fmla="*/ 413 w 1068"/>
                  <a:gd name="T7" fmla="*/ 76 h 462"/>
                  <a:gd name="T8" fmla="*/ 228 w 1068"/>
                  <a:gd name="T9" fmla="*/ 178 h 462"/>
                  <a:gd name="T10" fmla="*/ 127 w 1068"/>
                  <a:gd name="T11" fmla="*/ 130 h 462"/>
                  <a:gd name="T12" fmla="*/ 0 w 1068"/>
                  <a:gd name="T13" fmla="*/ 99 h 4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8" h="462">
                    <a:moveTo>
                      <a:pt x="0" y="258"/>
                    </a:moveTo>
                    <a:cubicBezTo>
                      <a:pt x="222" y="144"/>
                      <a:pt x="444" y="30"/>
                      <a:pt x="444" y="30"/>
                    </a:cubicBezTo>
                    <a:cubicBezTo>
                      <a:pt x="564" y="10"/>
                      <a:pt x="642" y="0"/>
                      <a:pt x="726" y="96"/>
                    </a:cubicBezTo>
                    <a:cubicBezTo>
                      <a:pt x="858" y="72"/>
                      <a:pt x="948" y="114"/>
                      <a:pt x="1068" y="198"/>
                    </a:cubicBezTo>
                    <a:lnTo>
                      <a:pt x="588" y="462"/>
                    </a:lnTo>
                    <a:cubicBezTo>
                      <a:pt x="516" y="354"/>
                      <a:pt x="450" y="312"/>
                      <a:pt x="330" y="336"/>
                    </a:cubicBezTo>
                    <a:cubicBezTo>
                      <a:pt x="210" y="258"/>
                      <a:pt x="144" y="246"/>
                      <a:pt x="0" y="2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4138" name="Freeform 18"/>
              <p:cNvSpPr>
                <a:spLocks/>
              </p:cNvSpPr>
              <p:nvPr/>
            </p:nvSpPr>
            <p:spPr bwMode="auto">
              <a:xfrm>
                <a:off x="2373" y="2864"/>
                <a:ext cx="246" cy="146"/>
              </a:xfrm>
              <a:custGeom>
                <a:avLst/>
                <a:gdLst>
                  <a:gd name="T0" fmla="*/ 0 w 396"/>
                  <a:gd name="T1" fmla="*/ 91 h 234"/>
                  <a:gd name="T2" fmla="*/ 153 w 396"/>
                  <a:gd name="T3" fmla="*/ 0 h 23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96" h="234">
                    <a:moveTo>
                      <a:pt x="0" y="234"/>
                    </a:moveTo>
                    <a:lnTo>
                      <a:pt x="396" y="0"/>
                    </a:ln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4139" name="Freeform 19"/>
              <p:cNvSpPr>
                <a:spLocks/>
              </p:cNvSpPr>
              <p:nvPr/>
            </p:nvSpPr>
            <p:spPr bwMode="auto">
              <a:xfrm>
                <a:off x="2358" y="3167"/>
                <a:ext cx="160" cy="48"/>
              </a:xfrm>
              <a:custGeom>
                <a:avLst/>
                <a:gdLst>
                  <a:gd name="T0" fmla="*/ 0 w 258"/>
                  <a:gd name="T1" fmla="*/ 4 h 78"/>
                  <a:gd name="T2" fmla="*/ 99 w 258"/>
                  <a:gd name="T3" fmla="*/ 30 h 7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58" h="78">
                    <a:moveTo>
                      <a:pt x="0" y="12"/>
                    </a:moveTo>
                    <a:cubicBezTo>
                      <a:pt x="120" y="0"/>
                      <a:pt x="192" y="36"/>
                      <a:pt x="258" y="78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grpSp>
            <p:nvGrpSpPr>
              <p:cNvPr id="4140" name="Group 20"/>
              <p:cNvGrpSpPr>
                <a:grpSpLocks/>
              </p:cNvGrpSpPr>
              <p:nvPr/>
            </p:nvGrpSpPr>
            <p:grpSpPr bwMode="auto">
              <a:xfrm>
                <a:off x="2246" y="2831"/>
                <a:ext cx="328" cy="138"/>
                <a:chOff x="2382" y="2472"/>
                <a:chExt cx="528" cy="222"/>
              </a:xfrm>
            </p:grpSpPr>
            <p:sp>
              <p:nvSpPr>
                <p:cNvPr id="4146" name="Freeform 21"/>
                <p:cNvSpPr>
                  <a:spLocks/>
                </p:cNvSpPr>
                <p:nvPr/>
              </p:nvSpPr>
              <p:spPr bwMode="auto">
                <a:xfrm>
                  <a:off x="2382" y="2628"/>
                  <a:ext cx="246" cy="66"/>
                </a:xfrm>
                <a:custGeom>
                  <a:avLst/>
                  <a:gdLst>
                    <a:gd name="T0" fmla="*/ 0 w 258"/>
                    <a:gd name="T1" fmla="*/ 8 h 78"/>
                    <a:gd name="T2" fmla="*/ 235 w 258"/>
                    <a:gd name="T3" fmla="*/ 5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7" name="Freeform 22"/>
                <p:cNvSpPr>
                  <a:spLocks/>
                </p:cNvSpPr>
                <p:nvPr/>
              </p:nvSpPr>
              <p:spPr bwMode="auto">
                <a:xfrm>
                  <a:off x="2682" y="2472"/>
                  <a:ext cx="228" cy="78"/>
                </a:xfrm>
                <a:custGeom>
                  <a:avLst/>
                  <a:gdLst>
                    <a:gd name="T0" fmla="*/ 0 w 258"/>
                    <a:gd name="T1" fmla="*/ 12 h 78"/>
                    <a:gd name="T2" fmla="*/ 201 w 258"/>
                    <a:gd name="T3" fmla="*/ 78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8" name="Freeform 23"/>
                <p:cNvSpPr>
                  <a:spLocks/>
                </p:cNvSpPr>
                <p:nvPr/>
              </p:nvSpPr>
              <p:spPr bwMode="auto">
                <a:xfrm>
                  <a:off x="2610" y="2526"/>
                  <a:ext cx="222" cy="60"/>
                </a:xfrm>
                <a:custGeom>
                  <a:avLst/>
                  <a:gdLst>
                    <a:gd name="T0" fmla="*/ 0 w 258"/>
                    <a:gd name="T1" fmla="*/ 7 h 78"/>
                    <a:gd name="T2" fmla="*/ 191 w 258"/>
                    <a:gd name="T3" fmla="*/ 4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9" name="Freeform 24"/>
                <p:cNvSpPr>
                  <a:spLocks/>
                </p:cNvSpPr>
                <p:nvPr/>
              </p:nvSpPr>
              <p:spPr bwMode="auto">
                <a:xfrm>
                  <a:off x="2508" y="2580"/>
                  <a:ext cx="222" cy="60"/>
                </a:xfrm>
                <a:custGeom>
                  <a:avLst/>
                  <a:gdLst>
                    <a:gd name="T0" fmla="*/ 0 w 258"/>
                    <a:gd name="T1" fmla="*/ 7 h 78"/>
                    <a:gd name="T2" fmla="*/ 191 w 258"/>
                    <a:gd name="T3" fmla="*/ 4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  <p:grpSp>
            <p:nvGrpSpPr>
              <p:cNvPr id="4141" name="Group 25"/>
              <p:cNvGrpSpPr>
                <a:grpSpLocks/>
              </p:cNvGrpSpPr>
              <p:nvPr/>
            </p:nvGrpSpPr>
            <p:grpSpPr bwMode="auto">
              <a:xfrm rot="307706">
                <a:off x="2443" y="2890"/>
                <a:ext cx="329" cy="139"/>
                <a:chOff x="2382" y="2472"/>
                <a:chExt cx="528" cy="222"/>
              </a:xfrm>
            </p:grpSpPr>
            <p:sp>
              <p:nvSpPr>
                <p:cNvPr id="4142" name="Freeform 26"/>
                <p:cNvSpPr>
                  <a:spLocks/>
                </p:cNvSpPr>
                <p:nvPr/>
              </p:nvSpPr>
              <p:spPr bwMode="auto">
                <a:xfrm>
                  <a:off x="2382" y="2628"/>
                  <a:ext cx="246" cy="66"/>
                </a:xfrm>
                <a:custGeom>
                  <a:avLst/>
                  <a:gdLst>
                    <a:gd name="T0" fmla="*/ 0 w 258"/>
                    <a:gd name="T1" fmla="*/ 8 h 78"/>
                    <a:gd name="T2" fmla="*/ 235 w 258"/>
                    <a:gd name="T3" fmla="*/ 5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3" name="Freeform 27"/>
                <p:cNvSpPr>
                  <a:spLocks/>
                </p:cNvSpPr>
                <p:nvPr/>
              </p:nvSpPr>
              <p:spPr bwMode="auto">
                <a:xfrm>
                  <a:off x="2682" y="2472"/>
                  <a:ext cx="228" cy="78"/>
                </a:xfrm>
                <a:custGeom>
                  <a:avLst/>
                  <a:gdLst>
                    <a:gd name="T0" fmla="*/ 0 w 258"/>
                    <a:gd name="T1" fmla="*/ 12 h 78"/>
                    <a:gd name="T2" fmla="*/ 201 w 258"/>
                    <a:gd name="T3" fmla="*/ 78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4" name="Freeform 28"/>
                <p:cNvSpPr>
                  <a:spLocks/>
                </p:cNvSpPr>
                <p:nvPr/>
              </p:nvSpPr>
              <p:spPr bwMode="auto">
                <a:xfrm>
                  <a:off x="2610" y="2526"/>
                  <a:ext cx="222" cy="60"/>
                </a:xfrm>
                <a:custGeom>
                  <a:avLst/>
                  <a:gdLst>
                    <a:gd name="T0" fmla="*/ 0 w 258"/>
                    <a:gd name="T1" fmla="*/ 7 h 78"/>
                    <a:gd name="T2" fmla="*/ 191 w 258"/>
                    <a:gd name="T3" fmla="*/ 4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  <p:sp>
              <p:nvSpPr>
                <p:cNvPr id="4145" name="Freeform 29"/>
                <p:cNvSpPr>
                  <a:spLocks/>
                </p:cNvSpPr>
                <p:nvPr/>
              </p:nvSpPr>
              <p:spPr bwMode="auto">
                <a:xfrm>
                  <a:off x="2508" y="2580"/>
                  <a:ext cx="222" cy="60"/>
                </a:xfrm>
                <a:custGeom>
                  <a:avLst/>
                  <a:gdLst>
                    <a:gd name="T0" fmla="*/ 0 w 258"/>
                    <a:gd name="T1" fmla="*/ 7 h 78"/>
                    <a:gd name="T2" fmla="*/ 191 w 258"/>
                    <a:gd name="T3" fmla="*/ 46 h 78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258" h="78">
                      <a:moveTo>
                        <a:pt x="0" y="12"/>
                      </a:moveTo>
                      <a:cubicBezTo>
                        <a:pt x="120" y="0"/>
                        <a:pt x="192" y="36"/>
                        <a:pt x="258" y="78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4136" name="Text Box 30"/>
            <p:cNvSpPr txBox="1">
              <a:spLocks noChangeArrowheads="1"/>
            </p:cNvSpPr>
            <p:nvPr/>
          </p:nvSpPr>
          <p:spPr bwMode="auto">
            <a:xfrm>
              <a:off x="2260" y="3258"/>
              <a:ext cx="7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r"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Manual?</a:t>
              </a:r>
            </a:p>
          </p:txBody>
        </p:sp>
      </p:grpSp>
      <p:sp>
        <p:nvSpPr>
          <p:cNvPr id="4107" name="Text Box 31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1.1A  System interfaces</a:t>
            </a:r>
          </a:p>
        </p:txBody>
      </p:sp>
      <p:sp>
        <p:nvSpPr>
          <p:cNvPr id="4108" name="Rectangle 32"/>
          <p:cNvSpPr>
            <a:spLocks noChangeArrowheads="1"/>
          </p:cNvSpPr>
          <p:nvPr/>
        </p:nvSpPr>
        <p:spPr bwMode="auto">
          <a:xfrm>
            <a:off x="6154738" y="2943225"/>
            <a:ext cx="1323975" cy="51435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System</a:t>
            </a:r>
          </a:p>
        </p:txBody>
      </p:sp>
      <p:grpSp>
        <p:nvGrpSpPr>
          <p:cNvPr id="239649" name="Group 33"/>
          <p:cNvGrpSpPr>
            <a:grpSpLocks/>
          </p:cNvGrpSpPr>
          <p:nvPr/>
        </p:nvGrpSpPr>
        <p:grpSpPr bwMode="auto">
          <a:xfrm>
            <a:off x="2295525" y="2433638"/>
            <a:ext cx="3859213" cy="1263650"/>
            <a:chOff x="1446" y="1533"/>
            <a:chExt cx="2431" cy="796"/>
          </a:xfrm>
        </p:grpSpPr>
        <p:grpSp>
          <p:nvGrpSpPr>
            <p:cNvPr id="4128" name="Group 34"/>
            <p:cNvGrpSpPr>
              <a:grpSpLocks/>
            </p:cNvGrpSpPr>
            <p:nvPr/>
          </p:nvGrpSpPr>
          <p:grpSpPr bwMode="auto">
            <a:xfrm>
              <a:off x="2326" y="1533"/>
              <a:ext cx="692" cy="708"/>
              <a:chOff x="2098" y="1569"/>
              <a:chExt cx="692" cy="708"/>
            </a:xfrm>
          </p:grpSpPr>
          <p:sp>
            <p:nvSpPr>
              <p:cNvPr id="4131" name="Freeform 35"/>
              <p:cNvSpPr>
                <a:spLocks/>
              </p:cNvSpPr>
              <p:nvPr/>
            </p:nvSpPr>
            <p:spPr bwMode="auto">
              <a:xfrm>
                <a:off x="2314" y="1569"/>
                <a:ext cx="122" cy="220"/>
              </a:xfrm>
              <a:custGeom>
                <a:avLst/>
                <a:gdLst>
                  <a:gd name="T0" fmla="*/ 0 w 252"/>
                  <a:gd name="T1" fmla="*/ 31 h 456"/>
                  <a:gd name="T2" fmla="*/ 30 w 252"/>
                  <a:gd name="T3" fmla="*/ 1 h 456"/>
                  <a:gd name="T4" fmla="*/ 55 w 252"/>
                  <a:gd name="T5" fmla="*/ 28 h 456"/>
                  <a:gd name="T6" fmla="*/ 41 w 252"/>
                  <a:gd name="T7" fmla="*/ 67 h 456"/>
                  <a:gd name="T8" fmla="*/ 48 w 252"/>
                  <a:gd name="T9" fmla="*/ 103 h 456"/>
                  <a:gd name="T10" fmla="*/ 10 w 252"/>
                  <a:gd name="T11" fmla="*/ 106 h 456"/>
                  <a:gd name="T12" fmla="*/ 20 w 252"/>
                  <a:gd name="T13" fmla="*/ 67 h 456"/>
                  <a:gd name="T14" fmla="*/ 0 w 252"/>
                  <a:gd name="T15" fmla="*/ 31 h 4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2" h="456">
                    <a:moveTo>
                      <a:pt x="0" y="132"/>
                    </a:moveTo>
                    <a:cubicBezTo>
                      <a:pt x="0" y="18"/>
                      <a:pt x="54" y="12"/>
                      <a:pt x="126" y="6"/>
                    </a:cubicBezTo>
                    <a:cubicBezTo>
                      <a:pt x="198" y="0"/>
                      <a:pt x="216" y="42"/>
                      <a:pt x="234" y="120"/>
                    </a:cubicBezTo>
                    <a:cubicBezTo>
                      <a:pt x="252" y="198"/>
                      <a:pt x="222" y="252"/>
                      <a:pt x="174" y="288"/>
                    </a:cubicBezTo>
                    <a:cubicBezTo>
                      <a:pt x="169" y="342"/>
                      <a:pt x="226" y="416"/>
                      <a:pt x="204" y="444"/>
                    </a:cubicBezTo>
                    <a:lnTo>
                      <a:pt x="42" y="456"/>
                    </a:lnTo>
                    <a:cubicBezTo>
                      <a:pt x="22" y="430"/>
                      <a:pt x="91" y="342"/>
                      <a:pt x="84" y="288"/>
                    </a:cubicBezTo>
                    <a:cubicBezTo>
                      <a:pt x="30" y="258"/>
                      <a:pt x="0" y="246"/>
                      <a:pt x="0" y="13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39652" name="Freeform 36"/>
              <p:cNvSpPr>
                <a:spLocks/>
              </p:cNvSpPr>
              <p:nvPr/>
            </p:nvSpPr>
            <p:spPr bwMode="auto">
              <a:xfrm>
                <a:off x="2165" y="1639"/>
                <a:ext cx="413" cy="429"/>
              </a:xfrm>
              <a:custGeom>
                <a:avLst/>
                <a:gdLst>
                  <a:gd name="T0" fmla="*/ 117 w 413"/>
                  <a:gd name="T1" fmla="*/ 429 h 429"/>
                  <a:gd name="T2" fmla="*/ 125 w 413"/>
                  <a:gd name="T3" fmla="*/ 203 h 429"/>
                  <a:gd name="T4" fmla="*/ 7 w 413"/>
                  <a:gd name="T5" fmla="*/ 196 h 429"/>
                  <a:gd name="T6" fmla="*/ 107 w 413"/>
                  <a:gd name="T7" fmla="*/ 20 h 429"/>
                  <a:gd name="T8" fmla="*/ 133 w 413"/>
                  <a:gd name="T9" fmla="*/ 54 h 429"/>
                  <a:gd name="T10" fmla="*/ 65 w 413"/>
                  <a:gd name="T11" fmla="*/ 156 h 429"/>
                  <a:gd name="T12" fmla="*/ 145 w 413"/>
                  <a:gd name="T13" fmla="*/ 116 h 429"/>
                  <a:gd name="T14" fmla="*/ 299 w 413"/>
                  <a:gd name="T15" fmla="*/ 112 h 429"/>
                  <a:gd name="T16" fmla="*/ 413 w 413"/>
                  <a:gd name="T17" fmla="*/ 356 h 429"/>
                  <a:gd name="T18" fmla="*/ 363 w 413"/>
                  <a:gd name="T19" fmla="*/ 360 h 429"/>
                  <a:gd name="T20" fmla="*/ 305 w 413"/>
                  <a:gd name="T21" fmla="*/ 192 h 429"/>
                  <a:gd name="T22" fmla="*/ 360 w 413"/>
                  <a:gd name="T23" fmla="*/ 420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3" h="429">
                    <a:moveTo>
                      <a:pt x="117" y="429"/>
                    </a:moveTo>
                    <a:cubicBezTo>
                      <a:pt x="147" y="315"/>
                      <a:pt x="147" y="276"/>
                      <a:pt x="125" y="203"/>
                    </a:cubicBezTo>
                    <a:cubicBezTo>
                      <a:pt x="57" y="210"/>
                      <a:pt x="63" y="220"/>
                      <a:pt x="7" y="196"/>
                    </a:cubicBezTo>
                    <a:cubicBezTo>
                      <a:pt x="0" y="157"/>
                      <a:pt x="45" y="68"/>
                      <a:pt x="107" y="20"/>
                    </a:cubicBezTo>
                    <a:cubicBezTo>
                      <a:pt x="134" y="0"/>
                      <a:pt x="150" y="30"/>
                      <a:pt x="133" y="54"/>
                    </a:cubicBezTo>
                    <a:cubicBezTo>
                      <a:pt x="131" y="72"/>
                      <a:pt x="64" y="146"/>
                      <a:pt x="65" y="156"/>
                    </a:cubicBezTo>
                    <a:cubicBezTo>
                      <a:pt x="67" y="166"/>
                      <a:pt x="105" y="124"/>
                      <a:pt x="145" y="116"/>
                    </a:cubicBezTo>
                    <a:cubicBezTo>
                      <a:pt x="200" y="106"/>
                      <a:pt x="244" y="98"/>
                      <a:pt x="299" y="112"/>
                    </a:cubicBezTo>
                    <a:cubicBezTo>
                      <a:pt x="371" y="128"/>
                      <a:pt x="369" y="258"/>
                      <a:pt x="413" y="356"/>
                    </a:cubicBezTo>
                    <a:cubicBezTo>
                      <a:pt x="403" y="412"/>
                      <a:pt x="380" y="396"/>
                      <a:pt x="363" y="360"/>
                    </a:cubicBezTo>
                    <a:cubicBezTo>
                      <a:pt x="329" y="288"/>
                      <a:pt x="331" y="246"/>
                      <a:pt x="305" y="192"/>
                    </a:cubicBezTo>
                    <a:cubicBezTo>
                      <a:pt x="287" y="242"/>
                      <a:pt x="267" y="267"/>
                      <a:pt x="360" y="420"/>
                    </a:cubicBezTo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4133" name="Freeform 37"/>
              <p:cNvSpPr>
                <a:spLocks/>
              </p:cNvSpPr>
              <p:nvPr/>
            </p:nvSpPr>
            <p:spPr bwMode="auto">
              <a:xfrm rot="-1187629">
                <a:off x="2263" y="1621"/>
                <a:ext cx="63" cy="114"/>
              </a:xfrm>
              <a:custGeom>
                <a:avLst/>
                <a:gdLst>
                  <a:gd name="T0" fmla="*/ 14 w 101"/>
                  <a:gd name="T1" fmla="*/ 14 h 182"/>
                  <a:gd name="T2" fmla="*/ 2 w 101"/>
                  <a:gd name="T3" fmla="*/ 46 h 182"/>
                  <a:gd name="T4" fmla="*/ 4 w 101"/>
                  <a:gd name="T5" fmla="*/ 63 h 182"/>
                  <a:gd name="T6" fmla="*/ 19 w 101"/>
                  <a:gd name="T7" fmla="*/ 70 h 182"/>
                  <a:gd name="T8" fmla="*/ 19 w 101"/>
                  <a:gd name="T9" fmla="*/ 55 h 182"/>
                  <a:gd name="T10" fmla="*/ 14 w 101"/>
                  <a:gd name="T11" fmla="*/ 50 h 182"/>
                  <a:gd name="T12" fmla="*/ 26 w 101"/>
                  <a:gd name="T13" fmla="*/ 24 h 182"/>
                  <a:gd name="T14" fmla="*/ 33 w 101"/>
                  <a:gd name="T15" fmla="*/ 18 h 182"/>
                  <a:gd name="T16" fmla="*/ 38 w 101"/>
                  <a:gd name="T17" fmla="*/ 5 h 182"/>
                  <a:gd name="T18" fmla="*/ 23 w 101"/>
                  <a:gd name="T19" fmla="*/ 2 h 182"/>
                  <a:gd name="T20" fmla="*/ 14 w 101"/>
                  <a:gd name="T21" fmla="*/ 14 h 18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1" h="182">
                    <a:moveTo>
                      <a:pt x="37" y="36"/>
                    </a:moveTo>
                    <a:cubicBezTo>
                      <a:pt x="28" y="55"/>
                      <a:pt x="10" y="95"/>
                      <a:pt x="5" y="116"/>
                    </a:cubicBezTo>
                    <a:cubicBezTo>
                      <a:pt x="0" y="137"/>
                      <a:pt x="2" y="152"/>
                      <a:pt x="9" y="162"/>
                    </a:cubicBezTo>
                    <a:cubicBezTo>
                      <a:pt x="16" y="172"/>
                      <a:pt x="42" y="182"/>
                      <a:pt x="49" y="178"/>
                    </a:cubicBezTo>
                    <a:cubicBezTo>
                      <a:pt x="56" y="174"/>
                      <a:pt x="51" y="148"/>
                      <a:pt x="49" y="140"/>
                    </a:cubicBezTo>
                    <a:cubicBezTo>
                      <a:pt x="47" y="132"/>
                      <a:pt x="34" y="141"/>
                      <a:pt x="37" y="128"/>
                    </a:cubicBezTo>
                    <a:cubicBezTo>
                      <a:pt x="40" y="115"/>
                      <a:pt x="57" y="74"/>
                      <a:pt x="65" y="60"/>
                    </a:cubicBezTo>
                    <a:cubicBezTo>
                      <a:pt x="73" y="46"/>
                      <a:pt x="80" y="52"/>
                      <a:pt x="85" y="44"/>
                    </a:cubicBezTo>
                    <a:cubicBezTo>
                      <a:pt x="90" y="36"/>
                      <a:pt x="101" y="19"/>
                      <a:pt x="97" y="12"/>
                    </a:cubicBezTo>
                    <a:cubicBezTo>
                      <a:pt x="93" y="5"/>
                      <a:pt x="69" y="0"/>
                      <a:pt x="59" y="4"/>
                    </a:cubicBezTo>
                    <a:cubicBezTo>
                      <a:pt x="49" y="8"/>
                      <a:pt x="46" y="17"/>
                      <a:pt x="37" y="36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4134" name="Text Box 38"/>
              <p:cNvSpPr txBox="1">
                <a:spLocks noChangeArrowheads="1"/>
              </p:cNvSpPr>
              <p:nvPr/>
            </p:nvSpPr>
            <p:spPr bwMode="auto">
              <a:xfrm>
                <a:off x="2098" y="2046"/>
                <a:ext cx="69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algn="l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algn="l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algn="l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algn="l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da-DK" sz="1800">
                    <a:latin typeface="Arial" charset="0"/>
                  </a:rPr>
                  <a:t>Hotline?</a:t>
                </a:r>
              </a:p>
            </p:txBody>
          </p:sp>
        </p:grpSp>
        <p:sp>
          <p:nvSpPr>
            <p:cNvPr id="4129" name="Freeform 39"/>
            <p:cNvSpPr>
              <a:spLocks/>
            </p:cNvSpPr>
            <p:nvPr/>
          </p:nvSpPr>
          <p:spPr bwMode="auto">
            <a:xfrm>
              <a:off x="1446" y="1849"/>
              <a:ext cx="830" cy="480"/>
            </a:xfrm>
            <a:custGeom>
              <a:avLst/>
              <a:gdLst>
                <a:gd name="T0" fmla="*/ 0 w 1042"/>
                <a:gd name="T1" fmla="*/ 475 h 485"/>
                <a:gd name="T2" fmla="*/ 323 w 1042"/>
                <a:gd name="T3" fmla="*/ 187 h 485"/>
                <a:gd name="T4" fmla="*/ 326 w 1042"/>
                <a:gd name="T5" fmla="*/ 288 h 485"/>
                <a:gd name="T6" fmla="*/ 661 w 1042"/>
                <a:gd name="T7" fmla="*/ 0 h 4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2" h="485">
                  <a:moveTo>
                    <a:pt x="0" y="485"/>
                  </a:moveTo>
                  <a:lnTo>
                    <a:pt x="509" y="191"/>
                  </a:lnTo>
                  <a:lnTo>
                    <a:pt x="514" y="294"/>
                  </a:lnTo>
                  <a:lnTo>
                    <a:pt x="1042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30" name="Line 40"/>
            <p:cNvSpPr>
              <a:spLocks noChangeShapeType="1"/>
            </p:cNvSpPr>
            <p:nvPr/>
          </p:nvSpPr>
          <p:spPr bwMode="auto">
            <a:xfrm>
              <a:off x="3182" y="1705"/>
              <a:ext cx="695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4110" name="Line 41"/>
          <p:cNvSpPr>
            <a:spLocks noChangeShapeType="1"/>
          </p:cNvSpPr>
          <p:nvPr/>
        </p:nvSpPr>
        <p:spPr bwMode="auto">
          <a:xfrm flipV="1">
            <a:off x="5051425" y="3368675"/>
            <a:ext cx="1103313" cy="4079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11" name="Text Box 42"/>
          <p:cNvSpPr txBox="1">
            <a:spLocks noChangeArrowheads="1"/>
          </p:cNvSpPr>
          <p:nvPr/>
        </p:nvSpPr>
        <p:spPr bwMode="auto">
          <a:xfrm>
            <a:off x="457200" y="1443038"/>
            <a:ext cx="1622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User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interfaces</a:t>
            </a:r>
            <a:endParaRPr lang="en-US" altLang="da-DK" sz="2400" b="0">
              <a:latin typeface="Arial" charset="0"/>
            </a:endParaRPr>
          </a:p>
        </p:txBody>
      </p:sp>
      <p:sp>
        <p:nvSpPr>
          <p:cNvPr id="4112" name="Freeform 43"/>
          <p:cNvSpPr>
            <a:spLocks/>
          </p:cNvSpPr>
          <p:nvPr/>
        </p:nvSpPr>
        <p:spPr bwMode="auto">
          <a:xfrm>
            <a:off x="1943100" y="2286000"/>
            <a:ext cx="3733800" cy="2247900"/>
          </a:xfrm>
          <a:custGeom>
            <a:avLst/>
            <a:gdLst>
              <a:gd name="T0" fmla="*/ 2147483647 w 2352"/>
              <a:gd name="T1" fmla="*/ 2147483647 h 1416"/>
              <a:gd name="T2" fmla="*/ 1663303125 w 2352"/>
              <a:gd name="T3" fmla="*/ 2147483647 h 1416"/>
              <a:gd name="T4" fmla="*/ 0 w 2352"/>
              <a:gd name="T5" fmla="*/ 0 h 14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52" h="1416">
                <a:moveTo>
                  <a:pt x="2352" y="1212"/>
                </a:moveTo>
                <a:cubicBezTo>
                  <a:pt x="2028" y="1344"/>
                  <a:pt x="1032" y="1416"/>
                  <a:pt x="660" y="1176"/>
                </a:cubicBezTo>
                <a:cubicBezTo>
                  <a:pt x="288" y="936"/>
                  <a:pt x="108" y="408"/>
                  <a:pt x="0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39660" name="Group 44"/>
          <p:cNvGrpSpPr>
            <a:grpSpLocks/>
          </p:cNvGrpSpPr>
          <p:nvPr/>
        </p:nvGrpSpPr>
        <p:grpSpPr bwMode="auto">
          <a:xfrm>
            <a:off x="5243513" y="1443038"/>
            <a:ext cx="3614737" cy="3940175"/>
            <a:chOff x="3303" y="909"/>
            <a:chExt cx="2277" cy="2482"/>
          </a:xfrm>
        </p:grpSpPr>
        <p:sp>
          <p:nvSpPr>
            <p:cNvPr id="4114" name="Line 45"/>
            <p:cNvSpPr>
              <a:spLocks noChangeShapeType="1"/>
            </p:cNvSpPr>
            <p:nvPr/>
          </p:nvSpPr>
          <p:spPr bwMode="auto">
            <a:xfrm flipV="1">
              <a:off x="4393" y="1473"/>
              <a:ext cx="275" cy="3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15" name="Text Box 46"/>
            <p:cNvSpPr txBox="1">
              <a:spLocks noChangeArrowheads="1"/>
            </p:cNvSpPr>
            <p:nvPr/>
          </p:nvSpPr>
          <p:spPr bwMode="auto">
            <a:xfrm>
              <a:off x="4697" y="1224"/>
              <a:ext cx="883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46800" rIns="36000" bIns="46800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Accounting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system</a:t>
              </a:r>
            </a:p>
          </p:txBody>
        </p:sp>
        <p:sp>
          <p:nvSpPr>
            <p:cNvPr id="4116" name="Line 47"/>
            <p:cNvSpPr>
              <a:spLocks noChangeShapeType="1"/>
            </p:cNvSpPr>
            <p:nvPr/>
          </p:nvSpPr>
          <p:spPr bwMode="auto">
            <a:xfrm>
              <a:off x="4393" y="2262"/>
              <a:ext cx="0" cy="5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17" name="Text Box 48"/>
            <p:cNvSpPr txBox="1">
              <a:spLocks noChangeArrowheads="1"/>
            </p:cNvSpPr>
            <p:nvPr/>
          </p:nvSpPr>
          <p:spPr bwMode="auto">
            <a:xfrm>
              <a:off x="3303" y="909"/>
              <a:ext cx="102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Technical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interfaces</a:t>
              </a:r>
              <a:endParaRPr lang="en-US" altLang="da-DK" sz="2400" b="0">
                <a:latin typeface="Arial" charset="0"/>
              </a:endParaRPr>
            </a:p>
          </p:txBody>
        </p:sp>
        <p:sp>
          <p:nvSpPr>
            <p:cNvPr id="4118" name="AutoShape 49"/>
            <p:cNvSpPr>
              <a:spLocks noChangeArrowheads="1"/>
            </p:cNvSpPr>
            <p:nvPr/>
          </p:nvSpPr>
          <p:spPr bwMode="auto">
            <a:xfrm rot="-5400000">
              <a:off x="4993" y="3091"/>
              <a:ext cx="456" cy="96"/>
            </a:xfrm>
            <a:prstGeom prst="flowChartTerminator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19" name="AutoShape 50"/>
            <p:cNvSpPr>
              <a:spLocks noChangeArrowheads="1"/>
            </p:cNvSpPr>
            <p:nvPr/>
          </p:nvSpPr>
          <p:spPr bwMode="auto">
            <a:xfrm rot="-5400000">
              <a:off x="4673" y="3091"/>
              <a:ext cx="456" cy="96"/>
            </a:xfrm>
            <a:prstGeom prst="flowChartTerminator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20" name="AutoShape 51"/>
            <p:cNvSpPr>
              <a:spLocks noChangeArrowheads="1"/>
            </p:cNvSpPr>
            <p:nvPr/>
          </p:nvSpPr>
          <p:spPr bwMode="auto">
            <a:xfrm rot="-5400000">
              <a:off x="4817" y="3091"/>
              <a:ext cx="456" cy="96"/>
            </a:xfrm>
            <a:prstGeom prst="flowChartTerminator">
              <a:avLst/>
            </a:prstGeom>
            <a:solidFill>
              <a:schemeClr val="fol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21" name="AutoShape 52" descr="Horizontal brick"/>
            <p:cNvSpPr>
              <a:spLocks noChangeArrowheads="1"/>
            </p:cNvSpPr>
            <p:nvPr/>
          </p:nvSpPr>
          <p:spPr bwMode="auto">
            <a:xfrm flipV="1">
              <a:off x="4551" y="2696"/>
              <a:ext cx="117" cy="556"/>
            </a:xfrm>
            <a:prstGeom prst="flowChartManualOperation">
              <a:avLst/>
            </a:prstGeom>
            <a:pattFill prst="horzBrick">
              <a:fgClr>
                <a:srgbClr val="000000"/>
              </a:fgClr>
              <a:bgClr>
                <a:srgbClr val="FFFFFF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22" name="Text Box 53"/>
            <p:cNvSpPr txBox="1">
              <a:spLocks noChangeArrowheads="1"/>
            </p:cNvSpPr>
            <p:nvPr/>
          </p:nvSpPr>
          <p:spPr bwMode="auto">
            <a:xfrm>
              <a:off x="4084" y="3142"/>
              <a:ext cx="652" cy="2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Factory</a:t>
              </a:r>
            </a:p>
          </p:txBody>
        </p:sp>
        <p:sp>
          <p:nvSpPr>
            <p:cNvPr id="4123" name="AutoShape 54"/>
            <p:cNvSpPr>
              <a:spLocks noChangeArrowheads="1"/>
            </p:cNvSpPr>
            <p:nvPr/>
          </p:nvSpPr>
          <p:spPr bwMode="auto">
            <a:xfrm>
              <a:off x="4084" y="2911"/>
              <a:ext cx="641" cy="23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24" name="Line 55"/>
            <p:cNvSpPr>
              <a:spLocks noChangeShapeType="1"/>
            </p:cNvSpPr>
            <p:nvPr/>
          </p:nvSpPr>
          <p:spPr bwMode="auto">
            <a:xfrm>
              <a:off x="4736" y="3252"/>
              <a:ext cx="1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25" name="Line 56"/>
            <p:cNvSpPr>
              <a:spLocks noChangeShapeType="1"/>
            </p:cNvSpPr>
            <p:nvPr/>
          </p:nvSpPr>
          <p:spPr bwMode="auto">
            <a:xfrm>
              <a:off x="4736" y="3198"/>
              <a:ext cx="26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26" name="AutoShape 57"/>
            <p:cNvSpPr>
              <a:spLocks/>
            </p:cNvSpPr>
            <p:nvPr/>
          </p:nvSpPr>
          <p:spPr bwMode="auto">
            <a:xfrm rot="-5400000">
              <a:off x="5102" y="2803"/>
              <a:ext cx="47" cy="192"/>
            </a:xfrm>
            <a:prstGeom prst="rightBracket">
              <a:avLst>
                <a:gd name="adj" fmla="val 34043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4127" name="Freeform 58"/>
            <p:cNvSpPr>
              <a:spLocks/>
            </p:cNvSpPr>
            <p:nvPr/>
          </p:nvSpPr>
          <p:spPr bwMode="auto">
            <a:xfrm>
              <a:off x="4056" y="1404"/>
              <a:ext cx="948" cy="1104"/>
            </a:xfrm>
            <a:custGeom>
              <a:avLst/>
              <a:gdLst>
                <a:gd name="T0" fmla="*/ 0 w 948"/>
                <a:gd name="T1" fmla="*/ 1032 h 1104"/>
                <a:gd name="T2" fmla="*/ 876 w 948"/>
                <a:gd name="T3" fmla="*/ 792 h 1104"/>
                <a:gd name="T4" fmla="*/ 144 w 948"/>
                <a:gd name="T5" fmla="*/ 0 h 110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48" h="1104">
                  <a:moveTo>
                    <a:pt x="0" y="1032"/>
                  </a:moveTo>
                  <a:cubicBezTo>
                    <a:pt x="408" y="1104"/>
                    <a:pt x="804" y="1020"/>
                    <a:pt x="876" y="792"/>
                  </a:cubicBezTo>
                  <a:cubicBezTo>
                    <a:pt x="948" y="564"/>
                    <a:pt x="708" y="276"/>
                    <a:pt x="144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AutoShape 3"/>
          <p:cNvSpPr>
            <a:spLocks noChangeArrowheads="1"/>
          </p:cNvSpPr>
          <p:nvPr/>
        </p:nvSpPr>
        <p:spPr bwMode="auto">
          <a:xfrm>
            <a:off x="2706688" y="4867275"/>
            <a:ext cx="2695575" cy="1190625"/>
          </a:xfrm>
          <a:prstGeom prst="wedgeRoundRectCallout">
            <a:avLst>
              <a:gd name="adj1" fmla="val 82782"/>
              <a:gd name="adj2" fmla="val -62801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All factors important.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Hard to measure,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but possible.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1.1B  Quality factors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436563" y="669925"/>
            <a:ext cx="49244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Easy to make a user interface: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Just give access to the database</a:t>
            </a:r>
          </a:p>
        </p:txBody>
      </p: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6143625" y="669925"/>
            <a:ext cx="21812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Hard to make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a good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user interface</a:t>
            </a:r>
          </a:p>
        </p:txBody>
      </p:sp>
      <p:grpSp>
        <p:nvGrpSpPr>
          <p:cNvPr id="206868" name="Group 20"/>
          <p:cNvGrpSpPr>
            <a:grpSpLocks/>
          </p:cNvGrpSpPr>
          <p:nvPr/>
        </p:nvGrpSpPr>
        <p:grpSpPr bwMode="auto">
          <a:xfrm>
            <a:off x="531813" y="3582988"/>
            <a:ext cx="8083550" cy="2711450"/>
            <a:chOff x="335" y="2257"/>
            <a:chExt cx="5092" cy="1708"/>
          </a:xfrm>
        </p:grpSpPr>
        <p:sp>
          <p:nvSpPr>
            <p:cNvPr id="5138" name="Text Box 2"/>
            <p:cNvSpPr txBox="1">
              <a:spLocks noChangeArrowheads="1"/>
            </p:cNvSpPr>
            <p:nvPr/>
          </p:nvSpPr>
          <p:spPr bwMode="auto">
            <a:xfrm>
              <a:off x="3730" y="2293"/>
              <a:ext cx="1697" cy="1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Quality factors:</a:t>
              </a:r>
              <a:endParaRPr lang="en-US" altLang="da-DK" sz="1800">
                <a:latin typeface="Arial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Correctness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Availability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Performance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Security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Ease of use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Maintainability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. . .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en-US" altLang="da-DK" sz="1800">
                <a:latin typeface="Arial" charset="0"/>
              </a:endParaRPr>
            </a:p>
          </p:txBody>
        </p:sp>
        <p:sp>
          <p:nvSpPr>
            <p:cNvPr id="5139" name="Text Box 7"/>
            <p:cNvSpPr txBox="1">
              <a:spLocks noChangeArrowheads="1"/>
            </p:cNvSpPr>
            <p:nvPr/>
          </p:nvSpPr>
          <p:spPr bwMode="auto">
            <a:xfrm>
              <a:off x="443" y="2293"/>
              <a:ext cx="1697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Functionality: </a:t>
              </a:r>
              <a:endParaRPr lang="en-US" altLang="da-DK" sz="1800">
                <a:latin typeface="Arial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	Necessary features</a:t>
              </a:r>
            </a:p>
          </p:txBody>
        </p:sp>
        <p:sp>
          <p:nvSpPr>
            <p:cNvPr id="5140" name="Line 8"/>
            <p:cNvSpPr>
              <a:spLocks noChangeShapeType="1"/>
            </p:cNvSpPr>
            <p:nvPr/>
          </p:nvSpPr>
          <p:spPr bwMode="auto">
            <a:xfrm>
              <a:off x="335" y="2257"/>
              <a:ext cx="50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5127" name="Freeform 9"/>
          <p:cNvSpPr>
            <a:spLocks/>
          </p:cNvSpPr>
          <p:nvPr/>
        </p:nvSpPr>
        <p:spPr bwMode="auto">
          <a:xfrm>
            <a:off x="1370013" y="2644775"/>
            <a:ext cx="217487" cy="119063"/>
          </a:xfrm>
          <a:custGeom>
            <a:avLst/>
            <a:gdLst>
              <a:gd name="T0" fmla="*/ 130139447 w 164"/>
              <a:gd name="T1" fmla="*/ 0 h 88"/>
              <a:gd name="T2" fmla="*/ 267314067 w 164"/>
              <a:gd name="T3" fmla="*/ 62240183 h 88"/>
              <a:gd name="T4" fmla="*/ 253245046 w 164"/>
              <a:gd name="T5" fmla="*/ 139123763 h 88"/>
              <a:gd name="T6" fmla="*/ 63311261 w 164"/>
              <a:gd name="T7" fmla="*/ 161090886 h 88"/>
              <a:gd name="T8" fmla="*/ 0 w 164"/>
              <a:gd name="T9" fmla="*/ 18305936 h 88"/>
              <a:gd name="T10" fmla="*/ 130139447 w 164"/>
              <a:gd name="T11" fmla="*/ 0 h 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4" h="88">
                <a:moveTo>
                  <a:pt x="74" y="0"/>
                </a:moveTo>
                <a:cubicBezTo>
                  <a:pt x="99" y="0"/>
                  <a:pt x="140" y="21"/>
                  <a:pt x="152" y="34"/>
                </a:cubicBezTo>
                <a:cubicBezTo>
                  <a:pt x="164" y="47"/>
                  <a:pt x="163" y="67"/>
                  <a:pt x="144" y="76"/>
                </a:cubicBezTo>
                <a:cubicBezTo>
                  <a:pt x="98" y="76"/>
                  <a:pt x="94" y="78"/>
                  <a:pt x="36" y="88"/>
                </a:cubicBezTo>
                <a:cubicBezTo>
                  <a:pt x="18" y="66"/>
                  <a:pt x="10" y="42"/>
                  <a:pt x="0" y="10"/>
                </a:cubicBezTo>
                <a:cubicBezTo>
                  <a:pt x="36" y="0"/>
                  <a:pt x="18" y="0"/>
                  <a:pt x="74" y="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28" name="Freeform 10"/>
          <p:cNvSpPr>
            <a:spLocks/>
          </p:cNvSpPr>
          <p:nvPr/>
        </p:nvSpPr>
        <p:spPr bwMode="auto">
          <a:xfrm>
            <a:off x="838200" y="2346325"/>
            <a:ext cx="2374900" cy="760413"/>
          </a:xfrm>
          <a:custGeom>
            <a:avLst/>
            <a:gdLst>
              <a:gd name="T0" fmla="*/ 1613598788 w 1279"/>
              <a:gd name="T1" fmla="*/ 0 h 398"/>
              <a:gd name="T2" fmla="*/ 0 w 1279"/>
              <a:gd name="T3" fmla="*/ 580403373 h 398"/>
              <a:gd name="T4" fmla="*/ 2147483647 w 1279"/>
              <a:gd name="T5" fmla="*/ 1452833996 h 398"/>
              <a:gd name="T6" fmla="*/ 2147483647 w 1279"/>
              <a:gd name="T7" fmla="*/ 737367519 h 398"/>
              <a:gd name="T8" fmla="*/ 1613598788 w 1279"/>
              <a:gd name="T9" fmla="*/ 0 h 3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79" h="398">
                <a:moveTo>
                  <a:pt x="468" y="0"/>
                </a:moveTo>
                <a:lnTo>
                  <a:pt x="0" y="159"/>
                </a:lnTo>
                <a:lnTo>
                  <a:pt x="743" y="398"/>
                </a:lnTo>
                <a:lnTo>
                  <a:pt x="1279" y="202"/>
                </a:lnTo>
                <a:lnTo>
                  <a:pt x="468" y="0"/>
                </a:lnTo>
                <a:close/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29" name="Freeform 11"/>
          <p:cNvSpPr>
            <a:spLocks/>
          </p:cNvSpPr>
          <p:nvPr/>
        </p:nvSpPr>
        <p:spPr bwMode="auto">
          <a:xfrm>
            <a:off x="1073150" y="2579688"/>
            <a:ext cx="987425" cy="325437"/>
          </a:xfrm>
          <a:custGeom>
            <a:avLst/>
            <a:gdLst>
              <a:gd name="T0" fmla="*/ 227501897 w 1200"/>
              <a:gd name="T1" fmla="*/ 0 h 384"/>
              <a:gd name="T2" fmla="*/ 0 w 1200"/>
              <a:gd name="T3" fmla="*/ 86189108 h 384"/>
              <a:gd name="T4" fmla="*/ 568755154 w 1200"/>
              <a:gd name="T5" fmla="*/ 275805315 h 384"/>
              <a:gd name="T6" fmla="*/ 812506776 w 1200"/>
              <a:gd name="T7" fmla="*/ 172378216 h 384"/>
              <a:gd name="T8" fmla="*/ 227501897 w 1200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30" name="Freeform 12"/>
          <p:cNvSpPr>
            <a:spLocks/>
          </p:cNvSpPr>
          <p:nvPr/>
        </p:nvSpPr>
        <p:spPr bwMode="auto">
          <a:xfrm>
            <a:off x="1543050" y="2052638"/>
            <a:ext cx="765175" cy="612775"/>
          </a:xfrm>
          <a:custGeom>
            <a:avLst/>
            <a:gdLst>
              <a:gd name="T0" fmla="*/ 0 w 930"/>
              <a:gd name="T1" fmla="*/ 25647081 h 726"/>
              <a:gd name="T2" fmla="*/ 247762842 w 930"/>
              <a:gd name="T3" fmla="*/ 0 h 726"/>
              <a:gd name="T4" fmla="*/ 349981995 w 930"/>
              <a:gd name="T5" fmla="*/ 12823541 h 726"/>
              <a:gd name="T6" fmla="*/ 570667515 w 930"/>
              <a:gd name="T7" fmla="*/ 72665324 h 726"/>
              <a:gd name="T8" fmla="*/ 621438933 w 930"/>
              <a:gd name="T9" fmla="*/ 145331492 h 726"/>
              <a:gd name="T10" fmla="*/ 629562130 w 930"/>
              <a:gd name="T11" fmla="*/ 324857686 h 726"/>
              <a:gd name="T12" fmla="*/ 597068521 w 930"/>
              <a:gd name="T13" fmla="*/ 410347395 h 726"/>
              <a:gd name="T14" fmla="*/ 383829881 w 930"/>
              <a:gd name="T15" fmla="*/ 517208265 h 7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chemeClr val="folHlink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31" name="Freeform 13"/>
          <p:cNvSpPr>
            <a:spLocks/>
          </p:cNvSpPr>
          <p:nvPr/>
        </p:nvSpPr>
        <p:spPr bwMode="auto">
          <a:xfrm>
            <a:off x="725488" y="1817688"/>
            <a:ext cx="412750" cy="511175"/>
          </a:xfrm>
          <a:custGeom>
            <a:avLst/>
            <a:gdLst>
              <a:gd name="T0" fmla="*/ 35014001 w 503"/>
              <a:gd name="T1" fmla="*/ 81825959 h 606"/>
              <a:gd name="T2" fmla="*/ 32320869 w 503"/>
              <a:gd name="T3" fmla="*/ 249747790 h 606"/>
              <a:gd name="T4" fmla="*/ 87535002 w 503"/>
              <a:gd name="T5" fmla="*/ 389207464 h 606"/>
              <a:gd name="T6" fmla="*/ 204696921 w 503"/>
              <a:gd name="T7" fmla="*/ 423360871 h 606"/>
              <a:gd name="T8" fmla="*/ 297619008 w 503"/>
              <a:gd name="T9" fmla="*/ 342246846 h 606"/>
              <a:gd name="T10" fmla="*/ 338019274 w 503"/>
              <a:gd name="T11" fmla="*/ 244054852 h 606"/>
              <a:gd name="T12" fmla="*/ 258564489 w 503"/>
              <a:gd name="T13" fmla="*/ 67595724 h 606"/>
              <a:gd name="T14" fmla="*/ 35014001 w 503"/>
              <a:gd name="T15" fmla="*/ 81825959 h 60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3" h="606">
                <a:moveTo>
                  <a:pt x="52" y="115"/>
                </a:moveTo>
                <a:cubicBezTo>
                  <a:pt x="0" y="163"/>
                  <a:pt x="0" y="303"/>
                  <a:pt x="48" y="351"/>
                </a:cubicBezTo>
                <a:cubicBezTo>
                  <a:pt x="106" y="409"/>
                  <a:pt x="70" y="530"/>
                  <a:pt x="130" y="547"/>
                </a:cubicBezTo>
                <a:cubicBezTo>
                  <a:pt x="173" y="588"/>
                  <a:pt x="252" y="606"/>
                  <a:pt x="304" y="595"/>
                </a:cubicBezTo>
                <a:cubicBezTo>
                  <a:pt x="304" y="511"/>
                  <a:pt x="382" y="493"/>
                  <a:pt x="442" y="481"/>
                </a:cubicBezTo>
                <a:cubicBezTo>
                  <a:pt x="503" y="463"/>
                  <a:pt x="418" y="361"/>
                  <a:pt x="502" y="343"/>
                </a:cubicBezTo>
                <a:cubicBezTo>
                  <a:pt x="406" y="271"/>
                  <a:pt x="466" y="163"/>
                  <a:pt x="384" y="95"/>
                </a:cubicBezTo>
                <a:cubicBezTo>
                  <a:pt x="259" y="0"/>
                  <a:pt x="156" y="25"/>
                  <a:pt x="52" y="115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32" name="Freeform 14"/>
          <p:cNvSpPr>
            <a:spLocks/>
          </p:cNvSpPr>
          <p:nvPr/>
        </p:nvSpPr>
        <p:spPr bwMode="auto">
          <a:xfrm>
            <a:off x="590550" y="2206625"/>
            <a:ext cx="885825" cy="1150938"/>
          </a:xfrm>
          <a:custGeom>
            <a:avLst/>
            <a:gdLst>
              <a:gd name="T0" fmla="*/ 1137858764 w 669"/>
              <a:gd name="T1" fmla="*/ 1053752523 h 845"/>
              <a:gd name="T2" fmla="*/ 718831760 w 669"/>
              <a:gd name="T3" fmla="*/ 977689823 h 845"/>
              <a:gd name="T4" fmla="*/ 615390175 w 669"/>
              <a:gd name="T5" fmla="*/ 721672177 h 845"/>
              <a:gd name="T6" fmla="*/ 571559713 w 669"/>
              <a:gd name="T7" fmla="*/ 517600655 h 845"/>
              <a:gd name="T8" fmla="*/ 650455074 w 669"/>
              <a:gd name="T9" fmla="*/ 831128424 h 845"/>
              <a:gd name="T10" fmla="*/ 850325795 w 669"/>
              <a:gd name="T11" fmla="*/ 849681000 h 845"/>
              <a:gd name="T12" fmla="*/ 1172923663 w 669"/>
              <a:gd name="T13" fmla="*/ 747645239 h 845"/>
              <a:gd name="T14" fmla="*/ 1102793864 w 669"/>
              <a:gd name="T15" fmla="*/ 610360809 h 845"/>
              <a:gd name="T16" fmla="*/ 831040233 w 669"/>
              <a:gd name="T17" fmla="*/ 640044113 h 845"/>
              <a:gd name="T18" fmla="*/ 739871759 w 669"/>
              <a:gd name="T19" fmla="*/ 307962406 h 845"/>
              <a:gd name="T20" fmla="*/ 597857725 w 669"/>
              <a:gd name="T21" fmla="*/ 139139551 h 845"/>
              <a:gd name="T22" fmla="*/ 117467810 w 669"/>
              <a:gd name="T23" fmla="*/ 196651037 h 845"/>
              <a:gd name="T24" fmla="*/ 157792047 w 669"/>
              <a:gd name="T25" fmla="*/ 1365426533 h 845"/>
              <a:gd name="T26" fmla="*/ 876625131 w 669"/>
              <a:gd name="T27" fmla="*/ 1461896931 h 84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69" h="845">
                <a:moveTo>
                  <a:pt x="649" y="568"/>
                </a:moveTo>
                <a:cubicBezTo>
                  <a:pt x="609" y="561"/>
                  <a:pt x="460" y="557"/>
                  <a:pt x="410" y="527"/>
                </a:cubicBezTo>
                <a:cubicBezTo>
                  <a:pt x="361" y="497"/>
                  <a:pt x="365" y="431"/>
                  <a:pt x="351" y="389"/>
                </a:cubicBezTo>
                <a:cubicBezTo>
                  <a:pt x="336" y="348"/>
                  <a:pt x="323" y="269"/>
                  <a:pt x="326" y="279"/>
                </a:cubicBezTo>
                <a:cubicBezTo>
                  <a:pt x="335" y="348"/>
                  <a:pt x="344" y="418"/>
                  <a:pt x="371" y="448"/>
                </a:cubicBezTo>
                <a:cubicBezTo>
                  <a:pt x="397" y="477"/>
                  <a:pt x="435" y="465"/>
                  <a:pt x="485" y="458"/>
                </a:cubicBezTo>
                <a:cubicBezTo>
                  <a:pt x="538" y="451"/>
                  <a:pt x="595" y="399"/>
                  <a:pt x="669" y="403"/>
                </a:cubicBezTo>
                <a:cubicBezTo>
                  <a:pt x="662" y="362"/>
                  <a:pt x="665" y="347"/>
                  <a:pt x="629" y="329"/>
                </a:cubicBezTo>
                <a:cubicBezTo>
                  <a:pt x="565" y="323"/>
                  <a:pt x="520" y="379"/>
                  <a:pt x="474" y="345"/>
                </a:cubicBezTo>
                <a:cubicBezTo>
                  <a:pt x="427" y="310"/>
                  <a:pt x="446" y="211"/>
                  <a:pt x="422" y="166"/>
                </a:cubicBezTo>
                <a:cubicBezTo>
                  <a:pt x="399" y="117"/>
                  <a:pt x="395" y="106"/>
                  <a:pt x="341" y="75"/>
                </a:cubicBezTo>
                <a:cubicBezTo>
                  <a:pt x="292" y="49"/>
                  <a:pt x="101" y="0"/>
                  <a:pt x="67" y="106"/>
                </a:cubicBezTo>
                <a:cubicBezTo>
                  <a:pt x="0" y="311"/>
                  <a:pt x="0" y="617"/>
                  <a:pt x="90" y="736"/>
                </a:cubicBezTo>
                <a:cubicBezTo>
                  <a:pt x="168" y="845"/>
                  <a:pt x="415" y="774"/>
                  <a:pt x="500" y="788"/>
                </a:cubicBezTo>
              </a:path>
            </a:pathLst>
          </a:custGeom>
          <a:solidFill>
            <a:schemeClr val="folHlink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33" name="Freeform 15"/>
          <p:cNvSpPr>
            <a:spLocks/>
          </p:cNvSpPr>
          <p:nvPr/>
        </p:nvSpPr>
        <p:spPr bwMode="auto">
          <a:xfrm>
            <a:off x="1485900" y="2074863"/>
            <a:ext cx="538163" cy="590550"/>
          </a:xfrm>
          <a:custGeom>
            <a:avLst/>
            <a:gdLst>
              <a:gd name="T0" fmla="*/ 11511257 w 654"/>
              <a:gd name="T1" fmla="*/ 280775979 h 696"/>
              <a:gd name="T2" fmla="*/ 4739784 w 654"/>
              <a:gd name="T3" fmla="*/ 64794196 h 696"/>
              <a:gd name="T4" fmla="*/ 62296070 w 654"/>
              <a:gd name="T5" fmla="*/ 4319670 h 696"/>
              <a:gd name="T6" fmla="*/ 400184261 w 654"/>
              <a:gd name="T7" fmla="*/ 82072874 h 696"/>
              <a:gd name="T8" fmla="*/ 442843142 w 654"/>
              <a:gd name="T9" fmla="*/ 177104757 h 696"/>
              <a:gd name="T10" fmla="*/ 442843142 w 654"/>
              <a:gd name="T11" fmla="*/ 427643049 h 696"/>
              <a:gd name="T12" fmla="*/ 398829802 w 654"/>
              <a:gd name="T13" fmla="*/ 501076584 h 696"/>
              <a:gd name="T14" fmla="*/ 50784813 w 654"/>
              <a:gd name="T15" fmla="*/ 393085692 h 696"/>
              <a:gd name="T16" fmla="*/ 11511257 w 654"/>
              <a:gd name="T17" fmla="*/ 280775979 h 6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134" name="AutoShape 16"/>
          <p:cNvSpPr>
            <a:spLocks noChangeArrowheads="1"/>
          </p:cNvSpPr>
          <p:nvPr/>
        </p:nvSpPr>
        <p:spPr bwMode="auto">
          <a:xfrm>
            <a:off x="3887788" y="1533525"/>
            <a:ext cx="534987" cy="457200"/>
          </a:xfrm>
          <a:prstGeom prst="can">
            <a:avLst>
              <a:gd name="adj" fmla="val 25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 anchor="ctr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a-DK" altLang="da-DK" sz="1800">
              <a:latin typeface="Arial" charset="0"/>
            </a:endParaRPr>
          </a:p>
        </p:txBody>
      </p:sp>
      <p:sp>
        <p:nvSpPr>
          <p:cNvPr id="5135" name="Line 17"/>
          <p:cNvSpPr>
            <a:spLocks noChangeShapeType="1"/>
          </p:cNvSpPr>
          <p:nvPr/>
        </p:nvSpPr>
        <p:spPr bwMode="auto">
          <a:xfrm flipV="1">
            <a:off x="2551113" y="1808163"/>
            <a:ext cx="1247775" cy="458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5136" name="Rectangle 18"/>
          <p:cNvSpPr>
            <a:spLocks noChangeArrowheads="1"/>
          </p:cNvSpPr>
          <p:nvPr/>
        </p:nvSpPr>
        <p:spPr bwMode="auto">
          <a:xfrm rot="-985529">
            <a:off x="2324100" y="1530350"/>
            <a:ext cx="14255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25717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5717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see, edit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create, delete</a:t>
            </a:r>
            <a:endParaRPr lang="en-US" altLang="da-DK" sz="1600" b="0">
              <a:latin typeface="Arial" charset="0"/>
            </a:endParaRPr>
          </a:p>
        </p:txBody>
      </p:sp>
      <p:sp>
        <p:nvSpPr>
          <p:cNvPr id="5137" name="Rectangle 19"/>
          <p:cNvSpPr>
            <a:spLocks noChangeArrowheads="1"/>
          </p:cNvSpPr>
          <p:nvPr/>
        </p:nvSpPr>
        <p:spPr bwMode="auto">
          <a:xfrm>
            <a:off x="4333875" y="1624013"/>
            <a:ext cx="1247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25717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5717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571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Database</a:t>
            </a:r>
            <a:endParaRPr lang="en-US" altLang="da-DK" sz="1600" b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animBg="1" autoUpdateAnimBg="0"/>
      <p:bldP spid="20685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8475" y="809625"/>
            <a:ext cx="4873625" cy="944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Max three menu levels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On-line help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Windows standard (or WCAG10 from W3C)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445125" y="10414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??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1.2  What is usability?</a:t>
            </a:r>
          </a:p>
        </p:txBody>
      </p:sp>
      <p:grpSp>
        <p:nvGrpSpPr>
          <p:cNvPr id="208907" name="Group 11"/>
          <p:cNvGrpSpPr>
            <a:grpSpLocks/>
          </p:cNvGrpSpPr>
          <p:nvPr/>
        </p:nvGrpSpPr>
        <p:grpSpPr bwMode="auto">
          <a:xfrm>
            <a:off x="392113" y="2089150"/>
            <a:ext cx="4438650" cy="3046413"/>
            <a:chOff x="247" y="1316"/>
            <a:chExt cx="2796" cy="1919"/>
          </a:xfrm>
        </p:grpSpPr>
        <p:sp>
          <p:nvSpPr>
            <p:cNvPr id="6155" name="Text Box 4"/>
            <p:cNvSpPr txBox="1">
              <a:spLocks noChangeArrowheads="1"/>
            </p:cNvSpPr>
            <p:nvPr/>
          </p:nvSpPr>
          <p:spPr bwMode="auto">
            <a:xfrm>
              <a:off x="314" y="1376"/>
              <a:ext cx="2729" cy="1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  <a:tab pos="762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  <a:tab pos="762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Usability factors: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a.	Fit for use (adequate</a:t>
              </a:r>
              <a:r>
                <a:rPr lang="en-US" altLang="da-DK" sz="2400">
                  <a:latin typeface="Arial" charset="0"/>
                </a:rPr>
                <a:t> </a:t>
              </a:r>
              <a:r>
                <a:rPr lang="en-US" altLang="da-DK" sz="1800">
                  <a:latin typeface="Arial" charset="0"/>
                </a:rPr>
                <a:t>functionality)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Ease of use: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b.	Ease of learning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c.	Task efficiency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d.	Ease of remembering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e.	Subjective satisfaction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f.	Understandability</a:t>
              </a:r>
              <a:endParaRPr lang="en-US" altLang="da-DK" sz="2400">
                <a:latin typeface="Arial" charset="0"/>
              </a:endParaRPr>
            </a:p>
          </p:txBody>
        </p:sp>
        <p:sp>
          <p:nvSpPr>
            <p:cNvPr id="6156" name="Rectangle 6"/>
            <p:cNvSpPr>
              <a:spLocks noChangeArrowheads="1"/>
            </p:cNvSpPr>
            <p:nvPr/>
          </p:nvSpPr>
          <p:spPr bwMode="auto">
            <a:xfrm>
              <a:off x="247" y="1316"/>
              <a:ext cx="2796" cy="1919"/>
            </a:xfrm>
            <a:prstGeom prst="rect">
              <a:avLst/>
            </a:prstGeom>
            <a:noFill/>
            <a:ln w="57150" cmpd="thickThin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</p:grpSp>
      <p:sp>
        <p:nvSpPr>
          <p:cNvPr id="208903" name="AutoShape 7"/>
          <p:cNvSpPr>
            <a:spLocks noChangeArrowheads="1"/>
          </p:cNvSpPr>
          <p:nvPr/>
        </p:nvSpPr>
        <p:spPr bwMode="auto">
          <a:xfrm>
            <a:off x="5114925" y="4202113"/>
            <a:ext cx="2024063" cy="962025"/>
          </a:xfrm>
          <a:prstGeom prst="wedgeRoundRectCallout">
            <a:avLst>
              <a:gd name="adj1" fmla="val -108375"/>
              <a:gd name="adj2" fmla="val -4889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Measurable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Priorities vary</a:t>
            </a:r>
          </a:p>
        </p:txBody>
      </p:sp>
      <p:sp>
        <p:nvSpPr>
          <p:cNvPr id="208904" name="AutoShape 8"/>
          <p:cNvSpPr>
            <a:spLocks noChangeArrowheads="1"/>
          </p:cNvSpPr>
          <p:nvPr/>
        </p:nvSpPr>
        <p:spPr bwMode="auto">
          <a:xfrm>
            <a:off x="5121275" y="2106613"/>
            <a:ext cx="2965450" cy="1655762"/>
          </a:xfrm>
          <a:prstGeom prst="wedgeRoundRectCallout">
            <a:avLst>
              <a:gd name="adj1" fmla="val -80194"/>
              <a:gd name="adj2" fmla="val -17208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6000" tIns="82800" rIns="126000" bIns="82800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2857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857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Responsibility?</a:t>
            </a:r>
            <a:r>
              <a:rPr lang="en-US" altLang="da-DK" sz="1800">
                <a:latin typeface="Arial" charset="0"/>
              </a:rPr>
              <a:t> 	Programmers?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Other developers? 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User department?</a:t>
            </a:r>
          </a:p>
        </p:txBody>
      </p:sp>
      <p:grpSp>
        <p:nvGrpSpPr>
          <p:cNvPr id="208908" name="Group 12"/>
          <p:cNvGrpSpPr>
            <a:grpSpLocks/>
          </p:cNvGrpSpPr>
          <p:nvPr/>
        </p:nvGrpSpPr>
        <p:grpSpPr bwMode="auto">
          <a:xfrm>
            <a:off x="392113" y="5359400"/>
            <a:ext cx="4294187" cy="1041400"/>
            <a:chOff x="247" y="3376"/>
            <a:chExt cx="2705" cy="656"/>
          </a:xfrm>
        </p:grpSpPr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247" y="3376"/>
              <a:ext cx="2705" cy="656"/>
            </a:xfrm>
            <a:prstGeom prst="rect">
              <a:avLst/>
            </a:prstGeom>
            <a:noFill/>
            <a:ln w="57150" cmpd="thickThin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algn="l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da-DK" altLang="da-DK" sz="1800">
                <a:latin typeface="Arial" charset="0"/>
              </a:endParaRPr>
            </a:p>
          </p:txBody>
        </p:sp>
        <p:sp>
          <p:nvSpPr>
            <p:cNvPr id="6154" name="Text Box 10"/>
            <p:cNvSpPr txBox="1">
              <a:spLocks noChangeArrowheads="1"/>
            </p:cNvSpPr>
            <p:nvPr/>
          </p:nvSpPr>
          <p:spPr bwMode="auto">
            <a:xfrm>
              <a:off x="380" y="3416"/>
              <a:ext cx="1653" cy="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  <a:tab pos="762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  <a:tab pos="762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  <a:tab pos="762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  <a:tab pos="762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a-DK" sz="2400">
                  <a:latin typeface="Arial" charset="0"/>
                </a:rPr>
                <a:t>Game programs:</a:t>
              </a:r>
            </a:p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da-DK" sz="1800">
                  <a:latin typeface="Arial" charset="0"/>
                </a:rPr>
                <a:t>a.	??</a:t>
              </a:r>
              <a:endParaRPr lang="en-US" altLang="da-DK" sz="24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3" grpId="0" animBg="1" autoUpdateAnimBg="0"/>
      <p:bldP spid="20890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76238" y="927100"/>
            <a:ext cx="4767262" cy="5429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spcBef>
                <a:spcPct val="20000"/>
              </a:spcBef>
              <a:buChar char="•"/>
              <a:tabLst>
                <a:tab pos="5715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a-DK" altLang="da-DK" sz="2400" noProof="1">
                <a:latin typeface="Arial" charset="0"/>
              </a:rPr>
              <a:t>Examples:</a:t>
            </a: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The system works as intended by the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programmer, but the user: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P1.	Cannot figure out how to start the search.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	Finally finds out to use F10.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P2. 	Believes he has completed the task, but forgot to push Update.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P3. 	Sees the discount code field, but cannot figure out which code to use.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P4. 	Says it is crazy to use six screens to fill in ten fields.</a:t>
            </a:r>
          </a:p>
          <a:p>
            <a:pPr>
              <a:spcBef>
                <a:spcPct val="0"/>
              </a:spcBef>
              <a:buFontTx/>
              <a:buNone/>
            </a:pPr>
            <a:endParaRPr lang="da-DK" altLang="da-DK" sz="1800" noProof="1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a-DK" altLang="da-DK" sz="1800" noProof="1">
                <a:latin typeface="Arial" charset="0"/>
              </a:rPr>
              <a:t>P5.	Wants to print a list of discount codes, but the system cannot do it.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1.3  Usability problems</a:t>
            </a: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5424488" y="917575"/>
            <a:ext cx="3541712" cy="54387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5750" indent="-285750" algn="l">
              <a:spcBef>
                <a:spcPct val="20000"/>
              </a:spcBef>
              <a:buChar char="•"/>
              <a:tabLst>
                <a:tab pos="28575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28575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Severity classes: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1	Missing functionality</a:t>
            </a:r>
            <a:r>
              <a:rPr lang="da-DK" altLang="da-DK" sz="1800">
                <a:latin typeface="Arial" charset="0"/>
              </a:rPr>
              <a:t> or bug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2	Task failure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3	</a:t>
            </a:r>
            <a:r>
              <a:rPr lang="da-DK" altLang="da-DK" sz="1800">
                <a:latin typeface="Arial" charset="0"/>
              </a:rPr>
              <a:t>Cumbersome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4	Medium problem (succeeds after long time)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5	Minor problem (succeeds after short time)</a:t>
            </a:r>
            <a:endParaRPr lang="da-DK" altLang="da-DK" sz="180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da-DK" altLang="da-DK" sz="1800">
              <a:latin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Critical problem =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Missing functionality, task failure, or cumbersome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	- to many users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79438" y="730250"/>
            <a:ext cx="274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Purpose: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Find usability problems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1.4  Usability test - think aloud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84538" y="3625850"/>
            <a:ext cx="1652587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Performs tasks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Thinks aloud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88075" y="2770188"/>
            <a:ext cx="1966913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Logkeeper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Listens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Records problems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166813" y="2624138"/>
            <a:ext cx="171767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Facilitator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Listens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Asks as needed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021138" y="1331913"/>
            <a:ext cx="1271587" cy="609600"/>
          </a:xfrm>
          <a:prstGeom prst="wedgeRoundRectCallout">
            <a:avLst>
              <a:gd name="adj1" fmla="val -48500"/>
              <a:gd name="adj2" fmla="val 78907"/>
              <a:gd name="adj3" fmla="val 16667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I try this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because ...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6264275" y="1330325"/>
            <a:ext cx="1890713" cy="758825"/>
          </a:xfrm>
          <a:prstGeom prst="cloudCallout">
            <a:avLst>
              <a:gd name="adj1" fmla="val -63435"/>
              <a:gd name="adj2" fmla="val 73431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User doesn’t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notice ...</a:t>
            </a:r>
          </a:p>
        </p:txBody>
      </p:sp>
      <p:sp>
        <p:nvSpPr>
          <p:cNvPr id="8201" name="Freeform 9"/>
          <p:cNvSpPr>
            <a:spLocks noChangeAspect="1"/>
          </p:cNvSpPr>
          <p:nvPr/>
        </p:nvSpPr>
        <p:spPr bwMode="auto">
          <a:xfrm>
            <a:off x="2740025" y="2238375"/>
            <a:ext cx="3360738" cy="1074738"/>
          </a:xfrm>
          <a:custGeom>
            <a:avLst/>
            <a:gdLst>
              <a:gd name="T0" fmla="*/ 2068936232 w 1764"/>
              <a:gd name="T1" fmla="*/ 0 h 564"/>
              <a:gd name="T2" fmla="*/ 0 w 1764"/>
              <a:gd name="T3" fmla="*/ 566463149 h 564"/>
              <a:gd name="T4" fmla="*/ 2147483647 w 1764"/>
              <a:gd name="T5" fmla="*/ 2047981859 h 564"/>
              <a:gd name="T6" fmla="*/ 2147483647 w 1764"/>
              <a:gd name="T7" fmla="*/ 1038515137 h 564"/>
              <a:gd name="T8" fmla="*/ 2068936232 w 1764"/>
              <a:gd name="T9" fmla="*/ 0 h 5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64" h="564">
                <a:moveTo>
                  <a:pt x="570" y="0"/>
                </a:moveTo>
                <a:lnTo>
                  <a:pt x="0" y="156"/>
                </a:lnTo>
                <a:lnTo>
                  <a:pt x="1244" y="564"/>
                </a:lnTo>
                <a:lnTo>
                  <a:pt x="1764" y="286"/>
                </a:lnTo>
                <a:lnTo>
                  <a:pt x="570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2" name="Freeform 10" descr="Dark downward diagonal"/>
          <p:cNvSpPr>
            <a:spLocks noChangeAspect="1"/>
          </p:cNvSpPr>
          <p:nvPr/>
        </p:nvSpPr>
        <p:spPr bwMode="auto">
          <a:xfrm>
            <a:off x="3575050" y="2624138"/>
            <a:ext cx="1152525" cy="368300"/>
          </a:xfrm>
          <a:custGeom>
            <a:avLst/>
            <a:gdLst>
              <a:gd name="T0" fmla="*/ 309939904 w 1200"/>
              <a:gd name="T1" fmla="*/ 0 h 384"/>
              <a:gd name="T2" fmla="*/ 0 w 1200"/>
              <a:gd name="T3" fmla="*/ 110388334 h 384"/>
              <a:gd name="T4" fmla="*/ 774850241 w 1200"/>
              <a:gd name="T5" fmla="*/ 353241901 h 384"/>
              <a:gd name="T6" fmla="*/ 1106928230 w 1200"/>
              <a:gd name="T7" fmla="*/ 220776668 h 384"/>
              <a:gd name="T8" fmla="*/ 309939904 w 1200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pattFill prst="dkDnDiag">
            <a:fgClr>
              <a:srgbClr val="000000"/>
            </a:fgClr>
            <a:bgClr>
              <a:srgbClr val="FFFFFF"/>
            </a:bgClr>
          </a:patt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3" name="Freeform 11"/>
          <p:cNvSpPr>
            <a:spLocks noChangeAspect="1"/>
          </p:cNvSpPr>
          <p:nvPr/>
        </p:nvSpPr>
        <p:spPr bwMode="auto">
          <a:xfrm>
            <a:off x="4191000" y="2070100"/>
            <a:ext cx="893763" cy="696913"/>
          </a:xfrm>
          <a:custGeom>
            <a:avLst/>
            <a:gdLst>
              <a:gd name="T0" fmla="*/ 0 w 930"/>
              <a:gd name="T1" fmla="*/ 33173443 h 726"/>
              <a:gd name="T2" fmla="*/ 338033660 w 930"/>
              <a:gd name="T3" fmla="*/ 0 h 726"/>
              <a:gd name="T4" fmla="*/ 477495285 w 930"/>
              <a:gd name="T5" fmla="*/ 16586721 h 726"/>
              <a:gd name="T6" fmla="*/ 778585780 w 930"/>
              <a:gd name="T7" fmla="*/ 93990141 h 726"/>
              <a:gd name="T8" fmla="*/ 847855296 w 930"/>
              <a:gd name="T9" fmla="*/ 187981242 h 726"/>
              <a:gd name="T10" fmla="*/ 858937957 w 930"/>
              <a:gd name="T11" fmla="*/ 420192462 h 726"/>
              <a:gd name="T12" fmla="*/ 814605390 w 930"/>
              <a:gd name="T13" fmla="*/ 530770285 h 726"/>
              <a:gd name="T14" fmla="*/ 523674962 w 930"/>
              <a:gd name="T15" fmla="*/ 668991363 h 72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4" name="Freeform 12"/>
          <p:cNvSpPr>
            <a:spLocks noChangeAspect="1"/>
          </p:cNvSpPr>
          <p:nvPr/>
        </p:nvSpPr>
        <p:spPr bwMode="auto">
          <a:xfrm>
            <a:off x="4122738" y="2109788"/>
            <a:ext cx="596900" cy="635000"/>
          </a:xfrm>
          <a:custGeom>
            <a:avLst/>
            <a:gdLst>
              <a:gd name="T0" fmla="*/ 14161316 w 654"/>
              <a:gd name="T1" fmla="*/ 324633714 h 696"/>
              <a:gd name="T2" fmla="*/ 5831184 w 654"/>
              <a:gd name="T3" fmla="*/ 74915402 h 696"/>
              <a:gd name="T4" fmla="*/ 76636849 w 654"/>
              <a:gd name="T5" fmla="*/ 4994239 h 696"/>
              <a:gd name="T6" fmla="*/ 492305596 w 654"/>
              <a:gd name="T7" fmla="*/ 94893269 h 696"/>
              <a:gd name="T8" fmla="*/ 544785336 w 654"/>
              <a:gd name="T9" fmla="*/ 204769253 h 696"/>
              <a:gd name="T10" fmla="*/ 544785336 w 654"/>
              <a:gd name="T11" fmla="*/ 494442385 h 696"/>
              <a:gd name="T12" fmla="*/ 490639935 w 654"/>
              <a:gd name="T13" fmla="*/ 579346264 h 696"/>
              <a:gd name="T14" fmla="*/ 62475533 w 654"/>
              <a:gd name="T15" fmla="*/ 454487565 h 696"/>
              <a:gd name="T16" fmla="*/ 14161316 w 654"/>
              <a:gd name="T17" fmla="*/ 324633714 h 6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8205" name="Group 13"/>
          <p:cNvGrpSpPr>
            <a:grpSpLocks noChangeAspect="1"/>
          </p:cNvGrpSpPr>
          <p:nvPr/>
        </p:nvGrpSpPr>
        <p:grpSpPr bwMode="auto">
          <a:xfrm>
            <a:off x="4826000" y="2181225"/>
            <a:ext cx="1362075" cy="1717675"/>
            <a:chOff x="4065" y="954"/>
            <a:chExt cx="715" cy="901"/>
          </a:xfrm>
        </p:grpSpPr>
        <p:sp>
          <p:nvSpPr>
            <p:cNvPr id="8226" name="Freeform 14"/>
            <p:cNvSpPr>
              <a:spLocks noChangeAspect="1"/>
            </p:cNvSpPr>
            <p:nvPr/>
          </p:nvSpPr>
          <p:spPr bwMode="auto">
            <a:xfrm>
              <a:off x="4065" y="1264"/>
              <a:ext cx="428" cy="169"/>
            </a:xfrm>
            <a:custGeom>
              <a:avLst/>
              <a:gdLst>
                <a:gd name="T0" fmla="*/ 153 w 435"/>
                <a:gd name="T1" fmla="*/ 0 h 171"/>
                <a:gd name="T2" fmla="*/ 0 w 435"/>
                <a:gd name="T3" fmla="*/ 83 h 171"/>
                <a:gd name="T4" fmla="*/ 266 w 435"/>
                <a:gd name="T5" fmla="*/ 167 h 171"/>
                <a:gd name="T6" fmla="*/ 421 w 435"/>
                <a:gd name="T7" fmla="*/ 82 h 171"/>
                <a:gd name="T8" fmla="*/ 153 w 435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5" h="171">
                  <a:moveTo>
                    <a:pt x="159" y="0"/>
                  </a:moveTo>
                  <a:lnTo>
                    <a:pt x="0" y="85"/>
                  </a:lnTo>
                  <a:lnTo>
                    <a:pt x="274" y="171"/>
                  </a:lnTo>
                  <a:lnTo>
                    <a:pt x="435" y="8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7" name="Freeform 15"/>
            <p:cNvSpPr>
              <a:spLocks noChangeAspect="1"/>
            </p:cNvSpPr>
            <p:nvPr/>
          </p:nvSpPr>
          <p:spPr bwMode="auto">
            <a:xfrm>
              <a:off x="4135" y="1377"/>
              <a:ext cx="121" cy="98"/>
            </a:xfrm>
            <a:custGeom>
              <a:avLst/>
              <a:gdLst>
                <a:gd name="T0" fmla="*/ 71 w 123"/>
                <a:gd name="T1" fmla="*/ 20 h 99"/>
                <a:gd name="T2" fmla="*/ 31 w 123"/>
                <a:gd name="T3" fmla="*/ 6 h 99"/>
                <a:gd name="T4" fmla="*/ 19 w 123"/>
                <a:gd name="T5" fmla="*/ 66 h 99"/>
                <a:gd name="T6" fmla="*/ 94 w 123"/>
                <a:gd name="T7" fmla="*/ 97 h 99"/>
                <a:gd name="T8" fmla="*/ 119 w 123"/>
                <a:gd name="T9" fmla="*/ 44 h 99"/>
                <a:gd name="T10" fmla="*/ 81 w 123"/>
                <a:gd name="T11" fmla="*/ 0 h 99"/>
                <a:gd name="T12" fmla="*/ 71 w 123"/>
                <a:gd name="T13" fmla="*/ 2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99">
                  <a:moveTo>
                    <a:pt x="73" y="20"/>
                  </a:moveTo>
                  <a:cubicBezTo>
                    <a:pt x="52" y="20"/>
                    <a:pt x="61" y="18"/>
                    <a:pt x="33" y="6"/>
                  </a:cubicBezTo>
                  <a:cubicBezTo>
                    <a:pt x="23" y="17"/>
                    <a:pt x="0" y="39"/>
                    <a:pt x="19" y="68"/>
                  </a:cubicBezTo>
                  <a:cubicBezTo>
                    <a:pt x="58" y="90"/>
                    <a:pt x="50" y="91"/>
                    <a:pt x="98" y="99"/>
                  </a:cubicBezTo>
                  <a:cubicBezTo>
                    <a:pt x="112" y="81"/>
                    <a:pt x="115" y="71"/>
                    <a:pt x="123" y="44"/>
                  </a:cubicBezTo>
                  <a:cubicBezTo>
                    <a:pt x="121" y="32"/>
                    <a:pt x="97" y="26"/>
                    <a:pt x="83" y="0"/>
                  </a:cubicBezTo>
                  <a:cubicBezTo>
                    <a:pt x="73" y="10"/>
                    <a:pt x="75" y="16"/>
                    <a:pt x="73" y="2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8" name="Freeform 16"/>
            <p:cNvSpPr>
              <a:spLocks noChangeAspect="1"/>
            </p:cNvSpPr>
            <p:nvPr/>
          </p:nvSpPr>
          <p:spPr bwMode="auto">
            <a:xfrm>
              <a:off x="4415" y="972"/>
              <a:ext cx="210" cy="290"/>
            </a:xfrm>
            <a:custGeom>
              <a:avLst/>
              <a:gdLst>
                <a:gd name="T0" fmla="*/ 141 w 280"/>
                <a:gd name="T1" fmla="*/ 39 h 334"/>
                <a:gd name="T2" fmla="*/ 143 w 280"/>
                <a:gd name="T3" fmla="*/ 140 h 334"/>
                <a:gd name="T4" fmla="*/ 116 w 280"/>
                <a:gd name="T5" fmla="*/ 225 h 334"/>
                <a:gd name="T6" fmla="*/ 60 w 280"/>
                <a:gd name="T7" fmla="*/ 246 h 334"/>
                <a:gd name="T8" fmla="*/ 24 w 280"/>
                <a:gd name="T9" fmla="*/ 188 h 334"/>
                <a:gd name="T10" fmla="*/ 35 w 280"/>
                <a:gd name="T11" fmla="*/ 30 h 334"/>
                <a:gd name="T12" fmla="*/ 141 w 280"/>
                <a:gd name="T13" fmla="*/ 39 h 3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0" h="334">
                  <a:moveTo>
                    <a:pt x="250" y="52"/>
                  </a:moveTo>
                  <a:cubicBezTo>
                    <a:pt x="280" y="79"/>
                    <a:pt x="280" y="159"/>
                    <a:pt x="253" y="186"/>
                  </a:cubicBezTo>
                  <a:cubicBezTo>
                    <a:pt x="220" y="220"/>
                    <a:pt x="240" y="289"/>
                    <a:pt x="206" y="298"/>
                  </a:cubicBezTo>
                  <a:cubicBezTo>
                    <a:pt x="181" y="322"/>
                    <a:pt x="134" y="334"/>
                    <a:pt x="107" y="326"/>
                  </a:cubicBezTo>
                  <a:cubicBezTo>
                    <a:pt x="107" y="278"/>
                    <a:pt x="62" y="293"/>
                    <a:pt x="42" y="250"/>
                  </a:cubicBezTo>
                  <a:cubicBezTo>
                    <a:pt x="24" y="205"/>
                    <a:pt x="0" y="112"/>
                    <a:pt x="61" y="40"/>
                  </a:cubicBezTo>
                  <a:cubicBezTo>
                    <a:pt x="95" y="2"/>
                    <a:pt x="191" y="0"/>
                    <a:pt x="250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9" name="Freeform 17"/>
            <p:cNvSpPr>
              <a:spLocks noChangeAspect="1"/>
            </p:cNvSpPr>
            <p:nvPr/>
          </p:nvSpPr>
          <p:spPr bwMode="auto">
            <a:xfrm>
              <a:off x="4282" y="1259"/>
              <a:ext cx="110" cy="74"/>
            </a:xfrm>
            <a:custGeom>
              <a:avLst/>
              <a:gdLst>
                <a:gd name="T0" fmla="*/ 44 w 112"/>
                <a:gd name="T1" fmla="*/ 50 h 75"/>
                <a:gd name="T2" fmla="*/ 0 w 112"/>
                <a:gd name="T3" fmla="*/ 37 h 75"/>
                <a:gd name="T4" fmla="*/ 58 w 112"/>
                <a:gd name="T5" fmla="*/ 8 h 75"/>
                <a:gd name="T6" fmla="*/ 108 w 112"/>
                <a:gd name="T7" fmla="*/ 19 h 75"/>
                <a:gd name="T8" fmla="*/ 86 w 112"/>
                <a:gd name="T9" fmla="*/ 73 h 75"/>
                <a:gd name="T10" fmla="*/ 16 w 112"/>
                <a:gd name="T11" fmla="*/ 62 h 75"/>
                <a:gd name="T12" fmla="*/ 44 w 112"/>
                <a:gd name="T13" fmla="*/ 50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2" h="75">
                  <a:moveTo>
                    <a:pt x="46" y="52"/>
                  </a:moveTo>
                  <a:cubicBezTo>
                    <a:pt x="31" y="37"/>
                    <a:pt x="28" y="49"/>
                    <a:pt x="0" y="38"/>
                  </a:cubicBezTo>
                  <a:cubicBezTo>
                    <a:pt x="1" y="23"/>
                    <a:pt x="26" y="15"/>
                    <a:pt x="60" y="8"/>
                  </a:cubicBezTo>
                  <a:cubicBezTo>
                    <a:pt x="90" y="12"/>
                    <a:pt x="66" y="0"/>
                    <a:pt x="112" y="19"/>
                  </a:cubicBezTo>
                  <a:cubicBezTo>
                    <a:pt x="109" y="41"/>
                    <a:pt x="104" y="50"/>
                    <a:pt x="90" y="75"/>
                  </a:cubicBezTo>
                  <a:cubicBezTo>
                    <a:pt x="68" y="66"/>
                    <a:pt x="44" y="55"/>
                    <a:pt x="16" y="64"/>
                  </a:cubicBezTo>
                  <a:cubicBezTo>
                    <a:pt x="16" y="49"/>
                    <a:pt x="44" y="57"/>
                    <a:pt x="46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30" name="Freeform 18"/>
            <p:cNvSpPr>
              <a:spLocks noChangeAspect="1"/>
            </p:cNvSpPr>
            <p:nvPr/>
          </p:nvSpPr>
          <p:spPr bwMode="auto">
            <a:xfrm>
              <a:off x="4366" y="1277"/>
              <a:ext cx="219" cy="105"/>
            </a:xfrm>
            <a:custGeom>
              <a:avLst/>
              <a:gdLst>
                <a:gd name="T0" fmla="*/ 216 w 222"/>
                <a:gd name="T1" fmla="*/ 89 h 107"/>
                <a:gd name="T2" fmla="*/ 125 w 222"/>
                <a:gd name="T3" fmla="*/ 97 h 107"/>
                <a:gd name="T4" fmla="*/ 2 w 222"/>
                <a:gd name="T5" fmla="*/ 54 h 107"/>
                <a:gd name="T6" fmla="*/ 30 w 222"/>
                <a:gd name="T7" fmla="*/ 0 h 107"/>
                <a:gd name="T8" fmla="*/ 133 w 222"/>
                <a:gd name="T9" fmla="*/ 9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" h="107">
                  <a:moveTo>
                    <a:pt x="222" y="93"/>
                  </a:moveTo>
                  <a:cubicBezTo>
                    <a:pt x="207" y="94"/>
                    <a:pt x="166" y="107"/>
                    <a:pt x="129" y="101"/>
                  </a:cubicBezTo>
                  <a:cubicBezTo>
                    <a:pt x="85" y="95"/>
                    <a:pt x="45" y="90"/>
                    <a:pt x="2" y="56"/>
                  </a:cubicBezTo>
                  <a:cubicBezTo>
                    <a:pt x="8" y="22"/>
                    <a:pt x="0" y="15"/>
                    <a:pt x="30" y="0"/>
                  </a:cubicBezTo>
                  <a:cubicBezTo>
                    <a:pt x="93" y="18"/>
                    <a:pt x="118" y="3"/>
                    <a:pt x="137" y="9"/>
                  </a:cubicBezTo>
                </a:path>
              </a:pathLst>
            </a:custGeom>
            <a:solidFill>
              <a:schemeClr val="accent2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31" name="Freeform 19"/>
            <p:cNvSpPr>
              <a:spLocks noChangeAspect="1"/>
            </p:cNvSpPr>
            <p:nvPr/>
          </p:nvSpPr>
          <p:spPr bwMode="auto">
            <a:xfrm>
              <a:off x="4221" y="1199"/>
              <a:ext cx="559" cy="656"/>
            </a:xfrm>
            <a:custGeom>
              <a:avLst/>
              <a:gdLst>
                <a:gd name="T0" fmla="*/ 7 w 568"/>
                <a:gd name="T1" fmla="*/ 434 h 666"/>
                <a:gd name="T2" fmla="*/ 241 w 568"/>
                <a:gd name="T3" fmla="*/ 402 h 666"/>
                <a:gd name="T4" fmla="*/ 241 w 568"/>
                <a:gd name="T5" fmla="*/ 293 h 666"/>
                <a:gd name="T6" fmla="*/ 262 w 568"/>
                <a:gd name="T7" fmla="*/ 207 h 666"/>
                <a:gd name="T8" fmla="*/ 226 w 568"/>
                <a:gd name="T9" fmla="*/ 340 h 666"/>
                <a:gd name="T10" fmla="*/ 137 w 568"/>
                <a:gd name="T11" fmla="*/ 348 h 666"/>
                <a:gd name="T12" fmla="*/ 0 w 568"/>
                <a:gd name="T13" fmla="*/ 273 h 666"/>
                <a:gd name="T14" fmla="*/ 34 w 568"/>
                <a:gd name="T15" fmla="*/ 225 h 666"/>
                <a:gd name="T16" fmla="*/ 145 w 568"/>
                <a:gd name="T17" fmla="*/ 258 h 666"/>
                <a:gd name="T18" fmla="*/ 186 w 568"/>
                <a:gd name="T19" fmla="*/ 117 h 666"/>
                <a:gd name="T20" fmla="*/ 250 w 568"/>
                <a:gd name="T21" fmla="*/ 45 h 666"/>
                <a:gd name="T22" fmla="*/ 456 w 568"/>
                <a:gd name="T23" fmla="*/ 58 h 666"/>
                <a:gd name="T24" fmla="*/ 478 w 568"/>
                <a:gd name="T25" fmla="*/ 314 h 666"/>
                <a:gd name="T26" fmla="*/ 502 w 568"/>
                <a:gd name="T27" fmla="*/ 556 h 666"/>
                <a:gd name="T28" fmla="*/ 124 w 568"/>
                <a:gd name="T29" fmla="*/ 608 h 6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8" h="666">
                  <a:moveTo>
                    <a:pt x="7" y="448"/>
                  </a:moveTo>
                  <a:cubicBezTo>
                    <a:pt x="48" y="442"/>
                    <a:pt x="209" y="438"/>
                    <a:pt x="249" y="414"/>
                  </a:cubicBezTo>
                  <a:cubicBezTo>
                    <a:pt x="290" y="390"/>
                    <a:pt x="246" y="335"/>
                    <a:pt x="249" y="302"/>
                  </a:cubicBezTo>
                  <a:cubicBezTo>
                    <a:pt x="253" y="268"/>
                    <a:pt x="272" y="205"/>
                    <a:pt x="270" y="213"/>
                  </a:cubicBezTo>
                  <a:cubicBezTo>
                    <a:pt x="263" y="269"/>
                    <a:pt x="256" y="326"/>
                    <a:pt x="234" y="350"/>
                  </a:cubicBezTo>
                  <a:cubicBezTo>
                    <a:pt x="212" y="373"/>
                    <a:pt x="180" y="370"/>
                    <a:pt x="141" y="358"/>
                  </a:cubicBezTo>
                  <a:cubicBezTo>
                    <a:pt x="97" y="352"/>
                    <a:pt x="43" y="315"/>
                    <a:pt x="0" y="281"/>
                  </a:cubicBezTo>
                  <a:cubicBezTo>
                    <a:pt x="6" y="247"/>
                    <a:pt x="6" y="246"/>
                    <a:pt x="36" y="231"/>
                  </a:cubicBezTo>
                  <a:cubicBezTo>
                    <a:pt x="99" y="249"/>
                    <a:pt x="112" y="294"/>
                    <a:pt x="149" y="266"/>
                  </a:cubicBezTo>
                  <a:cubicBezTo>
                    <a:pt x="188" y="238"/>
                    <a:pt x="172" y="158"/>
                    <a:pt x="192" y="121"/>
                  </a:cubicBezTo>
                  <a:cubicBezTo>
                    <a:pt x="211" y="81"/>
                    <a:pt x="214" y="72"/>
                    <a:pt x="258" y="47"/>
                  </a:cubicBezTo>
                  <a:cubicBezTo>
                    <a:pt x="298" y="26"/>
                    <a:pt x="413" y="0"/>
                    <a:pt x="470" y="60"/>
                  </a:cubicBezTo>
                  <a:cubicBezTo>
                    <a:pt x="486" y="128"/>
                    <a:pt x="486" y="239"/>
                    <a:pt x="494" y="324"/>
                  </a:cubicBezTo>
                  <a:cubicBezTo>
                    <a:pt x="502" y="409"/>
                    <a:pt x="568" y="488"/>
                    <a:pt x="518" y="573"/>
                  </a:cubicBezTo>
                  <a:cubicBezTo>
                    <a:pt x="461" y="666"/>
                    <a:pt x="197" y="615"/>
                    <a:pt x="128" y="626"/>
                  </a:cubicBez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32" name="Freeform 20"/>
            <p:cNvSpPr>
              <a:spLocks noChangeAspect="1"/>
            </p:cNvSpPr>
            <p:nvPr/>
          </p:nvSpPr>
          <p:spPr bwMode="auto">
            <a:xfrm>
              <a:off x="4264" y="1275"/>
              <a:ext cx="89" cy="49"/>
            </a:xfrm>
            <a:custGeom>
              <a:avLst/>
              <a:gdLst>
                <a:gd name="T0" fmla="*/ 0 w 90"/>
                <a:gd name="T1" fmla="*/ 48 h 50"/>
                <a:gd name="T2" fmla="*/ 88 w 90"/>
                <a:gd name="T3" fmla="*/ 0 h 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0" h="50">
                  <a:moveTo>
                    <a:pt x="0" y="50"/>
                  </a:moveTo>
                  <a:lnTo>
                    <a:pt x="9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33" name="Freeform 21"/>
            <p:cNvSpPr>
              <a:spLocks noChangeAspect="1"/>
            </p:cNvSpPr>
            <p:nvPr/>
          </p:nvSpPr>
          <p:spPr bwMode="auto">
            <a:xfrm>
              <a:off x="4399" y="954"/>
              <a:ext cx="264" cy="258"/>
            </a:xfrm>
            <a:custGeom>
              <a:avLst/>
              <a:gdLst>
                <a:gd name="T0" fmla="*/ 193 w 303"/>
                <a:gd name="T1" fmla="*/ 37 h 296"/>
                <a:gd name="T2" fmla="*/ 222 w 303"/>
                <a:gd name="T3" fmla="*/ 100 h 296"/>
                <a:gd name="T4" fmla="*/ 213 w 303"/>
                <a:gd name="T5" fmla="*/ 203 h 296"/>
                <a:gd name="T6" fmla="*/ 139 w 303"/>
                <a:gd name="T7" fmla="*/ 214 h 296"/>
                <a:gd name="T8" fmla="*/ 84 w 303"/>
                <a:gd name="T9" fmla="*/ 214 h 296"/>
                <a:gd name="T10" fmla="*/ 40 w 303"/>
                <a:gd name="T11" fmla="*/ 144 h 296"/>
                <a:gd name="T12" fmla="*/ 2 w 303"/>
                <a:gd name="T13" fmla="*/ 126 h 296"/>
                <a:gd name="T14" fmla="*/ 33 w 303"/>
                <a:gd name="T15" fmla="*/ 38 h 296"/>
                <a:gd name="T16" fmla="*/ 109 w 303"/>
                <a:gd name="T17" fmla="*/ 3 h 296"/>
                <a:gd name="T18" fmla="*/ 159 w 303"/>
                <a:gd name="T19" fmla="*/ 9 h 296"/>
                <a:gd name="T20" fmla="*/ 193 w 303"/>
                <a:gd name="T21" fmla="*/ 37 h 29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3" h="296">
                  <a:moveTo>
                    <a:pt x="254" y="48"/>
                  </a:moveTo>
                  <a:cubicBezTo>
                    <a:pt x="268" y="64"/>
                    <a:pt x="286" y="107"/>
                    <a:pt x="293" y="132"/>
                  </a:cubicBezTo>
                  <a:cubicBezTo>
                    <a:pt x="297" y="161"/>
                    <a:pt x="303" y="244"/>
                    <a:pt x="281" y="267"/>
                  </a:cubicBezTo>
                  <a:cubicBezTo>
                    <a:pt x="262" y="296"/>
                    <a:pt x="193" y="282"/>
                    <a:pt x="182" y="282"/>
                  </a:cubicBezTo>
                  <a:cubicBezTo>
                    <a:pt x="151" y="288"/>
                    <a:pt x="129" y="292"/>
                    <a:pt x="110" y="282"/>
                  </a:cubicBezTo>
                  <a:cubicBezTo>
                    <a:pt x="80" y="249"/>
                    <a:pt x="91" y="214"/>
                    <a:pt x="53" y="189"/>
                  </a:cubicBezTo>
                  <a:cubicBezTo>
                    <a:pt x="41" y="171"/>
                    <a:pt x="19" y="176"/>
                    <a:pt x="2" y="165"/>
                  </a:cubicBezTo>
                  <a:cubicBezTo>
                    <a:pt x="0" y="142"/>
                    <a:pt x="21" y="78"/>
                    <a:pt x="44" y="51"/>
                  </a:cubicBezTo>
                  <a:cubicBezTo>
                    <a:pt x="70" y="25"/>
                    <a:pt x="108" y="9"/>
                    <a:pt x="143" y="3"/>
                  </a:cubicBezTo>
                  <a:cubicBezTo>
                    <a:pt x="170" y="0"/>
                    <a:pt x="189" y="5"/>
                    <a:pt x="209" y="12"/>
                  </a:cubicBezTo>
                  <a:lnTo>
                    <a:pt x="254" y="48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8206" name="Freeform 22"/>
          <p:cNvSpPr>
            <a:spLocks noChangeAspect="1"/>
          </p:cNvSpPr>
          <p:nvPr/>
        </p:nvSpPr>
        <p:spPr bwMode="auto">
          <a:xfrm>
            <a:off x="3340100" y="2563813"/>
            <a:ext cx="209550" cy="147637"/>
          </a:xfrm>
          <a:custGeom>
            <a:avLst/>
            <a:gdLst>
              <a:gd name="T0" fmla="*/ 185080275 w 110"/>
              <a:gd name="T1" fmla="*/ 11028676 h 77"/>
              <a:gd name="T2" fmla="*/ 315725175 w 110"/>
              <a:gd name="T3" fmla="*/ 33086027 h 77"/>
              <a:gd name="T4" fmla="*/ 352015425 w 110"/>
              <a:gd name="T5" fmla="*/ 231606023 h 77"/>
              <a:gd name="T6" fmla="*/ 87096600 w 110"/>
              <a:gd name="T7" fmla="*/ 283073815 h 77"/>
              <a:gd name="T8" fmla="*/ 0 w 110"/>
              <a:gd name="T9" fmla="*/ 91906909 h 77"/>
              <a:gd name="T10" fmla="*/ 185080275 w 110"/>
              <a:gd name="T11" fmla="*/ 11028676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" h="77">
                <a:moveTo>
                  <a:pt x="51" y="3"/>
                </a:moveTo>
                <a:cubicBezTo>
                  <a:pt x="68" y="3"/>
                  <a:pt x="79" y="0"/>
                  <a:pt x="87" y="9"/>
                </a:cubicBezTo>
                <a:cubicBezTo>
                  <a:pt x="95" y="18"/>
                  <a:pt x="110" y="57"/>
                  <a:pt x="97" y="63"/>
                </a:cubicBezTo>
                <a:cubicBezTo>
                  <a:pt x="66" y="63"/>
                  <a:pt x="64" y="70"/>
                  <a:pt x="24" y="77"/>
                </a:cubicBezTo>
                <a:cubicBezTo>
                  <a:pt x="12" y="62"/>
                  <a:pt x="7" y="46"/>
                  <a:pt x="0" y="25"/>
                </a:cubicBezTo>
                <a:cubicBezTo>
                  <a:pt x="24" y="18"/>
                  <a:pt x="13" y="3"/>
                  <a:pt x="51" y="3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7" name="Freeform 23"/>
          <p:cNvSpPr>
            <a:spLocks noChangeAspect="1"/>
          </p:cNvSpPr>
          <p:nvPr/>
        </p:nvSpPr>
        <p:spPr bwMode="auto">
          <a:xfrm>
            <a:off x="2757488" y="1758950"/>
            <a:ext cx="371475" cy="482600"/>
          </a:xfrm>
          <a:custGeom>
            <a:avLst/>
            <a:gdLst>
              <a:gd name="T0" fmla="*/ 79838550 w 195"/>
              <a:gd name="T1" fmla="*/ 174651605 h 253"/>
              <a:gd name="T2" fmla="*/ 72580500 w 195"/>
              <a:gd name="T3" fmla="*/ 538511022 h 253"/>
              <a:gd name="T4" fmla="*/ 199596375 w 195"/>
              <a:gd name="T5" fmla="*/ 836876088 h 253"/>
              <a:gd name="T6" fmla="*/ 464515200 w 195"/>
              <a:gd name="T7" fmla="*/ 909647590 h 253"/>
              <a:gd name="T8" fmla="*/ 591531075 w 195"/>
              <a:gd name="T9" fmla="*/ 778658886 h 253"/>
              <a:gd name="T10" fmla="*/ 707659875 w 195"/>
              <a:gd name="T11" fmla="*/ 523956722 h 253"/>
              <a:gd name="T12" fmla="*/ 584273025 w 195"/>
              <a:gd name="T13" fmla="*/ 145543004 h 253"/>
              <a:gd name="T14" fmla="*/ 79838550 w 195"/>
              <a:gd name="T15" fmla="*/ 174651605 h 2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5" h="253">
                <a:moveTo>
                  <a:pt x="22" y="48"/>
                </a:moveTo>
                <a:cubicBezTo>
                  <a:pt x="0" y="69"/>
                  <a:pt x="0" y="128"/>
                  <a:pt x="20" y="148"/>
                </a:cubicBezTo>
                <a:cubicBezTo>
                  <a:pt x="44" y="172"/>
                  <a:pt x="29" y="223"/>
                  <a:pt x="55" y="230"/>
                </a:cubicBezTo>
                <a:cubicBezTo>
                  <a:pt x="73" y="247"/>
                  <a:pt x="110" y="253"/>
                  <a:pt x="128" y="250"/>
                </a:cubicBezTo>
                <a:cubicBezTo>
                  <a:pt x="128" y="215"/>
                  <a:pt x="138" y="219"/>
                  <a:pt x="163" y="214"/>
                </a:cubicBezTo>
                <a:cubicBezTo>
                  <a:pt x="189" y="207"/>
                  <a:pt x="185" y="176"/>
                  <a:pt x="195" y="144"/>
                </a:cubicBezTo>
                <a:cubicBezTo>
                  <a:pt x="183" y="110"/>
                  <a:pt x="195" y="69"/>
                  <a:pt x="161" y="40"/>
                </a:cubicBezTo>
                <a:cubicBezTo>
                  <a:pt x="109" y="0"/>
                  <a:pt x="65" y="11"/>
                  <a:pt x="22" y="48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8" name="Freeform 24"/>
          <p:cNvSpPr>
            <a:spLocks noChangeAspect="1"/>
          </p:cNvSpPr>
          <p:nvPr/>
        </p:nvSpPr>
        <p:spPr bwMode="auto">
          <a:xfrm>
            <a:off x="3200400" y="2424113"/>
            <a:ext cx="190500" cy="123825"/>
          </a:xfrm>
          <a:custGeom>
            <a:avLst/>
            <a:gdLst>
              <a:gd name="T0" fmla="*/ 232257600 w 100"/>
              <a:gd name="T1" fmla="*/ 177822225 h 65"/>
              <a:gd name="T2" fmla="*/ 290322000 w 100"/>
              <a:gd name="T3" fmla="*/ 148790025 h 65"/>
              <a:gd name="T4" fmla="*/ 341128350 w 100"/>
              <a:gd name="T5" fmla="*/ 116128800 h 65"/>
              <a:gd name="T6" fmla="*/ 159677100 w 100"/>
              <a:gd name="T7" fmla="*/ 25403175 h 65"/>
              <a:gd name="T8" fmla="*/ 0 w 100"/>
              <a:gd name="T9" fmla="*/ 58064400 h 65"/>
              <a:gd name="T10" fmla="*/ 65322450 w 100"/>
              <a:gd name="T11" fmla="*/ 228628575 h 65"/>
              <a:gd name="T12" fmla="*/ 297580050 w 100"/>
              <a:gd name="T13" fmla="*/ 235886625 h 65"/>
              <a:gd name="T14" fmla="*/ 232257600 w 100"/>
              <a:gd name="T15" fmla="*/ 177822225 h 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" h="65">
                <a:moveTo>
                  <a:pt x="64" y="49"/>
                </a:moveTo>
                <a:cubicBezTo>
                  <a:pt x="63" y="44"/>
                  <a:pt x="75" y="44"/>
                  <a:pt x="80" y="41"/>
                </a:cubicBezTo>
                <a:cubicBezTo>
                  <a:pt x="85" y="38"/>
                  <a:pt x="100" y="38"/>
                  <a:pt x="94" y="32"/>
                </a:cubicBezTo>
                <a:cubicBezTo>
                  <a:pt x="93" y="19"/>
                  <a:pt x="72" y="13"/>
                  <a:pt x="44" y="7"/>
                </a:cubicBezTo>
                <a:cubicBezTo>
                  <a:pt x="18" y="10"/>
                  <a:pt x="39" y="0"/>
                  <a:pt x="0" y="16"/>
                </a:cubicBezTo>
                <a:cubicBezTo>
                  <a:pt x="3" y="34"/>
                  <a:pt x="7" y="42"/>
                  <a:pt x="18" y="63"/>
                </a:cubicBezTo>
                <a:cubicBezTo>
                  <a:pt x="37" y="55"/>
                  <a:pt x="58" y="63"/>
                  <a:pt x="82" y="65"/>
                </a:cubicBezTo>
                <a:cubicBezTo>
                  <a:pt x="82" y="52"/>
                  <a:pt x="66" y="53"/>
                  <a:pt x="64" y="49"/>
                </a:cubicBezTo>
                <a:close/>
              </a:path>
            </a:pathLst>
          </a:custGeom>
          <a:solidFill>
            <a:srgbClr val="FFCC66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9" name="Freeform 25"/>
          <p:cNvSpPr>
            <a:spLocks noChangeAspect="1"/>
          </p:cNvSpPr>
          <p:nvPr/>
        </p:nvSpPr>
        <p:spPr bwMode="auto">
          <a:xfrm>
            <a:off x="2889250" y="2452688"/>
            <a:ext cx="354013" cy="171450"/>
          </a:xfrm>
          <a:custGeom>
            <a:avLst/>
            <a:gdLst>
              <a:gd name="T0" fmla="*/ 0 w 186"/>
              <a:gd name="T1" fmla="*/ 283063950 h 90"/>
              <a:gd name="T2" fmla="*/ 282557570 w 186"/>
              <a:gd name="T3" fmla="*/ 308467125 h 90"/>
              <a:gd name="T4" fmla="*/ 666545574 w 186"/>
              <a:gd name="T5" fmla="*/ 170564175 h 90"/>
              <a:gd name="T6" fmla="*/ 583228804 w 186"/>
              <a:gd name="T7" fmla="*/ 0 h 90"/>
              <a:gd name="T8" fmla="*/ 257199961 w 186"/>
              <a:gd name="T9" fmla="*/ 2903220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6" h="90">
                <a:moveTo>
                  <a:pt x="0" y="78"/>
                </a:moveTo>
                <a:cubicBezTo>
                  <a:pt x="13" y="79"/>
                  <a:pt x="47" y="90"/>
                  <a:pt x="78" y="85"/>
                </a:cubicBezTo>
                <a:cubicBezTo>
                  <a:pt x="115" y="80"/>
                  <a:pt x="138" y="62"/>
                  <a:pt x="184" y="47"/>
                </a:cubicBezTo>
                <a:cubicBezTo>
                  <a:pt x="179" y="19"/>
                  <a:pt x="186" y="13"/>
                  <a:pt x="161" y="0"/>
                </a:cubicBezTo>
                <a:cubicBezTo>
                  <a:pt x="114" y="0"/>
                  <a:pt x="87" y="3"/>
                  <a:pt x="71" y="8"/>
                </a:cubicBezTo>
              </a:path>
            </a:pathLst>
          </a:custGeom>
          <a:solidFill>
            <a:srgbClr val="808080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0" name="Freeform 26"/>
          <p:cNvSpPr>
            <a:spLocks noChangeAspect="1"/>
          </p:cNvSpPr>
          <p:nvPr/>
        </p:nvSpPr>
        <p:spPr bwMode="auto">
          <a:xfrm>
            <a:off x="2625725" y="2128838"/>
            <a:ext cx="836613" cy="1089025"/>
          </a:xfrm>
          <a:custGeom>
            <a:avLst/>
            <a:gdLst>
              <a:gd name="T0" fmla="*/ 1594353785 w 439"/>
              <a:gd name="T1" fmla="*/ 1391922453 h 572"/>
              <a:gd name="T2" fmla="*/ 1133117032 w 439"/>
              <a:gd name="T3" fmla="*/ 1312176123 h 572"/>
              <a:gd name="T4" fmla="*/ 900683453 w 439"/>
              <a:gd name="T5" fmla="*/ 1181683512 h 572"/>
              <a:gd name="T6" fmla="*/ 1489032022 w 439"/>
              <a:gd name="T7" fmla="*/ 1138185340 h 572"/>
              <a:gd name="T8" fmla="*/ 1387342570 w 439"/>
              <a:gd name="T9" fmla="*/ 906198265 h 572"/>
              <a:gd name="T10" fmla="*/ 1016900243 w 439"/>
              <a:gd name="T11" fmla="*/ 855451984 h 572"/>
              <a:gd name="T12" fmla="*/ 886156117 w 439"/>
              <a:gd name="T13" fmla="*/ 442226017 h 572"/>
              <a:gd name="T14" fmla="*/ 769939327 w 439"/>
              <a:gd name="T15" fmla="*/ 166740770 h 572"/>
              <a:gd name="T16" fmla="*/ 163431111 w 439"/>
              <a:gd name="T17" fmla="*/ 260985222 h 572"/>
              <a:gd name="T18" fmla="*/ 221538553 w 439"/>
              <a:gd name="T19" fmla="*/ 1805148420 h 572"/>
              <a:gd name="T20" fmla="*/ 1231176080 w 439"/>
              <a:gd name="T21" fmla="*/ 1932016025 h 5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572">
                <a:moveTo>
                  <a:pt x="439" y="384"/>
                </a:moveTo>
                <a:cubicBezTo>
                  <a:pt x="418" y="380"/>
                  <a:pt x="344" y="372"/>
                  <a:pt x="312" y="362"/>
                </a:cubicBezTo>
                <a:cubicBezTo>
                  <a:pt x="280" y="352"/>
                  <a:pt x="296" y="366"/>
                  <a:pt x="248" y="326"/>
                </a:cubicBezTo>
                <a:cubicBezTo>
                  <a:pt x="296" y="342"/>
                  <a:pt x="380" y="331"/>
                  <a:pt x="410" y="314"/>
                </a:cubicBezTo>
                <a:cubicBezTo>
                  <a:pt x="405" y="286"/>
                  <a:pt x="406" y="262"/>
                  <a:pt x="382" y="250"/>
                </a:cubicBezTo>
                <a:cubicBezTo>
                  <a:pt x="339" y="246"/>
                  <a:pt x="311" y="259"/>
                  <a:pt x="280" y="236"/>
                </a:cubicBezTo>
                <a:cubicBezTo>
                  <a:pt x="248" y="212"/>
                  <a:pt x="260" y="153"/>
                  <a:pt x="244" y="122"/>
                </a:cubicBezTo>
                <a:cubicBezTo>
                  <a:pt x="228" y="89"/>
                  <a:pt x="248" y="67"/>
                  <a:pt x="212" y="46"/>
                </a:cubicBezTo>
                <a:cubicBezTo>
                  <a:pt x="179" y="28"/>
                  <a:pt x="68" y="0"/>
                  <a:pt x="45" y="72"/>
                </a:cubicBezTo>
                <a:cubicBezTo>
                  <a:pt x="0" y="211"/>
                  <a:pt x="0" y="418"/>
                  <a:pt x="61" y="498"/>
                </a:cubicBezTo>
                <a:cubicBezTo>
                  <a:pt x="114" y="572"/>
                  <a:pt x="281" y="524"/>
                  <a:pt x="339" y="533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1" name="Freeform 27"/>
          <p:cNvSpPr>
            <a:spLocks noChangeAspect="1"/>
          </p:cNvSpPr>
          <p:nvPr/>
        </p:nvSpPr>
        <p:spPr bwMode="auto">
          <a:xfrm rot="1071223">
            <a:off x="3003550" y="1941513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2" name="Freeform 28"/>
          <p:cNvSpPr>
            <a:spLocks noChangeAspect="1"/>
          </p:cNvSpPr>
          <p:nvPr/>
        </p:nvSpPr>
        <p:spPr bwMode="auto">
          <a:xfrm rot="1071223">
            <a:off x="3017838" y="1962150"/>
            <a:ext cx="26987" cy="19050"/>
          </a:xfrm>
          <a:custGeom>
            <a:avLst/>
            <a:gdLst>
              <a:gd name="T0" fmla="*/ 0 w 14"/>
              <a:gd name="T1" fmla="*/ 26992118 h 11"/>
              <a:gd name="T2" fmla="*/ 52021298 w 14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3" name="Freeform 29"/>
          <p:cNvSpPr>
            <a:spLocks noChangeAspect="1"/>
          </p:cNvSpPr>
          <p:nvPr/>
        </p:nvSpPr>
        <p:spPr bwMode="auto">
          <a:xfrm rot="1071223">
            <a:off x="3081338" y="1941513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4" name="Freeform 30"/>
          <p:cNvSpPr>
            <a:spLocks noChangeAspect="1"/>
          </p:cNvSpPr>
          <p:nvPr/>
        </p:nvSpPr>
        <p:spPr bwMode="auto">
          <a:xfrm rot="1071223">
            <a:off x="3095625" y="1962150"/>
            <a:ext cx="26988" cy="19050"/>
          </a:xfrm>
          <a:custGeom>
            <a:avLst/>
            <a:gdLst>
              <a:gd name="T0" fmla="*/ 0 w 14"/>
              <a:gd name="T1" fmla="*/ 26992118 h 11"/>
              <a:gd name="T2" fmla="*/ 52025153 w 14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5" name="Freeform 31"/>
          <p:cNvSpPr>
            <a:spLocks noChangeAspect="1"/>
          </p:cNvSpPr>
          <p:nvPr/>
        </p:nvSpPr>
        <p:spPr bwMode="auto">
          <a:xfrm>
            <a:off x="2914650" y="2493963"/>
            <a:ext cx="190500" cy="266700"/>
          </a:xfrm>
          <a:custGeom>
            <a:avLst/>
            <a:gdLst>
              <a:gd name="T0" fmla="*/ 362902500 w 100"/>
              <a:gd name="T1" fmla="*/ 500805450 h 140"/>
              <a:gd name="T2" fmla="*/ 0 w 100"/>
              <a:gd name="T3" fmla="*/ 0 h 14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00" h="140">
                <a:moveTo>
                  <a:pt x="100" y="138"/>
                </a:moveTo>
                <a:cubicBezTo>
                  <a:pt x="42" y="140"/>
                  <a:pt x="20" y="88"/>
                  <a:pt x="0" y="0"/>
                </a:cubicBezTo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6" name="Freeform 32"/>
          <p:cNvSpPr>
            <a:spLocks noChangeAspect="1"/>
          </p:cNvSpPr>
          <p:nvPr/>
        </p:nvSpPr>
        <p:spPr bwMode="auto">
          <a:xfrm>
            <a:off x="3060700" y="1998663"/>
            <a:ext cx="63500" cy="90487"/>
          </a:xfrm>
          <a:custGeom>
            <a:avLst/>
            <a:gdLst>
              <a:gd name="T0" fmla="*/ 29510103 w 73"/>
              <a:gd name="T1" fmla="*/ 0 h 98"/>
              <a:gd name="T2" fmla="*/ 54479521 w 73"/>
              <a:gd name="T3" fmla="*/ 57973544 h 98"/>
              <a:gd name="T4" fmla="*/ 6810158 w 73"/>
              <a:gd name="T5" fmla="*/ 55415901 h 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3" h="98">
                <a:moveTo>
                  <a:pt x="39" y="0"/>
                </a:moveTo>
                <a:cubicBezTo>
                  <a:pt x="50" y="27"/>
                  <a:pt x="70" y="41"/>
                  <a:pt x="72" y="68"/>
                </a:cubicBezTo>
                <a:cubicBezTo>
                  <a:pt x="73" y="83"/>
                  <a:pt x="0" y="98"/>
                  <a:pt x="9" y="65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7" name="Freeform 33"/>
          <p:cNvSpPr>
            <a:spLocks noChangeAspect="1"/>
          </p:cNvSpPr>
          <p:nvPr/>
        </p:nvSpPr>
        <p:spPr bwMode="auto">
          <a:xfrm rot="718033">
            <a:off x="3063875" y="2090738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18" name="Freeform 34"/>
          <p:cNvSpPr>
            <a:spLocks noChangeAspect="1"/>
          </p:cNvSpPr>
          <p:nvPr/>
        </p:nvSpPr>
        <p:spPr bwMode="auto">
          <a:xfrm>
            <a:off x="2884488" y="1966913"/>
            <a:ext cx="57150" cy="112712"/>
          </a:xfrm>
          <a:custGeom>
            <a:avLst/>
            <a:gdLst>
              <a:gd name="T0" fmla="*/ 90725625 w 30"/>
              <a:gd name="T1" fmla="*/ 182476907 h 59"/>
              <a:gd name="T2" fmla="*/ 0 w 30"/>
              <a:gd name="T3" fmla="*/ 62041270 h 59"/>
              <a:gd name="T4" fmla="*/ 108870750 w 30"/>
              <a:gd name="T5" fmla="*/ 69340804 h 5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8219" name="Group 35"/>
          <p:cNvGrpSpPr>
            <a:grpSpLocks noChangeAspect="1"/>
          </p:cNvGrpSpPr>
          <p:nvPr/>
        </p:nvGrpSpPr>
        <p:grpSpPr bwMode="auto">
          <a:xfrm>
            <a:off x="3375025" y="2044700"/>
            <a:ext cx="1106488" cy="1581150"/>
            <a:chOff x="3303" y="882"/>
            <a:chExt cx="581" cy="830"/>
          </a:xfrm>
        </p:grpSpPr>
        <p:sp>
          <p:nvSpPr>
            <p:cNvPr id="8220" name="Freeform 36"/>
            <p:cNvSpPr>
              <a:spLocks noChangeAspect="1"/>
            </p:cNvSpPr>
            <p:nvPr/>
          </p:nvSpPr>
          <p:spPr bwMode="auto">
            <a:xfrm>
              <a:off x="3760" y="1292"/>
              <a:ext cx="124" cy="96"/>
            </a:xfrm>
            <a:custGeom>
              <a:avLst/>
              <a:gdLst>
                <a:gd name="T0" fmla="*/ 44 w 124"/>
                <a:gd name="T1" fmla="*/ 0 h 96"/>
                <a:gd name="T2" fmla="*/ 88 w 124"/>
                <a:gd name="T3" fmla="*/ 4 h 96"/>
                <a:gd name="T4" fmla="*/ 110 w 124"/>
                <a:gd name="T5" fmla="*/ 58 h 96"/>
                <a:gd name="T6" fmla="*/ 27 w 124"/>
                <a:gd name="T7" fmla="*/ 96 h 96"/>
                <a:gd name="T8" fmla="*/ 0 w 124"/>
                <a:gd name="T9" fmla="*/ 39 h 96"/>
                <a:gd name="T10" fmla="*/ 44 w 124"/>
                <a:gd name="T11" fmla="*/ 0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96">
                  <a:moveTo>
                    <a:pt x="44" y="0"/>
                  </a:moveTo>
                  <a:cubicBezTo>
                    <a:pt x="64" y="10"/>
                    <a:pt x="68" y="12"/>
                    <a:pt x="88" y="4"/>
                  </a:cubicBezTo>
                  <a:cubicBezTo>
                    <a:pt x="120" y="18"/>
                    <a:pt x="124" y="32"/>
                    <a:pt x="110" y="58"/>
                  </a:cubicBezTo>
                  <a:cubicBezTo>
                    <a:pt x="81" y="65"/>
                    <a:pt x="70" y="89"/>
                    <a:pt x="27" y="96"/>
                  </a:cubicBezTo>
                  <a:cubicBezTo>
                    <a:pt x="14" y="80"/>
                    <a:pt x="8" y="63"/>
                    <a:pt x="0" y="39"/>
                  </a:cubicBezTo>
                  <a:cubicBezTo>
                    <a:pt x="27" y="32"/>
                    <a:pt x="26" y="20"/>
                    <a:pt x="44" y="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1" name="Freeform 37"/>
            <p:cNvSpPr>
              <a:spLocks noChangeAspect="1"/>
            </p:cNvSpPr>
            <p:nvPr/>
          </p:nvSpPr>
          <p:spPr bwMode="auto">
            <a:xfrm>
              <a:off x="3461" y="899"/>
              <a:ext cx="225" cy="244"/>
            </a:xfrm>
            <a:custGeom>
              <a:avLst/>
              <a:gdLst>
                <a:gd name="T0" fmla="*/ 49 w 229"/>
                <a:gd name="T1" fmla="*/ 25 h 248"/>
                <a:gd name="T2" fmla="*/ 15 w 229"/>
                <a:gd name="T3" fmla="*/ 125 h 248"/>
                <a:gd name="T4" fmla="*/ 25 w 229"/>
                <a:gd name="T5" fmla="*/ 220 h 248"/>
                <a:gd name="T6" fmla="*/ 117 w 229"/>
                <a:gd name="T7" fmla="*/ 239 h 248"/>
                <a:gd name="T8" fmla="*/ 167 w 229"/>
                <a:gd name="T9" fmla="*/ 236 h 248"/>
                <a:gd name="T10" fmla="*/ 211 w 229"/>
                <a:gd name="T11" fmla="*/ 185 h 248"/>
                <a:gd name="T12" fmla="*/ 195 w 229"/>
                <a:gd name="T13" fmla="*/ 61 h 248"/>
                <a:gd name="T14" fmla="*/ 49 w 229"/>
                <a:gd name="T15" fmla="*/ 2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9" h="248">
                  <a:moveTo>
                    <a:pt x="51" y="25"/>
                  </a:moveTo>
                  <a:cubicBezTo>
                    <a:pt x="21" y="39"/>
                    <a:pt x="1" y="101"/>
                    <a:pt x="15" y="129"/>
                  </a:cubicBezTo>
                  <a:cubicBezTo>
                    <a:pt x="34" y="163"/>
                    <a:pt x="0" y="212"/>
                    <a:pt x="25" y="228"/>
                  </a:cubicBezTo>
                  <a:cubicBezTo>
                    <a:pt x="43" y="248"/>
                    <a:pt x="96" y="245"/>
                    <a:pt x="121" y="247"/>
                  </a:cubicBezTo>
                  <a:cubicBezTo>
                    <a:pt x="132" y="241"/>
                    <a:pt x="144" y="240"/>
                    <a:pt x="173" y="244"/>
                  </a:cubicBezTo>
                  <a:cubicBezTo>
                    <a:pt x="202" y="244"/>
                    <a:pt x="176" y="193"/>
                    <a:pt x="219" y="191"/>
                  </a:cubicBezTo>
                  <a:cubicBezTo>
                    <a:pt x="183" y="145"/>
                    <a:pt x="229" y="105"/>
                    <a:pt x="202" y="63"/>
                  </a:cubicBezTo>
                  <a:cubicBezTo>
                    <a:pt x="160" y="3"/>
                    <a:pt x="111" y="0"/>
                    <a:pt x="51" y="25"/>
                  </a:cubicBezTo>
                  <a:close/>
                </a:path>
              </a:pathLst>
            </a:custGeom>
            <a:solidFill>
              <a:srgbClr val="FFCC6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2" name="Freeform 38"/>
            <p:cNvSpPr>
              <a:spLocks noChangeAspect="1"/>
            </p:cNvSpPr>
            <p:nvPr/>
          </p:nvSpPr>
          <p:spPr bwMode="auto">
            <a:xfrm rot="1071223">
              <a:off x="3444" y="882"/>
              <a:ext cx="246" cy="226"/>
            </a:xfrm>
            <a:custGeom>
              <a:avLst/>
              <a:gdLst>
                <a:gd name="T0" fmla="*/ 36 w 250"/>
                <a:gd name="T1" fmla="*/ 50 h 229"/>
                <a:gd name="T2" fmla="*/ 22 w 250"/>
                <a:gd name="T3" fmla="*/ 184 h 229"/>
                <a:gd name="T4" fmla="*/ 64 w 250"/>
                <a:gd name="T5" fmla="*/ 214 h 229"/>
                <a:gd name="T6" fmla="*/ 142 w 250"/>
                <a:gd name="T7" fmla="*/ 128 h 229"/>
                <a:gd name="T8" fmla="*/ 218 w 250"/>
                <a:gd name="T9" fmla="*/ 70 h 229"/>
                <a:gd name="T10" fmla="*/ 36 w 250"/>
                <a:gd name="T11" fmla="*/ 50 h 2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0" h="229">
                  <a:moveTo>
                    <a:pt x="38" y="52"/>
                  </a:moveTo>
                  <a:cubicBezTo>
                    <a:pt x="14" y="74"/>
                    <a:pt x="0" y="166"/>
                    <a:pt x="22" y="188"/>
                  </a:cubicBezTo>
                  <a:cubicBezTo>
                    <a:pt x="50" y="215"/>
                    <a:pt x="43" y="229"/>
                    <a:pt x="66" y="220"/>
                  </a:cubicBezTo>
                  <a:cubicBezTo>
                    <a:pt x="110" y="212"/>
                    <a:pt x="119" y="157"/>
                    <a:pt x="146" y="132"/>
                  </a:cubicBezTo>
                  <a:cubicBezTo>
                    <a:pt x="166" y="97"/>
                    <a:pt x="250" y="107"/>
                    <a:pt x="226" y="72"/>
                  </a:cubicBezTo>
                  <a:cubicBezTo>
                    <a:pt x="174" y="0"/>
                    <a:pt x="87" y="10"/>
                    <a:pt x="38" y="5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3" name="Freeform 39"/>
            <p:cNvSpPr>
              <a:spLocks noChangeAspect="1"/>
            </p:cNvSpPr>
            <p:nvPr/>
          </p:nvSpPr>
          <p:spPr bwMode="auto">
            <a:xfrm rot="1071223">
              <a:off x="3642" y="1030"/>
              <a:ext cx="25" cy="14"/>
            </a:xfrm>
            <a:custGeom>
              <a:avLst/>
              <a:gdLst>
                <a:gd name="T0" fmla="*/ 0 w 25"/>
                <a:gd name="T1" fmla="*/ 14 h 14"/>
                <a:gd name="T2" fmla="*/ 25 w 25"/>
                <a:gd name="T3" fmla="*/ 2 h 1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6" y="0"/>
                    <a:pt x="15" y="6"/>
                    <a:pt x="25" y="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4" name="Freeform 40"/>
            <p:cNvSpPr>
              <a:spLocks noChangeAspect="1"/>
            </p:cNvSpPr>
            <p:nvPr/>
          </p:nvSpPr>
          <p:spPr bwMode="auto">
            <a:xfrm rot="1071223">
              <a:off x="3650" y="1041"/>
              <a:ext cx="14" cy="10"/>
            </a:xfrm>
            <a:custGeom>
              <a:avLst/>
              <a:gdLst>
                <a:gd name="T0" fmla="*/ 0 w 14"/>
                <a:gd name="T1" fmla="*/ 7 h 11"/>
                <a:gd name="T2" fmla="*/ 14 w 14"/>
                <a:gd name="T3" fmla="*/ 0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14" y="11"/>
                    <a:pt x="6" y="9"/>
                    <a:pt x="14" y="0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8225" name="Freeform 41"/>
            <p:cNvSpPr>
              <a:spLocks noChangeAspect="1"/>
            </p:cNvSpPr>
            <p:nvPr/>
          </p:nvSpPr>
          <p:spPr bwMode="auto">
            <a:xfrm>
              <a:off x="3303" y="1100"/>
              <a:ext cx="516" cy="612"/>
            </a:xfrm>
            <a:custGeom>
              <a:avLst/>
              <a:gdLst>
                <a:gd name="T0" fmla="*/ 501 w 516"/>
                <a:gd name="T1" fmla="*/ 407 h 612"/>
                <a:gd name="T2" fmla="*/ 324 w 516"/>
                <a:gd name="T3" fmla="*/ 377 h 612"/>
                <a:gd name="T4" fmla="*/ 275 w 516"/>
                <a:gd name="T5" fmla="*/ 274 h 612"/>
                <a:gd name="T6" fmla="*/ 262 w 516"/>
                <a:gd name="T7" fmla="*/ 193 h 612"/>
                <a:gd name="T8" fmla="*/ 294 w 516"/>
                <a:gd name="T9" fmla="*/ 318 h 612"/>
                <a:gd name="T10" fmla="*/ 379 w 516"/>
                <a:gd name="T11" fmla="*/ 340 h 612"/>
                <a:gd name="T12" fmla="*/ 516 w 516"/>
                <a:gd name="T13" fmla="*/ 284 h 612"/>
                <a:gd name="T14" fmla="*/ 477 w 516"/>
                <a:gd name="T15" fmla="*/ 224 h 612"/>
                <a:gd name="T16" fmla="*/ 371 w 516"/>
                <a:gd name="T17" fmla="*/ 242 h 612"/>
                <a:gd name="T18" fmla="*/ 333 w 516"/>
                <a:gd name="T19" fmla="*/ 109 h 612"/>
                <a:gd name="T20" fmla="*/ 258 w 516"/>
                <a:gd name="T21" fmla="*/ 37 h 612"/>
                <a:gd name="T22" fmla="*/ 173 w 516"/>
                <a:gd name="T23" fmla="*/ 19 h 612"/>
                <a:gd name="T24" fmla="*/ 57 w 516"/>
                <a:gd name="T25" fmla="*/ 64 h 612"/>
                <a:gd name="T26" fmla="*/ 87 w 516"/>
                <a:gd name="T27" fmla="*/ 531 h 612"/>
                <a:gd name="T28" fmla="*/ 391 w 516"/>
                <a:gd name="T29" fmla="*/ 570 h 6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16" h="612">
                  <a:moveTo>
                    <a:pt x="501" y="407"/>
                  </a:moveTo>
                  <a:cubicBezTo>
                    <a:pt x="472" y="401"/>
                    <a:pt x="362" y="399"/>
                    <a:pt x="324" y="377"/>
                  </a:cubicBezTo>
                  <a:cubicBezTo>
                    <a:pt x="286" y="355"/>
                    <a:pt x="285" y="305"/>
                    <a:pt x="275" y="274"/>
                  </a:cubicBezTo>
                  <a:cubicBezTo>
                    <a:pt x="265" y="243"/>
                    <a:pt x="259" y="186"/>
                    <a:pt x="262" y="193"/>
                  </a:cubicBezTo>
                  <a:cubicBezTo>
                    <a:pt x="268" y="244"/>
                    <a:pt x="275" y="296"/>
                    <a:pt x="294" y="318"/>
                  </a:cubicBezTo>
                  <a:cubicBezTo>
                    <a:pt x="313" y="342"/>
                    <a:pt x="343" y="345"/>
                    <a:pt x="379" y="340"/>
                  </a:cubicBezTo>
                  <a:cubicBezTo>
                    <a:pt x="419" y="334"/>
                    <a:pt x="473" y="302"/>
                    <a:pt x="516" y="284"/>
                  </a:cubicBezTo>
                  <a:cubicBezTo>
                    <a:pt x="511" y="254"/>
                    <a:pt x="504" y="237"/>
                    <a:pt x="477" y="224"/>
                  </a:cubicBezTo>
                  <a:cubicBezTo>
                    <a:pt x="435" y="232"/>
                    <a:pt x="406" y="267"/>
                    <a:pt x="371" y="242"/>
                  </a:cubicBezTo>
                  <a:cubicBezTo>
                    <a:pt x="337" y="215"/>
                    <a:pt x="351" y="143"/>
                    <a:pt x="333" y="109"/>
                  </a:cubicBezTo>
                  <a:cubicBezTo>
                    <a:pt x="316" y="73"/>
                    <a:pt x="306" y="55"/>
                    <a:pt x="258" y="37"/>
                  </a:cubicBezTo>
                  <a:cubicBezTo>
                    <a:pt x="229" y="43"/>
                    <a:pt x="197" y="37"/>
                    <a:pt x="173" y="19"/>
                  </a:cubicBezTo>
                  <a:cubicBezTo>
                    <a:pt x="140" y="23"/>
                    <a:pt x="81" y="0"/>
                    <a:pt x="57" y="64"/>
                  </a:cubicBezTo>
                  <a:cubicBezTo>
                    <a:pt x="0" y="213"/>
                    <a:pt x="20" y="443"/>
                    <a:pt x="87" y="531"/>
                  </a:cubicBezTo>
                  <a:cubicBezTo>
                    <a:pt x="145" y="612"/>
                    <a:pt x="328" y="560"/>
                    <a:pt x="391" y="570"/>
                  </a:cubicBezTo>
                </a:path>
              </a:pathLst>
            </a:custGeom>
            <a:solidFill>
              <a:srgbClr val="DDDDDD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1"/>
          <p:cNvSpPr>
            <a:spLocks noChangeAspect="1"/>
          </p:cNvSpPr>
          <p:nvPr/>
        </p:nvSpPr>
        <p:spPr bwMode="auto">
          <a:xfrm>
            <a:off x="2740025" y="2238375"/>
            <a:ext cx="3360738" cy="1074738"/>
          </a:xfrm>
          <a:custGeom>
            <a:avLst/>
            <a:gdLst>
              <a:gd name="T0" fmla="*/ 2068936232 w 1764"/>
              <a:gd name="T1" fmla="*/ 0 h 564"/>
              <a:gd name="T2" fmla="*/ 0 w 1764"/>
              <a:gd name="T3" fmla="*/ 566463149 h 564"/>
              <a:gd name="T4" fmla="*/ 2147483647 w 1764"/>
              <a:gd name="T5" fmla="*/ 2047981859 h 564"/>
              <a:gd name="T6" fmla="*/ 2147483647 w 1764"/>
              <a:gd name="T7" fmla="*/ 1038515137 h 564"/>
              <a:gd name="T8" fmla="*/ 2068936232 w 1764"/>
              <a:gd name="T9" fmla="*/ 0 h 5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64" h="564">
                <a:moveTo>
                  <a:pt x="570" y="0"/>
                </a:moveTo>
                <a:lnTo>
                  <a:pt x="0" y="156"/>
                </a:lnTo>
                <a:lnTo>
                  <a:pt x="1244" y="564"/>
                </a:lnTo>
                <a:lnTo>
                  <a:pt x="1764" y="286"/>
                </a:lnTo>
                <a:lnTo>
                  <a:pt x="570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9219" name="Group 82"/>
          <p:cNvGrpSpPr>
            <a:grpSpLocks/>
          </p:cNvGrpSpPr>
          <p:nvPr/>
        </p:nvGrpSpPr>
        <p:grpSpPr bwMode="auto">
          <a:xfrm>
            <a:off x="4133850" y="2552700"/>
            <a:ext cx="842963" cy="371475"/>
            <a:chOff x="4749" y="1440"/>
            <a:chExt cx="531" cy="234"/>
          </a:xfrm>
        </p:grpSpPr>
        <p:sp>
          <p:nvSpPr>
            <p:cNvPr id="9259" name="Freeform 83"/>
            <p:cNvSpPr>
              <a:spLocks noChangeAspect="1"/>
            </p:cNvSpPr>
            <p:nvPr/>
          </p:nvSpPr>
          <p:spPr bwMode="auto">
            <a:xfrm>
              <a:off x="4929" y="1499"/>
              <a:ext cx="351" cy="150"/>
            </a:xfrm>
            <a:custGeom>
              <a:avLst/>
              <a:gdLst>
                <a:gd name="T0" fmla="*/ 158 w 392"/>
                <a:gd name="T1" fmla="*/ 0 h 168"/>
                <a:gd name="T2" fmla="*/ 0 w 392"/>
                <a:gd name="T3" fmla="*/ 79 h 168"/>
                <a:gd name="T4" fmla="*/ 158 w 392"/>
                <a:gd name="T5" fmla="*/ 134 h 168"/>
                <a:gd name="T6" fmla="*/ 314 w 392"/>
                <a:gd name="T7" fmla="*/ 48 h 168"/>
                <a:gd name="T8" fmla="*/ 158 w 392"/>
                <a:gd name="T9" fmla="*/ 0 h 1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2" h="168">
                  <a:moveTo>
                    <a:pt x="196" y="0"/>
                  </a:moveTo>
                  <a:lnTo>
                    <a:pt x="0" y="100"/>
                  </a:lnTo>
                  <a:lnTo>
                    <a:pt x="196" y="168"/>
                  </a:lnTo>
                  <a:lnTo>
                    <a:pt x="392" y="6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60" name="Freeform 84"/>
            <p:cNvSpPr>
              <a:spLocks noChangeAspect="1"/>
            </p:cNvSpPr>
            <p:nvPr/>
          </p:nvSpPr>
          <p:spPr bwMode="auto">
            <a:xfrm>
              <a:off x="4749" y="1440"/>
              <a:ext cx="340" cy="132"/>
            </a:xfrm>
            <a:custGeom>
              <a:avLst/>
              <a:gdLst>
                <a:gd name="T0" fmla="*/ 164 w 380"/>
                <a:gd name="T1" fmla="*/ 0 h 148"/>
                <a:gd name="T2" fmla="*/ 0 w 380"/>
                <a:gd name="T3" fmla="*/ 70 h 148"/>
                <a:gd name="T4" fmla="*/ 133 w 380"/>
                <a:gd name="T5" fmla="*/ 118 h 148"/>
                <a:gd name="T6" fmla="*/ 304 w 380"/>
                <a:gd name="T7" fmla="*/ 35 h 148"/>
                <a:gd name="T8" fmla="*/ 164 w 380"/>
                <a:gd name="T9" fmla="*/ 0 h 1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0" h="148">
                  <a:moveTo>
                    <a:pt x="204" y="0"/>
                  </a:moveTo>
                  <a:lnTo>
                    <a:pt x="0" y="88"/>
                  </a:lnTo>
                  <a:lnTo>
                    <a:pt x="166" y="148"/>
                  </a:lnTo>
                  <a:lnTo>
                    <a:pt x="380" y="4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61" name="Freeform 85"/>
            <p:cNvSpPr>
              <a:spLocks noChangeAspect="1"/>
            </p:cNvSpPr>
            <p:nvPr/>
          </p:nvSpPr>
          <p:spPr bwMode="auto">
            <a:xfrm>
              <a:off x="4752" y="1526"/>
              <a:ext cx="378" cy="148"/>
            </a:xfrm>
            <a:custGeom>
              <a:avLst/>
              <a:gdLst>
                <a:gd name="T0" fmla="*/ 180 w 422"/>
                <a:gd name="T1" fmla="*/ 0 h 166"/>
                <a:gd name="T2" fmla="*/ 0 w 422"/>
                <a:gd name="T3" fmla="*/ 77 h 166"/>
                <a:gd name="T4" fmla="*/ 167 w 422"/>
                <a:gd name="T5" fmla="*/ 132 h 166"/>
                <a:gd name="T6" fmla="*/ 339 w 422"/>
                <a:gd name="T7" fmla="*/ 49 h 166"/>
                <a:gd name="T8" fmla="*/ 180 w 422"/>
                <a:gd name="T9" fmla="*/ 0 h 1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2" h="166">
                  <a:moveTo>
                    <a:pt x="224" y="0"/>
                  </a:moveTo>
                  <a:lnTo>
                    <a:pt x="0" y="96"/>
                  </a:lnTo>
                  <a:lnTo>
                    <a:pt x="208" y="166"/>
                  </a:lnTo>
                  <a:lnTo>
                    <a:pt x="422" y="62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579438" y="730250"/>
            <a:ext cx="274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Purpose: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Find usability problems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Extra 2:  Usability test – with mockup</a:t>
            </a:r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3284538" y="3625850"/>
            <a:ext cx="1652587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User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Performs tasks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Thinks aloud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9223" name="Text Box 5"/>
          <p:cNvSpPr txBox="1">
            <a:spLocks noChangeArrowheads="1"/>
          </p:cNvSpPr>
          <p:nvPr/>
        </p:nvSpPr>
        <p:spPr bwMode="auto">
          <a:xfrm>
            <a:off x="6188075" y="2770188"/>
            <a:ext cx="1966913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Logkeeper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Listens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Records problems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9224" name="Text Box 6"/>
          <p:cNvSpPr txBox="1">
            <a:spLocks noChangeArrowheads="1"/>
          </p:cNvSpPr>
          <p:nvPr/>
        </p:nvSpPr>
        <p:spPr bwMode="auto">
          <a:xfrm>
            <a:off x="1166813" y="2624138"/>
            <a:ext cx="1717675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Facilitator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Listens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Asks as needed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9225" name="AutoShape 7"/>
          <p:cNvSpPr>
            <a:spLocks noChangeArrowheads="1"/>
          </p:cNvSpPr>
          <p:nvPr/>
        </p:nvSpPr>
        <p:spPr bwMode="auto">
          <a:xfrm>
            <a:off x="4021138" y="1331913"/>
            <a:ext cx="1271587" cy="609600"/>
          </a:xfrm>
          <a:prstGeom prst="wedgeRoundRectCallout">
            <a:avLst>
              <a:gd name="adj1" fmla="val -48500"/>
              <a:gd name="adj2" fmla="val 78907"/>
              <a:gd name="adj3" fmla="val 16667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I try this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because ...</a:t>
            </a:r>
          </a:p>
        </p:txBody>
      </p:sp>
      <p:sp>
        <p:nvSpPr>
          <p:cNvPr id="9226" name="AutoShape 8"/>
          <p:cNvSpPr>
            <a:spLocks noChangeArrowheads="1"/>
          </p:cNvSpPr>
          <p:nvPr/>
        </p:nvSpPr>
        <p:spPr bwMode="auto">
          <a:xfrm>
            <a:off x="6264275" y="1330325"/>
            <a:ext cx="1890713" cy="758825"/>
          </a:xfrm>
          <a:prstGeom prst="cloudCallout">
            <a:avLst>
              <a:gd name="adj1" fmla="val -63435"/>
              <a:gd name="adj2" fmla="val 73431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User doesn’t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600">
                <a:latin typeface="Arial" charset="0"/>
              </a:rPr>
              <a:t>notice ...</a:t>
            </a:r>
          </a:p>
        </p:txBody>
      </p:sp>
      <p:grpSp>
        <p:nvGrpSpPr>
          <p:cNvPr id="9227" name="Group 13"/>
          <p:cNvGrpSpPr>
            <a:grpSpLocks noChangeAspect="1"/>
          </p:cNvGrpSpPr>
          <p:nvPr/>
        </p:nvGrpSpPr>
        <p:grpSpPr bwMode="auto">
          <a:xfrm>
            <a:off x="4826000" y="2181225"/>
            <a:ext cx="1362075" cy="1717675"/>
            <a:chOff x="4065" y="954"/>
            <a:chExt cx="715" cy="901"/>
          </a:xfrm>
        </p:grpSpPr>
        <p:sp>
          <p:nvSpPr>
            <p:cNvPr id="9251" name="Freeform 14"/>
            <p:cNvSpPr>
              <a:spLocks noChangeAspect="1"/>
            </p:cNvSpPr>
            <p:nvPr/>
          </p:nvSpPr>
          <p:spPr bwMode="auto">
            <a:xfrm>
              <a:off x="4065" y="1264"/>
              <a:ext cx="428" cy="169"/>
            </a:xfrm>
            <a:custGeom>
              <a:avLst/>
              <a:gdLst>
                <a:gd name="T0" fmla="*/ 153 w 435"/>
                <a:gd name="T1" fmla="*/ 0 h 171"/>
                <a:gd name="T2" fmla="*/ 0 w 435"/>
                <a:gd name="T3" fmla="*/ 83 h 171"/>
                <a:gd name="T4" fmla="*/ 266 w 435"/>
                <a:gd name="T5" fmla="*/ 167 h 171"/>
                <a:gd name="T6" fmla="*/ 421 w 435"/>
                <a:gd name="T7" fmla="*/ 82 h 171"/>
                <a:gd name="T8" fmla="*/ 153 w 435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5" h="171">
                  <a:moveTo>
                    <a:pt x="159" y="0"/>
                  </a:moveTo>
                  <a:lnTo>
                    <a:pt x="0" y="85"/>
                  </a:lnTo>
                  <a:lnTo>
                    <a:pt x="274" y="171"/>
                  </a:lnTo>
                  <a:lnTo>
                    <a:pt x="435" y="8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2" name="Freeform 15"/>
            <p:cNvSpPr>
              <a:spLocks noChangeAspect="1"/>
            </p:cNvSpPr>
            <p:nvPr/>
          </p:nvSpPr>
          <p:spPr bwMode="auto">
            <a:xfrm>
              <a:off x="4135" y="1377"/>
              <a:ext cx="121" cy="98"/>
            </a:xfrm>
            <a:custGeom>
              <a:avLst/>
              <a:gdLst>
                <a:gd name="T0" fmla="*/ 71 w 123"/>
                <a:gd name="T1" fmla="*/ 20 h 99"/>
                <a:gd name="T2" fmla="*/ 31 w 123"/>
                <a:gd name="T3" fmla="*/ 6 h 99"/>
                <a:gd name="T4" fmla="*/ 19 w 123"/>
                <a:gd name="T5" fmla="*/ 66 h 99"/>
                <a:gd name="T6" fmla="*/ 94 w 123"/>
                <a:gd name="T7" fmla="*/ 97 h 99"/>
                <a:gd name="T8" fmla="*/ 119 w 123"/>
                <a:gd name="T9" fmla="*/ 44 h 99"/>
                <a:gd name="T10" fmla="*/ 81 w 123"/>
                <a:gd name="T11" fmla="*/ 0 h 99"/>
                <a:gd name="T12" fmla="*/ 71 w 123"/>
                <a:gd name="T13" fmla="*/ 2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3" h="99">
                  <a:moveTo>
                    <a:pt x="73" y="20"/>
                  </a:moveTo>
                  <a:cubicBezTo>
                    <a:pt x="52" y="20"/>
                    <a:pt x="61" y="18"/>
                    <a:pt x="33" y="6"/>
                  </a:cubicBezTo>
                  <a:cubicBezTo>
                    <a:pt x="23" y="17"/>
                    <a:pt x="0" y="39"/>
                    <a:pt x="19" y="68"/>
                  </a:cubicBezTo>
                  <a:cubicBezTo>
                    <a:pt x="58" y="90"/>
                    <a:pt x="50" y="91"/>
                    <a:pt x="98" y="99"/>
                  </a:cubicBezTo>
                  <a:cubicBezTo>
                    <a:pt x="112" y="81"/>
                    <a:pt x="115" y="71"/>
                    <a:pt x="123" y="44"/>
                  </a:cubicBezTo>
                  <a:cubicBezTo>
                    <a:pt x="121" y="32"/>
                    <a:pt x="97" y="26"/>
                    <a:pt x="83" y="0"/>
                  </a:cubicBezTo>
                  <a:cubicBezTo>
                    <a:pt x="73" y="10"/>
                    <a:pt x="75" y="16"/>
                    <a:pt x="73" y="2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3" name="Freeform 16"/>
            <p:cNvSpPr>
              <a:spLocks noChangeAspect="1"/>
            </p:cNvSpPr>
            <p:nvPr/>
          </p:nvSpPr>
          <p:spPr bwMode="auto">
            <a:xfrm>
              <a:off x="4415" y="972"/>
              <a:ext cx="210" cy="290"/>
            </a:xfrm>
            <a:custGeom>
              <a:avLst/>
              <a:gdLst>
                <a:gd name="T0" fmla="*/ 141 w 280"/>
                <a:gd name="T1" fmla="*/ 39 h 334"/>
                <a:gd name="T2" fmla="*/ 143 w 280"/>
                <a:gd name="T3" fmla="*/ 140 h 334"/>
                <a:gd name="T4" fmla="*/ 116 w 280"/>
                <a:gd name="T5" fmla="*/ 225 h 334"/>
                <a:gd name="T6" fmla="*/ 60 w 280"/>
                <a:gd name="T7" fmla="*/ 246 h 334"/>
                <a:gd name="T8" fmla="*/ 24 w 280"/>
                <a:gd name="T9" fmla="*/ 188 h 334"/>
                <a:gd name="T10" fmla="*/ 35 w 280"/>
                <a:gd name="T11" fmla="*/ 30 h 334"/>
                <a:gd name="T12" fmla="*/ 141 w 280"/>
                <a:gd name="T13" fmla="*/ 39 h 3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0" h="334">
                  <a:moveTo>
                    <a:pt x="250" y="52"/>
                  </a:moveTo>
                  <a:cubicBezTo>
                    <a:pt x="280" y="79"/>
                    <a:pt x="280" y="159"/>
                    <a:pt x="253" y="186"/>
                  </a:cubicBezTo>
                  <a:cubicBezTo>
                    <a:pt x="220" y="220"/>
                    <a:pt x="240" y="289"/>
                    <a:pt x="206" y="298"/>
                  </a:cubicBezTo>
                  <a:cubicBezTo>
                    <a:pt x="181" y="322"/>
                    <a:pt x="134" y="334"/>
                    <a:pt x="107" y="326"/>
                  </a:cubicBezTo>
                  <a:cubicBezTo>
                    <a:pt x="107" y="278"/>
                    <a:pt x="62" y="293"/>
                    <a:pt x="42" y="250"/>
                  </a:cubicBezTo>
                  <a:cubicBezTo>
                    <a:pt x="24" y="205"/>
                    <a:pt x="0" y="112"/>
                    <a:pt x="61" y="40"/>
                  </a:cubicBezTo>
                  <a:cubicBezTo>
                    <a:pt x="95" y="2"/>
                    <a:pt x="191" y="0"/>
                    <a:pt x="250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4" name="Freeform 17"/>
            <p:cNvSpPr>
              <a:spLocks noChangeAspect="1"/>
            </p:cNvSpPr>
            <p:nvPr/>
          </p:nvSpPr>
          <p:spPr bwMode="auto">
            <a:xfrm>
              <a:off x="4282" y="1259"/>
              <a:ext cx="110" cy="74"/>
            </a:xfrm>
            <a:custGeom>
              <a:avLst/>
              <a:gdLst>
                <a:gd name="T0" fmla="*/ 44 w 112"/>
                <a:gd name="T1" fmla="*/ 50 h 75"/>
                <a:gd name="T2" fmla="*/ 0 w 112"/>
                <a:gd name="T3" fmla="*/ 37 h 75"/>
                <a:gd name="T4" fmla="*/ 58 w 112"/>
                <a:gd name="T5" fmla="*/ 8 h 75"/>
                <a:gd name="T6" fmla="*/ 108 w 112"/>
                <a:gd name="T7" fmla="*/ 19 h 75"/>
                <a:gd name="T8" fmla="*/ 86 w 112"/>
                <a:gd name="T9" fmla="*/ 73 h 75"/>
                <a:gd name="T10" fmla="*/ 16 w 112"/>
                <a:gd name="T11" fmla="*/ 62 h 75"/>
                <a:gd name="T12" fmla="*/ 44 w 112"/>
                <a:gd name="T13" fmla="*/ 50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2" h="75">
                  <a:moveTo>
                    <a:pt x="46" y="52"/>
                  </a:moveTo>
                  <a:cubicBezTo>
                    <a:pt x="31" y="37"/>
                    <a:pt x="28" y="49"/>
                    <a:pt x="0" y="38"/>
                  </a:cubicBezTo>
                  <a:cubicBezTo>
                    <a:pt x="1" y="23"/>
                    <a:pt x="26" y="15"/>
                    <a:pt x="60" y="8"/>
                  </a:cubicBezTo>
                  <a:cubicBezTo>
                    <a:pt x="90" y="12"/>
                    <a:pt x="66" y="0"/>
                    <a:pt x="112" y="19"/>
                  </a:cubicBezTo>
                  <a:cubicBezTo>
                    <a:pt x="109" y="41"/>
                    <a:pt x="104" y="50"/>
                    <a:pt x="90" y="75"/>
                  </a:cubicBezTo>
                  <a:cubicBezTo>
                    <a:pt x="68" y="66"/>
                    <a:pt x="44" y="55"/>
                    <a:pt x="16" y="64"/>
                  </a:cubicBezTo>
                  <a:cubicBezTo>
                    <a:pt x="16" y="49"/>
                    <a:pt x="44" y="57"/>
                    <a:pt x="46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5" name="Freeform 18"/>
            <p:cNvSpPr>
              <a:spLocks noChangeAspect="1"/>
            </p:cNvSpPr>
            <p:nvPr/>
          </p:nvSpPr>
          <p:spPr bwMode="auto">
            <a:xfrm>
              <a:off x="4366" y="1277"/>
              <a:ext cx="219" cy="105"/>
            </a:xfrm>
            <a:custGeom>
              <a:avLst/>
              <a:gdLst>
                <a:gd name="T0" fmla="*/ 216 w 222"/>
                <a:gd name="T1" fmla="*/ 89 h 107"/>
                <a:gd name="T2" fmla="*/ 125 w 222"/>
                <a:gd name="T3" fmla="*/ 97 h 107"/>
                <a:gd name="T4" fmla="*/ 2 w 222"/>
                <a:gd name="T5" fmla="*/ 54 h 107"/>
                <a:gd name="T6" fmla="*/ 30 w 222"/>
                <a:gd name="T7" fmla="*/ 0 h 107"/>
                <a:gd name="T8" fmla="*/ 133 w 222"/>
                <a:gd name="T9" fmla="*/ 9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2" h="107">
                  <a:moveTo>
                    <a:pt x="222" y="93"/>
                  </a:moveTo>
                  <a:cubicBezTo>
                    <a:pt x="207" y="94"/>
                    <a:pt x="166" y="107"/>
                    <a:pt x="129" y="101"/>
                  </a:cubicBezTo>
                  <a:cubicBezTo>
                    <a:pt x="85" y="95"/>
                    <a:pt x="45" y="90"/>
                    <a:pt x="2" y="56"/>
                  </a:cubicBezTo>
                  <a:cubicBezTo>
                    <a:pt x="8" y="22"/>
                    <a:pt x="0" y="15"/>
                    <a:pt x="30" y="0"/>
                  </a:cubicBezTo>
                  <a:cubicBezTo>
                    <a:pt x="93" y="18"/>
                    <a:pt x="118" y="3"/>
                    <a:pt x="137" y="9"/>
                  </a:cubicBezTo>
                </a:path>
              </a:pathLst>
            </a:custGeom>
            <a:solidFill>
              <a:schemeClr val="accent2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6" name="Freeform 19"/>
            <p:cNvSpPr>
              <a:spLocks noChangeAspect="1"/>
            </p:cNvSpPr>
            <p:nvPr/>
          </p:nvSpPr>
          <p:spPr bwMode="auto">
            <a:xfrm>
              <a:off x="4221" y="1199"/>
              <a:ext cx="559" cy="656"/>
            </a:xfrm>
            <a:custGeom>
              <a:avLst/>
              <a:gdLst>
                <a:gd name="T0" fmla="*/ 7 w 568"/>
                <a:gd name="T1" fmla="*/ 434 h 666"/>
                <a:gd name="T2" fmla="*/ 241 w 568"/>
                <a:gd name="T3" fmla="*/ 402 h 666"/>
                <a:gd name="T4" fmla="*/ 241 w 568"/>
                <a:gd name="T5" fmla="*/ 293 h 666"/>
                <a:gd name="T6" fmla="*/ 262 w 568"/>
                <a:gd name="T7" fmla="*/ 207 h 666"/>
                <a:gd name="T8" fmla="*/ 226 w 568"/>
                <a:gd name="T9" fmla="*/ 340 h 666"/>
                <a:gd name="T10" fmla="*/ 137 w 568"/>
                <a:gd name="T11" fmla="*/ 348 h 666"/>
                <a:gd name="T12" fmla="*/ 0 w 568"/>
                <a:gd name="T13" fmla="*/ 273 h 666"/>
                <a:gd name="T14" fmla="*/ 34 w 568"/>
                <a:gd name="T15" fmla="*/ 225 h 666"/>
                <a:gd name="T16" fmla="*/ 145 w 568"/>
                <a:gd name="T17" fmla="*/ 258 h 666"/>
                <a:gd name="T18" fmla="*/ 186 w 568"/>
                <a:gd name="T19" fmla="*/ 117 h 666"/>
                <a:gd name="T20" fmla="*/ 250 w 568"/>
                <a:gd name="T21" fmla="*/ 45 h 666"/>
                <a:gd name="T22" fmla="*/ 456 w 568"/>
                <a:gd name="T23" fmla="*/ 58 h 666"/>
                <a:gd name="T24" fmla="*/ 478 w 568"/>
                <a:gd name="T25" fmla="*/ 314 h 666"/>
                <a:gd name="T26" fmla="*/ 502 w 568"/>
                <a:gd name="T27" fmla="*/ 556 h 666"/>
                <a:gd name="T28" fmla="*/ 124 w 568"/>
                <a:gd name="T29" fmla="*/ 608 h 66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8" h="666">
                  <a:moveTo>
                    <a:pt x="7" y="448"/>
                  </a:moveTo>
                  <a:cubicBezTo>
                    <a:pt x="48" y="442"/>
                    <a:pt x="209" y="438"/>
                    <a:pt x="249" y="414"/>
                  </a:cubicBezTo>
                  <a:cubicBezTo>
                    <a:pt x="290" y="390"/>
                    <a:pt x="246" y="335"/>
                    <a:pt x="249" y="302"/>
                  </a:cubicBezTo>
                  <a:cubicBezTo>
                    <a:pt x="253" y="268"/>
                    <a:pt x="272" y="205"/>
                    <a:pt x="270" y="213"/>
                  </a:cubicBezTo>
                  <a:cubicBezTo>
                    <a:pt x="263" y="269"/>
                    <a:pt x="256" y="326"/>
                    <a:pt x="234" y="350"/>
                  </a:cubicBezTo>
                  <a:cubicBezTo>
                    <a:pt x="212" y="373"/>
                    <a:pt x="180" y="370"/>
                    <a:pt x="141" y="358"/>
                  </a:cubicBezTo>
                  <a:cubicBezTo>
                    <a:pt x="97" y="352"/>
                    <a:pt x="43" y="315"/>
                    <a:pt x="0" y="281"/>
                  </a:cubicBezTo>
                  <a:cubicBezTo>
                    <a:pt x="6" y="247"/>
                    <a:pt x="6" y="246"/>
                    <a:pt x="36" y="231"/>
                  </a:cubicBezTo>
                  <a:cubicBezTo>
                    <a:pt x="99" y="249"/>
                    <a:pt x="112" y="294"/>
                    <a:pt x="149" y="266"/>
                  </a:cubicBezTo>
                  <a:cubicBezTo>
                    <a:pt x="188" y="238"/>
                    <a:pt x="172" y="158"/>
                    <a:pt x="192" y="121"/>
                  </a:cubicBezTo>
                  <a:cubicBezTo>
                    <a:pt x="211" y="81"/>
                    <a:pt x="214" y="72"/>
                    <a:pt x="258" y="47"/>
                  </a:cubicBezTo>
                  <a:cubicBezTo>
                    <a:pt x="298" y="26"/>
                    <a:pt x="413" y="0"/>
                    <a:pt x="470" y="60"/>
                  </a:cubicBezTo>
                  <a:cubicBezTo>
                    <a:pt x="486" y="128"/>
                    <a:pt x="486" y="239"/>
                    <a:pt x="494" y="324"/>
                  </a:cubicBezTo>
                  <a:cubicBezTo>
                    <a:pt x="502" y="409"/>
                    <a:pt x="568" y="488"/>
                    <a:pt x="518" y="573"/>
                  </a:cubicBezTo>
                  <a:cubicBezTo>
                    <a:pt x="461" y="666"/>
                    <a:pt x="197" y="615"/>
                    <a:pt x="128" y="626"/>
                  </a:cubicBez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7" name="Freeform 20"/>
            <p:cNvSpPr>
              <a:spLocks noChangeAspect="1"/>
            </p:cNvSpPr>
            <p:nvPr/>
          </p:nvSpPr>
          <p:spPr bwMode="auto">
            <a:xfrm>
              <a:off x="4264" y="1275"/>
              <a:ext cx="89" cy="49"/>
            </a:xfrm>
            <a:custGeom>
              <a:avLst/>
              <a:gdLst>
                <a:gd name="T0" fmla="*/ 0 w 90"/>
                <a:gd name="T1" fmla="*/ 48 h 50"/>
                <a:gd name="T2" fmla="*/ 88 w 90"/>
                <a:gd name="T3" fmla="*/ 0 h 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0" h="50">
                  <a:moveTo>
                    <a:pt x="0" y="50"/>
                  </a:moveTo>
                  <a:lnTo>
                    <a:pt x="9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8" name="Freeform 21"/>
            <p:cNvSpPr>
              <a:spLocks noChangeAspect="1"/>
            </p:cNvSpPr>
            <p:nvPr/>
          </p:nvSpPr>
          <p:spPr bwMode="auto">
            <a:xfrm>
              <a:off x="4399" y="954"/>
              <a:ext cx="264" cy="258"/>
            </a:xfrm>
            <a:custGeom>
              <a:avLst/>
              <a:gdLst>
                <a:gd name="T0" fmla="*/ 193 w 303"/>
                <a:gd name="T1" fmla="*/ 37 h 296"/>
                <a:gd name="T2" fmla="*/ 222 w 303"/>
                <a:gd name="T3" fmla="*/ 100 h 296"/>
                <a:gd name="T4" fmla="*/ 213 w 303"/>
                <a:gd name="T5" fmla="*/ 203 h 296"/>
                <a:gd name="T6" fmla="*/ 139 w 303"/>
                <a:gd name="T7" fmla="*/ 214 h 296"/>
                <a:gd name="T8" fmla="*/ 84 w 303"/>
                <a:gd name="T9" fmla="*/ 214 h 296"/>
                <a:gd name="T10" fmla="*/ 40 w 303"/>
                <a:gd name="T11" fmla="*/ 144 h 296"/>
                <a:gd name="T12" fmla="*/ 2 w 303"/>
                <a:gd name="T13" fmla="*/ 126 h 296"/>
                <a:gd name="T14" fmla="*/ 33 w 303"/>
                <a:gd name="T15" fmla="*/ 38 h 296"/>
                <a:gd name="T16" fmla="*/ 109 w 303"/>
                <a:gd name="T17" fmla="*/ 3 h 296"/>
                <a:gd name="T18" fmla="*/ 159 w 303"/>
                <a:gd name="T19" fmla="*/ 9 h 296"/>
                <a:gd name="T20" fmla="*/ 193 w 303"/>
                <a:gd name="T21" fmla="*/ 37 h 29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3" h="296">
                  <a:moveTo>
                    <a:pt x="254" y="48"/>
                  </a:moveTo>
                  <a:cubicBezTo>
                    <a:pt x="268" y="64"/>
                    <a:pt x="286" y="107"/>
                    <a:pt x="293" y="132"/>
                  </a:cubicBezTo>
                  <a:cubicBezTo>
                    <a:pt x="297" y="161"/>
                    <a:pt x="303" y="244"/>
                    <a:pt x="281" y="267"/>
                  </a:cubicBezTo>
                  <a:cubicBezTo>
                    <a:pt x="262" y="296"/>
                    <a:pt x="193" y="282"/>
                    <a:pt x="182" y="282"/>
                  </a:cubicBezTo>
                  <a:cubicBezTo>
                    <a:pt x="151" y="288"/>
                    <a:pt x="129" y="292"/>
                    <a:pt x="110" y="282"/>
                  </a:cubicBezTo>
                  <a:cubicBezTo>
                    <a:pt x="80" y="249"/>
                    <a:pt x="91" y="214"/>
                    <a:pt x="53" y="189"/>
                  </a:cubicBezTo>
                  <a:cubicBezTo>
                    <a:pt x="41" y="171"/>
                    <a:pt x="19" y="176"/>
                    <a:pt x="2" y="165"/>
                  </a:cubicBezTo>
                  <a:cubicBezTo>
                    <a:pt x="0" y="142"/>
                    <a:pt x="21" y="78"/>
                    <a:pt x="44" y="51"/>
                  </a:cubicBezTo>
                  <a:cubicBezTo>
                    <a:pt x="70" y="25"/>
                    <a:pt x="108" y="9"/>
                    <a:pt x="143" y="3"/>
                  </a:cubicBezTo>
                  <a:cubicBezTo>
                    <a:pt x="170" y="0"/>
                    <a:pt x="189" y="5"/>
                    <a:pt x="209" y="12"/>
                  </a:cubicBezTo>
                  <a:lnTo>
                    <a:pt x="254" y="48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9228" name="Freeform 22"/>
          <p:cNvSpPr>
            <a:spLocks noChangeAspect="1"/>
          </p:cNvSpPr>
          <p:nvPr/>
        </p:nvSpPr>
        <p:spPr bwMode="auto">
          <a:xfrm>
            <a:off x="3340100" y="2563813"/>
            <a:ext cx="209550" cy="147637"/>
          </a:xfrm>
          <a:custGeom>
            <a:avLst/>
            <a:gdLst>
              <a:gd name="T0" fmla="*/ 185080275 w 110"/>
              <a:gd name="T1" fmla="*/ 11028676 h 77"/>
              <a:gd name="T2" fmla="*/ 315725175 w 110"/>
              <a:gd name="T3" fmla="*/ 33086027 h 77"/>
              <a:gd name="T4" fmla="*/ 352015425 w 110"/>
              <a:gd name="T5" fmla="*/ 231606023 h 77"/>
              <a:gd name="T6" fmla="*/ 87096600 w 110"/>
              <a:gd name="T7" fmla="*/ 283073815 h 77"/>
              <a:gd name="T8" fmla="*/ 0 w 110"/>
              <a:gd name="T9" fmla="*/ 91906909 h 77"/>
              <a:gd name="T10" fmla="*/ 185080275 w 110"/>
              <a:gd name="T11" fmla="*/ 11028676 h 7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" h="77">
                <a:moveTo>
                  <a:pt x="51" y="3"/>
                </a:moveTo>
                <a:cubicBezTo>
                  <a:pt x="68" y="3"/>
                  <a:pt x="79" y="0"/>
                  <a:pt x="87" y="9"/>
                </a:cubicBezTo>
                <a:cubicBezTo>
                  <a:pt x="95" y="18"/>
                  <a:pt x="110" y="57"/>
                  <a:pt x="97" y="63"/>
                </a:cubicBezTo>
                <a:cubicBezTo>
                  <a:pt x="66" y="63"/>
                  <a:pt x="64" y="70"/>
                  <a:pt x="24" y="77"/>
                </a:cubicBezTo>
                <a:cubicBezTo>
                  <a:pt x="12" y="62"/>
                  <a:pt x="7" y="46"/>
                  <a:pt x="0" y="25"/>
                </a:cubicBezTo>
                <a:cubicBezTo>
                  <a:pt x="24" y="18"/>
                  <a:pt x="13" y="3"/>
                  <a:pt x="51" y="3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29" name="Freeform 23"/>
          <p:cNvSpPr>
            <a:spLocks noChangeAspect="1"/>
          </p:cNvSpPr>
          <p:nvPr/>
        </p:nvSpPr>
        <p:spPr bwMode="auto">
          <a:xfrm>
            <a:off x="2757488" y="1758950"/>
            <a:ext cx="371475" cy="482600"/>
          </a:xfrm>
          <a:custGeom>
            <a:avLst/>
            <a:gdLst>
              <a:gd name="T0" fmla="*/ 79838550 w 195"/>
              <a:gd name="T1" fmla="*/ 174651605 h 253"/>
              <a:gd name="T2" fmla="*/ 72580500 w 195"/>
              <a:gd name="T3" fmla="*/ 538511022 h 253"/>
              <a:gd name="T4" fmla="*/ 199596375 w 195"/>
              <a:gd name="T5" fmla="*/ 836876088 h 253"/>
              <a:gd name="T6" fmla="*/ 464515200 w 195"/>
              <a:gd name="T7" fmla="*/ 909647590 h 253"/>
              <a:gd name="T8" fmla="*/ 591531075 w 195"/>
              <a:gd name="T9" fmla="*/ 778658886 h 253"/>
              <a:gd name="T10" fmla="*/ 707659875 w 195"/>
              <a:gd name="T11" fmla="*/ 523956722 h 253"/>
              <a:gd name="T12" fmla="*/ 584273025 w 195"/>
              <a:gd name="T13" fmla="*/ 145543004 h 253"/>
              <a:gd name="T14" fmla="*/ 79838550 w 195"/>
              <a:gd name="T15" fmla="*/ 174651605 h 2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5" h="253">
                <a:moveTo>
                  <a:pt x="22" y="48"/>
                </a:moveTo>
                <a:cubicBezTo>
                  <a:pt x="0" y="69"/>
                  <a:pt x="0" y="128"/>
                  <a:pt x="20" y="148"/>
                </a:cubicBezTo>
                <a:cubicBezTo>
                  <a:pt x="44" y="172"/>
                  <a:pt x="29" y="223"/>
                  <a:pt x="55" y="230"/>
                </a:cubicBezTo>
                <a:cubicBezTo>
                  <a:pt x="73" y="247"/>
                  <a:pt x="110" y="253"/>
                  <a:pt x="128" y="250"/>
                </a:cubicBezTo>
                <a:cubicBezTo>
                  <a:pt x="128" y="215"/>
                  <a:pt x="138" y="219"/>
                  <a:pt x="163" y="214"/>
                </a:cubicBezTo>
                <a:cubicBezTo>
                  <a:pt x="189" y="207"/>
                  <a:pt x="185" y="176"/>
                  <a:pt x="195" y="144"/>
                </a:cubicBezTo>
                <a:cubicBezTo>
                  <a:pt x="183" y="110"/>
                  <a:pt x="195" y="69"/>
                  <a:pt x="161" y="40"/>
                </a:cubicBezTo>
                <a:cubicBezTo>
                  <a:pt x="109" y="0"/>
                  <a:pt x="65" y="11"/>
                  <a:pt x="22" y="48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0" name="Freeform 24"/>
          <p:cNvSpPr>
            <a:spLocks noChangeAspect="1"/>
          </p:cNvSpPr>
          <p:nvPr/>
        </p:nvSpPr>
        <p:spPr bwMode="auto">
          <a:xfrm>
            <a:off x="3200400" y="2424113"/>
            <a:ext cx="190500" cy="123825"/>
          </a:xfrm>
          <a:custGeom>
            <a:avLst/>
            <a:gdLst>
              <a:gd name="T0" fmla="*/ 232257600 w 100"/>
              <a:gd name="T1" fmla="*/ 177822225 h 65"/>
              <a:gd name="T2" fmla="*/ 290322000 w 100"/>
              <a:gd name="T3" fmla="*/ 148790025 h 65"/>
              <a:gd name="T4" fmla="*/ 341128350 w 100"/>
              <a:gd name="T5" fmla="*/ 116128800 h 65"/>
              <a:gd name="T6" fmla="*/ 159677100 w 100"/>
              <a:gd name="T7" fmla="*/ 25403175 h 65"/>
              <a:gd name="T8" fmla="*/ 0 w 100"/>
              <a:gd name="T9" fmla="*/ 58064400 h 65"/>
              <a:gd name="T10" fmla="*/ 65322450 w 100"/>
              <a:gd name="T11" fmla="*/ 228628575 h 65"/>
              <a:gd name="T12" fmla="*/ 297580050 w 100"/>
              <a:gd name="T13" fmla="*/ 235886625 h 65"/>
              <a:gd name="T14" fmla="*/ 232257600 w 100"/>
              <a:gd name="T15" fmla="*/ 177822225 h 6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0" h="65">
                <a:moveTo>
                  <a:pt x="64" y="49"/>
                </a:moveTo>
                <a:cubicBezTo>
                  <a:pt x="63" y="44"/>
                  <a:pt x="75" y="44"/>
                  <a:pt x="80" y="41"/>
                </a:cubicBezTo>
                <a:cubicBezTo>
                  <a:pt x="85" y="38"/>
                  <a:pt x="100" y="38"/>
                  <a:pt x="94" y="32"/>
                </a:cubicBezTo>
                <a:cubicBezTo>
                  <a:pt x="93" y="19"/>
                  <a:pt x="72" y="13"/>
                  <a:pt x="44" y="7"/>
                </a:cubicBezTo>
                <a:cubicBezTo>
                  <a:pt x="18" y="10"/>
                  <a:pt x="39" y="0"/>
                  <a:pt x="0" y="16"/>
                </a:cubicBezTo>
                <a:cubicBezTo>
                  <a:pt x="3" y="34"/>
                  <a:pt x="7" y="42"/>
                  <a:pt x="18" y="63"/>
                </a:cubicBezTo>
                <a:cubicBezTo>
                  <a:pt x="37" y="55"/>
                  <a:pt x="58" y="63"/>
                  <a:pt x="82" y="65"/>
                </a:cubicBezTo>
                <a:cubicBezTo>
                  <a:pt x="82" y="52"/>
                  <a:pt x="66" y="53"/>
                  <a:pt x="64" y="49"/>
                </a:cubicBezTo>
                <a:close/>
              </a:path>
            </a:pathLst>
          </a:custGeom>
          <a:solidFill>
            <a:srgbClr val="FFCC66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1" name="Freeform 25"/>
          <p:cNvSpPr>
            <a:spLocks noChangeAspect="1"/>
          </p:cNvSpPr>
          <p:nvPr/>
        </p:nvSpPr>
        <p:spPr bwMode="auto">
          <a:xfrm>
            <a:off x="2889250" y="2452688"/>
            <a:ext cx="354013" cy="171450"/>
          </a:xfrm>
          <a:custGeom>
            <a:avLst/>
            <a:gdLst>
              <a:gd name="T0" fmla="*/ 0 w 186"/>
              <a:gd name="T1" fmla="*/ 283063950 h 90"/>
              <a:gd name="T2" fmla="*/ 282557570 w 186"/>
              <a:gd name="T3" fmla="*/ 308467125 h 90"/>
              <a:gd name="T4" fmla="*/ 666545574 w 186"/>
              <a:gd name="T5" fmla="*/ 170564175 h 90"/>
              <a:gd name="T6" fmla="*/ 583228804 w 186"/>
              <a:gd name="T7" fmla="*/ 0 h 90"/>
              <a:gd name="T8" fmla="*/ 257199961 w 186"/>
              <a:gd name="T9" fmla="*/ 2903220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6" h="90">
                <a:moveTo>
                  <a:pt x="0" y="78"/>
                </a:moveTo>
                <a:cubicBezTo>
                  <a:pt x="13" y="79"/>
                  <a:pt x="47" y="90"/>
                  <a:pt x="78" y="85"/>
                </a:cubicBezTo>
                <a:cubicBezTo>
                  <a:pt x="115" y="80"/>
                  <a:pt x="138" y="62"/>
                  <a:pt x="184" y="47"/>
                </a:cubicBezTo>
                <a:cubicBezTo>
                  <a:pt x="179" y="19"/>
                  <a:pt x="186" y="13"/>
                  <a:pt x="161" y="0"/>
                </a:cubicBezTo>
                <a:cubicBezTo>
                  <a:pt x="114" y="0"/>
                  <a:pt x="87" y="3"/>
                  <a:pt x="71" y="8"/>
                </a:cubicBezTo>
              </a:path>
            </a:pathLst>
          </a:custGeom>
          <a:solidFill>
            <a:srgbClr val="808080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2" name="Freeform 26"/>
          <p:cNvSpPr>
            <a:spLocks noChangeAspect="1"/>
          </p:cNvSpPr>
          <p:nvPr/>
        </p:nvSpPr>
        <p:spPr bwMode="auto">
          <a:xfrm>
            <a:off x="2625725" y="2128838"/>
            <a:ext cx="836613" cy="1089025"/>
          </a:xfrm>
          <a:custGeom>
            <a:avLst/>
            <a:gdLst>
              <a:gd name="T0" fmla="*/ 1594353785 w 439"/>
              <a:gd name="T1" fmla="*/ 1391922453 h 572"/>
              <a:gd name="T2" fmla="*/ 1133117032 w 439"/>
              <a:gd name="T3" fmla="*/ 1312176123 h 572"/>
              <a:gd name="T4" fmla="*/ 900683453 w 439"/>
              <a:gd name="T5" fmla="*/ 1181683512 h 572"/>
              <a:gd name="T6" fmla="*/ 1489032022 w 439"/>
              <a:gd name="T7" fmla="*/ 1138185340 h 572"/>
              <a:gd name="T8" fmla="*/ 1387342570 w 439"/>
              <a:gd name="T9" fmla="*/ 906198265 h 572"/>
              <a:gd name="T10" fmla="*/ 1016900243 w 439"/>
              <a:gd name="T11" fmla="*/ 855451984 h 572"/>
              <a:gd name="T12" fmla="*/ 886156117 w 439"/>
              <a:gd name="T13" fmla="*/ 442226017 h 572"/>
              <a:gd name="T14" fmla="*/ 769939327 w 439"/>
              <a:gd name="T15" fmla="*/ 166740770 h 572"/>
              <a:gd name="T16" fmla="*/ 163431111 w 439"/>
              <a:gd name="T17" fmla="*/ 260985222 h 572"/>
              <a:gd name="T18" fmla="*/ 221538553 w 439"/>
              <a:gd name="T19" fmla="*/ 1805148420 h 572"/>
              <a:gd name="T20" fmla="*/ 1231176080 w 439"/>
              <a:gd name="T21" fmla="*/ 1932016025 h 5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572">
                <a:moveTo>
                  <a:pt x="439" y="384"/>
                </a:moveTo>
                <a:cubicBezTo>
                  <a:pt x="418" y="380"/>
                  <a:pt x="344" y="372"/>
                  <a:pt x="312" y="362"/>
                </a:cubicBezTo>
                <a:cubicBezTo>
                  <a:pt x="280" y="352"/>
                  <a:pt x="296" y="366"/>
                  <a:pt x="248" y="326"/>
                </a:cubicBezTo>
                <a:cubicBezTo>
                  <a:pt x="296" y="342"/>
                  <a:pt x="380" y="331"/>
                  <a:pt x="410" y="314"/>
                </a:cubicBezTo>
                <a:cubicBezTo>
                  <a:pt x="405" y="286"/>
                  <a:pt x="406" y="262"/>
                  <a:pt x="382" y="250"/>
                </a:cubicBezTo>
                <a:cubicBezTo>
                  <a:pt x="339" y="246"/>
                  <a:pt x="311" y="259"/>
                  <a:pt x="280" y="236"/>
                </a:cubicBezTo>
                <a:cubicBezTo>
                  <a:pt x="248" y="212"/>
                  <a:pt x="260" y="153"/>
                  <a:pt x="244" y="122"/>
                </a:cubicBezTo>
                <a:cubicBezTo>
                  <a:pt x="228" y="89"/>
                  <a:pt x="248" y="67"/>
                  <a:pt x="212" y="46"/>
                </a:cubicBezTo>
                <a:cubicBezTo>
                  <a:pt x="179" y="28"/>
                  <a:pt x="68" y="0"/>
                  <a:pt x="45" y="72"/>
                </a:cubicBezTo>
                <a:cubicBezTo>
                  <a:pt x="0" y="211"/>
                  <a:pt x="0" y="418"/>
                  <a:pt x="61" y="498"/>
                </a:cubicBezTo>
                <a:cubicBezTo>
                  <a:pt x="114" y="572"/>
                  <a:pt x="281" y="524"/>
                  <a:pt x="339" y="533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3" name="Freeform 27"/>
          <p:cNvSpPr>
            <a:spLocks noChangeAspect="1"/>
          </p:cNvSpPr>
          <p:nvPr/>
        </p:nvSpPr>
        <p:spPr bwMode="auto">
          <a:xfrm rot="1071223">
            <a:off x="3003550" y="1941513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4" name="Freeform 28"/>
          <p:cNvSpPr>
            <a:spLocks noChangeAspect="1"/>
          </p:cNvSpPr>
          <p:nvPr/>
        </p:nvSpPr>
        <p:spPr bwMode="auto">
          <a:xfrm rot="1071223">
            <a:off x="3017838" y="1962150"/>
            <a:ext cx="26987" cy="19050"/>
          </a:xfrm>
          <a:custGeom>
            <a:avLst/>
            <a:gdLst>
              <a:gd name="T0" fmla="*/ 0 w 14"/>
              <a:gd name="T1" fmla="*/ 26992118 h 11"/>
              <a:gd name="T2" fmla="*/ 52021298 w 14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5" name="Freeform 29"/>
          <p:cNvSpPr>
            <a:spLocks noChangeAspect="1"/>
          </p:cNvSpPr>
          <p:nvPr/>
        </p:nvSpPr>
        <p:spPr bwMode="auto">
          <a:xfrm rot="1071223">
            <a:off x="3081338" y="1941513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6" name="Freeform 30"/>
          <p:cNvSpPr>
            <a:spLocks noChangeAspect="1"/>
          </p:cNvSpPr>
          <p:nvPr/>
        </p:nvSpPr>
        <p:spPr bwMode="auto">
          <a:xfrm rot="1071223">
            <a:off x="3095625" y="1962150"/>
            <a:ext cx="26988" cy="19050"/>
          </a:xfrm>
          <a:custGeom>
            <a:avLst/>
            <a:gdLst>
              <a:gd name="T0" fmla="*/ 0 w 14"/>
              <a:gd name="T1" fmla="*/ 26992118 h 11"/>
              <a:gd name="T2" fmla="*/ 52025153 w 14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7" name="Freeform 31"/>
          <p:cNvSpPr>
            <a:spLocks noChangeAspect="1"/>
          </p:cNvSpPr>
          <p:nvPr/>
        </p:nvSpPr>
        <p:spPr bwMode="auto">
          <a:xfrm>
            <a:off x="2914650" y="2493963"/>
            <a:ext cx="190500" cy="266700"/>
          </a:xfrm>
          <a:custGeom>
            <a:avLst/>
            <a:gdLst>
              <a:gd name="T0" fmla="*/ 362902500 w 100"/>
              <a:gd name="T1" fmla="*/ 500805450 h 140"/>
              <a:gd name="T2" fmla="*/ 0 w 100"/>
              <a:gd name="T3" fmla="*/ 0 h 14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00" h="140">
                <a:moveTo>
                  <a:pt x="100" y="138"/>
                </a:moveTo>
                <a:cubicBezTo>
                  <a:pt x="42" y="140"/>
                  <a:pt x="20" y="88"/>
                  <a:pt x="0" y="0"/>
                </a:cubicBezTo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8" name="Freeform 32"/>
          <p:cNvSpPr>
            <a:spLocks noChangeAspect="1"/>
          </p:cNvSpPr>
          <p:nvPr/>
        </p:nvSpPr>
        <p:spPr bwMode="auto">
          <a:xfrm>
            <a:off x="3060700" y="1998663"/>
            <a:ext cx="63500" cy="90487"/>
          </a:xfrm>
          <a:custGeom>
            <a:avLst/>
            <a:gdLst>
              <a:gd name="T0" fmla="*/ 29510103 w 73"/>
              <a:gd name="T1" fmla="*/ 0 h 98"/>
              <a:gd name="T2" fmla="*/ 54479521 w 73"/>
              <a:gd name="T3" fmla="*/ 57973544 h 98"/>
              <a:gd name="T4" fmla="*/ 6810158 w 73"/>
              <a:gd name="T5" fmla="*/ 55415901 h 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3" h="98">
                <a:moveTo>
                  <a:pt x="39" y="0"/>
                </a:moveTo>
                <a:cubicBezTo>
                  <a:pt x="50" y="27"/>
                  <a:pt x="70" y="41"/>
                  <a:pt x="72" y="68"/>
                </a:cubicBezTo>
                <a:cubicBezTo>
                  <a:pt x="73" y="83"/>
                  <a:pt x="0" y="98"/>
                  <a:pt x="9" y="65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39" name="Freeform 33"/>
          <p:cNvSpPr>
            <a:spLocks noChangeAspect="1"/>
          </p:cNvSpPr>
          <p:nvPr/>
        </p:nvSpPr>
        <p:spPr bwMode="auto">
          <a:xfrm rot="718033">
            <a:off x="3063875" y="2090738"/>
            <a:ext cx="47625" cy="26987"/>
          </a:xfrm>
          <a:custGeom>
            <a:avLst/>
            <a:gdLst>
              <a:gd name="T0" fmla="*/ 0 w 25"/>
              <a:gd name="T1" fmla="*/ 52021298 h 14"/>
              <a:gd name="T2" fmla="*/ 90725625 w 25"/>
              <a:gd name="T3" fmla="*/ 7431063 h 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9240" name="Freeform 34"/>
          <p:cNvSpPr>
            <a:spLocks noChangeAspect="1"/>
          </p:cNvSpPr>
          <p:nvPr/>
        </p:nvSpPr>
        <p:spPr bwMode="auto">
          <a:xfrm>
            <a:off x="2884488" y="1966913"/>
            <a:ext cx="57150" cy="112712"/>
          </a:xfrm>
          <a:custGeom>
            <a:avLst/>
            <a:gdLst>
              <a:gd name="T0" fmla="*/ 90725625 w 30"/>
              <a:gd name="T1" fmla="*/ 182476907 h 59"/>
              <a:gd name="T2" fmla="*/ 0 w 30"/>
              <a:gd name="T3" fmla="*/ 62041270 h 59"/>
              <a:gd name="T4" fmla="*/ 108870750 w 30"/>
              <a:gd name="T5" fmla="*/ 69340804 h 5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9241" name="Group 35"/>
          <p:cNvGrpSpPr>
            <a:grpSpLocks noChangeAspect="1"/>
          </p:cNvGrpSpPr>
          <p:nvPr/>
        </p:nvGrpSpPr>
        <p:grpSpPr bwMode="auto">
          <a:xfrm>
            <a:off x="3375025" y="2044700"/>
            <a:ext cx="1106488" cy="1581150"/>
            <a:chOff x="3303" y="882"/>
            <a:chExt cx="581" cy="830"/>
          </a:xfrm>
        </p:grpSpPr>
        <p:sp>
          <p:nvSpPr>
            <p:cNvPr id="9245" name="Freeform 36"/>
            <p:cNvSpPr>
              <a:spLocks noChangeAspect="1"/>
            </p:cNvSpPr>
            <p:nvPr/>
          </p:nvSpPr>
          <p:spPr bwMode="auto">
            <a:xfrm>
              <a:off x="3760" y="1292"/>
              <a:ext cx="124" cy="96"/>
            </a:xfrm>
            <a:custGeom>
              <a:avLst/>
              <a:gdLst>
                <a:gd name="T0" fmla="*/ 44 w 124"/>
                <a:gd name="T1" fmla="*/ 0 h 96"/>
                <a:gd name="T2" fmla="*/ 88 w 124"/>
                <a:gd name="T3" fmla="*/ 4 h 96"/>
                <a:gd name="T4" fmla="*/ 110 w 124"/>
                <a:gd name="T5" fmla="*/ 58 h 96"/>
                <a:gd name="T6" fmla="*/ 27 w 124"/>
                <a:gd name="T7" fmla="*/ 96 h 96"/>
                <a:gd name="T8" fmla="*/ 0 w 124"/>
                <a:gd name="T9" fmla="*/ 39 h 96"/>
                <a:gd name="T10" fmla="*/ 44 w 124"/>
                <a:gd name="T11" fmla="*/ 0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4" h="96">
                  <a:moveTo>
                    <a:pt x="44" y="0"/>
                  </a:moveTo>
                  <a:cubicBezTo>
                    <a:pt x="64" y="10"/>
                    <a:pt x="68" y="12"/>
                    <a:pt x="88" y="4"/>
                  </a:cubicBezTo>
                  <a:cubicBezTo>
                    <a:pt x="120" y="18"/>
                    <a:pt x="124" y="32"/>
                    <a:pt x="110" y="58"/>
                  </a:cubicBezTo>
                  <a:cubicBezTo>
                    <a:pt x="81" y="65"/>
                    <a:pt x="70" y="89"/>
                    <a:pt x="27" y="96"/>
                  </a:cubicBezTo>
                  <a:cubicBezTo>
                    <a:pt x="14" y="80"/>
                    <a:pt x="8" y="63"/>
                    <a:pt x="0" y="39"/>
                  </a:cubicBezTo>
                  <a:cubicBezTo>
                    <a:pt x="27" y="32"/>
                    <a:pt x="26" y="20"/>
                    <a:pt x="44" y="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46" name="Freeform 37"/>
            <p:cNvSpPr>
              <a:spLocks noChangeAspect="1"/>
            </p:cNvSpPr>
            <p:nvPr/>
          </p:nvSpPr>
          <p:spPr bwMode="auto">
            <a:xfrm>
              <a:off x="3461" y="899"/>
              <a:ext cx="225" cy="244"/>
            </a:xfrm>
            <a:custGeom>
              <a:avLst/>
              <a:gdLst>
                <a:gd name="T0" fmla="*/ 49 w 229"/>
                <a:gd name="T1" fmla="*/ 25 h 248"/>
                <a:gd name="T2" fmla="*/ 15 w 229"/>
                <a:gd name="T3" fmla="*/ 125 h 248"/>
                <a:gd name="T4" fmla="*/ 25 w 229"/>
                <a:gd name="T5" fmla="*/ 220 h 248"/>
                <a:gd name="T6" fmla="*/ 117 w 229"/>
                <a:gd name="T7" fmla="*/ 239 h 248"/>
                <a:gd name="T8" fmla="*/ 167 w 229"/>
                <a:gd name="T9" fmla="*/ 236 h 248"/>
                <a:gd name="T10" fmla="*/ 211 w 229"/>
                <a:gd name="T11" fmla="*/ 185 h 248"/>
                <a:gd name="T12" fmla="*/ 195 w 229"/>
                <a:gd name="T13" fmla="*/ 61 h 248"/>
                <a:gd name="T14" fmla="*/ 49 w 229"/>
                <a:gd name="T15" fmla="*/ 25 h 2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9" h="248">
                  <a:moveTo>
                    <a:pt x="51" y="25"/>
                  </a:moveTo>
                  <a:cubicBezTo>
                    <a:pt x="21" y="39"/>
                    <a:pt x="1" y="101"/>
                    <a:pt x="15" y="129"/>
                  </a:cubicBezTo>
                  <a:cubicBezTo>
                    <a:pt x="34" y="163"/>
                    <a:pt x="0" y="212"/>
                    <a:pt x="25" y="228"/>
                  </a:cubicBezTo>
                  <a:cubicBezTo>
                    <a:pt x="43" y="248"/>
                    <a:pt x="96" y="245"/>
                    <a:pt x="121" y="247"/>
                  </a:cubicBezTo>
                  <a:cubicBezTo>
                    <a:pt x="132" y="241"/>
                    <a:pt x="144" y="240"/>
                    <a:pt x="173" y="244"/>
                  </a:cubicBezTo>
                  <a:cubicBezTo>
                    <a:pt x="202" y="244"/>
                    <a:pt x="176" y="193"/>
                    <a:pt x="219" y="191"/>
                  </a:cubicBezTo>
                  <a:cubicBezTo>
                    <a:pt x="183" y="145"/>
                    <a:pt x="229" y="105"/>
                    <a:pt x="202" y="63"/>
                  </a:cubicBezTo>
                  <a:cubicBezTo>
                    <a:pt x="160" y="3"/>
                    <a:pt x="111" y="0"/>
                    <a:pt x="51" y="25"/>
                  </a:cubicBezTo>
                  <a:close/>
                </a:path>
              </a:pathLst>
            </a:custGeom>
            <a:solidFill>
              <a:srgbClr val="FFCC6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47" name="Freeform 38"/>
            <p:cNvSpPr>
              <a:spLocks noChangeAspect="1"/>
            </p:cNvSpPr>
            <p:nvPr/>
          </p:nvSpPr>
          <p:spPr bwMode="auto">
            <a:xfrm rot="1071223">
              <a:off x="3444" y="882"/>
              <a:ext cx="246" cy="226"/>
            </a:xfrm>
            <a:custGeom>
              <a:avLst/>
              <a:gdLst>
                <a:gd name="T0" fmla="*/ 36 w 250"/>
                <a:gd name="T1" fmla="*/ 50 h 229"/>
                <a:gd name="T2" fmla="*/ 22 w 250"/>
                <a:gd name="T3" fmla="*/ 184 h 229"/>
                <a:gd name="T4" fmla="*/ 64 w 250"/>
                <a:gd name="T5" fmla="*/ 214 h 229"/>
                <a:gd name="T6" fmla="*/ 142 w 250"/>
                <a:gd name="T7" fmla="*/ 128 h 229"/>
                <a:gd name="T8" fmla="*/ 218 w 250"/>
                <a:gd name="T9" fmla="*/ 70 h 229"/>
                <a:gd name="T10" fmla="*/ 36 w 250"/>
                <a:gd name="T11" fmla="*/ 50 h 2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0" h="229">
                  <a:moveTo>
                    <a:pt x="38" y="52"/>
                  </a:moveTo>
                  <a:cubicBezTo>
                    <a:pt x="14" y="74"/>
                    <a:pt x="0" y="166"/>
                    <a:pt x="22" y="188"/>
                  </a:cubicBezTo>
                  <a:cubicBezTo>
                    <a:pt x="50" y="215"/>
                    <a:pt x="43" y="229"/>
                    <a:pt x="66" y="220"/>
                  </a:cubicBezTo>
                  <a:cubicBezTo>
                    <a:pt x="110" y="212"/>
                    <a:pt x="119" y="157"/>
                    <a:pt x="146" y="132"/>
                  </a:cubicBezTo>
                  <a:cubicBezTo>
                    <a:pt x="166" y="97"/>
                    <a:pt x="250" y="107"/>
                    <a:pt x="226" y="72"/>
                  </a:cubicBezTo>
                  <a:cubicBezTo>
                    <a:pt x="174" y="0"/>
                    <a:pt x="87" y="10"/>
                    <a:pt x="38" y="5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48" name="Freeform 39"/>
            <p:cNvSpPr>
              <a:spLocks noChangeAspect="1"/>
            </p:cNvSpPr>
            <p:nvPr/>
          </p:nvSpPr>
          <p:spPr bwMode="auto">
            <a:xfrm rot="1071223">
              <a:off x="3642" y="1030"/>
              <a:ext cx="25" cy="14"/>
            </a:xfrm>
            <a:custGeom>
              <a:avLst/>
              <a:gdLst>
                <a:gd name="T0" fmla="*/ 0 w 25"/>
                <a:gd name="T1" fmla="*/ 14 h 14"/>
                <a:gd name="T2" fmla="*/ 25 w 25"/>
                <a:gd name="T3" fmla="*/ 2 h 1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6" y="0"/>
                    <a:pt x="15" y="6"/>
                    <a:pt x="25" y="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49" name="Freeform 40"/>
            <p:cNvSpPr>
              <a:spLocks noChangeAspect="1"/>
            </p:cNvSpPr>
            <p:nvPr/>
          </p:nvSpPr>
          <p:spPr bwMode="auto">
            <a:xfrm rot="1071223">
              <a:off x="3650" y="1041"/>
              <a:ext cx="14" cy="10"/>
            </a:xfrm>
            <a:custGeom>
              <a:avLst/>
              <a:gdLst>
                <a:gd name="T0" fmla="*/ 0 w 14"/>
                <a:gd name="T1" fmla="*/ 7 h 11"/>
                <a:gd name="T2" fmla="*/ 14 w 14"/>
                <a:gd name="T3" fmla="*/ 0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14" y="11"/>
                    <a:pt x="6" y="9"/>
                    <a:pt x="14" y="0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50" name="Freeform 41"/>
            <p:cNvSpPr>
              <a:spLocks noChangeAspect="1"/>
            </p:cNvSpPr>
            <p:nvPr/>
          </p:nvSpPr>
          <p:spPr bwMode="auto">
            <a:xfrm>
              <a:off x="3303" y="1100"/>
              <a:ext cx="516" cy="612"/>
            </a:xfrm>
            <a:custGeom>
              <a:avLst/>
              <a:gdLst>
                <a:gd name="T0" fmla="*/ 501 w 516"/>
                <a:gd name="T1" fmla="*/ 407 h 612"/>
                <a:gd name="T2" fmla="*/ 324 w 516"/>
                <a:gd name="T3" fmla="*/ 377 h 612"/>
                <a:gd name="T4" fmla="*/ 275 w 516"/>
                <a:gd name="T5" fmla="*/ 274 h 612"/>
                <a:gd name="T6" fmla="*/ 262 w 516"/>
                <a:gd name="T7" fmla="*/ 193 h 612"/>
                <a:gd name="T8" fmla="*/ 294 w 516"/>
                <a:gd name="T9" fmla="*/ 318 h 612"/>
                <a:gd name="T10" fmla="*/ 379 w 516"/>
                <a:gd name="T11" fmla="*/ 340 h 612"/>
                <a:gd name="T12" fmla="*/ 516 w 516"/>
                <a:gd name="T13" fmla="*/ 284 h 612"/>
                <a:gd name="T14" fmla="*/ 477 w 516"/>
                <a:gd name="T15" fmla="*/ 224 h 612"/>
                <a:gd name="T16" fmla="*/ 371 w 516"/>
                <a:gd name="T17" fmla="*/ 242 h 612"/>
                <a:gd name="T18" fmla="*/ 333 w 516"/>
                <a:gd name="T19" fmla="*/ 109 h 612"/>
                <a:gd name="T20" fmla="*/ 258 w 516"/>
                <a:gd name="T21" fmla="*/ 37 h 612"/>
                <a:gd name="T22" fmla="*/ 173 w 516"/>
                <a:gd name="T23" fmla="*/ 19 h 612"/>
                <a:gd name="T24" fmla="*/ 57 w 516"/>
                <a:gd name="T25" fmla="*/ 64 h 612"/>
                <a:gd name="T26" fmla="*/ 87 w 516"/>
                <a:gd name="T27" fmla="*/ 531 h 612"/>
                <a:gd name="T28" fmla="*/ 391 w 516"/>
                <a:gd name="T29" fmla="*/ 570 h 6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16" h="612">
                  <a:moveTo>
                    <a:pt x="501" y="407"/>
                  </a:moveTo>
                  <a:cubicBezTo>
                    <a:pt x="472" y="401"/>
                    <a:pt x="362" y="399"/>
                    <a:pt x="324" y="377"/>
                  </a:cubicBezTo>
                  <a:cubicBezTo>
                    <a:pt x="286" y="355"/>
                    <a:pt x="285" y="305"/>
                    <a:pt x="275" y="274"/>
                  </a:cubicBezTo>
                  <a:cubicBezTo>
                    <a:pt x="265" y="243"/>
                    <a:pt x="259" y="186"/>
                    <a:pt x="262" y="193"/>
                  </a:cubicBezTo>
                  <a:cubicBezTo>
                    <a:pt x="268" y="244"/>
                    <a:pt x="275" y="296"/>
                    <a:pt x="294" y="318"/>
                  </a:cubicBezTo>
                  <a:cubicBezTo>
                    <a:pt x="313" y="342"/>
                    <a:pt x="343" y="345"/>
                    <a:pt x="379" y="340"/>
                  </a:cubicBezTo>
                  <a:cubicBezTo>
                    <a:pt x="419" y="334"/>
                    <a:pt x="473" y="302"/>
                    <a:pt x="516" y="284"/>
                  </a:cubicBezTo>
                  <a:cubicBezTo>
                    <a:pt x="511" y="254"/>
                    <a:pt x="504" y="237"/>
                    <a:pt x="477" y="224"/>
                  </a:cubicBezTo>
                  <a:cubicBezTo>
                    <a:pt x="435" y="232"/>
                    <a:pt x="406" y="267"/>
                    <a:pt x="371" y="242"/>
                  </a:cubicBezTo>
                  <a:cubicBezTo>
                    <a:pt x="337" y="215"/>
                    <a:pt x="351" y="143"/>
                    <a:pt x="333" y="109"/>
                  </a:cubicBezTo>
                  <a:cubicBezTo>
                    <a:pt x="316" y="73"/>
                    <a:pt x="306" y="55"/>
                    <a:pt x="258" y="37"/>
                  </a:cubicBezTo>
                  <a:cubicBezTo>
                    <a:pt x="229" y="43"/>
                    <a:pt x="197" y="37"/>
                    <a:pt x="173" y="19"/>
                  </a:cubicBezTo>
                  <a:cubicBezTo>
                    <a:pt x="140" y="23"/>
                    <a:pt x="81" y="0"/>
                    <a:pt x="57" y="64"/>
                  </a:cubicBezTo>
                  <a:cubicBezTo>
                    <a:pt x="0" y="213"/>
                    <a:pt x="20" y="443"/>
                    <a:pt x="87" y="531"/>
                  </a:cubicBezTo>
                  <a:cubicBezTo>
                    <a:pt x="145" y="612"/>
                    <a:pt x="328" y="560"/>
                    <a:pt x="391" y="570"/>
                  </a:cubicBezTo>
                </a:path>
              </a:pathLst>
            </a:custGeom>
            <a:solidFill>
              <a:srgbClr val="DDDDDD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49942" name="Group 86"/>
          <p:cNvGrpSpPr>
            <a:grpSpLocks/>
          </p:cNvGrpSpPr>
          <p:nvPr/>
        </p:nvGrpSpPr>
        <p:grpSpPr bwMode="auto">
          <a:xfrm>
            <a:off x="1176338" y="3568700"/>
            <a:ext cx="2024062" cy="1631950"/>
            <a:chOff x="741" y="2064"/>
            <a:chExt cx="1275" cy="1028"/>
          </a:xfrm>
        </p:grpSpPr>
        <p:sp>
          <p:nvSpPr>
            <p:cNvPr id="9243" name="AutoShape 87"/>
            <p:cNvSpPr>
              <a:spLocks noChangeArrowheads="1"/>
            </p:cNvSpPr>
            <p:nvPr/>
          </p:nvSpPr>
          <p:spPr bwMode="auto">
            <a:xfrm rot="-9055780">
              <a:off x="1152" y="2064"/>
              <a:ext cx="864" cy="624"/>
            </a:xfrm>
            <a:custGeom>
              <a:avLst/>
              <a:gdLst>
                <a:gd name="T0" fmla="*/ 12 w 21600"/>
                <a:gd name="T1" fmla="*/ 0 h 21600"/>
                <a:gd name="T2" fmla="*/ 6 w 21600"/>
                <a:gd name="T3" fmla="*/ 13 h 21600"/>
                <a:gd name="T4" fmla="*/ 14 w 21600"/>
                <a:gd name="T5" fmla="*/ 3 h 21600"/>
                <a:gd name="T6" fmla="*/ 39 w 21600"/>
                <a:gd name="T7" fmla="*/ 9 h 21600"/>
                <a:gd name="T8" fmla="*/ 32 w 21600"/>
                <a:gd name="T9" fmla="*/ 13 h 21600"/>
                <a:gd name="T10" fmla="*/ 24 w 21600"/>
                <a:gd name="T11" fmla="*/ 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75 w 21600"/>
                <a:gd name="T19" fmla="*/ 3150 h 21600"/>
                <a:gd name="T20" fmla="*/ 18425 w 21600"/>
                <a:gd name="T21" fmla="*/ 1845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000" y="10800"/>
                  </a:moveTo>
                  <a:cubicBezTo>
                    <a:pt x="18000" y="6823"/>
                    <a:pt x="14776" y="3600"/>
                    <a:pt x="10800" y="3600"/>
                  </a:cubicBezTo>
                  <a:cubicBezTo>
                    <a:pt x="6823" y="3600"/>
                    <a:pt x="3600" y="6823"/>
                    <a:pt x="3600" y="10800"/>
                  </a:cubicBezTo>
                  <a:cubicBezTo>
                    <a:pt x="3599" y="12331"/>
                    <a:pt x="4088" y="13823"/>
                    <a:pt x="4994" y="15058"/>
                  </a:cubicBezTo>
                  <a:lnTo>
                    <a:pt x="2091" y="17188"/>
                  </a:lnTo>
                  <a:cubicBezTo>
                    <a:pt x="732" y="15335"/>
                    <a:pt x="0" y="13097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9800" y="15300"/>
                  </a:lnTo>
                  <a:lnTo>
                    <a:pt x="15300" y="10800"/>
                  </a:lnTo>
                  <a:lnTo>
                    <a:pt x="18000" y="108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9244" name="Text Box 88"/>
            <p:cNvSpPr txBox="1">
              <a:spLocks noChangeArrowheads="1"/>
            </p:cNvSpPr>
            <p:nvPr/>
          </p:nvSpPr>
          <p:spPr bwMode="auto">
            <a:xfrm>
              <a:off x="741" y="2688"/>
              <a:ext cx="82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32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8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381000" algn="l"/>
                </a:tabLst>
                <a:defRPr sz="20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da-DK" altLang="da-DK" sz="1800">
                  <a:latin typeface="Arial" charset="0"/>
                </a:rPr>
                <a:t>Redesign</a:t>
              </a:r>
              <a:endParaRPr lang="en-US" altLang="da-DK" sz="1800">
                <a:latin typeface="Arial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da-DK" altLang="da-DK" sz="1800">
                  <a:latin typeface="Arial" charset="0"/>
                </a:rPr>
                <a:t>Test again</a:t>
              </a:r>
              <a:endParaRPr lang="en-US" altLang="da-DK" sz="18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74675" y="928688"/>
            <a:ext cx="5287962" cy="53451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spcBef>
                <a:spcPct val="20000"/>
              </a:spcBef>
              <a:buChar char="•"/>
              <a:tabLst>
                <a:tab pos="381000" algn="l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381000" algn="l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81000" algn="l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Plan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Test-users: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Test-tasks: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Study system yourself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Carry out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Explain purpose: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  -	Find problems when using the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  -	System’s fault - not yours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Give task - think aloud, please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Observe, listen, note down </a:t>
            </a:r>
            <a:r>
              <a:rPr lang="en-US" altLang="da-DK" sz="1800">
                <a:solidFill>
                  <a:srgbClr val="FF3300"/>
                </a:solidFill>
                <a:latin typeface="Arial" charset="0"/>
              </a:rPr>
              <a:t>(test log)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Ask cautiously: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  -	what are you looking for?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  -	why . . . 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Help users out when they are surely lost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da-DK" sz="1800"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solidFill>
                  <a:srgbClr val="FF3300"/>
                </a:solidFill>
                <a:latin typeface="Arial" charset="0"/>
              </a:rPr>
              <a:t>Test report</a:t>
            </a:r>
            <a:endParaRPr lang="en-US" altLang="da-DK" sz="1800">
              <a:solidFill>
                <a:srgbClr val="FF3300"/>
              </a:solidFill>
              <a:latin typeface="Arial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a-DK" sz="1800">
                <a:latin typeface="Arial" charset="0"/>
              </a:rPr>
              <a:t>List the usability problems - within 12 hours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spcBef>
                <a:spcPct val="20000"/>
              </a:spcBef>
              <a:buChar char="•"/>
              <a:tabLst>
                <a:tab pos="5715000" algn="r"/>
              </a:tabLst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algn="l">
              <a:spcBef>
                <a:spcPct val="20000"/>
              </a:spcBef>
              <a:buChar char="–"/>
              <a:tabLst>
                <a:tab pos="5715000" algn="r"/>
              </a:tabLst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algn="l">
              <a:spcBef>
                <a:spcPct val="20000"/>
              </a:spcBef>
              <a:buChar char="•"/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algn="l">
              <a:spcBef>
                <a:spcPct val="20000"/>
              </a:spcBef>
              <a:buChar char="–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algn="l">
              <a:spcBef>
                <a:spcPct val="20000"/>
              </a:spcBef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715000" algn="r"/>
              </a:tabLst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a-DK" sz="2400">
                <a:latin typeface="Arial" charset="0"/>
              </a:rPr>
              <a:t>Fig 1.4 (cont.)  Usability test – check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10154</TotalTime>
  <Words>760</Words>
  <Application>Microsoft Office PowerPoint</Application>
  <PresentationFormat>On-screen Show (4:3)</PresentationFormat>
  <Paragraphs>384</Paragraphs>
  <Slides>21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Blank Presentation</vt:lpstr>
      <vt:lpstr>Photo Editor Photo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162</cp:revision>
  <cp:lastPrinted>2004-03-17T22:07:30Z</cp:lastPrinted>
  <dcterms:created xsi:type="dcterms:W3CDTF">1998-09-07T20:07:06Z</dcterms:created>
  <dcterms:modified xsi:type="dcterms:W3CDTF">2016-01-10T14:05:04Z</dcterms:modified>
</cp:coreProperties>
</file>