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56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729413" cy="98679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450"/>
        <p:guide pos="312"/>
        <p:guide pos="42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-1818" y="-96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94FE9908-A988-4332-850F-4702F135070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212169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B599A541-B976-4BD6-8E82-DDCDD82D0EDF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03300" y="833438"/>
            <a:ext cx="4735513" cy="3551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8274264C-84C7-4FD5-A1FF-7399BEB9190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91515063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EB0D611-3079-4265-98C5-018819743357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C0BEA8-45B5-4C2B-B6C9-83F321398A90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168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B3A5863-176B-4F57-ACAA-1FF559C9AAFE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4244A-EB80-4964-9EDF-3225DDF600BB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1597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7F5D7F0-C6D2-4E74-8547-877FD71E674A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486F3-F7E1-44A4-8786-E203EACA3C92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1617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90588"/>
            <a:ext cx="4732338" cy="3549650"/>
          </a:xfrm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8828" tIns="44414" rIns="88828" bIns="44414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848BC6A-F4E2-4F2E-93F4-27F32ED002D1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5A528C-5D51-45B7-8F6D-C95C47395747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163842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1713" y="833438"/>
            <a:ext cx="4735512" cy="3551237"/>
          </a:xfrm>
          <a:ln/>
        </p:spPr>
      </p:sp>
      <p:sp>
        <p:nvSpPr>
          <p:cNvPr id="1638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 lIns="88828" tIns="44414" rIns="88828" bIns="44414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0B0DF83-ECC3-432A-B178-5859B3941546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910689-B8BE-4B01-80E8-D6A7FC51EA91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5128" name="Rectangle 8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5BE3043-1A9C-460C-B59E-68BB74B156C9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56ED7-0C1F-429A-AD03-1CDDB98D3D30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14131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FABAAC0-FFAF-4C89-82C4-814B7D4E499D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69A1C8-331E-4C17-AD30-5400174A23A3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1433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65E5608-556F-4126-9BDF-0B3846110798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402A12-0F67-4CFF-8C1A-E02F1A543E82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149506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495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CC106BE-EF76-4F2A-9C3D-7AF9AC5BBFD2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F48CFD-80A4-44E3-93DC-319D8C8F3C1E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15155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82563" y="220663"/>
            <a:ext cx="6370637" cy="4778375"/>
          </a:xfrm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CCBE35A-37B3-4CDA-8CEC-A9661989820E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8ED3C3-15FF-4FBA-B45D-823AE5F059BB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1536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C6B9D95-545D-4D15-84CF-3B6BC8EB7C0F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E8B0C4-BA3E-4201-94B5-9C8DF9A73E12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155650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5565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ABE2273-A03C-4D8E-8C3A-622315C5A13A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E28230-003F-4EE3-97C0-CAB2F74EBBF2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157698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76325" y="1039813"/>
            <a:ext cx="4662488" cy="3497262"/>
          </a:xfrm>
          <a:ln/>
        </p:spPr>
      </p:sp>
      <p:sp>
        <p:nvSpPr>
          <p:cNvPr id="15769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E0728-A62C-4C6A-BC44-8759AF790DC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198415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4062C-5DF1-4AED-BF09-62807FF5E33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008181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CB8AF-6A4B-439A-8F2E-32D26E66048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9926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46C00-30A5-4350-A7E3-E7B2BC5BDA3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74742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E852B-EB66-4BDD-90DA-9DF8A4AE8DF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519120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35335-9262-413C-911B-862AA4AB132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33304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C7DE0-5E24-4BF3-8088-33CB49EC645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758279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9BF47-757A-46F8-B698-0D903C1213B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19106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61326-0BAA-42EF-A92B-4120832E11B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5216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0C274-FF89-4E87-B91D-DC09879B9AB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14194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C3740-6A7C-4E55-A907-C090773C166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60627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ABA4BED5-8E89-428F-B154-2B19AB3409F5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da-DK"/>
              <a:t>Slides for</a:t>
            </a:r>
          </a:p>
          <a:p>
            <a:r>
              <a:rPr lang="en-US" altLang="da-DK" sz="3600"/>
              <a:t>User interface design </a:t>
            </a:r>
          </a:p>
          <a:p>
            <a:r>
              <a:rPr lang="en-US" altLang="da-DK"/>
              <a:t>A software engineering perspective</a:t>
            </a:r>
          </a:p>
          <a:p>
            <a:r>
              <a:rPr lang="en-US" altLang="da-DK"/>
              <a:t>Soren Lauesen</a:t>
            </a:r>
          </a:p>
          <a:p>
            <a:endParaRPr lang="en-US" altLang="da-DK"/>
          </a:p>
          <a:p>
            <a:r>
              <a:rPr lang="en-US" altLang="da-DK" sz="2400"/>
              <a:t>4. Mental models and interface design</a:t>
            </a:r>
            <a:endParaRPr lang="da-DK" altLang="da-DK" sz="2400"/>
          </a:p>
          <a:p>
            <a:endParaRPr lang="en-US" altLang="da-DK"/>
          </a:p>
          <a:p>
            <a:r>
              <a:rPr lang="da-DK" altLang="da-DK"/>
              <a:t>August </a:t>
            </a:r>
            <a:r>
              <a:rPr lang="en-US" altLang="da-DK"/>
              <a:t>200</a:t>
            </a:r>
            <a:r>
              <a:rPr lang="da-DK" altLang="da-DK"/>
              <a:t>6</a:t>
            </a:r>
            <a:endParaRPr lang="en-US" altLang="da-DK"/>
          </a:p>
          <a:p>
            <a:endParaRPr lang="en-US" altLang="da-DK"/>
          </a:p>
          <a:p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63" name="Group 43"/>
          <p:cNvGrpSpPr>
            <a:grpSpLocks/>
          </p:cNvGrpSpPr>
          <p:nvPr/>
        </p:nvGrpSpPr>
        <p:grpSpPr bwMode="auto">
          <a:xfrm>
            <a:off x="1031875" y="4632325"/>
            <a:ext cx="3382963" cy="1831975"/>
            <a:chOff x="650" y="2918"/>
            <a:chExt cx="2131" cy="1154"/>
          </a:xfrm>
        </p:grpSpPr>
        <p:sp>
          <p:nvSpPr>
            <p:cNvPr id="158723" name="Rectangle 3"/>
            <p:cNvSpPr>
              <a:spLocks noChangeArrowheads="1"/>
            </p:cNvSpPr>
            <p:nvPr/>
          </p:nvSpPr>
          <p:spPr bwMode="auto">
            <a:xfrm>
              <a:off x="650" y="2918"/>
              <a:ext cx="2131" cy="1154"/>
            </a:xfrm>
            <a:prstGeom prst="rect">
              <a:avLst/>
            </a:prstGeom>
            <a:solidFill>
              <a:srgbClr val="DDDDD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24" name="AutoShape 4"/>
            <p:cNvSpPr>
              <a:spLocks noChangeArrowheads="1"/>
            </p:cNvSpPr>
            <p:nvPr/>
          </p:nvSpPr>
          <p:spPr bwMode="auto">
            <a:xfrm>
              <a:off x="723" y="3790"/>
              <a:ext cx="1062" cy="234"/>
            </a:xfrm>
            <a:prstGeom prst="flowChartTerminator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25" name="AutoShape 5"/>
            <p:cNvSpPr>
              <a:spLocks noChangeArrowheads="1"/>
            </p:cNvSpPr>
            <p:nvPr/>
          </p:nvSpPr>
          <p:spPr bwMode="auto">
            <a:xfrm>
              <a:off x="1898" y="3790"/>
              <a:ext cx="724" cy="234"/>
            </a:xfrm>
            <a:prstGeom prst="flowChartTerminator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26" name="Text Box 6"/>
            <p:cNvSpPr txBox="1">
              <a:spLocks noChangeArrowheads="1"/>
            </p:cNvSpPr>
            <p:nvPr/>
          </p:nvSpPr>
          <p:spPr bwMode="auto">
            <a:xfrm>
              <a:off x="831" y="3796"/>
              <a:ext cx="174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More items        Confirm</a:t>
              </a:r>
            </a:p>
          </p:txBody>
        </p:sp>
      </p:grpSp>
      <p:grpSp>
        <p:nvGrpSpPr>
          <p:cNvPr id="158762" name="Group 42"/>
          <p:cNvGrpSpPr>
            <a:grpSpLocks/>
          </p:cNvGrpSpPr>
          <p:nvPr/>
        </p:nvGrpSpPr>
        <p:grpSpPr bwMode="auto">
          <a:xfrm>
            <a:off x="425450" y="3916363"/>
            <a:ext cx="3382963" cy="1836737"/>
            <a:chOff x="268" y="2467"/>
            <a:chExt cx="2131" cy="1157"/>
          </a:xfrm>
        </p:grpSpPr>
        <p:sp>
          <p:nvSpPr>
            <p:cNvPr id="158728" name="Rectangle 8"/>
            <p:cNvSpPr>
              <a:spLocks noChangeArrowheads="1"/>
            </p:cNvSpPr>
            <p:nvPr/>
          </p:nvSpPr>
          <p:spPr bwMode="auto">
            <a:xfrm>
              <a:off x="268" y="2470"/>
              <a:ext cx="2131" cy="1154"/>
            </a:xfrm>
            <a:prstGeom prst="rect">
              <a:avLst/>
            </a:prstGeom>
            <a:solidFill>
              <a:srgbClr val="DDDDD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29" name="Text Box 9"/>
            <p:cNvSpPr txBox="1">
              <a:spLocks noChangeArrowheads="1"/>
            </p:cNvSpPr>
            <p:nvPr/>
          </p:nvSpPr>
          <p:spPr bwMode="auto">
            <a:xfrm>
              <a:off x="341" y="2467"/>
              <a:ext cx="1850" cy="1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Which item do you want?</a:t>
              </a:r>
            </a:p>
            <a:p>
              <a:pPr>
                <a:spcBef>
                  <a:spcPct val="50000"/>
                </a:spcBef>
              </a:pPr>
              <a:r>
                <a:rPr lang="da-DK" altLang="da-DK" sz="1800" noProof="1">
                  <a:latin typeface="Arial" charset="0"/>
                </a:rPr>
                <a:t>Item number:</a:t>
              </a:r>
            </a:p>
            <a:p>
              <a:endParaRPr lang="da-DK" altLang="da-DK" sz="1800" noProof="1">
                <a:latin typeface="Arial" charset="0"/>
              </a:endParaRPr>
            </a:p>
            <a:p>
              <a:r>
                <a:rPr lang="da-DK" altLang="da-DK" sz="1800" noProof="1">
                  <a:latin typeface="Arial" charset="0"/>
                </a:rPr>
                <a:t>Number of items:</a:t>
              </a:r>
            </a:p>
            <a:p>
              <a:endParaRPr lang="da-DK" altLang="da-DK" sz="1800" noProof="1">
                <a:latin typeface="Arial" charset="0"/>
              </a:endParaRPr>
            </a:p>
          </p:txBody>
        </p:sp>
        <p:sp>
          <p:nvSpPr>
            <p:cNvPr id="158730" name="Rectangle 10"/>
            <p:cNvSpPr>
              <a:spLocks noChangeArrowheads="1"/>
            </p:cNvSpPr>
            <p:nvPr/>
          </p:nvSpPr>
          <p:spPr bwMode="auto">
            <a:xfrm>
              <a:off x="1403" y="2748"/>
              <a:ext cx="803" cy="2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31" name="Rectangle 11"/>
            <p:cNvSpPr>
              <a:spLocks noChangeArrowheads="1"/>
            </p:cNvSpPr>
            <p:nvPr/>
          </p:nvSpPr>
          <p:spPr bwMode="auto">
            <a:xfrm>
              <a:off x="1655" y="3071"/>
              <a:ext cx="432" cy="21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8761" name="Group 41"/>
          <p:cNvGrpSpPr>
            <a:grpSpLocks/>
          </p:cNvGrpSpPr>
          <p:nvPr/>
        </p:nvGrpSpPr>
        <p:grpSpPr bwMode="auto">
          <a:xfrm>
            <a:off x="3125788" y="3175000"/>
            <a:ext cx="3382962" cy="1930400"/>
            <a:chOff x="1969" y="2000"/>
            <a:chExt cx="2131" cy="1216"/>
          </a:xfrm>
        </p:grpSpPr>
        <p:sp>
          <p:nvSpPr>
            <p:cNvPr id="158733" name="Rectangle 13"/>
            <p:cNvSpPr>
              <a:spLocks noChangeArrowheads="1"/>
            </p:cNvSpPr>
            <p:nvPr/>
          </p:nvSpPr>
          <p:spPr bwMode="auto">
            <a:xfrm>
              <a:off x="1969" y="2000"/>
              <a:ext cx="2131" cy="1216"/>
            </a:xfrm>
            <a:prstGeom prst="rect">
              <a:avLst/>
            </a:prstGeom>
            <a:solidFill>
              <a:srgbClr val="DDDDD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34" name="Text Box 14"/>
            <p:cNvSpPr txBox="1">
              <a:spLocks noChangeArrowheads="1"/>
            </p:cNvSpPr>
            <p:nvPr/>
          </p:nvSpPr>
          <p:spPr bwMode="auto">
            <a:xfrm>
              <a:off x="2042" y="2019"/>
              <a:ext cx="1810" cy="1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Which delivery address?</a:t>
              </a:r>
            </a:p>
            <a:p>
              <a:endParaRPr lang="da-DK" altLang="da-DK" sz="1800" noProof="1">
                <a:latin typeface="Arial" charset="0"/>
              </a:endParaRPr>
            </a:p>
            <a:p>
              <a:endParaRPr lang="da-DK" altLang="da-DK" sz="1800" noProof="1">
                <a:latin typeface="Arial" charset="0"/>
              </a:endParaRPr>
            </a:p>
            <a:p>
              <a:endParaRPr lang="da-DK" altLang="da-DK" sz="1800" noProof="1">
                <a:latin typeface="Arial" charset="0"/>
              </a:endParaRPr>
            </a:p>
            <a:p>
              <a:r>
                <a:rPr lang="da-DK" altLang="da-DK" sz="1800" noProof="1">
                  <a:latin typeface="Arial" charset="0"/>
                </a:rPr>
                <a:t>ZIP:</a:t>
              </a:r>
            </a:p>
            <a:p>
              <a:r>
                <a:rPr lang="da-DK" altLang="da-DK" sz="1800" noProof="1">
                  <a:latin typeface="Arial" charset="0"/>
                </a:rPr>
                <a:t>Country:</a:t>
              </a:r>
            </a:p>
          </p:txBody>
        </p:sp>
        <p:sp>
          <p:nvSpPr>
            <p:cNvPr id="158735" name="Rectangle 15"/>
            <p:cNvSpPr>
              <a:spLocks noChangeArrowheads="1"/>
            </p:cNvSpPr>
            <p:nvPr/>
          </p:nvSpPr>
          <p:spPr bwMode="auto">
            <a:xfrm>
              <a:off x="2042" y="2241"/>
              <a:ext cx="1927" cy="4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36" name="Rectangle 16"/>
            <p:cNvSpPr>
              <a:spLocks noChangeArrowheads="1"/>
            </p:cNvSpPr>
            <p:nvPr/>
          </p:nvSpPr>
          <p:spPr bwMode="auto">
            <a:xfrm>
              <a:off x="2757" y="2697"/>
              <a:ext cx="732" cy="21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37" name="Rectangle 17"/>
            <p:cNvSpPr>
              <a:spLocks noChangeArrowheads="1"/>
            </p:cNvSpPr>
            <p:nvPr/>
          </p:nvSpPr>
          <p:spPr bwMode="auto">
            <a:xfrm>
              <a:off x="2757" y="2912"/>
              <a:ext cx="732" cy="21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8760" name="Group 40"/>
          <p:cNvGrpSpPr>
            <a:grpSpLocks/>
          </p:cNvGrpSpPr>
          <p:nvPr/>
        </p:nvGrpSpPr>
        <p:grpSpPr bwMode="auto">
          <a:xfrm>
            <a:off x="4808538" y="2373313"/>
            <a:ext cx="3382962" cy="1831975"/>
            <a:chOff x="3029" y="1495"/>
            <a:chExt cx="2131" cy="1154"/>
          </a:xfrm>
        </p:grpSpPr>
        <p:sp>
          <p:nvSpPr>
            <p:cNvPr id="158739" name="Rectangle 19"/>
            <p:cNvSpPr>
              <a:spLocks noChangeArrowheads="1"/>
            </p:cNvSpPr>
            <p:nvPr/>
          </p:nvSpPr>
          <p:spPr bwMode="auto">
            <a:xfrm>
              <a:off x="3029" y="1495"/>
              <a:ext cx="2131" cy="1154"/>
            </a:xfrm>
            <a:prstGeom prst="rect">
              <a:avLst/>
            </a:prstGeom>
            <a:solidFill>
              <a:srgbClr val="DDDDD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40" name="Rectangle 20"/>
            <p:cNvSpPr>
              <a:spLocks noChangeArrowheads="1"/>
            </p:cNvSpPr>
            <p:nvPr/>
          </p:nvSpPr>
          <p:spPr bwMode="auto">
            <a:xfrm>
              <a:off x="4147" y="1780"/>
              <a:ext cx="904" cy="2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41" name="Rectangle 21"/>
            <p:cNvSpPr>
              <a:spLocks noChangeArrowheads="1"/>
            </p:cNvSpPr>
            <p:nvPr/>
          </p:nvSpPr>
          <p:spPr bwMode="auto">
            <a:xfrm>
              <a:off x="4147" y="2043"/>
              <a:ext cx="904" cy="2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42" name="Rectangle 22"/>
            <p:cNvSpPr>
              <a:spLocks noChangeArrowheads="1"/>
            </p:cNvSpPr>
            <p:nvPr/>
          </p:nvSpPr>
          <p:spPr bwMode="auto">
            <a:xfrm>
              <a:off x="4147" y="2301"/>
              <a:ext cx="904" cy="2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43" name="Text Box 23"/>
            <p:cNvSpPr txBox="1">
              <a:spLocks noChangeArrowheads="1"/>
            </p:cNvSpPr>
            <p:nvPr/>
          </p:nvSpPr>
          <p:spPr bwMode="auto">
            <a:xfrm>
              <a:off x="3089" y="1497"/>
              <a:ext cx="1850" cy="1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How do you want to pay?</a:t>
              </a:r>
            </a:p>
            <a:p>
              <a:pPr>
                <a:spcBef>
                  <a:spcPct val="50000"/>
                </a:spcBef>
              </a:pPr>
              <a:r>
                <a:rPr lang="da-DK" altLang="da-DK" sz="1800" noProof="1">
                  <a:latin typeface="Arial" charset="0"/>
                </a:rPr>
                <a:t>Method:</a:t>
              </a:r>
            </a:p>
            <a:p>
              <a:pPr>
                <a:spcBef>
                  <a:spcPct val="50000"/>
                </a:spcBef>
              </a:pPr>
              <a:r>
                <a:rPr lang="da-DK" altLang="da-DK" sz="1800" noProof="1">
                  <a:latin typeface="Arial" charset="0"/>
                </a:rPr>
                <a:t>Card number:</a:t>
              </a:r>
            </a:p>
            <a:p>
              <a:pPr>
                <a:spcBef>
                  <a:spcPct val="50000"/>
                </a:spcBef>
              </a:pPr>
              <a:r>
                <a:rPr lang="da-DK" altLang="da-DK" sz="1800" noProof="1">
                  <a:latin typeface="Arial" charset="0"/>
                </a:rPr>
                <a:t>Expiry date:</a:t>
              </a:r>
            </a:p>
          </p:txBody>
        </p:sp>
        <p:sp>
          <p:nvSpPr>
            <p:cNvPr id="158744" name="Freeform 24"/>
            <p:cNvSpPr>
              <a:spLocks noChangeAspect="1"/>
            </p:cNvSpPr>
            <p:nvPr/>
          </p:nvSpPr>
          <p:spPr bwMode="auto">
            <a:xfrm flipV="1">
              <a:off x="4920" y="187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45" name="Line 25"/>
            <p:cNvSpPr>
              <a:spLocks noChangeShapeType="1"/>
            </p:cNvSpPr>
            <p:nvPr/>
          </p:nvSpPr>
          <p:spPr bwMode="auto">
            <a:xfrm>
              <a:off x="4884" y="1780"/>
              <a:ext cx="0" cy="2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8759" name="Group 39"/>
          <p:cNvGrpSpPr>
            <a:grpSpLocks/>
          </p:cNvGrpSpPr>
          <p:nvPr/>
        </p:nvGrpSpPr>
        <p:grpSpPr bwMode="auto">
          <a:xfrm>
            <a:off x="3998913" y="598488"/>
            <a:ext cx="3400425" cy="1831975"/>
            <a:chOff x="2519" y="377"/>
            <a:chExt cx="2142" cy="1154"/>
          </a:xfrm>
        </p:grpSpPr>
        <p:sp>
          <p:nvSpPr>
            <p:cNvPr id="158747" name="Rectangle 27"/>
            <p:cNvSpPr>
              <a:spLocks noChangeArrowheads="1"/>
            </p:cNvSpPr>
            <p:nvPr/>
          </p:nvSpPr>
          <p:spPr bwMode="auto">
            <a:xfrm>
              <a:off x="2519" y="377"/>
              <a:ext cx="2131" cy="1154"/>
            </a:xfrm>
            <a:prstGeom prst="rect">
              <a:avLst/>
            </a:prstGeom>
            <a:solidFill>
              <a:srgbClr val="DDDDD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48" name="Text Box 28"/>
            <p:cNvSpPr txBox="1">
              <a:spLocks noChangeArrowheads="1"/>
            </p:cNvSpPr>
            <p:nvPr/>
          </p:nvSpPr>
          <p:spPr bwMode="auto">
            <a:xfrm>
              <a:off x="2523" y="395"/>
              <a:ext cx="2138" cy="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476500" algn="l"/>
                  <a:tab pos="3048000" algn="l"/>
                  <a:tab pos="3619500" algn="l"/>
                  <a:tab pos="4191000" algn="l"/>
                  <a:tab pos="4762500" algn="l"/>
                  <a:tab pos="5334000" algn="l"/>
                  <a:tab pos="5905500" algn="l"/>
                  <a:tab pos="6858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Enter your name and address</a:t>
              </a:r>
            </a:p>
            <a:p>
              <a:pPr>
                <a:spcBef>
                  <a:spcPct val="50000"/>
                </a:spcBef>
              </a:pPr>
              <a:r>
                <a:rPr lang="da-DK" altLang="da-DK" sz="1800" noProof="1">
                  <a:latin typeface="Arial" charset="0"/>
                </a:rPr>
                <a:t>Name:</a:t>
              </a:r>
            </a:p>
            <a:p>
              <a:endParaRPr lang="da-DK" altLang="da-DK" sz="1800" noProof="1">
                <a:latin typeface="Arial" charset="0"/>
              </a:endParaRPr>
            </a:p>
            <a:p>
              <a:r>
                <a:rPr lang="da-DK" altLang="da-DK" sz="1800" noProof="1">
                  <a:latin typeface="Arial" charset="0"/>
                </a:rPr>
                <a:t>Address:</a:t>
              </a:r>
            </a:p>
          </p:txBody>
        </p:sp>
        <p:sp>
          <p:nvSpPr>
            <p:cNvPr id="158749" name="Rectangle 29"/>
            <p:cNvSpPr>
              <a:spLocks noChangeArrowheads="1"/>
            </p:cNvSpPr>
            <p:nvPr/>
          </p:nvSpPr>
          <p:spPr bwMode="auto">
            <a:xfrm>
              <a:off x="3257" y="676"/>
              <a:ext cx="1300" cy="2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50" name="Rectangle 30"/>
            <p:cNvSpPr>
              <a:spLocks noChangeArrowheads="1"/>
            </p:cNvSpPr>
            <p:nvPr/>
          </p:nvSpPr>
          <p:spPr bwMode="auto">
            <a:xfrm>
              <a:off x="3257" y="1024"/>
              <a:ext cx="1300" cy="42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58752" name="Rectangle 32"/>
          <p:cNvSpPr>
            <a:spLocks noChangeArrowheads="1"/>
          </p:cNvSpPr>
          <p:nvPr/>
        </p:nvSpPr>
        <p:spPr bwMode="auto">
          <a:xfrm>
            <a:off x="684213" y="720725"/>
            <a:ext cx="3382962" cy="1831975"/>
          </a:xfrm>
          <a:prstGeom prst="rect">
            <a:avLst/>
          </a:prstGeom>
          <a:solidFill>
            <a:srgbClr val="DDDDDD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53" name="Text Box 33"/>
          <p:cNvSpPr txBox="1">
            <a:spLocks noChangeArrowheads="1"/>
          </p:cNvSpPr>
          <p:nvPr/>
        </p:nvSpPr>
        <p:spPr bwMode="auto">
          <a:xfrm>
            <a:off x="917575" y="887413"/>
            <a:ext cx="289877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What do you want to do?</a:t>
            </a:r>
          </a:p>
          <a:p>
            <a:r>
              <a:rPr lang="da-DK" altLang="da-DK" sz="1800" b="0" noProof="1">
                <a:latin typeface="Arial" charset="0"/>
              </a:rPr>
              <a:t>1. Create an order</a:t>
            </a:r>
          </a:p>
          <a:p>
            <a:r>
              <a:rPr lang="da-DK" altLang="da-DK" sz="1800" b="0" noProof="1">
                <a:latin typeface="Arial" charset="0"/>
              </a:rPr>
              <a:t>2. Review order status</a:t>
            </a:r>
          </a:p>
          <a:p>
            <a:r>
              <a:rPr lang="da-DK" altLang="da-DK" sz="1800" b="0" noProof="1">
                <a:latin typeface="Arial" charset="0"/>
              </a:rPr>
              <a:t>3. Cancel an order</a:t>
            </a:r>
          </a:p>
          <a:p>
            <a:r>
              <a:rPr lang="da-DK" altLang="da-DK" sz="1800" b="0" noProof="1">
                <a:latin typeface="Arial" charset="0"/>
              </a:rPr>
              <a:t>4. See latest news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158757" name="Text Box 37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4.6  Cont.)</a:t>
            </a:r>
          </a:p>
        </p:txBody>
      </p:sp>
      <p:sp>
        <p:nvSpPr>
          <p:cNvPr id="158758" name="AutoShape 38"/>
          <p:cNvSpPr>
            <a:spLocks noChangeArrowheads="1"/>
          </p:cNvSpPr>
          <p:nvPr/>
        </p:nvSpPr>
        <p:spPr bwMode="auto">
          <a:xfrm>
            <a:off x="5762625" y="4865688"/>
            <a:ext cx="2644775" cy="1614487"/>
          </a:xfrm>
          <a:prstGeom prst="wedgeRoundRectCallout">
            <a:avLst>
              <a:gd name="adj1" fmla="val -41477"/>
              <a:gd name="adj2" fmla="val -80546"/>
              <a:gd name="adj3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Problems: </a:t>
            </a:r>
          </a:p>
          <a:p>
            <a:pPr algn="l"/>
            <a:r>
              <a:rPr lang="da-DK" altLang="da-DK" noProof="1"/>
              <a:t>Computer controls </a:t>
            </a:r>
          </a:p>
          <a:p>
            <a:pPr algn="l"/>
            <a:r>
              <a:rPr lang="da-DK" altLang="da-DK" noProof="1"/>
              <a:t>the sequence.</a:t>
            </a:r>
          </a:p>
          <a:p>
            <a:pPr algn="l"/>
            <a:r>
              <a:rPr lang="da-DK" altLang="da-DK" noProof="1"/>
              <a:t>Data viewed through</a:t>
            </a:r>
          </a:p>
          <a:p>
            <a:pPr algn="l"/>
            <a:r>
              <a:rPr lang="da-DK" altLang="da-DK" noProof="1"/>
              <a:t>a “soda straw”.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58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7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4.7A  Mental, conceptual, and cognitive models</a:t>
            </a:r>
          </a:p>
        </p:txBody>
      </p:sp>
      <p:grpSp>
        <p:nvGrpSpPr>
          <p:cNvPr id="160771" name="Group 3"/>
          <p:cNvGrpSpPr>
            <a:grpSpLocks/>
          </p:cNvGrpSpPr>
          <p:nvPr/>
        </p:nvGrpSpPr>
        <p:grpSpPr bwMode="auto">
          <a:xfrm>
            <a:off x="4549775" y="860425"/>
            <a:ext cx="1071563" cy="1219200"/>
            <a:chOff x="2005" y="1894"/>
            <a:chExt cx="823" cy="936"/>
          </a:xfrm>
        </p:grpSpPr>
        <p:sp>
          <p:nvSpPr>
            <p:cNvPr id="160772" name="Freeform 4"/>
            <p:cNvSpPr>
              <a:spLocks/>
            </p:cNvSpPr>
            <p:nvPr/>
          </p:nvSpPr>
          <p:spPr bwMode="auto">
            <a:xfrm>
              <a:off x="2005" y="1894"/>
              <a:ext cx="823" cy="936"/>
            </a:xfrm>
            <a:custGeom>
              <a:avLst/>
              <a:gdLst>
                <a:gd name="T0" fmla="*/ 506 w 1360"/>
                <a:gd name="T1" fmla="*/ 1547 h 1547"/>
                <a:gd name="T2" fmla="*/ 499 w 1360"/>
                <a:gd name="T3" fmla="*/ 1311 h 1547"/>
                <a:gd name="T4" fmla="*/ 607 w 1360"/>
                <a:gd name="T5" fmla="*/ 1236 h 1547"/>
                <a:gd name="T6" fmla="*/ 195 w 1360"/>
                <a:gd name="T7" fmla="*/ 1359 h 1547"/>
                <a:gd name="T8" fmla="*/ 120 w 1360"/>
                <a:gd name="T9" fmla="*/ 1176 h 1547"/>
                <a:gd name="T10" fmla="*/ 237 w 1360"/>
                <a:gd name="T11" fmla="*/ 1134 h 1547"/>
                <a:gd name="T12" fmla="*/ 132 w 1360"/>
                <a:gd name="T13" fmla="*/ 1104 h 1547"/>
                <a:gd name="T14" fmla="*/ 115 w 1360"/>
                <a:gd name="T15" fmla="*/ 966 h 1547"/>
                <a:gd name="T16" fmla="*/ 7 w 1360"/>
                <a:gd name="T17" fmla="*/ 910 h 1547"/>
                <a:gd name="T18" fmla="*/ 137 w 1360"/>
                <a:gd name="T19" fmla="*/ 703 h 1547"/>
                <a:gd name="T20" fmla="*/ 144 w 1360"/>
                <a:gd name="T21" fmla="*/ 345 h 1547"/>
                <a:gd name="T22" fmla="*/ 593 w 1360"/>
                <a:gd name="T23" fmla="*/ 30 h 1547"/>
                <a:gd name="T24" fmla="*/ 1227 w 1360"/>
                <a:gd name="T25" fmla="*/ 396 h 1547"/>
                <a:gd name="T26" fmla="*/ 1058 w 1360"/>
                <a:gd name="T27" fmla="*/ 1165 h 1547"/>
                <a:gd name="T28" fmla="*/ 1206 w 1360"/>
                <a:gd name="T29" fmla="*/ 1476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0" h="1547">
                  <a:moveTo>
                    <a:pt x="506" y="1547"/>
                  </a:moveTo>
                  <a:cubicBezTo>
                    <a:pt x="505" y="1508"/>
                    <a:pt x="482" y="1363"/>
                    <a:pt x="499" y="1311"/>
                  </a:cubicBezTo>
                  <a:cubicBezTo>
                    <a:pt x="563" y="1262"/>
                    <a:pt x="496" y="1329"/>
                    <a:pt x="607" y="1236"/>
                  </a:cubicBezTo>
                  <a:cubicBezTo>
                    <a:pt x="512" y="1314"/>
                    <a:pt x="364" y="1354"/>
                    <a:pt x="195" y="1359"/>
                  </a:cubicBezTo>
                  <a:cubicBezTo>
                    <a:pt x="84" y="1359"/>
                    <a:pt x="147" y="1272"/>
                    <a:pt x="120" y="1176"/>
                  </a:cubicBezTo>
                  <a:cubicBezTo>
                    <a:pt x="105" y="1118"/>
                    <a:pt x="144" y="1137"/>
                    <a:pt x="237" y="1134"/>
                  </a:cubicBezTo>
                  <a:cubicBezTo>
                    <a:pt x="168" y="1113"/>
                    <a:pt x="157" y="1126"/>
                    <a:pt x="132" y="1104"/>
                  </a:cubicBezTo>
                  <a:cubicBezTo>
                    <a:pt x="100" y="1079"/>
                    <a:pt x="130" y="1061"/>
                    <a:pt x="115" y="966"/>
                  </a:cubicBezTo>
                  <a:cubicBezTo>
                    <a:pt x="14" y="930"/>
                    <a:pt x="12" y="949"/>
                    <a:pt x="7" y="910"/>
                  </a:cubicBezTo>
                  <a:cubicBezTo>
                    <a:pt x="0" y="844"/>
                    <a:pt x="118" y="796"/>
                    <a:pt x="137" y="703"/>
                  </a:cubicBezTo>
                  <a:cubicBezTo>
                    <a:pt x="157" y="610"/>
                    <a:pt x="89" y="453"/>
                    <a:pt x="144" y="345"/>
                  </a:cubicBezTo>
                  <a:cubicBezTo>
                    <a:pt x="253" y="142"/>
                    <a:pt x="374" y="48"/>
                    <a:pt x="593" y="30"/>
                  </a:cubicBezTo>
                  <a:cubicBezTo>
                    <a:pt x="959" y="0"/>
                    <a:pt x="1150" y="163"/>
                    <a:pt x="1227" y="396"/>
                  </a:cubicBezTo>
                  <a:cubicBezTo>
                    <a:pt x="1360" y="801"/>
                    <a:pt x="1058" y="1012"/>
                    <a:pt x="1058" y="1165"/>
                  </a:cubicBezTo>
                  <a:cubicBezTo>
                    <a:pt x="1058" y="1318"/>
                    <a:pt x="1191" y="1423"/>
                    <a:pt x="1206" y="1476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73" name="Freeform 5"/>
            <p:cNvSpPr>
              <a:spLocks/>
            </p:cNvSpPr>
            <p:nvPr/>
          </p:nvSpPr>
          <p:spPr bwMode="auto">
            <a:xfrm>
              <a:off x="2122" y="2293"/>
              <a:ext cx="79" cy="67"/>
            </a:xfrm>
            <a:custGeom>
              <a:avLst/>
              <a:gdLst>
                <a:gd name="T0" fmla="*/ 130 w 130"/>
                <a:gd name="T1" fmla="*/ 57 h 111"/>
                <a:gd name="T2" fmla="*/ 73 w 130"/>
                <a:gd name="T3" fmla="*/ 35 h 111"/>
                <a:gd name="T4" fmla="*/ 28 w 130"/>
                <a:gd name="T5" fmla="*/ 0 h 111"/>
                <a:gd name="T6" fmla="*/ 22 w 130"/>
                <a:gd name="T7" fmla="*/ 111 h 111"/>
                <a:gd name="T8" fmla="*/ 130 w 130"/>
                <a:gd name="T9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11">
                  <a:moveTo>
                    <a:pt x="130" y="57"/>
                  </a:moveTo>
                  <a:cubicBezTo>
                    <a:pt x="76" y="53"/>
                    <a:pt x="97" y="51"/>
                    <a:pt x="73" y="35"/>
                  </a:cubicBezTo>
                  <a:cubicBezTo>
                    <a:pt x="52" y="20"/>
                    <a:pt x="58" y="23"/>
                    <a:pt x="28" y="0"/>
                  </a:cubicBezTo>
                  <a:cubicBezTo>
                    <a:pt x="0" y="42"/>
                    <a:pt x="1" y="56"/>
                    <a:pt x="22" y="111"/>
                  </a:cubicBezTo>
                  <a:cubicBezTo>
                    <a:pt x="70" y="72"/>
                    <a:pt x="70" y="87"/>
                    <a:pt x="130" y="57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74" name="Freeform 6"/>
            <p:cNvSpPr>
              <a:spLocks/>
            </p:cNvSpPr>
            <p:nvPr/>
          </p:nvSpPr>
          <p:spPr bwMode="auto">
            <a:xfrm>
              <a:off x="2145" y="1939"/>
              <a:ext cx="585" cy="437"/>
            </a:xfrm>
            <a:custGeom>
              <a:avLst/>
              <a:gdLst>
                <a:gd name="T0" fmla="*/ 104 w 966"/>
                <a:gd name="T1" fmla="*/ 172 h 723"/>
                <a:gd name="T2" fmla="*/ 128 w 966"/>
                <a:gd name="T3" fmla="*/ 112 h 723"/>
                <a:gd name="T4" fmla="*/ 200 w 966"/>
                <a:gd name="T5" fmla="*/ 82 h 723"/>
                <a:gd name="T6" fmla="*/ 212 w 966"/>
                <a:gd name="T7" fmla="*/ 46 h 723"/>
                <a:gd name="T8" fmla="*/ 332 w 966"/>
                <a:gd name="T9" fmla="*/ 10 h 723"/>
                <a:gd name="T10" fmla="*/ 446 w 966"/>
                <a:gd name="T11" fmla="*/ 40 h 723"/>
                <a:gd name="T12" fmla="*/ 560 w 966"/>
                <a:gd name="T13" fmla="*/ 4 h 723"/>
                <a:gd name="T14" fmla="*/ 680 w 966"/>
                <a:gd name="T15" fmla="*/ 64 h 723"/>
                <a:gd name="T16" fmla="*/ 770 w 966"/>
                <a:gd name="T17" fmla="*/ 106 h 723"/>
                <a:gd name="T18" fmla="*/ 818 w 966"/>
                <a:gd name="T19" fmla="*/ 208 h 723"/>
                <a:gd name="T20" fmla="*/ 896 w 966"/>
                <a:gd name="T21" fmla="*/ 262 h 723"/>
                <a:gd name="T22" fmla="*/ 908 w 966"/>
                <a:gd name="T23" fmla="*/ 370 h 723"/>
                <a:gd name="T24" fmla="*/ 962 w 966"/>
                <a:gd name="T25" fmla="*/ 490 h 723"/>
                <a:gd name="T26" fmla="*/ 932 w 966"/>
                <a:gd name="T27" fmla="*/ 562 h 723"/>
                <a:gd name="T28" fmla="*/ 920 w 966"/>
                <a:gd name="T29" fmla="*/ 628 h 723"/>
                <a:gd name="T30" fmla="*/ 872 w 966"/>
                <a:gd name="T31" fmla="*/ 682 h 723"/>
                <a:gd name="T32" fmla="*/ 716 w 966"/>
                <a:gd name="T33" fmla="*/ 712 h 723"/>
                <a:gd name="T34" fmla="*/ 626 w 966"/>
                <a:gd name="T35" fmla="*/ 616 h 723"/>
                <a:gd name="T36" fmla="*/ 386 w 966"/>
                <a:gd name="T37" fmla="*/ 556 h 723"/>
                <a:gd name="T38" fmla="*/ 272 w 966"/>
                <a:gd name="T39" fmla="*/ 520 h 723"/>
                <a:gd name="T40" fmla="*/ 176 w 966"/>
                <a:gd name="T41" fmla="*/ 472 h 723"/>
                <a:gd name="T42" fmla="*/ 68 w 966"/>
                <a:gd name="T43" fmla="*/ 472 h 723"/>
                <a:gd name="T44" fmla="*/ 8 w 966"/>
                <a:gd name="T45" fmla="*/ 388 h 723"/>
                <a:gd name="T46" fmla="*/ 20 w 966"/>
                <a:gd name="T47" fmla="*/ 226 h 723"/>
                <a:gd name="T48" fmla="*/ 104 w 966"/>
                <a:gd name="T49" fmla="*/ 172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6" h="723">
                  <a:moveTo>
                    <a:pt x="104" y="172"/>
                  </a:moveTo>
                  <a:cubicBezTo>
                    <a:pt x="122" y="153"/>
                    <a:pt x="112" y="127"/>
                    <a:pt x="128" y="112"/>
                  </a:cubicBezTo>
                  <a:cubicBezTo>
                    <a:pt x="144" y="97"/>
                    <a:pt x="186" y="93"/>
                    <a:pt x="200" y="82"/>
                  </a:cubicBezTo>
                  <a:cubicBezTo>
                    <a:pt x="214" y="71"/>
                    <a:pt x="190" y="58"/>
                    <a:pt x="212" y="46"/>
                  </a:cubicBezTo>
                  <a:cubicBezTo>
                    <a:pt x="234" y="34"/>
                    <a:pt x="293" y="11"/>
                    <a:pt x="332" y="10"/>
                  </a:cubicBezTo>
                  <a:cubicBezTo>
                    <a:pt x="371" y="9"/>
                    <a:pt x="408" y="41"/>
                    <a:pt x="446" y="40"/>
                  </a:cubicBezTo>
                  <a:cubicBezTo>
                    <a:pt x="484" y="39"/>
                    <a:pt x="521" y="0"/>
                    <a:pt x="560" y="4"/>
                  </a:cubicBezTo>
                  <a:cubicBezTo>
                    <a:pt x="599" y="8"/>
                    <a:pt x="645" y="47"/>
                    <a:pt x="680" y="64"/>
                  </a:cubicBezTo>
                  <a:cubicBezTo>
                    <a:pt x="715" y="81"/>
                    <a:pt x="747" y="82"/>
                    <a:pt x="770" y="106"/>
                  </a:cubicBezTo>
                  <a:cubicBezTo>
                    <a:pt x="793" y="130"/>
                    <a:pt x="797" y="182"/>
                    <a:pt x="818" y="208"/>
                  </a:cubicBezTo>
                  <a:cubicBezTo>
                    <a:pt x="839" y="234"/>
                    <a:pt x="881" y="235"/>
                    <a:pt x="896" y="262"/>
                  </a:cubicBezTo>
                  <a:cubicBezTo>
                    <a:pt x="911" y="289"/>
                    <a:pt x="897" y="332"/>
                    <a:pt x="908" y="370"/>
                  </a:cubicBezTo>
                  <a:cubicBezTo>
                    <a:pt x="919" y="408"/>
                    <a:pt x="958" y="458"/>
                    <a:pt x="962" y="490"/>
                  </a:cubicBezTo>
                  <a:cubicBezTo>
                    <a:pt x="966" y="522"/>
                    <a:pt x="939" y="539"/>
                    <a:pt x="932" y="562"/>
                  </a:cubicBezTo>
                  <a:cubicBezTo>
                    <a:pt x="925" y="585"/>
                    <a:pt x="930" y="608"/>
                    <a:pt x="920" y="628"/>
                  </a:cubicBezTo>
                  <a:cubicBezTo>
                    <a:pt x="910" y="648"/>
                    <a:pt x="906" y="668"/>
                    <a:pt x="872" y="682"/>
                  </a:cubicBezTo>
                  <a:cubicBezTo>
                    <a:pt x="838" y="696"/>
                    <a:pt x="757" y="723"/>
                    <a:pt x="716" y="712"/>
                  </a:cubicBezTo>
                  <a:cubicBezTo>
                    <a:pt x="675" y="701"/>
                    <a:pt x="681" y="642"/>
                    <a:pt x="626" y="616"/>
                  </a:cubicBezTo>
                  <a:cubicBezTo>
                    <a:pt x="571" y="590"/>
                    <a:pt x="445" y="572"/>
                    <a:pt x="386" y="556"/>
                  </a:cubicBezTo>
                  <a:cubicBezTo>
                    <a:pt x="327" y="540"/>
                    <a:pt x="307" y="534"/>
                    <a:pt x="272" y="520"/>
                  </a:cubicBezTo>
                  <a:cubicBezTo>
                    <a:pt x="237" y="506"/>
                    <a:pt x="210" y="480"/>
                    <a:pt x="176" y="472"/>
                  </a:cubicBezTo>
                  <a:cubicBezTo>
                    <a:pt x="142" y="464"/>
                    <a:pt x="96" y="486"/>
                    <a:pt x="68" y="472"/>
                  </a:cubicBezTo>
                  <a:cubicBezTo>
                    <a:pt x="40" y="458"/>
                    <a:pt x="16" y="429"/>
                    <a:pt x="8" y="388"/>
                  </a:cubicBezTo>
                  <a:cubicBezTo>
                    <a:pt x="0" y="347"/>
                    <a:pt x="4" y="262"/>
                    <a:pt x="20" y="226"/>
                  </a:cubicBezTo>
                  <a:cubicBezTo>
                    <a:pt x="36" y="190"/>
                    <a:pt x="86" y="191"/>
                    <a:pt x="104" y="172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60775" name="Group 7"/>
          <p:cNvGrpSpPr>
            <a:grpSpLocks/>
          </p:cNvGrpSpPr>
          <p:nvPr/>
        </p:nvGrpSpPr>
        <p:grpSpPr bwMode="auto">
          <a:xfrm>
            <a:off x="687388" y="2662238"/>
            <a:ext cx="1311275" cy="1228725"/>
            <a:chOff x="566" y="2368"/>
            <a:chExt cx="864" cy="810"/>
          </a:xfrm>
        </p:grpSpPr>
        <p:sp>
          <p:nvSpPr>
            <p:cNvPr id="160776" name="Freeform 8"/>
            <p:cNvSpPr>
              <a:spLocks/>
            </p:cNvSpPr>
            <p:nvPr/>
          </p:nvSpPr>
          <p:spPr bwMode="auto">
            <a:xfrm>
              <a:off x="758" y="2410"/>
              <a:ext cx="672" cy="768"/>
            </a:xfrm>
            <a:custGeom>
              <a:avLst/>
              <a:gdLst>
                <a:gd name="T0" fmla="*/ 424 w 672"/>
                <a:gd name="T1" fmla="*/ 768 h 768"/>
                <a:gd name="T2" fmla="*/ 427 w 672"/>
                <a:gd name="T3" fmla="*/ 651 h 768"/>
                <a:gd name="T4" fmla="*/ 406 w 672"/>
                <a:gd name="T5" fmla="*/ 616 h 768"/>
                <a:gd name="T6" fmla="*/ 578 w 672"/>
                <a:gd name="T7" fmla="*/ 675 h 768"/>
                <a:gd name="T8" fmla="*/ 615 w 672"/>
                <a:gd name="T9" fmla="*/ 584 h 768"/>
                <a:gd name="T10" fmla="*/ 559 w 672"/>
                <a:gd name="T11" fmla="*/ 539 h 768"/>
                <a:gd name="T12" fmla="*/ 609 w 672"/>
                <a:gd name="T13" fmla="*/ 548 h 768"/>
                <a:gd name="T14" fmla="*/ 622 w 672"/>
                <a:gd name="T15" fmla="*/ 491 h 768"/>
                <a:gd name="T16" fmla="*/ 658 w 672"/>
                <a:gd name="T17" fmla="*/ 464 h 768"/>
                <a:gd name="T18" fmla="*/ 607 w 672"/>
                <a:gd name="T19" fmla="*/ 349 h 768"/>
                <a:gd name="T20" fmla="*/ 604 w 672"/>
                <a:gd name="T21" fmla="*/ 171 h 768"/>
                <a:gd name="T22" fmla="*/ 381 w 672"/>
                <a:gd name="T23" fmla="*/ 15 h 768"/>
                <a:gd name="T24" fmla="*/ 66 w 672"/>
                <a:gd name="T25" fmla="*/ 197 h 768"/>
                <a:gd name="T26" fmla="*/ 150 w 672"/>
                <a:gd name="T27" fmla="*/ 578 h 768"/>
                <a:gd name="T28" fmla="*/ 76 w 672"/>
                <a:gd name="T29" fmla="*/ 73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2" h="768">
                  <a:moveTo>
                    <a:pt x="424" y="768"/>
                  </a:moveTo>
                  <a:cubicBezTo>
                    <a:pt x="424" y="749"/>
                    <a:pt x="430" y="676"/>
                    <a:pt x="427" y="651"/>
                  </a:cubicBezTo>
                  <a:cubicBezTo>
                    <a:pt x="396" y="627"/>
                    <a:pt x="461" y="662"/>
                    <a:pt x="406" y="616"/>
                  </a:cubicBezTo>
                  <a:cubicBezTo>
                    <a:pt x="453" y="654"/>
                    <a:pt x="494" y="672"/>
                    <a:pt x="578" y="675"/>
                  </a:cubicBezTo>
                  <a:cubicBezTo>
                    <a:pt x="633" y="675"/>
                    <a:pt x="602" y="631"/>
                    <a:pt x="615" y="584"/>
                  </a:cubicBezTo>
                  <a:cubicBezTo>
                    <a:pt x="623" y="555"/>
                    <a:pt x="592" y="566"/>
                    <a:pt x="559" y="539"/>
                  </a:cubicBezTo>
                  <a:cubicBezTo>
                    <a:pt x="591" y="545"/>
                    <a:pt x="597" y="559"/>
                    <a:pt x="609" y="548"/>
                  </a:cubicBezTo>
                  <a:cubicBezTo>
                    <a:pt x="625" y="536"/>
                    <a:pt x="614" y="538"/>
                    <a:pt x="622" y="491"/>
                  </a:cubicBezTo>
                  <a:cubicBezTo>
                    <a:pt x="672" y="473"/>
                    <a:pt x="655" y="483"/>
                    <a:pt x="658" y="464"/>
                  </a:cubicBezTo>
                  <a:cubicBezTo>
                    <a:pt x="661" y="431"/>
                    <a:pt x="616" y="395"/>
                    <a:pt x="607" y="349"/>
                  </a:cubicBezTo>
                  <a:cubicBezTo>
                    <a:pt x="597" y="303"/>
                    <a:pt x="631" y="225"/>
                    <a:pt x="604" y="171"/>
                  </a:cubicBezTo>
                  <a:cubicBezTo>
                    <a:pt x="549" y="70"/>
                    <a:pt x="489" y="24"/>
                    <a:pt x="381" y="15"/>
                  </a:cubicBezTo>
                  <a:cubicBezTo>
                    <a:pt x="199" y="0"/>
                    <a:pt x="104" y="81"/>
                    <a:pt x="66" y="197"/>
                  </a:cubicBezTo>
                  <a:cubicBezTo>
                    <a:pt x="0" y="398"/>
                    <a:pt x="150" y="502"/>
                    <a:pt x="150" y="578"/>
                  </a:cubicBezTo>
                  <a:cubicBezTo>
                    <a:pt x="150" y="654"/>
                    <a:pt x="84" y="706"/>
                    <a:pt x="76" y="733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77" name="Freeform 9"/>
            <p:cNvSpPr>
              <a:spLocks/>
            </p:cNvSpPr>
            <p:nvPr/>
          </p:nvSpPr>
          <p:spPr bwMode="auto">
            <a:xfrm flipH="1">
              <a:off x="1271" y="2737"/>
              <a:ext cx="65" cy="55"/>
            </a:xfrm>
            <a:custGeom>
              <a:avLst/>
              <a:gdLst>
                <a:gd name="T0" fmla="*/ 130 w 130"/>
                <a:gd name="T1" fmla="*/ 57 h 111"/>
                <a:gd name="T2" fmla="*/ 73 w 130"/>
                <a:gd name="T3" fmla="*/ 35 h 111"/>
                <a:gd name="T4" fmla="*/ 28 w 130"/>
                <a:gd name="T5" fmla="*/ 0 h 111"/>
                <a:gd name="T6" fmla="*/ 22 w 130"/>
                <a:gd name="T7" fmla="*/ 111 h 111"/>
                <a:gd name="T8" fmla="*/ 130 w 130"/>
                <a:gd name="T9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11">
                  <a:moveTo>
                    <a:pt x="130" y="57"/>
                  </a:moveTo>
                  <a:cubicBezTo>
                    <a:pt x="76" y="53"/>
                    <a:pt x="97" y="51"/>
                    <a:pt x="73" y="35"/>
                  </a:cubicBezTo>
                  <a:cubicBezTo>
                    <a:pt x="52" y="20"/>
                    <a:pt x="58" y="23"/>
                    <a:pt x="28" y="0"/>
                  </a:cubicBezTo>
                  <a:cubicBezTo>
                    <a:pt x="0" y="42"/>
                    <a:pt x="1" y="56"/>
                    <a:pt x="22" y="111"/>
                  </a:cubicBezTo>
                  <a:cubicBezTo>
                    <a:pt x="70" y="72"/>
                    <a:pt x="70" y="87"/>
                    <a:pt x="130" y="57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78" name="Freeform 10"/>
            <p:cNvSpPr>
              <a:spLocks/>
            </p:cNvSpPr>
            <p:nvPr/>
          </p:nvSpPr>
          <p:spPr bwMode="auto">
            <a:xfrm>
              <a:off x="607" y="2405"/>
              <a:ext cx="257" cy="565"/>
            </a:xfrm>
            <a:custGeom>
              <a:avLst/>
              <a:gdLst>
                <a:gd name="T0" fmla="*/ 257 w 257"/>
                <a:gd name="T1" fmla="*/ 120 h 565"/>
                <a:gd name="T2" fmla="*/ 206 w 257"/>
                <a:gd name="T3" fmla="*/ 63 h 565"/>
                <a:gd name="T4" fmla="*/ 110 w 257"/>
                <a:gd name="T5" fmla="*/ 46 h 565"/>
                <a:gd name="T6" fmla="*/ 11 w 257"/>
                <a:gd name="T7" fmla="*/ 337 h 565"/>
                <a:gd name="T8" fmla="*/ 41 w 257"/>
                <a:gd name="T9" fmla="*/ 565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565">
                  <a:moveTo>
                    <a:pt x="257" y="120"/>
                  </a:moveTo>
                  <a:cubicBezTo>
                    <a:pt x="243" y="95"/>
                    <a:pt x="231" y="75"/>
                    <a:pt x="206" y="63"/>
                  </a:cubicBezTo>
                  <a:cubicBezTo>
                    <a:pt x="181" y="51"/>
                    <a:pt x="142" y="0"/>
                    <a:pt x="110" y="46"/>
                  </a:cubicBezTo>
                  <a:cubicBezTo>
                    <a:pt x="78" y="92"/>
                    <a:pt x="22" y="251"/>
                    <a:pt x="11" y="337"/>
                  </a:cubicBezTo>
                  <a:cubicBezTo>
                    <a:pt x="0" y="423"/>
                    <a:pt x="35" y="518"/>
                    <a:pt x="41" y="565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79" name="Freeform 11"/>
            <p:cNvSpPr>
              <a:spLocks/>
            </p:cNvSpPr>
            <p:nvPr/>
          </p:nvSpPr>
          <p:spPr bwMode="auto">
            <a:xfrm>
              <a:off x="566" y="2368"/>
              <a:ext cx="319" cy="590"/>
            </a:xfrm>
            <a:custGeom>
              <a:avLst/>
              <a:gdLst>
                <a:gd name="T0" fmla="*/ 319 w 319"/>
                <a:gd name="T1" fmla="*/ 125 h 590"/>
                <a:gd name="T2" fmla="*/ 223 w 319"/>
                <a:gd name="T3" fmla="*/ 20 h 590"/>
                <a:gd name="T4" fmla="*/ 109 w 319"/>
                <a:gd name="T5" fmla="*/ 65 h 590"/>
                <a:gd name="T6" fmla="*/ 13 w 319"/>
                <a:gd name="T7" fmla="*/ 413 h 590"/>
                <a:gd name="T8" fmla="*/ 31 w 319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590">
                  <a:moveTo>
                    <a:pt x="319" y="125"/>
                  </a:moveTo>
                  <a:cubicBezTo>
                    <a:pt x="303" y="108"/>
                    <a:pt x="258" y="30"/>
                    <a:pt x="223" y="20"/>
                  </a:cubicBezTo>
                  <a:cubicBezTo>
                    <a:pt x="188" y="10"/>
                    <a:pt x="144" y="0"/>
                    <a:pt x="109" y="65"/>
                  </a:cubicBezTo>
                  <a:cubicBezTo>
                    <a:pt x="74" y="130"/>
                    <a:pt x="26" y="326"/>
                    <a:pt x="13" y="413"/>
                  </a:cubicBezTo>
                  <a:cubicBezTo>
                    <a:pt x="0" y="500"/>
                    <a:pt x="27" y="553"/>
                    <a:pt x="31" y="590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80" name="Freeform 12"/>
            <p:cNvSpPr>
              <a:spLocks/>
            </p:cNvSpPr>
            <p:nvPr/>
          </p:nvSpPr>
          <p:spPr bwMode="auto">
            <a:xfrm>
              <a:off x="668" y="2488"/>
              <a:ext cx="175" cy="563"/>
            </a:xfrm>
            <a:custGeom>
              <a:avLst/>
              <a:gdLst>
                <a:gd name="T0" fmla="*/ 175 w 175"/>
                <a:gd name="T1" fmla="*/ 50 h 563"/>
                <a:gd name="T2" fmla="*/ 61 w 175"/>
                <a:gd name="T3" fmla="*/ 47 h 563"/>
                <a:gd name="T4" fmla="*/ 4 w 175"/>
                <a:gd name="T5" fmla="*/ 335 h 563"/>
                <a:gd name="T6" fmla="*/ 34 w 175"/>
                <a:gd name="T7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563">
                  <a:moveTo>
                    <a:pt x="175" y="50"/>
                  </a:moveTo>
                  <a:cubicBezTo>
                    <a:pt x="156" y="50"/>
                    <a:pt x="89" y="0"/>
                    <a:pt x="61" y="47"/>
                  </a:cubicBezTo>
                  <a:cubicBezTo>
                    <a:pt x="33" y="94"/>
                    <a:pt x="8" y="249"/>
                    <a:pt x="4" y="335"/>
                  </a:cubicBezTo>
                  <a:cubicBezTo>
                    <a:pt x="0" y="421"/>
                    <a:pt x="28" y="516"/>
                    <a:pt x="34" y="563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81" name="Freeform 13"/>
            <p:cNvSpPr>
              <a:spLocks/>
            </p:cNvSpPr>
            <p:nvPr/>
          </p:nvSpPr>
          <p:spPr bwMode="auto">
            <a:xfrm>
              <a:off x="710" y="2424"/>
              <a:ext cx="166" cy="648"/>
            </a:xfrm>
            <a:custGeom>
              <a:avLst/>
              <a:gdLst>
                <a:gd name="T0" fmla="*/ 166 w 166"/>
                <a:gd name="T1" fmla="*/ 36 h 648"/>
                <a:gd name="T2" fmla="*/ 49 w 166"/>
                <a:gd name="T3" fmla="*/ 129 h 648"/>
                <a:gd name="T4" fmla="*/ 1 w 166"/>
                <a:gd name="T5" fmla="*/ 474 h 648"/>
                <a:gd name="T6" fmla="*/ 40 w 166"/>
                <a:gd name="T7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648">
                  <a:moveTo>
                    <a:pt x="166" y="36"/>
                  </a:moveTo>
                  <a:cubicBezTo>
                    <a:pt x="100" y="0"/>
                    <a:pt x="76" y="56"/>
                    <a:pt x="49" y="129"/>
                  </a:cubicBezTo>
                  <a:cubicBezTo>
                    <a:pt x="22" y="202"/>
                    <a:pt x="2" y="388"/>
                    <a:pt x="1" y="474"/>
                  </a:cubicBezTo>
                  <a:cubicBezTo>
                    <a:pt x="0" y="560"/>
                    <a:pt x="32" y="612"/>
                    <a:pt x="40" y="648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82" name="Freeform 14"/>
            <p:cNvSpPr>
              <a:spLocks/>
            </p:cNvSpPr>
            <p:nvPr/>
          </p:nvSpPr>
          <p:spPr bwMode="auto">
            <a:xfrm>
              <a:off x="766" y="2372"/>
              <a:ext cx="572" cy="562"/>
            </a:xfrm>
            <a:custGeom>
              <a:avLst/>
              <a:gdLst>
                <a:gd name="T0" fmla="*/ 572 w 572"/>
                <a:gd name="T1" fmla="*/ 265 h 562"/>
                <a:gd name="T2" fmla="*/ 554 w 572"/>
                <a:gd name="T3" fmla="*/ 97 h 562"/>
                <a:gd name="T4" fmla="*/ 479 w 572"/>
                <a:gd name="T5" fmla="*/ 256 h 562"/>
                <a:gd name="T6" fmla="*/ 524 w 572"/>
                <a:gd name="T7" fmla="*/ 163 h 562"/>
                <a:gd name="T8" fmla="*/ 518 w 572"/>
                <a:gd name="T9" fmla="*/ 61 h 562"/>
                <a:gd name="T10" fmla="*/ 422 w 572"/>
                <a:gd name="T11" fmla="*/ 118 h 562"/>
                <a:gd name="T12" fmla="*/ 473 w 572"/>
                <a:gd name="T13" fmla="*/ 196 h 562"/>
                <a:gd name="T14" fmla="*/ 449 w 572"/>
                <a:gd name="T15" fmla="*/ 19 h 562"/>
                <a:gd name="T16" fmla="*/ 377 w 572"/>
                <a:gd name="T17" fmla="*/ 79 h 562"/>
                <a:gd name="T18" fmla="*/ 410 w 572"/>
                <a:gd name="T19" fmla="*/ 241 h 562"/>
                <a:gd name="T20" fmla="*/ 419 w 572"/>
                <a:gd name="T21" fmla="*/ 58 h 562"/>
                <a:gd name="T22" fmla="*/ 356 w 572"/>
                <a:gd name="T23" fmla="*/ 25 h 562"/>
                <a:gd name="T24" fmla="*/ 326 w 572"/>
                <a:gd name="T25" fmla="*/ 109 h 562"/>
                <a:gd name="T26" fmla="*/ 362 w 572"/>
                <a:gd name="T27" fmla="*/ 265 h 562"/>
                <a:gd name="T28" fmla="*/ 359 w 572"/>
                <a:gd name="T29" fmla="*/ 103 h 562"/>
                <a:gd name="T30" fmla="*/ 293 w 572"/>
                <a:gd name="T31" fmla="*/ 22 h 562"/>
                <a:gd name="T32" fmla="*/ 260 w 572"/>
                <a:gd name="T33" fmla="*/ 82 h 562"/>
                <a:gd name="T34" fmla="*/ 284 w 572"/>
                <a:gd name="T35" fmla="*/ 151 h 562"/>
                <a:gd name="T36" fmla="*/ 320 w 572"/>
                <a:gd name="T37" fmla="*/ 100 h 562"/>
                <a:gd name="T38" fmla="*/ 239 w 572"/>
                <a:gd name="T39" fmla="*/ 25 h 562"/>
                <a:gd name="T40" fmla="*/ 197 w 572"/>
                <a:gd name="T41" fmla="*/ 109 h 562"/>
                <a:gd name="T42" fmla="*/ 278 w 572"/>
                <a:gd name="T43" fmla="*/ 268 h 562"/>
                <a:gd name="T44" fmla="*/ 251 w 572"/>
                <a:gd name="T45" fmla="*/ 106 h 562"/>
                <a:gd name="T46" fmla="*/ 170 w 572"/>
                <a:gd name="T47" fmla="*/ 43 h 562"/>
                <a:gd name="T48" fmla="*/ 146 w 572"/>
                <a:gd name="T49" fmla="*/ 121 h 562"/>
                <a:gd name="T50" fmla="*/ 203 w 572"/>
                <a:gd name="T51" fmla="*/ 226 h 562"/>
                <a:gd name="T52" fmla="*/ 188 w 572"/>
                <a:gd name="T53" fmla="*/ 103 h 562"/>
                <a:gd name="T54" fmla="*/ 95 w 572"/>
                <a:gd name="T55" fmla="*/ 142 h 562"/>
                <a:gd name="T56" fmla="*/ 125 w 572"/>
                <a:gd name="T57" fmla="*/ 238 h 562"/>
                <a:gd name="T58" fmla="*/ 236 w 572"/>
                <a:gd name="T59" fmla="*/ 319 h 562"/>
                <a:gd name="T60" fmla="*/ 128 w 572"/>
                <a:gd name="T61" fmla="*/ 157 h 562"/>
                <a:gd name="T62" fmla="*/ 38 w 572"/>
                <a:gd name="T63" fmla="*/ 199 h 562"/>
                <a:gd name="T64" fmla="*/ 101 w 572"/>
                <a:gd name="T65" fmla="*/ 301 h 562"/>
                <a:gd name="T66" fmla="*/ 158 w 572"/>
                <a:gd name="T67" fmla="*/ 268 h 562"/>
                <a:gd name="T68" fmla="*/ 56 w 572"/>
                <a:gd name="T69" fmla="*/ 208 h 562"/>
                <a:gd name="T70" fmla="*/ 11 w 572"/>
                <a:gd name="T71" fmla="*/ 316 h 562"/>
                <a:gd name="T72" fmla="*/ 101 w 572"/>
                <a:gd name="T73" fmla="*/ 373 h 562"/>
                <a:gd name="T74" fmla="*/ 227 w 572"/>
                <a:gd name="T75" fmla="*/ 367 h 562"/>
                <a:gd name="T76" fmla="*/ 62 w 572"/>
                <a:gd name="T77" fmla="*/ 286 h 562"/>
                <a:gd name="T78" fmla="*/ 2 w 572"/>
                <a:gd name="T79" fmla="*/ 367 h 562"/>
                <a:gd name="T80" fmla="*/ 47 w 572"/>
                <a:gd name="T81" fmla="*/ 466 h 562"/>
                <a:gd name="T82" fmla="*/ 77 w 572"/>
                <a:gd name="T83" fmla="*/ 463 h 562"/>
                <a:gd name="T84" fmla="*/ 167 w 572"/>
                <a:gd name="T85" fmla="*/ 445 h 562"/>
                <a:gd name="T86" fmla="*/ 83 w 572"/>
                <a:gd name="T87" fmla="*/ 388 h 562"/>
                <a:gd name="T88" fmla="*/ 8 w 572"/>
                <a:gd name="T89" fmla="*/ 484 h 562"/>
                <a:gd name="T90" fmla="*/ 71 w 572"/>
                <a:gd name="T91" fmla="*/ 562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72" h="562">
                  <a:moveTo>
                    <a:pt x="572" y="265"/>
                  </a:moveTo>
                  <a:cubicBezTo>
                    <a:pt x="569" y="237"/>
                    <a:pt x="569" y="98"/>
                    <a:pt x="554" y="97"/>
                  </a:cubicBezTo>
                  <a:cubicBezTo>
                    <a:pt x="539" y="96"/>
                    <a:pt x="484" y="245"/>
                    <a:pt x="479" y="256"/>
                  </a:cubicBezTo>
                  <a:cubicBezTo>
                    <a:pt x="474" y="267"/>
                    <a:pt x="518" y="195"/>
                    <a:pt x="524" y="163"/>
                  </a:cubicBezTo>
                  <a:cubicBezTo>
                    <a:pt x="530" y="131"/>
                    <a:pt x="535" y="68"/>
                    <a:pt x="518" y="61"/>
                  </a:cubicBezTo>
                  <a:cubicBezTo>
                    <a:pt x="501" y="54"/>
                    <a:pt x="429" y="96"/>
                    <a:pt x="422" y="118"/>
                  </a:cubicBezTo>
                  <a:cubicBezTo>
                    <a:pt x="415" y="140"/>
                    <a:pt x="469" y="212"/>
                    <a:pt x="473" y="196"/>
                  </a:cubicBezTo>
                  <a:cubicBezTo>
                    <a:pt x="477" y="180"/>
                    <a:pt x="465" y="38"/>
                    <a:pt x="449" y="19"/>
                  </a:cubicBezTo>
                  <a:cubicBezTo>
                    <a:pt x="433" y="0"/>
                    <a:pt x="383" y="42"/>
                    <a:pt x="377" y="79"/>
                  </a:cubicBezTo>
                  <a:cubicBezTo>
                    <a:pt x="371" y="116"/>
                    <a:pt x="403" y="244"/>
                    <a:pt x="410" y="241"/>
                  </a:cubicBezTo>
                  <a:cubicBezTo>
                    <a:pt x="417" y="238"/>
                    <a:pt x="428" y="94"/>
                    <a:pt x="419" y="58"/>
                  </a:cubicBezTo>
                  <a:cubicBezTo>
                    <a:pt x="410" y="22"/>
                    <a:pt x="372" y="16"/>
                    <a:pt x="356" y="25"/>
                  </a:cubicBezTo>
                  <a:cubicBezTo>
                    <a:pt x="340" y="34"/>
                    <a:pt x="325" y="69"/>
                    <a:pt x="326" y="109"/>
                  </a:cubicBezTo>
                  <a:cubicBezTo>
                    <a:pt x="327" y="149"/>
                    <a:pt x="357" y="266"/>
                    <a:pt x="362" y="265"/>
                  </a:cubicBezTo>
                  <a:cubicBezTo>
                    <a:pt x="367" y="264"/>
                    <a:pt x="370" y="143"/>
                    <a:pt x="359" y="103"/>
                  </a:cubicBezTo>
                  <a:cubicBezTo>
                    <a:pt x="348" y="63"/>
                    <a:pt x="309" y="25"/>
                    <a:pt x="293" y="22"/>
                  </a:cubicBezTo>
                  <a:cubicBezTo>
                    <a:pt x="277" y="19"/>
                    <a:pt x="261" y="61"/>
                    <a:pt x="260" y="82"/>
                  </a:cubicBezTo>
                  <a:cubicBezTo>
                    <a:pt x="259" y="103"/>
                    <a:pt x="274" y="148"/>
                    <a:pt x="284" y="151"/>
                  </a:cubicBezTo>
                  <a:cubicBezTo>
                    <a:pt x="294" y="154"/>
                    <a:pt x="327" y="121"/>
                    <a:pt x="320" y="100"/>
                  </a:cubicBezTo>
                  <a:cubicBezTo>
                    <a:pt x="313" y="79"/>
                    <a:pt x="259" y="24"/>
                    <a:pt x="239" y="25"/>
                  </a:cubicBezTo>
                  <a:cubicBezTo>
                    <a:pt x="219" y="26"/>
                    <a:pt x="191" y="69"/>
                    <a:pt x="197" y="109"/>
                  </a:cubicBezTo>
                  <a:cubicBezTo>
                    <a:pt x="203" y="149"/>
                    <a:pt x="269" y="268"/>
                    <a:pt x="278" y="268"/>
                  </a:cubicBezTo>
                  <a:cubicBezTo>
                    <a:pt x="287" y="268"/>
                    <a:pt x="269" y="144"/>
                    <a:pt x="251" y="106"/>
                  </a:cubicBezTo>
                  <a:cubicBezTo>
                    <a:pt x="233" y="68"/>
                    <a:pt x="187" y="41"/>
                    <a:pt x="170" y="43"/>
                  </a:cubicBezTo>
                  <a:cubicBezTo>
                    <a:pt x="153" y="45"/>
                    <a:pt x="141" y="91"/>
                    <a:pt x="146" y="121"/>
                  </a:cubicBezTo>
                  <a:cubicBezTo>
                    <a:pt x="151" y="151"/>
                    <a:pt x="196" y="229"/>
                    <a:pt x="203" y="226"/>
                  </a:cubicBezTo>
                  <a:cubicBezTo>
                    <a:pt x="210" y="223"/>
                    <a:pt x="206" y="117"/>
                    <a:pt x="188" y="103"/>
                  </a:cubicBezTo>
                  <a:cubicBezTo>
                    <a:pt x="170" y="89"/>
                    <a:pt x="105" y="120"/>
                    <a:pt x="95" y="142"/>
                  </a:cubicBezTo>
                  <a:cubicBezTo>
                    <a:pt x="85" y="164"/>
                    <a:pt x="102" y="208"/>
                    <a:pt x="125" y="238"/>
                  </a:cubicBezTo>
                  <a:cubicBezTo>
                    <a:pt x="148" y="268"/>
                    <a:pt x="236" y="332"/>
                    <a:pt x="236" y="319"/>
                  </a:cubicBezTo>
                  <a:cubicBezTo>
                    <a:pt x="236" y="306"/>
                    <a:pt x="161" y="177"/>
                    <a:pt x="128" y="157"/>
                  </a:cubicBezTo>
                  <a:cubicBezTo>
                    <a:pt x="95" y="137"/>
                    <a:pt x="42" y="175"/>
                    <a:pt x="38" y="199"/>
                  </a:cubicBezTo>
                  <a:cubicBezTo>
                    <a:pt x="34" y="223"/>
                    <a:pt x="81" y="290"/>
                    <a:pt x="101" y="301"/>
                  </a:cubicBezTo>
                  <a:cubicBezTo>
                    <a:pt x="121" y="312"/>
                    <a:pt x="166" y="284"/>
                    <a:pt x="158" y="268"/>
                  </a:cubicBezTo>
                  <a:cubicBezTo>
                    <a:pt x="150" y="252"/>
                    <a:pt x="80" y="200"/>
                    <a:pt x="56" y="208"/>
                  </a:cubicBezTo>
                  <a:cubicBezTo>
                    <a:pt x="32" y="216"/>
                    <a:pt x="4" y="289"/>
                    <a:pt x="11" y="316"/>
                  </a:cubicBezTo>
                  <a:cubicBezTo>
                    <a:pt x="18" y="343"/>
                    <a:pt x="65" y="364"/>
                    <a:pt x="101" y="373"/>
                  </a:cubicBezTo>
                  <a:cubicBezTo>
                    <a:pt x="137" y="382"/>
                    <a:pt x="234" y="382"/>
                    <a:pt x="227" y="367"/>
                  </a:cubicBezTo>
                  <a:cubicBezTo>
                    <a:pt x="220" y="352"/>
                    <a:pt x="99" y="286"/>
                    <a:pt x="62" y="286"/>
                  </a:cubicBezTo>
                  <a:cubicBezTo>
                    <a:pt x="25" y="286"/>
                    <a:pt x="4" y="337"/>
                    <a:pt x="2" y="367"/>
                  </a:cubicBezTo>
                  <a:cubicBezTo>
                    <a:pt x="0" y="397"/>
                    <a:pt x="35" y="450"/>
                    <a:pt x="47" y="466"/>
                  </a:cubicBezTo>
                  <a:cubicBezTo>
                    <a:pt x="59" y="482"/>
                    <a:pt x="57" y="467"/>
                    <a:pt x="77" y="463"/>
                  </a:cubicBezTo>
                  <a:cubicBezTo>
                    <a:pt x="97" y="459"/>
                    <a:pt x="166" y="457"/>
                    <a:pt x="167" y="445"/>
                  </a:cubicBezTo>
                  <a:cubicBezTo>
                    <a:pt x="168" y="433"/>
                    <a:pt x="109" y="382"/>
                    <a:pt x="83" y="388"/>
                  </a:cubicBezTo>
                  <a:cubicBezTo>
                    <a:pt x="57" y="394"/>
                    <a:pt x="10" y="455"/>
                    <a:pt x="8" y="484"/>
                  </a:cubicBezTo>
                  <a:cubicBezTo>
                    <a:pt x="6" y="513"/>
                    <a:pt x="59" y="549"/>
                    <a:pt x="71" y="56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60783" name="Freeform 15"/>
          <p:cNvSpPr>
            <a:spLocks/>
          </p:cNvSpPr>
          <p:nvPr/>
        </p:nvSpPr>
        <p:spPr bwMode="auto">
          <a:xfrm>
            <a:off x="6167438" y="2133600"/>
            <a:ext cx="985837" cy="773113"/>
          </a:xfrm>
          <a:custGeom>
            <a:avLst/>
            <a:gdLst>
              <a:gd name="T0" fmla="*/ 120 w 780"/>
              <a:gd name="T1" fmla="*/ 0 h 612"/>
              <a:gd name="T2" fmla="*/ 96 w 780"/>
              <a:gd name="T3" fmla="*/ 432 h 612"/>
              <a:gd name="T4" fmla="*/ 384 w 780"/>
              <a:gd name="T5" fmla="*/ 600 h 612"/>
              <a:gd name="T6" fmla="*/ 720 w 780"/>
              <a:gd name="T7" fmla="*/ 432 h 612"/>
              <a:gd name="T8" fmla="*/ 684 w 780"/>
              <a:gd name="T9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0" h="612">
                <a:moveTo>
                  <a:pt x="120" y="0"/>
                </a:moveTo>
                <a:cubicBezTo>
                  <a:pt x="84" y="192"/>
                  <a:pt x="0" y="252"/>
                  <a:pt x="96" y="432"/>
                </a:cubicBezTo>
                <a:cubicBezTo>
                  <a:pt x="192" y="612"/>
                  <a:pt x="280" y="594"/>
                  <a:pt x="384" y="600"/>
                </a:cubicBezTo>
                <a:cubicBezTo>
                  <a:pt x="488" y="606"/>
                  <a:pt x="660" y="576"/>
                  <a:pt x="720" y="432"/>
                </a:cubicBezTo>
                <a:cubicBezTo>
                  <a:pt x="780" y="288"/>
                  <a:pt x="732" y="216"/>
                  <a:pt x="684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84" name="Oval 16"/>
          <p:cNvSpPr>
            <a:spLocks noChangeArrowheads="1"/>
          </p:cNvSpPr>
          <p:nvPr/>
        </p:nvSpPr>
        <p:spPr bwMode="auto">
          <a:xfrm>
            <a:off x="6303963" y="2284413"/>
            <a:ext cx="273050" cy="241300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85" name="Oval 17"/>
          <p:cNvSpPr>
            <a:spLocks noChangeArrowheads="1"/>
          </p:cNvSpPr>
          <p:nvPr/>
        </p:nvSpPr>
        <p:spPr bwMode="auto">
          <a:xfrm>
            <a:off x="6653213" y="2284413"/>
            <a:ext cx="273050" cy="241300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86" name="Freeform 18"/>
          <p:cNvSpPr>
            <a:spLocks/>
          </p:cNvSpPr>
          <p:nvPr/>
        </p:nvSpPr>
        <p:spPr bwMode="auto">
          <a:xfrm>
            <a:off x="6424613" y="2693988"/>
            <a:ext cx="319087" cy="30162"/>
          </a:xfrm>
          <a:custGeom>
            <a:avLst/>
            <a:gdLst>
              <a:gd name="T0" fmla="*/ 0 w 252"/>
              <a:gd name="T1" fmla="*/ 0 h 24"/>
              <a:gd name="T2" fmla="*/ 252 w 252"/>
              <a:gd name="T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2" h="24">
                <a:moveTo>
                  <a:pt x="0" y="0"/>
                </a:moveTo>
                <a:cubicBezTo>
                  <a:pt x="120" y="24"/>
                  <a:pt x="120" y="24"/>
                  <a:pt x="252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87" name="Oval 19"/>
          <p:cNvSpPr>
            <a:spLocks noChangeArrowheads="1"/>
          </p:cNvSpPr>
          <p:nvPr/>
        </p:nvSpPr>
        <p:spPr bwMode="auto">
          <a:xfrm>
            <a:off x="6354763" y="2336800"/>
            <a:ext cx="60325" cy="68263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88" name="Oval 20"/>
          <p:cNvSpPr>
            <a:spLocks noChangeArrowheads="1"/>
          </p:cNvSpPr>
          <p:nvPr/>
        </p:nvSpPr>
        <p:spPr bwMode="auto">
          <a:xfrm>
            <a:off x="6691313" y="2336800"/>
            <a:ext cx="60325" cy="68263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89" name="Freeform 21"/>
          <p:cNvSpPr>
            <a:spLocks/>
          </p:cNvSpPr>
          <p:nvPr/>
        </p:nvSpPr>
        <p:spPr bwMode="auto">
          <a:xfrm>
            <a:off x="6210300" y="1958975"/>
            <a:ext cx="920750" cy="268288"/>
          </a:xfrm>
          <a:custGeom>
            <a:avLst/>
            <a:gdLst>
              <a:gd name="T0" fmla="*/ 41 w 728"/>
              <a:gd name="T1" fmla="*/ 75 h 212"/>
              <a:gd name="T2" fmla="*/ 5 w 728"/>
              <a:gd name="T3" fmla="*/ 144 h 212"/>
              <a:gd name="T4" fmla="*/ 71 w 728"/>
              <a:gd name="T5" fmla="*/ 210 h 212"/>
              <a:gd name="T6" fmla="*/ 149 w 728"/>
              <a:gd name="T7" fmla="*/ 144 h 212"/>
              <a:gd name="T8" fmla="*/ 107 w 728"/>
              <a:gd name="T9" fmla="*/ 69 h 212"/>
              <a:gd name="T10" fmla="*/ 68 w 728"/>
              <a:gd name="T11" fmla="*/ 132 h 212"/>
              <a:gd name="T12" fmla="*/ 173 w 728"/>
              <a:gd name="T13" fmla="*/ 210 h 212"/>
              <a:gd name="T14" fmla="*/ 227 w 728"/>
              <a:gd name="T15" fmla="*/ 117 h 212"/>
              <a:gd name="T16" fmla="*/ 176 w 728"/>
              <a:gd name="T17" fmla="*/ 21 h 212"/>
              <a:gd name="T18" fmla="*/ 131 w 728"/>
              <a:gd name="T19" fmla="*/ 129 h 212"/>
              <a:gd name="T20" fmla="*/ 245 w 728"/>
              <a:gd name="T21" fmla="*/ 183 h 212"/>
              <a:gd name="T22" fmla="*/ 266 w 728"/>
              <a:gd name="T23" fmla="*/ 18 h 212"/>
              <a:gd name="T24" fmla="*/ 209 w 728"/>
              <a:gd name="T25" fmla="*/ 93 h 212"/>
              <a:gd name="T26" fmla="*/ 329 w 728"/>
              <a:gd name="T27" fmla="*/ 174 h 212"/>
              <a:gd name="T28" fmla="*/ 377 w 728"/>
              <a:gd name="T29" fmla="*/ 90 h 212"/>
              <a:gd name="T30" fmla="*/ 311 w 728"/>
              <a:gd name="T31" fmla="*/ 21 h 212"/>
              <a:gd name="T32" fmla="*/ 296 w 728"/>
              <a:gd name="T33" fmla="*/ 108 h 212"/>
              <a:gd name="T34" fmla="*/ 422 w 728"/>
              <a:gd name="T35" fmla="*/ 162 h 212"/>
              <a:gd name="T36" fmla="*/ 449 w 728"/>
              <a:gd name="T37" fmla="*/ 72 h 212"/>
              <a:gd name="T38" fmla="*/ 404 w 728"/>
              <a:gd name="T39" fmla="*/ 3 h 212"/>
              <a:gd name="T40" fmla="*/ 359 w 728"/>
              <a:gd name="T41" fmla="*/ 93 h 212"/>
              <a:gd name="T42" fmla="*/ 479 w 728"/>
              <a:gd name="T43" fmla="*/ 153 h 212"/>
              <a:gd name="T44" fmla="*/ 518 w 728"/>
              <a:gd name="T45" fmla="*/ 99 h 212"/>
              <a:gd name="T46" fmla="*/ 476 w 728"/>
              <a:gd name="T47" fmla="*/ 21 h 212"/>
              <a:gd name="T48" fmla="*/ 434 w 728"/>
              <a:gd name="T49" fmla="*/ 72 h 212"/>
              <a:gd name="T50" fmla="*/ 518 w 728"/>
              <a:gd name="T51" fmla="*/ 150 h 212"/>
              <a:gd name="T52" fmla="*/ 599 w 728"/>
              <a:gd name="T53" fmla="*/ 114 h 212"/>
              <a:gd name="T54" fmla="*/ 572 w 728"/>
              <a:gd name="T55" fmla="*/ 33 h 212"/>
              <a:gd name="T56" fmla="*/ 527 w 728"/>
              <a:gd name="T57" fmla="*/ 69 h 212"/>
              <a:gd name="T58" fmla="*/ 650 w 728"/>
              <a:gd name="T59" fmla="*/ 186 h 212"/>
              <a:gd name="T60" fmla="*/ 692 w 728"/>
              <a:gd name="T61" fmla="*/ 105 h 212"/>
              <a:gd name="T62" fmla="*/ 635 w 728"/>
              <a:gd name="T63" fmla="*/ 42 h 212"/>
              <a:gd name="T64" fmla="*/ 626 w 728"/>
              <a:gd name="T65" fmla="*/ 132 h 212"/>
              <a:gd name="T66" fmla="*/ 728 w 728"/>
              <a:gd name="T67" fmla="*/ 17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8" h="212">
                <a:moveTo>
                  <a:pt x="41" y="75"/>
                </a:moveTo>
                <a:cubicBezTo>
                  <a:pt x="20" y="98"/>
                  <a:pt x="0" y="122"/>
                  <a:pt x="5" y="144"/>
                </a:cubicBezTo>
                <a:cubicBezTo>
                  <a:pt x="10" y="166"/>
                  <a:pt x="47" y="210"/>
                  <a:pt x="71" y="210"/>
                </a:cubicBezTo>
                <a:cubicBezTo>
                  <a:pt x="95" y="210"/>
                  <a:pt x="143" y="167"/>
                  <a:pt x="149" y="144"/>
                </a:cubicBezTo>
                <a:cubicBezTo>
                  <a:pt x="155" y="121"/>
                  <a:pt x="120" y="71"/>
                  <a:pt x="107" y="69"/>
                </a:cubicBezTo>
                <a:cubicBezTo>
                  <a:pt x="94" y="67"/>
                  <a:pt x="57" y="109"/>
                  <a:pt x="68" y="132"/>
                </a:cubicBezTo>
                <a:cubicBezTo>
                  <a:pt x="79" y="155"/>
                  <a:pt x="147" y="212"/>
                  <a:pt x="173" y="210"/>
                </a:cubicBezTo>
                <a:cubicBezTo>
                  <a:pt x="199" y="208"/>
                  <a:pt x="227" y="148"/>
                  <a:pt x="227" y="117"/>
                </a:cubicBezTo>
                <a:cubicBezTo>
                  <a:pt x="227" y="86"/>
                  <a:pt x="192" y="19"/>
                  <a:pt x="176" y="21"/>
                </a:cubicBezTo>
                <a:cubicBezTo>
                  <a:pt x="160" y="23"/>
                  <a:pt x="120" y="102"/>
                  <a:pt x="131" y="129"/>
                </a:cubicBezTo>
                <a:cubicBezTo>
                  <a:pt x="142" y="156"/>
                  <a:pt x="223" y="201"/>
                  <a:pt x="245" y="183"/>
                </a:cubicBezTo>
                <a:cubicBezTo>
                  <a:pt x="267" y="165"/>
                  <a:pt x="272" y="33"/>
                  <a:pt x="266" y="18"/>
                </a:cubicBezTo>
                <a:cubicBezTo>
                  <a:pt x="260" y="3"/>
                  <a:pt x="198" y="67"/>
                  <a:pt x="209" y="93"/>
                </a:cubicBezTo>
                <a:cubicBezTo>
                  <a:pt x="220" y="119"/>
                  <a:pt x="301" y="174"/>
                  <a:pt x="329" y="174"/>
                </a:cubicBezTo>
                <a:cubicBezTo>
                  <a:pt x="357" y="174"/>
                  <a:pt x="380" y="115"/>
                  <a:pt x="377" y="90"/>
                </a:cubicBezTo>
                <a:cubicBezTo>
                  <a:pt x="374" y="65"/>
                  <a:pt x="324" y="18"/>
                  <a:pt x="311" y="21"/>
                </a:cubicBezTo>
                <a:cubicBezTo>
                  <a:pt x="298" y="24"/>
                  <a:pt x="278" y="85"/>
                  <a:pt x="296" y="108"/>
                </a:cubicBezTo>
                <a:cubicBezTo>
                  <a:pt x="314" y="131"/>
                  <a:pt x="397" y="168"/>
                  <a:pt x="422" y="162"/>
                </a:cubicBezTo>
                <a:cubicBezTo>
                  <a:pt x="447" y="156"/>
                  <a:pt x="452" y="98"/>
                  <a:pt x="449" y="72"/>
                </a:cubicBezTo>
                <a:cubicBezTo>
                  <a:pt x="446" y="46"/>
                  <a:pt x="419" y="0"/>
                  <a:pt x="404" y="3"/>
                </a:cubicBezTo>
                <a:cubicBezTo>
                  <a:pt x="389" y="6"/>
                  <a:pt x="347" y="68"/>
                  <a:pt x="359" y="93"/>
                </a:cubicBezTo>
                <a:cubicBezTo>
                  <a:pt x="371" y="118"/>
                  <a:pt x="453" y="152"/>
                  <a:pt x="479" y="153"/>
                </a:cubicBezTo>
                <a:cubicBezTo>
                  <a:pt x="505" y="154"/>
                  <a:pt x="518" y="121"/>
                  <a:pt x="518" y="99"/>
                </a:cubicBezTo>
                <a:cubicBezTo>
                  <a:pt x="518" y="77"/>
                  <a:pt x="490" y="26"/>
                  <a:pt x="476" y="21"/>
                </a:cubicBezTo>
                <a:cubicBezTo>
                  <a:pt x="462" y="16"/>
                  <a:pt x="427" y="51"/>
                  <a:pt x="434" y="72"/>
                </a:cubicBezTo>
                <a:cubicBezTo>
                  <a:pt x="441" y="93"/>
                  <a:pt x="491" y="143"/>
                  <a:pt x="518" y="150"/>
                </a:cubicBezTo>
                <a:cubicBezTo>
                  <a:pt x="545" y="157"/>
                  <a:pt x="590" y="134"/>
                  <a:pt x="599" y="114"/>
                </a:cubicBezTo>
                <a:cubicBezTo>
                  <a:pt x="608" y="94"/>
                  <a:pt x="584" y="41"/>
                  <a:pt x="572" y="33"/>
                </a:cubicBezTo>
                <a:cubicBezTo>
                  <a:pt x="560" y="25"/>
                  <a:pt x="514" y="44"/>
                  <a:pt x="527" y="69"/>
                </a:cubicBezTo>
                <a:cubicBezTo>
                  <a:pt x="540" y="94"/>
                  <a:pt x="623" y="180"/>
                  <a:pt x="650" y="186"/>
                </a:cubicBezTo>
                <a:cubicBezTo>
                  <a:pt x="677" y="192"/>
                  <a:pt x="694" y="129"/>
                  <a:pt x="692" y="105"/>
                </a:cubicBezTo>
                <a:cubicBezTo>
                  <a:pt x="690" y="81"/>
                  <a:pt x="646" y="38"/>
                  <a:pt x="635" y="42"/>
                </a:cubicBezTo>
                <a:cubicBezTo>
                  <a:pt x="624" y="46"/>
                  <a:pt x="610" y="110"/>
                  <a:pt x="626" y="132"/>
                </a:cubicBezTo>
                <a:cubicBezTo>
                  <a:pt x="642" y="154"/>
                  <a:pt x="684" y="165"/>
                  <a:pt x="728" y="177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60790" name="Group 22"/>
          <p:cNvGrpSpPr>
            <a:grpSpLocks/>
          </p:cNvGrpSpPr>
          <p:nvPr/>
        </p:nvGrpSpPr>
        <p:grpSpPr bwMode="auto">
          <a:xfrm flipH="1">
            <a:off x="2305050" y="1195388"/>
            <a:ext cx="1220788" cy="885825"/>
            <a:chOff x="2313" y="1603"/>
            <a:chExt cx="622" cy="451"/>
          </a:xfrm>
        </p:grpSpPr>
        <p:sp>
          <p:nvSpPr>
            <p:cNvPr id="160791" name="Freeform 23"/>
            <p:cNvSpPr>
              <a:spLocks/>
            </p:cNvSpPr>
            <p:nvPr/>
          </p:nvSpPr>
          <p:spPr bwMode="auto">
            <a:xfrm>
              <a:off x="2357" y="1603"/>
              <a:ext cx="578" cy="451"/>
            </a:xfrm>
            <a:custGeom>
              <a:avLst/>
              <a:gdLst>
                <a:gd name="T0" fmla="*/ 0 w 930"/>
                <a:gd name="T1" fmla="*/ 36 h 726"/>
                <a:gd name="T2" fmla="*/ 366 w 930"/>
                <a:gd name="T3" fmla="*/ 0 h 726"/>
                <a:gd name="T4" fmla="*/ 517 w 930"/>
                <a:gd name="T5" fmla="*/ 18 h 726"/>
                <a:gd name="T6" fmla="*/ 843 w 930"/>
                <a:gd name="T7" fmla="*/ 102 h 726"/>
                <a:gd name="T8" fmla="*/ 918 w 930"/>
                <a:gd name="T9" fmla="*/ 204 h 726"/>
                <a:gd name="T10" fmla="*/ 930 w 930"/>
                <a:gd name="T11" fmla="*/ 456 h 726"/>
                <a:gd name="T12" fmla="*/ 882 w 930"/>
                <a:gd name="T13" fmla="*/ 576 h 726"/>
                <a:gd name="T14" fmla="*/ 567 w 930"/>
                <a:gd name="T15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0" h="726">
                  <a:moveTo>
                    <a:pt x="0" y="36"/>
                  </a:moveTo>
                  <a:cubicBezTo>
                    <a:pt x="61" y="30"/>
                    <a:pt x="366" y="0"/>
                    <a:pt x="366" y="0"/>
                  </a:cubicBezTo>
                  <a:cubicBezTo>
                    <a:pt x="421" y="0"/>
                    <a:pt x="467" y="0"/>
                    <a:pt x="517" y="18"/>
                  </a:cubicBezTo>
                  <a:lnTo>
                    <a:pt x="843" y="102"/>
                  </a:lnTo>
                  <a:cubicBezTo>
                    <a:pt x="893" y="126"/>
                    <a:pt x="913" y="144"/>
                    <a:pt x="918" y="204"/>
                  </a:cubicBezTo>
                  <a:lnTo>
                    <a:pt x="930" y="456"/>
                  </a:lnTo>
                  <a:cubicBezTo>
                    <a:pt x="920" y="504"/>
                    <a:pt x="912" y="546"/>
                    <a:pt x="882" y="576"/>
                  </a:cubicBezTo>
                  <a:lnTo>
                    <a:pt x="567" y="726"/>
                  </a:lnTo>
                </a:path>
              </a:pathLst>
            </a:custGeom>
            <a:solidFill>
              <a:schemeClr val="folHlink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0792" name="Freeform 24"/>
            <p:cNvSpPr>
              <a:spLocks/>
            </p:cNvSpPr>
            <p:nvPr/>
          </p:nvSpPr>
          <p:spPr bwMode="auto">
            <a:xfrm>
              <a:off x="2313" y="1621"/>
              <a:ext cx="407" cy="433"/>
            </a:xfrm>
            <a:custGeom>
              <a:avLst/>
              <a:gdLst>
                <a:gd name="T0" fmla="*/ 17 w 654"/>
                <a:gd name="T1" fmla="*/ 390 h 696"/>
                <a:gd name="T2" fmla="*/ 7 w 654"/>
                <a:gd name="T3" fmla="*/ 90 h 696"/>
                <a:gd name="T4" fmla="*/ 92 w 654"/>
                <a:gd name="T5" fmla="*/ 6 h 696"/>
                <a:gd name="T6" fmla="*/ 591 w 654"/>
                <a:gd name="T7" fmla="*/ 114 h 696"/>
                <a:gd name="T8" fmla="*/ 654 w 654"/>
                <a:gd name="T9" fmla="*/ 246 h 696"/>
                <a:gd name="T10" fmla="*/ 654 w 654"/>
                <a:gd name="T11" fmla="*/ 594 h 696"/>
                <a:gd name="T12" fmla="*/ 589 w 654"/>
                <a:gd name="T13" fmla="*/ 696 h 696"/>
                <a:gd name="T14" fmla="*/ 75 w 654"/>
                <a:gd name="T15" fmla="*/ 546 h 696"/>
                <a:gd name="T16" fmla="*/ 17 w 654"/>
                <a:gd name="T17" fmla="*/ 39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4" h="696">
                  <a:moveTo>
                    <a:pt x="17" y="390"/>
                  </a:moveTo>
                  <a:lnTo>
                    <a:pt x="7" y="90"/>
                  </a:lnTo>
                  <a:cubicBezTo>
                    <a:pt x="16" y="16"/>
                    <a:pt x="32" y="0"/>
                    <a:pt x="92" y="6"/>
                  </a:cubicBezTo>
                  <a:lnTo>
                    <a:pt x="591" y="114"/>
                  </a:lnTo>
                  <a:cubicBezTo>
                    <a:pt x="651" y="143"/>
                    <a:pt x="649" y="180"/>
                    <a:pt x="654" y="246"/>
                  </a:cubicBezTo>
                  <a:lnTo>
                    <a:pt x="654" y="594"/>
                  </a:lnTo>
                  <a:cubicBezTo>
                    <a:pt x="644" y="666"/>
                    <a:pt x="639" y="690"/>
                    <a:pt x="589" y="696"/>
                  </a:cubicBezTo>
                  <a:lnTo>
                    <a:pt x="75" y="546"/>
                  </a:lnTo>
                  <a:cubicBezTo>
                    <a:pt x="0" y="522"/>
                    <a:pt x="20" y="468"/>
                    <a:pt x="17" y="390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160793" name="Group 25"/>
          <p:cNvGrpSpPr>
            <a:grpSpLocks/>
          </p:cNvGrpSpPr>
          <p:nvPr/>
        </p:nvGrpSpPr>
        <p:grpSpPr bwMode="auto">
          <a:xfrm>
            <a:off x="3176588" y="2254250"/>
            <a:ext cx="588962" cy="1162050"/>
            <a:chOff x="1920" y="2532"/>
            <a:chExt cx="468" cy="924"/>
          </a:xfrm>
        </p:grpSpPr>
        <p:sp>
          <p:nvSpPr>
            <p:cNvPr id="160794" name="Freeform 26"/>
            <p:cNvSpPr>
              <a:spLocks/>
            </p:cNvSpPr>
            <p:nvPr/>
          </p:nvSpPr>
          <p:spPr bwMode="auto">
            <a:xfrm>
              <a:off x="1920" y="2532"/>
              <a:ext cx="468" cy="924"/>
            </a:xfrm>
            <a:custGeom>
              <a:avLst/>
              <a:gdLst>
                <a:gd name="T0" fmla="*/ 0 w 468"/>
                <a:gd name="T1" fmla="*/ 924 h 924"/>
                <a:gd name="T2" fmla="*/ 24 w 468"/>
                <a:gd name="T3" fmla="*/ 276 h 924"/>
                <a:gd name="T4" fmla="*/ 468 w 468"/>
                <a:gd name="T5" fmla="*/ 0 h 924"/>
                <a:gd name="T6" fmla="*/ 456 w 468"/>
                <a:gd name="T7" fmla="*/ 600 h 924"/>
                <a:gd name="T8" fmla="*/ 0 w 468"/>
                <a:gd name="T9" fmla="*/ 924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924">
                  <a:moveTo>
                    <a:pt x="0" y="924"/>
                  </a:moveTo>
                  <a:lnTo>
                    <a:pt x="24" y="276"/>
                  </a:lnTo>
                  <a:lnTo>
                    <a:pt x="468" y="0"/>
                  </a:lnTo>
                  <a:lnTo>
                    <a:pt x="456" y="600"/>
                  </a:lnTo>
                  <a:lnTo>
                    <a:pt x="0" y="924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5" name="Freeform 27"/>
            <p:cNvSpPr>
              <a:spLocks/>
            </p:cNvSpPr>
            <p:nvPr/>
          </p:nvSpPr>
          <p:spPr bwMode="auto">
            <a:xfrm>
              <a:off x="2136" y="2680"/>
              <a:ext cx="168" cy="332"/>
            </a:xfrm>
            <a:custGeom>
              <a:avLst/>
              <a:gdLst>
                <a:gd name="T0" fmla="*/ 0 w 468"/>
                <a:gd name="T1" fmla="*/ 924 h 924"/>
                <a:gd name="T2" fmla="*/ 24 w 468"/>
                <a:gd name="T3" fmla="*/ 276 h 924"/>
                <a:gd name="T4" fmla="*/ 468 w 468"/>
                <a:gd name="T5" fmla="*/ 0 h 924"/>
                <a:gd name="T6" fmla="*/ 456 w 468"/>
                <a:gd name="T7" fmla="*/ 600 h 924"/>
                <a:gd name="T8" fmla="*/ 0 w 468"/>
                <a:gd name="T9" fmla="*/ 924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924">
                  <a:moveTo>
                    <a:pt x="0" y="924"/>
                  </a:moveTo>
                  <a:lnTo>
                    <a:pt x="24" y="276"/>
                  </a:lnTo>
                  <a:lnTo>
                    <a:pt x="468" y="0"/>
                  </a:lnTo>
                  <a:lnTo>
                    <a:pt x="456" y="600"/>
                  </a:lnTo>
                  <a:lnTo>
                    <a:pt x="0" y="924"/>
                  </a:ln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6" name="Freeform 28"/>
            <p:cNvSpPr>
              <a:spLocks/>
            </p:cNvSpPr>
            <p:nvPr/>
          </p:nvSpPr>
          <p:spPr bwMode="auto">
            <a:xfrm>
              <a:off x="2016" y="2916"/>
              <a:ext cx="170" cy="336"/>
            </a:xfrm>
            <a:custGeom>
              <a:avLst/>
              <a:gdLst>
                <a:gd name="T0" fmla="*/ 0 w 468"/>
                <a:gd name="T1" fmla="*/ 924 h 924"/>
                <a:gd name="T2" fmla="*/ 24 w 468"/>
                <a:gd name="T3" fmla="*/ 276 h 924"/>
                <a:gd name="T4" fmla="*/ 468 w 468"/>
                <a:gd name="T5" fmla="*/ 0 h 924"/>
                <a:gd name="T6" fmla="*/ 456 w 468"/>
                <a:gd name="T7" fmla="*/ 600 h 924"/>
                <a:gd name="T8" fmla="*/ 0 w 468"/>
                <a:gd name="T9" fmla="*/ 924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924">
                  <a:moveTo>
                    <a:pt x="0" y="924"/>
                  </a:moveTo>
                  <a:lnTo>
                    <a:pt x="24" y="276"/>
                  </a:lnTo>
                  <a:lnTo>
                    <a:pt x="468" y="0"/>
                  </a:lnTo>
                  <a:lnTo>
                    <a:pt x="456" y="600"/>
                  </a:lnTo>
                  <a:lnTo>
                    <a:pt x="0" y="924"/>
                  </a:ln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60797" name="Freeform 29"/>
          <p:cNvSpPr>
            <a:spLocks/>
          </p:cNvSpPr>
          <p:nvPr/>
        </p:nvSpPr>
        <p:spPr bwMode="auto">
          <a:xfrm>
            <a:off x="3090863" y="1365250"/>
            <a:ext cx="238125" cy="379413"/>
          </a:xfrm>
          <a:custGeom>
            <a:avLst/>
            <a:gdLst>
              <a:gd name="T0" fmla="*/ 0 w 150"/>
              <a:gd name="T1" fmla="*/ 239 h 239"/>
              <a:gd name="T2" fmla="*/ 0 w 150"/>
              <a:gd name="T3" fmla="*/ 35 h 239"/>
              <a:gd name="T4" fmla="*/ 150 w 150"/>
              <a:gd name="T5" fmla="*/ 0 h 239"/>
              <a:gd name="T6" fmla="*/ 150 w 150"/>
              <a:gd name="T7" fmla="*/ 194 h 239"/>
              <a:gd name="T8" fmla="*/ 0 w 150"/>
              <a:gd name="T9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239">
                <a:moveTo>
                  <a:pt x="0" y="239"/>
                </a:moveTo>
                <a:lnTo>
                  <a:pt x="0" y="35"/>
                </a:lnTo>
                <a:lnTo>
                  <a:pt x="150" y="0"/>
                </a:lnTo>
                <a:lnTo>
                  <a:pt x="150" y="194"/>
                </a:lnTo>
                <a:lnTo>
                  <a:pt x="0" y="239"/>
                </a:ln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98" name="Freeform 30"/>
          <p:cNvSpPr>
            <a:spLocks/>
          </p:cNvSpPr>
          <p:nvPr/>
        </p:nvSpPr>
        <p:spPr bwMode="auto">
          <a:xfrm>
            <a:off x="2900363" y="1577975"/>
            <a:ext cx="257175" cy="390525"/>
          </a:xfrm>
          <a:custGeom>
            <a:avLst/>
            <a:gdLst>
              <a:gd name="T0" fmla="*/ 6 w 162"/>
              <a:gd name="T1" fmla="*/ 246 h 246"/>
              <a:gd name="T2" fmla="*/ 0 w 162"/>
              <a:gd name="T3" fmla="*/ 42 h 246"/>
              <a:gd name="T4" fmla="*/ 162 w 162"/>
              <a:gd name="T5" fmla="*/ 0 h 246"/>
              <a:gd name="T6" fmla="*/ 159 w 162"/>
              <a:gd name="T7" fmla="*/ 204 h 246"/>
              <a:gd name="T8" fmla="*/ 6 w 162"/>
              <a:gd name="T9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246">
                <a:moveTo>
                  <a:pt x="6" y="246"/>
                </a:moveTo>
                <a:lnTo>
                  <a:pt x="0" y="42"/>
                </a:lnTo>
                <a:lnTo>
                  <a:pt x="162" y="0"/>
                </a:lnTo>
                <a:lnTo>
                  <a:pt x="159" y="204"/>
                </a:lnTo>
                <a:lnTo>
                  <a:pt x="6" y="246"/>
                </a:ln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799" name="Text Box 31"/>
          <p:cNvSpPr txBox="1">
            <a:spLocks noChangeArrowheads="1"/>
          </p:cNvSpPr>
          <p:nvPr/>
        </p:nvSpPr>
        <p:spPr bwMode="auto">
          <a:xfrm>
            <a:off x="3028950" y="3454400"/>
            <a:ext cx="1425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/>
              <a:t>Conceptual</a:t>
            </a:r>
          </a:p>
          <a:p>
            <a:pPr algn="l"/>
            <a:r>
              <a:rPr lang="en-US" altLang="da-DK"/>
              <a:t>model</a:t>
            </a:r>
          </a:p>
        </p:txBody>
      </p:sp>
      <p:sp>
        <p:nvSpPr>
          <p:cNvPr id="160800" name="Text Box 32"/>
          <p:cNvSpPr txBox="1">
            <a:spLocks noChangeArrowheads="1"/>
          </p:cNvSpPr>
          <p:nvPr/>
        </p:nvSpPr>
        <p:spPr bwMode="auto">
          <a:xfrm>
            <a:off x="5532438" y="2967038"/>
            <a:ext cx="1603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Psychologist</a:t>
            </a:r>
          </a:p>
        </p:txBody>
      </p:sp>
      <p:sp>
        <p:nvSpPr>
          <p:cNvPr id="160801" name="Text Box 33"/>
          <p:cNvSpPr txBox="1">
            <a:spLocks noChangeArrowheads="1"/>
          </p:cNvSpPr>
          <p:nvPr/>
        </p:nvSpPr>
        <p:spPr bwMode="auto">
          <a:xfrm>
            <a:off x="5461000" y="776288"/>
            <a:ext cx="1641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Mental model</a:t>
            </a:r>
          </a:p>
        </p:txBody>
      </p:sp>
      <p:grpSp>
        <p:nvGrpSpPr>
          <p:cNvPr id="160802" name="Group 34"/>
          <p:cNvGrpSpPr>
            <a:grpSpLocks/>
          </p:cNvGrpSpPr>
          <p:nvPr/>
        </p:nvGrpSpPr>
        <p:grpSpPr bwMode="auto">
          <a:xfrm>
            <a:off x="7931150" y="3030538"/>
            <a:ext cx="842963" cy="638175"/>
            <a:chOff x="3480" y="2715"/>
            <a:chExt cx="531" cy="402"/>
          </a:xfrm>
        </p:grpSpPr>
        <p:sp>
          <p:nvSpPr>
            <p:cNvPr id="160803" name="Rectangle 35"/>
            <p:cNvSpPr>
              <a:spLocks noChangeArrowheads="1"/>
            </p:cNvSpPr>
            <p:nvPr/>
          </p:nvSpPr>
          <p:spPr bwMode="auto">
            <a:xfrm>
              <a:off x="3480" y="2715"/>
              <a:ext cx="531" cy="40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804" name="Rectangle 36"/>
            <p:cNvSpPr>
              <a:spLocks noChangeArrowheads="1"/>
            </p:cNvSpPr>
            <p:nvPr/>
          </p:nvSpPr>
          <p:spPr bwMode="auto">
            <a:xfrm>
              <a:off x="3594" y="2905"/>
              <a:ext cx="148" cy="13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805" name="Rectangle 37"/>
            <p:cNvSpPr>
              <a:spLocks noChangeArrowheads="1"/>
            </p:cNvSpPr>
            <p:nvPr/>
          </p:nvSpPr>
          <p:spPr bwMode="auto">
            <a:xfrm>
              <a:off x="3703" y="2799"/>
              <a:ext cx="129" cy="171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806" name="AutoShape 38"/>
            <p:cNvSpPr>
              <a:spLocks noChangeArrowheads="1"/>
            </p:cNvSpPr>
            <p:nvPr/>
          </p:nvSpPr>
          <p:spPr bwMode="auto">
            <a:xfrm>
              <a:off x="3522" y="2799"/>
              <a:ext cx="72" cy="171"/>
            </a:xfrm>
            <a:prstGeom prst="moon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807" name="AutoShape 39"/>
            <p:cNvSpPr>
              <a:spLocks noChangeArrowheads="1"/>
            </p:cNvSpPr>
            <p:nvPr/>
          </p:nvSpPr>
          <p:spPr bwMode="auto">
            <a:xfrm>
              <a:off x="3802" y="2853"/>
              <a:ext cx="110" cy="117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60808" name="Text Box 40"/>
          <p:cNvSpPr txBox="1">
            <a:spLocks noChangeArrowheads="1"/>
          </p:cNvSpPr>
          <p:nvPr/>
        </p:nvSpPr>
        <p:spPr bwMode="auto">
          <a:xfrm>
            <a:off x="7551738" y="3781425"/>
            <a:ext cx="1222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r"/>
            <a:r>
              <a:rPr lang="en-US" altLang="da-DK"/>
              <a:t>Cognitive</a:t>
            </a:r>
          </a:p>
          <a:p>
            <a:pPr algn="r"/>
            <a:r>
              <a:rPr lang="en-US" altLang="da-DK"/>
              <a:t>model</a:t>
            </a:r>
          </a:p>
        </p:txBody>
      </p:sp>
      <p:sp>
        <p:nvSpPr>
          <p:cNvPr id="160809" name="Freeform 41"/>
          <p:cNvSpPr>
            <a:spLocks/>
          </p:cNvSpPr>
          <p:nvPr/>
        </p:nvSpPr>
        <p:spPr bwMode="auto">
          <a:xfrm>
            <a:off x="7296150" y="2400300"/>
            <a:ext cx="952500" cy="495300"/>
          </a:xfrm>
          <a:custGeom>
            <a:avLst/>
            <a:gdLst>
              <a:gd name="T0" fmla="*/ 0 w 600"/>
              <a:gd name="T1" fmla="*/ 0 h 312"/>
              <a:gd name="T2" fmla="*/ 600 w 600"/>
              <a:gd name="T3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00" h="312">
                <a:moveTo>
                  <a:pt x="0" y="0"/>
                </a:moveTo>
                <a:cubicBezTo>
                  <a:pt x="216" y="36"/>
                  <a:pt x="468" y="84"/>
                  <a:pt x="600" y="31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810" name="Freeform 42"/>
          <p:cNvSpPr>
            <a:spLocks/>
          </p:cNvSpPr>
          <p:nvPr/>
        </p:nvSpPr>
        <p:spPr bwMode="auto">
          <a:xfrm rot="-18364746">
            <a:off x="5667375" y="1430338"/>
            <a:ext cx="742950" cy="342900"/>
          </a:xfrm>
          <a:custGeom>
            <a:avLst/>
            <a:gdLst>
              <a:gd name="T0" fmla="*/ 0 w 468"/>
              <a:gd name="T1" fmla="*/ 216 h 216"/>
              <a:gd name="T2" fmla="*/ 468 w 468"/>
              <a:gd name="T3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216">
                <a:moveTo>
                  <a:pt x="0" y="216"/>
                </a:moveTo>
                <a:cubicBezTo>
                  <a:pt x="156" y="48"/>
                  <a:pt x="312" y="0"/>
                  <a:pt x="468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811" name="Freeform 43"/>
          <p:cNvSpPr>
            <a:spLocks/>
          </p:cNvSpPr>
          <p:nvPr/>
        </p:nvSpPr>
        <p:spPr bwMode="auto">
          <a:xfrm>
            <a:off x="2209800" y="2895600"/>
            <a:ext cx="819150" cy="361950"/>
          </a:xfrm>
          <a:custGeom>
            <a:avLst/>
            <a:gdLst>
              <a:gd name="T0" fmla="*/ 0 w 516"/>
              <a:gd name="T1" fmla="*/ 228 h 228"/>
              <a:gd name="T2" fmla="*/ 516 w 516"/>
              <a:gd name="T3" fmla="*/ 24 h 2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6" h="228">
                <a:moveTo>
                  <a:pt x="0" y="228"/>
                </a:moveTo>
                <a:cubicBezTo>
                  <a:pt x="133" y="41"/>
                  <a:pt x="276" y="0"/>
                  <a:pt x="516" y="2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812" name="Freeform 44"/>
          <p:cNvSpPr>
            <a:spLocks/>
          </p:cNvSpPr>
          <p:nvPr/>
        </p:nvSpPr>
        <p:spPr bwMode="auto">
          <a:xfrm rot="1213460">
            <a:off x="3659188" y="1365250"/>
            <a:ext cx="742950" cy="342900"/>
          </a:xfrm>
          <a:custGeom>
            <a:avLst/>
            <a:gdLst>
              <a:gd name="T0" fmla="*/ 0 w 468"/>
              <a:gd name="T1" fmla="*/ 216 h 216"/>
              <a:gd name="T2" fmla="*/ 468 w 468"/>
              <a:gd name="T3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216">
                <a:moveTo>
                  <a:pt x="0" y="216"/>
                </a:moveTo>
                <a:cubicBezTo>
                  <a:pt x="156" y="48"/>
                  <a:pt x="312" y="0"/>
                  <a:pt x="468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813" name="Freeform 45"/>
          <p:cNvSpPr>
            <a:spLocks/>
          </p:cNvSpPr>
          <p:nvPr/>
        </p:nvSpPr>
        <p:spPr bwMode="auto">
          <a:xfrm rot="-1131892">
            <a:off x="3806825" y="2254250"/>
            <a:ext cx="742950" cy="342900"/>
          </a:xfrm>
          <a:custGeom>
            <a:avLst/>
            <a:gdLst>
              <a:gd name="T0" fmla="*/ 0 w 468"/>
              <a:gd name="T1" fmla="*/ 216 h 216"/>
              <a:gd name="T2" fmla="*/ 468 w 468"/>
              <a:gd name="T3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216">
                <a:moveTo>
                  <a:pt x="0" y="216"/>
                </a:moveTo>
                <a:cubicBezTo>
                  <a:pt x="156" y="48"/>
                  <a:pt x="312" y="0"/>
                  <a:pt x="468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0814" name="Text Box 46"/>
          <p:cNvSpPr txBox="1">
            <a:spLocks noChangeArrowheads="1"/>
          </p:cNvSpPr>
          <p:nvPr/>
        </p:nvSpPr>
        <p:spPr bwMode="auto">
          <a:xfrm>
            <a:off x="4852988" y="2133600"/>
            <a:ext cx="688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User</a:t>
            </a:r>
          </a:p>
        </p:txBody>
      </p:sp>
      <p:sp>
        <p:nvSpPr>
          <p:cNvPr id="160815" name="Text Box 47"/>
          <p:cNvSpPr txBox="1">
            <a:spLocks noChangeArrowheads="1"/>
          </p:cNvSpPr>
          <p:nvPr/>
        </p:nvSpPr>
        <p:spPr bwMode="auto">
          <a:xfrm>
            <a:off x="1630363" y="736600"/>
            <a:ext cx="1514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Real system</a:t>
            </a:r>
          </a:p>
        </p:txBody>
      </p:sp>
      <p:sp>
        <p:nvSpPr>
          <p:cNvPr id="160816" name="Text Box 48"/>
          <p:cNvSpPr txBox="1">
            <a:spLocks noChangeArrowheads="1"/>
          </p:cNvSpPr>
          <p:nvPr/>
        </p:nvSpPr>
        <p:spPr bwMode="auto">
          <a:xfrm>
            <a:off x="687388" y="4073525"/>
            <a:ext cx="1158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Designer</a:t>
            </a:r>
          </a:p>
        </p:txBody>
      </p:sp>
      <p:sp>
        <p:nvSpPr>
          <p:cNvPr id="160817" name="AutoShape 49"/>
          <p:cNvSpPr>
            <a:spLocks noChangeArrowheads="1"/>
          </p:cNvSpPr>
          <p:nvPr/>
        </p:nvSpPr>
        <p:spPr bwMode="auto">
          <a:xfrm>
            <a:off x="1627188" y="5053013"/>
            <a:ext cx="2568575" cy="714375"/>
          </a:xfrm>
          <a:prstGeom prst="wedgeRoundRectCallout">
            <a:avLst>
              <a:gd name="adj1" fmla="val 20579"/>
              <a:gd name="adj2" fmla="val -176667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a-DK" sz="1800">
                <a:latin typeface="Arial" charset="0"/>
              </a:rPr>
              <a:t>Plan for design.</a:t>
            </a:r>
          </a:p>
          <a:p>
            <a:pPr algn="ctr"/>
            <a:r>
              <a:rPr lang="en-US" altLang="da-DK" sz="1800">
                <a:latin typeface="Arial" charset="0"/>
              </a:rPr>
              <a:t>Explanation to user.</a:t>
            </a:r>
          </a:p>
        </p:txBody>
      </p:sp>
      <p:sp>
        <p:nvSpPr>
          <p:cNvPr id="160818" name="AutoShape 50"/>
          <p:cNvSpPr>
            <a:spLocks noChangeArrowheads="1"/>
          </p:cNvSpPr>
          <p:nvPr/>
        </p:nvSpPr>
        <p:spPr bwMode="auto">
          <a:xfrm>
            <a:off x="5862638" y="5053013"/>
            <a:ext cx="2663825" cy="714375"/>
          </a:xfrm>
          <a:prstGeom prst="wedgeRoundRectCallout">
            <a:avLst>
              <a:gd name="adj1" fmla="val 21106"/>
              <a:gd name="adj2" fmla="val -162000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Explanation of</a:t>
            </a:r>
          </a:p>
          <a:p>
            <a:r>
              <a:rPr lang="en-US" altLang="da-DK"/>
              <a:t>user’s mental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7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4.7B  What are mental models?</a:t>
            </a:r>
          </a:p>
        </p:txBody>
      </p:sp>
      <p:grpSp>
        <p:nvGrpSpPr>
          <p:cNvPr id="162819" name="Group 3"/>
          <p:cNvGrpSpPr>
            <a:grpSpLocks/>
          </p:cNvGrpSpPr>
          <p:nvPr/>
        </p:nvGrpSpPr>
        <p:grpSpPr bwMode="auto">
          <a:xfrm>
            <a:off x="3811588" y="1131888"/>
            <a:ext cx="1966912" cy="2236787"/>
            <a:chOff x="1722" y="1494"/>
            <a:chExt cx="1360" cy="1547"/>
          </a:xfrm>
        </p:grpSpPr>
        <p:sp>
          <p:nvSpPr>
            <p:cNvPr id="162820" name="Freeform 4"/>
            <p:cNvSpPr>
              <a:spLocks/>
            </p:cNvSpPr>
            <p:nvPr/>
          </p:nvSpPr>
          <p:spPr bwMode="auto">
            <a:xfrm>
              <a:off x="1722" y="1494"/>
              <a:ext cx="1360" cy="1547"/>
            </a:xfrm>
            <a:custGeom>
              <a:avLst/>
              <a:gdLst>
                <a:gd name="T0" fmla="*/ 506 w 1360"/>
                <a:gd name="T1" fmla="*/ 1547 h 1547"/>
                <a:gd name="T2" fmla="*/ 499 w 1360"/>
                <a:gd name="T3" fmla="*/ 1311 h 1547"/>
                <a:gd name="T4" fmla="*/ 607 w 1360"/>
                <a:gd name="T5" fmla="*/ 1236 h 1547"/>
                <a:gd name="T6" fmla="*/ 195 w 1360"/>
                <a:gd name="T7" fmla="*/ 1359 h 1547"/>
                <a:gd name="T8" fmla="*/ 120 w 1360"/>
                <a:gd name="T9" fmla="*/ 1176 h 1547"/>
                <a:gd name="T10" fmla="*/ 237 w 1360"/>
                <a:gd name="T11" fmla="*/ 1134 h 1547"/>
                <a:gd name="T12" fmla="*/ 132 w 1360"/>
                <a:gd name="T13" fmla="*/ 1104 h 1547"/>
                <a:gd name="T14" fmla="*/ 115 w 1360"/>
                <a:gd name="T15" fmla="*/ 966 h 1547"/>
                <a:gd name="T16" fmla="*/ 7 w 1360"/>
                <a:gd name="T17" fmla="*/ 910 h 1547"/>
                <a:gd name="T18" fmla="*/ 137 w 1360"/>
                <a:gd name="T19" fmla="*/ 703 h 1547"/>
                <a:gd name="T20" fmla="*/ 144 w 1360"/>
                <a:gd name="T21" fmla="*/ 345 h 1547"/>
                <a:gd name="T22" fmla="*/ 593 w 1360"/>
                <a:gd name="T23" fmla="*/ 30 h 1547"/>
                <a:gd name="T24" fmla="*/ 1227 w 1360"/>
                <a:gd name="T25" fmla="*/ 396 h 1547"/>
                <a:gd name="T26" fmla="*/ 1058 w 1360"/>
                <a:gd name="T27" fmla="*/ 1165 h 1547"/>
                <a:gd name="T28" fmla="*/ 1206 w 1360"/>
                <a:gd name="T29" fmla="*/ 1476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0" h="1547">
                  <a:moveTo>
                    <a:pt x="506" y="1547"/>
                  </a:moveTo>
                  <a:cubicBezTo>
                    <a:pt x="505" y="1508"/>
                    <a:pt x="482" y="1363"/>
                    <a:pt x="499" y="1311"/>
                  </a:cubicBezTo>
                  <a:cubicBezTo>
                    <a:pt x="563" y="1262"/>
                    <a:pt x="496" y="1329"/>
                    <a:pt x="607" y="1236"/>
                  </a:cubicBezTo>
                  <a:cubicBezTo>
                    <a:pt x="512" y="1314"/>
                    <a:pt x="364" y="1354"/>
                    <a:pt x="195" y="1359"/>
                  </a:cubicBezTo>
                  <a:cubicBezTo>
                    <a:pt x="84" y="1359"/>
                    <a:pt x="147" y="1272"/>
                    <a:pt x="120" y="1176"/>
                  </a:cubicBezTo>
                  <a:cubicBezTo>
                    <a:pt x="105" y="1118"/>
                    <a:pt x="144" y="1137"/>
                    <a:pt x="237" y="1134"/>
                  </a:cubicBezTo>
                  <a:cubicBezTo>
                    <a:pt x="168" y="1113"/>
                    <a:pt x="157" y="1126"/>
                    <a:pt x="132" y="1104"/>
                  </a:cubicBezTo>
                  <a:cubicBezTo>
                    <a:pt x="100" y="1079"/>
                    <a:pt x="130" y="1061"/>
                    <a:pt x="115" y="966"/>
                  </a:cubicBezTo>
                  <a:cubicBezTo>
                    <a:pt x="14" y="930"/>
                    <a:pt x="12" y="949"/>
                    <a:pt x="7" y="910"/>
                  </a:cubicBezTo>
                  <a:cubicBezTo>
                    <a:pt x="0" y="844"/>
                    <a:pt x="118" y="796"/>
                    <a:pt x="137" y="703"/>
                  </a:cubicBezTo>
                  <a:cubicBezTo>
                    <a:pt x="157" y="610"/>
                    <a:pt x="89" y="453"/>
                    <a:pt x="144" y="345"/>
                  </a:cubicBezTo>
                  <a:cubicBezTo>
                    <a:pt x="253" y="142"/>
                    <a:pt x="374" y="48"/>
                    <a:pt x="593" y="30"/>
                  </a:cubicBezTo>
                  <a:cubicBezTo>
                    <a:pt x="959" y="0"/>
                    <a:pt x="1150" y="163"/>
                    <a:pt x="1227" y="396"/>
                  </a:cubicBezTo>
                  <a:cubicBezTo>
                    <a:pt x="1360" y="801"/>
                    <a:pt x="1058" y="1012"/>
                    <a:pt x="1058" y="1165"/>
                  </a:cubicBezTo>
                  <a:cubicBezTo>
                    <a:pt x="1058" y="1318"/>
                    <a:pt x="1191" y="1423"/>
                    <a:pt x="1206" y="1476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2821" name="Freeform 5"/>
            <p:cNvSpPr>
              <a:spLocks/>
            </p:cNvSpPr>
            <p:nvPr/>
          </p:nvSpPr>
          <p:spPr bwMode="auto">
            <a:xfrm>
              <a:off x="1916" y="2154"/>
              <a:ext cx="130" cy="111"/>
            </a:xfrm>
            <a:custGeom>
              <a:avLst/>
              <a:gdLst>
                <a:gd name="T0" fmla="*/ 130 w 130"/>
                <a:gd name="T1" fmla="*/ 57 h 111"/>
                <a:gd name="T2" fmla="*/ 73 w 130"/>
                <a:gd name="T3" fmla="*/ 35 h 111"/>
                <a:gd name="T4" fmla="*/ 28 w 130"/>
                <a:gd name="T5" fmla="*/ 0 h 111"/>
                <a:gd name="T6" fmla="*/ 22 w 130"/>
                <a:gd name="T7" fmla="*/ 111 h 111"/>
                <a:gd name="T8" fmla="*/ 130 w 130"/>
                <a:gd name="T9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11">
                  <a:moveTo>
                    <a:pt x="130" y="57"/>
                  </a:moveTo>
                  <a:cubicBezTo>
                    <a:pt x="76" y="53"/>
                    <a:pt x="97" y="51"/>
                    <a:pt x="73" y="35"/>
                  </a:cubicBezTo>
                  <a:cubicBezTo>
                    <a:pt x="52" y="20"/>
                    <a:pt x="58" y="23"/>
                    <a:pt x="28" y="0"/>
                  </a:cubicBezTo>
                  <a:cubicBezTo>
                    <a:pt x="0" y="42"/>
                    <a:pt x="1" y="56"/>
                    <a:pt x="22" y="111"/>
                  </a:cubicBezTo>
                  <a:cubicBezTo>
                    <a:pt x="70" y="72"/>
                    <a:pt x="70" y="87"/>
                    <a:pt x="130" y="57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2822" name="Freeform 6"/>
            <p:cNvSpPr>
              <a:spLocks/>
            </p:cNvSpPr>
            <p:nvPr/>
          </p:nvSpPr>
          <p:spPr bwMode="auto">
            <a:xfrm>
              <a:off x="1954" y="1568"/>
              <a:ext cx="966" cy="723"/>
            </a:xfrm>
            <a:custGeom>
              <a:avLst/>
              <a:gdLst>
                <a:gd name="T0" fmla="*/ 104 w 966"/>
                <a:gd name="T1" fmla="*/ 172 h 723"/>
                <a:gd name="T2" fmla="*/ 128 w 966"/>
                <a:gd name="T3" fmla="*/ 112 h 723"/>
                <a:gd name="T4" fmla="*/ 200 w 966"/>
                <a:gd name="T5" fmla="*/ 82 h 723"/>
                <a:gd name="T6" fmla="*/ 212 w 966"/>
                <a:gd name="T7" fmla="*/ 46 h 723"/>
                <a:gd name="T8" fmla="*/ 332 w 966"/>
                <a:gd name="T9" fmla="*/ 10 h 723"/>
                <a:gd name="T10" fmla="*/ 446 w 966"/>
                <a:gd name="T11" fmla="*/ 40 h 723"/>
                <a:gd name="T12" fmla="*/ 560 w 966"/>
                <a:gd name="T13" fmla="*/ 4 h 723"/>
                <a:gd name="T14" fmla="*/ 680 w 966"/>
                <a:gd name="T15" fmla="*/ 64 h 723"/>
                <a:gd name="T16" fmla="*/ 770 w 966"/>
                <a:gd name="T17" fmla="*/ 106 h 723"/>
                <a:gd name="T18" fmla="*/ 818 w 966"/>
                <a:gd name="T19" fmla="*/ 208 h 723"/>
                <a:gd name="T20" fmla="*/ 896 w 966"/>
                <a:gd name="T21" fmla="*/ 262 h 723"/>
                <a:gd name="T22" fmla="*/ 908 w 966"/>
                <a:gd name="T23" fmla="*/ 370 h 723"/>
                <a:gd name="T24" fmla="*/ 962 w 966"/>
                <a:gd name="T25" fmla="*/ 490 h 723"/>
                <a:gd name="T26" fmla="*/ 932 w 966"/>
                <a:gd name="T27" fmla="*/ 562 h 723"/>
                <a:gd name="T28" fmla="*/ 920 w 966"/>
                <a:gd name="T29" fmla="*/ 628 h 723"/>
                <a:gd name="T30" fmla="*/ 872 w 966"/>
                <a:gd name="T31" fmla="*/ 682 h 723"/>
                <a:gd name="T32" fmla="*/ 716 w 966"/>
                <a:gd name="T33" fmla="*/ 712 h 723"/>
                <a:gd name="T34" fmla="*/ 626 w 966"/>
                <a:gd name="T35" fmla="*/ 616 h 723"/>
                <a:gd name="T36" fmla="*/ 386 w 966"/>
                <a:gd name="T37" fmla="*/ 556 h 723"/>
                <a:gd name="T38" fmla="*/ 272 w 966"/>
                <a:gd name="T39" fmla="*/ 520 h 723"/>
                <a:gd name="T40" fmla="*/ 176 w 966"/>
                <a:gd name="T41" fmla="*/ 472 h 723"/>
                <a:gd name="T42" fmla="*/ 68 w 966"/>
                <a:gd name="T43" fmla="*/ 472 h 723"/>
                <a:gd name="T44" fmla="*/ 8 w 966"/>
                <a:gd name="T45" fmla="*/ 388 h 723"/>
                <a:gd name="T46" fmla="*/ 20 w 966"/>
                <a:gd name="T47" fmla="*/ 226 h 723"/>
                <a:gd name="T48" fmla="*/ 104 w 966"/>
                <a:gd name="T49" fmla="*/ 172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6" h="723">
                  <a:moveTo>
                    <a:pt x="104" y="172"/>
                  </a:moveTo>
                  <a:cubicBezTo>
                    <a:pt x="122" y="153"/>
                    <a:pt x="112" y="127"/>
                    <a:pt x="128" y="112"/>
                  </a:cubicBezTo>
                  <a:cubicBezTo>
                    <a:pt x="144" y="97"/>
                    <a:pt x="186" y="93"/>
                    <a:pt x="200" y="82"/>
                  </a:cubicBezTo>
                  <a:cubicBezTo>
                    <a:pt x="214" y="71"/>
                    <a:pt x="190" y="58"/>
                    <a:pt x="212" y="46"/>
                  </a:cubicBezTo>
                  <a:cubicBezTo>
                    <a:pt x="234" y="34"/>
                    <a:pt x="293" y="11"/>
                    <a:pt x="332" y="10"/>
                  </a:cubicBezTo>
                  <a:cubicBezTo>
                    <a:pt x="371" y="9"/>
                    <a:pt x="408" y="41"/>
                    <a:pt x="446" y="40"/>
                  </a:cubicBezTo>
                  <a:cubicBezTo>
                    <a:pt x="484" y="39"/>
                    <a:pt x="521" y="0"/>
                    <a:pt x="560" y="4"/>
                  </a:cubicBezTo>
                  <a:cubicBezTo>
                    <a:pt x="599" y="8"/>
                    <a:pt x="645" y="47"/>
                    <a:pt x="680" y="64"/>
                  </a:cubicBezTo>
                  <a:cubicBezTo>
                    <a:pt x="715" y="81"/>
                    <a:pt x="747" y="82"/>
                    <a:pt x="770" y="106"/>
                  </a:cubicBezTo>
                  <a:cubicBezTo>
                    <a:pt x="793" y="130"/>
                    <a:pt x="797" y="182"/>
                    <a:pt x="818" y="208"/>
                  </a:cubicBezTo>
                  <a:cubicBezTo>
                    <a:pt x="839" y="234"/>
                    <a:pt x="881" y="235"/>
                    <a:pt x="896" y="262"/>
                  </a:cubicBezTo>
                  <a:cubicBezTo>
                    <a:pt x="911" y="289"/>
                    <a:pt x="897" y="332"/>
                    <a:pt x="908" y="370"/>
                  </a:cubicBezTo>
                  <a:cubicBezTo>
                    <a:pt x="919" y="408"/>
                    <a:pt x="958" y="458"/>
                    <a:pt x="962" y="490"/>
                  </a:cubicBezTo>
                  <a:cubicBezTo>
                    <a:pt x="966" y="522"/>
                    <a:pt x="939" y="539"/>
                    <a:pt x="932" y="562"/>
                  </a:cubicBezTo>
                  <a:cubicBezTo>
                    <a:pt x="925" y="585"/>
                    <a:pt x="930" y="608"/>
                    <a:pt x="920" y="628"/>
                  </a:cubicBezTo>
                  <a:cubicBezTo>
                    <a:pt x="910" y="648"/>
                    <a:pt x="906" y="668"/>
                    <a:pt x="872" y="682"/>
                  </a:cubicBezTo>
                  <a:cubicBezTo>
                    <a:pt x="838" y="696"/>
                    <a:pt x="757" y="723"/>
                    <a:pt x="716" y="712"/>
                  </a:cubicBezTo>
                  <a:cubicBezTo>
                    <a:pt x="675" y="701"/>
                    <a:pt x="681" y="642"/>
                    <a:pt x="626" y="616"/>
                  </a:cubicBezTo>
                  <a:cubicBezTo>
                    <a:pt x="571" y="590"/>
                    <a:pt x="445" y="572"/>
                    <a:pt x="386" y="556"/>
                  </a:cubicBezTo>
                  <a:cubicBezTo>
                    <a:pt x="327" y="540"/>
                    <a:pt x="307" y="534"/>
                    <a:pt x="272" y="520"/>
                  </a:cubicBezTo>
                  <a:cubicBezTo>
                    <a:pt x="237" y="506"/>
                    <a:pt x="210" y="480"/>
                    <a:pt x="176" y="472"/>
                  </a:cubicBezTo>
                  <a:cubicBezTo>
                    <a:pt x="142" y="464"/>
                    <a:pt x="96" y="486"/>
                    <a:pt x="68" y="472"/>
                  </a:cubicBezTo>
                  <a:cubicBezTo>
                    <a:pt x="40" y="458"/>
                    <a:pt x="16" y="429"/>
                    <a:pt x="8" y="388"/>
                  </a:cubicBezTo>
                  <a:cubicBezTo>
                    <a:pt x="0" y="347"/>
                    <a:pt x="4" y="262"/>
                    <a:pt x="20" y="226"/>
                  </a:cubicBezTo>
                  <a:cubicBezTo>
                    <a:pt x="36" y="190"/>
                    <a:pt x="86" y="191"/>
                    <a:pt x="104" y="172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2823" name="Text Box 7"/>
            <p:cNvSpPr txBox="1">
              <a:spLocks noChangeArrowheads="1"/>
            </p:cNvSpPr>
            <p:nvPr/>
          </p:nvSpPr>
          <p:spPr bwMode="auto">
            <a:xfrm rot="876419">
              <a:off x="2117" y="1664"/>
              <a:ext cx="626" cy="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Mental</a:t>
              </a:r>
            </a:p>
            <a:p>
              <a:pPr>
                <a:lnSpc>
                  <a:spcPct val="80000"/>
                </a:lnSpc>
              </a:pPr>
              <a:r>
                <a:rPr lang="en-US" altLang="da-DK"/>
                <a:t>model</a:t>
              </a:r>
            </a:p>
          </p:txBody>
        </p:sp>
      </p:grp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6197600" y="768350"/>
            <a:ext cx="1374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Earlier</a:t>
            </a:r>
          </a:p>
          <a:p>
            <a:r>
              <a:rPr lang="en-US" altLang="da-DK"/>
              <a:t>experience</a:t>
            </a:r>
          </a:p>
        </p:txBody>
      </p:sp>
      <p:sp>
        <p:nvSpPr>
          <p:cNvPr id="162825" name="Text Box 9"/>
          <p:cNvSpPr txBox="1">
            <a:spLocks noChangeArrowheads="1"/>
          </p:cNvSpPr>
          <p:nvPr/>
        </p:nvSpPr>
        <p:spPr bwMode="auto">
          <a:xfrm>
            <a:off x="6848475" y="1604963"/>
            <a:ext cx="1222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Intuition?</a:t>
            </a:r>
          </a:p>
          <a:p>
            <a:r>
              <a:rPr lang="en-US" altLang="da-DK"/>
              <a:t>Innate?</a:t>
            </a:r>
          </a:p>
        </p:txBody>
      </p:sp>
      <p:sp>
        <p:nvSpPr>
          <p:cNvPr id="162826" name="Text Box 10"/>
          <p:cNvSpPr txBox="1">
            <a:spLocks noChangeArrowheads="1"/>
          </p:cNvSpPr>
          <p:nvPr/>
        </p:nvSpPr>
        <p:spPr bwMode="auto">
          <a:xfrm>
            <a:off x="1925638" y="871538"/>
            <a:ext cx="1222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Guidance</a:t>
            </a:r>
          </a:p>
        </p:txBody>
      </p:sp>
      <p:sp>
        <p:nvSpPr>
          <p:cNvPr id="162827" name="Text Box 11"/>
          <p:cNvSpPr txBox="1">
            <a:spLocks noChangeArrowheads="1"/>
          </p:cNvSpPr>
          <p:nvPr/>
        </p:nvSpPr>
        <p:spPr bwMode="auto">
          <a:xfrm>
            <a:off x="2306638" y="2214563"/>
            <a:ext cx="1374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New</a:t>
            </a:r>
          </a:p>
          <a:p>
            <a:r>
              <a:rPr lang="en-US" altLang="da-DK"/>
              <a:t>experience</a:t>
            </a:r>
          </a:p>
        </p:txBody>
      </p:sp>
      <p:sp>
        <p:nvSpPr>
          <p:cNvPr id="162828" name="AutoShape 12"/>
          <p:cNvSpPr>
            <a:spLocks noChangeArrowheads="1"/>
          </p:cNvSpPr>
          <p:nvPr/>
        </p:nvSpPr>
        <p:spPr bwMode="auto">
          <a:xfrm>
            <a:off x="6362700" y="2409825"/>
            <a:ext cx="1708150" cy="1001713"/>
          </a:xfrm>
          <a:prstGeom prst="wedgeRoundRectCallout">
            <a:avLst>
              <a:gd name="adj1" fmla="val -110690"/>
              <a:gd name="adj2" fmla="val -87875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Pictures +</a:t>
            </a:r>
          </a:p>
          <a:p>
            <a:r>
              <a:rPr lang="en-US" altLang="da-DK"/>
              <a:t>Logic +</a:t>
            </a:r>
          </a:p>
          <a:p>
            <a:r>
              <a:rPr lang="en-US" altLang="da-DK"/>
              <a:t>Procedures?</a:t>
            </a:r>
          </a:p>
        </p:txBody>
      </p:sp>
      <p:grpSp>
        <p:nvGrpSpPr>
          <p:cNvPr id="162829" name="Group 13"/>
          <p:cNvGrpSpPr>
            <a:grpSpLocks/>
          </p:cNvGrpSpPr>
          <p:nvPr/>
        </p:nvGrpSpPr>
        <p:grpSpPr bwMode="auto">
          <a:xfrm flipH="1">
            <a:off x="595313" y="2103438"/>
            <a:ext cx="1536700" cy="1114425"/>
            <a:chOff x="2313" y="1603"/>
            <a:chExt cx="622" cy="451"/>
          </a:xfrm>
        </p:grpSpPr>
        <p:sp>
          <p:nvSpPr>
            <p:cNvPr id="162830" name="Freeform 14"/>
            <p:cNvSpPr>
              <a:spLocks/>
            </p:cNvSpPr>
            <p:nvPr/>
          </p:nvSpPr>
          <p:spPr bwMode="auto">
            <a:xfrm>
              <a:off x="2357" y="1603"/>
              <a:ext cx="578" cy="451"/>
            </a:xfrm>
            <a:custGeom>
              <a:avLst/>
              <a:gdLst>
                <a:gd name="T0" fmla="*/ 0 w 930"/>
                <a:gd name="T1" fmla="*/ 36 h 726"/>
                <a:gd name="T2" fmla="*/ 366 w 930"/>
                <a:gd name="T3" fmla="*/ 0 h 726"/>
                <a:gd name="T4" fmla="*/ 517 w 930"/>
                <a:gd name="T5" fmla="*/ 18 h 726"/>
                <a:gd name="T6" fmla="*/ 843 w 930"/>
                <a:gd name="T7" fmla="*/ 102 h 726"/>
                <a:gd name="T8" fmla="*/ 918 w 930"/>
                <a:gd name="T9" fmla="*/ 204 h 726"/>
                <a:gd name="T10" fmla="*/ 930 w 930"/>
                <a:gd name="T11" fmla="*/ 456 h 726"/>
                <a:gd name="T12" fmla="*/ 882 w 930"/>
                <a:gd name="T13" fmla="*/ 576 h 726"/>
                <a:gd name="T14" fmla="*/ 567 w 930"/>
                <a:gd name="T15" fmla="*/ 72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0" h="726">
                  <a:moveTo>
                    <a:pt x="0" y="36"/>
                  </a:moveTo>
                  <a:cubicBezTo>
                    <a:pt x="61" y="30"/>
                    <a:pt x="366" y="0"/>
                    <a:pt x="366" y="0"/>
                  </a:cubicBezTo>
                  <a:cubicBezTo>
                    <a:pt x="421" y="0"/>
                    <a:pt x="467" y="0"/>
                    <a:pt x="517" y="18"/>
                  </a:cubicBezTo>
                  <a:lnTo>
                    <a:pt x="843" y="102"/>
                  </a:lnTo>
                  <a:cubicBezTo>
                    <a:pt x="893" y="126"/>
                    <a:pt x="913" y="144"/>
                    <a:pt x="918" y="204"/>
                  </a:cubicBezTo>
                  <a:lnTo>
                    <a:pt x="930" y="456"/>
                  </a:lnTo>
                  <a:cubicBezTo>
                    <a:pt x="920" y="504"/>
                    <a:pt x="912" y="546"/>
                    <a:pt x="882" y="576"/>
                  </a:cubicBezTo>
                  <a:lnTo>
                    <a:pt x="567" y="726"/>
                  </a:lnTo>
                </a:path>
              </a:pathLst>
            </a:custGeom>
            <a:solidFill>
              <a:schemeClr val="folHlink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2831" name="Freeform 15"/>
            <p:cNvSpPr>
              <a:spLocks/>
            </p:cNvSpPr>
            <p:nvPr/>
          </p:nvSpPr>
          <p:spPr bwMode="auto">
            <a:xfrm>
              <a:off x="2313" y="1621"/>
              <a:ext cx="407" cy="433"/>
            </a:xfrm>
            <a:custGeom>
              <a:avLst/>
              <a:gdLst>
                <a:gd name="T0" fmla="*/ 17 w 654"/>
                <a:gd name="T1" fmla="*/ 390 h 696"/>
                <a:gd name="T2" fmla="*/ 7 w 654"/>
                <a:gd name="T3" fmla="*/ 90 h 696"/>
                <a:gd name="T4" fmla="*/ 92 w 654"/>
                <a:gd name="T5" fmla="*/ 6 h 696"/>
                <a:gd name="T6" fmla="*/ 591 w 654"/>
                <a:gd name="T7" fmla="*/ 114 h 696"/>
                <a:gd name="T8" fmla="*/ 654 w 654"/>
                <a:gd name="T9" fmla="*/ 246 h 696"/>
                <a:gd name="T10" fmla="*/ 654 w 654"/>
                <a:gd name="T11" fmla="*/ 594 h 696"/>
                <a:gd name="T12" fmla="*/ 589 w 654"/>
                <a:gd name="T13" fmla="*/ 696 h 696"/>
                <a:gd name="T14" fmla="*/ 75 w 654"/>
                <a:gd name="T15" fmla="*/ 546 h 696"/>
                <a:gd name="T16" fmla="*/ 17 w 654"/>
                <a:gd name="T17" fmla="*/ 39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4" h="696">
                  <a:moveTo>
                    <a:pt x="17" y="390"/>
                  </a:moveTo>
                  <a:lnTo>
                    <a:pt x="7" y="90"/>
                  </a:lnTo>
                  <a:cubicBezTo>
                    <a:pt x="16" y="16"/>
                    <a:pt x="32" y="0"/>
                    <a:pt x="92" y="6"/>
                  </a:cubicBezTo>
                  <a:lnTo>
                    <a:pt x="591" y="114"/>
                  </a:lnTo>
                  <a:cubicBezTo>
                    <a:pt x="651" y="143"/>
                    <a:pt x="649" y="180"/>
                    <a:pt x="654" y="246"/>
                  </a:cubicBezTo>
                  <a:lnTo>
                    <a:pt x="654" y="594"/>
                  </a:lnTo>
                  <a:cubicBezTo>
                    <a:pt x="644" y="666"/>
                    <a:pt x="639" y="690"/>
                    <a:pt x="589" y="696"/>
                  </a:cubicBezTo>
                  <a:lnTo>
                    <a:pt x="75" y="546"/>
                  </a:lnTo>
                  <a:cubicBezTo>
                    <a:pt x="0" y="522"/>
                    <a:pt x="20" y="468"/>
                    <a:pt x="17" y="390"/>
                  </a:cubicBezTo>
                  <a:close/>
                </a:path>
              </a:pathLst>
            </a:custGeom>
            <a:solidFill>
              <a:srgbClr val="FFFFFF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62832" name="Line 16"/>
          <p:cNvSpPr>
            <a:spLocks noChangeShapeType="1"/>
          </p:cNvSpPr>
          <p:nvPr/>
        </p:nvSpPr>
        <p:spPr bwMode="auto">
          <a:xfrm>
            <a:off x="3148013" y="1131888"/>
            <a:ext cx="833437" cy="258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2833" name="Line 17"/>
          <p:cNvSpPr>
            <a:spLocks noChangeShapeType="1"/>
          </p:cNvSpPr>
          <p:nvPr/>
        </p:nvSpPr>
        <p:spPr bwMode="auto">
          <a:xfrm flipH="1">
            <a:off x="5657850" y="1047750"/>
            <a:ext cx="66675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2834" name="Freeform 18"/>
          <p:cNvSpPr>
            <a:spLocks/>
          </p:cNvSpPr>
          <p:nvPr/>
        </p:nvSpPr>
        <p:spPr bwMode="auto">
          <a:xfrm>
            <a:off x="2266950" y="2057400"/>
            <a:ext cx="1428750" cy="266700"/>
          </a:xfrm>
          <a:custGeom>
            <a:avLst/>
            <a:gdLst>
              <a:gd name="T0" fmla="*/ 0 w 900"/>
              <a:gd name="T1" fmla="*/ 168 h 168"/>
              <a:gd name="T2" fmla="*/ 900 w 900"/>
              <a:gd name="T3" fmla="*/ 96 h 16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00" h="168">
                <a:moveTo>
                  <a:pt x="0" y="168"/>
                </a:moveTo>
                <a:cubicBezTo>
                  <a:pt x="348" y="12"/>
                  <a:pt x="612" y="0"/>
                  <a:pt x="900" y="9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2835" name="Freeform 19"/>
          <p:cNvSpPr>
            <a:spLocks/>
          </p:cNvSpPr>
          <p:nvPr/>
        </p:nvSpPr>
        <p:spPr bwMode="auto">
          <a:xfrm>
            <a:off x="2247900" y="2876550"/>
            <a:ext cx="1466850" cy="228600"/>
          </a:xfrm>
          <a:custGeom>
            <a:avLst/>
            <a:gdLst>
              <a:gd name="T0" fmla="*/ 924 w 924"/>
              <a:gd name="T1" fmla="*/ 0 h 144"/>
              <a:gd name="T2" fmla="*/ 0 w 924"/>
              <a:gd name="T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24" h="144">
                <a:moveTo>
                  <a:pt x="924" y="0"/>
                </a:moveTo>
                <a:cubicBezTo>
                  <a:pt x="636" y="144"/>
                  <a:pt x="312" y="132"/>
                  <a:pt x="0" y="3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2836" name="Line 20"/>
          <p:cNvSpPr>
            <a:spLocks noChangeShapeType="1"/>
          </p:cNvSpPr>
          <p:nvPr/>
        </p:nvSpPr>
        <p:spPr bwMode="auto">
          <a:xfrm flipH="1">
            <a:off x="5829300" y="1847850"/>
            <a:ext cx="1019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2837" name="Text Box 21"/>
          <p:cNvSpPr txBox="1">
            <a:spLocks noChangeArrowheads="1"/>
          </p:cNvSpPr>
          <p:nvPr/>
        </p:nvSpPr>
        <p:spPr bwMode="auto">
          <a:xfrm>
            <a:off x="525463" y="3941763"/>
            <a:ext cx="28797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Effects of model:</a:t>
            </a:r>
          </a:p>
          <a:p>
            <a:r>
              <a:rPr lang="da-DK" altLang="da-DK" sz="1800" b="0" noProof="1">
                <a:latin typeface="Arial" charset="0"/>
              </a:rPr>
              <a:t>-	what will happen if ...</a:t>
            </a:r>
          </a:p>
          <a:p>
            <a:r>
              <a:rPr lang="da-DK" altLang="da-DK" sz="1800" b="0" noProof="1">
                <a:latin typeface="Arial" charset="0"/>
              </a:rPr>
              <a:t>-	expected functions</a:t>
            </a:r>
          </a:p>
          <a:p>
            <a:r>
              <a:rPr lang="da-DK" altLang="da-DK" sz="1800" b="0" noProof="1">
                <a:latin typeface="Arial" charset="0"/>
              </a:rPr>
              <a:t>-	what a message means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162838" name="Text Box 22"/>
          <p:cNvSpPr txBox="1">
            <a:spLocks noChangeArrowheads="1"/>
          </p:cNvSpPr>
          <p:nvPr/>
        </p:nvSpPr>
        <p:spPr bwMode="auto">
          <a:xfrm>
            <a:off x="4578350" y="3941763"/>
            <a:ext cx="430212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Model life cycle:</a:t>
            </a:r>
          </a:p>
          <a:p>
            <a:r>
              <a:rPr lang="da-DK" altLang="da-DK" sz="1800" b="0" noProof="1">
                <a:latin typeface="Arial" charset="0"/>
              </a:rPr>
              <a:t>-	fast development (hours)</a:t>
            </a:r>
          </a:p>
          <a:p>
            <a:r>
              <a:rPr lang="da-DK" altLang="da-DK" sz="1800" b="0" noProof="1">
                <a:latin typeface="Arial" charset="0"/>
              </a:rPr>
              <a:t>-	gradual refinement (weeks)</a:t>
            </a:r>
          </a:p>
          <a:p>
            <a:r>
              <a:rPr lang="da-DK" altLang="da-DK" sz="1800" b="0" noProof="1">
                <a:latin typeface="Arial" charset="0"/>
              </a:rPr>
              <a:t>-	proficiency (mapping dominates)</a:t>
            </a:r>
          </a:p>
          <a:p>
            <a:r>
              <a:rPr lang="da-DK" altLang="da-DK" sz="1800" b="0" noProof="1">
                <a:latin typeface="Arial" charset="0"/>
              </a:rPr>
              <a:t>-	fading (non-intuitive models forgotten)</a:t>
            </a:r>
            <a:endParaRPr lang="da-DK" altLang="da-DK" sz="1800" noProof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3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0" name="Text Box 19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4.1A  Mental model for page format</a:t>
            </a:r>
          </a:p>
        </p:txBody>
      </p:sp>
      <p:sp>
        <p:nvSpPr>
          <p:cNvPr id="2299" name="Rectangle 251"/>
          <p:cNvSpPr>
            <a:spLocks noChangeArrowheads="1"/>
          </p:cNvSpPr>
          <p:nvPr/>
        </p:nvSpPr>
        <p:spPr bwMode="auto">
          <a:xfrm>
            <a:off x="569913" y="868363"/>
            <a:ext cx="2573337" cy="2171700"/>
          </a:xfrm>
          <a:prstGeom prst="rect">
            <a:avLst/>
          </a:prstGeom>
          <a:solidFill>
            <a:schemeClr val="folHlink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0" rIns="90000" bIns="46800"/>
          <a:lstStyle>
            <a:lvl1pPr algn="l"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095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Page Setup	 </a:t>
            </a:r>
            <a:r>
              <a:rPr lang="da-DK" altLang="da-DK" sz="1800" noProof="1">
                <a:latin typeface="Arial" charset="0"/>
                <a:sym typeface="Monotype Sorts" pitchFamily="2" charset="2"/>
              </a:rPr>
              <a:t></a:t>
            </a:r>
            <a:endParaRPr lang="da-DK" altLang="da-DK" sz="1800" b="0" noProof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da-DK" altLang="da-DK" sz="1800" b="0" noProof="1">
                <a:latin typeface="Arial" charset="0"/>
              </a:rPr>
              <a:t>Margins</a:t>
            </a:r>
          </a:p>
          <a:p>
            <a:pPr>
              <a:spcBef>
                <a:spcPct val="50000"/>
              </a:spcBef>
            </a:pPr>
            <a:r>
              <a:rPr lang="da-DK" altLang="da-DK" sz="1800" b="0" noProof="1">
                <a:latin typeface="Arial" charset="0"/>
              </a:rPr>
              <a:t>top</a:t>
            </a:r>
          </a:p>
          <a:p>
            <a:r>
              <a:rPr lang="da-DK" altLang="da-DK" sz="1800" b="0" noProof="1">
                <a:latin typeface="Arial" charset="0"/>
              </a:rPr>
              <a:t>bottom</a:t>
            </a:r>
          </a:p>
          <a:p>
            <a:r>
              <a:rPr lang="da-DK" altLang="da-DK" sz="1800" b="0" noProof="1">
                <a:latin typeface="Arial" charset="0"/>
              </a:rPr>
              <a:t>left</a:t>
            </a:r>
          </a:p>
          <a:p>
            <a:r>
              <a:rPr lang="da-DK" altLang="da-DK" sz="1800" b="0" noProof="1">
                <a:latin typeface="Arial" charset="0"/>
              </a:rPr>
              <a:t>right</a:t>
            </a:r>
          </a:p>
        </p:txBody>
      </p:sp>
      <p:grpSp>
        <p:nvGrpSpPr>
          <p:cNvPr id="2318" name="Group 270"/>
          <p:cNvGrpSpPr>
            <a:grpSpLocks/>
          </p:cNvGrpSpPr>
          <p:nvPr/>
        </p:nvGrpSpPr>
        <p:grpSpPr bwMode="auto">
          <a:xfrm>
            <a:off x="4808538" y="714375"/>
            <a:ext cx="3832225" cy="5688013"/>
            <a:chOff x="3029" y="450"/>
            <a:chExt cx="2414" cy="3583"/>
          </a:xfrm>
        </p:grpSpPr>
        <p:sp>
          <p:nvSpPr>
            <p:cNvPr id="2306" name="Line 258"/>
            <p:cNvSpPr>
              <a:spLocks noChangeShapeType="1"/>
            </p:cNvSpPr>
            <p:nvPr/>
          </p:nvSpPr>
          <p:spPr bwMode="auto">
            <a:xfrm>
              <a:off x="3029" y="450"/>
              <a:ext cx="0" cy="358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63" name="Text Box 215"/>
            <p:cNvSpPr txBox="1">
              <a:spLocks noChangeArrowheads="1"/>
            </p:cNvSpPr>
            <p:nvPr/>
          </p:nvSpPr>
          <p:spPr bwMode="auto">
            <a:xfrm>
              <a:off x="4905" y="621"/>
              <a:ext cx="334" cy="4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8000" tIns="18000" rIns="18000" bIns="18000"/>
            <a:lstStyle/>
            <a:p>
              <a:pPr algn="l"/>
              <a:endParaRPr lang="da-DK" altLang="da-DK" sz="600" noProof="1"/>
            </a:p>
          </p:txBody>
        </p:sp>
        <p:sp>
          <p:nvSpPr>
            <p:cNvPr id="2264" name="AutoShape 216"/>
            <p:cNvSpPr>
              <a:spLocks noChangeArrowheads="1"/>
            </p:cNvSpPr>
            <p:nvPr/>
          </p:nvSpPr>
          <p:spPr bwMode="auto">
            <a:xfrm>
              <a:off x="4785" y="1531"/>
              <a:ext cx="658" cy="444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65" name="Rectangle 217"/>
            <p:cNvSpPr>
              <a:spLocks noChangeArrowheads="1"/>
            </p:cNvSpPr>
            <p:nvPr/>
          </p:nvSpPr>
          <p:spPr bwMode="auto">
            <a:xfrm>
              <a:off x="4807" y="525"/>
              <a:ext cx="582" cy="71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67" name="Oval 219"/>
            <p:cNvSpPr>
              <a:spLocks noChangeArrowheads="1"/>
            </p:cNvSpPr>
            <p:nvPr/>
          </p:nvSpPr>
          <p:spPr bwMode="auto">
            <a:xfrm>
              <a:off x="3709" y="1591"/>
              <a:ext cx="105" cy="105"/>
            </a:xfrm>
            <a:prstGeom prst="ellipse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68" name="Freeform 220"/>
            <p:cNvSpPr>
              <a:spLocks/>
            </p:cNvSpPr>
            <p:nvPr/>
          </p:nvSpPr>
          <p:spPr bwMode="auto">
            <a:xfrm>
              <a:off x="3445" y="1437"/>
              <a:ext cx="372" cy="190"/>
            </a:xfrm>
            <a:custGeom>
              <a:avLst/>
              <a:gdLst>
                <a:gd name="T0" fmla="*/ 372 w 372"/>
                <a:gd name="T1" fmla="*/ 190 h 190"/>
                <a:gd name="T2" fmla="*/ 216 w 372"/>
                <a:gd name="T3" fmla="*/ 22 h 190"/>
                <a:gd name="T4" fmla="*/ 0 w 372"/>
                <a:gd name="T5" fmla="*/ 5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190">
                  <a:moveTo>
                    <a:pt x="372" y="190"/>
                  </a:moveTo>
                  <a:cubicBezTo>
                    <a:pt x="325" y="117"/>
                    <a:pt x="278" y="44"/>
                    <a:pt x="216" y="22"/>
                  </a:cubicBezTo>
                  <a:cubicBezTo>
                    <a:pt x="154" y="0"/>
                    <a:pt x="36" y="52"/>
                    <a:pt x="0" y="5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69" name="Rectangle 221"/>
            <p:cNvSpPr>
              <a:spLocks noChangeArrowheads="1"/>
            </p:cNvSpPr>
            <p:nvPr/>
          </p:nvSpPr>
          <p:spPr bwMode="auto">
            <a:xfrm>
              <a:off x="3565" y="1639"/>
              <a:ext cx="504" cy="22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70" name="Text Box 222"/>
            <p:cNvSpPr txBox="1">
              <a:spLocks noChangeArrowheads="1"/>
            </p:cNvSpPr>
            <p:nvPr/>
          </p:nvSpPr>
          <p:spPr bwMode="auto">
            <a:xfrm>
              <a:off x="4398" y="1807"/>
              <a:ext cx="152" cy="21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ctr">
              <a:spAutoFit/>
            </a:bodyPr>
            <a:lstStyle/>
            <a:p>
              <a:r>
                <a:rPr lang="en-US" altLang="da-DK"/>
                <a:t>F</a:t>
              </a:r>
            </a:p>
          </p:txBody>
        </p:sp>
        <p:sp>
          <p:nvSpPr>
            <p:cNvPr id="2271" name="Text Box 223"/>
            <p:cNvSpPr txBox="1">
              <a:spLocks noChangeArrowheads="1"/>
            </p:cNvSpPr>
            <p:nvPr/>
          </p:nvSpPr>
          <p:spPr bwMode="auto">
            <a:xfrm>
              <a:off x="4971" y="705"/>
              <a:ext cx="334" cy="4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8000" tIns="18000" rIns="18000" bIns="18000"/>
            <a:lstStyle/>
            <a:p>
              <a:pPr algn="l"/>
              <a:r>
                <a:rPr lang="en-US" altLang="da-DK" sz="600"/>
                <a:t>mm dmsm sp ab anem a tts, to fmst saåfprs fer s frfi smfe skf org s fp4et gsæ fgtær </a:t>
              </a:r>
            </a:p>
          </p:txBody>
        </p:sp>
        <p:cxnSp>
          <p:nvCxnSpPr>
            <p:cNvPr id="2272" name="AutoShape 224"/>
            <p:cNvCxnSpPr>
              <a:cxnSpLocks noChangeShapeType="1"/>
              <a:stCxn id="2264" idx="1"/>
              <a:endCxn id="2269" idx="3"/>
            </p:cNvCxnSpPr>
            <p:nvPr/>
          </p:nvCxnSpPr>
          <p:spPr bwMode="auto">
            <a:xfrm flipH="1">
              <a:off x="4078" y="1753"/>
              <a:ext cx="698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73" name="Line 225"/>
            <p:cNvSpPr>
              <a:spLocks noChangeShapeType="1"/>
            </p:cNvSpPr>
            <p:nvPr/>
          </p:nvSpPr>
          <p:spPr bwMode="auto">
            <a:xfrm>
              <a:off x="4474" y="1753"/>
              <a:ext cx="0" cy="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74" name="Line 226"/>
            <p:cNvSpPr>
              <a:spLocks noChangeShapeType="1"/>
            </p:cNvSpPr>
            <p:nvPr/>
          </p:nvSpPr>
          <p:spPr bwMode="auto">
            <a:xfrm flipV="1">
              <a:off x="5197" y="1243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75" name="Line 227"/>
            <p:cNvSpPr>
              <a:spLocks noChangeShapeType="1"/>
            </p:cNvSpPr>
            <p:nvPr/>
          </p:nvSpPr>
          <p:spPr bwMode="auto">
            <a:xfrm>
              <a:off x="5053" y="1153"/>
              <a:ext cx="0" cy="3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76" name="Text Box 228"/>
            <p:cNvSpPr txBox="1">
              <a:spLocks noChangeArrowheads="1"/>
            </p:cNvSpPr>
            <p:nvPr/>
          </p:nvSpPr>
          <p:spPr bwMode="auto">
            <a:xfrm>
              <a:off x="3053" y="486"/>
              <a:ext cx="1300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altLang="da-DK"/>
                <a:t>Model A:</a:t>
              </a:r>
            </a:p>
            <a:p>
              <a:pPr algn="l"/>
              <a:r>
                <a:rPr lang="en-US" altLang="da-DK" b="0"/>
                <a:t>Page format on</a:t>
              </a:r>
            </a:p>
            <a:p>
              <a:pPr algn="l"/>
              <a:r>
                <a:rPr lang="en-US" altLang="da-DK" b="0"/>
                <a:t>printer connection.</a:t>
              </a:r>
            </a:p>
            <a:p>
              <a:pPr algn="l"/>
              <a:r>
                <a:rPr lang="en-US" altLang="da-DK" b="0"/>
                <a:t>Works on all docs</a:t>
              </a:r>
            </a:p>
            <a:p>
              <a:pPr algn="l"/>
              <a:r>
                <a:rPr lang="en-US" altLang="da-DK" b="0"/>
                <a:t>at print-out.</a:t>
              </a:r>
              <a:endParaRPr lang="en-US" altLang="da-DK"/>
            </a:p>
          </p:txBody>
        </p:sp>
        <p:sp>
          <p:nvSpPr>
            <p:cNvPr id="2277" name="Text Box 229"/>
            <p:cNvSpPr txBox="1">
              <a:spLocks noChangeArrowheads="1"/>
            </p:cNvSpPr>
            <p:nvPr/>
          </p:nvSpPr>
          <p:spPr bwMode="auto">
            <a:xfrm>
              <a:off x="4368" y="525"/>
              <a:ext cx="4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l"/>
              <a:r>
                <a:rPr lang="en-US" altLang="da-DK"/>
                <a:t>Disk</a:t>
              </a:r>
            </a:p>
          </p:txBody>
        </p:sp>
      </p:grpSp>
      <p:grpSp>
        <p:nvGrpSpPr>
          <p:cNvPr id="2319" name="Group 271"/>
          <p:cNvGrpSpPr>
            <a:grpSpLocks/>
          </p:cNvGrpSpPr>
          <p:nvPr/>
        </p:nvGrpSpPr>
        <p:grpSpPr bwMode="auto">
          <a:xfrm>
            <a:off x="569913" y="3619500"/>
            <a:ext cx="8307387" cy="2782888"/>
            <a:chOff x="359" y="2280"/>
            <a:chExt cx="5233" cy="1753"/>
          </a:xfrm>
        </p:grpSpPr>
        <p:sp>
          <p:nvSpPr>
            <p:cNvPr id="2279" name="AutoShape 231"/>
            <p:cNvSpPr>
              <a:spLocks noChangeArrowheads="1"/>
            </p:cNvSpPr>
            <p:nvPr/>
          </p:nvSpPr>
          <p:spPr bwMode="auto">
            <a:xfrm>
              <a:off x="743" y="3589"/>
              <a:ext cx="658" cy="444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80" name="Rectangle 232"/>
            <p:cNvSpPr>
              <a:spLocks noChangeArrowheads="1"/>
            </p:cNvSpPr>
            <p:nvPr/>
          </p:nvSpPr>
          <p:spPr bwMode="auto">
            <a:xfrm>
              <a:off x="743" y="2583"/>
              <a:ext cx="804" cy="71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81" name="Text Box 233"/>
            <p:cNvSpPr txBox="1">
              <a:spLocks noChangeArrowheads="1"/>
            </p:cNvSpPr>
            <p:nvPr/>
          </p:nvSpPr>
          <p:spPr bwMode="auto">
            <a:xfrm>
              <a:off x="929" y="2763"/>
              <a:ext cx="334" cy="4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8000" tIns="18000" rIns="18000" bIns="18000"/>
            <a:lstStyle/>
            <a:p>
              <a:pPr algn="l"/>
              <a:r>
                <a:rPr lang="en-US" altLang="da-DK" sz="600"/>
                <a:t>mm dmsm sp ab anem a tts, to fmst saåfprs fer s frfi smfe skf org s fp4et gsæ fgtær </a:t>
              </a:r>
            </a:p>
          </p:txBody>
        </p:sp>
        <p:sp>
          <p:nvSpPr>
            <p:cNvPr id="2282" name="Line 234"/>
            <p:cNvSpPr>
              <a:spLocks noChangeShapeType="1"/>
            </p:cNvSpPr>
            <p:nvPr/>
          </p:nvSpPr>
          <p:spPr bwMode="auto">
            <a:xfrm flipV="1">
              <a:off x="1155" y="3301"/>
              <a:ext cx="0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83" name="Line 235"/>
            <p:cNvSpPr>
              <a:spLocks noChangeShapeType="1"/>
            </p:cNvSpPr>
            <p:nvPr/>
          </p:nvSpPr>
          <p:spPr bwMode="auto">
            <a:xfrm>
              <a:off x="1011" y="3211"/>
              <a:ext cx="0" cy="3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84" name="Text Box 236"/>
            <p:cNvSpPr txBox="1">
              <a:spLocks noChangeArrowheads="1"/>
            </p:cNvSpPr>
            <p:nvPr/>
          </p:nvSpPr>
          <p:spPr bwMode="auto">
            <a:xfrm>
              <a:off x="1261" y="2763"/>
              <a:ext cx="152" cy="2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ctr">
              <a:spAutoFit/>
            </a:bodyPr>
            <a:lstStyle/>
            <a:p>
              <a:r>
                <a:rPr lang="en-US" altLang="da-DK"/>
                <a:t>F</a:t>
              </a:r>
            </a:p>
          </p:txBody>
        </p:sp>
        <p:sp>
          <p:nvSpPr>
            <p:cNvPr id="2292" name="Text Box 244"/>
            <p:cNvSpPr txBox="1">
              <a:spLocks noChangeArrowheads="1"/>
            </p:cNvSpPr>
            <p:nvPr/>
          </p:nvSpPr>
          <p:spPr bwMode="auto">
            <a:xfrm>
              <a:off x="1728" y="2684"/>
              <a:ext cx="1364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a-DK"/>
                <a:t>Model B: </a:t>
              </a:r>
            </a:p>
            <a:p>
              <a:pPr algn="l"/>
              <a:r>
                <a:rPr lang="en-US" altLang="da-DK" b="0"/>
                <a:t>Page format on document. </a:t>
              </a:r>
            </a:p>
            <a:p>
              <a:pPr algn="l"/>
              <a:r>
                <a:rPr lang="en-US" altLang="da-DK" b="0"/>
                <a:t>Follows document.</a:t>
              </a:r>
              <a:endParaRPr lang="en-US" altLang="da-DK"/>
            </a:p>
          </p:txBody>
        </p:sp>
        <p:sp>
          <p:nvSpPr>
            <p:cNvPr id="2307" name="Line 259"/>
            <p:cNvSpPr>
              <a:spLocks noChangeShapeType="1"/>
            </p:cNvSpPr>
            <p:nvPr/>
          </p:nvSpPr>
          <p:spPr bwMode="auto">
            <a:xfrm>
              <a:off x="359" y="2280"/>
              <a:ext cx="523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309" name="Group 261"/>
          <p:cNvGrpSpPr>
            <a:grpSpLocks/>
          </p:cNvGrpSpPr>
          <p:nvPr/>
        </p:nvGrpSpPr>
        <p:grpSpPr bwMode="auto">
          <a:xfrm>
            <a:off x="1754188" y="1698625"/>
            <a:ext cx="1011237" cy="1190625"/>
            <a:chOff x="1105" y="1134"/>
            <a:chExt cx="637" cy="750"/>
          </a:xfrm>
        </p:grpSpPr>
        <p:sp>
          <p:nvSpPr>
            <p:cNvPr id="2300" name="Rectangle 252"/>
            <p:cNvSpPr>
              <a:spLocks noChangeArrowheads="1"/>
            </p:cNvSpPr>
            <p:nvPr/>
          </p:nvSpPr>
          <p:spPr bwMode="auto">
            <a:xfrm>
              <a:off x="1105" y="1165"/>
              <a:ext cx="635" cy="68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01" name="Line 253"/>
            <p:cNvSpPr>
              <a:spLocks noChangeShapeType="1"/>
            </p:cNvSpPr>
            <p:nvPr/>
          </p:nvSpPr>
          <p:spPr bwMode="auto">
            <a:xfrm>
              <a:off x="1105" y="1339"/>
              <a:ext cx="63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02" name="Line 254"/>
            <p:cNvSpPr>
              <a:spLocks noChangeShapeType="1"/>
            </p:cNvSpPr>
            <p:nvPr/>
          </p:nvSpPr>
          <p:spPr bwMode="auto">
            <a:xfrm>
              <a:off x="1105" y="1517"/>
              <a:ext cx="63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03" name="Line 255"/>
            <p:cNvSpPr>
              <a:spLocks noChangeShapeType="1"/>
            </p:cNvSpPr>
            <p:nvPr/>
          </p:nvSpPr>
          <p:spPr bwMode="auto">
            <a:xfrm>
              <a:off x="1107" y="1675"/>
              <a:ext cx="63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08" name="Text Box 260"/>
            <p:cNvSpPr txBox="1">
              <a:spLocks noChangeArrowheads="1"/>
            </p:cNvSpPr>
            <p:nvPr/>
          </p:nvSpPr>
          <p:spPr bwMode="auto">
            <a:xfrm>
              <a:off x="1107" y="1134"/>
              <a:ext cx="546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b="0" noProof="1"/>
                <a:t>2.5 cm</a:t>
              </a:r>
            </a:p>
            <a:p>
              <a:pPr algn="l"/>
              <a:r>
                <a:rPr lang="da-DK" altLang="da-DK" b="0" noProof="1"/>
                <a:t>2.5 cm</a:t>
              </a:r>
            </a:p>
            <a:p>
              <a:pPr algn="l"/>
              <a:r>
                <a:rPr lang="da-DK" altLang="da-DK" b="0" noProof="1"/>
                <a:t>3.5 cm</a:t>
              </a:r>
            </a:p>
            <a:p>
              <a:pPr algn="l"/>
              <a:r>
                <a:rPr lang="da-DK" altLang="da-DK" b="0" noProof="1"/>
                <a:t>6 cm</a:t>
              </a:r>
            </a:p>
          </p:txBody>
        </p:sp>
      </p:grpSp>
      <p:sp>
        <p:nvSpPr>
          <p:cNvPr id="2310" name="Line 262"/>
          <p:cNvSpPr>
            <a:spLocks noChangeShapeType="1"/>
          </p:cNvSpPr>
          <p:nvPr/>
        </p:nvSpPr>
        <p:spPr bwMode="auto">
          <a:xfrm>
            <a:off x="569913" y="1200150"/>
            <a:ext cx="2573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11" name="Line 263"/>
          <p:cNvSpPr>
            <a:spLocks noChangeShapeType="1"/>
          </p:cNvSpPr>
          <p:nvPr/>
        </p:nvSpPr>
        <p:spPr bwMode="auto">
          <a:xfrm flipV="1">
            <a:off x="2778125" y="868363"/>
            <a:ext cx="0" cy="3317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05" name="Text Box 257"/>
          <p:cNvSpPr txBox="1">
            <a:spLocks noChangeArrowheads="1"/>
          </p:cNvSpPr>
          <p:nvPr/>
        </p:nvSpPr>
        <p:spPr bwMode="auto">
          <a:xfrm>
            <a:off x="2616200" y="1293813"/>
            <a:ext cx="1958975" cy="67945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What happens</a:t>
            </a:r>
          </a:p>
          <a:p>
            <a:r>
              <a:rPr lang="da-DK" altLang="da-DK" noProof="1"/>
              <a:t>when we close?</a:t>
            </a:r>
            <a:endParaRPr lang="da-DK" altLang="da-DK" sz="2400" noProof="1"/>
          </a:p>
        </p:txBody>
      </p:sp>
      <p:grpSp>
        <p:nvGrpSpPr>
          <p:cNvPr id="2320" name="Group 272"/>
          <p:cNvGrpSpPr>
            <a:grpSpLocks/>
          </p:cNvGrpSpPr>
          <p:nvPr/>
        </p:nvGrpSpPr>
        <p:grpSpPr bwMode="auto">
          <a:xfrm>
            <a:off x="5653088" y="4100513"/>
            <a:ext cx="2892425" cy="2133600"/>
            <a:chOff x="3561" y="2583"/>
            <a:chExt cx="1822" cy="1344"/>
          </a:xfrm>
        </p:grpSpPr>
        <p:sp>
          <p:nvSpPr>
            <p:cNvPr id="2285" name="Text Box 237"/>
            <p:cNvSpPr txBox="1">
              <a:spLocks noChangeArrowheads="1"/>
            </p:cNvSpPr>
            <p:nvPr/>
          </p:nvSpPr>
          <p:spPr bwMode="auto">
            <a:xfrm>
              <a:off x="4752" y="2583"/>
              <a:ext cx="334" cy="4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8000" tIns="18000" rIns="18000" bIns="18000"/>
            <a:lstStyle/>
            <a:p>
              <a:pPr algn="l"/>
              <a:r>
                <a:rPr lang="en-US" altLang="da-DK" sz="600"/>
                <a:t>mm dmsm sp ab anem a tts, to fmst saåfprs fer s frfi smfe skf org s fp4et gsæ fgtær </a:t>
              </a:r>
            </a:p>
          </p:txBody>
        </p:sp>
        <p:sp>
          <p:nvSpPr>
            <p:cNvPr id="2286" name="Text Box 238"/>
            <p:cNvSpPr txBox="1">
              <a:spLocks noChangeArrowheads="1"/>
            </p:cNvSpPr>
            <p:nvPr/>
          </p:nvSpPr>
          <p:spPr bwMode="auto">
            <a:xfrm>
              <a:off x="4752" y="3031"/>
              <a:ext cx="334" cy="4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8000" tIns="18000" rIns="18000" bIns="18000"/>
            <a:lstStyle/>
            <a:p>
              <a:pPr algn="l"/>
              <a:r>
                <a:rPr lang="en-US" altLang="da-DK" sz="600"/>
                <a:t>mm dmsm sp ab anem a tts, to fmst saåfprs fer s frfi smfe skf org s fp4et gsæ fgtær </a:t>
              </a:r>
            </a:p>
          </p:txBody>
        </p:sp>
        <p:sp>
          <p:nvSpPr>
            <p:cNvPr id="2287" name="Text Box 239"/>
            <p:cNvSpPr txBox="1">
              <a:spLocks noChangeArrowheads="1"/>
            </p:cNvSpPr>
            <p:nvPr/>
          </p:nvSpPr>
          <p:spPr bwMode="auto">
            <a:xfrm>
              <a:off x="4752" y="3479"/>
              <a:ext cx="334" cy="4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8000" tIns="18000" rIns="18000" bIns="18000"/>
            <a:lstStyle/>
            <a:p>
              <a:pPr algn="l"/>
              <a:r>
                <a:rPr lang="en-US" altLang="da-DK" sz="600"/>
                <a:t>mm dmsm sp ab anem a tts, to fmst</a:t>
              </a:r>
            </a:p>
          </p:txBody>
        </p:sp>
        <p:sp>
          <p:nvSpPr>
            <p:cNvPr id="2289" name="Freeform 241"/>
            <p:cNvSpPr>
              <a:spLocks/>
            </p:cNvSpPr>
            <p:nvPr/>
          </p:nvSpPr>
          <p:spPr bwMode="auto">
            <a:xfrm>
              <a:off x="4746" y="3664"/>
              <a:ext cx="344" cy="53"/>
            </a:xfrm>
            <a:custGeom>
              <a:avLst/>
              <a:gdLst>
                <a:gd name="T0" fmla="*/ 0 w 344"/>
                <a:gd name="T1" fmla="*/ 39 h 53"/>
                <a:gd name="T2" fmla="*/ 100 w 344"/>
                <a:gd name="T3" fmla="*/ 8 h 53"/>
                <a:gd name="T4" fmla="*/ 162 w 344"/>
                <a:gd name="T5" fmla="*/ 52 h 53"/>
                <a:gd name="T6" fmla="*/ 234 w 344"/>
                <a:gd name="T7" fmla="*/ 3 h 53"/>
                <a:gd name="T8" fmla="*/ 344 w 344"/>
                <a:gd name="T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53">
                  <a:moveTo>
                    <a:pt x="0" y="39"/>
                  </a:moveTo>
                  <a:cubicBezTo>
                    <a:pt x="17" y="34"/>
                    <a:pt x="73" y="6"/>
                    <a:pt x="100" y="8"/>
                  </a:cubicBezTo>
                  <a:cubicBezTo>
                    <a:pt x="127" y="10"/>
                    <a:pt x="140" y="53"/>
                    <a:pt x="162" y="52"/>
                  </a:cubicBezTo>
                  <a:cubicBezTo>
                    <a:pt x="184" y="51"/>
                    <a:pt x="204" y="6"/>
                    <a:pt x="234" y="3"/>
                  </a:cubicBezTo>
                  <a:cubicBezTo>
                    <a:pt x="264" y="0"/>
                    <a:pt x="321" y="26"/>
                    <a:pt x="344" y="32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90" name="Text Box 242"/>
            <p:cNvSpPr txBox="1">
              <a:spLocks noChangeArrowheads="1"/>
            </p:cNvSpPr>
            <p:nvPr/>
          </p:nvSpPr>
          <p:spPr bwMode="auto">
            <a:xfrm>
              <a:off x="5231" y="3031"/>
              <a:ext cx="152" cy="2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 anchor="ctr">
              <a:spAutoFit/>
            </a:bodyPr>
            <a:lstStyle/>
            <a:p>
              <a:r>
                <a:rPr lang="en-US" altLang="da-DK"/>
                <a:t>F</a:t>
              </a:r>
            </a:p>
          </p:txBody>
        </p:sp>
        <p:sp>
          <p:nvSpPr>
            <p:cNvPr id="2291" name="Line 243"/>
            <p:cNvSpPr>
              <a:spLocks noChangeShapeType="1"/>
            </p:cNvSpPr>
            <p:nvPr/>
          </p:nvSpPr>
          <p:spPr bwMode="auto">
            <a:xfrm>
              <a:off x="4956" y="3121"/>
              <a:ext cx="2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293" name="Text Box 245"/>
            <p:cNvSpPr txBox="1">
              <a:spLocks noChangeArrowheads="1"/>
            </p:cNvSpPr>
            <p:nvPr/>
          </p:nvSpPr>
          <p:spPr bwMode="auto">
            <a:xfrm>
              <a:off x="3561" y="2684"/>
              <a:ext cx="1014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da-DK"/>
                <a:t>Model C: </a:t>
              </a:r>
            </a:p>
            <a:p>
              <a:pPr algn="l"/>
              <a:r>
                <a:rPr lang="en-US" altLang="da-DK" b="0"/>
                <a:t>Page format</a:t>
              </a:r>
            </a:p>
            <a:p>
              <a:pPr algn="l"/>
              <a:r>
                <a:rPr lang="en-US" altLang="da-DK" b="0"/>
                <a:t>in text. </a:t>
              </a:r>
            </a:p>
            <a:p>
              <a:pPr algn="l"/>
              <a:r>
                <a:rPr lang="en-US" altLang="da-DK" b="0"/>
                <a:t>Works from</a:t>
              </a:r>
            </a:p>
            <a:p>
              <a:pPr algn="l"/>
              <a:r>
                <a:rPr lang="en-US" altLang="da-DK" b="0"/>
                <a:t>this page on.</a:t>
              </a:r>
            </a:p>
          </p:txBody>
        </p:sp>
        <p:sp>
          <p:nvSpPr>
            <p:cNvPr id="2313" name="Line 265"/>
            <p:cNvSpPr>
              <a:spLocks noChangeShapeType="1"/>
            </p:cNvSpPr>
            <p:nvPr/>
          </p:nvSpPr>
          <p:spPr bwMode="auto">
            <a:xfrm>
              <a:off x="4752" y="3479"/>
              <a:ext cx="0" cy="2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16" name="Line 268"/>
            <p:cNvSpPr>
              <a:spLocks noChangeShapeType="1"/>
            </p:cNvSpPr>
            <p:nvPr/>
          </p:nvSpPr>
          <p:spPr bwMode="auto">
            <a:xfrm>
              <a:off x="5086" y="3479"/>
              <a:ext cx="0" cy="2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7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4.1B  Mental model for on-line ordering</a:t>
            </a:r>
          </a:p>
        </p:txBody>
      </p:sp>
      <p:sp>
        <p:nvSpPr>
          <p:cNvPr id="140331" name="Text Box 43"/>
          <p:cNvSpPr txBox="1">
            <a:spLocks noChangeArrowheads="1"/>
          </p:cNvSpPr>
          <p:nvPr/>
        </p:nvSpPr>
        <p:spPr bwMode="auto">
          <a:xfrm>
            <a:off x="5322888" y="1119188"/>
            <a:ext cx="2593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/>
              <a:t>Intuitive mental model</a:t>
            </a:r>
          </a:p>
        </p:txBody>
      </p:sp>
      <p:sp>
        <p:nvSpPr>
          <p:cNvPr id="140332" name="AutoShape 44"/>
          <p:cNvSpPr>
            <a:spLocks noChangeArrowheads="1"/>
          </p:cNvSpPr>
          <p:nvPr/>
        </p:nvSpPr>
        <p:spPr bwMode="auto">
          <a:xfrm>
            <a:off x="4914900" y="1797050"/>
            <a:ext cx="1195388" cy="728663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 anchor="ctr" anchorCtr="1"/>
          <a:lstStyle/>
          <a:p>
            <a:r>
              <a:rPr lang="en-US" altLang="da-DK" sz="1600"/>
              <a:t>Order</a:t>
            </a:r>
            <a:endParaRPr lang="en-US" altLang="da-DK"/>
          </a:p>
        </p:txBody>
      </p:sp>
      <p:sp>
        <p:nvSpPr>
          <p:cNvPr id="140340" name="Rectangle 52"/>
          <p:cNvSpPr>
            <a:spLocks noChangeArrowheads="1"/>
          </p:cNvSpPr>
          <p:nvPr/>
        </p:nvSpPr>
        <p:spPr bwMode="auto">
          <a:xfrm>
            <a:off x="7312025" y="1797050"/>
            <a:ext cx="1468438" cy="6524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 anchor="ctr" anchorCtr="1"/>
          <a:lstStyle/>
          <a:p>
            <a:r>
              <a:rPr lang="en-US" altLang="da-DK" sz="1600"/>
              <a:t>Invoice +</a:t>
            </a:r>
          </a:p>
          <a:p>
            <a:r>
              <a:rPr lang="en-US" altLang="da-DK" sz="1600"/>
              <a:t>Delivery note</a:t>
            </a:r>
            <a:endParaRPr lang="en-US" altLang="da-DK"/>
          </a:p>
        </p:txBody>
      </p:sp>
      <p:sp>
        <p:nvSpPr>
          <p:cNvPr id="140341" name="Freeform 53"/>
          <p:cNvSpPr>
            <a:spLocks/>
          </p:cNvSpPr>
          <p:nvPr/>
        </p:nvSpPr>
        <p:spPr bwMode="auto">
          <a:xfrm rot="2930452">
            <a:off x="6337300" y="1625600"/>
            <a:ext cx="762000" cy="869950"/>
          </a:xfrm>
          <a:custGeom>
            <a:avLst/>
            <a:gdLst>
              <a:gd name="T0" fmla="*/ 0 w 1042"/>
              <a:gd name="T1" fmla="*/ 485 h 485"/>
              <a:gd name="T2" fmla="*/ 509 w 1042"/>
              <a:gd name="T3" fmla="*/ 191 h 485"/>
              <a:gd name="T4" fmla="*/ 514 w 1042"/>
              <a:gd name="T5" fmla="*/ 294 h 485"/>
              <a:gd name="T6" fmla="*/ 1042 w 1042"/>
              <a:gd name="T7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2" h="485">
                <a:moveTo>
                  <a:pt x="0" y="485"/>
                </a:moveTo>
                <a:lnTo>
                  <a:pt x="509" y="191"/>
                </a:lnTo>
                <a:lnTo>
                  <a:pt x="514" y="294"/>
                </a:lnTo>
                <a:lnTo>
                  <a:pt x="1042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0349" name="Text Box 61"/>
          <p:cNvSpPr txBox="1">
            <a:spLocks noChangeArrowheads="1"/>
          </p:cNvSpPr>
          <p:nvPr/>
        </p:nvSpPr>
        <p:spPr bwMode="auto">
          <a:xfrm>
            <a:off x="5024438" y="2566988"/>
            <a:ext cx="1019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Retailer</a:t>
            </a:r>
          </a:p>
        </p:txBody>
      </p:sp>
      <p:sp>
        <p:nvSpPr>
          <p:cNvPr id="140350" name="Text Box 62"/>
          <p:cNvSpPr txBox="1">
            <a:spLocks noChangeArrowheads="1"/>
          </p:cNvSpPr>
          <p:nvPr/>
        </p:nvSpPr>
        <p:spPr bwMode="auto">
          <a:xfrm>
            <a:off x="7375525" y="2566988"/>
            <a:ext cx="1400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Wholesaler</a:t>
            </a:r>
          </a:p>
        </p:txBody>
      </p:sp>
      <p:sp>
        <p:nvSpPr>
          <p:cNvPr id="140352" name="AutoShape 64"/>
          <p:cNvSpPr>
            <a:spLocks noChangeArrowheads="1"/>
          </p:cNvSpPr>
          <p:nvPr/>
        </p:nvSpPr>
        <p:spPr bwMode="auto">
          <a:xfrm>
            <a:off x="533400" y="1104900"/>
            <a:ext cx="3702050" cy="2035175"/>
          </a:xfrm>
          <a:prstGeom prst="foldedCorner">
            <a:avLst>
              <a:gd name="adj" fmla="val 17111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User manual</a:t>
            </a:r>
          </a:p>
          <a:p>
            <a:r>
              <a:rPr lang="da-DK" altLang="da-DK" sz="1800" noProof="1">
                <a:latin typeface="Arial" charset="0"/>
              </a:rPr>
              <a:t>-	</a:t>
            </a:r>
            <a:r>
              <a:rPr lang="da-DK" altLang="da-DK" sz="1800" b="0" noProof="1">
                <a:latin typeface="Arial" charset="0"/>
              </a:rPr>
              <a:t>Select Ordering from main menu</a:t>
            </a:r>
          </a:p>
          <a:p>
            <a:r>
              <a:rPr lang="da-DK" altLang="da-DK" sz="1800" noProof="1">
                <a:latin typeface="Arial" charset="0"/>
              </a:rPr>
              <a:t>-	</a:t>
            </a:r>
            <a:r>
              <a:rPr lang="da-DK" altLang="da-DK" sz="1800" b="0" noProof="1">
                <a:latin typeface="Arial" charset="0"/>
              </a:rPr>
              <a:t>Fill in the form</a:t>
            </a:r>
          </a:p>
          <a:p>
            <a:r>
              <a:rPr lang="da-DK" altLang="da-DK" sz="1800" noProof="1">
                <a:latin typeface="Arial" charset="0"/>
              </a:rPr>
              <a:t>-</a:t>
            </a:r>
            <a:r>
              <a:rPr lang="da-DK" altLang="da-DK" sz="1800" b="0" noProof="1">
                <a:latin typeface="Arial" charset="0"/>
              </a:rPr>
              <a:t>	Click OK</a:t>
            </a:r>
          </a:p>
          <a:p>
            <a:r>
              <a:rPr lang="da-DK" altLang="da-DK" sz="1800" b="0" noProof="1">
                <a:latin typeface="Arial" charset="0"/>
              </a:rPr>
              <a:t>You have now made an order</a:t>
            </a:r>
          </a:p>
          <a:p>
            <a:r>
              <a:rPr lang="da-DK" altLang="da-DK" sz="1800" b="0" noProof="1">
                <a:latin typeface="Arial" charset="0"/>
              </a:rPr>
              <a:t>to your wholesaler.</a:t>
            </a:r>
            <a:endParaRPr lang="da-DK" altLang="da-DK" sz="1800" noProof="1">
              <a:latin typeface="Arial" charset="0"/>
            </a:endParaRPr>
          </a:p>
        </p:txBody>
      </p:sp>
      <p:grpSp>
        <p:nvGrpSpPr>
          <p:cNvPr id="140354" name="Group 66"/>
          <p:cNvGrpSpPr>
            <a:grpSpLocks/>
          </p:cNvGrpSpPr>
          <p:nvPr/>
        </p:nvGrpSpPr>
        <p:grpSpPr bwMode="auto">
          <a:xfrm>
            <a:off x="449263" y="3544888"/>
            <a:ext cx="8326437" cy="2497137"/>
            <a:chOff x="283" y="2233"/>
            <a:chExt cx="5245" cy="1573"/>
          </a:xfrm>
        </p:grpSpPr>
        <p:sp>
          <p:nvSpPr>
            <p:cNvPr id="140333" name="AutoShape 45"/>
            <p:cNvSpPr>
              <a:spLocks noChangeArrowheads="1"/>
            </p:cNvSpPr>
            <p:nvPr/>
          </p:nvSpPr>
          <p:spPr bwMode="auto">
            <a:xfrm>
              <a:off x="516" y="2750"/>
              <a:ext cx="745" cy="459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 anchor="ctr" anchorCtr="1"/>
            <a:lstStyle/>
            <a:p>
              <a:pPr algn="l"/>
              <a:r>
                <a:rPr lang="en-US" altLang="da-DK" sz="1600"/>
                <a:t>Order</a:t>
              </a:r>
            </a:p>
          </p:txBody>
        </p:sp>
        <p:sp>
          <p:nvSpPr>
            <p:cNvPr id="140334" name="Rectangle 46"/>
            <p:cNvSpPr>
              <a:spLocks noChangeArrowheads="1"/>
            </p:cNvSpPr>
            <p:nvPr/>
          </p:nvSpPr>
          <p:spPr bwMode="auto">
            <a:xfrm>
              <a:off x="2004" y="2942"/>
              <a:ext cx="767" cy="38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 anchor="ctr" anchorCtr="1"/>
            <a:lstStyle/>
            <a:p>
              <a:r>
                <a:rPr lang="en-US" altLang="da-DK" sz="1600"/>
                <a:t>Order</a:t>
              </a:r>
            </a:p>
            <a:p>
              <a:r>
                <a:rPr lang="en-US" altLang="da-DK" sz="1600"/>
                <a:t>batch</a:t>
              </a:r>
              <a:endParaRPr lang="en-US" altLang="da-DK"/>
            </a:p>
          </p:txBody>
        </p:sp>
        <p:sp>
          <p:nvSpPr>
            <p:cNvPr id="140335" name="Text Box 47"/>
            <p:cNvSpPr txBox="1">
              <a:spLocks noChangeArrowheads="1"/>
            </p:cNvSpPr>
            <p:nvPr/>
          </p:nvSpPr>
          <p:spPr bwMode="auto">
            <a:xfrm>
              <a:off x="359" y="2329"/>
              <a:ext cx="109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/>
                <a:t>Correct model</a:t>
              </a:r>
            </a:p>
          </p:txBody>
        </p:sp>
        <p:sp>
          <p:nvSpPr>
            <p:cNvPr id="140336" name="Text Box 48"/>
            <p:cNvSpPr txBox="1">
              <a:spLocks noChangeArrowheads="1"/>
            </p:cNvSpPr>
            <p:nvPr/>
          </p:nvSpPr>
          <p:spPr bwMode="auto">
            <a:xfrm>
              <a:off x="752" y="3484"/>
              <a:ext cx="505" cy="16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da-DK" sz="1600"/>
                <a:t>  Order  </a:t>
              </a:r>
              <a:endParaRPr lang="en-US" altLang="da-DK"/>
            </a:p>
          </p:txBody>
        </p:sp>
        <p:sp>
          <p:nvSpPr>
            <p:cNvPr id="140337" name="Rectangle 49"/>
            <p:cNvSpPr>
              <a:spLocks noChangeArrowheads="1"/>
            </p:cNvSpPr>
            <p:nvPr/>
          </p:nvSpPr>
          <p:spPr bwMode="auto">
            <a:xfrm>
              <a:off x="420" y="3410"/>
              <a:ext cx="936" cy="36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0338" name="Rectangle 50"/>
            <p:cNvSpPr>
              <a:spLocks noChangeArrowheads="1"/>
            </p:cNvSpPr>
            <p:nvPr/>
          </p:nvSpPr>
          <p:spPr bwMode="auto">
            <a:xfrm>
              <a:off x="3347" y="2557"/>
              <a:ext cx="802" cy="38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 anchor="ctr" anchorCtr="1"/>
            <a:lstStyle/>
            <a:p>
              <a:r>
                <a:rPr lang="en-US" altLang="da-DK" sz="1600"/>
                <a:t>Back order</a:t>
              </a:r>
            </a:p>
          </p:txBody>
        </p:sp>
        <p:sp>
          <p:nvSpPr>
            <p:cNvPr id="140339" name="Rectangle 51"/>
            <p:cNvSpPr>
              <a:spLocks noChangeArrowheads="1"/>
            </p:cNvSpPr>
            <p:nvPr/>
          </p:nvSpPr>
          <p:spPr bwMode="auto">
            <a:xfrm>
              <a:off x="3311" y="3398"/>
              <a:ext cx="925" cy="40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 anchor="ctr" anchorCtr="1"/>
            <a:lstStyle/>
            <a:p>
              <a:r>
                <a:rPr lang="en-US" altLang="da-DK" sz="1600"/>
                <a:t>Invoice +</a:t>
              </a:r>
            </a:p>
            <a:p>
              <a:r>
                <a:rPr lang="en-US" altLang="da-DK" sz="1600"/>
                <a:t>Delivery note</a:t>
              </a:r>
            </a:p>
          </p:txBody>
        </p:sp>
        <p:sp>
          <p:nvSpPr>
            <p:cNvPr id="140342" name="Freeform 54"/>
            <p:cNvSpPr>
              <a:spLocks/>
            </p:cNvSpPr>
            <p:nvPr/>
          </p:nvSpPr>
          <p:spPr bwMode="auto">
            <a:xfrm rot="1112715">
              <a:off x="1387" y="3105"/>
              <a:ext cx="550" cy="564"/>
            </a:xfrm>
            <a:custGeom>
              <a:avLst/>
              <a:gdLst>
                <a:gd name="T0" fmla="*/ 0 w 1042"/>
                <a:gd name="T1" fmla="*/ 485 h 485"/>
                <a:gd name="T2" fmla="*/ 509 w 1042"/>
                <a:gd name="T3" fmla="*/ 191 h 485"/>
                <a:gd name="T4" fmla="*/ 514 w 1042"/>
                <a:gd name="T5" fmla="*/ 294 h 485"/>
                <a:gd name="T6" fmla="*/ 1042 w 1042"/>
                <a:gd name="T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2" h="485">
                  <a:moveTo>
                    <a:pt x="0" y="485"/>
                  </a:moveTo>
                  <a:lnTo>
                    <a:pt x="509" y="191"/>
                  </a:lnTo>
                  <a:lnTo>
                    <a:pt x="514" y="294"/>
                  </a:lnTo>
                  <a:lnTo>
                    <a:pt x="104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40343" name="Line 55"/>
            <p:cNvSpPr>
              <a:spLocks noChangeShapeType="1"/>
            </p:cNvSpPr>
            <p:nvPr/>
          </p:nvSpPr>
          <p:spPr bwMode="auto">
            <a:xfrm flipV="1">
              <a:off x="2771" y="2750"/>
              <a:ext cx="576" cy="3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0344" name="Line 56"/>
            <p:cNvSpPr>
              <a:spLocks noChangeShapeType="1"/>
            </p:cNvSpPr>
            <p:nvPr/>
          </p:nvSpPr>
          <p:spPr bwMode="auto">
            <a:xfrm>
              <a:off x="2771" y="3209"/>
              <a:ext cx="540" cy="2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0345" name="Text Box 57"/>
            <p:cNvSpPr txBox="1">
              <a:spLocks noChangeArrowheads="1"/>
            </p:cNvSpPr>
            <p:nvPr/>
          </p:nvSpPr>
          <p:spPr bwMode="auto">
            <a:xfrm rot="-1336644">
              <a:off x="1390" y="3446"/>
              <a:ext cx="6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Evening</a:t>
              </a:r>
            </a:p>
          </p:txBody>
        </p:sp>
        <p:sp>
          <p:nvSpPr>
            <p:cNvPr id="140346" name="Text Box 58"/>
            <p:cNvSpPr txBox="1">
              <a:spLocks noChangeArrowheads="1"/>
            </p:cNvSpPr>
            <p:nvPr/>
          </p:nvSpPr>
          <p:spPr bwMode="auto">
            <a:xfrm>
              <a:off x="2871" y="3046"/>
              <a:ext cx="48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Night</a:t>
              </a:r>
            </a:p>
          </p:txBody>
        </p:sp>
        <p:sp>
          <p:nvSpPr>
            <p:cNvPr id="140347" name="Line 59"/>
            <p:cNvSpPr>
              <a:spLocks noChangeShapeType="1"/>
            </p:cNvSpPr>
            <p:nvPr/>
          </p:nvSpPr>
          <p:spPr bwMode="auto">
            <a:xfrm>
              <a:off x="996" y="3129"/>
              <a:ext cx="0" cy="3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0353" name="Line 65"/>
            <p:cNvSpPr>
              <a:spLocks noChangeShapeType="1"/>
            </p:cNvSpPr>
            <p:nvPr/>
          </p:nvSpPr>
          <p:spPr bwMode="auto">
            <a:xfrm>
              <a:off x="283" y="2233"/>
              <a:ext cx="524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7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4.2  Mental models for data, functions and domain</a:t>
            </a:r>
          </a:p>
        </p:txBody>
      </p:sp>
      <p:pic>
        <p:nvPicPr>
          <p:cNvPr id="142361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8" t="-1077" r="39854" b="80858"/>
          <a:stretch>
            <a:fillRect/>
          </a:stretch>
        </p:blipFill>
        <p:spPr bwMode="auto">
          <a:xfrm>
            <a:off x="342900" y="714375"/>
            <a:ext cx="300990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2362" name="Text Box 26"/>
          <p:cNvSpPr txBox="1">
            <a:spLocks noChangeArrowheads="1"/>
          </p:cNvSpPr>
          <p:nvPr/>
        </p:nvSpPr>
        <p:spPr bwMode="auto">
          <a:xfrm>
            <a:off x="819150" y="2228850"/>
            <a:ext cx="1844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Domain model</a:t>
            </a:r>
          </a:p>
          <a:p>
            <a:pPr algn="l"/>
            <a:r>
              <a:rPr lang="da-DK" altLang="da-DK" b="0" noProof="1"/>
              <a:t>Tasks and items</a:t>
            </a:r>
            <a:endParaRPr lang="da-DK" altLang="da-DK" noProof="1"/>
          </a:p>
        </p:txBody>
      </p:sp>
      <p:sp>
        <p:nvSpPr>
          <p:cNvPr id="142363" name="Text Box 27"/>
          <p:cNvSpPr txBox="1">
            <a:spLocks noChangeArrowheads="1"/>
          </p:cNvSpPr>
          <p:nvPr/>
        </p:nvSpPr>
        <p:spPr bwMode="auto">
          <a:xfrm>
            <a:off x="6653213" y="1101725"/>
            <a:ext cx="18827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Model for data</a:t>
            </a:r>
          </a:p>
          <a:p>
            <a:pPr algn="l"/>
            <a:r>
              <a:rPr lang="da-DK" altLang="da-DK" b="0" noProof="1"/>
              <a:t>What the system</a:t>
            </a:r>
          </a:p>
          <a:p>
            <a:pPr algn="l"/>
            <a:r>
              <a:rPr lang="da-DK" altLang="da-DK" b="0" noProof="1"/>
              <a:t>remembers</a:t>
            </a:r>
            <a:endParaRPr lang="da-DK" altLang="da-DK" noProof="1"/>
          </a:p>
        </p:txBody>
      </p:sp>
      <p:sp>
        <p:nvSpPr>
          <p:cNvPr id="142365" name="Text Box 29"/>
          <p:cNvSpPr txBox="1">
            <a:spLocks noChangeArrowheads="1"/>
          </p:cNvSpPr>
          <p:nvPr/>
        </p:nvSpPr>
        <p:spPr bwMode="auto">
          <a:xfrm>
            <a:off x="6653213" y="4386263"/>
            <a:ext cx="2327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What the user sees,</a:t>
            </a:r>
          </a:p>
          <a:p>
            <a:pPr algn="l"/>
            <a:r>
              <a:rPr lang="da-DK" altLang="da-DK" noProof="1"/>
              <a:t>hears and does</a:t>
            </a:r>
          </a:p>
        </p:txBody>
      </p:sp>
      <p:grpSp>
        <p:nvGrpSpPr>
          <p:cNvPr id="142370" name="Group 34"/>
          <p:cNvGrpSpPr>
            <a:grpSpLocks/>
          </p:cNvGrpSpPr>
          <p:nvPr/>
        </p:nvGrpSpPr>
        <p:grpSpPr bwMode="auto">
          <a:xfrm>
            <a:off x="819150" y="3048000"/>
            <a:ext cx="2057400" cy="2441575"/>
            <a:chOff x="516" y="1920"/>
            <a:chExt cx="1296" cy="1538"/>
          </a:xfrm>
        </p:grpSpPr>
        <p:sp>
          <p:nvSpPr>
            <p:cNvPr id="142368" name="Text Box 32"/>
            <p:cNvSpPr txBox="1">
              <a:spLocks noChangeArrowheads="1"/>
            </p:cNvSpPr>
            <p:nvPr/>
          </p:nvSpPr>
          <p:spPr bwMode="auto">
            <a:xfrm>
              <a:off x="516" y="2881"/>
              <a:ext cx="1170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noProof="1"/>
                <a:t>Mapping model</a:t>
              </a:r>
            </a:p>
            <a:p>
              <a:pPr algn="l"/>
              <a:r>
                <a:rPr lang="da-DK" altLang="da-DK" b="0" noProof="1"/>
                <a:t>How to do it on</a:t>
              </a:r>
            </a:p>
            <a:p>
              <a:pPr algn="l"/>
              <a:r>
                <a:rPr lang="da-DK" altLang="da-DK" b="0" noProof="1"/>
                <a:t>the computer</a:t>
              </a:r>
              <a:endParaRPr lang="da-DK" altLang="da-DK" noProof="1"/>
            </a:p>
          </p:txBody>
        </p:sp>
        <p:sp>
          <p:nvSpPr>
            <p:cNvPr id="142369" name="AutoShape 33"/>
            <p:cNvSpPr>
              <a:spLocks noChangeArrowheads="1"/>
            </p:cNvSpPr>
            <p:nvPr/>
          </p:nvSpPr>
          <p:spPr bwMode="auto">
            <a:xfrm flipV="1">
              <a:off x="960" y="1920"/>
              <a:ext cx="852" cy="961"/>
            </a:xfrm>
            <a:custGeom>
              <a:avLst/>
              <a:gdLst>
                <a:gd name="G0" fmla="+- 15063 0 0"/>
                <a:gd name="G1" fmla="+- 3934 0 0"/>
                <a:gd name="G2" fmla="+- 12158 0 3934"/>
                <a:gd name="G3" fmla="+- G2 0 3934"/>
                <a:gd name="G4" fmla="*/ G3 32768 32059"/>
                <a:gd name="G5" fmla="*/ G4 1 2"/>
                <a:gd name="G6" fmla="+- 21600 0 15063"/>
                <a:gd name="G7" fmla="*/ G6 3934 6079"/>
                <a:gd name="G8" fmla="+- G7 15063 0"/>
                <a:gd name="T0" fmla="*/ 15063 w 21600"/>
                <a:gd name="T1" fmla="*/ 0 h 21600"/>
                <a:gd name="T2" fmla="*/ 15063 w 21600"/>
                <a:gd name="T3" fmla="*/ 12158 h 21600"/>
                <a:gd name="T4" fmla="*/ 2193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063" y="0"/>
                  </a:lnTo>
                  <a:lnTo>
                    <a:pt x="15063" y="3934"/>
                  </a:lnTo>
                  <a:lnTo>
                    <a:pt x="12427" y="3934"/>
                  </a:lnTo>
                  <a:cubicBezTo>
                    <a:pt x="5564" y="3934"/>
                    <a:pt x="0" y="7616"/>
                    <a:pt x="0" y="12158"/>
                  </a:cubicBezTo>
                  <a:lnTo>
                    <a:pt x="0" y="21600"/>
                  </a:lnTo>
                  <a:lnTo>
                    <a:pt x="4385" y="21600"/>
                  </a:lnTo>
                  <a:lnTo>
                    <a:pt x="4385" y="12158"/>
                  </a:lnTo>
                  <a:cubicBezTo>
                    <a:pt x="4385" y="9985"/>
                    <a:pt x="7986" y="8224"/>
                    <a:pt x="12427" y="8224"/>
                  </a:cubicBezTo>
                  <a:lnTo>
                    <a:pt x="15063" y="8224"/>
                  </a:lnTo>
                  <a:lnTo>
                    <a:pt x="15063" y="12158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42655" name="Group 319"/>
          <p:cNvGrpSpPr>
            <a:grpSpLocks/>
          </p:cNvGrpSpPr>
          <p:nvPr/>
        </p:nvGrpSpPr>
        <p:grpSpPr bwMode="auto">
          <a:xfrm>
            <a:off x="3240088" y="852488"/>
            <a:ext cx="3168650" cy="5559425"/>
            <a:chOff x="2041" y="537"/>
            <a:chExt cx="1996" cy="3502"/>
          </a:xfrm>
        </p:grpSpPr>
        <p:grpSp>
          <p:nvGrpSpPr>
            <p:cNvPr id="142372" name="Group 36"/>
            <p:cNvGrpSpPr>
              <a:grpSpLocks/>
            </p:cNvGrpSpPr>
            <p:nvPr/>
          </p:nvGrpSpPr>
          <p:grpSpPr bwMode="auto">
            <a:xfrm>
              <a:off x="2041" y="2210"/>
              <a:ext cx="1959" cy="1829"/>
              <a:chOff x="2041" y="2210"/>
              <a:chExt cx="1959" cy="1829"/>
            </a:xfrm>
          </p:grpSpPr>
          <p:sp>
            <p:nvSpPr>
              <p:cNvPr id="142373" name="Freeform 37"/>
              <p:cNvSpPr>
                <a:spLocks/>
              </p:cNvSpPr>
              <p:nvPr/>
            </p:nvSpPr>
            <p:spPr bwMode="auto">
              <a:xfrm>
                <a:off x="2451" y="3537"/>
                <a:ext cx="1198" cy="178"/>
              </a:xfrm>
              <a:custGeom>
                <a:avLst/>
                <a:gdLst>
                  <a:gd name="T0" fmla="*/ 1198 w 1198"/>
                  <a:gd name="T1" fmla="*/ 178 h 178"/>
                  <a:gd name="T2" fmla="*/ 0 w 1198"/>
                  <a:gd name="T3" fmla="*/ 178 h 178"/>
                  <a:gd name="T4" fmla="*/ 27 w 1198"/>
                  <a:gd name="T5" fmla="*/ 113 h 178"/>
                  <a:gd name="T6" fmla="*/ 108 w 1198"/>
                  <a:gd name="T7" fmla="*/ 0 h 178"/>
                  <a:gd name="T8" fmla="*/ 1106 w 1198"/>
                  <a:gd name="T9" fmla="*/ 0 h 178"/>
                  <a:gd name="T10" fmla="*/ 1182 w 1198"/>
                  <a:gd name="T11" fmla="*/ 113 h 178"/>
                  <a:gd name="T12" fmla="*/ 1198 w 1198"/>
                  <a:gd name="T13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8" h="178">
                    <a:moveTo>
                      <a:pt x="1198" y="178"/>
                    </a:moveTo>
                    <a:lnTo>
                      <a:pt x="0" y="178"/>
                    </a:lnTo>
                    <a:lnTo>
                      <a:pt x="27" y="113"/>
                    </a:lnTo>
                    <a:lnTo>
                      <a:pt x="108" y="0"/>
                    </a:lnTo>
                    <a:lnTo>
                      <a:pt x="1106" y="0"/>
                    </a:lnTo>
                    <a:lnTo>
                      <a:pt x="1182" y="113"/>
                    </a:lnTo>
                    <a:lnTo>
                      <a:pt x="1198" y="178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74" name="Freeform 38"/>
              <p:cNvSpPr>
                <a:spLocks/>
              </p:cNvSpPr>
              <p:nvPr/>
            </p:nvSpPr>
            <p:spPr bwMode="auto">
              <a:xfrm>
                <a:off x="2445" y="3532"/>
                <a:ext cx="1209" cy="189"/>
              </a:xfrm>
              <a:custGeom>
                <a:avLst/>
                <a:gdLst>
                  <a:gd name="T0" fmla="*/ 6 w 1209"/>
                  <a:gd name="T1" fmla="*/ 189 h 189"/>
                  <a:gd name="T2" fmla="*/ 0 w 1209"/>
                  <a:gd name="T3" fmla="*/ 183 h 189"/>
                  <a:gd name="T4" fmla="*/ 27 w 1209"/>
                  <a:gd name="T5" fmla="*/ 118 h 189"/>
                  <a:gd name="T6" fmla="*/ 108 w 1209"/>
                  <a:gd name="T7" fmla="*/ 5 h 189"/>
                  <a:gd name="T8" fmla="*/ 114 w 1209"/>
                  <a:gd name="T9" fmla="*/ 0 h 189"/>
                  <a:gd name="T10" fmla="*/ 1112 w 1209"/>
                  <a:gd name="T11" fmla="*/ 0 h 189"/>
                  <a:gd name="T12" fmla="*/ 1117 w 1209"/>
                  <a:gd name="T13" fmla="*/ 5 h 189"/>
                  <a:gd name="T14" fmla="*/ 1193 w 1209"/>
                  <a:gd name="T15" fmla="*/ 118 h 189"/>
                  <a:gd name="T16" fmla="*/ 1209 w 1209"/>
                  <a:gd name="T17" fmla="*/ 183 h 189"/>
                  <a:gd name="T18" fmla="*/ 1198 w 1209"/>
                  <a:gd name="T19" fmla="*/ 183 h 189"/>
                  <a:gd name="T20" fmla="*/ 1182 w 1209"/>
                  <a:gd name="T21" fmla="*/ 118 h 189"/>
                  <a:gd name="T22" fmla="*/ 1112 w 1209"/>
                  <a:gd name="T23" fmla="*/ 11 h 189"/>
                  <a:gd name="T24" fmla="*/ 114 w 1209"/>
                  <a:gd name="T25" fmla="*/ 11 h 189"/>
                  <a:gd name="T26" fmla="*/ 38 w 1209"/>
                  <a:gd name="T27" fmla="*/ 118 h 189"/>
                  <a:gd name="T28" fmla="*/ 11 w 1209"/>
                  <a:gd name="T29" fmla="*/ 183 h 189"/>
                  <a:gd name="T30" fmla="*/ 6 w 1209"/>
                  <a:gd name="T31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9" h="189">
                    <a:moveTo>
                      <a:pt x="6" y="189"/>
                    </a:moveTo>
                    <a:lnTo>
                      <a:pt x="0" y="183"/>
                    </a:lnTo>
                    <a:lnTo>
                      <a:pt x="27" y="118"/>
                    </a:lnTo>
                    <a:lnTo>
                      <a:pt x="108" y="5"/>
                    </a:lnTo>
                    <a:lnTo>
                      <a:pt x="114" y="0"/>
                    </a:lnTo>
                    <a:lnTo>
                      <a:pt x="1112" y="0"/>
                    </a:lnTo>
                    <a:lnTo>
                      <a:pt x="1117" y="5"/>
                    </a:lnTo>
                    <a:lnTo>
                      <a:pt x="1193" y="118"/>
                    </a:lnTo>
                    <a:lnTo>
                      <a:pt x="1209" y="183"/>
                    </a:lnTo>
                    <a:lnTo>
                      <a:pt x="1198" y="183"/>
                    </a:lnTo>
                    <a:lnTo>
                      <a:pt x="1182" y="118"/>
                    </a:lnTo>
                    <a:lnTo>
                      <a:pt x="1112" y="11"/>
                    </a:lnTo>
                    <a:lnTo>
                      <a:pt x="114" y="11"/>
                    </a:lnTo>
                    <a:lnTo>
                      <a:pt x="38" y="118"/>
                    </a:lnTo>
                    <a:lnTo>
                      <a:pt x="11" y="183"/>
                    </a:lnTo>
                    <a:lnTo>
                      <a:pt x="6" y="1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75" name="Freeform 39"/>
              <p:cNvSpPr>
                <a:spLocks/>
              </p:cNvSpPr>
              <p:nvPr/>
            </p:nvSpPr>
            <p:spPr bwMode="auto">
              <a:xfrm>
                <a:off x="2451" y="3710"/>
                <a:ext cx="1203" cy="11"/>
              </a:xfrm>
              <a:custGeom>
                <a:avLst/>
                <a:gdLst>
                  <a:gd name="T0" fmla="*/ 1203 w 1203"/>
                  <a:gd name="T1" fmla="*/ 5 h 11"/>
                  <a:gd name="T2" fmla="*/ 1198 w 1203"/>
                  <a:gd name="T3" fmla="*/ 11 h 11"/>
                  <a:gd name="T4" fmla="*/ 0 w 1203"/>
                  <a:gd name="T5" fmla="*/ 11 h 11"/>
                  <a:gd name="T6" fmla="*/ 0 w 1203"/>
                  <a:gd name="T7" fmla="*/ 0 h 11"/>
                  <a:gd name="T8" fmla="*/ 1198 w 1203"/>
                  <a:gd name="T9" fmla="*/ 0 h 11"/>
                  <a:gd name="T10" fmla="*/ 1203 w 1203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3" h="11">
                    <a:moveTo>
                      <a:pt x="1203" y="5"/>
                    </a:moveTo>
                    <a:lnTo>
                      <a:pt x="119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98" y="0"/>
                    </a:lnTo>
                    <a:lnTo>
                      <a:pt x="1203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76" name="Rectangle 40"/>
              <p:cNvSpPr>
                <a:spLocks noChangeArrowheads="1"/>
              </p:cNvSpPr>
              <p:nvPr/>
            </p:nvSpPr>
            <p:spPr bwMode="auto">
              <a:xfrm>
                <a:off x="2515" y="3629"/>
                <a:ext cx="13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77" name="Freeform 41"/>
              <p:cNvSpPr>
                <a:spLocks/>
              </p:cNvSpPr>
              <p:nvPr/>
            </p:nvSpPr>
            <p:spPr bwMode="auto">
              <a:xfrm>
                <a:off x="2672" y="3548"/>
                <a:ext cx="755" cy="75"/>
              </a:xfrm>
              <a:custGeom>
                <a:avLst/>
                <a:gdLst>
                  <a:gd name="T0" fmla="*/ 0 w 755"/>
                  <a:gd name="T1" fmla="*/ 38 h 75"/>
                  <a:gd name="T2" fmla="*/ 5 w 755"/>
                  <a:gd name="T3" fmla="*/ 32 h 75"/>
                  <a:gd name="T4" fmla="*/ 32 w 755"/>
                  <a:gd name="T5" fmla="*/ 21 h 75"/>
                  <a:gd name="T6" fmla="*/ 65 w 755"/>
                  <a:gd name="T7" fmla="*/ 16 h 75"/>
                  <a:gd name="T8" fmla="*/ 113 w 755"/>
                  <a:gd name="T9" fmla="*/ 11 h 75"/>
                  <a:gd name="T10" fmla="*/ 167 w 755"/>
                  <a:gd name="T11" fmla="*/ 5 h 75"/>
                  <a:gd name="T12" fmla="*/ 232 w 755"/>
                  <a:gd name="T13" fmla="*/ 5 h 75"/>
                  <a:gd name="T14" fmla="*/ 302 w 755"/>
                  <a:gd name="T15" fmla="*/ 0 h 75"/>
                  <a:gd name="T16" fmla="*/ 453 w 755"/>
                  <a:gd name="T17" fmla="*/ 0 h 75"/>
                  <a:gd name="T18" fmla="*/ 523 w 755"/>
                  <a:gd name="T19" fmla="*/ 5 h 75"/>
                  <a:gd name="T20" fmla="*/ 588 w 755"/>
                  <a:gd name="T21" fmla="*/ 5 h 75"/>
                  <a:gd name="T22" fmla="*/ 642 w 755"/>
                  <a:gd name="T23" fmla="*/ 11 h 75"/>
                  <a:gd name="T24" fmla="*/ 691 w 755"/>
                  <a:gd name="T25" fmla="*/ 16 h 75"/>
                  <a:gd name="T26" fmla="*/ 723 w 755"/>
                  <a:gd name="T27" fmla="*/ 21 h 75"/>
                  <a:gd name="T28" fmla="*/ 750 w 755"/>
                  <a:gd name="T29" fmla="*/ 32 h 75"/>
                  <a:gd name="T30" fmla="*/ 755 w 755"/>
                  <a:gd name="T31" fmla="*/ 38 h 75"/>
                  <a:gd name="T32" fmla="*/ 750 w 755"/>
                  <a:gd name="T33" fmla="*/ 43 h 75"/>
                  <a:gd name="T34" fmla="*/ 723 w 755"/>
                  <a:gd name="T35" fmla="*/ 54 h 75"/>
                  <a:gd name="T36" fmla="*/ 691 w 755"/>
                  <a:gd name="T37" fmla="*/ 59 h 75"/>
                  <a:gd name="T38" fmla="*/ 642 w 755"/>
                  <a:gd name="T39" fmla="*/ 65 h 75"/>
                  <a:gd name="T40" fmla="*/ 588 w 755"/>
                  <a:gd name="T41" fmla="*/ 70 h 75"/>
                  <a:gd name="T42" fmla="*/ 523 w 755"/>
                  <a:gd name="T43" fmla="*/ 70 h 75"/>
                  <a:gd name="T44" fmla="*/ 453 w 755"/>
                  <a:gd name="T45" fmla="*/ 75 h 75"/>
                  <a:gd name="T46" fmla="*/ 302 w 755"/>
                  <a:gd name="T47" fmla="*/ 75 h 75"/>
                  <a:gd name="T48" fmla="*/ 232 w 755"/>
                  <a:gd name="T49" fmla="*/ 70 h 75"/>
                  <a:gd name="T50" fmla="*/ 167 w 755"/>
                  <a:gd name="T51" fmla="*/ 70 h 75"/>
                  <a:gd name="T52" fmla="*/ 113 w 755"/>
                  <a:gd name="T53" fmla="*/ 65 h 75"/>
                  <a:gd name="T54" fmla="*/ 65 w 755"/>
                  <a:gd name="T55" fmla="*/ 59 h 75"/>
                  <a:gd name="T56" fmla="*/ 32 w 755"/>
                  <a:gd name="T57" fmla="*/ 54 h 75"/>
                  <a:gd name="T58" fmla="*/ 5 w 755"/>
                  <a:gd name="T59" fmla="*/ 43 h 75"/>
                  <a:gd name="T60" fmla="*/ 0 w 755"/>
                  <a:gd name="T61" fmla="*/ 3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55" h="75">
                    <a:moveTo>
                      <a:pt x="0" y="38"/>
                    </a:moveTo>
                    <a:lnTo>
                      <a:pt x="5" y="32"/>
                    </a:lnTo>
                    <a:lnTo>
                      <a:pt x="32" y="21"/>
                    </a:lnTo>
                    <a:lnTo>
                      <a:pt x="65" y="16"/>
                    </a:lnTo>
                    <a:lnTo>
                      <a:pt x="113" y="11"/>
                    </a:lnTo>
                    <a:lnTo>
                      <a:pt x="167" y="5"/>
                    </a:lnTo>
                    <a:lnTo>
                      <a:pt x="232" y="5"/>
                    </a:lnTo>
                    <a:lnTo>
                      <a:pt x="302" y="0"/>
                    </a:lnTo>
                    <a:lnTo>
                      <a:pt x="453" y="0"/>
                    </a:lnTo>
                    <a:lnTo>
                      <a:pt x="523" y="5"/>
                    </a:lnTo>
                    <a:lnTo>
                      <a:pt x="588" y="5"/>
                    </a:lnTo>
                    <a:lnTo>
                      <a:pt x="642" y="11"/>
                    </a:lnTo>
                    <a:lnTo>
                      <a:pt x="691" y="16"/>
                    </a:lnTo>
                    <a:lnTo>
                      <a:pt x="723" y="21"/>
                    </a:lnTo>
                    <a:lnTo>
                      <a:pt x="750" y="32"/>
                    </a:lnTo>
                    <a:lnTo>
                      <a:pt x="755" y="38"/>
                    </a:lnTo>
                    <a:lnTo>
                      <a:pt x="750" y="43"/>
                    </a:lnTo>
                    <a:lnTo>
                      <a:pt x="723" y="54"/>
                    </a:lnTo>
                    <a:lnTo>
                      <a:pt x="691" y="59"/>
                    </a:lnTo>
                    <a:lnTo>
                      <a:pt x="642" y="65"/>
                    </a:lnTo>
                    <a:lnTo>
                      <a:pt x="588" y="70"/>
                    </a:lnTo>
                    <a:lnTo>
                      <a:pt x="523" y="70"/>
                    </a:lnTo>
                    <a:lnTo>
                      <a:pt x="453" y="75"/>
                    </a:lnTo>
                    <a:lnTo>
                      <a:pt x="302" y="75"/>
                    </a:lnTo>
                    <a:lnTo>
                      <a:pt x="232" y="70"/>
                    </a:lnTo>
                    <a:lnTo>
                      <a:pt x="167" y="70"/>
                    </a:lnTo>
                    <a:lnTo>
                      <a:pt x="113" y="65"/>
                    </a:lnTo>
                    <a:lnTo>
                      <a:pt x="65" y="59"/>
                    </a:lnTo>
                    <a:lnTo>
                      <a:pt x="32" y="54"/>
                    </a:lnTo>
                    <a:lnTo>
                      <a:pt x="5" y="43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78" name="Freeform 42"/>
              <p:cNvSpPr>
                <a:spLocks/>
              </p:cNvSpPr>
              <p:nvPr/>
            </p:nvSpPr>
            <p:spPr bwMode="auto">
              <a:xfrm>
                <a:off x="2667" y="3543"/>
                <a:ext cx="766" cy="86"/>
              </a:xfrm>
              <a:custGeom>
                <a:avLst/>
                <a:gdLst>
                  <a:gd name="T0" fmla="*/ 10 w 766"/>
                  <a:gd name="T1" fmla="*/ 32 h 86"/>
                  <a:gd name="T2" fmla="*/ 70 w 766"/>
                  <a:gd name="T3" fmla="*/ 16 h 86"/>
                  <a:gd name="T4" fmla="*/ 172 w 766"/>
                  <a:gd name="T5" fmla="*/ 5 h 86"/>
                  <a:gd name="T6" fmla="*/ 307 w 766"/>
                  <a:gd name="T7" fmla="*/ 0 h 86"/>
                  <a:gd name="T8" fmla="*/ 528 w 766"/>
                  <a:gd name="T9" fmla="*/ 5 h 86"/>
                  <a:gd name="T10" fmla="*/ 647 w 766"/>
                  <a:gd name="T11" fmla="*/ 10 h 86"/>
                  <a:gd name="T12" fmla="*/ 728 w 766"/>
                  <a:gd name="T13" fmla="*/ 21 h 86"/>
                  <a:gd name="T14" fmla="*/ 760 w 766"/>
                  <a:gd name="T15" fmla="*/ 37 h 86"/>
                  <a:gd name="T16" fmla="*/ 760 w 766"/>
                  <a:gd name="T17" fmla="*/ 48 h 86"/>
                  <a:gd name="T18" fmla="*/ 728 w 766"/>
                  <a:gd name="T19" fmla="*/ 64 h 86"/>
                  <a:gd name="T20" fmla="*/ 647 w 766"/>
                  <a:gd name="T21" fmla="*/ 75 h 86"/>
                  <a:gd name="T22" fmla="*/ 528 w 766"/>
                  <a:gd name="T23" fmla="*/ 80 h 86"/>
                  <a:gd name="T24" fmla="*/ 307 w 766"/>
                  <a:gd name="T25" fmla="*/ 86 h 86"/>
                  <a:gd name="T26" fmla="*/ 172 w 766"/>
                  <a:gd name="T27" fmla="*/ 80 h 86"/>
                  <a:gd name="T28" fmla="*/ 70 w 766"/>
                  <a:gd name="T29" fmla="*/ 70 h 86"/>
                  <a:gd name="T30" fmla="*/ 10 w 766"/>
                  <a:gd name="T31" fmla="*/ 53 h 86"/>
                  <a:gd name="T32" fmla="*/ 0 w 766"/>
                  <a:gd name="T33" fmla="*/ 43 h 86"/>
                  <a:gd name="T34" fmla="*/ 10 w 766"/>
                  <a:gd name="T35" fmla="*/ 43 h 86"/>
                  <a:gd name="T36" fmla="*/ 70 w 766"/>
                  <a:gd name="T37" fmla="*/ 59 h 86"/>
                  <a:gd name="T38" fmla="*/ 172 w 766"/>
                  <a:gd name="T39" fmla="*/ 70 h 86"/>
                  <a:gd name="T40" fmla="*/ 307 w 766"/>
                  <a:gd name="T41" fmla="*/ 75 h 86"/>
                  <a:gd name="T42" fmla="*/ 528 w 766"/>
                  <a:gd name="T43" fmla="*/ 70 h 86"/>
                  <a:gd name="T44" fmla="*/ 647 w 766"/>
                  <a:gd name="T45" fmla="*/ 64 h 86"/>
                  <a:gd name="T46" fmla="*/ 728 w 766"/>
                  <a:gd name="T47" fmla="*/ 53 h 86"/>
                  <a:gd name="T48" fmla="*/ 755 w 766"/>
                  <a:gd name="T49" fmla="*/ 43 h 86"/>
                  <a:gd name="T50" fmla="*/ 728 w 766"/>
                  <a:gd name="T51" fmla="*/ 32 h 86"/>
                  <a:gd name="T52" fmla="*/ 647 w 766"/>
                  <a:gd name="T53" fmla="*/ 21 h 86"/>
                  <a:gd name="T54" fmla="*/ 528 w 766"/>
                  <a:gd name="T55" fmla="*/ 16 h 86"/>
                  <a:gd name="T56" fmla="*/ 307 w 766"/>
                  <a:gd name="T57" fmla="*/ 10 h 86"/>
                  <a:gd name="T58" fmla="*/ 172 w 766"/>
                  <a:gd name="T59" fmla="*/ 16 h 86"/>
                  <a:gd name="T60" fmla="*/ 70 w 766"/>
                  <a:gd name="T61" fmla="*/ 26 h 86"/>
                  <a:gd name="T62" fmla="*/ 10 w 766"/>
                  <a:gd name="T63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86">
                    <a:moveTo>
                      <a:pt x="5" y="37"/>
                    </a:moveTo>
                    <a:lnTo>
                      <a:pt x="10" y="32"/>
                    </a:lnTo>
                    <a:lnTo>
                      <a:pt x="37" y="21"/>
                    </a:lnTo>
                    <a:lnTo>
                      <a:pt x="70" y="16"/>
                    </a:lnTo>
                    <a:lnTo>
                      <a:pt x="118" y="10"/>
                    </a:lnTo>
                    <a:lnTo>
                      <a:pt x="172" y="5"/>
                    </a:lnTo>
                    <a:lnTo>
                      <a:pt x="237" y="5"/>
                    </a:lnTo>
                    <a:lnTo>
                      <a:pt x="307" y="0"/>
                    </a:lnTo>
                    <a:lnTo>
                      <a:pt x="458" y="0"/>
                    </a:lnTo>
                    <a:lnTo>
                      <a:pt x="528" y="5"/>
                    </a:lnTo>
                    <a:lnTo>
                      <a:pt x="593" y="5"/>
                    </a:lnTo>
                    <a:lnTo>
                      <a:pt x="647" y="10"/>
                    </a:lnTo>
                    <a:lnTo>
                      <a:pt x="696" y="16"/>
                    </a:lnTo>
                    <a:lnTo>
                      <a:pt x="728" y="21"/>
                    </a:lnTo>
                    <a:lnTo>
                      <a:pt x="755" y="32"/>
                    </a:lnTo>
                    <a:lnTo>
                      <a:pt x="760" y="37"/>
                    </a:lnTo>
                    <a:lnTo>
                      <a:pt x="766" y="43"/>
                    </a:lnTo>
                    <a:lnTo>
                      <a:pt x="760" y="48"/>
                    </a:lnTo>
                    <a:lnTo>
                      <a:pt x="755" y="53"/>
                    </a:lnTo>
                    <a:lnTo>
                      <a:pt x="728" y="64"/>
                    </a:lnTo>
                    <a:lnTo>
                      <a:pt x="696" y="70"/>
                    </a:lnTo>
                    <a:lnTo>
                      <a:pt x="647" y="75"/>
                    </a:lnTo>
                    <a:lnTo>
                      <a:pt x="593" y="80"/>
                    </a:lnTo>
                    <a:lnTo>
                      <a:pt x="528" y="80"/>
                    </a:lnTo>
                    <a:lnTo>
                      <a:pt x="458" y="86"/>
                    </a:lnTo>
                    <a:lnTo>
                      <a:pt x="307" y="86"/>
                    </a:lnTo>
                    <a:lnTo>
                      <a:pt x="237" y="80"/>
                    </a:lnTo>
                    <a:lnTo>
                      <a:pt x="172" y="80"/>
                    </a:lnTo>
                    <a:lnTo>
                      <a:pt x="118" y="75"/>
                    </a:lnTo>
                    <a:lnTo>
                      <a:pt x="70" y="70"/>
                    </a:lnTo>
                    <a:lnTo>
                      <a:pt x="37" y="64"/>
                    </a:lnTo>
                    <a:lnTo>
                      <a:pt x="10" y="53"/>
                    </a:lnTo>
                    <a:lnTo>
                      <a:pt x="5" y="48"/>
                    </a:lnTo>
                    <a:lnTo>
                      <a:pt x="0" y="43"/>
                    </a:lnTo>
                    <a:lnTo>
                      <a:pt x="10" y="43"/>
                    </a:lnTo>
                    <a:lnTo>
                      <a:pt x="10" y="43"/>
                    </a:lnTo>
                    <a:lnTo>
                      <a:pt x="37" y="53"/>
                    </a:lnTo>
                    <a:lnTo>
                      <a:pt x="70" y="59"/>
                    </a:lnTo>
                    <a:lnTo>
                      <a:pt x="118" y="64"/>
                    </a:lnTo>
                    <a:lnTo>
                      <a:pt x="172" y="70"/>
                    </a:lnTo>
                    <a:lnTo>
                      <a:pt x="237" y="70"/>
                    </a:lnTo>
                    <a:lnTo>
                      <a:pt x="307" y="75"/>
                    </a:lnTo>
                    <a:lnTo>
                      <a:pt x="458" y="75"/>
                    </a:lnTo>
                    <a:lnTo>
                      <a:pt x="528" y="70"/>
                    </a:lnTo>
                    <a:lnTo>
                      <a:pt x="593" y="70"/>
                    </a:lnTo>
                    <a:lnTo>
                      <a:pt x="647" y="64"/>
                    </a:lnTo>
                    <a:lnTo>
                      <a:pt x="696" y="59"/>
                    </a:lnTo>
                    <a:lnTo>
                      <a:pt x="728" y="53"/>
                    </a:lnTo>
                    <a:lnTo>
                      <a:pt x="755" y="43"/>
                    </a:lnTo>
                    <a:lnTo>
                      <a:pt x="755" y="43"/>
                    </a:lnTo>
                    <a:lnTo>
                      <a:pt x="755" y="43"/>
                    </a:lnTo>
                    <a:lnTo>
                      <a:pt x="728" y="32"/>
                    </a:lnTo>
                    <a:lnTo>
                      <a:pt x="696" y="26"/>
                    </a:lnTo>
                    <a:lnTo>
                      <a:pt x="647" y="21"/>
                    </a:lnTo>
                    <a:lnTo>
                      <a:pt x="593" y="16"/>
                    </a:lnTo>
                    <a:lnTo>
                      <a:pt x="528" y="16"/>
                    </a:lnTo>
                    <a:lnTo>
                      <a:pt x="458" y="10"/>
                    </a:lnTo>
                    <a:lnTo>
                      <a:pt x="307" y="10"/>
                    </a:lnTo>
                    <a:lnTo>
                      <a:pt x="237" y="16"/>
                    </a:lnTo>
                    <a:lnTo>
                      <a:pt x="172" y="16"/>
                    </a:lnTo>
                    <a:lnTo>
                      <a:pt x="118" y="21"/>
                    </a:lnTo>
                    <a:lnTo>
                      <a:pt x="70" y="26"/>
                    </a:lnTo>
                    <a:lnTo>
                      <a:pt x="37" y="32"/>
                    </a:lnTo>
                    <a:lnTo>
                      <a:pt x="10" y="43"/>
                    </a:lnTo>
                    <a:lnTo>
                      <a:pt x="5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79" name="Freeform 43"/>
              <p:cNvSpPr>
                <a:spLocks/>
              </p:cNvSpPr>
              <p:nvPr/>
            </p:nvSpPr>
            <p:spPr bwMode="auto">
              <a:xfrm>
                <a:off x="2667" y="3580"/>
                <a:ext cx="16" cy="6"/>
              </a:xfrm>
              <a:custGeom>
                <a:avLst/>
                <a:gdLst>
                  <a:gd name="T0" fmla="*/ 0 w 16"/>
                  <a:gd name="T1" fmla="*/ 6 h 6"/>
                  <a:gd name="T2" fmla="*/ 5 w 16"/>
                  <a:gd name="T3" fmla="*/ 0 h 6"/>
                  <a:gd name="T4" fmla="*/ 16 w 16"/>
                  <a:gd name="T5" fmla="*/ 0 h 6"/>
                  <a:gd name="T6" fmla="*/ 10 w 16"/>
                  <a:gd name="T7" fmla="*/ 6 h 6"/>
                  <a:gd name="T8" fmla="*/ 0 w 1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0" y="6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0" name="Freeform 44"/>
              <p:cNvSpPr>
                <a:spLocks/>
              </p:cNvSpPr>
              <p:nvPr/>
            </p:nvSpPr>
            <p:spPr bwMode="auto">
              <a:xfrm>
                <a:off x="2672" y="3559"/>
                <a:ext cx="130" cy="54"/>
              </a:xfrm>
              <a:custGeom>
                <a:avLst/>
                <a:gdLst>
                  <a:gd name="T0" fmla="*/ 124 w 130"/>
                  <a:gd name="T1" fmla="*/ 0 h 54"/>
                  <a:gd name="T2" fmla="*/ 81 w 130"/>
                  <a:gd name="T3" fmla="*/ 0 h 54"/>
                  <a:gd name="T4" fmla="*/ 43 w 130"/>
                  <a:gd name="T5" fmla="*/ 10 h 54"/>
                  <a:gd name="T6" fmla="*/ 11 w 130"/>
                  <a:gd name="T7" fmla="*/ 16 h 54"/>
                  <a:gd name="T8" fmla="*/ 0 w 130"/>
                  <a:gd name="T9" fmla="*/ 21 h 54"/>
                  <a:gd name="T10" fmla="*/ 0 w 130"/>
                  <a:gd name="T11" fmla="*/ 27 h 54"/>
                  <a:gd name="T12" fmla="*/ 5 w 130"/>
                  <a:gd name="T13" fmla="*/ 32 h 54"/>
                  <a:gd name="T14" fmla="*/ 16 w 130"/>
                  <a:gd name="T15" fmla="*/ 37 h 54"/>
                  <a:gd name="T16" fmla="*/ 43 w 130"/>
                  <a:gd name="T17" fmla="*/ 43 h 54"/>
                  <a:gd name="T18" fmla="*/ 81 w 130"/>
                  <a:gd name="T19" fmla="*/ 48 h 54"/>
                  <a:gd name="T20" fmla="*/ 130 w 130"/>
                  <a:gd name="T21" fmla="*/ 54 h 54"/>
                  <a:gd name="T22" fmla="*/ 124 w 130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54">
                    <a:moveTo>
                      <a:pt x="124" y="0"/>
                    </a:moveTo>
                    <a:lnTo>
                      <a:pt x="81" y="0"/>
                    </a:lnTo>
                    <a:lnTo>
                      <a:pt x="43" y="10"/>
                    </a:lnTo>
                    <a:lnTo>
                      <a:pt x="11" y="16"/>
                    </a:lnTo>
                    <a:lnTo>
                      <a:pt x="0" y="21"/>
                    </a:lnTo>
                    <a:lnTo>
                      <a:pt x="0" y="27"/>
                    </a:lnTo>
                    <a:lnTo>
                      <a:pt x="5" y="32"/>
                    </a:lnTo>
                    <a:lnTo>
                      <a:pt x="16" y="37"/>
                    </a:lnTo>
                    <a:lnTo>
                      <a:pt x="43" y="43"/>
                    </a:lnTo>
                    <a:lnTo>
                      <a:pt x="81" y="48"/>
                    </a:lnTo>
                    <a:lnTo>
                      <a:pt x="130" y="54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1" name="Freeform 45"/>
              <p:cNvSpPr>
                <a:spLocks/>
              </p:cNvSpPr>
              <p:nvPr/>
            </p:nvSpPr>
            <p:spPr bwMode="auto">
              <a:xfrm>
                <a:off x="3320" y="3559"/>
                <a:ext cx="107" cy="54"/>
              </a:xfrm>
              <a:custGeom>
                <a:avLst/>
                <a:gdLst>
                  <a:gd name="T0" fmla="*/ 0 w 107"/>
                  <a:gd name="T1" fmla="*/ 0 h 54"/>
                  <a:gd name="T2" fmla="*/ 16 w 107"/>
                  <a:gd name="T3" fmla="*/ 0 h 54"/>
                  <a:gd name="T4" fmla="*/ 59 w 107"/>
                  <a:gd name="T5" fmla="*/ 5 h 54"/>
                  <a:gd name="T6" fmla="*/ 91 w 107"/>
                  <a:gd name="T7" fmla="*/ 16 h 54"/>
                  <a:gd name="T8" fmla="*/ 102 w 107"/>
                  <a:gd name="T9" fmla="*/ 21 h 54"/>
                  <a:gd name="T10" fmla="*/ 107 w 107"/>
                  <a:gd name="T11" fmla="*/ 27 h 54"/>
                  <a:gd name="T12" fmla="*/ 107 w 107"/>
                  <a:gd name="T13" fmla="*/ 32 h 54"/>
                  <a:gd name="T14" fmla="*/ 97 w 107"/>
                  <a:gd name="T15" fmla="*/ 37 h 54"/>
                  <a:gd name="T16" fmla="*/ 70 w 107"/>
                  <a:gd name="T17" fmla="*/ 43 h 54"/>
                  <a:gd name="T18" fmla="*/ 21 w 107"/>
                  <a:gd name="T19" fmla="*/ 48 h 54"/>
                  <a:gd name="T20" fmla="*/ 0 w 107"/>
                  <a:gd name="T21" fmla="*/ 54 h 54"/>
                  <a:gd name="T22" fmla="*/ 0 w 107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54">
                    <a:moveTo>
                      <a:pt x="0" y="0"/>
                    </a:moveTo>
                    <a:lnTo>
                      <a:pt x="16" y="0"/>
                    </a:lnTo>
                    <a:lnTo>
                      <a:pt x="59" y="5"/>
                    </a:lnTo>
                    <a:lnTo>
                      <a:pt x="91" y="16"/>
                    </a:lnTo>
                    <a:lnTo>
                      <a:pt x="102" y="21"/>
                    </a:lnTo>
                    <a:lnTo>
                      <a:pt x="107" y="27"/>
                    </a:lnTo>
                    <a:lnTo>
                      <a:pt x="107" y="32"/>
                    </a:lnTo>
                    <a:lnTo>
                      <a:pt x="97" y="37"/>
                    </a:lnTo>
                    <a:lnTo>
                      <a:pt x="70" y="43"/>
                    </a:lnTo>
                    <a:lnTo>
                      <a:pt x="21" y="48"/>
                    </a:lnTo>
                    <a:lnTo>
                      <a:pt x="0" y="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2" name="Freeform 46"/>
              <p:cNvSpPr>
                <a:spLocks/>
              </p:cNvSpPr>
              <p:nvPr/>
            </p:nvSpPr>
            <p:spPr bwMode="auto">
              <a:xfrm>
                <a:off x="2688" y="3494"/>
                <a:ext cx="43" cy="92"/>
              </a:xfrm>
              <a:custGeom>
                <a:avLst/>
                <a:gdLst>
                  <a:gd name="T0" fmla="*/ 0 w 43"/>
                  <a:gd name="T1" fmla="*/ 5 h 92"/>
                  <a:gd name="T2" fmla="*/ 0 w 43"/>
                  <a:gd name="T3" fmla="*/ 75 h 92"/>
                  <a:gd name="T4" fmla="*/ 11 w 43"/>
                  <a:gd name="T5" fmla="*/ 86 h 92"/>
                  <a:gd name="T6" fmla="*/ 27 w 43"/>
                  <a:gd name="T7" fmla="*/ 92 h 92"/>
                  <a:gd name="T8" fmla="*/ 38 w 43"/>
                  <a:gd name="T9" fmla="*/ 86 h 92"/>
                  <a:gd name="T10" fmla="*/ 43 w 43"/>
                  <a:gd name="T11" fmla="*/ 75 h 92"/>
                  <a:gd name="T12" fmla="*/ 43 w 43"/>
                  <a:gd name="T13" fmla="*/ 0 h 92"/>
                  <a:gd name="T14" fmla="*/ 0 w 43"/>
                  <a:gd name="T15" fmla="*/ 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92">
                    <a:moveTo>
                      <a:pt x="0" y="5"/>
                    </a:moveTo>
                    <a:lnTo>
                      <a:pt x="0" y="75"/>
                    </a:lnTo>
                    <a:lnTo>
                      <a:pt x="11" y="86"/>
                    </a:lnTo>
                    <a:lnTo>
                      <a:pt x="27" y="92"/>
                    </a:lnTo>
                    <a:lnTo>
                      <a:pt x="38" y="86"/>
                    </a:lnTo>
                    <a:lnTo>
                      <a:pt x="43" y="75"/>
                    </a:lnTo>
                    <a:lnTo>
                      <a:pt x="4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3" name="Freeform 47"/>
              <p:cNvSpPr>
                <a:spLocks/>
              </p:cNvSpPr>
              <p:nvPr/>
            </p:nvSpPr>
            <p:spPr bwMode="auto">
              <a:xfrm>
                <a:off x="3363" y="3494"/>
                <a:ext cx="43" cy="92"/>
              </a:xfrm>
              <a:custGeom>
                <a:avLst/>
                <a:gdLst>
                  <a:gd name="T0" fmla="*/ 0 w 43"/>
                  <a:gd name="T1" fmla="*/ 5 h 92"/>
                  <a:gd name="T2" fmla="*/ 0 w 43"/>
                  <a:gd name="T3" fmla="*/ 75 h 92"/>
                  <a:gd name="T4" fmla="*/ 11 w 43"/>
                  <a:gd name="T5" fmla="*/ 86 h 92"/>
                  <a:gd name="T6" fmla="*/ 21 w 43"/>
                  <a:gd name="T7" fmla="*/ 92 h 92"/>
                  <a:gd name="T8" fmla="*/ 38 w 43"/>
                  <a:gd name="T9" fmla="*/ 86 h 92"/>
                  <a:gd name="T10" fmla="*/ 43 w 43"/>
                  <a:gd name="T11" fmla="*/ 75 h 92"/>
                  <a:gd name="T12" fmla="*/ 43 w 43"/>
                  <a:gd name="T13" fmla="*/ 0 h 92"/>
                  <a:gd name="T14" fmla="*/ 0 w 43"/>
                  <a:gd name="T15" fmla="*/ 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92">
                    <a:moveTo>
                      <a:pt x="0" y="5"/>
                    </a:moveTo>
                    <a:lnTo>
                      <a:pt x="0" y="75"/>
                    </a:lnTo>
                    <a:lnTo>
                      <a:pt x="11" y="86"/>
                    </a:lnTo>
                    <a:lnTo>
                      <a:pt x="21" y="92"/>
                    </a:lnTo>
                    <a:lnTo>
                      <a:pt x="38" y="86"/>
                    </a:lnTo>
                    <a:lnTo>
                      <a:pt x="43" y="75"/>
                    </a:lnTo>
                    <a:lnTo>
                      <a:pt x="4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4" name="Rectangle 48"/>
              <p:cNvSpPr>
                <a:spLocks noChangeArrowheads="1"/>
              </p:cNvSpPr>
              <p:nvPr/>
            </p:nvSpPr>
            <p:spPr bwMode="auto">
              <a:xfrm>
                <a:off x="2802" y="3510"/>
                <a:ext cx="518" cy="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5" name="Rectangle 49"/>
              <p:cNvSpPr>
                <a:spLocks noChangeArrowheads="1"/>
              </p:cNvSpPr>
              <p:nvPr/>
            </p:nvSpPr>
            <p:spPr bwMode="auto">
              <a:xfrm>
                <a:off x="2796" y="3418"/>
                <a:ext cx="11" cy="19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6" name="Rectangle 50"/>
              <p:cNvSpPr>
                <a:spLocks noChangeArrowheads="1"/>
              </p:cNvSpPr>
              <p:nvPr/>
            </p:nvSpPr>
            <p:spPr bwMode="auto">
              <a:xfrm>
                <a:off x="3314" y="3402"/>
                <a:ext cx="11" cy="2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7" name="Rectangle 51"/>
              <p:cNvSpPr>
                <a:spLocks noChangeArrowheads="1"/>
              </p:cNvSpPr>
              <p:nvPr/>
            </p:nvSpPr>
            <p:spPr bwMode="auto">
              <a:xfrm>
                <a:off x="2580" y="3370"/>
                <a:ext cx="923" cy="151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8" name="Freeform 52"/>
              <p:cNvSpPr>
                <a:spLocks/>
              </p:cNvSpPr>
              <p:nvPr/>
            </p:nvSpPr>
            <p:spPr bwMode="auto">
              <a:xfrm>
                <a:off x="2192" y="2220"/>
                <a:ext cx="1689" cy="1247"/>
              </a:xfrm>
              <a:custGeom>
                <a:avLst/>
                <a:gdLst>
                  <a:gd name="T0" fmla="*/ 1586 w 1689"/>
                  <a:gd name="T1" fmla="*/ 1247 h 1247"/>
                  <a:gd name="T2" fmla="*/ 1602 w 1689"/>
                  <a:gd name="T3" fmla="*/ 1242 h 1247"/>
                  <a:gd name="T4" fmla="*/ 1624 w 1689"/>
                  <a:gd name="T5" fmla="*/ 1242 h 1247"/>
                  <a:gd name="T6" fmla="*/ 1640 w 1689"/>
                  <a:gd name="T7" fmla="*/ 1231 h 1247"/>
                  <a:gd name="T8" fmla="*/ 1651 w 1689"/>
                  <a:gd name="T9" fmla="*/ 1225 h 1247"/>
                  <a:gd name="T10" fmla="*/ 1667 w 1689"/>
                  <a:gd name="T11" fmla="*/ 1215 h 1247"/>
                  <a:gd name="T12" fmla="*/ 1678 w 1689"/>
                  <a:gd name="T13" fmla="*/ 1198 h 1247"/>
                  <a:gd name="T14" fmla="*/ 1683 w 1689"/>
                  <a:gd name="T15" fmla="*/ 1188 h 1247"/>
                  <a:gd name="T16" fmla="*/ 1689 w 1689"/>
                  <a:gd name="T17" fmla="*/ 1171 h 1247"/>
                  <a:gd name="T18" fmla="*/ 1689 w 1689"/>
                  <a:gd name="T19" fmla="*/ 76 h 1247"/>
                  <a:gd name="T20" fmla="*/ 1678 w 1689"/>
                  <a:gd name="T21" fmla="*/ 44 h 1247"/>
                  <a:gd name="T22" fmla="*/ 1667 w 1689"/>
                  <a:gd name="T23" fmla="*/ 33 h 1247"/>
                  <a:gd name="T24" fmla="*/ 1651 w 1689"/>
                  <a:gd name="T25" fmla="*/ 22 h 1247"/>
                  <a:gd name="T26" fmla="*/ 1640 w 1689"/>
                  <a:gd name="T27" fmla="*/ 11 h 1247"/>
                  <a:gd name="T28" fmla="*/ 1624 w 1689"/>
                  <a:gd name="T29" fmla="*/ 6 h 1247"/>
                  <a:gd name="T30" fmla="*/ 1602 w 1689"/>
                  <a:gd name="T31" fmla="*/ 0 h 1247"/>
                  <a:gd name="T32" fmla="*/ 81 w 1689"/>
                  <a:gd name="T33" fmla="*/ 0 h 1247"/>
                  <a:gd name="T34" fmla="*/ 48 w 1689"/>
                  <a:gd name="T35" fmla="*/ 11 h 1247"/>
                  <a:gd name="T36" fmla="*/ 37 w 1689"/>
                  <a:gd name="T37" fmla="*/ 22 h 1247"/>
                  <a:gd name="T38" fmla="*/ 21 w 1689"/>
                  <a:gd name="T39" fmla="*/ 33 h 1247"/>
                  <a:gd name="T40" fmla="*/ 10 w 1689"/>
                  <a:gd name="T41" fmla="*/ 44 h 1247"/>
                  <a:gd name="T42" fmla="*/ 0 w 1689"/>
                  <a:gd name="T43" fmla="*/ 76 h 1247"/>
                  <a:gd name="T44" fmla="*/ 0 w 1689"/>
                  <a:gd name="T45" fmla="*/ 1171 h 1247"/>
                  <a:gd name="T46" fmla="*/ 5 w 1689"/>
                  <a:gd name="T47" fmla="*/ 1188 h 1247"/>
                  <a:gd name="T48" fmla="*/ 10 w 1689"/>
                  <a:gd name="T49" fmla="*/ 1198 h 1247"/>
                  <a:gd name="T50" fmla="*/ 21 w 1689"/>
                  <a:gd name="T51" fmla="*/ 1215 h 1247"/>
                  <a:gd name="T52" fmla="*/ 37 w 1689"/>
                  <a:gd name="T53" fmla="*/ 1225 h 1247"/>
                  <a:gd name="T54" fmla="*/ 48 w 1689"/>
                  <a:gd name="T55" fmla="*/ 1231 h 1247"/>
                  <a:gd name="T56" fmla="*/ 64 w 1689"/>
                  <a:gd name="T57" fmla="*/ 1242 h 1247"/>
                  <a:gd name="T58" fmla="*/ 81 w 1689"/>
                  <a:gd name="T59" fmla="*/ 1242 h 1247"/>
                  <a:gd name="T60" fmla="*/ 102 w 1689"/>
                  <a:gd name="T61" fmla="*/ 1247 h 1247"/>
                  <a:gd name="T62" fmla="*/ 1586 w 1689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89" h="1247">
                    <a:moveTo>
                      <a:pt x="1586" y="1247"/>
                    </a:moveTo>
                    <a:lnTo>
                      <a:pt x="1602" y="1242"/>
                    </a:lnTo>
                    <a:lnTo>
                      <a:pt x="1624" y="1242"/>
                    </a:lnTo>
                    <a:lnTo>
                      <a:pt x="1640" y="1231"/>
                    </a:lnTo>
                    <a:lnTo>
                      <a:pt x="1651" y="1225"/>
                    </a:lnTo>
                    <a:lnTo>
                      <a:pt x="1667" y="1215"/>
                    </a:lnTo>
                    <a:lnTo>
                      <a:pt x="1678" y="1198"/>
                    </a:lnTo>
                    <a:lnTo>
                      <a:pt x="1683" y="1188"/>
                    </a:lnTo>
                    <a:lnTo>
                      <a:pt x="1689" y="1171"/>
                    </a:lnTo>
                    <a:lnTo>
                      <a:pt x="1689" y="76"/>
                    </a:lnTo>
                    <a:lnTo>
                      <a:pt x="1678" y="44"/>
                    </a:lnTo>
                    <a:lnTo>
                      <a:pt x="1667" y="33"/>
                    </a:lnTo>
                    <a:lnTo>
                      <a:pt x="1651" y="22"/>
                    </a:lnTo>
                    <a:lnTo>
                      <a:pt x="1640" y="11"/>
                    </a:lnTo>
                    <a:lnTo>
                      <a:pt x="1624" y="6"/>
                    </a:lnTo>
                    <a:lnTo>
                      <a:pt x="1602" y="0"/>
                    </a:lnTo>
                    <a:lnTo>
                      <a:pt x="81" y="0"/>
                    </a:lnTo>
                    <a:lnTo>
                      <a:pt x="48" y="11"/>
                    </a:lnTo>
                    <a:lnTo>
                      <a:pt x="37" y="22"/>
                    </a:lnTo>
                    <a:lnTo>
                      <a:pt x="21" y="33"/>
                    </a:lnTo>
                    <a:lnTo>
                      <a:pt x="10" y="44"/>
                    </a:lnTo>
                    <a:lnTo>
                      <a:pt x="0" y="76"/>
                    </a:lnTo>
                    <a:lnTo>
                      <a:pt x="0" y="1171"/>
                    </a:lnTo>
                    <a:lnTo>
                      <a:pt x="5" y="1188"/>
                    </a:lnTo>
                    <a:lnTo>
                      <a:pt x="10" y="1198"/>
                    </a:lnTo>
                    <a:lnTo>
                      <a:pt x="21" y="1215"/>
                    </a:lnTo>
                    <a:lnTo>
                      <a:pt x="37" y="1225"/>
                    </a:lnTo>
                    <a:lnTo>
                      <a:pt x="48" y="1231"/>
                    </a:lnTo>
                    <a:lnTo>
                      <a:pt x="64" y="1242"/>
                    </a:lnTo>
                    <a:lnTo>
                      <a:pt x="81" y="1242"/>
                    </a:lnTo>
                    <a:lnTo>
                      <a:pt x="102" y="1247"/>
                    </a:lnTo>
                    <a:lnTo>
                      <a:pt x="1586" y="124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89" name="Freeform 53"/>
              <p:cNvSpPr>
                <a:spLocks/>
              </p:cNvSpPr>
              <p:nvPr/>
            </p:nvSpPr>
            <p:spPr bwMode="auto">
              <a:xfrm>
                <a:off x="2181" y="2210"/>
                <a:ext cx="1711" cy="1268"/>
              </a:xfrm>
              <a:custGeom>
                <a:avLst/>
                <a:gdLst>
                  <a:gd name="T0" fmla="*/ 1630 w 1711"/>
                  <a:gd name="T1" fmla="*/ 1246 h 1268"/>
                  <a:gd name="T2" fmla="*/ 1651 w 1711"/>
                  <a:gd name="T3" fmla="*/ 1235 h 1268"/>
                  <a:gd name="T4" fmla="*/ 1673 w 1711"/>
                  <a:gd name="T5" fmla="*/ 1219 h 1268"/>
                  <a:gd name="T6" fmla="*/ 1689 w 1711"/>
                  <a:gd name="T7" fmla="*/ 1198 h 1268"/>
                  <a:gd name="T8" fmla="*/ 1694 w 1711"/>
                  <a:gd name="T9" fmla="*/ 86 h 1268"/>
                  <a:gd name="T10" fmla="*/ 1673 w 1711"/>
                  <a:gd name="T11" fmla="*/ 48 h 1268"/>
                  <a:gd name="T12" fmla="*/ 1646 w 1711"/>
                  <a:gd name="T13" fmla="*/ 27 h 1268"/>
                  <a:gd name="T14" fmla="*/ 1613 w 1711"/>
                  <a:gd name="T15" fmla="*/ 16 h 1268"/>
                  <a:gd name="T16" fmla="*/ 70 w 1711"/>
                  <a:gd name="T17" fmla="*/ 21 h 1268"/>
                  <a:gd name="T18" fmla="*/ 38 w 1711"/>
                  <a:gd name="T19" fmla="*/ 48 h 1268"/>
                  <a:gd name="T20" fmla="*/ 16 w 1711"/>
                  <a:gd name="T21" fmla="*/ 86 h 1268"/>
                  <a:gd name="T22" fmla="*/ 21 w 1711"/>
                  <a:gd name="T23" fmla="*/ 1198 h 1268"/>
                  <a:gd name="T24" fmla="*/ 38 w 1711"/>
                  <a:gd name="T25" fmla="*/ 1219 h 1268"/>
                  <a:gd name="T26" fmla="*/ 59 w 1711"/>
                  <a:gd name="T27" fmla="*/ 1235 h 1268"/>
                  <a:gd name="T28" fmla="*/ 81 w 1711"/>
                  <a:gd name="T29" fmla="*/ 1246 h 1268"/>
                  <a:gd name="T30" fmla="*/ 113 w 1711"/>
                  <a:gd name="T31" fmla="*/ 1252 h 1268"/>
                  <a:gd name="T32" fmla="*/ 1597 w 1711"/>
                  <a:gd name="T33" fmla="*/ 1268 h 1268"/>
                  <a:gd name="T34" fmla="*/ 92 w 1711"/>
                  <a:gd name="T35" fmla="*/ 1262 h 1268"/>
                  <a:gd name="T36" fmla="*/ 70 w 1711"/>
                  <a:gd name="T37" fmla="*/ 1257 h 1268"/>
                  <a:gd name="T38" fmla="*/ 48 w 1711"/>
                  <a:gd name="T39" fmla="*/ 1246 h 1268"/>
                  <a:gd name="T40" fmla="*/ 27 w 1711"/>
                  <a:gd name="T41" fmla="*/ 1230 h 1268"/>
                  <a:gd name="T42" fmla="*/ 11 w 1711"/>
                  <a:gd name="T43" fmla="*/ 1208 h 1268"/>
                  <a:gd name="T44" fmla="*/ 0 w 1711"/>
                  <a:gd name="T45" fmla="*/ 1181 h 1268"/>
                  <a:gd name="T46" fmla="*/ 11 w 1711"/>
                  <a:gd name="T47" fmla="*/ 54 h 1268"/>
                  <a:gd name="T48" fmla="*/ 27 w 1711"/>
                  <a:gd name="T49" fmla="*/ 37 h 1268"/>
                  <a:gd name="T50" fmla="*/ 54 w 1711"/>
                  <a:gd name="T51" fmla="*/ 16 h 1268"/>
                  <a:gd name="T52" fmla="*/ 92 w 1711"/>
                  <a:gd name="T53" fmla="*/ 0 h 1268"/>
                  <a:gd name="T54" fmla="*/ 1635 w 1711"/>
                  <a:gd name="T55" fmla="*/ 5 h 1268"/>
                  <a:gd name="T56" fmla="*/ 1657 w 1711"/>
                  <a:gd name="T57" fmla="*/ 16 h 1268"/>
                  <a:gd name="T58" fmla="*/ 1684 w 1711"/>
                  <a:gd name="T59" fmla="*/ 37 h 1268"/>
                  <a:gd name="T60" fmla="*/ 1700 w 1711"/>
                  <a:gd name="T61" fmla="*/ 54 h 1268"/>
                  <a:gd name="T62" fmla="*/ 1711 w 1711"/>
                  <a:gd name="T63" fmla="*/ 1181 h 1268"/>
                  <a:gd name="T64" fmla="*/ 1700 w 1711"/>
                  <a:gd name="T65" fmla="*/ 1208 h 1268"/>
                  <a:gd name="T66" fmla="*/ 1684 w 1711"/>
                  <a:gd name="T67" fmla="*/ 1230 h 1268"/>
                  <a:gd name="T68" fmla="*/ 1662 w 1711"/>
                  <a:gd name="T69" fmla="*/ 1246 h 1268"/>
                  <a:gd name="T70" fmla="*/ 1640 w 1711"/>
                  <a:gd name="T71" fmla="*/ 1257 h 1268"/>
                  <a:gd name="T72" fmla="*/ 1613 w 1711"/>
                  <a:gd name="T73" fmla="*/ 1262 h 1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11" h="1268">
                    <a:moveTo>
                      <a:pt x="1613" y="1246"/>
                    </a:moveTo>
                    <a:lnTo>
                      <a:pt x="1630" y="1246"/>
                    </a:lnTo>
                    <a:lnTo>
                      <a:pt x="1646" y="1235"/>
                    </a:lnTo>
                    <a:lnTo>
                      <a:pt x="1651" y="1235"/>
                    </a:lnTo>
                    <a:lnTo>
                      <a:pt x="1640" y="1241"/>
                    </a:lnTo>
                    <a:lnTo>
                      <a:pt x="1673" y="1219"/>
                    </a:lnTo>
                    <a:lnTo>
                      <a:pt x="1694" y="1187"/>
                    </a:lnTo>
                    <a:lnTo>
                      <a:pt x="1689" y="1198"/>
                    </a:lnTo>
                    <a:lnTo>
                      <a:pt x="1694" y="1181"/>
                    </a:lnTo>
                    <a:lnTo>
                      <a:pt x="1694" y="86"/>
                    </a:lnTo>
                    <a:lnTo>
                      <a:pt x="1689" y="64"/>
                    </a:lnTo>
                    <a:lnTo>
                      <a:pt x="1673" y="48"/>
                    </a:lnTo>
                    <a:lnTo>
                      <a:pt x="1657" y="37"/>
                    </a:lnTo>
                    <a:lnTo>
                      <a:pt x="1646" y="27"/>
                    </a:lnTo>
                    <a:lnTo>
                      <a:pt x="1635" y="21"/>
                    </a:lnTo>
                    <a:lnTo>
                      <a:pt x="1613" y="16"/>
                    </a:lnTo>
                    <a:lnTo>
                      <a:pt x="92" y="16"/>
                    </a:lnTo>
                    <a:lnTo>
                      <a:pt x="70" y="21"/>
                    </a:lnTo>
                    <a:lnTo>
                      <a:pt x="54" y="37"/>
                    </a:lnTo>
                    <a:lnTo>
                      <a:pt x="38" y="48"/>
                    </a:lnTo>
                    <a:lnTo>
                      <a:pt x="27" y="64"/>
                    </a:lnTo>
                    <a:lnTo>
                      <a:pt x="16" y="86"/>
                    </a:lnTo>
                    <a:lnTo>
                      <a:pt x="16" y="1181"/>
                    </a:lnTo>
                    <a:lnTo>
                      <a:pt x="21" y="1198"/>
                    </a:lnTo>
                    <a:lnTo>
                      <a:pt x="16" y="1187"/>
                    </a:lnTo>
                    <a:lnTo>
                      <a:pt x="38" y="1219"/>
                    </a:lnTo>
                    <a:lnTo>
                      <a:pt x="70" y="1241"/>
                    </a:lnTo>
                    <a:lnTo>
                      <a:pt x="59" y="1235"/>
                    </a:lnTo>
                    <a:lnTo>
                      <a:pt x="65" y="1235"/>
                    </a:lnTo>
                    <a:lnTo>
                      <a:pt x="81" y="1246"/>
                    </a:lnTo>
                    <a:lnTo>
                      <a:pt x="92" y="1246"/>
                    </a:lnTo>
                    <a:lnTo>
                      <a:pt x="113" y="1252"/>
                    </a:lnTo>
                    <a:lnTo>
                      <a:pt x="1597" y="1252"/>
                    </a:lnTo>
                    <a:lnTo>
                      <a:pt x="1597" y="1268"/>
                    </a:lnTo>
                    <a:lnTo>
                      <a:pt x="113" y="1268"/>
                    </a:lnTo>
                    <a:lnTo>
                      <a:pt x="92" y="1262"/>
                    </a:lnTo>
                    <a:lnTo>
                      <a:pt x="75" y="1262"/>
                    </a:lnTo>
                    <a:lnTo>
                      <a:pt x="70" y="1257"/>
                    </a:lnTo>
                    <a:lnTo>
                      <a:pt x="70" y="1257"/>
                    </a:lnTo>
                    <a:lnTo>
                      <a:pt x="48" y="1246"/>
                    </a:lnTo>
                    <a:lnTo>
                      <a:pt x="43" y="1241"/>
                    </a:lnTo>
                    <a:lnTo>
                      <a:pt x="27" y="1230"/>
                    </a:lnTo>
                    <a:lnTo>
                      <a:pt x="16" y="1214"/>
                    </a:lnTo>
                    <a:lnTo>
                      <a:pt x="11" y="1208"/>
                    </a:lnTo>
                    <a:lnTo>
                      <a:pt x="5" y="1198"/>
                    </a:lnTo>
                    <a:lnTo>
                      <a:pt x="0" y="1181"/>
                    </a:lnTo>
                    <a:lnTo>
                      <a:pt x="0" y="86"/>
                    </a:lnTo>
                    <a:lnTo>
                      <a:pt x="11" y="54"/>
                    </a:lnTo>
                    <a:lnTo>
                      <a:pt x="16" y="48"/>
                    </a:lnTo>
                    <a:lnTo>
                      <a:pt x="27" y="37"/>
                    </a:lnTo>
                    <a:lnTo>
                      <a:pt x="43" y="27"/>
                    </a:lnTo>
                    <a:lnTo>
                      <a:pt x="54" y="16"/>
                    </a:lnTo>
                    <a:lnTo>
                      <a:pt x="59" y="10"/>
                    </a:lnTo>
                    <a:lnTo>
                      <a:pt x="92" y="0"/>
                    </a:lnTo>
                    <a:lnTo>
                      <a:pt x="1613" y="0"/>
                    </a:lnTo>
                    <a:lnTo>
                      <a:pt x="1635" y="5"/>
                    </a:lnTo>
                    <a:lnTo>
                      <a:pt x="1651" y="10"/>
                    </a:lnTo>
                    <a:lnTo>
                      <a:pt x="1657" y="16"/>
                    </a:lnTo>
                    <a:lnTo>
                      <a:pt x="1667" y="27"/>
                    </a:lnTo>
                    <a:lnTo>
                      <a:pt x="1684" y="37"/>
                    </a:lnTo>
                    <a:lnTo>
                      <a:pt x="1694" y="48"/>
                    </a:lnTo>
                    <a:lnTo>
                      <a:pt x="1700" y="54"/>
                    </a:lnTo>
                    <a:lnTo>
                      <a:pt x="1711" y="86"/>
                    </a:lnTo>
                    <a:lnTo>
                      <a:pt x="1711" y="1181"/>
                    </a:lnTo>
                    <a:lnTo>
                      <a:pt x="1705" y="1198"/>
                    </a:lnTo>
                    <a:lnTo>
                      <a:pt x="1700" y="1208"/>
                    </a:lnTo>
                    <a:lnTo>
                      <a:pt x="1694" y="1214"/>
                    </a:lnTo>
                    <a:lnTo>
                      <a:pt x="1684" y="1230"/>
                    </a:lnTo>
                    <a:lnTo>
                      <a:pt x="1667" y="1241"/>
                    </a:lnTo>
                    <a:lnTo>
                      <a:pt x="1662" y="1246"/>
                    </a:lnTo>
                    <a:lnTo>
                      <a:pt x="1640" y="1257"/>
                    </a:lnTo>
                    <a:lnTo>
                      <a:pt x="1640" y="1257"/>
                    </a:lnTo>
                    <a:lnTo>
                      <a:pt x="1635" y="1262"/>
                    </a:lnTo>
                    <a:lnTo>
                      <a:pt x="1613" y="1262"/>
                    </a:lnTo>
                    <a:lnTo>
                      <a:pt x="1613" y="12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0" name="Freeform 54"/>
              <p:cNvSpPr>
                <a:spLocks/>
              </p:cNvSpPr>
              <p:nvPr/>
            </p:nvSpPr>
            <p:spPr bwMode="auto">
              <a:xfrm>
                <a:off x="3778" y="3456"/>
                <a:ext cx="16" cy="22"/>
              </a:xfrm>
              <a:custGeom>
                <a:avLst/>
                <a:gdLst>
                  <a:gd name="T0" fmla="*/ 0 w 16"/>
                  <a:gd name="T1" fmla="*/ 6 h 22"/>
                  <a:gd name="T2" fmla="*/ 16 w 16"/>
                  <a:gd name="T3" fmla="*/ 0 h 22"/>
                  <a:gd name="T4" fmla="*/ 16 w 16"/>
                  <a:gd name="T5" fmla="*/ 16 h 22"/>
                  <a:gd name="T6" fmla="*/ 0 w 16"/>
                  <a:gd name="T7" fmla="*/ 22 h 22"/>
                  <a:gd name="T8" fmla="*/ 0 w 16"/>
                  <a:gd name="T9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2">
                    <a:moveTo>
                      <a:pt x="0" y="6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2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1" name="Freeform 55"/>
              <p:cNvSpPr>
                <a:spLocks/>
              </p:cNvSpPr>
              <p:nvPr/>
            </p:nvSpPr>
            <p:spPr bwMode="auto">
              <a:xfrm>
                <a:off x="2219" y="2247"/>
                <a:ext cx="1629" cy="1193"/>
              </a:xfrm>
              <a:custGeom>
                <a:avLst/>
                <a:gdLst>
                  <a:gd name="T0" fmla="*/ 1532 w 1629"/>
                  <a:gd name="T1" fmla="*/ 1193 h 1193"/>
                  <a:gd name="T2" fmla="*/ 1548 w 1629"/>
                  <a:gd name="T3" fmla="*/ 1193 h 1193"/>
                  <a:gd name="T4" fmla="*/ 1581 w 1629"/>
                  <a:gd name="T5" fmla="*/ 1182 h 1193"/>
                  <a:gd name="T6" fmla="*/ 1597 w 1629"/>
                  <a:gd name="T7" fmla="*/ 1171 h 1193"/>
                  <a:gd name="T8" fmla="*/ 1619 w 1629"/>
                  <a:gd name="T9" fmla="*/ 1150 h 1193"/>
                  <a:gd name="T10" fmla="*/ 1629 w 1629"/>
                  <a:gd name="T11" fmla="*/ 1117 h 1193"/>
                  <a:gd name="T12" fmla="*/ 1629 w 1629"/>
                  <a:gd name="T13" fmla="*/ 76 h 1193"/>
                  <a:gd name="T14" fmla="*/ 1619 w 1629"/>
                  <a:gd name="T15" fmla="*/ 43 h 1193"/>
                  <a:gd name="T16" fmla="*/ 1597 w 1629"/>
                  <a:gd name="T17" fmla="*/ 22 h 1193"/>
                  <a:gd name="T18" fmla="*/ 1581 w 1629"/>
                  <a:gd name="T19" fmla="*/ 11 h 1193"/>
                  <a:gd name="T20" fmla="*/ 1548 w 1629"/>
                  <a:gd name="T21" fmla="*/ 0 h 1193"/>
                  <a:gd name="T22" fmla="*/ 81 w 1629"/>
                  <a:gd name="T23" fmla="*/ 0 h 1193"/>
                  <a:gd name="T24" fmla="*/ 48 w 1629"/>
                  <a:gd name="T25" fmla="*/ 11 h 1193"/>
                  <a:gd name="T26" fmla="*/ 32 w 1629"/>
                  <a:gd name="T27" fmla="*/ 22 h 1193"/>
                  <a:gd name="T28" fmla="*/ 10 w 1629"/>
                  <a:gd name="T29" fmla="*/ 43 h 1193"/>
                  <a:gd name="T30" fmla="*/ 0 w 1629"/>
                  <a:gd name="T31" fmla="*/ 76 h 1193"/>
                  <a:gd name="T32" fmla="*/ 0 w 1629"/>
                  <a:gd name="T33" fmla="*/ 1117 h 1193"/>
                  <a:gd name="T34" fmla="*/ 10 w 1629"/>
                  <a:gd name="T35" fmla="*/ 1150 h 1193"/>
                  <a:gd name="T36" fmla="*/ 32 w 1629"/>
                  <a:gd name="T37" fmla="*/ 1171 h 1193"/>
                  <a:gd name="T38" fmla="*/ 48 w 1629"/>
                  <a:gd name="T39" fmla="*/ 1182 h 1193"/>
                  <a:gd name="T40" fmla="*/ 81 w 1629"/>
                  <a:gd name="T41" fmla="*/ 1193 h 1193"/>
                  <a:gd name="T42" fmla="*/ 97 w 1629"/>
                  <a:gd name="T43" fmla="*/ 1193 h 1193"/>
                  <a:gd name="T44" fmla="*/ 1532 w 1629"/>
                  <a:gd name="T45" fmla="*/ 1193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29" h="1193">
                    <a:moveTo>
                      <a:pt x="1532" y="1193"/>
                    </a:moveTo>
                    <a:lnTo>
                      <a:pt x="1548" y="1193"/>
                    </a:lnTo>
                    <a:lnTo>
                      <a:pt x="1581" y="1182"/>
                    </a:lnTo>
                    <a:lnTo>
                      <a:pt x="1597" y="1171"/>
                    </a:lnTo>
                    <a:lnTo>
                      <a:pt x="1619" y="1150"/>
                    </a:lnTo>
                    <a:lnTo>
                      <a:pt x="1629" y="1117"/>
                    </a:lnTo>
                    <a:lnTo>
                      <a:pt x="1629" y="76"/>
                    </a:lnTo>
                    <a:lnTo>
                      <a:pt x="1619" y="43"/>
                    </a:lnTo>
                    <a:lnTo>
                      <a:pt x="1597" y="22"/>
                    </a:lnTo>
                    <a:lnTo>
                      <a:pt x="1581" y="11"/>
                    </a:lnTo>
                    <a:lnTo>
                      <a:pt x="1548" y="0"/>
                    </a:lnTo>
                    <a:lnTo>
                      <a:pt x="81" y="0"/>
                    </a:lnTo>
                    <a:lnTo>
                      <a:pt x="48" y="11"/>
                    </a:lnTo>
                    <a:lnTo>
                      <a:pt x="32" y="22"/>
                    </a:lnTo>
                    <a:lnTo>
                      <a:pt x="10" y="43"/>
                    </a:lnTo>
                    <a:lnTo>
                      <a:pt x="0" y="76"/>
                    </a:lnTo>
                    <a:lnTo>
                      <a:pt x="0" y="1117"/>
                    </a:lnTo>
                    <a:lnTo>
                      <a:pt x="10" y="1150"/>
                    </a:lnTo>
                    <a:lnTo>
                      <a:pt x="32" y="1171"/>
                    </a:lnTo>
                    <a:lnTo>
                      <a:pt x="48" y="1182"/>
                    </a:lnTo>
                    <a:lnTo>
                      <a:pt x="81" y="1193"/>
                    </a:lnTo>
                    <a:lnTo>
                      <a:pt x="97" y="1193"/>
                    </a:lnTo>
                    <a:lnTo>
                      <a:pt x="1532" y="1193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2" name="Freeform 56"/>
              <p:cNvSpPr>
                <a:spLocks/>
              </p:cNvSpPr>
              <p:nvPr/>
            </p:nvSpPr>
            <p:spPr bwMode="auto">
              <a:xfrm>
                <a:off x="2208" y="2237"/>
                <a:ext cx="1651" cy="1214"/>
              </a:xfrm>
              <a:custGeom>
                <a:avLst/>
                <a:gdLst>
                  <a:gd name="T0" fmla="*/ 1559 w 1651"/>
                  <a:gd name="T1" fmla="*/ 1198 h 1214"/>
                  <a:gd name="T2" fmla="*/ 1581 w 1651"/>
                  <a:gd name="T3" fmla="*/ 1192 h 1214"/>
                  <a:gd name="T4" fmla="*/ 1603 w 1651"/>
                  <a:gd name="T5" fmla="*/ 1176 h 1214"/>
                  <a:gd name="T6" fmla="*/ 1630 w 1651"/>
                  <a:gd name="T7" fmla="*/ 1154 h 1214"/>
                  <a:gd name="T8" fmla="*/ 1635 w 1651"/>
                  <a:gd name="T9" fmla="*/ 1127 h 1214"/>
                  <a:gd name="T10" fmla="*/ 1635 w 1651"/>
                  <a:gd name="T11" fmla="*/ 86 h 1214"/>
                  <a:gd name="T12" fmla="*/ 1630 w 1651"/>
                  <a:gd name="T13" fmla="*/ 64 h 1214"/>
                  <a:gd name="T14" fmla="*/ 1603 w 1651"/>
                  <a:gd name="T15" fmla="*/ 37 h 1214"/>
                  <a:gd name="T16" fmla="*/ 1581 w 1651"/>
                  <a:gd name="T17" fmla="*/ 21 h 1214"/>
                  <a:gd name="T18" fmla="*/ 1559 w 1651"/>
                  <a:gd name="T19" fmla="*/ 16 h 1214"/>
                  <a:gd name="T20" fmla="*/ 92 w 1651"/>
                  <a:gd name="T21" fmla="*/ 16 h 1214"/>
                  <a:gd name="T22" fmla="*/ 70 w 1651"/>
                  <a:gd name="T23" fmla="*/ 21 h 1214"/>
                  <a:gd name="T24" fmla="*/ 48 w 1651"/>
                  <a:gd name="T25" fmla="*/ 37 h 1214"/>
                  <a:gd name="T26" fmla="*/ 27 w 1651"/>
                  <a:gd name="T27" fmla="*/ 64 h 1214"/>
                  <a:gd name="T28" fmla="*/ 16 w 1651"/>
                  <a:gd name="T29" fmla="*/ 86 h 1214"/>
                  <a:gd name="T30" fmla="*/ 16 w 1651"/>
                  <a:gd name="T31" fmla="*/ 1127 h 1214"/>
                  <a:gd name="T32" fmla="*/ 27 w 1651"/>
                  <a:gd name="T33" fmla="*/ 1154 h 1214"/>
                  <a:gd name="T34" fmla="*/ 48 w 1651"/>
                  <a:gd name="T35" fmla="*/ 1176 h 1214"/>
                  <a:gd name="T36" fmla="*/ 70 w 1651"/>
                  <a:gd name="T37" fmla="*/ 1192 h 1214"/>
                  <a:gd name="T38" fmla="*/ 92 w 1651"/>
                  <a:gd name="T39" fmla="*/ 1198 h 1214"/>
                  <a:gd name="T40" fmla="*/ 108 w 1651"/>
                  <a:gd name="T41" fmla="*/ 1198 h 1214"/>
                  <a:gd name="T42" fmla="*/ 1543 w 1651"/>
                  <a:gd name="T43" fmla="*/ 1198 h 1214"/>
                  <a:gd name="T44" fmla="*/ 1543 w 1651"/>
                  <a:gd name="T45" fmla="*/ 1214 h 1214"/>
                  <a:gd name="T46" fmla="*/ 108 w 1651"/>
                  <a:gd name="T47" fmla="*/ 1214 h 1214"/>
                  <a:gd name="T48" fmla="*/ 92 w 1651"/>
                  <a:gd name="T49" fmla="*/ 1214 h 1214"/>
                  <a:gd name="T50" fmla="*/ 59 w 1651"/>
                  <a:gd name="T51" fmla="*/ 1203 h 1214"/>
                  <a:gd name="T52" fmla="*/ 54 w 1651"/>
                  <a:gd name="T53" fmla="*/ 1198 h 1214"/>
                  <a:gd name="T54" fmla="*/ 38 w 1651"/>
                  <a:gd name="T55" fmla="*/ 1187 h 1214"/>
                  <a:gd name="T56" fmla="*/ 16 w 1651"/>
                  <a:gd name="T57" fmla="*/ 1165 h 1214"/>
                  <a:gd name="T58" fmla="*/ 11 w 1651"/>
                  <a:gd name="T59" fmla="*/ 1160 h 1214"/>
                  <a:gd name="T60" fmla="*/ 0 w 1651"/>
                  <a:gd name="T61" fmla="*/ 1127 h 1214"/>
                  <a:gd name="T62" fmla="*/ 0 w 1651"/>
                  <a:gd name="T63" fmla="*/ 86 h 1214"/>
                  <a:gd name="T64" fmla="*/ 11 w 1651"/>
                  <a:gd name="T65" fmla="*/ 53 h 1214"/>
                  <a:gd name="T66" fmla="*/ 16 w 1651"/>
                  <a:gd name="T67" fmla="*/ 48 h 1214"/>
                  <a:gd name="T68" fmla="*/ 38 w 1651"/>
                  <a:gd name="T69" fmla="*/ 27 h 1214"/>
                  <a:gd name="T70" fmla="*/ 54 w 1651"/>
                  <a:gd name="T71" fmla="*/ 16 h 1214"/>
                  <a:gd name="T72" fmla="*/ 59 w 1651"/>
                  <a:gd name="T73" fmla="*/ 10 h 1214"/>
                  <a:gd name="T74" fmla="*/ 92 w 1651"/>
                  <a:gd name="T75" fmla="*/ 0 h 1214"/>
                  <a:gd name="T76" fmla="*/ 1559 w 1651"/>
                  <a:gd name="T77" fmla="*/ 0 h 1214"/>
                  <a:gd name="T78" fmla="*/ 1592 w 1651"/>
                  <a:gd name="T79" fmla="*/ 10 h 1214"/>
                  <a:gd name="T80" fmla="*/ 1597 w 1651"/>
                  <a:gd name="T81" fmla="*/ 16 h 1214"/>
                  <a:gd name="T82" fmla="*/ 1613 w 1651"/>
                  <a:gd name="T83" fmla="*/ 27 h 1214"/>
                  <a:gd name="T84" fmla="*/ 1635 w 1651"/>
                  <a:gd name="T85" fmla="*/ 48 h 1214"/>
                  <a:gd name="T86" fmla="*/ 1640 w 1651"/>
                  <a:gd name="T87" fmla="*/ 53 h 1214"/>
                  <a:gd name="T88" fmla="*/ 1651 w 1651"/>
                  <a:gd name="T89" fmla="*/ 86 h 1214"/>
                  <a:gd name="T90" fmla="*/ 1651 w 1651"/>
                  <a:gd name="T91" fmla="*/ 1127 h 1214"/>
                  <a:gd name="T92" fmla="*/ 1640 w 1651"/>
                  <a:gd name="T93" fmla="*/ 1160 h 1214"/>
                  <a:gd name="T94" fmla="*/ 1635 w 1651"/>
                  <a:gd name="T95" fmla="*/ 1165 h 1214"/>
                  <a:gd name="T96" fmla="*/ 1613 w 1651"/>
                  <a:gd name="T97" fmla="*/ 1187 h 1214"/>
                  <a:gd name="T98" fmla="*/ 1597 w 1651"/>
                  <a:gd name="T99" fmla="*/ 1198 h 1214"/>
                  <a:gd name="T100" fmla="*/ 1592 w 1651"/>
                  <a:gd name="T101" fmla="*/ 1203 h 1214"/>
                  <a:gd name="T102" fmla="*/ 1559 w 1651"/>
                  <a:gd name="T103" fmla="*/ 1214 h 1214"/>
                  <a:gd name="T104" fmla="*/ 1559 w 1651"/>
                  <a:gd name="T105" fmla="*/ 1198 h 1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51" h="1214">
                    <a:moveTo>
                      <a:pt x="1559" y="1198"/>
                    </a:moveTo>
                    <a:lnTo>
                      <a:pt x="1581" y="1192"/>
                    </a:lnTo>
                    <a:lnTo>
                      <a:pt x="1603" y="1176"/>
                    </a:lnTo>
                    <a:lnTo>
                      <a:pt x="1630" y="1154"/>
                    </a:lnTo>
                    <a:lnTo>
                      <a:pt x="1635" y="1127"/>
                    </a:lnTo>
                    <a:lnTo>
                      <a:pt x="1635" y="86"/>
                    </a:lnTo>
                    <a:lnTo>
                      <a:pt x="1630" y="64"/>
                    </a:lnTo>
                    <a:lnTo>
                      <a:pt x="1603" y="37"/>
                    </a:lnTo>
                    <a:lnTo>
                      <a:pt x="1581" y="21"/>
                    </a:lnTo>
                    <a:lnTo>
                      <a:pt x="1559" y="16"/>
                    </a:lnTo>
                    <a:lnTo>
                      <a:pt x="92" y="16"/>
                    </a:lnTo>
                    <a:lnTo>
                      <a:pt x="70" y="21"/>
                    </a:lnTo>
                    <a:lnTo>
                      <a:pt x="48" y="37"/>
                    </a:lnTo>
                    <a:lnTo>
                      <a:pt x="27" y="64"/>
                    </a:lnTo>
                    <a:lnTo>
                      <a:pt x="16" y="86"/>
                    </a:lnTo>
                    <a:lnTo>
                      <a:pt x="16" y="1127"/>
                    </a:lnTo>
                    <a:lnTo>
                      <a:pt x="27" y="1154"/>
                    </a:lnTo>
                    <a:lnTo>
                      <a:pt x="48" y="1176"/>
                    </a:lnTo>
                    <a:lnTo>
                      <a:pt x="70" y="1192"/>
                    </a:lnTo>
                    <a:lnTo>
                      <a:pt x="92" y="1198"/>
                    </a:lnTo>
                    <a:lnTo>
                      <a:pt x="108" y="1198"/>
                    </a:lnTo>
                    <a:lnTo>
                      <a:pt x="1543" y="1198"/>
                    </a:lnTo>
                    <a:lnTo>
                      <a:pt x="1543" y="1214"/>
                    </a:lnTo>
                    <a:lnTo>
                      <a:pt x="108" y="1214"/>
                    </a:lnTo>
                    <a:lnTo>
                      <a:pt x="92" y="1214"/>
                    </a:lnTo>
                    <a:lnTo>
                      <a:pt x="59" y="1203"/>
                    </a:lnTo>
                    <a:lnTo>
                      <a:pt x="54" y="1198"/>
                    </a:lnTo>
                    <a:lnTo>
                      <a:pt x="38" y="1187"/>
                    </a:lnTo>
                    <a:lnTo>
                      <a:pt x="16" y="1165"/>
                    </a:lnTo>
                    <a:lnTo>
                      <a:pt x="11" y="1160"/>
                    </a:lnTo>
                    <a:lnTo>
                      <a:pt x="0" y="1127"/>
                    </a:lnTo>
                    <a:lnTo>
                      <a:pt x="0" y="86"/>
                    </a:lnTo>
                    <a:lnTo>
                      <a:pt x="11" y="53"/>
                    </a:lnTo>
                    <a:lnTo>
                      <a:pt x="16" y="48"/>
                    </a:lnTo>
                    <a:lnTo>
                      <a:pt x="38" y="27"/>
                    </a:lnTo>
                    <a:lnTo>
                      <a:pt x="54" y="16"/>
                    </a:lnTo>
                    <a:lnTo>
                      <a:pt x="59" y="10"/>
                    </a:lnTo>
                    <a:lnTo>
                      <a:pt x="92" y="0"/>
                    </a:lnTo>
                    <a:lnTo>
                      <a:pt x="1559" y="0"/>
                    </a:lnTo>
                    <a:lnTo>
                      <a:pt x="1592" y="10"/>
                    </a:lnTo>
                    <a:lnTo>
                      <a:pt x="1597" y="16"/>
                    </a:lnTo>
                    <a:lnTo>
                      <a:pt x="1613" y="27"/>
                    </a:lnTo>
                    <a:lnTo>
                      <a:pt x="1635" y="48"/>
                    </a:lnTo>
                    <a:lnTo>
                      <a:pt x="1640" y="53"/>
                    </a:lnTo>
                    <a:lnTo>
                      <a:pt x="1651" y="86"/>
                    </a:lnTo>
                    <a:lnTo>
                      <a:pt x="1651" y="1127"/>
                    </a:lnTo>
                    <a:lnTo>
                      <a:pt x="1640" y="1160"/>
                    </a:lnTo>
                    <a:lnTo>
                      <a:pt x="1635" y="1165"/>
                    </a:lnTo>
                    <a:lnTo>
                      <a:pt x="1613" y="1187"/>
                    </a:lnTo>
                    <a:lnTo>
                      <a:pt x="1597" y="1198"/>
                    </a:lnTo>
                    <a:lnTo>
                      <a:pt x="1592" y="1203"/>
                    </a:lnTo>
                    <a:lnTo>
                      <a:pt x="1559" y="1214"/>
                    </a:lnTo>
                    <a:lnTo>
                      <a:pt x="1559" y="119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3" name="Rectangle 57"/>
              <p:cNvSpPr>
                <a:spLocks noChangeArrowheads="1"/>
              </p:cNvSpPr>
              <p:nvPr/>
            </p:nvSpPr>
            <p:spPr bwMode="auto">
              <a:xfrm>
                <a:off x="3751" y="3435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4" name="Rectangle 58"/>
              <p:cNvSpPr>
                <a:spLocks noChangeArrowheads="1"/>
              </p:cNvSpPr>
              <p:nvPr/>
            </p:nvSpPr>
            <p:spPr bwMode="auto">
              <a:xfrm>
                <a:off x="2478" y="3645"/>
                <a:ext cx="114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5" name="Freeform 59"/>
              <p:cNvSpPr>
                <a:spLocks/>
              </p:cNvSpPr>
              <p:nvPr/>
            </p:nvSpPr>
            <p:spPr bwMode="auto">
              <a:xfrm>
                <a:off x="2046" y="3731"/>
                <a:ext cx="1948" cy="292"/>
              </a:xfrm>
              <a:custGeom>
                <a:avLst/>
                <a:gdLst>
                  <a:gd name="T0" fmla="*/ 1932 w 1948"/>
                  <a:gd name="T1" fmla="*/ 292 h 292"/>
                  <a:gd name="T2" fmla="*/ 16 w 1948"/>
                  <a:gd name="T3" fmla="*/ 292 h 292"/>
                  <a:gd name="T4" fmla="*/ 5 w 1948"/>
                  <a:gd name="T5" fmla="*/ 286 h 292"/>
                  <a:gd name="T6" fmla="*/ 5 w 1948"/>
                  <a:gd name="T7" fmla="*/ 281 h 292"/>
                  <a:gd name="T8" fmla="*/ 0 w 1948"/>
                  <a:gd name="T9" fmla="*/ 270 h 292"/>
                  <a:gd name="T10" fmla="*/ 0 w 1948"/>
                  <a:gd name="T11" fmla="*/ 265 h 292"/>
                  <a:gd name="T12" fmla="*/ 5 w 1948"/>
                  <a:gd name="T13" fmla="*/ 259 h 292"/>
                  <a:gd name="T14" fmla="*/ 119 w 1948"/>
                  <a:gd name="T15" fmla="*/ 6 h 292"/>
                  <a:gd name="T16" fmla="*/ 130 w 1948"/>
                  <a:gd name="T17" fmla="*/ 0 h 292"/>
                  <a:gd name="T18" fmla="*/ 1829 w 1948"/>
                  <a:gd name="T19" fmla="*/ 0 h 292"/>
                  <a:gd name="T20" fmla="*/ 1835 w 1948"/>
                  <a:gd name="T21" fmla="*/ 6 h 292"/>
                  <a:gd name="T22" fmla="*/ 1948 w 1948"/>
                  <a:gd name="T23" fmla="*/ 259 h 292"/>
                  <a:gd name="T24" fmla="*/ 1948 w 1948"/>
                  <a:gd name="T25" fmla="*/ 281 h 292"/>
                  <a:gd name="T26" fmla="*/ 1943 w 1948"/>
                  <a:gd name="T27" fmla="*/ 286 h 292"/>
                  <a:gd name="T28" fmla="*/ 1932 w 1948"/>
                  <a:gd name="T2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48" h="292">
                    <a:moveTo>
                      <a:pt x="1932" y="292"/>
                    </a:moveTo>
                    <a:lnTo>
                      <a:pt x="16" y="292"/>
                    </a:lnTo>
                    <a:lnTo>
                      <a:pt x="5" y="286"/>
                    </a:lnTo>
                    <a:lnTo>
                      <a:pt x="5" y="281"/>
                    </a:lnTo>
                    <a:lnTo>
                      <a:pt x="0" y="270"/>
                    </a:lnTo>
                    <a:lnTo>
                      <a:pt x="0" y="265"/>
                    </a:lnTo>
                    <a:lnTo>
                      <a:pt x="5" y="259"/>
                    </a:lnTo>
                    <a:lnTo>
                      <a:pt x="119" y="6"/>
                    </a:lnTo>
                    <a:lnTo>
                      <a:pt x="130" y="0"/>
                    </a:lnTo>
                    <a:lnTo>
                      <a:pt x="1829" y="0"/>
                    </a:lnTo>
                    <a:lnTo>
                      <a:pt x="1835" y="6"/>
                    </a:lnTo>
                    <a:lnTo>
                      <a:pt x="1948" y="259"/>
                    </a:lnTo>
                    <a:lnTo>
                      <a:pt x="1948" y="281"/>
                    </a:lnTo>
                    <a:lnTo>
                      <a:pt x="1943" y="286"/>
                    </a:lnTo>
                    <a:lnTo>
                      <a:pt x="1932" y="29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6" name="Freeform 60"/>
              <p:cNvSpPr>
                <a:spLocks/>
              </p:cNvSpPr>
              <p:nvPr/>
            </p:nvSpPr>
            <p:spPr bwMode="auto">
              <a:xfrm>
                <a:off x="2041" y="3726"/>
                <a:ext cx="1959" cy="302"/>
              </a:xfrm>
              <a:custGeom>
                <a:avLst/>
                <a:gdLst>
                  <a:gd name="T0" fmla="*/ 21 w 1959"/>
                  <a:gd name="T1" fmla="*/ 302 h 302"/>
                  <a:gd name="T2" fmla="*/ 10 w 1959"/>
                  <a:gd name="T3" fmla="*/ 297 h 302"/>
                  <a:gd name="T4" fmla="*/ 5 w 1959"/>
                  <a:gd name="T5" fmla="*/ 291 h 302"/>
                  <a:gd name="T6" fmla="*/ 5 w 1959"/>
                  <a:gd name="T7" fmla="*/ 286 h 302"/>
                  <a:gd name="T8" fmla="*/ 0 w 1959"/>
                  <a:gd name="T9" fmla="*/ 275 h 302"/>
                  <a:gd name="T10" fmla="*/ 0 w 1959"/>
                  <a:gd name="T11" fmla="*/ 270 h 302"/>
                  <a:gd name="T12" fmla="*/ 5 w 1959"/>
                  <a:gd name="T13" fmla="*/ 264 h 302"/>
                  <a:gd name="T14" fmla="*/ 118 w 1959"/>
                  <a:gd name="T15" fmla="*/ 11 h 302"/>
                  <a:gd name="T16" fmla="*/ 124 w 1959"/>
                  <a:gd name="T17" fmla="*/ 5 h 302"/>
                  <a:gd name="T18" fmla="*/ 135 w 1959"/>
                  <a:gd name="T19" fmla="*/ 0 h 302"/>
                  <a:gd name="T20" fmla="*/ 1834 w 1959"/>
                  <a:gd name="T21" fmla="*/ 0 h 302"/>
                  <a:gd name="T22" fmla="*/ 1840 w 1959"/>
                  <a:gd name="T23" fmla="*/ 5 h 302"/>
                  <a:gd name="T24" fmla="*/ 1845 w 1959"/>
                  <a:gd name="T25" fmla="*/ 11 h 302"/>
                  <a:gd name="T26" fmla="*/ 1959 w 1959"/>
                  <a:gd name="T27" fmla="*/ 264 h 302"/>
                  <a:gd name="T28" fmla="*/ 1959 w 1959"/>
                  <a:gd name="T29" fmla="*/ 286 h 302"/>
                  <a:gd name="T30" fmla="*/ 1953 w 1959"/>
                  <a:gd name="T31" fmla="*/ 291 h 302"/>
                  <a:gd name="T32" fmla="*/ 1948 w 1959"/>
                  <a:gd name="T33" fmla="*/ 297 h 302"/>
                  <a:gd name="T34" fmla="*/ 1937 w 1959"/>
                  <a:gd name="T35" fmla="*/ 302 h 302"/>
                  <a:gd name="T36" fmla="*/ 1937 w 1959"/>
                  <a:gd name="T37" fmla="*/ 291 h 302"/>
                  <a:gd name="T38" fmla="*/ 1948 w 1959"/>
                  <a:gd name="T39" fmla="*/ 286 h 302"/>
                  <a:gd name="T40" fmla="*/ 1948 w 1959"/>
                  <a:gd name="T41" fmla="*/ 286 h 302"/>
                  <a:gd name="T42" fmla="*/ 1948 w 1959"/>
                  <a:gd name="T43" fmla="*/ 264 h 302"/>
                  <a:gd name="T44" fmla="*/ 1834 w 1959"/>
                  <a:gd name="T45" fmla="*/ 11 h 302"/>
                  <a:gd name="T46" fmla="*/ 1834 w 1959"/>
                  <a:gd name="T47" fmla="*/ 11 h 302"/>
                  <a:gd name="T48" fmla="*/ 135 w 1959"/>
                  <a:gd name="T49" fmla="*/ 11 h 302"/>
                  <a:gd name="T50" fmla="*/ 129 w 1959"/>
                  <a:gd name="T51" fmla="*/ 16 h 302"/>
                  <a:gd name="T52" fmla="*/ 16 w 1959"/>
                  <a:gd name="T53" fmla="*/ 264 h 302"/>
                  <a:gd name="T54" fmla="*/ 10 w 1959"/>
                  <a:gd name="T55" fmla="*/ 270 h 302"/>
                  <a:gd name="T56" fmla="*/ 10 w 1959"/>
                  <a:gd name="T57" fmla="*/ 275 h 302"/>
                  <a:gd name="T58" fmla="*/ 16 w 1959"/>
                  <a:gd name="T59" fmla="*/ 286 h 302"/>
                  <a:gd name="T60" fmla="*/ 16 w 1959"/>
                  <a:gd name="T61" fmla="*/ 291 h 302"/>
                  <a:gd name="T62" fmla="*/ 21 w 1959"/>
                  <a:gd name="T63" fmla="*/ 291 h 302"/>
                  <a:gd name="T64" fmla="*/ 21 w 1959"/>
                  <a:gd name="T6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59" h="302">
                    <a:moveTo>
                      <a:pt x="21" y="302"/>
                    </a:moveTo>
                    <a:lnTo>
                      <a:pt x="10" y="297"/>
                    </a:lnTo>
                    <a:lnTo>
                      <a:pt x="5" y="291"/>
                    </a:lnTo>
                    <a:lnTo>
                      <a:pt x="5" y="286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5" y="264"/>
                    </a:lnTo>
                    <a:lnTo>
                      <a:pt x="118" y="11"/>
                    </a:lnTo>
                    <a:lnTo>
                      <a:pt x="124" y="5"/>
                    </a:lnTo>
                    <a:lnTo>
                      <a:pt x="135" y="0"/>
                    </a:lnTo>
                    <a:lnTo>
                      <a:pt x="1834" y="0"/>
                    </a:lnTo>
                    <a:lnTo>
                      <a:pt x="1840" y="5"/>
                    </a:lnTo>
                    <a:lnTo>
                      <a:pt x="1845" y="11"/>
                    </a:lnTo>
                    <a:lnTo>
                      <a:pt x="1959" y="264"/>
                    </a:lnTo>
                    <a:lnTo>
                      <a:pt x="1959" y="286"/>
                    </a:lnTo>
                    <a:lnTo>
                      <a:pt x="1953" y="291"/>
                    </a:lnTo>
                    <a:lnTo>
                      <a:pt x="1948" y="297"/>
                    </a:lnTo>
                    <a:lnTo>
                      <a:pt x="1937" y="302"/>
                    </a:lnTo>
                    <a:lnTo>
                      <a:pt x="1937" y="291"/>
                    </a:lnTo>
                    <a:lnTo>
                      <a:pt x="1948" y="286"/>
                    </a:lnTo>
                    <a:lnTo>
                      <a:pt x="1948" y="286"/>
                    </a:lnTo>
                    <a:lnTo>
                      <a:pt x="1948" y="264"/>
                    </a:lnTo>
                    <a:lnTo>
                      <a:pt x="1834" y="11"/>
                    </a:lnTo>
                    <a:lnTo>
                      <a:pt x="1834" y="11"/>
                    </a:lnTo>
                    <a:lnTo>
                      <a:pt x="135" y="11"/>
                    </a:lnTo>
                    <a:lnTo>
                      <a:pt x="129" y="16"/>
                    </a:lnTo>
                    <a:lnTo>
                      <a:pt x="16" y="264"/>
                    </a:lnTo>
                    <a:lnTo>
                      <a:pt x="10" y="270"/>
                    </a:lnTo>
                    <a:lnTo>
                      <a:pt x="10" y="275"/>
                    </a:lnTo>
                    <a:lnTo>
                      <a:pt x="16" y="286"/>
                    </a:lnTo>
                    <a:lnTo>
                      <a:pt x="16" y="291"/>
                    </a:lnTo>
                    <a:lnTo>
                      <a:pt x="21" y="291"/>
                    </a:lnTo>
                    <a:lnTo>
                      <a:pt x="21" y="30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7" name="Rectangle 61"/>
              <p:cNvSpPr>
                <a:spLocks noChangeArrowheads="1"/>
              </p:cNvSpPr>
              <p:nvPr/>
            </p:nvSpPr>
            <p:spPr bwMode="auto">
              <a:xfrm>
                <a:off x="2062" y="4017"/>
                <a:ext cx="1916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8" name="Freeform 62"/>
              <p:cNvSpPr>
                <a:spLocks/>
              </p:cNvSpPr>
              <p:nvPr/>
            </p:nvSpPr>
            <p:spPr bwMode="auto">
              <a:xfrm>
                <a:off x="2073" y="3985"/>
                <a:ext cx="1900" cy="49"/>
              </a:xfrm>
              <a:custGeom>
                <a:avLst/>
                <a:gdLst>
                  <a:gd name="T0" fmla="*/ 1889 w 1900"/>
                  <a:gd name="T1" fmla="*/ 0 h 49"/>
                  <a:gd name="T2" fmla="*/ 5 w 1900"/>
                  <a:gd name="T3" fmla="*/ 0 h 49"/>
                  <a:gd name="T4" fmla="*/ 0 w 1900"/>
                  <a:gd name="T5" fmla="*/ 16 h 49"/>
                  <a:gd name="T6" fmla="*/ 0 w 1900"/>
                  <a:gd name="T7" fmla="*/ 38 h 49"/>
                  <a:gd name="T8" fmla="*/ 11 w 1900"/>
                  <a:gd name="T9" fmla="*/ 49 h 49"/>
                  <a:gd name="T10" fmla="*/ 1889 w 1900"/>
                  <a:gd name="T11" fmla="*/ 49 h 49"/>
                  <a:gd name="T12" fmla="*/ 1889 w 1900"/>
                  <a:gd name="T13" fmla="*/ 43 h 49"/>
                  <a:gd name="T14" fmla="*/ 1894 w 1900"/>
                  <a:gd name="T15" fmla="*/ 32 h 49"/>
                  <a:gd name="T16" fmla="*/ 1900 w 1900"/>
                  <a:gd name="T17" fmla="*/ 27 h 49"/>
                  <a:gd name="T18" fmla="*/ 1900 w 1900"/>
                  <a:gd name="T19" fmla="*/ 16 h 49"/>
                  <a:gd name="T20" fmla="*/ 1894 w 1900"/>
                  <a:gd name="T21" fmla="*/ 5 h 49"/>
                  <a:gd name="T22" fmla="*/ 1889 w 1900"/>
                  <a:gd name="T2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00" h="49">
                    <a:moveTo>
                      <a:pt x="1889" y="0"/>
                    </a:moveTo>
                    <a:lnTo>
                      <a:pt x="5" y="0"/>
                    </a:lnTo>
                    <a:lnTo>
                      <a:pt x="0" y="16"/>
                    </a:lnTo>
                    <a:lnTo>
                      <a:pt x="0" y="38"/>
                    </a:lnTo>
                    <a:lnTo>
                      <a:pt x="11" y="49"/>
                    </a:lnTo>
                    <a:lnTo>
                      <a:pt x="1889" y="49"/>
                    </a:lnTo>
                    <a:lnTo>
                      <a:pt x="1889" y="43"/>
                    </a:lnTo>
                    <a:lnTo>
                      <a:pt x="1894" y="32"/>
                    </a:lnTo>
                    <a:lnTo>
                      <a:pt x="1900" y="27"/>
                    </a:lnTo>
                    <a:lnTo>
                      <a:pt x="1900" y="16"/>
                    </a:lnTo>
                    <a:lnTo>
                      <a:pt x="1894" y="5"/>
                    </a:lnTo>
                    <a:lnTo>
                      <a:pt x="1889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399" name="Freeform 63"/>
              <p:cNvSpPr>
                <a:spLocks/>
              </p:cNvSpPr>
              <p:nvPr/>
            </p:nvSpPr>
            <p:spPr bwMode="auto">
              <a:xfrm>
                <a:off x="2068" y="3980"/>
                <a:ext cx="1910" cy="59"/>
              </a:xfrm>
              <a:custGeom>
                <a:avLst/>
                <a:gdLst>
                  <a:gd name="T0" fmla="*/ 16 w 1910"/>
                  <a:gd name="T1" fmla="*/ 5 h 59"/>
                  <a:gd name="T2" fmla="*/ 10 w 1910"/>
                  <a:gd name="T3" fmla="*/ 21 h 59"/>
                  <a:gd name="T4" fmla="*/ 10 w 1910"/>
                  <a:gd name="T5" fmla="*/ 43 h 59"/>
                  <a:gd name="T6" fmla="*/ 16 w 1910"/>
                  <a:gd name="T7" fmla="*/ 48 h 59"/>
                  <a:gd name="T8" fmla="*/ 1888 w 1910"/>
                  <a:gd name="T9" fmla="*/ 48 h 59"/>
                  <a:gd name="T10" fmla="*/ 1888 w 1910"/>
                  <a:gd name="T11" fmla="*/ 48 h 59"/>
                  <a:gd name="T12" fmla="*/ 1894 w 1910"/>
                  <a:gd name="T13" fmla="*/ 37 h 59"/>
                  <a:gd name="T14" fmla="*/ 1899 w 1910"/>
                  <a:gd name="T15" fmla="*/ 32 h 59"/>
                  <a:gd name="T16" fmla="*/ 1899 w 1910"/>
                  <a:gd name="T17" fmla="*/ 21 h 59"/>
                  <a:gd name="T18" fmla="*/ 1894 w 1910"/>
                  <a:gd name="T19" fmla="*/ 10 h 59"/>
                  <a:gd name="T20" fmla="*/ 1888 w 1910"/>
                  <a:gd name="T21" fmla="*/ 5 h 59"/>
                  <a:gd name="T22" fmla="*/ 1899 w 1910"/>
                  <a:gd name="T23" fmla="*/ 5 h 59"/>
                  <a:gd name="T24" fmla="*/ 1905 w 1910"/>
                  <a:gd name="T25" fmla="*/ 10 h 59"/>
                  <a:gd name="T26" fmla="*/ 1910 w 1910"/>
                  <a:gd name="T27" fmla="*/ 21 h 59"/>
                  <a:gd name="T28" fmla="*/ 1910 w 1910"/>
                  <a:gd name="T29" fmla="*/ 32 h 59"/>
                  <a:gd name="T30" fmla="*/ 1905 w 1910"/>
                  <a:gd name="T31" fmla="*/ 37 h 59"/>
                  <a:gd name="T32" fmla="*/ 1899 w 1910"/>
                  <a:gd name="T33" fmla="*/ 48 h 59"/>
                  <a:gd name="T34" fmla="*/ 1899 w 1910"/>
                  <a:gd name="T35" fmla="*/ 54 h 59"/>
                  <a:gd name="T36" fmla="*/ 1894 w 1910"/>
                  <a:gd name="T37" fmla="*/ 59 h 59"/>
                  <a:gd name="T38" fmla="*/ 16 w 1910"/>
                  <a:gd name="T39" fmla="*/ 59 h 59"/>
                  <a:gd name="T40" fmla="*/ 10 w 1910"/>
                  <a:gd name="T41" fmla="*/ 54 h 59"/>
                  <a:gd name="T42" fmla="*/ 0 w 1910"/>
                  <a:gd name="T43" fmla="*/ 43 h 59"/>
                  <a:gd name="T44" fmla="*/ 0 w 1910"/>
                  <a:gd name="T45" fmla="*/ 21 h 59"/>
                  <a:gd name="T46" fmla="*/ 5 w 1910"/>
                  <a:gd name="T47" fmla="*/ 5 h 59"/>
                  <a:gd name="T48" fmla="*/ 10 w 1910"/>
                  <a:gd name="T49" fmla="*/ 0 h 59"/>
                  <a:gd name="T50" fmla="*/ 16 w 1910"/>
                  <a:gd name="T51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10" h="59">
                    <a:moveTo>
                      <a:pt x="16" y="5"/>
                    </a:moveTo>
                    <a:lnTo>
                      <a:pt x="10" y="21"/>
                    </a:lnTo>
                    <a:lnTo>
                      <a:pt x="10" y="43"/>
                    </a:lnTo>
                    <a:lnTo>
                      <a:pt x="16" y="48"/>
                    </a:lnTo>
                    <a:lnTo>
                      <a:pt x="1888" y="48"/>
                    </a:lnTo>
                    <a:lnTo>
                      <a:pt x="1888" y="48"/>
                    </a:lnTo>
                    <a:lnTo>
                      <a:pt x="1894" y="37"/>
                    </a:lnTo>
                    <a:lnTo>
                      <a:pt x="1899" y="32"/>
                    </a:lnTo>
                    <a:lnTo>
                      <a:pt x="1899" y="21"/>
                    </a:lnTo>
                    <a:lnTo>
                      <a:pt x="1894" y="10"/>
                    </a:lnTo>
                    <a:lnTo>
                      <a:pt x="1888" y="5"/>
                    </a:lnTo>
                    <a:lnTo>
                      <a:pt x="1899" y="5"/>
                    </a:lnTo>
                    <a:lnTo>
                      <a:pt x="1905" y="10"/>
                    </a:lnTo>
                    <a:lnTo>
                      <a:pt x="1910" y="21"/>
                    </a:lnTo>
                    <a:lnTo>
                      <a:pt x="1910" y="32"/>
                    </a:lnTo>
                    <a:lnTo>
                      <a:pt x="1905" y="37"/>
                    </a:lnTo>
                    <a:lnTo>
                      <a:pt x="1899" y="48"/>
                    </a:lnTo>
                    <a:lnTo>
                      <a:pt x="1899" y="54"/>
                    </a:lnTo>
                    <a:lnTo>
                      <a:pt x="1894" y="59"/>
                    </a:lnTo>
                    <a:lnTo>
                      <a:pt x="16" y="59"/>
                    </a:lnTo>
                    <a:lnTo>
                      <a:pt x="10" y="54"/>
                    </a:lnTo>
                    <a:lnTo>
                      <a:pt x="0" y="43"/>
                    </a:lnTo>
                    <a:lnTo>
                      <a:pt x="0" y="21"/>
                    </a:lnTo>
                    <a:lnTo>
                      <a:pt x="5" y="5"/>
                    </a:lnTo>
                    <a:lnTo>
                      <a:pt x="10" y="0"/>
                    </a:lnTo>
                    <a:lnTo>
                      <a:pt x="16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0" name="Freeform 64"/>
              <p:cNvSpPr>
                <a:spLocks/>
              </p:cNvSpPr>
              <p:nvPr/>
            </p:nvSpPr>
            <p:spPr bwMode="auto">
              <a:xfrm>
                <a:off x="2078" y="3980"/>
                <a:ext cx="1889" cy="10"/>
              </a:xfrm>
              <a:custGeom>
                <a:avLst/>
                <a:gdLst>
                  <a:gd name="T0" fmla="*/ 1884 w 1889"/>
                  <a:gd name="T1" fmla="*/ 10 h 10"/>
                  <a:gd name="T2" fmla="*/ 0 w 1889"/>
                  <a:gd name="T3" fmla="*/ 10 h 10"/>
                  <a:gd name="T4" fmla="*/ 0 w 1889"/>
                  <a:gd name="T5" fmla="*/ 0 h 10"/>
                  <a:gd name="T6" fmla="*/ 1884 w 1889"/>
                  <a:gd name="T7" fmla="*/ 0 h 10"/>
                  <a:gd name="T8" fmla="*/ 1889 w 1889"/>
                  <a:gd name="T9" fmla="*/ 5 h 10"/>
                  <a:gd name="T10" fmla="*/ 1884 w 188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89" h="10">
                    <a:moveTo>
                      <a:pt x="1884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84" y="0"/>
                    </a:lnTo>
                    <a:lnTo>
                      <a:pt x="1889" y="5"/>
                    </a:lnTo>
                    <a:lnTo>
                      <a:pt x="1884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1" name="Freeform 65"/>
              <p:cNvSpPr>
                <a:spLocks/>
              </p:cNvSpPr>
              <p:nvPr/>
            </p:nvSpPr>
            <p:spPr bwMode="auto">
              <a:xfrm>
                <a:off x="3622" y="3742"/>
                <a:ext cx="21" cy="49"/>
              </a:xfrm>
              <a:custGeom>
                <a:avLst/>
                <a:gdLst>
                  <a:gd name="T0" fmla="*/ 11 w 21"/>
                  <a:gd name="T1" fmla="*/ 0 h 49"/>
                  <a:gd name="T2" fmla="*/ 21 w 21"/>
                  <a:gd name="T3" fmla="*/ 49 h 49"/>
                  <a:gd name="T4" fmla="*/ 11 w 21"/>
                  <a:gd name="T5" fmla="*/ 49 h 49"/>
                  <a:gd name="T6" fmla="*/ 0 w 21"/>
                  <a:gd name="T7" fmla="*/ 0 h 49"/>
                  <a:gd name="T8" fmla="*/ 11 w 21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9">
                    <a:moveTo>
                      <a:pt x="11" y="0"/>
                    </a:moveTo>
                    <a:lnTo>
                      <a:pt x="21" y="49"/>
                    </a:lnTo>
                    <a:lnTo>
                      <a:pt x="11" y="49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2" name="Freeform 66"/>
              <p:cNvSpPr>
                <a:spLocks/>
              </p:cNvSpPr>
              <p:nvPr/>
            </p:nvSpPr>
            <p:spPr bwMode="auto">
              <a:xfrm>
                <a:off x="3703" y="3742"/>
                <a:ext cx="27" cy="49"/>
              </a:xfrm>
              <a:custGeom>
                <a:avLst/>
                <a:gdLst>
                  <a:gd name="T0" fmla="*/ 11 w 27"/>
                  <a:gd name="T1" fmla="*/ 0 h 49"/>
                  <a:gd name="T2" fmla="*/ 27 w 27"/>
                  <a:gd name="T3" fmla="*/ 49 h 49"/>
                  <a:gd name="T4" fmla="*/ 16 w 27"/>
                  <a:gd name="T5" fmla="*/ 49 h 49"/>
                  <a:gd name="T6" fmla="*/ 0 w 27"/>
                  <a:gd name="T7" fmla="*/ 0 h 49"/>
                  <a:gd name="T8" fmla="*/ 11 w 27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9">
                    <a:moveTo>
                      <a:pt x="11" y="0"/>
                    </a:moveTo>
                    <a:lnTo>
                      <a:pt x="27" y="49"/>
                    </a:lnTo>
                    <a:lnTo>
                      <a:pt x="16" y="49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3" name="Freeform 67"/>
              <p:cNvSpPr>
                <a:spLocks/>
              </p:cNvSpPr>
              <p:nvPr/>
            </p:nvSpPr>
            <p:spPr bwMode="auto">
              <a:xfrm>
                <a:off x="2143" y="3753"/>
                <a:ext cx="81" cy="189"/>
              </a:xfrm>
              <a:custGeom>
                <a:avLst/>
                <a:gdLst>
                  <a:gd name="T0" fmla="*/ 81 w 81"/>
                  <a:gd name="T1" fmla="*/ 0 h 189"/>
                  <a:gd name="T2" fmla="*/ 0 w 81"/>
                  <a:gd name="T3" fmla="*/ 189 h 189"/>
                  <a:gd name="T4" fmla="*/ 33 w 81"/>
                  <a:gd name="T5" fmla="*/ 140 h 189"/>
                  <a:gd name="T6" fmla="*/ 59 w 81"/>
                  <a:gd name="T7" fmla="*/ 76 h 189"/>
                  <a:gd name="T8" fmla="*/ 76 w 81"/>
                  <a:gd name="T9" fmla="*/ 27 h 189"/>
                  <a:gd name="T10" fmla="*/ 81 w 81"/>
                  <a:gd name="T11" fmla="*/ 16 h 189"/>
                  <a:gd name="T12" fmla="*/ 81 w 81"/>
                  <a:gd name="T1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189">
                    <a:moveTo>
                      <a:pt x="81" y="0"/>
                    </a:moveTo>
                    <a:lnTo>
                      <a:pt x="0" y="189"/>
                    </a:lnTo>
                    <a:lnTo>
                      <a:pt x="33" y="140"/>
                    </a:lnTo>
                    <a:lnTo>
                      <a:pt x="59" y="76"/>
                    </a:lnTo>
                    <a:lnTo>
                      <a:pt x="76" y="27"/>
                    </a:lnTo>
                    <a:lnTo>
                      <a:pt x="81" y="16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4" name="Freeform 68"/>
              <p:cNvSpPr>
                <a:spLocks/>
              </p:cNvSpPr>
              <p:nvPr/>
            </p:nvSpPr>
            <p:spPr bwMode="auto">
              <a:xfrm>
                <a:off x="2138" y="3753"/>
                <a:ext cx="91" cy="189"/>
              </a:xfrm>
              <a:custGeom>
                <a:avLst/>
                <a:gdLst>
                  <a:gd name="T0" fmla="*/ 0 w 91"/>
                  <a:gd name="T1" fmla="*/ 189 h 189"/>
                  <a:gd name="T2" fmla="*/ 32 w 91"/>
                  <a:gd name="T3" fmla="*/ 140 h 189"/>
                  <a:gd name="T4" fmla="*/ 59 w 91"/>
                  <a:gd name="T5" fmla="*/ 76 h 189"/>
                  <a:gd name="T6" fmla="*/ 75 w 91"/>
                  <a:gd name="T7" fmla="*/ 27 h 189"/>
                  <a:gd name="T8" fmla="*/ 81 w 91"/>
                  <a:gd name="T9" fmla="*/ 16 h 189"/>
                  <a:gd name="T10" fmla="*/ 81 w 91"/>
                  <a:gd name="T11" fmla="*/ 0 h 189"/>
                  <a:gd name="T12" fmla="*/ 91 w 91"/>
                  <a:gd name="T13" fmla="*/ 0 h 189"/>
                  <a:gd name="T14" fmla="*/ 91 w 91"/>
                  <a:gd name="T15" fmla="*/ 16 h 189"/>
                  <a:gd name="T16" fmla="*/ 86 w 91"/>
                  <a:gd name="T17" fmla="*/ 27 h 189"/>
                  <a:gd name="T18" fmla="*/ 70 w 91"/>
                  <a:gd name="T19" fmla="*/ 76 h 189"/>
                  <a:gd name="T20" fmla="*/ 43 w 91"/>
                  <a:gd name="T21" fmla="*/ 140 h 189"/>
                  <a:gd name="T22" fmla="*/ 11 w 91"/>
                  <a:gd name="T23" fmla="*/ 189 h 189"/>
                  <a:gd name="T24" fmla="*/ 0 w 91"/>
                  <a:gd name="T25" fmla="*/ 189 h 189"/>
                  <a:gd name="T26" fmla="*/ 0 w 91"/>
                  <a:gd name="T27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189">
                    <a:moveTo>
                      <a:pt x="0" y="189"/>
                    </a:moveTo>
                    <a:lnTo>
                      <a:pt x="32" y="140"/>
                    </a:lnTo>
                    <a:lnTo>
                      <a:pt x="59" y="76"/>
                    </a:lnTo>
                    <a:lnTo>
                      <a:pt x="75" y="27"/>
                    </a:lnTo>
                    <a:lnTo>
                      <a:pt x="81" y="16"/>
                    </a:lnTo>
                    <a:lnTo>
                      <a:pt x="81" y="0"/>
                    </a:lnTo>
                    <a:lnTo>
                      <a:pt x="91" y="0"/>
                    </a:lnTo>
                    <a:lnTo>
                      <a:pt x="91" y="16"/>
                    </a:lnTo>
                    <a:lnTo>
                      <a:pt x="86" y="27"/>
                    </a:lnTo>
                    <a:lnTo>
                      <a:pt x="70" y="76"/>
                    </a:lnTo>
                    <a:lnTo>
                      <a:pt x="43" y="140"/>
                    </a:lnTo>
                    <a:lnTo>
                      <a:pt x="11" y="189"/>
                    </a:lnTo>
                    <a:lnTo>
                      <a:pt x="0" y="18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5" name="Freeform 69"/>
              <p:cNvSpPr>
                <a:spLocks/>
              </p:cNvSpPr>
              <p:nvPr/>
            </p:nvSpPr>
            <p:spPr bwMode="auto">
              <a:xfrm>
                <a:off x="2138" y="3753"/>
                <a:ext cx="91" cy="189"/>
              </a:xfrm>
              <a:custGeom>
                <a:avLst/>
                <a:gdLst>
                  <a:gd name="T0" fmla="*/ 91 w 91"/>
                  <a:gd name="T1" fmla="*/ 0 h 189"/>
                  <a:gd name="T2" fmla="*/ 11 w 91"/>
                  <a:gd name="T3" fmla="*/ 189 h 189"/>
                  <a:gd name="T4" fmla="*/ 0 w 91"/>
                  <a:gd name="T5" fmla="*/ 189 h 189"/>
                  <a:gd name="T6" fmla="*/ 81 w 91"/>
                  <a:gd name="T7" fmla="*/ 0 h 189"/>
                  <a:gd name="T8" fmla="*/ 91 w 91"/>
                  <a:gd name="T9" fmla="*/ 0 h 189"/>
                  <a:gd name="T10" fmla="*/ 91 w 91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89">
                    <a:moveTo>
                      <a:pt x="91" y="0"/>
                    </a:moveTo>
                    <a:lnTo>
                      <a:pt x="11" y="189"/>
                    </a:lnTo>
                    <a:lnTo>
                      <a:pt x="0" y="189"/>
                    </a:lnTo>
                    <a:lnTo>
                      <a:pt x="81" y="0"/>
                    </a:lnTo>
                    <a:lnTo>
                      <a:pt x="9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6" name="Freeform 70"/>
              <p:cNvSpPr>
                <a:spLocks/>
              </p:cNvSpPr>
              <p:nvPr/>
            </p:nvSpPr>
            <p:spPr bwMode="auto">
              <a:xfrm>
                <a:off x="3530" y="3737"/>
                <a:ext cx="281" cy="59"/>
              </a:xfrm>
              <a:custGeom>
                <a:avLst/>
                <a:gdLst>
                  <a:gd name="T0" fmla="*/ 259 w 281"/>
                  <a:gd name="T1" fmla="*/ 11 h 59"/>
                  <a:gd name="T2" fmla="*/ 11 w 281"/>
                  <a:gd name="T3" fmla="*/ 11 h 59"/>
                  <a:gd name="T4" fmla="*/ 22 w 281"/>
                  <a:gd name="T5" fmla="*/ 48 h 59"/>
                  <a:gd name="T6" fmla="*/ 281 w 281"/>
                  <a:gd name="T7" fmla="*/ 48 h 59"/>
                  <a:gd name="T8" fmla="*/ 281 w 281"/>
                  <a:gd name="T9" fmla="*/ 59 h 59"/>
                  <a:gd name="T10" fmla="*/ 16 w 281"/>
                  <a:gd name="T11" fmla="*/ 59 h 59"/>
                  <a:gd name="T12" fmla="*/ 11 w 281"/>
                  <a:gd name="T13" fmla="*/ 54 h 59"/>
                  <a:gd name="T14" fmla="*/ 0 w 281"/>
                  <a:gd name="T15" fmla="*/ 5 h 59"/>
                  <a:gd name="T16" fmla="*/ 5 w 281"/>
                  <a:gd name="T17" fmla="*/ 0 h 59"/>
                  <a:gd name="T18" fmla="*/ 259 w 281"/>
                  <a:gd name="T19" fmla="*/ 0 h 59"/>
                  <a:gd name="T20" fmla="*/ 264 w 281"/>
                  <a:gd name="T21" fmla="*/ 5 h 59"/>
                  <a:gd name="T22" fmla="*/ 259 w 281"/>
                  <a:gd name="T23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1" h="59">
                    <a:moveTo>
                      <a:pt x="259" y="11"/>
                    </a:moveTo>
                    <a:lnTo>
                      <a:pt x="11" y="11"/>
                    </a:lnTo>
                    <a:lnTo>
                      <a:pt x="22" y="48"/>
                    </a:lnTo>
                    <a:lnTo>
                      <a:pt x="281" y="48"/>
                    </a:lnTo>
                    <a:lnTo>
                      <a:pt x="281" y="59"/>
                    </a:lnTo>
                    <a:lnTo>
                      <a:pt x="16" y="59"/>
                    </a:lnTo>
                    <a:lnTo>
                      <a:pt x="11" y="54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259" y="0"/>
                    </a:lnTo>
                    <a:lnTo>
                      <a:pt x="264" y="5"/>
                    </a:lnTo>
                    <a:lnTo>
                      <a:pt x="259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7" name="Freeform 71"/>
              <p:cNvSpPr>
                <a:spLocks/>
              </p:cNvSpPr>
              <p:nvPr/>
            </p:nvSpPr>
            <p:spPr bwMode="auto">
              <a:xfrm>
                <a:off x="3784" y="3742"/>
                <a:ext cx="32" cy="54"/>
              </a:xfrm>
              <a:custGeom>
                <a:avLst/>
                <a:gdLst>
                  <a:gd name="T0" fmla="*/ 21 w 32"/>
                  <a:gd name="T1" fmla="*/ 49 h 54"/>
                  <a:gd name="T2" fmla="*/ 0 w 32"/>
                  <a:gd name="T3" fmla="*/ 0 h 54"/>
                  <a:gd name="T4" fmla="*/ 10 w 32"/>
                  <a:gd name="T5" fmla="*/ 0 h 54"/>
                  <a:gd name="T6" fmla="*/ 32 w 32"/>
                  <a:gd name="T7" fmla="*/ 49 h 54"/>
                  <a:gd name="T8" fmla="*/ 27 w 32"/>
                  <a:gd name="T9" fmla="*/ 54 h 54"/>
                  <a:gd name="T10" fmla="*/ 21 w 32"/>
                  <a:gd name="T11" fmla="*/ 4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54">
                    <a:moveTo>
                      <a:pt x="21" y="49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32" y="49"/>
                    </a:lnTo>
                    <a:lnTo>
                      <a:pt x="27" y="54"/>
                    </a:lnTo>
                    <a:lnTo>
                      <a:pt x="21" y="4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8" name="Freeform 72"/>
              <p:cNvSpPr>
                <a:spLocks/>
              </p:cNvSpPr>
              <p:nvPr/>
            </p:nvSpPr>
            <p:spPr bwMode="auto">
              <a:xfrm>
                <a:off x="2192" y="3748"/>
                <a:ext cx="1101" cy="161"/>
              </a:xfrm>
              <a:custGeom>
                <a:avLst/>
                <a:gdLst>
                  <a:gd name="T0" fmla="*/ 59 w 1101"/>
                  <a:gd name="T1" fmla="*/ 0 h 161"/>
                  <a:gd name="T2" fmla="*/ 43 w 1101"/>
                  <a:gd name="T3" fmla="*/ 48 h 161"/>
                  <a:gd name="T4" fmla="*/ 16 w 1101"/>
                  <a:gd name="T5" fmla="*/ 118 h 161"/>
                  <a:gd name="T6" fmla="*/ 0 w 1101"/>
                  <a:gd name="T7" fmla="*/ 156 h 161"/>
                  <a:gd name="T8" fmla="*/ 54 w 1101"/>
                  <a:gd name="T9" fmla="*/ 156 h 161"/>
                  <a:gd name="T10" fmla="*/ 64 w 1101"/>
                  <a:gd name="T11" fmla="*/ 140 h 161"/>
                  <a:gd name="T12" fmla="*/ 172 w 1101"/>
                  <a:gd name="T13" fmla="*/ 140 h 161"/>
                  <a:gd name="T14" fmla="*/ 162 w 1101"/>
                  <a:gd name="T15" fmla="*/ 161 h 161"/>
                  <a:gd name="T16" fmla="*/ 901 w 1101"/>
                  <a:gd name="T17" fmla="*/ 161 h 161"/>
                  <a:gd name="T18" fmla="*/ 890 w 1101"/>
                  <a:gd name="T19" fmla="*/ 140 h 161"/>
                  <a:gd name="T20" fmla="*/ 982 w 1101"/>
                  <a:gd name="T21" fmla="*/ 140 h 161"/>
                  <a:gd name="T22" fmla="*/ 987 w 1101"/>
                  <a:gd name="T23" fmla="*/ 161 h 161"/>
                  <a:gd name="T24" fmla="*/ 1101 w 1101"/>
                  <a:gd name="T25" fmla="*/ 161 h 161"/>
                  <a:gd name="T26" fmla="*/ 1057 w 1101"/>
                  <a:gd name="T27" fmla="*/ 0 h 161"/>
                  <a:gd name="T28" fmla="*/ 815 w 1101"/>
                  <a:gd name="T29" fmla="*/ 0 h 161"/>
                  <a:gd name="T30" fmla="*/ 820 w 1101"/>
                  <a:gd name="T31" fmla="*/ 21 h 161"/>
                  <a:gd name="T32" fmla="*/ 755 w 1101"/>
                  <a:gd name="T33" fmla="*/ 21 h 161"/>
                  <a:gd name="T34" fmla="*/ 755 w 1101"/>
                  <a:gd name="T35" fmla="*/ 0 h 161"/>
                  <a:gd name="T36" fmla="*/ 512 w 1101"/>
                  <a:gd name="T37" fmla="*/ 0 h 161"/>
                  <a:gd name="T38" fmla="*/ 507 w 1101"/>
                  <a:gd name="T39" fmla="*/ 21 h 161"/>
                  <a:gd name="T40" fmla="*/ 453 w 1101"/>
                  <a:gd name="T41" fmla="*/ 21 h 161"/>
                  <a:gd name="T42" fmla="*/ 453 w 1101"/>
                  <a:gd name="T43" fmla="*/ 0 h 161"/>
                  <a:gd name="T44" fmla="*/ 199 w 1101"/>
                  <a:gd name="T45" fmla="*/ 0 h 161"/>
                  <a:gd name="T46" fmla="*/ 194 w 1101"/>
                  <a:gd name="T47" fmla="*/ 21 h 161"/>
                  <a:gd name="T48" fmla="*/ 97 w 1101"/>
                  <a:gd name="T49" fmla="*/ 21 h 161"/>
                  <a:gd name="T50" fmla="*/ 108 w 1101"/>
                  <a:gd name="T51" fmla="*/ 0 h 161"/>
                  <a:gd name="T52" fmla="*/ 59 w 1101"/>
                  <a:gd name="T53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01" h="161">
                    <a:moveTo>
                      <a:pt x="59" y="0"/>
                    </a:moveTo>
                    <a:lnTo>
                      <a:pt x="43" y="48"/>
                    </a:lnTo>
                    <a:lnTo>
                      <a:pt x="16" y="118"/>
                    </a:lnTo>
                    <a:lnTo>
                      <a:pt x="0" y="156"/>
                    </a:lnTo>
                    <a:lnTo>
                      <a:pt x="54" y="156"/>
                    </a:lnTo>
                    <a:lnTo>
                      <a:pt x="64" y="140"/>
                    </a:lnTo>
                    <a:lnTo>
                      <a:pt x="172" y="140"/>
                    </a:lnTo>
                    <a:lnTo>
                      <a:pt x="162" y="161"/>
                    </a:lnTo>
                    <a:lnTo>
                      <a:pt x="901" y="161"/>
                    </a:lnTo>
                    <a:lnTo>
                      <a:pt x="890" y="140"/>
                    </a:lnTo>
                    <a:lnTo>
                      <a:pt x="982" y="140"/>
                    </a:lnTo>
                    <a:lnTo>
                      <a:pt x="987" y="161"/>
                    </a:lnTo>
                    <a:lnTo>
                      <a:pt x="1101" y="161"/>
                    </a:lnTo>
                    <a:lnTo>
                      <a:pt x="1057" y="0"/>
                    </a:lnTo>
                    <a:lnTo>
                      <a:pt x="815" y="0"/>
                    </a:lnTo>
                    <a:lnTo>
                      <a:pt x="820" y="21"/>
                    </a:lnTo>
                    <a:lnTo>
                      <a:pt x="755" y="21"/>
                    </a:lnTo>
                    <a:lnTo>
                      <a:pt x="755" y="0"/>
                    </a:lnTo>
                    <a:lnTo>
                      <a:pt x="512" y="0"/>
                    </a:lnTo>
                    <a:lnTo>
                      <a:pt x="507" y="21"/>
                    </a:lnTo>
                    <a:lnTo>
                      <a:pt x="453" y="21"/>
                    </a:lnTo>
                    <a:lnTo>
                      <a:pt x="453" y="0"/>
                    </a:lnTo>
                    <a:lnTo>
                      <a:pt x="199" y="0"/>
                    </a:lnTo>
                    <a:lnTo>
                      <a:pt x="194" y="21"/>
                    </a:lnTo>
                    <a:lnTo>
                      <a:pt x="97" y="21"/>
                    </a:lnTo>
                    <a:lnTo>
                      <a:pt x="108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09" name="Freeform 73"/>
              <p:cNvSpPr>
                <a:spLocks/>
              </p:cNvSpPr>
              <p:nvPr/>
            </p:nvSpPr>
            <p:spPr bwMode="auto">
              <a:xfrm>
                <a:off x="2186" y="3742"/>
                <a:ext cx="1112" cy="173"/>
              </a:xfrm>
              <a:custGeom>
                <a:avLst/>
                <a:gdLst>
                  <a:gd name="T0" fmla="*/ 27 w 1112"/>
                  <a:gd name="T1" fmla="*/ 124 h 173"/>
                  <a:gd name="T2" fmla="*/ 60 w 1112"/>
                  <a:gd name="T3" fmla="*/ 157 h 173"/>
                  <a:gd name="T4" fmla="*/ 70 w 1112"/>
                  <a:gd name="T5" fmla="*/ 140 h 173"/>
                  <a:gd name="T6" fmla="*/ 184 w 1112"/>
                  <a:gd name="T7" fmla="*/ 146 h 173"/>
                  <a:gd name="T8" fmla="*/ 902 w 1112"/>
                  <a:gd name="T9" fmla="*/ 162 h 173"/>
                  <a:gd name="T10" fmla="*/ 896 w 1112"/>
                  <a:gd name="T11" fmla="*/ 140 h 173"/>
                  <a:gd name="T12" fmla="*/ 993 w 1112"/>
                  <a:gd name="T13" fmla="*/ 146 h 173"/>
                  <a:gd name="T14" fmla="*/ 1101 w 1112"/>
                  <a:gd name="T15" fmla="*/ 162 h 173"/>
                  <a:gd name="T16" fmla="*/ 826 w 1112"/>
                  <a:gd name="T17" fmla="*/ 11 h 173"/>
                  <a:gd name="T18" fmla="*/ 826 w 1112"/>
                  <a:gd name="T19" fmla="*/ 33 h 173"/>
                  <a:gd name="T20" fmla="*/ 756 w 1112"/>
                  <a:gd name="T21" fmla="*/ 27 h 173"/>
                  <a:gd name="T22" fmla="*/ 524 w 1112"/>
                  <a:gd name="T23" fmla="*/ 11 h 173"/>
                  <a:gd name="T24" fmla="*/ 513 w 1112"/>
                  <a:gd name="T25" fmla="*/ 33 h 173"/>
                  <a:gd name="T26" fmla="*/ 454 w 1112"/>
                  <a:gd name="T27" fmla="*/ 27 h 173"/>
                  <a:gd name="T28" fmla="*/ 211 w 1112"/>
                  <a:gd name="T29" fmla="*/ 11 h 173"/>
                  <a:gd name="T30" fmla="*/ 200 w 1112"/>
                  <a:gd name="T31" fmla="*/ 33 h 173"/>
                  <a:gd name="T32" fmla="*/ 97 w 1112"/>
                  <a:gd name="T33" fmla="*/ 27 h 173"/>
                  <a:gd name="T34" fmla="*/ 65 w 1112"/>
                  <a:gd name="T35" fmla="*/ 11 h 173"/>
                  <a:gd name="T36" fmla="*/ 114 w 1112"/>
                  <a:gd name="T37" fmla="*/ 0 h 173"/>
                  <a:gd name="T38" fmla="*/ 114 w 1112"/>
                  <a:gd name="T39" fmla="*/ 22 h 173"/>
                  <a:gd name="T40" fmla="*/ 200 w 1112"/>
                  <a:gd name="T41" fmla="*/ 6 h 173"/>
                  <a:gd name="T42" fmla="*/ 459 w 1112"/>
                  <a:gd name="T43" fmla="*/ 0 h 173"/>
                  <a:gd name="T44" fmla="*/ 464 w 1112"/>
                  <a:gd name="T45" fmla="*/ 22 h 173"/>
                  <a:gd name="T46" fmla="*/ 513 w 1112"/>
                  <a:gd name="T47" fmla="*/ 6 h 173"/>
                  <a:gd name="T48" fmla="*/ 761 w 1112"/>
                  <a:gd name="T49" fmla="*/ 0 h 173"/>
                  <a:gd name="T50" fmla="*/ 767 w 1112"/>
                  <a:gd name="T51" fmla="*/ 22 h 173"/>
                  <a:gd name="T52" fmla="*/ 815 w 1112"/>
                  <a:gd name="T53" fmla="*/ 6 h 173"/>
                  <a:gd name="T54" fmla="*/ 1063 w 1112"/>
                  <a:gd name="T55" fmla="*/ 0 h 173"/>
                  <a:gd name="T56" fmla="*/ 1112 w 1112"/>
                  <a:gd name="T57" fmla="*/ 167 h 173"/>
                  <a:gd name="T58" fmla="*/ 993 w 1112"/>
                  <a:gd name="T59" fmla="*/ 173 h 173"/>
                  <a:gd name="T60" fmla="*/ 982 w 1112"/>
                  <a:gd name="T61" fmla="*/ 151 h 173"/>
                  <a:gd name="T62" fmla="*/ 912 w 1112"/>
                  <a:gd name="T63" fmla="*/ 167 h 173"/>
                  <a:gd name="T64" fmla="*/ 168 w 1112"/>
                  <a:gd name="T65" fmla="*/ 173 h 173"/>
                  <a:gd name="T66" fmla="*/ 173 w 1112"/>
                  <a:gd name="T67" fmla="*/ 151 h 173"/>
                  <a:gd name="T68" fmla="*/ 65 w 1112"/>
                  <a:gd name="T69" fmla="*/ 162 h 173"/>
                  <a:gd name="T70" fmla="*/ 6 w 1112"/>
                  <a:gd name="T71" fmla="*/ 167 h 173"/>
                  <a:gd name="T72" fmla="*/ 16 w 1112"/>
                  <a:gd name="T73" fmla="*/ 124 h 173"/>
                  <a:gd name="T74" fmla="*/ 54 w 1112"/>
                  <a:gd name="T75" fmla="*/ 5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12" h="173">
                    <a:moveTo>
                      <a:pt x="54" y="54"/>
                    </a:moveTo>
                    <a:lnTo>
                      <a:pt x="27" y="124"/>
                    </a:lnTo>
                    <a:lnTo>
                      <a:pt x="11" y="157"/>
                    </a:lnTo>
                    <a:lnTo>
                      <a:pt x="60" y="157"/>
                    </a:lnTo>
                    <a:lnTo>
                      <a:pt x="65" y="146"/>
                    </a:lnTo>
                    <a:lnTo>
                      <a:pt x="70" y="140"/>
                    </a:lnTo>
                    <a:lnTo>
                      <a:pt x="178" y="140"/>
                    </a:lnTo>
                    <a:lnTo>
                      <a:pt x="184" y="146"/>
                    </a:lnTo>
                    <a:lnTo>
                      <a:pt x="178" y="162"/>
                    </a:lnTo>
                    <a:lnTo>
                      <a:pt x="902" y="162"/>
                    </a:lnTo>
                    <a:lnTo>
                      <a:pt x="891" y="146"/>
                    </a:lnTo>
                    <a:lnTo>
                      <a:pt x="896" y="140"/>
                    </a:lnTo>
                    <a:lnTo>
                      <a:pt x="988" y="140"/>
                    </a:lnTo>
                    <a:lnTo>
                      <a:pt x="993" y="146"/>
                    </a:lnTo>
                    <a:lnTo>
                      <a:pt x="999" y="162"/>
                    </a:lnTo>
                    <a:lnTo>
                      <a:pt x="1101" y="162"/>
                    </a:lnTo>
                    <a:lnTo>
                      <a:pt x="1058" y="11"/>
                    </a:lnTo>
                    <a:lnTo>
                      <a:pt x="826" y="11"/>
                    </a:lnTo>
                    <a:lnTo>
                      <a:pt x="831" y="27"/>
                    </a:lnTo>
                    <a:lnTo>
                      <a:pt x="826" y="33"/>
                    </a:lnTo>
                    <a:lnTo>
                      <a:pt x="761" y="33"/>
                    </a:lnTo>
                    <a:lnTo>
                      <a:pt x="756" y="27"/>
                    </a:lnTo>
                    <a:lnTo>
                      <a:pt x="756" y="11"/>
                    </a:lnTo>
                    <a:lnTo>
                      <a:pt x="524" y="11"/>
                    </a:lnTo>
                    <a:lnTo>
                      <a:pt x="518" y="27"/>
                    </a:lnTo>
                    <a:lnTo>
                      <a:pt x="513" y="33"/>
                    </a:lnTo>
                    <a:lnTo>
                      <a:pt x="459" y="33"/>
                    </a:lnTo>
                    <a:lnTo>
                      <a:pt x="454" y="27"/>
                    </a:lnTo>
                    <a:lnTo>
                      <a:pt x="454" y="11"/>
                    </a:lnTo>
                    <a:lnTo>
                      <a:pt x="211" y="11"/>
                    </a:lnTo>
                    <a:lnTo>
                      <a:pt x="205" y="27"/>
                    </a:lnTo>
                    <a:lnTo>
                      <a:pt x="200" y="33"/>
                    </a:lnTo>
                    <a:lnTo>
                      <a:pt x="103" y="33"/>
                    </a:lnTo>
                    <a:lnTo>
                      <a:pt x="97" y="27"/>
                    </a:lnTo>
                    <a:lnTo>
                      <a:pt x="108" y="11"/>
                    </a:lnTo>
                    <a:lnTo>
                      <a:pt x="65" y="11"/>
                    </a:lnTo>
                    <a:lnTo>
                      <a:pt x="65" y="0"/>
                    </a:lnTo>
                    <a:lnTo>
                      <a:pt x="114" y="0"/>
                    </a:lnTo>
                    <a:lnTo>
                      <a:pt x="119" y="6"/>
                    </a:lnTo>
                    <a:lnTo>
                      <a:pt x="114" y="22"/>
                    </a:lnTo>
                    <a:lnTo>
                      <a:pt x="195" y="22"/>
                    </a:lnTo>
                    <a:lnTo>
                      <a:pt x="200" y="6"/>
                    </a:lnTo>
                    <a:lnTo>
                      <a:pt x="205" y="0"/>
                    </a:lnTo>
                    <a:lnTo>
                      <a:pt x="459" y="0"/>
                    </a:lnTo>
                    <a:lnTo>
                      <a:pt x="464" y="6"/>
                    </a:lnTo>
                    <a:lnTo>
                      <a:pt x="464" y="22"/>
                    </a:lnTo>
                    <a:lnTo>
                      <a:pt x="508" y="22"/>
                    </a:lnTo>
                    <a:lnTo>
                      <a:pt x="513" y="6"/>
                    </a:lnTo>
                    <a:lnTo>
                      <a:pt x="518" y="0"/>
                    </a:lnTo>
                    <a:lnTo>
                      <a:pt x="761" y="0"/>
                    </a:lnTo>
                    <a:lnTo>
                      <a:pt x="767" y="6"/>
                    </a:lnTo>
                    <a:lnTo>
                      <a:pt x="767" y="22"/>
                    </a:lnTo>
                    <a:lnTo>
                      <a:pt x="821" y="22"/>
                    </a:lnTo>
                    <a:lnTo>
                      <a:pt x="815" y="6"/>
                    </a:lnTo>
                    <a:lnTo>
                      <a:pt x="821" y="0"/>
                    </a:lnTo>
                    <a:lnTo>
                      <a:pt x="1063" y="0"/>
                    </a:lnTo>
                    <a:lnTo>
                      <a:pt x="1069" y="6"/>
                    </a:lnTo>
                    <a:lnTo>
                      <a:pt x="1112" y="167"/>
                    </a:lnTo>
                    <a:lnTo>
                      <a:pt x="1107" y="173"/>
                    </a:lnTo>
                    <a:lnTo>
                      <a:pt x="993" y="173"/>
                    </a:lnTo>
                    <a:lnTo>
                      <a:pt x="988" y="167"/>
                    </a:lnTo>
                    <a:lnTo>
                      <a:pt x="982" y="151"/>
                    </a:lnTo>
                    <a:lnTo>
                      <a:pt x="907" y="151"/>
                    </a:lnTo>
                    <a:lnTo>
                      <a:pt x="912" y="167"/>
                    </a:lnTo>
                    <a:lnTo>
                      <a:pt x="907" y="173"/>
                    </a:lnTo>
                    <a:lnTo>
                      <a:pt x="168" y="173"/>
                    </a:lnTo>
                    <a:lnTo>
                      <a:pt x="162" y="167"/>
                    </a:lnTo>
                    <a:lnTo>
                      <a:pt x="173" y="151"/>
                    </a:lnTo>
                    <a:lnTo>
                      <a:pt x="70" y="151"/>
                    </a:lnTo>
                    <a:lnTo>
                      <a:pt x="65" y="162"/>
                    </a:lnTo>
                    <a:lnTo>
                      <a:pt x="60" y="167"/>
                    </a:lnTo>
                    <a:lnTo>
                      <a:pt x="6" y="167"/>
                    </a:lnTo>
                    <a:lnTo>
                      <a:pt x="0" y="162"/>
                    </a:lnTo>
                    <a:lnTo>
                      <a:pt x="16" y="124"/>
                    </a:lnTo>
                    <a:lnTo>
                      <a:pt x="43" y="54"/>
                    </a:lnTo>
                    <a:lnTo>
                      <a:pt x="54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0" name="Freeform 74"/>
              <p:cNvSpPr>
                <a:spLocks/>
              </p:cNvSpPr>
              <p:nvPr/>
            </p:nvSpPr>
            <p:spPr bwMode="auto">
              <a:xfrm>
                <a:off x="2229" y="3742"/>
                <a:ext cx="27" cy="54"/>
              </a:xfrm>
              <a:custGeom>
                <a:avLst/>
                <a:gdLst>
                  <a:gd name="T0" fmla="*/ 27 w 27"/>
                  <a:gd name="T1" fmla="*/ 6 h 54"/>
                  <a:gd name="T2" fmla="*/ 11 w 27"/>
                  <a:gd name="T3" fmla="*/ 54 h 54"/>
                  <a:gd name="T4" fmla="*/ 0 w 27"/>
                  <a:gd name="T5" fmla="*/ 54 h 54"/>
                  <a:gd name="T6" fmla="*/ 17 w 27"/>
                  <a:gd name="T7" fmla="*/ 6 h 54"/>
                  <a:gd name="T8" fmla="*/ 22 w 27"/>
                  <a:gd name="T9" fmla="*/ 0 h 54"/>
                  <a:gd name="T10" fmla="*/ 27 w 27"/>
                  <a:gd name="T11" fmla="*/ 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54">
                    <a:moveTo>
                      <a:pt x="27" y="6"/>
                    </a:moveTo>
                    <a:lnTo>
                      <a:pt x="11" y="54"/>
                    </a:lnTo>
                    <a:lnTo>
                      <a:pt x="0" y="54"/>
                    </a:lnTo>
                    <a:lnTo>
                      <a:pt x="17" y="6"/>
                    </a:lnTo>
                    <a:lnTo>
                      <a:pt x="22" y="0"/>
                    </a:lnTo>
                    <a:lnTo>
                      <a:pt x="27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1" name="Rectangle 75"/>
              <p:cNvSpPr>
                <a:spLocks noChangeArrowheads="1"/>
              </p:cNvSpPr>
              <p:nvPr/>
            </p:nvSpPr>
            <p:spPr bwMode="auto">
              <a:xfrm>
                <a:off x="2235" y="3791"/>
                <a:ext cx="102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2" name="Freeform 76"/>
              <p:cNvSpPr>
                <a:spLocks/>
              </p:cNvSpPr>
              <p:nvPr/>
            </p:nvSpPr>
            <p:spPr bwMode="auto">
              <a:xfrm>
                <a:off x="2289" y="3748"/>
                <a:ext cx="16" cy="21"/>
              </a:xfrm>
              <a:custGeom>
                <a:avLst/>
                <a:gdLst>
                  <a:gd name="T0" fmla="*/ 0 w 16"/>
                  <a:gd name="T1" fmla="*/ 21 h 21"/>
                  <a:gd name="T2" fmla="*/ 5 w 16"/>
                  <a:gd name="T3" fmla="*/ 0 h 21"/>
                  <a:gd name="T4" fmla="*/ 16 w 16"/>
                  <a:gd name="T5" fmla="*/ 0 h 21"/>
                  <a:gd name="T6" fmla="*/ 11 w 16"/>
                  <a:gd name="T7" fmla="*/ 21 h 21"/>
                  <a:gd name="T8" fmla="*/ 0 w 16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21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1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3" name="Freeform 77"/>
              <p:cNvSpPr>
                <a:spLocks/>
              </p:cNvSpPr>
              <p:nvPr/>
            </p:nvSpPr>
            <p:spPr bwMode="auto">
              <a:xfrm>
                <a:off x="2435" y="3748"/>
                <a:ext cx="16" cy="21"/>
              </a:xfrm>
              <a:custGeom>
                <a:avLst/>
                <a:gdLst>
                  <a:gd name="T0" fmla="*/ 16 w 16"/>
                  <a:gd name="T1" fmla="*/ 0 h 21"/>
                  <a:gd name="T2" fmla="*/ 10 w 16"/>
                  <a:gd name="T3" fmla="*/ 21 h 21"/>
                  <a:gd name="T4" fmla="*/ 0 w 16"/>
                  <a:gd name="T5" fmla="*/ 21 h 21"/>
                  <a:gd name="T6" fmla="*/ 5 w 16"/>
                  <a:gd name="T7" fmla="*/ 0 h 21"/>
                  <a:gd name="T8" fmla="*/ 16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6" y="0"/>
                    </a:moveTo>
                    <a:lnTo>
                      <a:pt x="10" y="21"/>
                    </a:lnTo>
                    <a:lnTo>
                      <a:pt x="0" y="21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4" name="Rectangle 78"/>
              <p:cNvSpPr>
                <a:spLocks noChangeArrowheads="1"/>
              </p:cNvSpPr>
              <p:nvPr/>
            </p:nvSpPr>
            <p:spPr bwMode="auto">
              <a:xfrm>
                <a:off x="2753" y="3748"/>
                <a:ext cx="11" cy="2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5" name="Freeform 79"/>
              <p:cNvSpPr>
                <a:spLocks/>
              </p:cNvSpPr>
              <p:nvPr/>
            </p:nvSpPr>
            <p:spPr bwMode="auto">
              <a:xfrm>
                <a:off x="3061" y="3748"/>
                <a:ext cx="16" cy="21"/>
              </a:xfrm>
              <a:custGeom>
                <a:avLst/>
                <a:gdLst>
                  <a:gd name="T0" fmla="*/ 10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0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0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6" name="Freeform 80"/>
              <p:cNvSpPr>
                <a:spLocks/>
              </p:cNvSpPr>
              <p:nvPr/>
            </p:nvSpPr>
            <p:spPr bwMode="auto">
              <a:xfrm>
                <a:off x="3120" y="3748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7" name="Freeform 81"/>
              <p:cNvSpPr>
                <a:spLocks/>
              </p:cNvSpPr>
              <p:nvPr/>
            </p:nvSpPr>
            <p:spPr bwMode="auto">
              <a:xfrm>
                <a:off x="3185" y="3748"/>
                <a:ext cx="16" cy="21"/>
              </a:xfrm>
              <a:custGeom>
                <a:avLst/>
                <a:gdLst>
                  <a:gd name="T0" fmla="*/ 10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0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0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8" name="Freeform 82"/>
              <p:cNvSpPr>
                <a:spLocks/>
              </p:cNvSpPr>
              <p:nvPr/>
            </p:nvSpPr>
            <p:spPr bwMode="auto">
              <a:xfrm>
                <a:off x="2278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19" name="Rectangle 83"/>
              <p:cNvSpPr>
                <a:spLocks noChangeArrowheads="1"/>
              </p:cNvSpPr>
              <p:nvPr/>
            </p:nvSpPr>
            <p:spPr bwMode="auto">
              <a:xfrm>
                <a:off x="2731" y="3775"/>
                <a:ext cx="11" cy="2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0" name="Rectangle 84"/>
              <p:cNvSpPr>
                <a:spLocks noChangeArrowheads="1"/>
              </p:cNvSpPr>
              <p:nvPr/>
            </p:nvSpPr>
            <p:spPr bwMode="auto">
              <a:xfrm>
                <a:off x="2780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1" name="Freeform 85"/>
              <p:cNvSpPr>
                <a:spLocks/>
              </p:cNvSpPr>
              <p:nvPr/>
            </p:nvSpPr>
            <p:spPr bwMode="auto">
              <a:xfrm>
                <a:off x="2343" y="3796"/>
                <a:ext cx="16" cy="33"/>
              </a:xfrm>
              <a:custGeom>
                <a:avLst/>
                <a:gdLst>
                  <a:gd name="T0" fmla="*/ 16 w 16"/>
                  <a:gd name="T1" fmla="*/ 0 h 33"/>
                  <a:gd name="T2" fmla="*/ 11 w 16"/>
                  <a:gd name="T3" fmla="*/ 33 h 33"/>
                  <a:gd name="T4" fmla="*/ 0 w 16"/>
                  <a:gd name="T5" fmla="*/ 33 h 33"/>
                  <a:gd name="T6" fmla="*/ 5 w 16"/>
                  <a:gd name="T7" fmla="*/ 0 h 33"/>
                  <a:gd name="T8" fmla="*/ 16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lnTo>
                      <a:pt x="11" y="33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2" name="Freeform 86"/>
              <p:cNvSpPr>
                <a:spLocks/>
              </p:cNvSpPr>
              <p:nvPr/>
            </p:nvSpPr>
            <p:spPr bwMode="auto">
              <a:xfrm>
                <a:off x="2386" y="3796"/>
                <a:ext cx="22" cy="33"/>
              </a:xfrm>
              <a:custGeom>
                <a:avLst/>
                <a:gdLst>
                  <a:gd name="T0" fmla="*/ 22 w 22"/>
                  <a:gd name="T1" fmla="*/ 0 h 33"/>
                  <a:gd name="T2" fmla="*/ 11 w 22"/>
                  <a:gd name="T3" fmla="*/ 33 h 33"/>
                  <a:gd name="T4" fmla="*/ 0 w 22"/>
                  <a:gd name="T5" fmla="*/ 33 h 33"/>
                  <a:gd name="T6" fmla="*/ 11 w 22"/>
                  <a:gd name="T7" fmla="*/ 0 h 33"/>
                  <a:gd name="T8" fmla="*/ 22 w 22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22" y="0"/>
                    </a:moveTo>
                    <a:lnTo>
                      <a:pt x="11" y="33"/>
                    </a:lnTo>
                    <a:lnTo>
                      <a:pt x="0" y="33"/>
                    </a:lnTo>
                    <a:lnTo>
                      <a:pt x="11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3" name="Rectangle 87"/>
              <p:cNvSpPr>
                <a:spLocks noChangeArrowheads="1"/>
              </p:cNvSpPr>
              <p:nvPr/>
            </p:nvSpPr>
            <p:spPr bwMode="auto">
              <a:xfrm>
                <a:off x="2494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4" name="Freeform 88"/>
              <p:cNvSpPr>
                <a:spLocks/>
              </p:cNvSpPr>
              <p:nvPr/>
            </p:nvSpPr>
            <p:spPr bwMode="auto">
              <a:xfrm>
                <a:off x="2942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5" name="Freeform 89"/>
              <p:cNvSpPr>
                <a:spLocks/>
              </p:cNvSpPr>
              <p:nvPr/>
            </p:nvSpPr>
            <p:spPr bwMode="auto">
              <a:xfrm>
                <a:off x="2289" y="3796"/>
                <a:ext cx="21" cy="33"/>
              </a:xfrm>
              <a:custGeom>
                <a:avLst/>
                <a:gdLst>
                  <a:gd name="T0" fmla="*/ 21 w 21"/>
                  <a:gd name="T1" fmla="*/ 0 h 33"/>
                  <a:gd name="T2" fmla="*/ 11 w 21"/>
                  <a:gd name="T3" fmla="*/ 33 h 33"/>
                  <a:gd name="T4" fmla="*/ 0 w 21"/>
                  <a:gd name="T5" fmla="*/ 33 h 33"/>
                  <a:gd name="T6" fmla="*/ 11 w 21"/>
                  <a:gd name="T7" fmla="*/ 0 h 33"/>
                  <a:gd name="T8" fmla="*/ 21 w 2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21" y="0"/>
                    </a:moveTo>
                    <a:lnTo>
                      <a:pt x="11" y="33"/>
                    </a:lnTo>
                    <a:lnTo>
                      <a:pt x="0" y="33"/>
                    </a:lnTo>
                    <a:lnTo>
                      <a:pt x="1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6" name="Freeform 90"/>
              <p:cNvSpPr>
                <a:spLocks/>
              </p:cNvSpPr>
              <p:nvPr/>
            </p:nvSpPr>
            <p:spPr bwMode="auto">
              <a:xfrm>
                <a:off x="2321" y="3769"/>
                <a:ext cx="22" cy="27"/>
              </a:xfrm>
              <a:custGeom>
                <a:avLst/>
                <a:gdLst>
                  <a:gd name="T0" fmla="*/ 22 w 22"/>
                  <a:gd name="T1" fmla="*/ 0 h 27"/>
                  <a:gd name="T2" fmla="*/ 11 w 22"/>
                  <a:gd name="T3" fmla="*/ 27 h 27"/>
                  <a:gd name="T4" fmla="*/ 0 w 22"/>
                  <a:gd name="T5" fmla="*/ 27 h 27"/>
                  <a:gd name="T6" fmla="*/ 11 w 22"/>
                  <a:gd name="T7" fmla="*/ 0 h 27"/>
                  <a:gd name="T8" fmla="*/ 22 w 22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7">
                    <a:moveTo>
                      <a:pt x="22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11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7" name="Freeform 91"/>
              <p:cNvSpPr>
                <a:spLocks/>
              </p:cNvSpPr>
              <p:nvPr/>
            </p:nvSpPr>
            <p:spPr bwMode="auto">
              <a:xfrm>
                <a:off x="2370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8" name="Freeform 92"/>
              <p:cNvSpPr>
                <a:spLocks/>
              </p:cNvSpPr>
              <p:nvPr/>
            </p:nvSpPr>
            <p:spPr bwMode="auto">
              <a:xfrm>
                <a:off x="2424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29" name="Rectangle 93"/>
              <p:cNvSpPr>
                <a:spLocks noChangeArrowheads="1"/>
              </p:cNvSpPr>
              <p:nvPr/>
            </p:nvSpPr>
            <p:spPr bwMode="auto">
              <a:xfrm>
                <a:off x="2526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0" name="Freeform 94"/>
              <p:cNvSpPr>
                <a:spLocks/>
              </p:cNvSpPr>
              <p:nvPr/>
            </p:nvSpPr>
            <p:spPr bwMode="auto">
              <a:xfrm>
                <a:off x="2467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1" name="Rectangle 95"/>
              <p:cNvSpPr>
                <a:spLocks noChangeArrowheads="1"/>
              </p:cNvSpPr>
              <p:nvPr/>
            </p:nvSpPr>
            <p:spPr bwMode="auto">
              <a:xfrm>
                <a:off x="2586" y="3769"/>
                <a:ext cx="10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2" name="Rectangle 96"/>
              <p:cNvSpPr>
                <a:spLocks noChangeArrowheads="1"/>
              </p:cNvSpPr>
              <p:nvPr/>
            </p:nvSpPr>
            <p:spPr bwMode="auto">
              <a:xfrm>
                <a:off x="2629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3" name="Freeform 97"/>
              <p:cNvSpPr>
                <a:spLocks/>
              </p:cNvSpPr>
              <p:nvPr/>
            </p:nvSpPr>
            <p:spPr bwMode="auto">
              <a:xfrm>
                <a:off x="2499" y="3748"/>
                <a:ext cx="16" cy="21"/>
              </a:xfrm>
              <a:custGeom>
                <a:avLst/>
                <a:gdLst>
                  <a:gd name="T0" fmla="*/ 16 w 16"/>
                  <a:gd name="T1" fmla="*/ 0 h 21"/>
                  <a:gd name="T2" fmla="*/ 11 w 16"/>
                  <a:gd name="T3" fmla="*/ 21 h 21"/>
                  <a:gd name="T4" fmla="*/ 0 w 16"/>
                  <a:gd name="T5" fmla="*/ 21 h 21"/>
                  <a:gd name="T6" fmla="*/ 6 w 16"/>
                  <a:gd name="T7" fmla="*/ 0 h 21"/>
                  <a:gd name="T8" fmla="*/ 16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6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4" name="Rectangle 98"/>
              <p:cNvSpPr>
                <a:spLocks noChangeArrowheads="1"/>
              </p:cNvSpPr>
              <p:nvPr/>
            </p:nvSpPr>
            <p:spPr bwMode="auto">
              <a:xfrm>
                <a:off x="2564" y="3748"/>
                <a:ext cx="11" cy="2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5" name="Rectangle 99"/>
              <p:cNvSpPr>
                <a:spLocks noChangeArrowheads="1"/>
              </p:cNvSpPr>
              <p:nvPr/>
            </p:nvSpPr>
            <p:spPr bwMode="auto">
              <a:xfrm>
                <a:off x="2591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6" name="Rectangle 100"/>
              <p:cNvSpPr>
                <a:spLocks noChangeArrowheads="1"/>
              </p:cNvSpPr>
              <p:nvPr/>
            </p:nvSpPr>
            <p:spPr bwMode="auto">
              <a:xfrm>
                <a:off x="2542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7" name="Rectangle 101"/>
              <p:cNvSpPr>
                <a:spLocks noChangeArrowheads="1"/>
              </p:cNvSpPr>
              <p:nvPr/>
            </p:nvSpPr>
            <p:spPr bwMode="auto">
              <a:xfrm>
                <a:off x="2645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8" name="Rectangle 102"/>
              <p:cNvSpPr>
                <a:spLocks noChangeArrowheads="1"/>
              </p:cNvSpPr>
              <p:nvPr/>
            </p:nvSpPr>
            <p:spPr bwMode="auto">
              <a:xfrm>
                <a:off x="2672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39" name="Freeform 103"/>
              <p:cNvSpPr>
                <a:spLocks/>
              </p:cNvSpPr>
              <p:nvPr/>
            </p:nvSpPr>
            <p:spPr bwMode="auto">
              <a:xfrm>
                <a:off x="2435" y="3796"/>
                <a:ext cx="16" cy="33"/>
              </a:xfrm>
              <a:custGeom>
                <a:avLst/>
                <a:gdLst>
                  <a:gd name="T0" fmla="*/ 16 w 16"/>
                  <a:gd name="T1" fmla="*/ 0 h 33"/>
                  <a:gd name="T2" fmla="*/ 10 w 16"/>
                  <a:gd name="T3" fmla="*/ 33 h 33"/>
                  <a:gd name="T4" fmla="*/ 0 w 16"/>
                  <a:gd name="T5" fmla="*/ 33 h 33"/>
                  <a:gd name="T6" fmla="*/ 5 w 16"/>
                  <a:gd name="T7" fmla="*/ 0 h 33"/>
                  <a:gd name="T8" fmla="*/ 16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lnTo>
                      <a:pt x="10" y="33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0" name="Rectangle 104"/>
              <p:cNvSpPr>
                <a:spLocks noChangeArrowheads="1"/>
              </p:cNvSpPr>
              <p:nvPr/>
            </p:nvSpPr>
            <p:spPr bwMode="auto">
              <a:xfrm>
                <a:off x="2699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1" name="Rectangle 105"/>
              <p:cNvSpPr>
                <a:spLocks noChangeArrowheads="1"/>
              </p:cNvSpPr>
              <p:nvPr/>
            </p:nvSpPr>
            <p:spPr bwMode="auto">
              <a:xfrm>
                <a:off x="2758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2" name="Rectangle 106"/>
              <p:cNvSpPr>
                <a:spLocks noChangeArrowheads="1"/>
              </p:cNvSpPr>
              <p:nvPr/>
            </p:nvSpPr>
            <p:spPr bwMode="auto">
              <a:xfrm>
                <a:off x="2812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3" name="Freeform 107"/>
              <p:cNvSpPr>
                <a:spLocks/>
              </p:cNvSpPr>
              <p:nvPr/>
            </p:nvSpPr>
            <p:spPr bwMode="auto">
              <a:xfrm>
                <a:off x="2807" y="3748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4" name="Rectangle 108"/>
              <p:cNvSpPr>
                <a:spLocks noChangeArrowheads="1"/>
              </p:cNvSpPr>
              <p:nvPr/>
            </p:nvSpPr>
            <p:spPr bwMode="auto">
              <a:xfrm>
                <a:off x="2839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5" name="Freeform 109"/>
              <p:cNvSpPr>
                <a:spLocks/>
              </p:cNvSpPr>
              <p:nvPr/>
            </p:nvSpPr>
            <p:spPr bwMode="auto">
              <a:xfrm>
                <a:off x="2872" y="3748"/>
                <a:ext cx="16" cy="21"/>
              </a:xfrm>
              <a:custGeom>
                <a:avLst/>
                <a:gdLst>
                  <a:gd name="T0" fmla="*/ 10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0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0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6" name="Freeform 110"/>
              <p:cNvSpPr>
                <a:spLocks/>
              </p:cNvSpPr>
              <p:nvPr/>
            </p:nvSpPr>
            <p:spPr bwMode="auto">
              <a:xfrm>
                <a:off x="2877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7" name="Freeform 111"/>
              <p:cNvSpPr>
                <a:spLocks/>
              </p:cNvSpPr>
              <p:nvPr/>
            </p:nvSpPr>
            <p:spPr bwMode="auto">
              <a:xfrm>
                <a:off x="2904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8" name="Freeform 112"/>
              <p:cNvSpPr>
                <a:spLocks/>
              </p:cNvSpPr>
              <p:nvPr/>
            </p:nvSpPr>
            <p:spPr bwMode="auto">
              <a:xfrm>
                <a:off x="2958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49" name="Freeform 113"/>
              <p:cNvSpPr>
                <a:spLocks/>
              </p:cNvSpPr>
              <p:nvPr/>
            </p:nvSpPr>
            <p:spPr bwMode="auto">
              <a:xfrm>
                <a:off x="3001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6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6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0" name="Rectangle 114"/>
              <p:cNvSpPr>
                <a:spLocks noChangeArrowheads="1"/>
              </p:cNvSpPr>
              <p:nvPr/>
            </p:nvSpPr>
            <p:spPr bwMode="auto">
              <a:xfrm>
                <a:off x="3023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1" name="Freeform 115"/>
              <p:cNvSpPr>
                <a:spLocks/>
              </p:cNvSpPr>
              <p:nvPr/>
            </p:nvSpPr>
            <p:spPr bwMode="auto">
              <a:xfrm>
                <a:off x="3088" y="3769"/>
                <a:ext cx="16" cy="27"/>
              </a:xfrm>
              <a:custGeom>
                <a:avLst/>
                <a:gdLst>
                  <a:gd name="T0" fmla="*/ 10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0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0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2" name="Freeform 116"/>
              <p:cNvSpPr>
                <a:spLocks/>
              </p:cNvSpPr>
              <p:nvPr/>
            </p:nvSpPr>
            <p:spPr bwMode="auto">
              <a:xfrm>
                <a:off x="3066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3" name="Freeform 117"/>
              <p:cNvSpPr>
                <a:spLocks/>
              </p:cNvSpPr>
              <p:nvPr/>
            </p:nvSpPr>
            <p:spPr bwMode="auto">
              <a:xfrm>
                <a:off x="3131" y="3796"/>
                <a:ext cx="16" cy="33"/>
              </a:xfrm>
              <a:custGeom>
                <a:avLst/>
                <a:gdLst>
                  <a:gd name="T0" fmla="*/ 10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0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0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4" name="Freeform 118"/>
              <p:cNvSpPr>
                <a:spLocks/>
              </p:cNvSpPr>
              <p:nvPr/>
            </p:nvSpPr>
            <p:spPr bwMode="auto">
              <a:xfrm>
                <a:off x="3152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6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6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5" name="Freeform 119"/>
              <p:cNvSpPr>
                <a:spLocks/>
              </p:cNvSpPr>
              <p:nvPr/>
            </p:nvSpPr>
            <p:spPr bwMode="auto">
              <a:xfrm>
                <a:off x="3185" y="3796"/>
                <a:ext cx="21" cy="33"/>
              </a:xfrm>
              <a:custGeom>
                <a:avLst/>
                <a:gdLst>
                  <a:gd name="T0" fmla="*/ 10 w 21"/>
                  <a:gd name="T1" fmla="*/ 0 h 33"/>
                  <a:gd name="T2" fmla="*/ 21 w 21"/>
                  <a:gd name="T3" fmla="*/ 33 h 33"/>
                  <a:gd name="T4" fmla="*/ 10 w 21"/>
                  <a:gd name="T5" fmla="*/ 33 h 33"/>
                  <a:gd name="T6" fmla="*/ 0 w 21"/>
                  <a:gd name="T7" fmla="*/ 0 h 33"/>
                  <a:gd name="T8" fmla="*/ 10 w 2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10" y="0"/>
                    </a:moveTo>
                    <a:lnTo>
                      <a:pt x="21" y="33"/>
                    </a:lnTo>
                    <a:lnTo>
                      <a:pt x="10" y="33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6" name="Freeform 120"/>
              <p:cNvSpPr>
                <a:spLocks/>
              </p:cNvSpPr>
              <p:nvPr/>
            </p:nvSpPr>
            <p:spPr bwMode="auto">
              <a:xfrm>
                <a:off x="3201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7" name="Rectangle 121"/>
              <p:cNvSpPr>
                <a:spLocks noChangeArrowheads="1"/>
              </p:cNvSpPr>
              <p:nvPr/>
            </p:nvSpPr>
            <p:spPr bwMode="auto">
              <a:xfrm>
                <a:off x="2224" y="3823"/>
                <a:ext cx="1047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8" name="Freeform 122"/>
              <p:cNvSpPr>
                <a:spLocks/>
              </p:cNvSpPr>
              <p:nvPr/>
            </p:nvSpPr>
            <p:spPr bwMode="auto">
              <a:xfrm>
                <a:off x="2294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6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59" name="Rectangle 123"/>
              <p:cNvSpPr>
                <a:spLocks noChangeArrowheads="1"/>
              </p:cNvSpPr>
              <p:nvPr/>
            </p:nvSpPr>
            <p:spPr bwMode="auto">
              <a:xfrm>
                <a:off x="2213" y="3850"/>
                <a:ext cx="106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0" name="Rectangle 124"/>
              <p:cNvSpPr>
                <a:spLocks noChangeArrowheads="1"/>
              </p:cNvSpPr>
              <p:nvPr/>
            </p:nvSpPr>
            <p:spPr bwMode="auto">
              <a:xfrm>
                <a:off x="2764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1" name="Freeform 125"/>
              <p:cNvSpPr>
                <a:spLocks/>
              </p:cNvSpPr>
              <p:nvPr/>
            </p:nvSpPr>
            <p:spPr bwMode="auto">
              <a:xfrm>
                <a:off x="2310" y="3856"/>
                <a:ext cx="22" cy="32"/>
              </a:xfrm>
              <a:custGeom>
                <a:avLst/>
                <a:gdLst>
                  <a:gd name="T0" fmla="*/ 22 w 22"/>
                  <a:gd name="T1" fmla="*/ 0 h 32"/>
                  <a:gd name="T2" fmla="*/ 11 w 22"/>
                  <a:gd name="T3" fmla="*/ 32 h 32"/>
                  <a:gd name="T4" fmla="*/ 0 w 22"/>
                  <a:gd name="T5" fmla="*/ 32 h 32"/>
                  <a:gd name="T6" fmla="*/ 11 w 22"/>
                  <a:gd name="T7" fmla="*/ 0 h 32"/>
                  <a:gd name="T8" fmla="*/ 22 w 2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2">
                    <a:moveTo>
                      <a:pt x="22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11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2" name="Freeform 126"/>
              <p:cNvSpPr>
                <a:spLocks/>
              </p:cNvSpPr>
              <p:nvPr/>
            </p:nvSpPr>
            <p:spPr bwMode="auto">
              <a:xfrm>
                <a:off x="2364" y="3856"/>
                <a:ext cx="17" cy="32"/>
              </a:xfrm>
              <a:custGeom>
                <a:avLst/>
                <a:gdLst>
                  <a:gd name="T0" fmla="*/ 17 w 17"/>
                  <a:gd name="T1" fmla="*/ 0 h 32"/>
                  <a:gd name="T2" fmla="*/ 11 w 17"/>
                  <a:gd name="T3" fmla="*/ 32 h 32"/>
                  <a:gd name="T4" fmla="*/ 0 w 17"/>
                  <a:gd name="T5" fmla="*/ 32 h 32"/>
                  <a:gd name="T6" fmla="*/ 6 w 17"/>
                  <a:gd name="T7" fmla="*/ 0 h 32"/>
                  <a:gd name="T8" fmla="*/ 17 w 1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2">
                    <a:moveTo>
                      <a:pt x="17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6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3" name="Freeform 127"/>
              <p:cNvSpPr>
                <a:spLocks/>
              </p:cNvSpPr>
              <p:nvPr/>
            </p:nvSpPr>
            <p:spPr bwMode="auto">
              <a:xfrm>
                <a:off x="2408" y="3856"/>
                <a:ext cx="21" cy="26"/>
              </a:xfrm>
              <a:custGeom>
                <a:avLst/>
                <a:gdLst>
                  <a:gd name="T0" fmla="*/ 21 w 21"/>
                  <a:gd name="T1" fmla="*/ 0 h 26"/>
                  <a:gd name="T2" fmla="*/ 10 w 21"/>
                  <a:gd name="T3" fmla="*/ 26 h 26"/>
                  <a:gd name="T4" fmla="*/ 0 w 21"/>
                  <a:gd name="T5" fmla="*/ 26 h 26"/>
                  <a:gd name="T6" fmla="*/ 10 w 21"/>
                  <a:gd name="T7" fmla="*/ 0 h 26"/>
                  <a:gd name="T8" fmla="*/ 21 w 21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21" y="0"/>
                    </a:moveTo>
                    <a:lnTo>
                      <a:pt x="10" y="26"/>
                    </a:lnTo>
                    <a:lnTo>
                      <a:pt x="0" y="26"/>
                    </a:lnTo>
                    <a:lnTo>
                      <a:pt x="10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4" name="Freeform 128"/>
              <p:cNvSpPr>
                <a:spLocks/>
              </p:cNvSpPr>
              <p:nvPr/>
            </p:nvSpPr>
            <p:spPr bwMode="auto">
              <a:xfrm>
                <a:off x="2515" y="3861"/>
                <a:ext cx="17" cy="27"/>
              </a:xfrm>
              <a:custGeom>
                <a:avLst/>
                <a:gdLst>
                  <a:gd name="T0" fmla="*/ 17 w 17"/>
                  <a:gd name="T1" fmla="*/ 0 h 27"/>
                  <a:gd name="T2" fmla="*/ 11 w 17"/>
                  <a:gd name="T3" fmla="*/ 27 h 27"/>
                  <a:gd name="T4" fmla="*/ 0 w 17"/>
                  <a:gd name="T5" fmla="*/ 27 h 27"/>
                  <a:gd name="T6" fmla="*/ 6 w 17"/>
                  <a:gd name="T7" fmla="*/ 0 h 27"/>
                  <a:gd name="T8" fmla="*/ 17 w 17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7">
                    <a:moveTo>
                      <a:pt x="17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5" name="Freeform 129"/>
              <p:cNvSpPr>
                <a:spLocks/>
              </p:cNvSpPr>
              <p:nvPr/>
            </p:nvSpPr>
            <p:spPr bwMode="auto">
              <a:xfrm>
                <a:off x="2564" y="3856"/>
                <a:ext cx="16" cy="26"/>
              </a:xfrm>
              <a:custGeom>
                <a:avLst/>
                <a:gdLst>
                  <a:gd name="T0" fmla="*/ 16 w 16"/>
                  <a:gd name="T1" fmla="*/ 0 h 26"/>
                  <a:gd name="T2" fmla="*/ 11 w 16"/>
                  <a:gd name="T3" fmla="*/ 26 h 26"/>
                  <a:gd name="T4" fmla="*/ 0 w 16"/>
                  <a:gd name="T5" fmla="*/ 26 h 26"/>
                  <a:gd name="T6" fmla="*/ 5 w 16"/>
                  <a:gd name="T7" fmla="*/ 0 h 26"/>
                  <a:gd name="T8" fmla="*/ 16 w 16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16" y="0"/>
                    </a:moveTo>
                    <a:lnTo>
                      <a:pt x="11" y="26"/>
                    </a:lnTo>
                    <a:lnTo>
                      <a:pt x="0" y="26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6" name="Freeform 130"/>
              <p:cNvSpPr>
                <a:spLocks/>
              </p:cNvSpPr>
              <p:nvPr/>
            </p:nvSpPr>
            <p:spPr bwMode="auto">
              <a:xfrm>
                <a:off x="2623" y="3856"/>
                <a:ext cx="17" cy="32"/>
              </a:xfrm>
              <a:custGeom>
                <a:avLst/>
                <a:gdLst>
                  <a:gd name="T0" fmla="*/ 17 w 17"/>
                  <a:gd name="T1" fmla="*/ 0 h 32"/>
                  <a:gd name="T2" fmla="*/ 11 w 17"/>
                  <a:gd name="T3" fmla="*/ 32 h 32"/>
                  <a:gd name="T4" fmla="*/ 0 w 17"/>
                  <a:gd name="T5" fmla="*/ 32 h 32"/>
                  <a:gd name="T6" fmla="*/ 6 w 17"/>
                  <a:gd name="T7" fmla="*/ 0 h 32"/>
                  <a:gd name="T8" fmla="*/ 17 w 1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2">
                    <a:moveTo>
                      <a:pt x="17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6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7" name="Rectangle 131"/>
              <p:cNvSpPr>
                <a:spLocks noChangeArrowheads="1"/>
              </p:cNvSpPr>
              <p:nvPr/>
            </p:nvSpPr>
            <p:spPr bwMode="auto">
              <a:xfrm>
                <a:off x="2737" y="3856"/>
                <a:ext cx="11" cy="3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8" name="Freeform 132"/>
              <p:cNvSpPr>
                <a:spLocks/>
              </p:cNvSpPr>
              <p:nvPr/>
            </p:nvSpPr>
            <p:spPr bwMode="auto">
              <a:xfrm>
                <a:off x="2931" y="3861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69" name="Freeform 133"/>
              <p:cNvSpPr>
                <a:spLocks/>
              </p:cNvSpPr>
              <p:nvPr/>
            </p:nvSpPr>
            <p:spPr bwMode="auto">
              <a:xfrm>
                <a:off x="3050" y="3861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0" name="Freeform 134"/>
              <p:cNvSpPr>
                <a:spLocks/>
              </p:cNvSpPr>
              <p:nvPr/>
            </p:nvSpPr>
            <p:spPr bwMode="auto">
              <a:xfrm>
                <a:off x="3109" y="3856"/>
                <a:ext cx="16" cy="26"/>
              </a:xfrm>
              <a:custGeom>
                <a:avLst/>
                <a:gdLst>
                  <a:gd name="T0" fmla="*/ 11 w 16"/>
                  <a:gd name="T1" fmla="*/ 0 h 26"/>
                  <a:gd name="T2" fmla="*/ 16 w 16"/>
                  <a:gd name="T3" fmla="*/ 26 h 26"/>
                  <a:gd name="T4" fmla="*/ 6 w 16"/>
                  <a:gd name="T5" fmla="*/ 26 h 26"/>
                  <a:gd name="T6" fmla="*/ 0 w 16"/>
                  <a:gd name="T7" fmla="*/ 0 h 26"/>
                  <a:gd name="T8" fmla="*/ 11 w 16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11" y="0"/>
                    </a:moveTo>
                    <a:lnTo>
                      <a:pt x="16" y="26"/>
                    </a:lnTo>
                    <a:lnTo>
                      <a:pt x="6" y="26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1" name="Freeform 135"/>
              <p:cNvSpPr>
                <a:spLocks/>
              </p:cNvSpPr>
              <p:nvPr/>
            </p:nvSpPr>
            <p:spPr bwMode="auto">
              <a:xfrm>
                <a:off x="3158" y="3861"/>
                <a:ext cx="21" cy="21"/>
              </a:xfrm>
              <a:custGeom>
                <a:avLst/>
                <a:gdLst>
                  <a:gd name="T0" fmla="*/ 10 w 21"/>
                  <a:gd name="T1" fmla="*/ 0 h 21"/>
                  <a:gd name="T2" fmla="*/ 21 w 21"/>
                  <a:gd name="T3" fmla="*/ 21 h 21"/>
                  <a:gd name="T4" fmla="*/ 10 w 21"/>
                  <a:gd name="T5" fmla="*/ 21 h 21"/>
                  <a:gd name="T6" fmla="*/ 0 w 21"/>
                  <a:gd name="T7" fmla="*/ 0 h 21"/>
                  <a:gd name="T8" fmla="*/ 10 w 2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21"/>
                    </a:lnTo>
                    <a:lnTo>
                      <a:pt x="10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2" name="Freeform 136"/>
              <p:cNvSpPr>
                <a:spLocks/>
              </p:cNvSpPr>
              <p:nvPr/>
            </p:nvSpPr>
            <p:spPr bwMode="auto">
              <a:xfrm>
                <a:off x="2397" y="3888"/>
                <a:ext cx="16" cy="21"/>
              </a:xfrm>
              <a:custGeom>
                <a:avLst/>
                <a:gdLst>
                  <a:gd name="T0" fmla="*/ 16 w 16"/>
                  <a:gd name="T1" fmla="*/ 0 h 21"/>
                  <a:gd name="T2" fmla="*/ 11 w 16"/>
                  <a:gd name="T3" fmla="*/ 21 h 21"/>
                  <a:gd name="T4" fmla="*/ 0 w 16"/>
                  <a:gd name="T5" fmla="*/ 21 h 21"/>
                  <a:gd name="T6" fmla="*/ 5 w 16"/>
                  <a:gd name="T7" fmla="*/ 0 h 21"/>
                  <a:gd name="T8" fmla="*/ 16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6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3" name="Freeform 137"/>
              <p:cNvSpPr>
                <a:spLocks/>
              </p:cNvSpPr>
              <p:nvPr/>
            </p:nvSpPr>
            <p:spPr bwMode="auto">
              <a:xfrm>
                <a:off x="3028" y="3888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6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6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4" name="Freeform 138"/>
              <p:cNvSpPr>
                <a:spLocks/>
              </p:cNvSpPr>
              <p:nvPr/>
            </p:nvSpPr>
            <p:spPr bwMode="auto">
              <a:xfrm>
                <a:off x="2348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6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5" name="Freeform 139"/>
              <p:cNvSpPr>
                <a:spLocks/>
              </p:cNvSpPr>
              <p:nvPr/>
            </p:nvSpPr>
            <p:spPr bwMode="auto">
              <a:xfrm>
                <a:off x="2402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6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6" name="Rectangle 140"/>
              <p:cNvSpPr>
                <a:spLocks noChangeArrowheads="1"/>
              </p:cNvSpPr>
              <p:nvPr/>
            </p:nvSpPr>
            <p:spPr bwMode="auto">
              <a:xfrm>
                <a:off x="2661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7" name="Freeform 141"/>
              <p:cNvSpPr>
                <a:spLocks/>
              </p:cNvSpPr>
              <p:nvPr/>
            </p:nvSpPr>
            <p:spPr bwMode="auto">
              <a:xfrm>
                <a:off x="2451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8" name="Rectangle 142"/>
              <p:cNvSpPr>
                <a:spLocks noChangeArrowheads="1"/>
              </p:cNvSpPr>
              <p:nvPr/>
            </p:nvSpPr>
            <p:spPr bwMode="auto">
              <a:xfrm>
                <a:off x="2505" y="3829"/>
                <a:ext cx="10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79" name="Freeform 143"/>
              <p:cNvSpPr>
                <a:spLocks/>
              </p:cNvSpPr>
              <p:nvPr/>
            </p:nvSpPr>
            <p:spPr bwMode="auto">
              <a:xfrm>
                <a:off x="2467" y="3856"/>
                <a:ext cx="16" cy="32"/>
              </a:xfrm>
              <a:custGeom>
                <a:avLst/>
                <a:gdLst>
                  <a:gd name="T0" fmla="*/ 16 w 16"/>
                  <a:gd name="T1" fmla="*/ 0 h 32"/>
                  <a:gd name="T2" fmla="*/ 11 w 16"/>
                  <a:gd name="T3" fmla="*/ 32 h 32"/>
                  <a:gd name="T4" fmla="*/ 0 w 16"/>
                  <a:gd name="T5" fmla="*/ 32 h 32"/>
                  <a:gd name="T6" fmla="*/ 5 w 16"/>
                  <a:gd name="T7" fmla="*/ 0 h 32"/>
                  <a:gd name="T8" fmla="*/ 16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6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0" name="Rectangle 144"/>
              <p:cNvSpPr>
                <a:spLocks noChangeArrowheads="1"/>
              </p:cNvSpPr>
              <p:nvPr/>
            </p:nvSpPr>
            <p:spPr bwMode="auto">
              <a:xfrm>
                <a:off x="2553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1" name="Rectangle 145"/>
              <p:cNvSpPr>
                <a:spLocks noChangeArrowheads="1"/>
              </p:cNvSpPr>
              <p:nvPr/>
            </p:nvSpPr>
            <p:spPr bwMode="auto">
              <a:xfrm>
                <a:off x="2715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2" name="Rectangle 146"/>
              <p:cNvSpPr>
                <a:spLocks noChangeArrowheads="1"/>
              </p:cNvSpPr>
              <p:nvPr/>
            </p:nvSpPr>
            <p:spPr bwMode="auto">
              <a:xfrm>
                <a:off x="2607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3" name="Rectangle 147"/>
              <p:cNvSpPr>
                <a:spLocks noChangeArrowheads="1"/>
              </p:cNvSpPr>
              <p:nvPr/>
            </p:nvSpPr>
            <p:spPr bwMode="auto">
              <a:xfrm>
                <a:off x="2683" y="3856"/>
                <a:ext cx="11" cy="2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4" name="Freeform 148"/>
              <p:cNvSpPr>
                <a:spLocks/>
              </p:cNvSpPr>
              <p:nvPr/>
            </p:nvSpPr>
            <p:spPr bwMode="auto">
              <a:xfrm>
                <a:off x="2823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5" name="Rectangle 149"/>
              <p:cNvSpPr>
                <a:spLocks noChangeArrowheads="1"/>
              </p:cNvSpPr>
              <p:nvPr/>
            </p:nvSpPr>
            <p:spPr bwMode="auto">
              <a:xfrm>
                <a:off x="2796" y="3856"/>
                <a:ext cx="11" cy="3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6" name="Rectangle 150"/>
              <p:cNvSpPr>
                <a:spLocks noChangeArrowheads="1"/>
              </p:cNvSpPr>
              <p:nvPr/>
            </p:nvSpPr>
            <p:spPr bwMode="auto">
              <a:xfrm>
                <a:off x="2861" y="3856"/>
                <a:ext cx="11" cy="3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7" name="Rectangle 151"/>
              <p:cNvSpPr>
                <a:spLocks noChangeArrowheads="1"/>
              </p:cNvSpPr>
              <p:nvPr/>
            </p:nvSpPr>
            <p:spPr bwMode="auto">
              <a:xfrm>
                <a:off x="2893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8" name="Freeform 152"/>
              <p:cNvSpPr>
                <a:spLocks/>
              </p:cNvSpPr>
              <p:nvPr/>
            </p:nvSpPr>
            <p:spPr bwMode="auto">
              <a:xfrm>
                <a:off x="2958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89" name="Freeform 153"/>
              <p:cNvSpPr>
                <a:spLocks/>
              </p:cNvSpPr>
              <p:nvPr/>
            </p:nvSpPr>
            <p:spPr bwMode="auto">
              <a:xfrm>
                <a:off x="3012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0" name="Freeform 154"/>
              <p:cNvSpPr>
                <a:spLocks/>
              </p:cNvSpPr>
              <p:nvPr/>
            </p:nvSpPr>
            <p:spPr bwMode="auto">
              <a:xfrm>
                <a:off x="3066" y="3829"/>
                <a:ext cx="22" cy="27"/>
              </a:xfrm>
              <a:custGeom>
                <a:avLst/>
                <a:gdLst>
                  <a:gd name="T0" fmla="*/ 11 w 22"/>
                  <a:gd name="T1" fmla="*/ 0 h 27"/>
                  <a:gd name="T2" fmla="*/ 22 w 22"/>
                  <a:gd name="T3" fmla="*/ 27 h 27"/>
                  <a:gd name="T4" fmla="*/ 11 w 22"/>
                  <a:gd name="T5" fmla="*/ 27 h 27"/>
                  <a:gd name="T6" fmla="*/ 0 w 22"/>
                  <a:gd name="T7" fmla="*/ 0 h 27"/>
                  <a:gd name="T8" fmla="*/ 11 w 22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7">
                    <a:moveTo>
                      <a:pt x="11" y="0"/>
                    </a:moveTo>
                    <a:lnTo>
                      <a:pt x="22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1" name="Freeform 155"/>
              <p:cNvSpPr>
                <a:spLocks/>
              </p:cNvSpPr>
              <p:nvPr/>
            </p:nvSpPr>
            <p:spPr bwMode="auto">
              <a:xfrm>
                <a:off x="2996" y="3856"/>
                <a:ext cx="16" cy="32"/>
              </a:xfrm>
              <a:custGeom>
                <a:avLst/>
                <a:gdLst>
                  <a:gd name="T0" fmla="*/ 11 w 16"/>
                  <a:gd name="T1" fmla="*/ 0 h 32"/>
                  <a:gd name="T2" fmla="*/ 16 w 16"/>
                  <a:gd name="T3" fmla="*/ 32 h 32"/>
                  <a:gd name="T4" fmla="*/ 5 w 16"/>
                  <a:gd name="T5" fmla="*/ 32 h 32"/>
                  <a:gd name="T6" fmla="*/ 0 w 16"/>
                  <a:gd name="T7" fmla="*/ 0 h 32"/>
                  <a:gd name="T8" fmla="*/ 11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1" y="0"/>
                    </a:moveTo>
                    <a:lnTo>
                      <a:pt x="16" y="32"/>
                    </a:lnTo>
                    <a:lnTo>
                      <a:pt x="5" y="32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2" name="Freeform 156"/>
              <p:cNvSpPr>
                <a:spLocks/>
              </p:cNvSpPr>
              <p:nvPr/>
            </p:nvSpPr>
            <p:spPr bwMode="auto">
              <a:xfrm>
                <a:off x="3125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6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6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3" name="Freeform 157"/>
              <p:cNvSpPr>
                <a:spLocks/>
              </p:cNvSpPr>
              <p:nvPr/>
            </p:nvSpPr>
            <p:spPr bwMode="auto">
              <a:xfrm>
                <a:off x="3174" y="3829"/>
                <a:ext cx="21" cy="27"/>
              </a:xfrm>
              <a:custGeom>
                <a:avLst/>
                <a:gdLst>
                  <a:gd name="T0" fmla="*/ 11 w 21"/>
                  <a:gd name="T1" fmla="*/ 0 h 27"/>
                  <a:gd name="T2" fmla="*/ 21 w 21"/>
                  <a:gd name="T3" fmla="*/ 27 h 27"/>
                  <a:gd name="T4" fmla="*/ 11 w 21"/>
                  <a:gd name="T5" fmla="*/ 27 h 27"/>
                  <a:gd name="T6" fmla="*/ 0 w 21"/>
                  <a:gd name="T7" fmla="*/ 0 h 27"/>
                  <a:gd name="T8" fmla="*/ 11 w 21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7">
                    <a:moveTo>
                      <a:pt x="11" y="0"/>
                    </a:moveTo>
                    <a:lnTo>
                      <a:pt x="21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4" name="Freeform 158"/>
              <p:cNvSpPr>
                <a:spLocks/>
              </p:cNvSpPr>
              <p:nvPr/>
            </p:nvSpPr>
            <p:spPr bwMode="auto">
              <a:xfrm>
                <a:off x="2192" y="3888"/>
                <a:ext cx="172" cy="54"/>
              </a:xfrm>
              <a:custGeom>
                <a:avLst/>
                <a:gdLst>
                  <a:gd name="T0" fmla="*/ 0 w 172"/>
                  <a:gd name="T1" fmla="*/ 21 h 54"/>
                  <a:gd name="T2" fmla="*/ 0 w 172"/>
                  <a:gd name="T3" fmla="*/ 54 h 54"/>
                  <a:gd name="T4" fmla="*/ 54 w 172"/>
                  <a:gd name="T5" fmla="*/ 54 h 54"/>
                  <a:gd name="T6" fmla="*/ 64 w 172"/>
                  <a:gd name="T7" fmla="*/ 32 h 54"/>
                  <a:gd name="T8" fmla="*/ 162 w 172"/>
                  <a:gd name="T9" fmla="*/ 32 h 54"/>
                  <a:gd name="T10" fmla="*/ 162 w 172"/>
                  <a:gd name="T11" fmla="*/ 21 h 54"/>
                  <a:gd name="T12" fmla="*/ 172 w 172"/>
                  <a:gd name="T13" fmla="*/ 0 h 54"/>
                  <a:gd name="T14" fmla="*/ 64 w 172"/>
                  <a:gd name="T15" fmla="*/ 0 h 54"/>
                  <a:gd name="T16" fmla="*/ 54 w 172"/>
                  <a:gd name="T17" fmla="*/ 16 h 54"/>
                  <a:gd name="T18" fmla="*/ 0 w 172"/>
                  <a:gd name="T19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54">
                    <a:moveTo>
                      <a:pt x="0" y="21"/>
                    </a:moveTo>
                    <a:lnTo>
                      <a:pt x="0" y="54"/>
                    </a:lnTo>
                    <a:lnTo>
                      <a:pt x="54" y="54"/>
                    </a:lnTo>
                    <a:lnTo>
                      <a:pt x="64" y="32"/>
                    </a:lnTo>
                    <a:lnTo>
                      <a:pt x="162" y="32"/>
                    </a:lnTo>
                    <a:lnTo>
                      <a:pt x="162" y="21"/>
                    </a:lnTo>
                    <a:lnTo>
                      <a:pt x="172" y="0"/>
                    </a:lnTo>
                    <a:lnTo>
                      <a:pt x="64" y="0"/>
                    </a:lnTo>
                    <a:lnTo>
                      <a:pt x="54" y="16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5" name="Freeform 159"/>
              <p:cNvSpPr>
                <a:spLocks/>
              </p:cNvSpPr>
              <p:nvPr/>
            </p:nvSpPr>
            <p:spPr bwMode="auto">
              <a:xfrm>
                <a:off x="2186" y="3882"/>
                <a:ext cx="184" cy="65"/>
              </a:xfrm>
              <a:custGeom>
                <a:avLst/>
                <a:gdLst>
                  <a:gd name="T0" fmla="*/ 6 w 184"/>
                  <a:gd name="T1" fmla="*/ 54 h 65"/>
                  <a:gd name="T2" fmla="*/ 60 w 184"/>
                  <a:gd name="T3" fmla="*/ 54 h 65"/>
                  <a:gd name="T4" fmla="*/ 65 w 184"/>
                  <a:gd name="T5" fmla="*/ 38 h 65"/>
                  <a:gd name="T6" fmla="*/ 70 w 184"/>
                  <a:gd name="T7" fmla="*/ 33 h 65"/>
                  <a:gd name="T8" fmla="*/ 162 w 184"/>
                  <a:gd name="T9" fmla="*/ 33 h 65"/>
                  <a:gd name="T10" fmla="*/ 162 w 184"/>
                  <a:gd name="T11" fmla="*/ 27 h 65"/>
                  <a:gd name="T12" fmla="*/ 173 w 184"/>
                  <a:gd name="T13" fmla="*/ 11 h 65"/>
                  <a:gd name="T14" fmla="*/ 70 w 184"/>
                  <a:gd name="T15" fmla="*/ 11 h 65"/>
                  <a:gd name="T16" fmla="*/ 65 w 184"/>
                  <a:gd name="T17" fmla="*/ 22 h 65"/>
                  <a:gd name="T18" fmla="*/ 60 w 184"/>
                  <a:gd name="T19" fmla="*/ 27 h 65"/>
                  <a:gd name="T20" fmla="*/ 6 w 184"/>
                  <a:gd name="T21" fmla="*/ 33 h 65"/>
                  <a:gd name="T22" fmla="*/ 6 w 184"/>
                  <a:gd name="T23" fmla="*/ 22 h 65"/>
                  <a:gd name="T24" fmla="*/ 60 w 184"/>
                  <a:gd name="T25" fmla="*/ 17 h 65"/>
                  <a:gd name="T26" fmla="*/ 65 w 184"/>
                  <a:gd name="T27" fmla="*/ 6 h 65"/>
                  <a:gd name="T28" fmla="*/ 70 w 184"/>
                  <a:gd name="T29" fmla="*/ 0 h 65"/>
                  <a:gd name="T30" fmla="*/ 178 w 184"/>
                  <a:gd name="T31" fmla="*/ 0 h 65"/>
                  <a:gd name="T32" fmla="*/ 184 w 184"/>
                  <a:gd name="T33" fmla="*/ 6 h 65"/>
                  <a:gd name="T34" fmla="*/ 173 w 184"/>
                  <a:gd name="T35" fmla="*/ 27 h 65"/>
                  <a:gd name="T36" fmla="*/ 173 w 184"/>
                  <a:gd name="T37" fmla="*/ 38 h 65"/>
                  <a:gd name="T38" fmla="*/ 168 w 184"/>
                  <a:gd name="T39" fmla="*/ 44 h 65"/>
                  <a:gd name="T40" fmla="*/ 76 w 184"/>
                  <a:gd name="T41" fmla="*/ 44 h 65"/>
                  <a:gd name="T42" fmla="*/ 65 w 184"/>
                  <a:gd name="T43" fmla="*/ 60 h 65"/>
                  <a:gd name="T44" fmla="*/ 60 w 184"/>
                  <a:gd name="T45" fmla="*/ 65 h 65"/>
                  <a:gd name="T46" fmla="*/ 6 w 184"/>
                  <a:gd name="T47" fmla="*/ 65 h 65"/>
                  <a:gd name="T48" fmla="*/ 0 w 184"/>
                  <a:gd name="T49" fmla="*/ 60 h 65"/>
                  <a:gd name="T50" fmla="*/ 6 w 184"/>
                  <a:gd name="T51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4" h="65">
                    <a:moveTo>
                      <a:pt x="6" y="54"/>
                    </a:moveTo>
                    <a:lnTo>
                      <a:pt x="60" y="54"/>
                    </a:lnTo>
                    <a:lnTo>
                      <a:pt x="65" y="38"/>
                    </a:lnTo>
                    <a:lnTo>
                      <a:pt x="70" y="33"/>
                    </a:lnTo>
                    <a:lnTo>
                      <a:pt x="162" y="33"/>
                    </a:lnTo>
                    <a:lnTo>
                      <a:pt x="162" y="27"/>
                    </a:lnTo>
                    <a:lnTo>
                      <a:pt x="173" y="11"/>
                    </a:lnTo>
                    <a:lnTo>
                      <a:pt x="70" y="11"/>
                    </a:lnTo>
                    <a:lnTo>
                      <a:pt x="65" y="22"/>
                    </a:lnTo>
                    <a:lnTo>
                      <a:pt x="60" y="27"/>
                    </a:lnTo>
                    <a:lnTo>
                      <a:pt x="6" y="33"/>
                    </a:lnTo>
                    <a:lnTo>
                      <a:pt x="6" y="22"/>
                    </a:lnTo>
                    <a:lnTo>
                      <a:pt x="60" y="17"/>
                    </a:lnTo>
                    <a:lnTo>
                      <a:pt x="65" y="6"/>
                    </a:lnTo>
                    <a:lnTo>
                      <a:pt x="70" y="0"/>
                    </a:lnTo>
                    <a:lnTo>
                      <a:pt x="178" y="0"/>
                    </a:lnTo>
                    <a:lnTo>
                      <a:pt x="184" y="6"/>
                    </a:lnTo>
                    <a:lnTo>
                      <a:pt x="173" y="27"/>
                    </a:lnTo>
                    <a:lnTo>
                      <a:pt x="173" y="38"/>
                    </a:lnTo>
                    <a:lnTo>
                      <a:pt x="168" y="44"/>
                    </a:lnTo>
                    <a:lnTo>
                      <a:pt x="76" y="44"/>
                    </a:lnTo>
                    <a:lnTo>
                      <a:pt x="65" y="60"/>
                    </a:lnTo>
                    <a:lnTo>
                      <a:pt x="60" y="65"/>
                    </a:lnTo>
                    <a:lnTo>
                      <a:pt x="6" y="65"/>
                    </a:lnTo>
                    <a:lnTo>
                      <a:pt x="0" y="60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6" name="Freeform 160"/>
              <p:cNvSpPr>
                <a:spLocks/>
              </p:cNvSpPr>
              <p:nvPr/>
            </p:nvSpPr>
            <p:spPr bwMode="auto">
              <a:xfrm>
                <a:off x="2186" y="3904"/>
                <a:ext cx="11" cy="38"/>
              </a:xfrm>
              <a:custGeom>
                <a:avLst/>
                <a:gdLst>
                  <a:gd name="T0" fmla="*/ 11 w 11"/>
                  <a:gd name="T1" fmla="*/ 5 h 38"/>
                  <a:gd name="T2" fmla="*/ 11 w 11"/>
                  <a:gd name="T3" fmla="*/ 38 h 38"/>
                  <a:gd name="T4" fmla="*/ 0 w 11"/>
                  <a:gd name="T5" fmla="*/ 38 h 38"/>
                  <a:gd name="T6" fmla="*/ 0 w 11"/>
                  <a:gd name="T7" fmla="*/ 5 h 38"/>
                  <a:gd name="T8" fmla="*/ 6 w 11"/>
                  <a:gd name="T9" fmla="*/ 0 h 38"/>
                  <a:gd name="T10" fmla="*/ 11 w 11"/>
                  <a:gd name="T11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8">
                    <a:moveTo>
                      <a:pt x="11" y="5"/>
                    </a:moveTo>
                    <a:lnTo>
                      <a:pt x="11" y="38"/>
                    </a:lnTo>
                    <a:lnTo>
                      <a:pt x="0" y="38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7" name="Rectangle 161"/>
              <p:cNvSpPr>
                <a:spLocks noChangeArrowheads="1"/>
              </p:cNvSpPr>
              <p:nvPr/>
            </p:nvSpPr>
            <p:spPr bwMode="auto">
              <a:xfrm>
                <a:off x="2354" y="3909"/>
                <a:ext cx="744" cy="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8" name="Freeform 162"/>
              <p:cNvSpPr>
                <a:spLocks/>
              </p:cNvSpPr>
              <p:nvPr/>
            </p:nvSpPr>
            <p:spPr bwMode="auto">
              <a:xfrm>
                <a:off x="2348" y="3904"/>
                <a:ext cx="750" cy="43"/>
              </a:xfrm>
              <a:custGeom>
                <a:avLst/>
                <a:gdLst>
                  <a:gd name="T0" fmla="*/ 6 w 750"/>
                  <a:gd name="T1" fmla="*/ 32 h 43"/>
                  <a:gd name="T2" fmla="*/ 740 w 750"/>
                  <a:gd name="T3" fmla="*/ 32 h 43"/>
                  <a:gd name="T4" fmla="*/ 740 w 750"/>
                  <a:gd name="T5" fmla="*/ 11 h 43"/>
                  <a:gd name="T6" fmla="*/ 6 w 750"/>
                  <a:gd name="T7" fmla="*/ 11 h 43"/>
                  <a:gd name="T8" fmla="*/ 6 w 750"/>
                  <a:gd name="T9" fmla="*/ 0 h 43"/>
                  <a:gd name="T10" fmla="*/ 745 w 750"/>
                  <a:gd name="T11" fmla="*/ 0 h 43"/>
                  <a:gd name="T12" fmla="*/ 750 w 750"/>
                  <a:gd name="T13" fmla="*/ 5 h 43"/>
                  <a:gd name="T14" fmla="*/ 750 w 750"/>
                  <a:gd name="T15" fmla="*/ 38 h 43"/>
                  <a:gd name="T16" fmla="*/ 745 w 750"/>
                  <a:gd name="T17" fmla="*/ 43 h 43"/>
                  <a:gd name="T18" fmla="*/ 6 w 750"/>
                  <a:gd name="T19" fmla="*/ 43 h 43"/>
                  <a:gd name="T20" fmla="*/ 0 w 750"/>
                  <a:gd name="T21" fmla="*/ 38 h 43"/>
                  <a:gd name="T22" fmla="*/ 6 w 750"/>
                  <a:gd name="T23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0" h="43">
                    <a:moveTo>
                      <a:pt x="6" y="32"/>
                    </a:moveTo>
                    <a:lnTo>
                      <a:pt x="740" y="32"/>
                    </a:lnTo>
                    <a:lnTo>
                      <a:pt x="740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745" y="0"/>
                    </a:lnTo>
                    <a:lnTo>
                      <a:pt x="750" y="5"/>
                    </a:lnTo>
                    <a:lnTo>
                      <a:pt x="750" y="38"/>
                    </a:lnTo>
                    <a:lnTo>
                      <a:pt x="745" y="43"/>
                    </a:lnTo>
                    <a:lnTo>
                      <a:pt x="6" y="43"/>
                    </a:lnTo>
                    <a:lnTo>
                      <a:pt x="0" y="38"/>
                    </a:lnTo>
                    <a:lnTo>
                      <a:pt x="6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499" name="Freeform 163"/>
              <p:cNvSpPr>
                <a:spLocks/>
              </p:cNvSpPr>
              <p:nvPr/>
            </p:nvSpPr>
            <p:spPr bwMode="auto">
              <a:xfrm>
                <a:off x="2348" y="3904"/>
                <a:ext cx="11" cy="38"/>
              </a:xfrm>
              <a:custGeom>
                <a:avLst/>
                <a:gdLst>
                  <a:gd name="T0" fmla="*/ 11 w 11"/>
                  <a:gd name="T1" fmla="*/ 5 h 38"/>
                  <a:gd name="T2" fmla="*/ 11 w 11"/>
                  <a:gd name="T3" fmla="*/ 38 h 38"/>
                  <a:gd name="T4" fmla="*/ 0 w 11"/>
                  <a:gd name="T5" fmla="*/ 38 h 38"/>
                  <a:gd name="T6" fmla="*/ 0 w 11"/>
                  <a:gd name="T7" fmla="*/ 5 h 38"/>
                  <a:gd name="T8" fmla="*/ 6 w 11"/>
                  <a:gd name="T9" fmla="*/ 0 h 38"/>
                  <a:gd name="T10" fmla="*/ 11 w 11"/>
                  <a:gd name="T11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8">
                    <a:moveTo>
                      <a:pt x="11" y="5"/>
                    </a:moveTo>
                    <a:lnTo>
                      <a:pt x="11" y="38"/>
                    </a:lnTo>
                    <a:lnTo>
                      <a:pt x="0" y="38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0" name="Freeform 164"/>
              <p:cNvSpPr>
                <a:spLocks/>
              </p:cNvSpPr>
              <p:nvPr/>
            </p:nvSpPr>
            <p:spPr bwMode="auto">
              <a:xfrm>
                <a:off x="3082" y="3888"/>
                <a:ext cx="211" cy="54"/>
              </a:xfrm>
              <a:custGeom>
                <a:avLst/>
                <a:gdLst>
                  <a:gd name="T0" fmla="*/ 11 w 211"/>
                  <a:gd name="T1" fmla="*/ 21 h 54"/>
                  <a:gd name="T2" fmla="*/ 0 w 211"/>
                  <a:gd name="T3" fmla="*/ 0 h 54"/>
                  <a:gd name="T4" fmla="*/ 92 w 211"/>
                  <a:gd name="T5" fmla="*/ 0 h 54"/>
                  <a:gd name="T6" fmla="*/ 97 w 211"/>
                  <a:gd name="T7" fmla="*/ 21 h 54"/>
                  <a:gd name="T8" fmla="*/ 211 w 211"/>
                  <a:gd name="T9" fmla="*/ 21 h 54"/>
                  <a:gd name="T10" fmla="*/ 211 w 211"/>
                  <a:gd name="T11" fmla="*/ 54 h 54"/>
                  <a:gd name="T12" fmla="*/ 97 w 211"/>
                  <a:gd name="T13" fmla="*/ 54 h 54"/>
                  <a:gd name="T14" fmla="*/ 92 w 211"/>
                  <a:gd name="T15" fmla="*/ 32 h 54"/>
                  <a:gd name="T16" fmla="*/ 11 w 211"/>
                  <a:gd name="T17" fmla="*/ 32 h 54"/>
                  <a:gd name="T18" fmla="*/ 11 w 211"/>
                  <a:gd name="T19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54">
                    <a:moveTo>
                      <a:pt x="11" y="21"/>
                    </a:moveTo>
                    <a:lnTo>
                      <a:pt x="0" y="0"/>
                    </a:lnTo>
                    <a:lnTo>
                      <a:pt x="92" y="0"/>
                    </a:lnTo>
                    <a:lnTo>
                      <a:pt x="97" y="21"/>
                    </a:lnTo>
                    <a:lnTo>
                      <a:pt x="211" y="21"/>
                    </a:lnTo>
                    <a:lnTo>
                      <a:pt x="211" y="54"/>
                    </a:lnTo>
                    <a:lnTo>
                      <a:pt x="97" y="54"/>
                    </a:lnTo>
                    <a:lnTo>
                      <a:pt x="92" y="32"/>
                    </a:lnTo>
                    <a:lnTo>
                      <a:pt x="11" y="32"/>
                    </a:lnTo>
                    <a:lnTo>
                      <a:pt x="11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1" name="Freeform 165"/>
              <p:cNvSpPr>
                <a:spLocks/>
              </p:cNvSpPr>
              <p:nvPr/>
            </p:nvSpPr>
            <p:spPr bwMode="auto">
              <a:xfrm>
                <a:off x="3077" y="3882"/>
                <a:ext cx="221" cy="65"/>
              </a:xfrm>
              <a:custGeom>
                <a:avLst/>
                <a:gdLst>
                  <a:gd name="T0" fmla="*/ 0 w 221"/>
                  <a:gd name="T1" fmla="*/ 6 h 65"/>
                  <a:gd name="T2" fmla="*/ 5 w 221"/>
                  <a:gd name="T3" fmla="*/ 0 h 65"/>
                  <a:gd name="T4" fmla="*/ 97 w 221"/>
                  <a:gd name="T5" fmla="*/ 0 h 65"/>
                  <a:gd name="T6" fmla="*/ 102 w 221"/>
                  <a:gd name="T7" fmla="*/ 6 h 65"/>
                  <a:gd name="T8" fmla="*/ 108 w 221"/>
                  <a:gd name="T9" fmla="*/ 22 h 65"/>
                  <a:gd name="T10" fmla="*/ 216 w 221"/>
                  <a:gd name="T11" fmla="*/ 22 h 65"/>
                  <a:gd name="T12" fmla="*/ 221 w 221"/>
                  <a:gd name="T13" fmla="*/ 27 h 65"/>
                  <a:gd name="T14" fmla="*/ 221 w 221"/>
                  <a:gd name="T15" fmla="*/ 60 h 65"/>
                  <a:gd name="T16" fmla="*/ 216 w 221"/>
                  <a:gd name="T17" fmla="*/ 65 h 65"/>
                  <a:gd name="T18" fmla="*/ 102 w 221"/>
                  <a:gd name="T19" fmla="*/ 65 h 65"/>
                  <a:gd name="T20" fmla="*/ 97 w 221"/>
                  <a:gd name="T21" fmla="*/ 60 h 65"/>
                  <a:gd name="T22" fmla="*/ 91 w 221"/>
                  <a:gd name="T23" fmla="*/ 44 h 65"/>
                  <a:gd name="T24" fmla="*/ 16 w 221"/>
                  <a:gd name="T25" fmla="*/ 44 h 65"/>
                  <a:gd name="T26" fmla="*/ 11 w 221"/>
                  <a:gd name="T27" fmla="*/ 38 h 65"/>
                  <a:gd name="T28" fmla="*/ 11 w 221"/>
                  <a:gd name="T29" fmla="*/ 27 h 65"/>
                  <a:gd name="T30" fmla="*/ 21 w 221"/>
                  <a:gd name="T31" fmla="*/ 27 h 65"/>
                  <a:gd name="T32" fmla="*/ 21 w 221"/>
                  <a:gd name="T33" fmla="*/ 33 h 65"/>
                  <a:gd name="T34" fmla="*/ 97 w 221"/>
                  <a:gd name="T35" fmla="*/ 33 h 65"/>
                  <a:gd name="T36" fmla="*/ 102 w 221"/>
                  <a:gd name="T37" fmla="*/ 38 h 65"/>
                  <a:gd name="T38" fmla="*/ 108 w 221"/>
                  <a:gd name="T39" fmla="*/ 54 h 65"/>
                  <a:gd name="T40" fmla="*/ 210 w 221"/>
                  <a:gd name="T41" fmla="*/ 54 h 65"/>
                  <a:gd name="T42" fmla="*/ 210 w 221"/>
                  <a:gd name="T43" fmla="*/ 33 h 65"/>
                  <a:gd name="T44" fmla="*/ 102 w 221"/>
                  <a:gd name="T45" fmla="*/ 33 h 65"/>
                  <a:gd name="T46" fmla="*/ 97 w 221"/>
                  <a:gd name="T47" fmla="*/ 27 h 65"/>
                  <a:gd name="T48" fmla="*/ 91 w 221"/>
                  <a:gd name="T49" fmla="*/ 11 h 65"/>
                  <a:gd name="T50" fmla="*/ 5 w 221"/>
                  <a:gd name="T51" fmla="*/ 11 h 65"/>
                  <a:gd name="T52" fmla="*/ 0 w 221"/>
                  <a:gd name="T53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1" h="65">
                    <a:moveTo>
                      <a:pt x="0" y="6"/>
                    </a:moveTo>
                    <a:lnTo>
                      <a:pt x="5" y="0"/>
                    </a:lnTo>
                    <a:lnTo>
                      <a:pt x="97" y="0"/>
                    </a:lnTo>
                    <a:lnTo>
                      <a:pt x="102" y="6"/>
                    </a:lnTo>
                    <a:lnTo>
                      <a:pt x="108" y="22"/>
                    </a:lnTo>
                    <a:lnTo>
                      <a:pt x="216" y="22"/>
                    </a:lnTo>
                    <a:lnTo>
                      <a:pt x="221" y="27"/>
                    </a:lnTo>
                    <a:lnTo>
                      <a:pt x="221" y="60"/>
                    </a:lnTo>
                    <a:lnTo>
                      <a:pt x="216" y="65"/>
                    </a:lnTo>
                    <a:lnTo>
                      <a:pt x="102" y="65"/>
                    </a:lnTo>
                    <a:lnTo>
                      <a:pt x="97" y="60"/>
                    </a:lnTo>
                    <a:lnTo>
                      <a:pt x="91" y="44"/>
                    </a:lnTo>
                    <a:lnTo>
                      <a:pt x="16" y="44"/>
                    </a:lnTo>
                    <a:lnTo>
                      <a:pt x="11" y="38"/>
                    </a:lnTo>
                    <a:lnTo>
                      <a:pt x="11" y="27"/>
                    </a:lnTo>
                    <a:lnTo>
                      <a:pt x="21" y="27"/>
                    </a:lnTo>
                    <a:lnTo>
                      <a:pt x="21" y="33"/>
                    </a:lnTo>
                    <a:lnTo>
                      <a:pt x="97" y="33"/>
                    </a:lnTo>
                    <a:lnTo>
                      <a:pt x="102" y="38"/>
                    </a:lnTo>
                    <a:lnTo>
                      <a:pt x="108" y="54"/>
                    </a:lnTo>
                    <a:lnTo>
                      <a:pt x="210" y="54"/>
                    </a:lnTo>
                    <a:lnTo>
                      <a:pt x="210" y="33"/>
                    </a:lnTo>
                    <a:lnTo>
                      <a:pt x="102" y="33"/>
                    </a:lnTo>
                    <a:lnTo>
                      <a:pt x="97" y="27"/>
                    </a:lnTo>
                    <a:lnTo>
                      <a:pt x="91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2" name="Freeform 166"/>
              <p:cNvSpPr>
                <a:spLocks/>
              </p:cNvSpPr>
              <p:nvPr/>
            </p:nvSpPr>
            <p:spPr bwMode="auto">
              <a:xfrm>
                <a:off x="3077" y="3888"/>
                <a:ext cx="21" cy="21"/>
              </a:xfrm>
              <a:custGeom>
                <a:avLst/>
                <a:gdLst>
                  <a:gd name="T0" fmla="*/ 11 w 21"/>
                  <a:gd name="T1" fmla="*/ 21 h 21"/>
                  <a:gd name="T2" fmla="*/ 0 w 21"/>
                  <a:gd name="T3" fmla="*/ 0 h 21"/>
                  <a:gd name="T4" fmla="*/ 11 w 21"/>
                  <a:gd name="T5" fmla="*/ 0 h 21"/>
                  <a:gd name="T6" fmla="*/ 21 w 21"/>
                  <a:gd name="T7" fmla="*/ 21 h 21"/>
                  <a:gd name="T8" fmla="*/ 11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1" y="21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21" y="21"/>
                    </a:lnTo>
                    <a:lnTo>
                      <a:pt x="11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3" name="Freeform 167"/>
              <p:cNvSpPr>
                <a:spLocks/>
              </p:cNvSpPr>
              <p:nvPr/>
            </p:nvSpPr>
            <p:spPr bwMode="auto">
              <a:xfrm>
                <a:off x="3007" y="3748"/>
                <a:ext cx="5" cy="21"/>
              </a:xfrm>
              <a:custGeom>
                <a:avLst/>
                <a:gdLst>
                  <a:gd name="T0" fmla="*/ 0 w 5"/>
                  <a:gd name="T1" fmla="*/ 0 h 21"/>
                  <a:gd name="T2" fmla="*/ 0 w 5"/>
                  <a:gd name="T3" fmla="*/ 21 h 21"/>
                  <a:gd name="T4" fmla="*/ 5 w 5"/>
                  <a:gd name="T5" fmla="*/ 21 h 21"/>
                  <a:gd name="T6" fmla="*/ 0 w 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1">
                    <a:moveTo>
                      <a:pt x="0" y="0"/>
                    </a:moveTo>
                    <a:lnTo>
                      <a:pt x="0" y="21"/>
                    </a:lnTo>
                    <a:lnTo>
                      <a:pt x="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4" name="Freeform 168"/>
              <p:cNvSpPr>
                <a:spLocks/>
              </p:cNvSpPr>
              <p:nvPr/>
            </p:nvSpPr>
            <p:spPr bwMode="auto">
              <a:xfrm>
                <a:off x="3001" y="3764"/>
                <a:ext cx="11" cy="11"/>
              </a:xfrm>
              <a:custGeom>
                <a:avLst/>
                <a:gdLst>
                  <a:gd name="T0" fmla="*/ 6 w 11"/>
                  <a:gd name="T1" fmla="*/ 0 h 11"/>
                  <a:gd name="T2" fmla="*/ 11 w 11"/>
                  <a:gd name="T3" fmla="*/ 0 h 11"/>
                  <a:gd name="T4" fmla="*/ 11 w 11"/>
                  <a:gd name="T5" fmla="*/ 11 h 11"/>
                  <a:gd name="T6" fmla="*/ 6 w 11"/>
                  <a:gd name="T7" fmla="*/ 11 h 11"/>
                  <a:gd name="T8" fmla="*/ 0 w 11"/>
                  <a:gd name="T9" fmla="*/ 5 h 11"/>
                  <a:gd name="T10" fmla="*/ 6 w 11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6" y="0"/>
                    </a:moveTo>
                    <a:lnTo>
                      <a:pt x="11" y="0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5" name="Freeform 169"/>
              <p:cNvSpPr>
                <a:spLocks/>
              </p:cNvSpPr>
              <p:nvPr/>
            </p:nvSpPr>
            <p:spPr bwMode="auto">
              <a:xfrm>
                <a:off x="3001" y="3748"/>
                <a:ext cx="16" cy="27"/>
              </a:xfrm>
              <a:custGeom>
                <a:avLst/>
                <a:gdLst>
                  <a:gd name="T0" fmla="*/ 6 w 16"/>
                  <a:gd name="T1" fmla="*/ 21 h 27"/>
                  <a:gd name="T2" fmla="*/ 0 w 16"/>
                  <a:gd name="T3" fmla="*/ 0 h 27"/>
                  <a:gd name="T4" fmla="*/ 11 w 16"/>
                  <a:gd name="T5" fmla="*/ 0 h 27"/>
                  <a:gd name="T6" fmla="*/ 16 w 16"/>
                  <a:gd name="T7" fmla="*/ 21 h 27"/>
                  <a:gd name="T8" fmla="*/ 11 w 16"/>
                  <a:gd name="T9" fmla="*/ 27 h 27"/>
                  <a:gd name="T10" fmla="*/ 6 w 16"/>
                  <a:gd name="T1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7">
                    <a:moveTo>
                      <a:pt x="6" y="21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6" y="21"/>
                    </a:lnTo>
                    <a:lnTo>
                      <a:pt x="11" y="27"/>
                    </a:lnTo>
                    <a:lnTo>
                      <a:pt x="6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6" name="Freeform 170"/>
              <p:cNvSpPr>
                <a:spLocks/>
              </p:cNvSpPr>
              <p:nvPr/>
            </p:nvSpPr>
            <p:spPr bwMode="auto">
              <a:xfrm>
                <a:off x="3001" y="3748"/>
                <a:ext cx="11" cy="21"/>
              </a:xfrm>
              <a:custGeom>
                <a:avLst/>
                <a:gdLst>
                  <a:gd name="T0" fmla="*/ 11 w 11"/>
                  <a:gd name="T1" fmla="*/ 0 h 21"/>
                  <a:gd name="T2" fmla="*/ 11 w 11"/>
                  <a:gd name="T3" fmla="*/ 21 h 21"/>
                  <a:gd name="T4" fmla="*/ 0 w 11"/>
                  <a:gd name="T5" fmla="*/ 21 h 21"/>
                  <a:gd name="T6" fmla="*/ 0 w 11"/>
                  <a:gd name="T7" fmla="*/ 0 h 21"/>
                  <a:gd name="T8" fmla="*/ 11 w 11"/>
                  <a:gd name="T9" fmla="*/ 0 h 21"/>
                  <a:gd name="T10" fmla="*/ 11 w 1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1">
                    <a:moveTo>
                      <a:pt x="11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7" name="Freeform 171"/>
              <p:cNvSpPr>
                <a:spLocks/>
              </p:cNvSpPr>
              <p:nvPr/>
            </p:nvSpPr>
            <p:spPr bwMode="auto">
              <a:xfrm>
                <a:off x="2645" y="3748"/>
                <a:ext cx="5" cy="21"/>
              </a:xfrm>
              <a:custGeom>
                <a:avLst/>
                <a:gdLst>
                  <a:gd name="T0" fmla="*/ 5 w 5"/>
                  <a:gd name="T1" fmla="*/ 0 h 21"/>
                  <a:gd name="T2" fmla="*/ 5 w 5"/>
                  <a:gd name="T3" fmla="*/ 21 h 21"/>
                  <a:gd name="T4" fmla="*/ 0 w 5"/>
                  <a:gd name="T5" fmla="*/ 21 h 21"/>
                  <a:gd name="T6" fmla="*/ 5 w 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1">
                    <a:moveTo>
                      <a:pt x="5" y="0"/>
                    </a:moveTo>
                    <a:lnTo>
                      <a:pt x="5" y="21"/>
                    </a:lnTo>
                    <a:lnTo>
                      <a:pt x="0" y="2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8" name="Freeform 172"/>
              <p:cNvSpPr>
                <a:spLocks/>
              </p:cNvSpPr>
              <p:nvPr/>
            </p:nvSpPr>
            <p:spPr bwMode="auto">
              <a:xfrm>
                <a:off x="2645" y="3764"/>
                <a:ext cx="11" cy="11"/>
              </a:xfrm>
              <a:custGeom>
                <a:avLst/>
                <a:gdLst>
                  <a:gd name="T0" fmla="*/ 11 w 11"/>
                  <a:gd name="T1" fmla="*/ 5 h 11"/>
                  <a:gd name="T2" fmla="*/ 5 w 11"/>
                  <a:gd name="T3" fmla="*/ 11 h 11"/>
                  <a:gd name="T4" fmla="*/ 0 w 11"/>
                  <a:gd name="T5" fmla="*/ 11 h 11"/>
                  <a:gd name="T6" fmla="*/ 0 w 11"/>
                  <a:gd name="T7" fmla="*/ 0 h 11"/>
                  <a:gd name="T8" fmla="*/ 5 w 11"/>
                  <a:gd name="T9" fmla="*/ 0 h 11"/>
                  <a:gd name="T10" fmla="*/ 11 w 11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5"/>
                    </a:moveTo>
                    <a:lnTo>
                      <a:pt x="5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09" name="Freeform 173"/>
              <p:cNvSpPr>
                <a:spLocks/>
              </p:cNvSpPr>
              <p:nvPr/>
            </p:nvSpPr>
            <p:spPr bwMode="auto">
              <a:xfrm>
                <a:off x="2640" y="3748"/>
                <a:ext cx="16" cy="27"/>
              </a:xfrm>
              <a:custGeom>
                <a:avLst/>
                <a:gdLst>
                  <a:gd name="T0" fmla="*/ 5 w 16"/>
                  <a:gd name="T1" fmla="*/ 27 h 27"/>
                  <a:gd name="T2" fmla="*/ 0 w 16"/>
                  <a:gd name="T3" fmla="*/ 21 h 27"/>
                  <a:gd name="T4" fmla="*/ 5 w 16"/>
                  <a:gd name="T5" fmla="*/ 0 h 27"/>
                  <a:gd name="T6" fmla="*/ 16 w 16"/>
                  <a:gd name="T7" fmla="*/ 0 h 27"/>
                  <a:gd name="T8" fmla="*/ 10 w 16"/>
                  <a:gd name="T9" fmla="*/ 21 h 27"/>
                  <a:gd name="T10" fmla="*/ 5 w 16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7">
                    <a:moveTo>
                      <a:pt x="5" y="27"/>
                    </a:moveTo>
                    <a:lnTo>
                      <a:pt x="0" y="21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10" y="21"/>
                    </a:lnTo>
                    <a:lnTo>
                      <a:pt x="5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0" name="Freeform 174"/>
              <p:cNvSpPr>
                <a:spLocks/>
              </p:cNvSpPr>
              <p:nvPr/>
            </p:nvSpPr>
            <p:spPr bwMode="auto">
              <a:xfrm>
                <a:off x="2645" y="3748"/>
                <a:ext cx="11" cy="21"/>
              </a:xfrm>
              <a:custGeom>
                <a:avLst/>
                <a:gdLst>
                  <a:gd name="T0" fmla="*/ 0 w 11"/>
                  <a:gd name="T1" fmla="*/ 0 h 21"/>
                  <a:gd name="T2" fmla="*/ 11 w 11"/>
                  <a:gd name="T3" fmla="*/ 0 h 21"/>
                  <a:gd name="T4" fmla="*/ 11 w 11"/>
                  <a:gd name="T5" fmla="*/ 21 h 21"/>
                  <a:gd name="T6" fmla="*/ 0 w 11"/>
                  <a:gd name="T7" fmla="*/ 21 h 21"/>
                  <a:gd name="T8" fmla="*/ 0 w 11"/>
                  <a:gd name="T9" fmla="*/ 0 h 21"/>
                  <a:gd name="T10" fmla="*/ 0 w 1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1">
                    <a:moveTo>
                      <a:pt x="0" y="0"/>
                    </a:moveTo>
                    <a:lnTo>
                      <a:pt x="11" y="0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1" name="Freeform 175"/>
              <p:cNvSpPr>
                <a:spLocks/>
              </p:cNvSpPr>
              <p:nvPr/>
            </p:nvSpPr>
            <p:spPr bwMode="auto">
              <a:xfrm>
                <a:off x="2289" y="3748"/>
                <a:ext cx="11" cy="21"/>
              </a:xfrm>
              <a:custGeom>
                <a:avLst/>
                <a:gdLst>
                  <a:gd name="T0" fmla="*/ 11 w 11"/>
                  <a:gd name="T1" fmla="*/ 0 h 21"/>
                  <a:gd name="T2" fmla="*/ 11 w 11"/>
                  <a:gd name="T3" fmla="*/ 21 h 21"/>
                  <a:gd name="T4" fmla="*/ 0 w 11"/>
                  <a:gd name="T5" fmla="*/ 21 h 21"/>
                  <a:gd name="T6" fmla="*/ 11 w 11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1">
                    <a:moveTo>
                      <a:pt x="11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2" name="Freeform 176"/>
              <p:cNvSpPr>
                <a:spLocks/>
              </p:cNvSpPr>
              <p:nvPr/>
            </p:nvSpPr>
            <p:spPr bwMode="auto">
              <a:xfrm>
                <a:off x="2289" y="3764"/>
                <a:ext cx="16" cy="11"/>
              </a:xfrm>
              <a:custGeom>
                <a:avLst/>
                <a:gdLst>
                  <a:gd name="T0" fmla="*/ 16 w 16"/>
                  <a:gd name="T1" fmla="*/ 5 h 11"/>
                  <a:gd name="T2" fmla="*/ 11 w 16"/>
                  <a:gd name="T3" fmla="*/ 11 h 11"/>
                  <a:gd name="T4" fmla="*/ 0 w 16"/>
                  <a:gd name="T5" fmla="*/ 11 h 11"/>
                  <a:gd name="T6" fmla="*/ 0 w 16"/>
                  <a:gd name="T7" fmla="*/ 0 h 11"/>
                  <a:gd name="T8" fmla="*/ 11 w 16"/>
                  <a:gd name="T9" fmla="*/ 0 h 11"/>
                  <a:gd name="T10" fmla="*/ 16 w 16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">
                    <a:moveTo>
                      <a:pt x="16" y="5"/>
                    </a:move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6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3" name="Freeform 177"/>
              <p:cNvSpPr>
                <a:spLocks/>
              </p:cNvSpPr>
              <p:nvPr/>
            </p:nvSpPr>
            <p:spPr bwMode="auto">
              <a:xfrm>
                <a:off x="2283" y="3748"/>
                <a:ext cx="22" cy="27"/>
              </a:xfrm>
              <a:custGeom>
                <a:avLst/>
                <a:gdLst>
                  <a:gd name="T0" fmla="*/ 6 w 22"/>
                  <a:gd name="T1" fmla="*/ 27 h 27"/>
                  <a:gd name="T2" fmla="*/ 0 w 22"/>
                  <a:gd name="T3" fmla="*/ 21 h 27"/>
                  <a:gd name="T4" fmla="*/ 11 w 22"/>
                  <a:gd name="T5" fmla="*/ 0 h 27"/>
                  <a:gd name="T6" fmla="*/ 22 w 22"/>
                  <a:gd name="T7" fmla="*/ 0 h 27"/>
                  <a:gd name="T8" fmla="*/ 11 w 22"/>
                  <a:gd name="T9" fmla="*/ 21 h 27"/>
                  <a:gd name="T10" fmla="*/ 6 w 22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7">
                    <a:moveTo>
                      <a:pt x="6" y="27"/>
                    </a:moveTo>
                    <a:lnTo>
                      <a:pt x="0" y="21"/>
                    </a:lnTo>
                    <a:lnTo>
                      <a:pt x="11" y="0"/>
                    </a:lnTo>
                    <a:lnTo>
                      <a:pt x="22" y="0"/>
                    </a:lnTo>
                    <a:lnTo>
                      <a:pt x="11" y="21"/>
                    </a:lnTo>
                    <a:lnTo>
                      <a:pt x="6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4" name="Freeform 178"/>
              <p:cNvSpPr>
                <a:spLocks/>
              </p:cNvSpPr>
              <p:nvPr/>
            </p:nvSpPr>
            <p:spPr bwMode="auto">
              <a:xfrm>
                <a:off x="2294" y="3748"/>
                <a:ext cx="11" cy="21"/>
              </a:xfrm>
              <a:custGeom>
                <a:avLst/>
                <a:gdLst>
                  <a:gd name="T0" fmla="*/ 0 w 11"/>
                  <a:gd name="T1" fmla="*/ 0 h 21"/>
                  <a:gd name="T2" fmla="*/ 11 w 11"/>
                  <a:gd name="T3" fmla="*/ 0 h 21"/>
                  <a:gd name="T4" fmla="*/ 11 w 11"/>
                  <a:gd name="T5" fmla="*/ 21 h 21"/>
                  <a:gd name="T6" fmla="*/ 0 w 11"/>
                  <a:gd name="T7" fmla="*/ 21 h 21"/>
                  <a:gd name="T8" fmla="*/ 0 w 11"/>
                  <a:gd name="T9" fmla="*/ 0 h 21"/>
                  <a:gd name="T10" fmla="*/ 0 w 1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1">
                    <a:moveTo>
                      <a:pt x="0" y="0"/>
                    </a:moveTo>
                    <a:lnTo>
                      <a:pt x="11" y="0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5" name="Rectangle 179"/>
              <p:cNvSpPr>
                <a:spLocks noChangeArrowheads="1"/>
              </p:cNvSpPr>
              <p:nvPr/>
            </p:nvSpPr>
            <p:spPr bwMode="auto">
              <a:xfrm>
                <a:off x="2386" y="3764"/>
                <a:ext cx="25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6" name="Rectangle 180"/>
              <p:cNvSpPr>
                <a:spLocks noChangeArrowheads="1"/>
              </p:cNvSpPr>
              <p:nvPr/>
            </p:nvSpPr>
            <p:spPr bwMode="auto">
              <a:xfrm>
                <a:off x="2699" y="3764"/>
                <a:ext cx="254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7" name="Rectangle 181"/>
              <p:cNvSpPr>
                <a:spLocks noChangeArrowheads="1"/>
              </p:cNvSpPr>
              <p:nvPr/>
            </p:nvSpPr>
            <p:spPr bwMode="auto">
              <a:xfrm>
                <a:off x="3012" y="3764"/>
                <a:ext cx="243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8" name="Rectangle 182"/>
              <p:cNvSpPr>
                <a:spLocks noChangeArrowheads="1"/>
              </p:cNvSpPr>
              <p:nvPr/>
            </p:nvSpPr>
            <p:spPr bwMode="auto">
              <a:xfrm>
                <a:off x="2246" y="3764"/>
                <a:ext cx="48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19" name="Rectangle 183"/>
              <p:cNvSpPr>
                <a:spLocks noChangeArrowheads="1"/>
              </p:cNvSpPr>
              <p:nvPr/>
            </p:nvSpPr>
            <p:spPr bwMode="auto">
              <a:xfrm>
                <a:off x="2197" y="3882"/>
                <a:ext cx="108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0" name="Freeform 184"/>
              <p:cNvSpPr>
                <a:spLocks/>
              </p:cNvSpPr>
              <p:nvPr/>
            </p:nvSpPr>
            <p:spPr bwMode="auto">
              <a:xfrm>
                <a:off x="3309" y="3742"/>
                <a:ext cx="205" cy="87"/>
              </a:xfrm>
              <a:custGeom>
                <a:avLst/>
                <a:gdLst>
                  <a:gd name="T0" fmla="*/ 0 w 205"/>
                  <a:gd name="T1" fmla="*/ 0 h 87"/>
                  <a:gd name="T2" fmla="*/ 16 w 205"/>
                  <a:gd name="T3" fmla="*/ 87 h 87"/>
                  <a:gd name="T4" fmla="*/ 205 w 205"/>
                  <a:gd name="T5" fmla="*/ 87 h 87"/>
                  <a:gd name="T6" fmla="*/ 183 w 205"/>
                  <a:gd name="T7" fmla="*/ 0 h 87"/>
                  <a:gd name="T8" fmla="*/ 0 w 205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05" y="87"/>
                    </a:lnTo>
                    <a:lnTo>
                      <a:pt x="18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1" name="Freeform 185"/>
              <p:cNvSpPr>
                <a:spLocks/>
              </p:cNvSpPr>
              <p:nvPr/>
            </p:nvSpPr>
            <p:spPr bwMode="auto">
              <a:xfrm>
                <a:off x="3309" y="3737"/>
                <a:ext cx="210" cy="97"/>
              </a:xfrm>
              <a:custGeom>
                <a:avLst/>
                <a:gdLst>
                  <a:gd name="T0" fmla="*/ 16 w 210"/>
                  <a:gd name="T1" fmla="*/ 86 h 97"/>
                  <a:gd name="T2" fmla="*/ 199 w 210"/>
                  <a:gd name="T3" fmla="*/ 86 h 97"/>
                  <a:gd name="T4" fmla="*/ 178 w 210"/>
                  <a:gd name="T5" fmla="*/ 11 h 97"/>
                  <a:gd name="T6" fmla="*/ 0 w 210"/>
                  <a:gd name="T7" fmla="*/ 11 h 97"/>
                  <a:gd name="T8" fmla="*/ 0 w 210"/>
                  <a:gd name="T9" fmla="*/ 0 h 97"/>
                  <a:gd name="T10" fmla="*/ 183 w 210"/>
                  <a:gd name="T11" fmla="*/ 0 h 97"/>
                  <a:gd name="T12" fmla="*/ 189 w 210"/>
                  <a:gd name="T13" fmla="*/ 5 h 97"/>
                  <a:gd name="T14" fmla="*/ 210 w 210"/>
                  <a:gd name="T15" fmla="*/ 92 h 97"/>
                  <a:gd name="T16" fmla="*/ 205 w 210"/>
                  <a:gd name="T17" fmla="*/ 97 h 97"/>
                  <a:gd name="T18" fmla="*/ 16 w 210"/>
                  <a:gd name="T19" fmla="*/ 97 h 97"/>
                  <a:gd name="T20" fmla="*/ 11 w 210"/>
                  <a:gd name="T21" fmla="*/ 92 h 97"/>
                  <a:gd name="T22" fmla="*/ 16 w 210"/>
                  <a:gd name="T23" fmla="*/ 86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0" h="97">
                    <a:moveTo>
                      <a:pt x="16" y="86"/>
                    </a:moveTo>
                    <a:lnTo>
                      <a:pt x="199" y="86"/>
                    </a:lnTo>
                    <a:lnTo>
                      <a:pt x="17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9" y="5"/>
                    </a:lnTo>
                    <a:lnTo>
                      <a:pt x="210" y="92"/>
                    </a:lnTo>
                    <a:lnTo>
                      <a:pt x="205" y="97"/>
                    </a:lnTo>
                    <a:lnTo>
                      <a:pt x="16" y="97"/>
                    </a:lnTo>
                    <a:lnTo>
                      <a:pt x="11" y="92"/>
                    </a:lnTo>
                    <a:lnTo>
                      <a:pt x="16" y="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2" name="Freeform 186"/>
              <p:cNvSpPr>
                <a:spLocks/>
              </p:cNvSpPr>
              <p:nvPr/>
            </p:nvSpPr>
            <p:spPr bwMode="auto">
              <a:xfrm>
                <a:off x="3303" y="3737"/>
                <a:ext cx="27" cy="92"/>
              </a:xfrm>
              <a:custGeom>
                <a:avLst/>
                <a:gdLst>
                  <a:gd name="T0" fmla="*/ 11 w 27"/>
                  <a:gd name="T1" fmla="*/ 5 h 92"/>
                  <a:gd name="T2" fmla="*/ 27 w 27"/>
                  <a:gd name="T3" fmla="*/ 92 h 92"/>
                  <a:gd name="T4" fmla="*/ 17 w 27"/>
                  <a:gd name="T5" fmla="*/ 92 h 92"/>
                  <a:gd name="T6" fmla="*/ 0 w 27"/>
                  <a:gd name="T7" fmla="*/ 5 h 92"/>
                  <a:gd name="T8" fmla="*/ 6 w 27"/>
                  <a:gd name="T9" fmla="*/ 0 h 92"/>
                  <a:gd name="T10" fmla="*/ 11 w 27"/>
                  <a:gd name="T11" fmla="*/ 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92">
                    <a:moveTo>
                      <a:pt x="11" y="5"/>
                    </a:moveTo>
                    <a:lnTo>
                      <a:pt x="27" y="92"/>
                    </a:lnTo>
                    <a:lnTo>
                      <a:pt x="17" y="92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3" name="Rectangle 187"/>
              <p:cNvSpPr>
                <a:spLocks noChangeArrowheads="1"/>
              </p:cNvSpPr>
              <p:nvPr/>
            </p:nvSpPr>
            <p:spPr bwMode="auto">
              <a:xfrm>
                <a:off x="3314" y="3764"/>
                <a:ext cx="184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4" name="Rectangle 188"/>
              <p:cNvSpPr>
                <a:spLocks noChangeArrowheads="1"/>
              </p:cNvSpPr>
              <p:nvPr/>
            </p:nvSpPr>
            <p:spPr bwMode="auto">
              <a:xfrm>
                <a:off x="3320" y="3791"/>
                <a:ext cx="188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5" name="Freeform 189"/>
              <p:cNvSpPr>
                <a:spLocks/>
              </p:cNvSpPr>
              <p:nvPr/>
            </p:nvSpPr>
            <p:spPr bwMode="auto">
              <a:xfrm>
                <a:off x="3363" y="3742"/>
                <a:ext cx="38" cy="87"/>
              </a:xfrm>
              <a:custGeom>
                <a:avLst/>
                <a:gdLst>
                  <a:gd name="T0" fmla="*/ 11 w 38"/>
                  <a:gd name="T1" fmla="*/ 0 h 87"/>
                  <a:gd name="T2" fmla="*/ 38 w 38"/>
                  <a:gd name="T3" fmla="*/ 87 h 87"/>
                  <a:gd name="T4" fmla="*/ 27 w 38"/>
                  <a:gd name="T5" fmla="*/ 87 h 87"/>
                  <a:gd name="T6" fmla="*/ 0 w 38"/>
                  <a:gd name="T7" fmla="*/ 0 h 87"/>
                  <a:gd name="T8" fmla="*/ 11 w 38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87">
                    <a:moveTo>
                      <a:pt x="11" y="0"/>
                    </a:moveTo>
                    <a:lnTo>
                      <a:pt x="38" y="87"/>
                    </a:lnTo>
                    <a:lnTo>
                      <a:pt x="27" y="8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6" name="Freeform 190"/>
              <p:cNvSpPr>
                <a:spLocks/>
              </p:cNvSpPr>
              <p:nvPr/>
            </p:nvSpPr>
            <p:spPr bwMode="auto">
              <a:xfrm>
                <a:off x="3417" y="3742"/>
                <a:ext cx="37" cy="87"/>
              </a:xfrm>
              <a:custGeom>
                <a:avLst/>
                <a:gdLst>
                  <a:gd name="T0" fmla="*/ 10 w 37"/>
                  <a:gd name="T1" fmla="*/ 0 h 87"/>
                  <a:gd name="T2" fmla="*/ 37 w 37"/>
                  <a:gd name="T3" fmla="*/ 87 h 87"/>
                  <a:gd name="T4" fmla="*/ 27 w 37"/>
                  <a:gd name="T5" fmla="*/ 87 h 87"/>
                  <a:gd name="T6" fmla="*/ 0 w 37"/>
                  <a:gd name="T7" fmla="*/ 0 h 87"/>
                  <a:gd name="T8" fmla="*/ 10 w 37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87">
                    <a:moveTo>
                      <a:pt x="10" y="0"/>
                    </a:moveTo>
                    <a:lnTo>
                      <a:pt x="37" y="87"/>
                    </a:lnTo>
                    <a:lnTo>
                      <a:pt x="27" y="87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7" name="Freeform 191"/>
              <p:cNvSpPr>
                <a:spLocks/>
              </p:cNvSpPr>
              <p:nvPr/>
            </p:nvSpPr>
            <p:spPr bwMode="auto">
              <a:xfrm>
                <a:off x="3303" y="3742"/>
                <a:ext cx="211" cy="119"/>
              </a:xfrm>
              <a:custGeom>
                <a:avLst/>
                <a:gdLst>
                  <a:gd name="T0" fmla="*/ 0 w 211"/>
                  <a:gd name="T1" fmla="*/ 0 h 119"/>
                  <a:gd name="T2" fmla="*/ 27 w 211"/>
                  <a:gd name="T3" fmla="*/ 87 h 119"/>
                  <a:gd name="T4" fmla="*/ 211 w 211"/>
                  <a:gd name="T5" fmla="*/ 87 h 119"/>
                  <a:gd name="T6" fmla="*/ 211 w 211"/>
                  <a:gd name="T7" fmla="*/ 119 h 119"/>
                  <a:gd name="T8" fmla="*/ 22 w 211"/>
                  <a:gd name="T9" fmla="*/ 119 h 119"/>
                  <a:gd name="T10" fmla="*/ 0 w 211"/>
                  <a:gd name="T11" fmla="*/ 33 h 119"/>
                  <a:gd name="T12" fmla="*/ 0 w 211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119">
                    <a:moveTo>
                      <a:pt x="0" y="0"/>
                    </a:moveTo>
                    <a:lnTo>
                      <a:pt x="27" y="87"/>
                    </a:lnTo>
                    <a:lnTo>
                      <a:pt x="211" y="87"/>
                    </a:lnTo>
                    <a:lnTo>
                      <a:pt x="211" y="119"/>
                    </a:lnTo>
                    <a:lnTo>
                      <a:pt x="22" y="119"/>
                    </a:lnTo>
                    <a:lnTo>
                      <a:pt x="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8" name="Freeform 192"/>
              <p:cNvSpPr>
                <a:spLocks/>
              </p:cNvSpPr>
              <p:nvPr/>
            </p:nvSpPr>
            <p:spPr bwMode="auto">
              <a:xfrm>
                <a:off x="3298" y="3742"/>
                <a:ext cx="221" cy="124"/>
              </a:xfrm>
              <a:custGeom>
                <a:avLst/>
                <a:gdLst>
                  <a:gd name="T0" fmla="*/ 32 w 221"/>
                  <a:gd name="T1" fmla="*/ 81 h 124"/>
                  <a:gd name="T2" fmla="*/ 216 w 221"/>
                  <a:gd name="T3" fmla="*/ 81 h 124"/>
                  <a:gd name="T4" fmla="*/ 221 w 221"/>
                  <a:gd name="T5" fmla="*/ 87 h 124"/>
                  <a:gd name="T6" fmla="*/ 221 w 221"/>
                  <a:gd name="T7" fmla="*/ 119 h 124"/>
                  <a:gd name="T8" fmla="*/ 216 w 221"/>
                  <a:gd name="T9" fmla="*/ 124 h 124"/>
                  <a:gd name="T10" fmla="*/ 27 w 221"/>
                  <a:gd name="T11" fmla="*/ 124 h 124"/>
                  <a:gd name="T12" fmla="*/ 22 w 221"/>
                  <a:gd name="T13" fmla="*/ 119 h 124"/>
                  <a:gd name="T14" fmla="*/ 0 w 221"/>
                  <a:gd name="T15" fmla="*/ 33 h 124"/>
                  <a:gd name="T16" fmla="*/ 0 w 221"/>
                  <a:gd name="T17" fmla="*/ 0 h 124"/>
                  <a:gd name="T18" fmla="*/ 11 w 221"/>
                  <a:gd name="T19" fmla="*/ 0 h 124"/>
                  <a:gd name="T20" fmla="*/ 11 w 221"/>
                  <a:gd name="T21" fmla="*/ 33 h 124"/>
                  <a:gd name="T22" fmla="*/ 32 w 221"/>
                  <a:gd name="T23" fmla="*/ 114 h 124"/>
                  <a:gd name="T24" fmla="*/ 210 w 221"/>
                  <a:gd name="T25" fmla="*/ 114 h 124"/>
                  <a:gd name="T26" fmla="*/ 210 w 221"/>
                  <a:gd name="T27" fmla="*/ 92 h 124"/>
                  <a:gd name="T28" fmla="*/ 32 w 221"/>
                  <a:gd name="T29" fmla="*/ 92 h 124"/>
                  <a:gd name="T30" fmla="*/ 27 w 221"/>
                  <a:gd name="T31" fmla="*/ 87 h 124"/>
                  <a:gd name="T32" fmla="*/ 32 w 221"/>
                  <a:gd name="T33" fmla="*/ 81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1" h="124">
                    <a:moveTo>
                      <a:pt x="32" y="81"/>
                    </a:moveTo>
                    <a:lnTo>
                      <a:pt x="216" y="81"/>
                    </a:lnTo>
                    <a:lnTo>
                      <a:pt x="221" y="87"/>
                    </a:lnTo>
                    <a:lnTo>
                      <a:pt x="221" y="119"/>
                    </a:lnTo>
                    <a:lnTo>
                      <a:pt x="216" y="124"/>
                    </a:lnTo>
                    <a:lnTo>
                      <a:pt x="27" y="124"/>
                    </a:lnTo>
                    <a:lnTo>
                      <a:pt x="22" y="119"/>
                    </a:lnTo>
                    <a:lnTo>
                      <a:pt x="0" y="33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33"/>
                    </a:lnTo>
                    <a:lnTo>
                      <a:pt x="32" y="114"/>
                    </a:lnTo>
                    <a:lnTo>
                      <a:pt x="210" y="114"/>
                    </a:lnTo>
                    <a:lnTo>
                      <a:pt x="210" y="92"/>
                    </a:lnTo>
                    <a:lnTo>
                      <a:pt x="32" y="92"/>
                    </a:lnTo>
                    <a:lnTo>
                      <a:pt x="27" y="87"/>
                    </a:lnTo>
                    <a:lnTo>
                      <a:pt x="32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29" name="Freeform 193"/>
              <p:cNvSpPr>
                <a:spLocks/>
              </p:cNvSpPr>
              <p:nvPr/>
            </p:nvSpPr>
            <p:spPr bwMode="auto">
              <a:xfrm>
                <a:off x="3298" y="3742"/>
                <a:ext cx="38" cy="87"/>
              </a:xfrm>
              <a:custGeom>
                <a:avLst/>
                <a:gdLst>
                  <a:gd name="T0" fmla="*/ 0 w 38"/>
                  <a:gd name="T1" fmla="*/ 0 h 87"/>
                  <a:gd name="T2" fmla="*/ 11 w 38"/>
                  <a:gd name="T3" fmla="*/ 0 h 87"/>
                  <a:gd name="T4" fmla="*/ 38 w 38"/>
                  <a:gd name="T5" fmla="*/ 87 h 87"/>
                  <a:gd name="T6" fmla="*/ 27 w 38"/>
                  <a:gd name="T7" fmla="*/ 87 h 87"/>
                  <a:gd name="T8" fmla="*/ 0 w 38"/>
                  <a:gd name="T9" fmla="*/ 0 h 87"/>
                  <a:gd name="T10" fmla="*/ 0 w 38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87">
                    <a:moveTo>
                      <a:pt x="0" y="0"/>
                    </a:moveTo>
                    <a:lnTo>
                      <a:pt x="11" y="0"/>
                    </a:lnTo>
                    <a:lnTo>
                      <a:pt x="38" y="87"/>
                    </a:lnTo>
                    <a:lnTo>
                      <a:pt x="27" y="8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0" name="Freeform 194"/>
              <p:cNvSpPr>
                <a:spLocks/>
              </p:cNvSpPr>
              <p:nvPr/>
            </p:nvSpPr>
            <p:spPr bwMode="auto">
              <a:xfrm>
                <a:off x="3341" y="3861"/>
                <a:ext cx="200" cy="54"/>
              </a:xfrm>
              <a:custGeom>
                <a:avLst/>
                <a:gdLst>
                  <a:gd name="T0" fmla="*/ 60 w 200"/>
                  <a:gd name="T1" fmla="*/ 0 h 54"/>
                  <a:gd name="T2" fmla="*/ 70 w 200"/>
                  <a:gd name="T3" fmla="*/ 27 h 54"/>
                  <a:gd name="T4" fmla="*/ 0 w 200"/>
                  <a:gd name="T5" fmla="*/ 27 h 54"/>
                  <a:gd name="T6" fmla="*/ 11 w 200"/>
                  <a:gd name="T7" fmla="*/ 54 h 54"/>
                  <a:gd name="T8" fmla="*/ 200 w 200"/>
                  <a:gd name="T9" fmla="*/ 54 h 54"/>
                  <a:gd name="T10" fmla="*/ 189 w 200"/>
                  <a:gd name="T11" fmla="*/ 27 h 54"/>
                  <a:gd name="T12" fmla="*/ 124 w 200"/>
                  <a:gd name="T13" fmla="*/ 27 h 54"/>
                  <a:gd name="T14" fmla="*/ 119 w 200"/>
                  <a:gd name="T15" fmla="*/ 0 h 54"/>
                  <a:gd name="T16" fmla="*/ 60 w 200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0" h="54">
                    <a:moveTo>
                      <a:pt x="60" y="0"/>
                    </a:moveTo>
                    <a:lnTo>
                      <a:pt x="70" y="27"/>
                    </a:lnTo>
                    <a:lnTo>
                      <a:pt x="0" y="27"/>
                    </a:lnTo>
                    <a:lnTo>
                      <a:pt x="11" y="54"/>
                    </a:lnTo>
                    <a:lnTo>
                      <a:pt x="200" y="54"/>
                    </a:lnTo>
                    <a:lnTo>
                      <a:pt x="189" y="27"/>
                    </a:lnTo>
                    <a:lnTo>
                      <a:pt x="124" y="27"/>
                    </a:lnTo>
                    <a:lnTo>
                      <a:pt x="119" y="0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1" name="Freeform 195"/>
              <p:cNvSpPr>
                <a:spLocks/>
              </p:cNvSpPr>
              <p:nvPr/>
            </p:nvSpPr>
            <p:spPr bwMode="auto">
              <a:xfrm>
                <a:off x="3336" y="3856"/>
                <a:ext cx="210" cy="64"/>
              </a:xfrm>
              <a:custGeom>
                <a:avLst/>
                <a:gdLst>
                  <a:gd name="T0" fmla="*/ 81 w 210"/>
                  <a:gd name="T1" fmla="*/ 32 h 64"/>
                  <a:gd name="T2" fmla="*/ 75 w 210"/>
                  <a:gd name="T3" fmla="*/ 37 h 64"/>
                  <a:gd name="T4" fmla="*/ 11 w 210"/>
                  <a:gd name="T5" fmla="*/ 37 h 64"/>
                  <a:gd name="T6" fmla="*/ 21 w 210"/>
                  <a:gd name="T7" fmla="*/ 53 h 64"/>
                  <a:gd name="T8" fmla="*/ 199 w 210"/>
                  <a:gd name="T9" fmla="*/ 53 h 64"/>
                  <a:gd name="T10" fmla="*/ 189 w 210"/>
                  <a:gd name="T11" fmla="*/ 37 h 64"/>
                  <a:gd name="T12" fmla="*/ 129 w 210"/>
                  <a:gd name="T13" fmla="*/ 37 h 64"/>
                  <a:gd name="T14" fmla="*/ 124 w 210"/>
                  <a:gd name="T15" fmla="*/ 32 h 64"/>
                  <a:gd name="T16" fmla="*/ 118 w 210"/>
                  <a:gd name="T17" fmla="*/ 10 h 64"/>
                  <a:gd name="T18" fmla="*/ 65 w 210"/>
                  <a:gd name="T19" fmla="*/ 10 h 64"/>
                  <a:gd name="T20" fmla="*/ 65 w 210"/>
                  <a:gd name="T21" fmla="*/ 0 h 64"/>
                  <a:gd name="T22" fmla="*/ 124 w 210"/>
                  <a:gd name="T23" fmla="*/ 0 h 64"/>
                  <a:gd name="T24" fmla="*/ 129 w 210"/>
                  <a:gd name="T25" fmla="*/ 5 h 64"/>
                  <a:gd name="T26" fmla="*/ 135 w 210"/>
                  <a:gd name="T27" fmla="*/ 26 h 64"/>
                  <a:gd name="T28" fmla="*/ 194 w 210"/>
                  <a:gd name="T29" fmla="*/ 26 h 64"/>
                  <a:gd name="T30" fmla="*/ 199 w 210"/>
                  <a:gd name="T31" fmla="*/ 32 h 64"/>
                  <a:gd name="T32" fmla="*/ 210 w 210"/>
                  <a:gd name="T33" fmla="*/ 59 h 64"/>
                  <a:gd name="T34" fmla="*/ 205 w 210"/>
                  <a:gd name="T35" fmla="*/ 64 h 64"/>
                  <a:gd name="T36" fmla="*/ 16 w 210"/>
                  <a:gd name="T37" fmla="*/ 64 h 64"/>
                  <a:gd name="T38" fmla="*/ 11 w 210"/>
                  <a:gd name="T39" fmla="*/ 59 h 64"/>
                  <a:gd name="T40" fmla="*/ 0 w 210"/>
                  <a:gd name="T41" fmla="*/ 32 h 64"/>
                  <a:gd name="T42" fmla="*/ 5 w 210"/>
                  <a:gd name="T43" fmla="*/ 26 h 64"/>
                  <a:gd name="T44" fmla="*/ 75 w 210"/>
                  <a:gd name="T45" fmla="*/ 26 h 64"/>
                  <a:gd name="T46" fmla="*/ 81 w 210"/>
                  <a:gd name="T47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0" h="64">
                    <a:moveTo>
                      <a:pt x="81" y="32"/>
                    </a:moveTo>
                    <a:lnTo>
                      <a:pt x="75" y="37"/>
                    </a:lnTo>
                    <a:lnTo>
                      <a:pt x="11" y="37"/>
                    </a:lnTo>
                    <a:lnTo>
                      <a:pt x="21" y="53"/>
                    </a:lnTo>
                    <a:lnTo>
                      <a:pt x="199" y="53"/>
                    </a:lnTo>
                    <a:lnTo>
                      <a:pt x="189" y="37"/>
                    </a:lnTo>
                    <a:lnTo>
                      <a:pt x="129" y="37"/>
                    </a:lnTo>
                    <a:lnTo>
                      <a:pt x="124" y="32"/>
                    </a:lnTo>
                    <a:lnTo>
                      <a:pt x="118" y="10"/>
                    </a:lnTo>
                    <a:lnTo>
                      <a:pt x="65" y="10"/>
                    </a:lnTo>
                    <a:lnTo>
                      <a:pt x="65" y="0"/>
                    </a:lnTo>
                    <a:lnTo>
                      <a:pt x="124" y="0"/>
                    </a:lnTo>
                    <a:lnTo>
                      <a:pt x="129" y="5"/>
                    </a:lnTo>
                    <a:lnTo>
                      <a:pt x="135" y="26"/>
                    </a:lnTo>
                    <a:lnTo>
                      <a:pt x="194" y="26"/>
                    </a:lnTo>
                    <a:lnTo>
                      <a:pt x="199" y="32"/>
                    </a:lnTo>
                    <a:lnTo>
                      <a:pt x="210" y="59"/>
                    </a:lnTo>
                    <a:lnTo>
                      <a:pt x="205" y="64"/>
                    </a:lnTo>
                    <a:lnTo>
                      <a:pt x="16" y="64"/>
                    </a:lnTo>
                    <a:lnTo>
                      <a:pt x="11" y="59"/>
                    </a:lnTo>
                    <a:lnTo>
                      <a:pt x="0" y="32"/>
                    </a:lnTo>
                    <a:lnTo>
                      <a:pt x="5" y="26"/>
                    </a:lnTo>
                    <a:lnTo>
                      <a:pt x="75" y="26"/>
                    </a:lnTo>
                    <a:lnTo>
                      <a:pt x="81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2" name="Freeform 196"/>
              <p:cNvSpPr>
                <a:spLocks/>
              </p:cNvSpPr>
              <p:nvPr/>
            </p:nvSpPr>
            <p:spPr bwMode="auto">
              <a:xfrm>
                <a:off x="3395" y="3856"/>
                <a:ext cx="22" cy="32"/>
              </a:xfrm>
              <a:custGeom>
                <a:avLst/>
                <a:gdLst>
                  <a:gd name="T0" fmla="*/ 11 w 22"/>
                  <a:gd name="T1" fmla="*/ 5 h 32"/>
                  <a:gd name="T2" fmla="*/ 22 w 22"/>
                  <a:gd name="T3" fmla="*/ 32 h 32"/>
                  <a:gd name="T4" fmla="*/ 11 w 22"/>
                  <a:gd name="T5" fmla="*/ 32 h 32"/>
                  <a:gd name="T6" fmla="*/ 0 w 22"/>
                  <a:gd name="T7" fmla="*/ 5 h 32"/>
                  <a:gd name="T8" fmla="*/ 6 w 22"/>
                  <a:gd name="T9" fmla="*/ 0 h 32"/>
                  <a:gd name="T10" fmla="*/ 11 w 22"/>
                  <a:gd name="T1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5"/>
                    </a:moveTo>
                    <a:lnTo>
                      <a:pt x="22" y="32"/>
                    </a:lnTo>
                    <a:lnTo>
                      <a:pt x="11" y="32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3" name="Freeform 197"/>
              <p:cNvSpPr>
                <a:spLocks/>
              </p:cNvSpPr>
              <p:nvPr/>
            </p:nvSpPr>
            <p:spPr bwMode="auto">
              <a:xfrm>
                <a:off x="3341" y="3888"/>
                <a:ext cx="200" cy="54"/>
              </a:xfrm>
              <a:custGeom>
                <a:avLst/>
                <a:gdLst>
                  <a:gd name="T0" fmla="*/ 0 w 200"/>
                  <a:gd name="T1" fmla="*/ 0 h 54"/>
                  <a:gd name="T2" fmla="*/ 11 w 200"/>
                  <a:gd name="T3" fmla="*/ 27 h 54"/>
                  <a:gd name="T4" fmla="*/ 200 w 200"/>
                  <a:gd name="T5" fmla="*/ 27 h 54"/>
                  <a:gd name="T6" fmla="*/ 200 w 200"/>
                  <a:gd name="T7" fmla="*/ 54 h 54"/>
                  <a:gd name="T8" fmla="*/ 6 w 200"/>
                  <a:gd name="T9" fmla="*/ 48 h 54"/>
                  <a:gd name="T10" fmla="*/ 0 w 200"/>
                  <a:gd name="T11" fmla="*/ 27 h 54"/>
                  <a:gd name="T12" fmla="*/ 0 w 200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54">
                    <a:moveTo>
                      <a:pt x="0" y="0"/>
                    </a:moveTo>
                    <a:lnTo>
                      <a:pt x="11" y="27"/>
                    </a:lnTo>
                    <a:lnTo>
                      <a:pt x="200" y="27"/>
                    </a:lnTo>
                    <a:lnTo>
                      <a:pt x="200" y="54"/>
                    </a:lnTo>
                    <a:lnTo>
                      <a:pt x="6" y="48"/>
                    </a:lnTo>
                    <a:lnTo>
                      <a:pt x="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4" name="Freeform 198"/>
              <p:cNvSpPr>
                <a:spLocks/>
              </p:cNvSpPr>
              <p:nvPr/>
            </p:nvSpPr>
            <p:spPr bwMode="auto">
              <a:xfrm>
                <a:off x="3336" y="3888"/>
                <a:ext cx="210" cy="59"/>
              </a:xfrm>
              <a:custGeom>
                <a:avLst/>
                <a:gdLst>
                  <a:gd name="T0" fmla="*/ 16 w 210"/>
                  <a:gd name="T1" fmla="*/ 21 h 59"/>
                  <a:gd name="T2" fmla="*/ 205 w 210"/>
                  <a:gd name="T3" fmla="*/ 21 h 59"/>
                  <a:gd name="T4" fmla="*/ 210 w 210"/>
                  <a:gd name="T5" fmla="*/ 27 h 59"/>
                  <a:gd name="T6" fmla="*/ 210 w 210"/>
                  <a:gd name="T7" fmla="*/ 54 h 59"/>
                  <a:gd name="T8" fmla="*/ 205 w 210"/>
                  <a:gd name="T9" fmla="*/ 59 h 59"/>
                  <a:gd name="T10" fmla="*/ 11 w 210"/>
                  <a:gd name="T11" fmla="*/ 54 h 59"/>
                  <a:gd name="T12" fmla="*/ 5 w 210"/>
                  <a:gd name="T13" fmla="*/ 48 h 59"/>
                  <a:gd name="T14" fmla="*/ 0 w 210"/>
                  <a:gd name="T15" fmla="*/ 27 h 59"/>
                  <a:gd name="T16" fmla="*/ 0 w 210"/>
                  <a:gd name="T17" fmla="*/ 0 h 59"/>
                  <a:gd name="T18" fmla="*/ 11 w 210"/>
                  <a:gd name="T19" fmla="*/ 0 h 59"/>
                  <a:gd name="T20" fmla="*/ 11 w 210"/>
                  <a:gd name="T21" fmla="*/ 27 h 59"/>
                  <a:gd name="T22" fmla="*/ 16 w 210"/>
                  <a:gd name="T23" fmla="*/ 43 h 59"/>
                  <a:gd name="T24" fmla="*/ 199 w 210"/>
                  <a:gd name="T25" fmla="*/ 48 h 59"/>
                  <a:gd name="T26" fmla="*/ 199 w 210"/>
                  <a:gd name="T27" fmla="*/ 32 h 59"/>
                  <a:gd name="T28" fmla="*/ 16 w 210"/>
                  <a:gd name="T29" fmla="*/ 32 h 59"/>
                  <a:gd name="T30" fmla="*/ 11 w 210"/>
                  <a:gd name="T31" fmla="*/ 27 h 59"/>
                  <a:gd name="T32" fmla="*/ 16 w 210"/>
                  <a:gd name="T33" fmla="*/ 2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0" h="59">
                    <a:moveTo>
                      <a:pt x="16" y="21"/>
                    </a:moveTo>
                    <a:lnTo>
                      <a:pt x="205" y="21"/>
                    </a:lnTo>
                    <a:lnTo>
                      <a:pt x="210" y="27"/>
                    </a:lnTo>
                    <a:lnTo>
                      <a:pt x="210" y="54"/>
                    </a:lnTo>
                    <a:lnTo>
                      <a:pt x="205" y="59"/>
                    </a:lnTo>
                    <a:lnTo>
                      <a:pt x="11" y="54"/>
                    </a:lnTo>
                    <a:lnTo>
                      <a:pt x="5" y="48"/>
                    </a:lnTo>
                    <a:lnTo>
                      <a:pt x="0" y="27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27"/>
                    </a:lnTo>
                    <a:lnTo>
                      <a:pt x="16" y="43"/>
                    </a:lnTo>
                    <a:lnTo>
                      <a:pt x="199" y="48"/>
                    </a:lnTo>
                    <a:lnTo>
                      <a:pt x="199" y="32"/>
                    </a:lnTo>
                    <a:lnTo>
                      <a:pt x="16" y="32"/>
                    </a:lnTo>
                    <a:lnTo>
                      <a:pt x="11" y="27"/>
                    </a:ln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5" name="Freeform 199"/>
              <p:cNvSpPr>
                <a:spLocks/>
              </p:cNvSpPr>
              <p:nvPr/>
            </p:nvSpPr>
            <p:spPr bwMode="auto">
              <a:xfrm>
                <a:off x="3336" y="3888"/>
                <a:ext cx="21" cy="27"/>
              </a:xfrm>
              <a:custGeom>
                <a:avLst/>
                <a:gdLst>
                  <a:gd name="T0" fmla="*/ 0 w 21"/>
                  <a:gd name="T1" fmla="*/ 0 h 27"/>
                  <a:gd name="T2" fmla="*/ 11 w 21"/>
                  <a:gd name="T3" fmla="*/ 0 h 27"/>
                  <a:gd name="T4" fmla="*/ 21 w 21"/>
                  <a:gd name="T5" fmla="*/ 27 h 27"/>
                  <a:gd name="T6" fmla="*/ 11 w 21"/>
                  <a:gd name="T7" fmla="*/ 27 h 27"/>
                  <a:gd name="T8" fmla="*/ 0 w 21"/>
                  <a:gd name="T9" fmla="*/ 0 h 27"/>
                  <a:gd name="T10" fmla="*/ 0 w 21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7">
                    <a:moveTo>
                      <a:pt x="0" y="0"/>
                    </a:moveTo>
                    <a:lnTo>
                      <a:pt x="11" y="0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6" name="Freeform 200"/>
              <p:cNvSpPr>
                <a:spLocks/>
              </p:cNvSpPr>
              <p:nvPr/>
            </p:nvSpPr>
            <p:spPr bwMode="auto">
              <a:xfrm>
                <a:off x="3401" y="3861"/>
                <a:ext cx="10" cy="27"/>
              </a:xfrm>
              <a:custGeom>
                <a:avLst/>
                <a:gdLst>
                  <a:gd name="T0" fmla="*/ 0 w 10"/>
                  <a:gd name="T1" fmla="*/ 0 h 27"/>
                  <a:gd name="T2" fmla="*/ 10 w 10"/>
                  <a:gd name="T3" fmla="*/ 27 h 27"/>
                  <a:gd name="T4" fmla="*/ 0 w 10"/>
                  <a:gd name="T5" fmla="*/ 27 h 27"/>
                  <a:gd name="T6" fmla="*/ 0 w 10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7">
                    <a:moveTo>
                      <a:pt x="0" y="0"/>
                    </a:moveTo>
                    <a:lnTo>
                      <a:pt x="10" y="27"/>
                    </a:lnTo>
                    <a:lnTo>
                      <a:pt x="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7" name="Freeform 201"/>
              <p:cNvSpPr>
                <a:spLocks/>
              </p:cNvSpPr>
              <p:nvPr/>
            </p:nvSpPr>
            <p:spPr bwMode="auto">
              <a:xfrm>
                <a:off x="3395" y="3861"/>
                <a:ext cx="22" cy="32"/>
              </a:xfrm>
              <a:custGeom>
                <a:avLst/>
                <a:gdLst>
                  <a:gd name="T0" fmla="*/ 22 w 22"/>
                  <a:gd name="T1" fmla="*/ 27 h 32"/>
                  <a:gd name="T2" fmla="*/ 16 w 22"/>
                  <a:gd name="T3" fmla="*/ 32 h 32"/>
                  <a:gd name="T4" fmla="*/ 6 w 22"/>
                  <a:gd name="T5" fmla="*/ 32 h 32"/>
                  <a:gd name="T6" fmla="*/ 0 w 22"/>
                  <a:gd name="T7" fmla="*/ 27 h 32"/>
                  <a:gd name="T8" fmla="*/ 0 w 22"/>
                  <a:gd name="T9" fmla="*/ 0 h 32"/>
                  <a:gd name="T10" fmla="*/ 11 w 22"/>
                  <a:gd name="T11" fmla="*/ 0 h 32"/>
                  <a:gd name="T12" fmla="*/ 11 w 22"/>
                  <a:gd name="T13" fmla="*/ 21 h 32"/>
                  <a:gd name="T14" fmla="*/ 16 w 22"/>
                  <a:gd name="T15" fmla="*/ 21 h 32"/>
                  <a:gd name="T16" fmla="*/ 22 w 22"/>
                  <a:gd name="T17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32">
                    <a:moveTo>
                      <a:pt x="22" y="27"/>
                    </a:moveTo>
                    <a:lnTo>
                      <a:pt x="16" y="32"/>
                    </a:lnTo>
                    <a:lnTo>
                      <a:pt x="6" y="32"/>
                    </a:lnTo>
                    <a:lnTo>
                      <a:pt x="0" y="27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22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8" name="Freeform 202"/>
              <p:cNvSpPr>
                <a:spLocks/>
              </p:cNvSpPr>
              <p:nvPr/>
            </p:nvSpPr>
            <p:spPr bwMode="auto">
              <a:xfrm>
                <a:off x="3395" y="3861"/>
                <a:ext cx="22" cy="27"/>
              </a:xfrm>
              <a:custGeom>
                <a:avLst/>
                <a:gdLst>
                  <a:gd name="T0" fmla="*/ 0 w 22"/>
                  <a:gd name="T1" fmla="*/ 0 h 27"/>
                  <a:gd name="T2" fmla="*/ 11 w 22"/>
                  <a:gd name="T3" fmla="*/ 0 h 27"/>
                  <a:gd name="T4" fmla="*/ 22 w 22"/>
                  <a:gd name="T5" fmla="*/ 27 h 27"/>
                  <a:gd name="T6" fmla="*/ 11 w 22"/>
                  <a:gd name="T7" fmla="*/ 27 h 27"/>
                  <a:gd name="T8" fmla="*/ 0 w 22"/>
                  <a:gd name="T9" fmla="*/ 0 h 27"/>
                  <a:gd name="T10" fmla="*/ 0 w 22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7">
                    <a:moveTo>
                      <a:pt x="0" y="0"/>
                    </a:moveTo>
                    <a:lnTo>
                      <a:pt x="11" y="0"/>
                    </a:lnTo>
                    <a:lnTo>
                      <a:pt x="22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39" name="Freeform 203"/>
              <p:cNvSpPr>
                <a:spLocks/>
              </p:cNvSpPr>
              <p:nvPr/>
            </p:nvSpPr>
            <p:spPr bwMode="auto">
              <a:xfrm>
                <a:off x="3406" y="3888"/>
                <a:ext cx="21" cy="21"/>
              </a:xfrm>
              <a:custGeom>
                <a:avLst/>
                <a:gdLst>
                  <a:gd name="T0" fmla="*/ 11 w 21"/>
                  <a:gd name="T1" fmla="*/ 0 h 21"/>
                  <a:gd name="T2" fmla="*/ 21 w 21"/>
                  <a:gd name="T3" fmla="*/ 21 h 21"/>
                  <a:gd name="T4" fmla="*/ 11 w 21"/>
                  <a:gd name="T5" fmla="*/ 21 h 21"/>
                  <a:gd name="T6" fmla="*/ 0 w 21"/>
                  <a:gd name="T7" fmla="*/ 0 h 21"/>
                  <a:gd name="T8" fmla="*/ 11 w 2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21"/>
                    </a:lnTo>
                    <a:lnTo>
                      <a:pt x="11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0" name="Freeform 204"/>
              <p:cNvSpPr>
                <a:spLocks/>
              </p:cNvSpPr>
              <p:nvPr/>
            </p:nvSpPr>
            <p:spPr bwMode="auto">
              <a:xfrm>
                <a:off x="3460" y="3888"/>
                <a:ext cx="21" cy="21"/>
              </a:xfrm>
              <a:custGeom>
                <a:avLst/>
                <a:gdLst>
                  <a:gd name="T0" fmla="*/ 11 w 21"/>
                  <a:gd name="T1" fmla="*/ 0 h 21"/>
                  <a:gd name="T2" fmla="*/ 21 w 21"/>
                  <a:gd name="T3" fmla="*/ 21 h 21"/>
                  <a:gd name="T4" fmla="*/ 11 w 21"/>
                  <a:gd name="T5" fmla="*/ 21 h 21"/>
                  <a:gd name="T6" fmla="*/ 0 w 21"/>
                  <a:gd name="T7" fmla="*/ 0 h 21"/>
                  <a:gd name="T8" fmla="*/ 11 w 2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21"/>
                    </a:lnTo>
                    <a:lnTo>
                      <a:pt x="11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1" name="Rectangle 205"/>
              <p:cNvSpPr>
                <a:spLocks noChangeArrowheads="1"/>
              </p:cNvSpPr>
              <p:nvPr/>
            </p:nvSpPr>
            <p:spPr bwMode="auto">
              <a:xfrm>
                <a:off x="3411" y="3882"/>
                <a:ext cx="54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2" name="Freeform 206"/>
              <p:cNvSpPr>
                <a:spLocks/>
              </p:cNvSpPr>
              <p:nvPr/>
            </p:nvSpPr>
            <p:spPr bwMode="auto">
              <a:xfrm>
                <a:off x="3557" y="3791"/>
                <a:ext cx="302" cy="118"/>
              </a:xfrm>
              <a:custGeom>
                <a:avLst/>
                <a:gdLst>
                  <a:gd name="T0" fmla="*/ 0 w 302"/>
                  <a:gd name="T1" fmla="*/ 0 h 118"/>
                  <a:gd name="T2" fmla="*/ 32 w 302"/>
                  <a:gd name="T3" fmla="*/ 118 h 118"/>
                  <a:gd name="T4" fmla="*/ 302 w 302"/>
                  <a:gd name="T5" fmla="*/ 118 h 118"/>
                  <a:gd name="T6" fmla="*/ 264 w 302"/>
                  <a:gd name="T7" fmla="*/ 0 h 118"/>
                  <a:gd name="T8" fmla="*/ 0 w 302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" h="118">
                    <a:moveTo>
                      <a:pt x="0" y="0"/>
                    </a:moveTo>
                    <a:lnTo>
                      <a:pt x="32" y="118"/>
                    </a:lnTo>
                    <a:lnTo>
                      <a:pt x="302" y="118"/>
                    </a:lnTo>
                    <a:lnTo>
                      <a:pt x="26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3" name="Freeform 207"/>
              <p:cNvSpPr>
                <a:spLocks/>
              </p:cNvSpPr>
              <p:nvPr/>
            </p:nvSpPr>
            <p:spPr bwMode="auto">
              <a:xfrm>
                <a:off x="3557" y="3785"/>
                <a:ext cx="308" cy="130"/>
              </a:xfrm>
              <a:custGeom>
                <a:avLst/>
                <a:gdLst>
                  <a:gd name="T0" fmla="*/ 32 w 308"/>
                  <a:gd name="T1" fmla="*/ 119 h 130"/>
                  <a:gd name="T2" fmla="*/ 297 w 308"/>
                  <a:gd name="T3" fmla="*/ 119 h 130"/>
                  <a:gd name="T4" fmla="*/ 259 w 308"/>
                  <a:gd name="T5" fmla="*/ 11 h 130"/>
                  <a:gd name="T6" fmla="*/ 0 w 308"/>
                  <a:gd name="T7" fmla="*/ 11 h 130"/>
                  <a:gd name="T8" fmla="*/ 0 w 308"/>
                  <a:gd name="T9" fmla="*/ 0 h 130"/>
                  <a:gd name="T10" fmla="*/ 264 w 308"/>
                  <a:gd name="T11" fmla="*/ 0 h 130"/>
                  <a:gd name="T12" fmla="*/ 270 w 308"/>
                  <a:gd name="T13" fmla="*/ 6 h 130"/>
                  <a:gd name="T14" fmla="*/ 308 w 308"/>
                  <a:gd name="T15" fmla="*/ 124 h 130"/>
                  <a:gd name="T16" fmla="*/ 302 w 308"/>
                  <a:gd name="T17" fmla="*/ 130 h 130"/>
                  <a:gd name="T18" fmla="*/ 32 w 308"/>
                  <a:gd name="T19" fmla="*/ 130 h 130"/>
                  <a:gd name="T20" fmla="*/ 27 w 308"/>
                  <a:gd name="T21" fmla="*/ 124 h 130"/>
                  <a:gd name="T22" fmla="*/ 32 w 308"/>
                  <a:gd name="T23" fmla="*/ 11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8" h="130">
                    <a:moveTo>
                      <a:pt x="32" y="119"/>
                    </a:moveTo>
                    <a:lnTo>
                      <a:pt x="297" y="119"/>
                    </a:lnTo>
                    <a:lnTo>
                      <a:pt x="259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270" y="6"/>
                    </a:lnTo>
                    <a:lnTo>
                      <a:pt x="308" y="124"/>
                    </a:lnTo>
                    <a:lnTo>
                      <a:pt x="302" y="130"/>
                    </a:lnTo>
                    <a:lnTo>
                      <a:pt x="32" y="130"/>
                    </a:lnTo>
                    <a:lnTo>
                      <a:pt x="27" y="124"/>
                    </a:lnTo>
                    <a:lnTo>
                      <a:pt x="32" y="1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4" name="Freeform 208"/>
              <p:cNvSpPr>
                <a:spLocks/>
              </p:cNvSpPr>
              <p:nvPr/>
            </p:nvSpPr>
            <p:spPr bwMode="auto">
              <a:xfrm>
                <a:off x="3552" y="3785"/>
                <a:ext cx="43" cy="124"/>
              </a:xfrm>
              <a:custGeom>
                <a:avLst/>
                <a:gdLst>
                  <a:gd name="T0" fmla="*/ 10 w 43"/>
                  <a:gd name="T1" fmla="*/ 6 h 124"/>
                  <a:gd name="T2" fmla="*/ 43 w 43"/>
                  <a:gd name="T3" fmla="*/ 124 h 124"/>
                  <a:gd name="T4" fmla="*/ 32 w 43"/>
                  <a:gd name="T5" fmla="*/ 124 h 124"/>
                  <a:gd name="T6" fmla="*/ 0 w 43"/>
                  <a:gd name="T7" fmla="*/ 6 h 124"/>
                  <a:gd name="T8" fmla="*/ 5 w 43"/>
                  <a:gd name="T9" fmla="*/ 0 h 124"/>
                  <a:gd name="T10" fmla="*/ 10 w 43"/>
                  <a:gd name="T11" fmla="*/ 6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24">
                    <a:moveTo>
                      <a:pt x="10" y="6"/>
                    </a:moveTo>
                    <a:lnTo>
                      <a:pt x="43" y="124"/>
                    </a:lnTo>
                    <a:lnTo>
                      <a:pt x="32" y="124"/>
                    </a:lnTo>
                    <a:lnTo>
                      <a:pt x="0" y="6"/>
                    </a:lnTo>
                    <a:lnTo>
                      <a:pt x="5" y="0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5" name="Rectangle 209"/>
              <p:cNvSpPr>
                <a:spLocks noChangeArrowheads="1"/>
              </p:cNvSpPr>
              <p:nvPr/>
            </p:nvSpPr>
            <p:spPr bwMode="auto">
              <a:xfrm>
                <a:off x="3568" y="3823"/>
                <a:ext cx="25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6" name="Rectangle 210"/>
              <p:cNvSpPr>
                <a:spLocks noChangeArrowheads="1"/>
              </p:cNvSpPr>
              <p:nvPr/>
            </p:nvSpPr>
            <p:spPr bwMode="auto">
              <a:xfrm>
                <a:off x="3573" y="3850"/>
                <a:ext cx="216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7" name="Rectangle 211"/>
              <p:cNvSpPr>
                <a:spLocks noChangeArrowheads="1"/>
              </p:cNvSpPr>
              <p:nvPr/>
            </p:nvSpPr>
            <p:spPr bwMode="auto">
              <a:xfrm>
                <a:off x="3584" y="3877"/>
                <a:ext cx="210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8" name="Freeform 212"/>
              <p:cNvSpPr>
                <a:spLocks/>
              </p:cNvSpPr>
              <p:nvPr/>
            </p:nvSpPr>
            <p:spPr bwMode="auto">
              <a:xfrm>
                <a:off x="3627" y="3796"/>
                <a:ext cx="33" cy="86"/>
              </a:xfrm>
              <a:custGeom>
                <a:avLst/>
                <a:gdLst>
                  <a:gd name="T0" fmla="*/ 11 w 33"/>
                  <a:gd name="T1" fmla="*/ 0 h 86"/>
                  <a:gd name="T2" fmla="*/ 33 w 33"/>
                  <a:gd name="T3" fmla="*/ 86 h 86"/>
                  <a:gd name="T4" fmla="*/ 22 w 33"/>
                  <a:gd name="T5" fmla="*/ 86 h 86"/>
                  <a:gd name="T6" fmla="*/ 0 w 33"/>
                  <a:gd name="T7" fmla="*/ 0 h 86"/>
                  <a:gd name="T8" fmla="*/ 11 w 33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86">
                    <a:moveTo>
                      <a:pt x="11" y="0"/>
                    </a:moveTo>
                    <a:lnTo>
                      <a:pt x="33" y="86"/>
                    </a:lnTo>
                    <a:lnTo>
                      <a:pt x="22" y="86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49" name="Freeform 213"/>
              <p:cNvSpPr>
                <a:spLocks/>
              </p:cNvSpPr>
              <p:nvPr/>
            </p:nvSpPr>
            <p:spPr bwMode="auto">
              <a:xfrm>
                <a:off x="3762" y="3796"/>
                <a:ext cx="49" cy="113"/>
              </a:xfrm>
              <a:custGeom>
                <a:avLst/>
                <a:gdLst>
                  <a:gd name="T0" fmla="*/ 11 w 49"/>
                  <a:gd name="T1" fmla="*/ 0 h 113"/>
                  <a:gd name="T2" fmla="*/ 49 w 49"/>
                  <a:gd name="T3" fmla="*/ 113 h 113"/>
                  <a:gd name="T4" fmla="*/ 38 w 49"/>
                  <a:gd name="T5" fmla="*/ 113 h 113"/>
                  <a:gd name="T6" fmla="*/ 0 w 49"/>
                  <a:gd name="T7" fmla="*/ 0 h 113"/>
                  <a:gd name="T8" fmla="*/ 11 w 49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13">
                    <a:moveTo>
                      <a:pt x="11" y="0"/>
                    </a:moveTo>
                    <a:lnTo>
                      <a:pt x="49" y="113"/>
                    </a:lnTo>
                    <a:lnTo>
                      <a:pt x="38" y="11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50" name="Freeform 214"/>
              <p:cNvSpPr>
                <a:spLocks/>
              </p:cNvSpPr>
              <p:nvPr/>
            </p:nvSpPr>
            <p:spPr bwMode="auto">
              <a:xfrm>
                <a:off x="3697" y="3796"/>
                <a:ext cx="43" cy="113"/>
              </a:xfrm>
              <a:custGeom>
                <a:avLst/>
                <a:gdLst>
                  <a:gd name="T0" fmla="*/ 11 w 43"/>
                  <a:gd name="T1" fmla="*/ 0 h 113"/>
                  <a:gd name="T2" fmla="*/ 43 w 43"/>
                  <a:gd name="T3" fmla="*/ 113 h 113"/>
                  <a:gd name="T4" fmla="*/ 33 w 43"/>
                  <a:gd name="T5" fmla="*/ 113 h 113"/>
                  <a:gd name="T6" fmla="*/ 0 w 43"/>
                  <a:gd name="T7" fmla="*/ 0 h 113"/>
                  <a:gd name="T8" fmla="*/ 11 w 4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3">
                    <a:moveTo>
                      <a:pt x="11" y="0"/>
                    </a:moveTo>
                    <a:lnTo>
                      <a:pt x="43" y="113"/>
                    </a:lnTo>
                    <a:lnTo>
                      <a:pt x="33" y="11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51" name="Freeform 215"/>
              <p:cNvSpPr>
                <a:spLocks/>
              </p:cNvSpPr>
              <p:nvPr/>
            </p:nvSpPr>
            <p:spPr bwMode="auto">
              <a:xfrm>
                <a:off x="3557" y="3791"/>
                <a:ext cx="302" cy="145"/>
              </a:xfrm>
              <a:custGeom>
                <a:avLst/>
                <a:gdLst>
                  <a:gd name="T0" fmla="*/ 0 w 302"/>
                  <a:gd name="T1" fmla="*/ 0 h 145"/>
                  <a:gd name="T2" fmla="*/ 32 w 302"/>
                  <a:gd name="T3" fmla="*/ 118 h 145"/>
                  <a:gd name="T4" fmla="*/ 302 w 302"/>
                  <a:gd name="T5" fmla="*/ 118 h 145"/>
                  <a:gd name="T6" fmla="*/ 302 w 302"/>
                  <a:gd name="T7" fmla="*/ 145 h 145"/>
                  <a:gd name="T8" fmla="*/ 27 w 302"/>
                  <a:gd name="T9" fmla="*/ 145 h 145"/>
                  <a:gd name="T10" fmla="*/ 0 w 302"/>
                  <a:gd name="T11" fmla="*/ 32 h 145"/>
                  <a:gd name="T12" fmla="*/ 0 w 302"/>
                  <a:gd name="T13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145">
                    <a:moveTo>
                      <a:pt x="0" y="0"/>
                    </a:moveTo>
                    <a:lnTo>
                      <a:pt x="32" y="118"/>
                    </a:lnTo>
                    <a:lnTo>
                      <a:pt x="302" y="118"/>
                    </a:lnTo>
                    <a:lnTo>
                      <a:pt x="302" y="145"/>
                    </a:lnTo>
                    <a:lnTo>
                      <a:pt x="27" y="145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142552" name="Freeform 216"/>
            <p:cNvSpPr>
              <a:spLocks/>
            </p:cNvSpPr>
            <p:nvPr/>
          </p:nvSpPr>
          <p:spPr bwMode="auto">
            <a:xfrm>
              <a:off x="3552" y="3791"/>
              <a:ext cx="313" cy="151"/>
            </a:xfrm>
            <a:custGeom>
              <a:avLst/>
              <a:gdLst>
                <a:gd name="T0" fmla="*/ 37 w 313"/>
                <a:gd name="T1" fmla="*/ 113 h 151"/>
                <a:gd name="T2" fmla="*/ 307 w 313"/>
                <a:gd name="T3" fmla="*/ 113 h 151"/>
                <a:gd name="T4" fmla="*/ 313 w 313"/>
                <a:gd name="T5" fmla="*/ 118 h 151"/>
                <a:gd name="T6" fmla="*/ 313 w 313"/>
                <a:gd name="T7" fmla="*/ 145 h 151"/>
                <a:gd name="T8" fmla="*/ 307 w 313"/>
                <a:gd name="T9" fmla="*/ 151 h 151"/>
                <a:gd name="T10" fmla="*/ 32 w 313"/>
                <a:gd name="T11" fmla="*/ 151 h 151"/>
                <a:gd name="T12" fmla="*/ 27 w 313"/>
                <a:gd name="T13" fmla="*/ 145 h 151"/>
                <a:gd name="T14" fmla="*/ 0 w 313"/>
                <a:gd name="T15" fmla="*/ 32 h 151"/>
                <a:gd name="T16" fmla="*/ 0 w 313"/>
                <a:gd name="T17" fmla="*/ 0 h 151"/>
                <a:gd name="T18" fmla="*/ 10 w 313"/>
                <a:gd name="T19" fmla="*/ 0 h 151"/>
                <a:gd name="T20" fmla="*/ 10 w 313"/>
                <a:gd name="T21" fmla="*/ 32 h 151"/>
                <a:gd name="T22" fmla="*/ 37 w 313"/>
                <a:gd name="T23" fmla="*/ 140 h 151"/>
                <a:gd name="T24" fmla="*/ 302 w 313"/>
                <a:gd name="T25" fmla="*/ 140 h 151"/>
                <a:gd name="T26" fmla="*/ 302 w 313"/>
                <a:gd name="T27" fmla="*/ 124 h 151"/>
                <a:gd name="T28" fmla="*/ 37 w 313"/>
                <a:gd name="T29" fmla="*/ 124 h 151"/>
                <a:gd name="T30" fmla="*/ 32 w 313"/>
                <a:gd name="T31" fmla="*/ 118 h 151"/>
                <a:gd name="T32" fmla="*/ 37 w 313"/>
                <a:gd name="T33" fmla="*/ 1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151">
                  <a:moveTo>
                    <a:pt x="37" y="113"/>
                  </a:moveTo>
                  <a:lnTo>
                    <a:pt x="307" y="113"/>
                  </a:lnTo>
                  <a:lnTo>
                    <a:pt x="313" y="118"/>
                  </a:lnTo>
                  <a:lnTo>
                    <a:pt x="313" y="145"/>
                  </a:lnTo>
                  <a:lnTo>
                    <a:pt x="307" y="151"/>
                  </a:lnTo>
                  <a:lnTo>
                    <a:pt x="32" y="151"/>
                  </a:lnTo>
                  <a:lnTo>
                    <a:pt x="27" y="145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32"/>
                  </a:lnTo>
                  <a:lnTo>
                    <a:pt x="37" y="140"/>
                  </a:lnTo>
                  <a:lnTo>
                    <a:pt x="302" y="140"/>
                  </a:lnTo>
                  <a:lnTo>
                    <a:pt x="302" y="124"/>
                  </a:lnTo>
                  <a:lnTo>
                    <a:pt x="37" y="124"/>
                  </a:lnTo>
                  <a:lnTo>
                    <a:pt x="32" y="118"/>
                  </a:lnTo>
                  <a:lnTo>
                    <a:pt x="37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53" name="Freeform 217"/>
            <p:cNvSpPr>
              <a:spLocks/>
            </p:cNvSpPr>
            <p:nvPr/>
          </p:nvSpPr>
          <p:spPr bwMode="auto">
            <a:xfrm>
              <a:off x="3552" y="3791"/>
              <a:ext cx="43" cy="118"/>
            </a:xfrm>
            <a:custGeom>
              <a:avLst/>
              <a:gdLst>
                <a:gd name="T0" fmla="*/ 0 w 43"/>
                <a:gd name="T1" fmla="*/ 0 h 118"/>
                <a:gd name="T2" fmla="*/ 10 w 43"/>
                <a:gd name="T3" fmla="*/ 0 h 118"/>
                <a:gd name="T4" fmla="*/ 43 w 43"/>
                <a:gd name="T5" fmla="*/ 118 h 118"/>
                <a:gd name="T6" fmla="*/ 32 w 43"/>
                <a:gd name="T7" fmla="*/ 118 h 118"/>
                <a:gd name="T8" fmla="*/ 0 w 43"/>
                <a:gd name="T9" fmla="*/ 0 h 118"/>
                <a:gd name="T10" fmla="*/ 0 w 43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18">
                  <a:moveTo>
                    <a:pt x="0" y="0"/>
                  </a:moveTo>
                  <a:lnTo>
                    <a:pt x="10" y="0"/>
                  </a:lnTo>
                  <a:lnTo>
                    <a:pt x="43" y="118"/>
                  </a:lnTo>
                  <a:lnTo>
                    <a:pt x="32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54" name="Freeform 218"/>
            <p:cNvSpPr>
              <a:spLocks/>
            </p:cNvSpPr>
            <p:nvPr/>
          </p:nvSpPr>
          <p:spPr bwMode="auto">
            <a:xfrm>
              <a:off x="3832" y="3753"/>
              <a:ext cx="81" cy="189"/>
            </a:xfrm>
            <a:custGeom>
              <a:avLst/>
              <a:gdLst>
                <a:gd name="T0" fmla="*/ 0 w 81"/>
                <a:gd name="T1" fmla="*/ 0 h 189"/>
                <a:gd name="T2" fmla="*/ 81 w 81"/>
                <a:gd name="T3" fmla="*/ 189 h 189"/>
                <a:gd name="T4" fmla="*/ 49 w 81"/>
                <a:gd name="T5" fmla="*/ 140 h 189"/>
                <a:gd name="T6" fmla="*/ 22 w 81"/>
                <a:gd name="T7" fmla="*/ 76 h 189"/>
                <a:gd name="T8" fmla="*/ 6 w 81"/>
                <a:gd name="T9" fmla="*/ 27 h 189"/>
                <a:gd name="T10" fmla="*/ 0 w 81"/>
                <a:gd name="T11" fmla="*/ 16 h 189"/>
                <a:gd name="T12" fmla="*/ 0 w 81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89">
                  <a:moveTo>
                    <a:pt x="0" y="0"/>
                  </a:moveTo>
                  <a:lnTo>
                    <a:pt x="81" y="189"/>
                  </a:lnTo>
                  <a:lnTo>
                    <a:pt x="49" y="140"/>
                  </a:lnTo>
                  <a:lnTo>
                    <a:pt x="22" y="76"/>
                  </a:lnTo>
                  <a:lnTo>
                    <a:pt x="6" y="27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55" name="Freeform 219"/>
            <p:cNvSpPr>
              <a:spLocks/>
            </p:cNvSpPr>
            <p:nvPr/>
          </p:nvSpPr>
          <p:spPr bwMode="auto">
            <a:xfrm>
              <a:off x="3827" y="3753"/>
              <a:ext cx="92" cy="189"/>
            </a:xfrm>
            <a:custGeom>
              <a:avLst/>
              <a:gdLst>
                <a:gd name="T0" fmla="*/ 92 w 92"/>
                <a:gd name="T1" fmla="*/ 189 h 189"/>
                <a:gd name="T2" fmla="*/ 81 w 92"/>
                <a:gd name="T3" fmla="*/ 189 h 189"/>
                <a:gd name="T4" fmla="*/ 48 w 92"/>
                <a:gd name="T5" fmla="*/ 140 h 189"/>
                <a:gd name="T6" fmla="*/ 21 w 92"/>
                <a:gd name="T7" fmla="*/ 76 h 189"/>
                <a:gd name="T8" fmla="*/ 5 w 92"/>
                <a:gd name="T9" fmla="*/ 27 h 189"/>
                <a:gd name="T10" fmla="*/ 0 w 92"/>
                <a:gd name="T11" fmla="*/ 16 h 189"/>
                <a:gd name="T12" fmla="*/ 0 w 92"/>
                <a:gd name="T13" fmla="*/ 0 h 189"/>
                <a:gd name="T14" fmla="*/ 11 w 92"/>
                <a:gd name="T15" fmla="*/ 0 h 189"/>
                <a:gd name="T16" fmla="*/ 11 w 92"/>
                <a:gd name="T17" fmla="*/ 16 h 189"/>
                <a:gd name="T18" fmla="*/ 16 w 92"/>
                <a:gd name="T19" fmla="*/ 27 h 189"/>
                <a:gd name="T20" fmla="*/ 32 w 92"/>
                <a:gd name="T21" fmla="*/ 76 h 189"/>
                <a:gd name="T22" fmla="*/ 59 w 92"/>
                <a:gd name="T23" fmla="*/ 140 h 189"/>
                <a:gd name="T24" fmla="*/ 92 w 92"/>
                <a:gd name="T25" fmla="*/ 189 h 189"/>
                <a:gd name="T26" fmla="*/ 92 w 92"/>
                <a:gd name="T2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89">
                  <a:moveTo>
                    <a:pt x="92" y="189"/>
                  </a:moveTo>
                  <a:lnTo>
                    <a:pt x="81" y="189"/>
                  </a:lnTo>
                  <a:lnTo>
                    <a:pt x="48" y="140"/>
                  </a:lnTo>
                  <a:lnTo>
                    <a:pt x="21" y="76"/>
                  </a:lnTo>
                  <a:lnTo>
                    <a:pt x="5" y="27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16"/>
                  </a:lnTo>
                  <a:lnTo>
                    <a:pt x="16" y="27"/>
                  </a:lnTo>
                  <a:lnTo>
                    <a:pt x="32" y="76"/>
                  </a:lnTo>
                  <a:lnTo>
                    <a:pt x="59" y="140"/>
                  </a:lnTo>
                  <a:lnTo>
                    <a:pt x="92" y="189"/>
                  </a:lnTo>
                  <a:lnTo>
                    <a:pt x="92" y="1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56" name="Freeform 220"/>
            <p:cNvSpPr>
              <a:spLocks/>
            </p:cNvSpPr>
            <p:nvPr/>
          </p:nvSpPr>
          <p:spPr bwMode="auto">
            <a:xfrm>
              <a:off x="3827" y="3753"/>
              <a:ext cx="92" cy="189"/>
            </a:xfrm>
            <a:custGeom>
              <a:avLst/>
              <a:gdLst>
                <a:gd name="T0" fmla="*/ 0 w 92"/>
                <a:gd name="T1" fmla="*/ 0 h 189"/>
                <a:gd name="T2" fmla="*/ 11 w 92"/>
                <a:gd name="T3" fmla="*/ 0 h 189"/>
                <a:gd name="T4" fmla="*/ 92 w 92"/>
                <a:gd name="T5" fmla="*/ 189 h 189"/>
                <a:gd name="T6" fmla="*/ 81 w 92"/>
                <a:gd name="T7" fmla="*/ 189 h 189"/>
                <a:gd name="T8" fmla="*/ 0 w 92"/>
                <a:gd name="T9" fmla="*/ 0 h 189"/>
                <a:gd name="T10" fmla="*/ 0 w 92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89">
                  <a:moveTo>
                    <a:pt x="0" y="0"/>
                  </a:moveTo>
                  <a:lnTo>
                    <a:pt x="11" y="0"/>
                  </a:lnTo>
                  <a:lnTo>
                    <a:pt x="92" y="189"/>
                  </a:lnTo>
                  <a:lnTo>
                    <a:pt x="81" y="18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58" name="Freeform 222"/>
            <p:cNvSpPr>
              <a:spLocks/>
            </p:cNvSpPr>
            <p:nvPr/>
          </p:nvSpPr>
          <p:spPr bwMode="auto">
            <a:xfrm>
              <a:off x="2872" y="547"/>
              <a:ext cx="1155" cy="831"/>
            </a:xfrm>
            <a:custGeom>
              <a:avLst/>
              <a:gdLst>
                <a:gd name="T0" fmla="*/ 1084 w 1155"/>
                <a:gd name="T1" fmla="*/ 831 h 831"/>
                <a:gd name="T2" fmla="*/ 1111 w 1155"/>
                <a:gd name="T3" fmla="*/ 831 h 831"/>
                <a:gd name="T4" fmla="*/ 1133 w 1155"/>
                <a:gd name="T5" fmla="*/ 821 h 831"/>
                <a:gd name="T6" fmla="*/ 1138 w 1155"/>
                <a:gd name="T7" fmla="*/ 810 h 831"/>
                <a:gd name="T8" fmla="*/ 1144 w 1155"/>
                <a:gd name="T9" fmla="*/ 804 h 831"/>
                <a:gd name="T10" fmla="*/ 1155 w 1155"/>
                <a:gd name="T11" fmla="*/ 783 h 831"/>
                <a:gd name="T12" fmla="*/ 1155 w 1155"/>
                <a:gd name="T13" fmla="*/ 54 h 831"/>
                <a:gd name="T14" fmla="*/ 1138 w 1155"/>
                <a:gd name="T15" fmla="*/ 22 h 831"/>
                <a:gd name="T16" fmla="*/ 1133 w 1155"/>
                <a:gd name="T17" fmla="*/ 17 h 831"/>
                <a:gd name="T18" fmla="*/ 1111 w 1155"/>
                <a:gd name="T19" fmla="*/ 6 h 831"/>
                <a:gd name="T20" fmla="*/ 1101 w 1155"/>
                <a:gd name="T21" fmla="*/ 6 h 831"/>
                <a:gd name="T22" fmla="*/ 1084 w 1155"/>
                <a:gd name="T23" fmla="*/ 0 h 831"/>
                <a:gd name="T24" fmla="*/ 64 w 1155"/>
                <a:gd name="T25" fmla="*/ 0 h 831"/>
                <a:gd name="T26" fmla="*/ 54 w 1155"/>
                <a:gd name="T27" fmla="*/ 6 h 831"/>
                <a:gd name="T28" fmla="*/ 43 w 1155"/>
                <a:gd name="T29" fmla="*/ 6 h 831"/>
                <a:gd name="T30" fmla="*/ 21 w 1155"/>
                <a:gd name="T31" fmla="*/ 17 h 831"/>
                <a:gd name="T32" fmla="*/ 5 w 1155"/>
                <a:gd name="T33" fmla="*/ 33 h 831"/>
                <a:gd name="T34" fmla="*/ 0 w 1155"/>
                <a:gd name="T35" fmla="*/ 44 h 831"/>
                <a:gd name="T36" fmla="*/ 0 w 1155"/>
                <a:gd name="T37" fmla="*/ 794 h 831"/>
                <a:gd name="T38" fmla="*/ 5 w 1155"/>
                <a:gd name="T39" fmla="*/ 804 h 831"/>
                <a:gd name="T40" fmla="*/ 16 w 1155"/>
                <a:gd name="T41" fmla="*/ 810 h 831"/>
                <a:gd name="T42" fmla="*/ 21 w 1155"/>
                <a:gd name="T43" fmla="*/ 821 h 831"/>
                <a:gd name="T44" fmla="*/ 43 w 1155"/>
                <a:gd name="T45" fmla="*/ 831 h 831"/>
                <a:gd name="T46" fmla="*/ 64 w 1155"/>
                <a:gd name="T47" fmla="*/ 831 h 831"/>
                <a:gd name="T48" fmla="*/ 1084 w 1155"/>
                <a:gd name="T49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5" h="831">
                  <a:moveTo>
                    <a:pt x="1084" y="831"/>
                  </a:moveTo>
                  <a:lnTo>
                    <a:pt x="1111" y="831"/>
                  </a:lnTo>
                  <a:lnTo>
                    <a:pt x="1133" y="821"/>
                  </a:lnTo>
                  <a:lnTo>
                    <a:pt x="1138" y="810"/>
                  </a:lnTo>
                  <a:lnTo>
                    <a:pt x="1144" y="804"/>
                  </a:lnTo>
                  <a:lnTo>
                    <a:pt x="1155" y="783"/>
                  </a:lnTo>
                  <a:lnTo>
                    <a:pt x="1155" y="54"/>
                  </a:lnTo>
                  <a:lnTo>
                    <a:pt x="1138" y="22"/>
                  </a:lnTo>
                  <a:lnTo>
                    <a:pt x="1133" y="17"/>
                  </a:lnTo>
                  <a:lnTo>
                    <a:pt x="1111" y="6"/>
                  </a:lnTo>
                  <a:lnTo>
                    <a:pt x="1101" y="6"/>
                  </a:lnTo>
                  <a:lnTo>
                    <a:pt x="1084" y="0"/>
                  </a:lnTo>
                  <a:lnTo>
                    <a:pt x="64" y="0"/>
                  </a:lnTo>
                  <a:lnTo>
                    <a:pt x="54" y="6"/>
                  </a:lnTo>
                  <a:lnTo>
                    <a:pt x="43" y="6"/>
                  </a:lnTo>
                  <a:lnTo>
                    <a:pt x="21" y="17"/>
                  </a:lnTo>
                  <a:lnTo>
                    <a:pt x="5" y="33"/>
                  </a:lnTo>
                  <a:lnTo>
                    <a:pt x="0" y="44"/>
                  </a:lnTo>
                  <a:lnTo>
                    <a:pt x="0" y="794"/>
                  </a:lnTo>
                  <a:lnTo>
                    <a:pt x="5" y="804"/>
                  </a:lnTo>
                  <a:lnTo>
                    <a:pt x="16" y="810"/>
                  </a:lnTo>
                  <a:lnTo>
                    <a:pt x="21" y="821"/>
                  </a:lnTo>
                  <a:lnTo>
                    <a:pt x="43" y="831"/>
                  </a:lnTo>
                  <a:lnTo>
                    <a:pt x="64" y="831"/>
                  </a:lnTo>
                  <a:lnTo>
                    <a:pt x="1084" y="831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59" name="Freeform 223"/>
            <p:cNvSpPr>
              <a:spLocks/>
            </p:cNvSpPr>
            <p:nvPr/>
          </p:nvSpPr>
          <p:spPr bwMode="auto">
            <a:xfrm>
              <a:off x="2861" y="537"/>
              <a:ext cx="1176" cy="852"/>
            </a:xfrm>
            <a:custGeom>
              <a:avLst/>
              <a:gdLst>
                <a:gd name="T0" fmla="*/ 1122 w 1176"/>
                <a:gd name="T1" fmla="*/ 836 h 852"/>
                <a:gd name="T2" fmla="*/ 1139 w 1176"/>
                <a:gd name="T3" fmla="*/ 825 h 852"/>
                <a:gd name="T4" fmla="*/ 1144 w 1176"/>
                <a:gd name="T5" fmla="*/ 820 h 852"/>
                <a:gd name="T6" fmla="*/ 1144 w 1176"/>
                <a:gd name="T7" fmla="*/ 814 h 852"/>
                <a:gd name="T8" fmla="*/ 1155 w 1176"/>
                <a:gd name="T9" fmla="*/ 804 h 852"/>
                <a:gd name="T10" fmla="*/ 1160 w 1176"/>
                <a:gd name="T11" fmla="*/ 793 h 852"/>
                <a:gd name="T12" fmla="*/ 1160 w 1176"/>
                <a:gd name="T13" fmla="*/ 64 h 852"/>
                <a:gd name="T14" fmla="*/ 1149 w 1176"/>
                <a:gd name="T15" fmla="*/ 43 h 852"/>
                <a:gd name="T16" fmla="*/ 1133 w 1176"/>
                <a:gd name="T17" fmla="*/ 27 h 852"/>
                <a:gd name="T18" fmla="*/ 1122 w 1176"/>
                <a:gd name="T19" fmla="*/ 21 h 852"/>
                <a:gd name="T20" fmla="*/ 1112 w 1176"/>
                <a:gd name="T21" fmla="*/ 21 h 852"/>
                <a:gd name="T22" fmla="*/ 1095 w 1176"/>
                <a:gd name="T23" fmla="*/ 16 h 852"/>
                <a:gd name="T24" fmla="*/ 75 w 1176"/>
                <a:gd name="T25" fmla="*/ 16 h 852"/>
                <a:gd name="T26" fmla="*/ 65 w 1176"/>
                <a:gd name="T27" fmla="*/ 21 h 852"/>
                <a:gd name="T28" fmla="*/ 54 w 1176"/>
                <a:gd name="T29" fmla="*/ 21 h 852"/>
                <a:gd name="T30" fmla="*/ 43 w 1176"/>
                <a:gd name="T31" fmla="*/ 27 h 852"/>
                <a:gd name="T32" fmla="*/ 16 w 1176"/>
                <a:gd name="T33" fmla="*/ 54 h 852"/>
                <a:gd name="T34" fmla="*/ 16 w 1176"/>
                <a:gd name="T35" fmla="*/ 54 h 852"/>
                <a:gd name="T36" fmla="*/ 16 w 1176"/>
                <a:gd name="T37" fmla="*/ 804 h 852"/>
                <a:gd name="T38" fmla="*/ 21 w 1176"/>
                <a:gd name="T39" fmla="*/ 809 h 852"/>
                <a:gd name="T40" fmla="*/ 27 w 1176"/>
                <a:gd name="T41" fmla="*/ 814 h 852"/>
                <a:gd name="T42" fmla="*/ 32 w 1176"/>
                <a:gd name="T43" fmla="*/ 820 h 852"/>
                <a:gd name="T44" fmla="*/ 38 w 1176"/>
                <a:gd name="T45" fmla="*/ 825 h 852"/>
                <a:gd name="T46" fmla="*/ 54 w 1176"/>
                <a:gd name="T47" fmla="*/ 836 h 852"/>
                <a:gd name="T48" fmla="*/ 75 w 1176"/>
                <a:gd name="T49" fmla="*/ 836 h 852"/>
                <a:gd name="T50" fmla="*/ 1095 w 1176"/>
                <a:gd name="T51" fmla="*/ 836 h 852"/>
                <a:gd name="T52" fmla="*/ 1095 w 1176"/>
                <a:gd name="T53" fmla="*/ 852 h 852"/>
                <a:gd name="T54" fmla="*/ 75 w 1176"/>
                <a:gd name="T55" fmla="*/ 852 h 852"/>
                <a:gd name="T56" fmla="*/ 54 w 1176"/>
                <a:gd name="T57" fmla="*/ 852 h 852"/>
                <a:gd name="T58" fmla="*/ 32 w 1176"/>
                <a:gd name="T59" fmla="*/ 841 h 852"/>
                <a:gd name="T60" fmla="*/ 21 w 1176"/>
                <a:gd name="T61" fmla="*/ 831 h 852"/>
                <a:gd name="T62" fmla="*/ 21 w 1176"/>
                <a:gd name="T63" fmla="*/ 825 h 852"/>
                <a:gd name="T64" fmla="*/ 16 w 1176"/>
                <a:gd name="T65" fmla="*/ 825 h 852"/>
                <a:gd name="T66" fmla="*/ 5 w 1176"/>
                <a:gd name="T67" fmla="*/ 814 h 852"/>
                <a:gd name="T68" fmla="*/ 0 w 1176"/>
                <a:gd name="T69" fmla="*/ 804 h 852"/>
                <a:gd name="T70" fmla="*/ 0 w 1176"/>
                <a:gd name="T71" fmla="*/ 54 h 852"/>
                <a:gd name="T72" fmla="*/ 5 w 1176"/>
                <a:gd name="T73" fmla="*/ 43 h 852"/>
                <a:gd name="T74" fmla="*/ 11 w 1176"/>
                <a:gd name="T75" fmla="*/ 37 h 852"/>
                <a:gd name="T76" fmla="*/ 27 w 1176"/>
                <a:gd name="T77" fmla="*/ 21 h 852"/>
                <a:gd name="T78" fmla="*/ 32 w 1176"/>
                <a:gd name="T79" fmla="*/ 16 h 852"/>
                <a:gd name="T80" fmla="*/ 54 w 1176"/>
                <a:gd name="T81" fmla="*/ 5 h 852"/>
                <a:gd name="T82" fmla="*/ 65 w 1176"/>
                <a:gd name="T83" fmla="*/ 5 h 852"/>
                <a:gd name="T84" fmla="*/ 75 w 1176"/>
                <a:gd name="T85" fmla="*/ 0 h 852"/>
                <a:gd name="T86" fmla="*/ 1095 w 1176"/>
                <a:gd name="T87" fmla="*/ 0 h 852"/>
                <a:gd name="T88" fmla="*/ 1112 w 1176"/>
                <a:gd name="T89" fmla="*/ 5 h 852"/>
                <a:gd name="T90" fmla="*/ 1122 w 1176"/>
                <a:gd name="T91" fmla="*/ 5 h 852"/>
                <a:gd name="T92" fmla="*/ 1144 w 1176"/>
                <a:gd name="T93" fmla="*/ 16 h 852"/>
                <a:gd name="T94" fmla="*/ 1149 w 1176"/>
                <a:gd name="T95" fmla="*/ 21 h 852"/>
                <a:gd name="T96" fmla="*/ 1155 w 1176"/>
                <a:gd name="T97" fmla="*/ 27 h 852"/>
                <a:gd name="T98" fmla="*/ 1160 w 1176"/>
                <a:gd name="T99" fmla="*/ 32 h 852"/>
                <a:gd name="T100" fmla="*/ 1176 w 1176"/>
                <a:gd name="T101" fmla="*/ 64 h 852"/>
                <a:gd name="T102" fmla="*/ 1176 w 1176"/>
                <a:gd name="T103" fmla="*/ 793 h 852"/>
                <a:gd name="T104" fmla="*/ 1166 w 1176"/>
                <a:gd name="T105" fmla="*/ 814 h 852"/>
                <a:gd name="T106" fmla="*/ 1160 w 1176"/>
                <a:gd name="T107" fmla="*/ 820 h 852"/>
                <a:gd name="T108" fmla="*/ 1160 w 1176"/>
                <a:gd name="T109" fmla="*/ 820 h 852"/>
                <a:gd name="T110" fmla="*/ 1155 w 1176"/>
                <a:gd name="T111" fmla="*/ 831 h 852"/>
                <a:gd name="T112" fmla="*/ 1144 w 1176"/>
                <a:gd name="T113" fmla="*/ 841 h 852"/>
                <a:gd name="T114" fmla="*/ 1122 w 1176"/>
                <a:gd name="T115" fmla="*/ 852 h 852"/>
                <a:gd name="T116" fmla="*/ 1122 w 1176"/>
                <a:gd name="T117" fmla="*/ 836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6" h="852">
                  <a:moveTo>
                    <a:pt x="1122" y="836"/>
                  </a:moveTo>
                  <a:lnTo>
                    <a:pt x="1139" y="825"/>
                  </a:lnTo>
                  <a:lnTo>
                    <a:pt x="1144" y="820"/>
                  </a:lnTo>
                  <a:lnTo>
                    <a:pt x="1144" y="814"/>
                  </a:lnTo>
                  <a:lnTo>
                    <a:pt x="1155" y="804"/>
                  </a:lnTo>
                  <a:lnTo>
                    <a:pt x="1160" y="793"/>
                  </a:lnTo>
                  <a:lnTo>
                    <a:pt x="1160" y="64"/>
                  </a:lnTo>
                  <a:lnTo>
                    <a:pt x="1149" y="43"/>
                  </a:lnTo>
                  <a:lnTo>
                    <a:pt x="1133" y="27"/>
                  </a:lnTo>
                  <a:lnTo>
                    <a:pt x="1122" y="21"/>
                  </a:lnTo>
                  <a:lnTo>
                    <a:pt x="1112" y="21"/>
                  </a:lnTo>
                  <a:lnTo>
                    <a:pt x="1095" y="16"/>
                  </a:lnTo>
                  <a:lnTo>
                    <a:pt x="75" y="16"/>
                  </a:lnTo>
                  <a:lnTo>
                    <a:pt x="65" y="21"/>
                  </a:lnTo>
                  <a:lnTo>
                    <a:pt x="54" y="21"/>
                  </a:lnTo>
                  <a:lnTo>
                    <a:pt x="43" y="27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804"/>
                  </a:lnTo>
                  <a:lnTo>
                    <a:pt x="21" y="809"/>
                  </a:lnTo>
                  <a:lnTo>
                    <a:pt x="27" y="814"/>
                  </a:lnTo>
                  <a:lnTo>
                    <a:pt x="32" y="820"/>
                  </a:lnTo>
                  <a:lnTo>
                    <a:pt x="38" y="825"/>
                  </a:lnTo>
                  <a:lnTo>
                    <a:pt x="54" y="836"/>
                  </a:lnTo>
                  <a:lnTo>
                    <a:pt x="75" y="836"/>
                  </a:lnTo>
                  <a:lnTo>
                    <a:pt x="1095" y="836"/>
                  </a:lnTo>
                  <a:lnTo>
                    <a:pt x="1095" y="852"/>
                  </a:lnTo>
                  <a:lnTo>
                    <a:pt x="75" y="852"/>
                  </a:lnTo>
                  <a:lnTo>
                    <a:pt x="54" y="852"/>
                  </a:lnTo>
                  <a:lnTo>
                    <a:pt x="32" y="841"/>
                  </a:lnTo>
                  <a:lnTo>
                    <a:pt x="21" y="831"/>
                  </a:lnTo>
                  <a:lnTo>
                    <a:pt x="21" y="825"/>
                  </a:lnTo>
                  <a:lnTo>
                    <a:pt x="16" y="825"/>
                  </a:lnTo>
                  <a:lnTo>
                    <a:pt x="5" y="814"/>
                  </a:lnTo>
                  <a:lnTo>
                    <a:pt x="0" y="804"/>
                  </a:lnTo>
                  <a:lnTo>
                    <a:pt x="0" y="54"/>
                  </a:lnTo>
                  <a:lnTo>
                    <a:pt x="5" y="43"/>
                  </a:lnTo>
                  <a:lnTo>
                    <a:pt x="11" y="37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54" y="5"/>
                  </a:lnTo>
                  <a:lnTo>
                    <a:pt x="65" y="5"/>
                  </a:lnTo>
                  <a:lnTo>
                    <a:pt x="75" y="0"/>
                  </a:lnTo>
                  <a:lnTo>
                    <a:pt x="1095" y="0"/>
                  </a:lnTo>
                  <a:lnTo>
                    <a:pt x="1112" y="5"/>
                  </a:lnTo>
                  <a:lnTo>
                    <a:pt x="1122" y="5"/>
                  </a:lnTo>
                  <a:lnTo>
                    <a:pt x="1144" y="16"/>
                  </a:lnTo>
                  <a:lnTo>
                    <a:pt x="1149" y="21"/>
                  </a:lnTo>
                  <a:lnTo>
                    <a:pt x="1155" y="27"/>
                  </a:lnTo>
                  <a:lnTo>
                    <a:pt x="1160" y="32"/>
                  </a:lnTo>
                  <a:lnTo>
                    <a:pt x="1176" y="64"/>
                  </a:lnTo>
                  <a:lnTo>
                    <a:pt x="1176" y="793"/>
                  </a:lnTo>
                  <a:lnTo>
                    <a:pt x="1166" y="814"/>
                  </a:lnTo>
                  <a:lnTo>
                    <a:pt x="1160" y="820"/>
                  </a:lnTo>
                  <a:lnTo>
                    <a:pt x="1160" y="820"/>
                  </a:lnTo>
                  <a:lnTo>
                    <a:pt x="1155" y="831"/>
                  </a:lnTo>
                  <a:lnTo>
                    <a:pt x="1144" y="841"/>
                  </a:lnTo>
                  <a:lnTo>
                    <a:pt x="1122" y="852"/>
                  </a:lnTo>
                  <a:lnTo>
                    <a:pt x="1122" y="8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0" name="Rectangle 224"/>
            <p:cNvSpPr>
              <a:spLocks noChangeArrowheads="1"/>
            </p:cNvSpPr>
            <p:nvPr/>
          </p:nvSpPr>
          <p:spPr bwMode="auto">
            <a:xfrm>
              <a:off x="3956" y="1373"/>
              <a:ext cx="27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1" name="Rectangle 225"/>
            <p:cNvSpPr>
              <a:spLocks noChangeArrowheads="1"/>
            </p:cNvSpPr>
            <p:nvPr/>
          </p:nvSpPr>
          <p:spPr bwMode="auto">
            <a:xfrm>
              <a:off x="3606" y="725"/>
              <a:ext cx="340" cy="3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2" name="Freeform 226"/>
            <p:cNvSpPr>
              <a:spLocks/>
            </p:cNvSpPr>
            <p:nvPr/>
          </p:nvSpPr>
          <p:spPr bwMode="auto">
            <a:xfrm>
              <a:off x="3595" y="715"/>
              <a:ext cx="356" cy="383"/>
            </a:xfrm>
            <a:custGeom>
              <a:avLst/>
              <a:gdLst>
                <a:gd name="T0" fmla="*/ 11 w 356"/>
                <a:gd name="T1" fmla="*/ 367 h 383"/>
                <a:gd name="T2" fmla="*/ 340 w 356"/>
                <a:gd name="T3" fmla="*/ 367 h 383"/>
                <a:gd name="T4" fmla="*/ 340 w 356"/>
                <a:gd name="T5" fmla="*/ 16 h 383"/>
                <a:gd name="T6" fmla="*/ 11 w 356"/>
                <a:gd name="T7" fmla="*/ 16 h 383"/>
                <a:gd name="T8" fmla="*/ 11 w 356"/>
                <a:gd name="T9" fmla="*/ 0 h 383"/>
                <a:gd name="T10" fmla="*/ 345 w 356"/>
                <a:gd name="T11" fmla="*/ 0 h 383"/>
                <a:gd name="T12" fmla="*/ 356 w 356"/>
                <a:gd name="T13" fmla="*/ 10 h 383"/>
                <a:gd name="T14" fmla="*/ 356 w 356"/>
                <a:gd name="T15" fmla="*/ 372 h 383"/>
                <a:gd name="T16" fmla="*/ 345 w 356"/>
                <a:gd name="T17" fmla="*/ 383 h 383"/>
                <a:gd name="T18" fmla="*/ 11 w 356"/>
                <a:gd name="T19" fmla="*/ 383 h 383"/>
                <a:gd name="T20" fmla="*/ 0 w 356"/>
                <a:gd name="T21" fmla="*/ 372 h 383"/>
                <a:gd name="T22" fmla="*/ 11 w 356"/>
                <a:gd name="T23" fmla="*/ 36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383">
                  <a:moveTo>
                    <a:pt x="11" y="367"/>
                  </a:moveTo>
                  <a:lnTo>
                    <a:pt x="340" y="367"/>
                  </a:lnTo>
                  <a:lnTo>
                    <a:pt x="340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345" y="0"/>
                  </a:lnTo>
                  <a:lnTo>
                    <a:pt x="356" y="10"/>
                  </a:lnTo>
                  <a:lnTo>
                    <a:pt x="356" y="372"/>
                  </a:lnTo>
                  <a:lnTo>
                    <a:pt x="345" y="383"/>
                  </a:lnTo>
                  <a:lnTo>
                    <a:pt x="11" y="383"/>
                  </a:lnTo>
                  <a:lnTo>
                    <a:pt x="0" y="372"/>
                  </a:lnTo>
                  <a:lnTo>
                    <a:pt x="11" y="3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3" name="Freeform 227"/>
            <p:cNvSpPr>
              <a:spLocks/>
            </p:cNvSpPr>
            <p:nvPr/>
          </p:nvSpPr>
          <p:spPr bwMode="auto">
            <a:xfrm>
              <a:off x="3595" y="715"/>
              <a:ext cx="16" cy="372"/>
            </a:xfrm>
            <a:custGeom>
              <a:avLst/>
              <a:gdLst>
                <a:gd name="T0" fmla="*/ 16 w 16"/>
                <a:gd name="T1" fmla="*/ 10 h 372"/>
                <a:gd name="T2" fmla="*/ 16 w 16"/>
                <a:gd name="T3" fmla="*/ 372 h 372"/>
                <a:gd name="T4" fmla="*/ 0 w 16"/>
                <a:gd name="T5" fmla="*/ 372 h 372"/>
                <a:gd name="T6" fmla="*/ 0 w 16"/>
                <a:gd name="T7" fmla="*/ 10 h 372"/>
                <a:gd name="T8" fmla="*/ 11 w 16"/>
                <a:gd name="T9" fmla="*/ 0 h 372"/>
                <a:gd name="T10" fmla="*/ 16 w 16"/>
                <a:gd name="T11" fmla="*/ 1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2">
                  <a:moveTo>
                    <a:pt x="16" y="10"/>
                  </a:moveTo>
                  <a:lnTo>
                    <a:pt x="16" y="372"/>
                  </a:lnTo>
                  <a:lnTo>
                    <a:pt x="0" y="372"/>
                  </a:lnTo>
                  <a:lnTo>
                    <a:pt x="0" y="10"/>
                  </a:lnTo>
                  <a:lnTo>
                    <a:pt x="11" y="0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4" name="Rectangle 228"/>
            <p:cNvSpPr>
              <a:spLocks noChangeArrowheads="1"/>
            </p:cNvSpPr>
            <p:nvPr/>
          </p:nvSpPr>
          <p:spPr bwMode="auto">
            <a:xfrm>
              <a:off x="3557" y="785"/>
              <a:ext cx="340" cy="3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5" name="Freeform 229"/>
            <p:cNvSpPr>
              <a:spLocks/>
            </p:cNvSpPr>
            <p:nvPr/>
          </p:nvSpPr>
          <p:spPr bwMode="auto">
            <a:xfrm>
              <a:off x="3546" y="774"/>
              <a:ext cx="356" cy="383"/>
            </a:xfrm>
            <a:custGeom>
              <a:avLst/>
              <a:gdLst>
                <a:gd name="T0" fmla="*/ 11 w 356"/>
                <a:gd name="T1" fmla="*/ 367 h 383"/>
                <a:gd name="T2" fmla="*/ 340 w 356"/>
                <a:gd name="T3" fmla="*/ 367 h 383"/>
                <a:gd name="T4" fmla="*/ 340 w 356"/>
                <a:gd name="T5" fmla="*/ 16 h 383"/>
                <a:gd name="T6" fmla="*/ 11 w 356"/>
                <a:gd name="T7" fmla="*/ 16 h 383"/>
                <a:gd name="T8" fmla="*/ 11 w 356"/>
                <a:gd name="T9" fmla="*/ 0 h 383"/>
                <a:gd name="T10" fmla="*/ 346 w 356"/>
                <a:gd name="T11" fmla="*/ 0 h 383"/>
                <a:gd name="T12" fmla="*/ 356 w 356"/>
                <a:gd name="T13" fmla="*/ 11 h 383"/>
                <a:gd name="T14" fmla="*/ 356 w 356"/>
                <a:gd name="T15" fmla="*/ 372 h 383"/>
                <a:gd name="T16" fmla="*/ 346 w 356"/>
                <a:gd name="T17" fmla="*/ 383 h 383"/>
                <a:gd name="T18" fmla="*/ 11 w 356"/>
                <a:gd name="T19" fmla="*/ 383 h 383"/>
                <a:gd name="T20" fmla="*/ 0 w 356"/>
                <a:gd name="T21" fmla="*/ 372 h 383"/>
                <a:gd name="T22" fmla="*/ 11 w 356"/>
                <a:gd name="T23" fmla="*/ 36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383">
                  <a:moveTo>
                    <a:pt x="11" y="367"/>
                  </a:moveTo>
                  <a:lnTo>
                    <a:pt x="340" y="367"/>
                  </a:lnTo>
                  <a:lnTo>
                    <a:pt x="340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346" y="0"/>
                  </a:lnTo>
                  <a:lnTo>
                    <a:pt x="356" y="11"/>
                  </a:lnTo>
                  <a:lnTo>
                    <a:pt x="356" y="372"/>
                  </a:lnTo>
                  <a:lnTo>
                    <a:pt x="346" y="383"/>
                  </a:lnTo>
                  <a:lnTo>
                    <a:pt x="11" y="383"/>
                  </a:lnTo>
                  <a:lnTo>
                    <a:pt x="0" y="372"/>
                  </a:lnTo>
                  <a:lnTo>
                    <a:pt x="11" y="3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6" name="Freeform 230"/>
            <p:cNvSpPr>
              <a:spLocks/>
            </p:cNvSpPr>
            <p:nvPr/>
          </p:nvSpPr>
          <p:spPr bwMode="auto">
            <a:xfrm>
              <a:off x="3546" y="774"/>
              <a:ext cx="16" cy="372"/>
            </a:xfrm>
            <a:custGeom>
              <a:avLst/>
              <a:gdLst>
                <a:gd name="T0" fmla="*/ 16 w 16"/>
                <a:gd name="T1" fmla="*/ 11 h 372"/>
                <a:gd name="T2" fmla="*/ 16 w 16"/>
                <a:gd name="T3" fmla="*/ 372 h 372"/>
                <a:gd name="T4" fmla="*/ 0 w 16"/>
                <a:gd name="T5" fmla="*/ 372 h 372"/>
                <a:gd name="T6" fmla="*/ 0 w 16"/>
                <a:gd name="T7" fmla="*/ 11 h 372"/>
                <a:gd name="T8" fmla="*/ 11 w 16"/>
                <a:gd name="T9" fmla="*/ 0 h 372"/>
                <a:gd name="T10" fmla="*/ 16 w 16"/>
                <a:gd name="T11" fmla="*/ 11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2">
                  <a:moveTo>
                    <a:pt x="16" y="11"/>
                  </a:moveTo>
                  <a:lnTo>
                    <a:pt x="16" y="372"/>
                  </a:lnTo>
                  <a:lnTo>
                    <a:pt x="0" y="372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7" name="Rectangle 231"/>
            <p:cNvSpPr>
              <a:spLocks noChangeArrowheads="1"/>
            </p:cNvSpPr>
            <p:nvPr/>
          </p:nvSpPr>
          <p:spPr bwMode="auto">
            <a:xfrm>
              <a:off x="3498" y="850"/>
              <a:ext cx="340" cy="3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8" name="Freeform 232"/>
            <p:cNvSpPr>
              <a:spLocks/>
            </p:cNvSpPr>
            <p:nvPr/>
          </p:nvSpPr>
          <p:spPr bwMode="auto">
            <a:xfrm>
              <a:off x="3487" y="839"/>
              <a:ext cx="356" cy="378"/>
            </a:xfrm>
            <a:custGeom>
              <a:avLst/>
              <a:gdLst>
                <a:gd name="T0" fmla="*/ 11 w 356"/>
                <a:gd name="T1" fmla="*/ 361 h 378"/>
                <a:gd name="T2" fmla="*/ 340 w 356"/>
                <a:gd name="T3" fmla="*/ 361 h 378"/>
                <a:gd name="T4" fmla="*/ 340 w 356"/>
                <a:gd name="T5" fmla="*/ 16 h 378"/>
                <a:gd name="T6" fmla="*/ 11 w 356"/>
                <a:gd name="T7" fmla="*/ 16 h 378"/>
                <a:gd name="T8" fmla="*/ 11 w 356"/>
                <a:gd name="T9" fmla="*/ 0 h 378"/>
                <a:gd name="T10" fmla="*/ 345 w 356"/>
                <a:gd name="T11" fmla="*/ 0 h 378"/>
                <a:gd name="T12" fmla="*/ 356 w 356"/>
                <a:gd name="T13" fmla="*/ 11 h 378"/>
                <a:gd name="T14" fmla="*/ 356 w 356"/>
                <a:gd name="T15" fmla="*/ 367 h 378"/>
                <a:gd name="T16" fmla="*/ 345 w 356"/>
                <a:gd name="T17" fmla="*/ 378 h 378"/>
                <a:gd name="T18" fmla="*/ 11 w 356"/>
                <a:gd name="T19" fmla="*/ 378 h 378"/>
                <a:gd name="T20" fmla="*/ 0 w 356"/>
                <a:gd name="T21" fmla="*/ 367 h 378"/>
                <a:gd name="T22" fmla="*/ 11 w 356"/>
                <a:gd name="T23" fmla="*/ 36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378">
                  <a:moveTo>
                    <a:pt x="11" y="361"/>
                  </a:moveTo>
                  <a:lnTo>
                    <a:pt x="340" y="361"/>
                  </a:lnTo>
                  <a:lnTo>
                    <a:pt x="340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345" y="0"/>
                  </a:lnTo>
                  <a:lnTo>
                    <a:pt x="356" y="11"/>
                  </a:lnTo>
                  <a:lnTo>
                    <a:pt x="356" y="367"/>
                  </a:lnTo>
                  <a:lnTo>
                    <a:pt x="345" y="378"/>
                  </a:lnTo>
                  <a:lnTo>
                    <a:pt x="11" y="378"/>
                  </a:lnTo>
                  <a:lnTo>
                    <a:pt x="0" y="367"/>
                  </a:lnTo>
                  <a:lnTo>
                    <a:pt x="11" y="3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69" name="Freeform 233"/>
            <p:cNvSpPr>
              <a:spLocks/>
            </p:cNvSpPr>
            <p:nvPr/>
          </p:nvSpPr>
          <p:spPr bwMode="auto">
            <a:xfrm>
              <a:off x="3487" y="839"/>
              <a:ext cx="16" cy="367"/>
            </a:xfrm>
            <a:custGeom>
              <a:avLst/>
              <a:gdLst>
                <a:gd name="T0" fmla="*/ 16 w 16"/>
                <a:gd name="T1" fmla="*/ 11 h 367"/>
                <a:gd name="T2" fmla="*/ 16 w 16"/>
                <a:gd name="T3" fmla="*/ 367 h 367"/>
                <a:gd name="T4" fmla="*/ 0 w 16"/>
                <a:gd name="T5" fmla="*/ 367 h 367"/>
                <a:gd name="T6" fmla="*/ 0 w 16"/>
                <a:gd name="T7" fmla="*/ 11 h 367"/>
                <a:gd name="T8" fmla="*/ 11 w 16"/>
                <a:gd name="T9" fmla="*/ 0 h 367"/>
                <a:gd name="T10" fmla="*/ 16 w 16"/>
                <a:gd name="T11" fmla="*/ 1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67">
                  <a:moveTo>
                    <a:pt x="16" y="11"/>
                  </a:moveTo>
                  <a:lnTo>
                    <a:pt x="16" y="367"/>
                  </a:lnTo>
                  <a:lnTo>
                    <a:pt x="0" y="367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0" name="Rectangle 234"/>
            <p:cNvSpPr>
              <a:spLocks noChangeArrowheads="1"/>
            </p:cNvSpPr>
            <p:nvPr/>
          </p:nvSpPr>
          <p:spPr bwMode="auto">
            <a:xfrm>
              <a:off x="2963" y="736"/>
              <a:ext cx="405" cy="3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1" name="Freeform 235"/>
            <p:cNvSpPr>
              <a:spLocks/>
            </p:cNvSpPr>
            <p:nvPr/>
          </p:nvSpPr>
          <p:spPr bwMode="auto">
            <a:xfrm>
              <a:off x="2953" y="725"/>
              <a:ext cx="421" cy="324"/>
            </a:xfrm>
            <a:custGeom>
              <a:avLst/>
              <a:gdLst>
                <a:gd name="T0" fmla="*/ 10 w 421"/>
                <a:gd name="T1" fmla="*/ 308 h 324"/>
                <a:gd name="T2" fmla="*/ 404 w 421"/>
                <a:gd name="T3" fmla="*/ 308 h 324"/>
                <a:gd name="T4" fmla="*/ 404 w 421"/>
                <a:gd name="T5" fmla="*/ 17 h 324"/>
                <a:gd name="T6" fmla="*/ 10 w 421"/>
                <a:gd name="T7" fmla="*/ 17 h 324"/>
                <a:gd name="T8" fmla="*/ 10 w 421"/>
                <a:gd name="T9" fmla="*/ 0 h 324"/>
                <a:gd name="T10" fmla="*/ 410 w 421"/>
                <a:gd name="T11" fmla="*/ 0 h 324"/>
                <a:gd name="T12" fmla="*/ 421 w 421"/>
                <a:gd name="T13" fmla="*/ 11 h 324"/>
                <a:gd name="T14" fmla="*/ 421 w 421"/>
                <a:gd name="T15" fmla="*/ 313 h 324"/>
                <a:gd name="T16" fmla="*/ 410 w 421"/>
                <a:gd name="T17" fmla="*/ 324 h 324"/>
                <a:gd name="T18" fmla="*/ 10 w 421"/>
                <a:gd name="T19" fmla="*/ 324 h 324"/>
                <a:gd name="T20" fmla="*/ 0 w 421"/>
                <a:gd name="T21" fmla="*/ 313 h 324"/>
                <a:gd name="T22" fmla="*/ 10 w 421"/>
                <a:gd name="T23" fmla="*/ 30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1" h="324">
                  <a:moveTo>
                    <a:pt x="10" y="308"/>
                  </a:moveTo>
                  <a:lnTo>
                    <a:pt x="404" y="308"/>
                  </a:lnTo>
                  <a:lnTo>
                    <a:pt x="404" y="17"/>
                  </a:lnTo>
                  <a:lnTo>
                    <a:pt x="10" y="17"/>
                  </a:lnTo>
                  <a:lnTo>
                    <a:pt x="10" y="0"/>
                  </a:lnTo>
                  <a:lnTo>
                    <a:pt x="410" y="0"/>
                  </a:lnTo>
                  <a:lnTo>
                    <a:pt x="421" y="11"/>
                  </a:lnTo>
                  <a:lnTo>
                    <a:pt x="421" y="313"/>
                  </a:lnTo>
                  <a:lnTo>
                    <a:pt x="410" y="324"/>
                  </a:lnTo>
                  <a:lnTo>
                    <a:pt x="10" y="324"/>
                  </a:lnTo>
                  <a:lnTo>
                    <a:pt x="0" y="313"/>
                  </a:lnTo>
                  <a:lnTo>
                    <a:pt x="10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2" name="Freeform 236"/>
            <p:cNvSpPr>
              <a:spLocks/>
            </p:cNvSpPr>
            <p:nvPr/>
          </p:nvSpPr>
          <p:spPr bwMode="auto">
            <a:xfrm>
              <a:off x="2953" y="725"/>
              <a:ext cx="16" cy="313"/>
            </a:xfrm>
            <a:custGeom>
              <a:avLst/>
              <a:gdLst>
                <a:gd name="T0" fmla="*/ 16 w 16"/>
                <a:gd name="T1" fmla="*/ 11 h 313"/>
                <a:gd name="T2" fmla="*/ 16 w 16"/>
                <a:gd name="T3" fmla="*/ 313 h 313"/>
                <a:gd name="T4" fmla="*/ 0 w 16"/>
                <a:gd name="T5" fmla="*/ 313 h 313"/>
                <a:gd name="T6" fmla="*/ 0 w 16"/>
                <a:gd name="T7" fmla="*/ 11 h 313"/>
                <a:gd name="T8" fmla="*/ 10 w 16"/>
                <a:gd name="T9" fmla="*/ 0 h 313"/>
                <a:gd name="T10" fmla="*/ 16 w 16"/>
                <a:gd name="T11" fmla="*/ 1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13">
                  <a:moveTo>
                    <a:pt x="16" y="11"/>
                  </a:moveTo>
                  <a:lnTo>
                    <a:pt x="16" y="313"/>
                  </a:lnTo>
                  <a:lnTo>
                    <a:pt x="0" y="313"/>
                  </a:lnTo>
                  <a:lnTo>
                    <a:pt x="0" y="11"/>
                  </a:lnTo>
                  <a:lnTo>
                    <a:pt x="10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3" name="Rectangle 237"/>
            <p:cNvSpPr>
              <a:spLocks noChangeArrowheads="1"/>
            </p:cNvSpPr>
            <p:nvPr/>
          </p:nvSpPr>
          <p:spPr bwMode="auto">
            <a:xfrm>
              <a:off x="2920" y="812"/>
              <a:ext cx="405" cy="3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4" name="Freeform 238"/>
            <p:cNvSpPr>
              <a:spLocks/>
            </p:cNvSpPr>
            <p:nvPr/>
          </p:nvSpPr>
          <p:spPr bwMode="auto">
            <a:xfrm>
              <a:off x="2909" y="801"/>
              <a:ext cx="421" cy="324"/>
            </a:xfrm>
            <a:custGeom>
              <a:avLst/>
              <a:gdLst>
                <a:gd name="T0" fmla="*/ 11 w 421"/>
                <a:gd name="T1" fmla="*/ 308 h 324"/>
                <a:gd name="T2" fmla="*/ 405 w 421"/>
                <a:gd name="T3" fmla="*/ 308 h 324"/>
                <a:gd name="T4" fmla="*/ 405 w 421"/>
                <a:gd name="T5" fmla="*/ 16 h 324"/>
                <a:gd name="T6" fmla="*/ 11 w 421"/>
                <a:gd name="T7" fmla="*/ 16 h 324"/>
                <a:gd name="T8" fmla="*/ 11 w 421"/>
                <a:gd name="T9" fmla="*/ 0 h 324"/>
                <a:gd name="T10" fmla="*/ 411 w 421"/>
                <a:gd name="T11" fmla="*/ 0 h 324"/>
                <a:gd name="T12" fmla="*/ 421 w 421"/>
                <a:gd name="T13" fmla="*/ 11 h 324"/>
                <a:gd name="T14" fmla="*/ 421 w 421"/>
                <a:gd name="T15" fmla="*/ 313 h 324"/>
                <a:gd name="T16" fmla="*/ 411 w 421"/>
                <a:gd name="T17" fmla="*/ 324 h 324"/>
                <a:gd name="T18" fmla="*/ 11 w 421"/>
                <a:gd name="T19" fmla="*/ 324 h 324"/>
                <a:gd name="T20" fmla="*/ 0 w 421"/>
                <a:gd name="T21" fmla="*/ 313 h 324"/>
                <a:gd name="T22" fmla="*/ 11 w 421"/>
                <a:gd name="T23" fmla="*/ 30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1" h="324">
                  <a:moveTo>
                    <a:pt x="11" y="308"/>
                  </a:moveTo>
                  <a:lnTo>
                    <a:pt x="405" y="308"/>
                  </a:lnTo>
                  <a:lnTo>
                    <a:pt x="405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411" y="0"/>
                  </a:lnTo>
                  <a:lnTo>
                    <a:pt x="421" y="11"/>
                  </a:lnTo>
                  <a:lnTo>
                    <a:pt x="421" y="313"/>
                  </a:lnTo>
                  <a:lnTo>
                    <a:pt x="411" y="324"/>
                  </a:lnTo>
                  <a:lnTo>
                    <a:pt x="11" y="324"/>
                  </a:lnTo>
                  <a:lnTo>
                    <a:pt x="0" y="313"/>
                  </a:lnTo>
                  <a:lnTo>
                    <a:pt x="11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5" name="Freeform 239"/>
            <p:cNvSpPr>
              <a:spLocks/>
            </p:cNvSpPr>
            <p:nvPr/>
          </p:nvSpPr>
          <p:spPr bwMode="auto">
            <a:xfrm>
              <a:off x="2909" y="801"/>
              <a:ext cx="17" cy="313"/>
            </a:xfrm>
            <a:custGeom>
              <a:avLst/>
              <a:gdLst>
                <a:gd name="T0" fmla="*/ 17 w 17"/>
                <a:gd name="T1" fmla="*/ 11 h 313"/>
                <a:gd name="T2" fmla="*/ 17 w 17"/>
                <a:gd name="T3" fmla="*/ 313 h 313"/>
                <a:gd name="T4" fmla="*/ 0 w 17"/>
                <a:gd name="T5" fmla="*/ 313 h 313"/>
                <a:gd name="T6" fmla="*/ 0 w 17"/>
                <a:gd name="T7" fmla="*/ 11 h 313"/>
                <a:gd name="T8" fmla="*/ 11 w 17"/>
                <a:gd name="T9" fmla="*/ 0 h 313"/>
                <a:gd name="T10" fmla="*/ 17 w 17"/>
                <a:gd name="T11" fmla="*/ 1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3">
                  <a:moveTo>
                    <a:pt x="17" y="11"/>
                  </a:moveTo>
                  <a:lnTo>
                    <a:pt x="17" y="313"/>
                  </a:lnTo>
                  <a:lnTo>
                    <a:pt x="0" y="313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6" name="Freeform 240"/>
            <p:cNvSpPr>
              <a:spLocks/>
            </p:cNvSpPr>
            <p:nvPr/>
          </p:nvSpPr>
          <p:spPr bwMode="auto">
            <a:xfrm>
              <a:off x="3535" y="984"/>
              <a:ext cx="254" cy="195"/>
            </a:xfrm>
            <a:custGeom>
              <a:avLst/>
              <a:gdLst>
                <a:gd name="T0" fmla="*/ 6 w 254"/>
                <a:gd name="T1" fmla="*/ 184 h 195"/>
                <a:gd name="T2" fmla="*/ 243 w 254"/>
                <a:gd name="T3" fmla="*/ 184 h 195"/>
                <a:gd name="T4" fmla="*/ 243 w 254"/>
                <a:gd name="T5" fmla="*/ 11 h 195"/>
                <a:gd name="T6" fmla="*/ 6 w 254"/>
                <a:gd name="T7" fmla="*/ 11 h 195"/>
                <a:gd name="T8" fmla="*/ 6 w 254"/>
                <a:gd name="T9" fmla="*/ 0 h 195"/>
                <a:gd name="T10" fmla="*/ 249 w 254"/>
                <a:gd name="T11" fmla="*/ 0 h 195"/>
                <a:gd name="T12" fmla="*/ 254 w 254"/>
                <a:gd name="T13" fmla="*/ 6 h 195"/>
                <a:gd name="T14" fmla="*/ 254 w 254"/>
                <a:gd name="T15" fmla="*/ 189 h 195"/>
                <a:gd name="T16" fmla="*/ 249 w 254"/>
                <a:gd name="T17" fmla="*/ 195 h 195"/>
                <a:gd name="T18" fmla="*/ 6 w 254"/>
                <a:gd name="T19" fmla="*/ 195 h 195"/>
                <a:gd name="T20" fmla="*/ 0 w 254"/>
                <a:gd name="T21" fmla="*/ 189 h 195"/>
                <a:gd name="T22" fmla="*/ 6 w 254"/>
                <a:gd name="T23" fmla="*/ 18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195">
                  <a:moveTo>
                    <a:pt x="6" y="184"/>
                  </a:moveTo>
                  <a:lnTo>
                    <a:pt x="243" y="184"/>
                  </a:lnTo>
                  <a:lnTo>
                    <a:pt x="243" y="11"/>
                  </a:lnTo>
                  <a:lnTo>
                    <a:pt x="6" y="11"/>
                  </a:lnTo>
                  <a:lnTo>
                    <a:pt x="6" y="0"/>
                  </a:lnTo>
                  <a:lnTo>
                    <a:pt x="249" y="0"/>
                  </a:lnTo>
                  <a:lnTo>
                    <a:pt x="254" y="6"/>
                  </a:lnTo>
                  <a:lnTo>
                    <a:pt x="254" y="189"/>
                  </a:lnTo>
                  <a:lnTo>
                    <a:pt x="249" y="195"/>
                  </a:lnTo>
                  <a:lnTo>
                    <a:pt x="6" y="195"/>
                  </a:lnTo>
                  <a:lnTo>
                    <a:pt x="0" y="189"/>
                  </a:lnTo>
                  <a:lnTo>
                    <a:pt x="6" y="1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7" name="Freeform 241"/>
            <p:cNvSpPr>
              <a:spLocks/>
            </p:cNvSpPr>
            <p:nvPr/>
          </p:nvSpPr>
          <p:spPr bwMode="auto">
            <a:xfrm>
              <a:off x="3535" y="984"/>
              <a:ext cx="11" cy="189"/>
            </a:xfrm>
            <a:custGeom>
              <a:avLst/>
              <a:gdLst>
                <a:gd name="T0" fmla="*/ 11 w 11"/>
                <a:gd name="T1" fmla="*/ 6 h 189"/>
                <a:gd name="T2" fmla="*/ 11 w 11"/>
                <a:gd name="T3" fmla="*/ 189 h 189"/>
                <a:gd name="T4" fmla="*/ 0 w 11"/>
                <a:gd name="T5" fmla="*/ 189 h 189"/>
                <a:gd name="T6" fmla="*/ 0 w 11"/>
                <a:gd name="T7" fmla="*/ 6 h 189"/>
                <a:gd name="T8" fmla="*/ 6 w 11"/>
                <a:gd name="T9" fmla="*/ 0 h 189"/>
                <a:gd name="T10" fmla="*/ 11 w 11"/>
                <a:gd name="T11" fmla="*/ 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89">
                  <a:moveTo>
                    <a:pt x="11" y="6"/>
                  </a:moveTo>
                  <a:lnTo>
                    <a:pt x="11" y="189"/>
                  </a:lnTo>
                  <a:lnTo>
                    <a:pt x="0" y="189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8" name="Rectangle 242"/>
            <p:cNvSpPr>
              <a:spLocks noChangeArrowheads="1"/>
            </p:cNvSpPr>
            <p:nvPr/>
          </p:nvSpPr>
          <p:spPr bwMode="auto">
            <a:xfrm>
              <a:off x="3541" y="1076"/>
              <a:ext cx="243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79" name="Rectangle 243"/>
            <p:cNvSpPr>
              <a:spLocks noChangeArrowheads="1"/>
            </p:cNvSpPr>
            <p:nvPr/>
          </p:nvSpPr>
          <p:spPr bwMode="auto">
            <a:xfrm>
              <a:off x="3541" y="1033"/>
              <a:ext cx="243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80" name="Rectangle 244"/>
            <p:cNvSpPr>
              <a:spLocks noChangeArrowheads="1"/>
            </p:cNvSpPr>
            <p:nvPr/>
          </p:nvSpPr>
          <p:spPr bwMode="auto">
            <a:xfrm>
              <a:off x="3719" y="990"/>
              <a:ext cx="11" cy="1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81" name="Rectangle 245"/>
            <p:cNvSpPr>
              <a:spLocks noChangeArrowheads="1"/>
            </p:cNvSpPr>
            <p:nvPr/>
          </p:nvSpPr>
          <p:spPr bwMode="auto">
            <a:xfrm>
              <a:off x="3541" y="1125"/>
              <a:ext cx="237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82" name="Rectangle 246"/>
            <p:cNvSpPr>
              <a:spLocks noChangeArrowheads="1"/>
            </p:cNvSpPr>
            <p:nvPr/>
          </p:nvSpPr>
          <p:spPr bwMode="auto">
            <a:xfrm>
              <a:off x="3676" y="995"/>
              <a:ext cx="11" cy="1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83" name="Rectangle 247"/>
            <p:cNvSpPr>
              <a:spLocks noChangeArrowheads="1"/>
            </p:cNvSpPr>
            <p:nvPr/>
          </p:nvSpPr>
          <p:spPr bwMode="auto">
            <a:xfrm>
              <a:off x="3552" y="860"/>
              <a:ext cx="25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100" b="0" noProof="1">
                  <a:solidFill>
                    <a:srgbClr val="000000"/>
                  </a:solidFill>
                </a:rPr>
                <a:t>Order</a:t>
              </a:r>
              <a:endParaRPr lang="da-DK" altLang="da-DK" noProof="1"/>
            </a:p>
          </p:txBody>
        </p:sp>
        <p:sp>
          <p:nvSpPr>
            <p:cNvPr id="142584" name="Rectangle 248"/>
            <p:cNvSpPr>
              <a:spLocks noChangeArrowheads="1"/>
            </p:cNvSpPr>
            <p:nvPr/>
          </p:nvSpPr>
          <p:spPr bwMode="auto">
            <a:xfrm>
              <a:off x="2931" y="822"/>
              <a:ext cx="41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100" b="0" noProof="1">
                  <a:solidFill>
                    <a:srgbClr val="000000"/>
                  </a:solidFill>
                </a:rPr>
                <a:t>Customer</a:t>
              </a:r>
              <a:endParaRPr lang="da-DK" altLang="da-DK" noProof="1"/>
            </a:p>
          </p:txBody>
        </p:sp>
        <p:sp>
          <p:nvSpPr>
            <p:cNvPr id="142585" name="Rectangle 249"/>
            <p:cNvSpPr>
              <a:spLocks noChangeArrowheads="1"/>
            </p:cNvSpPr>
            <p:nvPr/>
          </p:nvSpPr>
          <p:spPr bwMode="auto">
            <a:xfrm>
              <a:off x="2936" y="920"/>
              <a:ext cx="2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900" b="0" noProof="1">
                  <a:solidFill>
                    <a:srgbClr val="000000"/>
                  </a:solidFill>
                </a:rPr>
                <a:t>Name</a:t>
              </a:r>
              <a:endParaRPr lang="da-DK" altLang="da-DK" noProof="1"/>
            </a:p>
          </p:txBody>
        </p:sp>
        <p:sp>
          <p:nvSpPr>
            <p:cNvPr id="142586" name="Rectangle 250"/>
            <p:cNvSpPr>
              <a:spLocks noChangeArrowheads="1"/>
            </p:cNvSpPr>
            <p:nvPr/>
          </p:nvSpPr>
          <p:spPr bwMode="auto">
            <a:xfrm>
              <a:off x="2936" y="996"/>
              <a:ext cx="29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900" b="0" noProof="1">
                  <a:solidFill>
                    <a:srgbClr val="000000"/>
                  </a:solidFill>
                </a:rPr>
                <a:t>Address</a:t>
              </a:r>
              <a:endParaRPr lang="da-DK" altLang="da-DK" noProof="1"/>
            </a:p>
          </p:txBody>
        </p:sp>
        <p:sp>
          <p:nvSpPr>
            <p:cNvPr id="142587" name="Freeform 251"/>
            <p:cNvSpPr>
              <a:spLocks/>
            </p:cNvSpPr>
            <p:nvPr/>
          </p:nvSpPr>
          <p:spPr bwMode="auto">
            <a:xfrm>
              <a:off x="3255" y="1114"/>
              <a:ext cx="243" cy="76"/>
            </a:xfrm>
            <a:custGeom>
              <a:avLst/>
              <a:gdLst>
                <a:gd name="T0" fmla="*/ 243 w 243"/>
                <a:gd name="T1" fmla="*/ 76 h 76"/>
                <a:gd name="T2" fmla="*/ 194 w 243"/>
                <a:gd name="T3" fmla="*/ 76 h 76"/>
                <a:gd name="T4" fmla="*/ 151 w 243"/>
                <a:gd name="T5" fmla="*/ 70 h 76"/>
                <a:gd name="T6" fmla="*/ 113 w 243"/>
                <a:gd name="T7" fmla="*/ 65 h 76"/>
                <a:gd name="T8" fmla="*/ 75 w 243"/>
                <a:gd name="T9" fmla="*/ 54 h 76"/>
                <a:gd name="T10" fmla="*/ 48 w 243"/>
                <a:gd name="T11" fmla="*/ 43 h 76"/>
                <a:gd name="T12" fmla="*/ 27 w 243"/>
                <a:gd name="T13" fmla="*/ 32 h 76"/>
                <a:gd name="T14" fmla="*/ 21 w 243"/>
                <a:gd name="T15" fmla="*/ 32 h 76"/>
                <a:gd name="T16" fmla="*/ 5 w 243"/>
                <a:gd name="T17" fmla="*/ 22 h 76"/>
                <a:gd name="T18" fmla="*/ 5 w 243"/>
                <a:gd name="T19" fmla="*/ 16 h 76"/>
                <a:gd name="T20" fmla="*/ 0 w 243"/>
                <a:gd name="T21" fmla="*/ 0 h 76"/>
                <a:gd name="T22" fmla="*/ 16 w 243"/>
                <a:gd name="T23" fmla="*/ 0 h 76"/>
                <a:gd name="T24" fmla="*/ 21 w 243"/>
                <a:gd name="T25" fmla="*/ 16 h 76"/>
                <a:gd name="T26" fmla="*/ 16 w 243"/>
                <a:gd name="T27" fmla="*/ 11 h 76"/>
                <a:gd name="T28" fmla="*/ 48 w 243"/>
                <a:gd name="T29" fmla="*/ 27 h 76"/>
                <a:gd name="T30" fmla="*/ 75 w 243"/>
                <a:gd name="T31" fmla="*/ 38 h 76"/>
                <a:gd name="T32" fmla="*/ 113 w 243"/>
                <a:gd name="T33" fmla="*/ 49 h 76"/>
                <a:gd name="T34" fmla="*/ 151 w 243"/>
                <a:gd name="T35" fmla="*/ 54 h 76"/>
                <a:gd name="T36" fmla="*/ 194 w 243"/>
                <a:gd name="T37" fmla="*/ 59 h 76"/>
                <a:gd name="T38" fmla="*/ 243 w 243"/>
                <a:gd name="T39" fmla="*/ 59 h 76"/>
                <a:gd name="T40" fmla="*/ 243 w 243"/>
                <a:gd name="T4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76">
                  <a:moveTo>
                    <a:pt x="243" y="76"/>
                  </a:moveTo>
                  <a:lnTo>
                    <a:pt x="194" y="76"/>
                  </a:lnTo>
                  <a:lnTo>
                    <a:pt x="151" y="70"/>
                  </a:lnTo>
                  <a:lnTo>
                    <a:pt x="113" y="65"/>
                  </a:lnTo>
                  <a:lnTo>
                    <a:pt x="75" y="54"/>
                  </a:lnTo>
                  <a:lnTo>
                    <a:pt x="48" y="43"/>
                  </a:lnTo>
                  <a:lnTo>
                    <a:pt x="27" y="32"/>
                  </a:lnTo>
                  <a:lnTo>
                    <a:pt x="21" y="32"/>
                  </a:lnTo>
                  <a:lnTo>
                    <a:pt x="5" y="22"/>
                  </a:lnTo>
                  <a:lnTo>
                    <a:pt x="5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1" y="16"/>
                  </a:lnTo>
                  <a:lnTo>
                    <a:pt x="16" y="11"/>
                  </a:lnTo>
                  <a:lnTo>
                    <a:pt x="48" y="27"/>
                  </a:lnTo>
                  <a:lnTo>
                    <a:pt x="75" y="38"/>
                  </a:lnTo>
                  <a:lnTo>
                    <a:pt x="113" y="49"/>
                  </a:lnTo>
                  <a:lnTo>
                    <a:pt x="151" y="54"/>
                  </a:lnTo>
                  <a:lnTo>
                    <a:pt x="194" y="59"/>
                  </a:lnTo>
                  <a:lnTo>
                    <a:pt x="243" y="59"/>
                  </a:lnTo>
                  <a:lnTo>
                    <a:pt x="243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88" name="Freeform 252"/>
            <p:cNvSpPr>
              <a:spLocks/>
            </p:cNvSpPr>
            <p:nvPr/>
          </p:nvSpPr>
          <p:spPr bwMode="auto">
            <a:xfrm>
              <a:off x="3422" y="1141"/>
              <a:ext cx="76" cy="49"/>
            </a:xfrm>
            <a:custGeom>
              <a:avLst/>
              <a:gdLst>
                <a:gd name="T0" fmla="*/ 0 w 76"/>
                <a:gd name="T1" fmla="*/ 32 h 49"/>
                <a:gd name="T2" fmla="*/ 76 w 76"/>
                <a:gd name="T3" fmla="*/ 0 h 49"/>
                <a:gd name="T4" fmla="*/ 76 w 76"/>
                <a:gd name="T5" fmla="*/ 16 h 49"/>
                <a:gd name="T6" fmla="*/ 0 w 76"/>
                <a:gd name="T7" fmla="*/ 49 h 49"/>
                <a:gd name="T8" fmla="*/ 0 w 76"/>
                <a:gd name="T9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9">
                  <a:moveTo>
                    <a:pt x="0" y="32"/>
                  </a:moveTo>
                  <a:lnTo>
                    <a:pt x="76" y="0"/>
                  </a:lnTo>
                  <a:lnTo>
                    <a:pt x="76" y="16"/>
                  </a:lnTo>
                  <a:lnTo>
                    <a:pt x="0" y="4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589" name="Freeform 253"/>
            <p:cNvSpPr>
              <a:spLocks/>
            </p:cNvSpPr>
            <p:nvPr/>
          </p:nvSpPr>
          <p:spPr bwMode="auto">
            <a:xfrm>
              <a:off x="3384" y="1103"/>
              <a:ext cx="114" cy="81"/>
            </a:xfrm>
            <a:custGeom>
              <a:avLst/>
              <a:gdLst>
                <a:gd name="T0" fmla="*/ 0 w 114"/>
                <a:gd name="T1" fmla="*/ 65 h 81"/>
                <a:gd name="T2" fmla="*/ 114 w 114"/>
                <a:gd name="T3" fmla="*/ 0 h 81"/>
                <a:gd name="T4" fmla="*/ 114 w 114"/>
                <a:gd name="T5" fmla="*/ 16 h 81"/>
                <a:gd name="T6" fmla="*/ 0 w 114"/>
                <a:gd name="T7" fmla="*/ 81 h 81"/>
                <a:gd name="T8" fmla="*/ 0 w 114"/>
                <a:gd name="T9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1">
                  <a:moveTo>
                    <a:pt x="0" y="65"/>
                  </a:moveTo>
                  <a:lnTo>
                    <a:pt x="114" y="0"/>
                  </a:lnTo>
                  <a:lnTo>
                    <a:pt x="114" y="16"/>
                  </a:lnTo>
                  <a:lnTo>
                    <a:pt x="0" y="81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08" name="Freeform 272"/>
            <p:cNvSpPr>
              <a:spLocks/>
            </p:cNvSpPr>
            <p:nvPr/>
          </p:nvSpPr>
          <p:spPr bwMode="auto">
            <a:xfrm>
              <a:off x="2181" y="591"/>
              <a:ext cx="696" cy="1705"/>
            </a:xfrm>
            <a:custGeom>
              <a:avLst/>
              <a:gdLst>
                <a:gd name="T0" fmla="*/ 696 w 696"/>
                <a:gd name="T1" fmla="*/ 0 h 1705"/>
                <a:gd name="T2" fmla="*/ 16 w 696"/>
                <a:gd name="T3" fmla="*/ 1705 h 1705"/>
                <a:gd name="T4" fmla="*/ 0 w 696"/>
                <a:gd name="T5" fmla="*/ 1705 h 1705"/>
                <a:gd name="T6" fmla="*/ 680 w 696"/>
                <a:gd name="T7" fmla="*/ 0 h 1705"/>
                <a:gd name="T8" fmla="*/ 696 w 696"/>
                <a:gd name="T9" fmla="*/ 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6" h="1705">
                  <a:moveTo>
                    <a:pt x="696" y="0"/>
                  </a:moveTo>
                  <a:lnTo>
                    <a:pt x="16" y="1705"/>
                  </a:lnTo>
                  <a:lnTo>
                    <a:pt x="0" y="1705"/>
                  </a:lnTo>
                  <a:lnTo>
                    <a:pt x="680" y="0"/>
                  </a:lnTo>
                  <a:lnTo>
                    <a:pt x="6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09" name="Freeform 273"/>
            <p:cNvSpPr>
              <a:spLocks/>
            </p:cNvSpPr>
            <p:nvPr/>
          </p:nvSpPr>
          <p:spPr bwMode="auto">
            <a:xfrm>
              <a:off x="3865" y="1330"/>
              <a:ext cx="167" cy="2067"/>
            </a:xfrm>
            <a:custGeom>
              <a:avLst/>
              <a:gdLst>
                <a:gd name="T0" fmla="*/ 167 w 167"/>
                <a:gd name="T1" fmla="*/ 0 h 2067"/>
                <a:gd name="T2" fmla="*/ 16 w 167"/>
                <a:gd name="T3" fmla="*/ 2067 h 2067"/>
                <a:gd name="T4" fmla="*/ 0 w 167"/>
                <a:gd name="T5" fmla="*/ 2067 h 2067"/>
                <a:gd name="T6" fmla="*/ 151 w 167"/>
                <a:gd name="T7" fmla="*/ 0 h 2067"/>
                <a:gd name="T8" fmla="*/ 167 w 167"/>
                <a:gd name="T9" fmla="*/ 0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2067">
                  <a:moveTo>
                    <a:pt x="167" y="0"/>
                  </a:moveTo>
                  <a:lnTo>
                    <a:pt x="16" y="2067"/>
                  </a:lnTo>
                  <a:lnTo>
                    <a:pt x="0" y="2067"/>
                  </a:lnTo>
                  <a:lnTo>
                    <a:pt x="151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10" name="Rectangle 274"/>
            <p:cNvSpPr>
              <a:spLocks noChangeArrowheads="1"/>
            </p:cNvSpPr>
            <p:nvPr/>
          </p:nvSpPr>
          <p:spPr bwMode="auto">
            <a:xfrm>
              <a:off x="2316" y="2339"/>
              <a:ext cx="1435" cy="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11" name="Freeform 275"/>
            <p:cNvSpPr>
              <a:spLocks/>
            </p:cNvSpPr>
            <p:nvPr/>
          </p:nvSpPr>
          <p:spPr bwMode="auto">
            <a:xfrm>
              <a:off x="2310" y="2334"/>
              <a:ext cx="1441" cy="113"/>
            </a:xfrm>
            <a:custGeom>
              <a:avLst/>
              <a:gdLst>
                <a:gd name="T0" fmla="*/ 6 w 1441"/>
                <a:gd name="T1" fmla="*/ 102 h 113"/>
                <a:gd name="T2" fmla="*/ 1430 w 1441"/>
                <a:gd name="T3" fmla="*/ 102 h 113"/>
                <a:gd name="T4" fmla="*/ 1430 w 1441"/>
                <a:gd name="T5" fmla="*/ 10 h 113"/>
                <a:gd name="T6" fmla="*/ 6 w 1441"/>
                <a:gd name="T7" fmla="*/ 10 h 113"/>
                <a:gd name="T8" fmla="*/ 6 w 1441"/>
                <a:gd name="T9" fmla="*/ 0 h 113"/>
                <a:gd name="T10" fmla="*/ 1436 w 1441"/>
                <a:gd name="T11" fmla="*/ 0 h 113"/>
                <a:gd name="T12" fmla="*/ 1441 w 1441"/>
                <a:gd name="T13" fmla="*/ 5 h 113"/>
                <a:gd name="T14" fmla="*/ 1441 w 1441"/>
                <a:gd name="T15" fmla="*/ 108 h 113"/>
                <a:gd name="T16" fmla="*/ 1436 w 1441"/>
                <a:gd name="T17" fmla="*/ 113 h 113"/>
                <a:gd name="T18" fmla="*/ 6 w 1441"/>
                <a:gd name="T19" fmla="*/ 113 h 113"/>
                <a:gd name="T20" fmla="*/ 0 w 1441"/>
                <a:gd name="T21" fmla="*/ 108 h 113"/>
                <a:gd name="T22" fmla="*/ 6 w 1441"/>
                <a:gd name="T23" fmla="*/ 10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1" h="113">
                  <a:moveTo>
                    <a:pt x="6" y="102"/>
                  </a:moveTo>
                  <a:lnTo>
                    <a:pt x="1430" y="102"/>
                  </a:lnTo>
                  <a:lnTo>
                    <a:pt x="1430" y="10"/>
                  </a:lnTo>
                  <a:lnTo>
                    <a:pt x="6" y="10"/>
                  </a:lnTo>
                  <a:lnTo>
                    <a:pt x="6" y="0"/>
                  </a:lnTo>
                  <a:lnTo>
                    <a:pt x="1436" y="0"/>
                  </a:lnTo>
                  <a:lnTo>
                    <a:pt x="1441" y="5"/>
                  </a:lnTo>
                  <a:lnTo>
                    <a:pt x="1441" y="108"/>
                  </a:lnTo>
                  <a:lnTo>
                    <a:pt x="1436" y="113"/>
                  </a:lnTo>
                  <a:lnTo>
                    <a:pt x="6" y="113"/>
                  </a:lnTo>
                  <a:lnTo>
                    <a:pt x="0" y="108"/>
                  </a:lnTo>
                  <a:lnTo>
                    <a:pt x="6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12" name="Freeform 276"/>
            <p:cNvSpPr>
              <a:spLocks/>
            </p:cNvSpPr>
            <p:nvPr/>
          </p:nvSpPr>
          <p:spPr bwMode="auto">
            <a:xfrm>
              <a:off x="2310" y="2334"/>
              <a:ext cx="11" cy="108"/>
            </a:xfrm>
            <a:custGeom>
              <a:avLst/>
              <a:gdLst>
                <a:gd name="T0" fmla="*/ 11 w 11"/>
                <a:gd name="T1" fmla="*/ 5 h 108"/>
                <a:gd name="T2" fmla="*/ 11 w 11"/>
                <a:gd name="T3" fmla="*/ 108 h 108"/>
                <a:gd name="T4" fmla="*/ 0 w 11"/>
                <a:gd name="T5" fmla="*/ 108 h 108"/>
                <a:gd name="T6" fmla="*/ 0 w 11"/>
                <a:gd name="T7" fmla="*/ 5 h 108"/>
                <a:gd name="T8" fmla="*/ 6 w 11"/>
                <a:gd name="T9" fmla="*/ 0 h 108"/>
                <a:gd name="T10" fmla="*/ 11 w 11"/>
                <a:gd name="T11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8">
                  <a:moveTo>
                    <a:pt x="11" y="5"/>
                  </a:moveTo>
                  <a:lnTo>
                    <a:pt x="11" y="108"/>
                  </a:lnTo>
                  <a:lnTo>
                    <a:pt x="0" y="108"/>
                  </a:lnTo>
                  <a:lnTo>
                    <a:pt x="0" y="5"/>
                  </a:lnTo>
                  <a:lnTo>
                    <a:pt x="6" y="0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13" name="Rectangle 277"/>
            <p:cNvSpPr>
              <a:spLocks noChangeArrowheads="1"/>
            </p:cNvSpPr>
            <p:nvPr/>
          </p:nvSpPr>
          <p:spPr bwMode="auto">
            <a:xfrm>
              <a:off x="2316" y="2442"/>
              <a:ext cx="345" cy="3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14" name="Freeform 278"/>
            <p:cNvSpPr>
              <a:spLocks/>
            </p:cNvSpPr>
            <p:nvPr/>
          </p:nvSpPr>
          <p:spPr bwMode="auto">
            <a:xfrm>
              <a:off x="2310" y="2436"/>
              <a:ext cx="351" cy="335"/>
            </a:xfrm>
            <a:custGeom>
              <a:avLst/>
              <a:gdLst>
                <a:gd name="T0" fmla="*/ 6 w 351"/>
                <a:gd name="T1" fmla="*/ 324 h 335"/>
                <a:gd name="T2" fmla="*/ 340 w 351"/>
                <a:gd name="T3" fmla="*/ 324 h 335"/>
                <a:gd name="T4" fmla="*/ 340 w 351"/>
                <a:gd name="T5" fmla="*/ 11 h 335"/>
                <a:gd name="T6" fmla="*/ 6 w 351"/>
                <a:gd name="T7" fmla="*/ 11 h 335"/>
                <a:gd name="T8" fmla="*/ 6 w 351"/>
                <a:gd name="T9" fmla="*/ 0 h 335"/>
                <a:gd name="T10" fmla="*/ 346 w 351"/>
                <a:gd name="T11" fmla="*/ 0 h 335"/>
                <a:gd name="T12" fmla="*/ 351 w 351"/>
                <a:gd name="T13" fmla="*/ 6 h 335"/>
                <a:gd name="T14" fmla="*/ 351 w 351"/>
                <a:gd name="T15" fmla="*/ 329 h 335"/>
                <a:gd name="T16" fmla="*/ 346 w 351"/>
                <a:gd name="T17" fmla="*/ 335 h 335"/>
                <a:gd name="T18" fmla="*/ 6 w 351"/>
                <a:gd name="T19" fmla="*/ 335 h 335"/>
                <a:gd name="T20" fmla="*/ 0 w 351"/>
                <a:gd name="T21" fmla="*/ 329 h 335"/>
                <a:gd name="T22" fmla="*/ 6 w 351"/>
                <a:gd name="T23" fmla="*/ 324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335">
                  <a:moveTo>
                    <a:pt x="6" y="324"/>
                  </a:moveTo>
                  <a:lnTo>
                    <a:pt x="340" y="324"/>
                  </a:lnTo>
                  <a:lnTo>
                    <a:pt x="340" y="11"/>
                  </a:lnTo>
                  <a:lnTo>
                    <a:pt x="6" y="11"/>
                  </a:lnTo>
                  <a:lnTo>
                    <a:pt x="6" y="0"/>
                  </a:lnTo>
                  <a:lnTo>
                    <a:pt x="346" y="0"/>
                  </a:lnTo>
                  <a:lnTo>
                    <a:pt x="351" y="6"/>
                  </a:lnTo>
                  <a:lnTo>
                    <a:pt x="351" y="329"/>
                  </a:lnTo>
                  <a:lnTo>
                    <a:pt x="346" y="335"/>
                  </a:lnTo>
                  <a:lnTo>
                    <a:pt x="6" y="335"/>
                  </a:lnTo>
                  <a:lnTo>
                    <a:pt x="0" y="329"/>
                  </a:lnTo>
                  <a:lnTo>
                    <a:pt x="6" y="3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15" name="Freeform 279"/>
            <p:cNvSpPr>
              <a:spLocks/>
            </p:cNvSpPr>
            <p:nvPr/>
          </p:nvSpPr>
          <p:spPr bwMode="auto">
            <a:xfrm>
              <a:off x="2310" y="2436"/>
              <a:ext cx="11" cy="329"/>
            </a:xfrm>
            <a:custGeom>
              <a:avLst/>
              <a:gdLst>
                <a:gd name="T0" fmla="*/ 11 w 11"/>
                <a:gd name="T1" fmla="*/ 6 h 329"/>
                <a:gd name="T2" fmla="*/ 11 w 11"/>
                <a:gd name="T3" fmla="*/ 329 h 329"/>
                <a:gd name="T4" fmla="*/ 0 w 11"/>
                <a:gd name="T5" fmla="*/ 329 h 329"/>
                <a:gd name="T6" fmla="*/ 0 w 11"/>
                <a:gd name="T7" fmla="*/ 6 h 329"/>
                <a:gd name="T8" fmla="*/ 6 w 11"/>
                <a:gd name="T9" fmla="*/ 0 h 329"/>
                <a:gd name="T10" fmla="*/ 11 w 11"/>
                <a:gd name="T11" fmla="*/ 6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29">
                  <a:moveTo>
                    <a:pt x="11" y="6"/>
                  </a:moveTo>
                  <a:lnTo>
                    <a:pt x="11" y="329"/>
                  </a:lnTo>
                  <a:lnTo>
                    <a:pt x="0" y="329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16" name="Rectangle 280"/>
            <p:cNvSpPr>
              <a:spLocks noChangeArrowheads="1"/>
            </p:cNvSpPr>
            <p:nvPr/>
          </p:nvSpPr>
          <p:spPr bwMode="auto">
            <a:xfrm>
              <a:off x="2327" y="2431"/>
              <a:ext cx="210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300" b="0" noProof="1">
                  <a:solidFill>
                    <a:srgbClr val="000000"/>
                  </a:solidFill>
                </a:rPr>
                <a:t>Get</a:t>
              </a:r>
              <a:endParaRPr lang="da-DK" altLang="da-DK" noProof="1"/>
            </a:p>
          </p:txBody>
        </p:sp>
        <p:sp>
          <p:nvSpPr>
            <p:cNvPr id="142617" name="Rectangle 281"/>
            <p:cNvSpPr>
              <a:spLocks noChangeArrowheads="1"/>
            </p:cNvSpPr>
            <p:nvPr/>
          </p:nvSpPr>
          <p:spPr bwMode="auto">
            <a:xfrm>
              <a:off x="2327" y="2538"/>
              <a:ext cx="248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300" b="0" noProof="1">
                  <a:solidFill>
                    <a:srgbClr val="000000"/>
                  </a:solidFill>
                </a:rPr>
                <a:t>Find</a:t>
              </a:r>
              <a:endParaRPr lang="da-DK" altLang="da-DK" noProof="1"/>
            </a:p>
          </p:txBody>
        </p:sp>
        <p:sp>
          <p:nvSpPr>
            <p:cNvPr id="142618" name="Rectangle 282"/>
            <p:cNvSpPr>
              <a:spLocks noChangeArrowheads="1"/>
            </p:cNvSpPr>
            <p:nvPr/>
          </p:nvSpPr>
          <p:spPr bwMode="auto">
            <a:xfrm>
              <a:off x="2327" y="2646"/>
              <a:ext cx="367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300" b="0" noProof="1">
                  <a:solidFill>
                    <a:srgbClr val="000000"/>
                  </a:solidFill>
                </a:rPr>
                <a:t>Cancel</a:t>
              </a:r>
              <a:endParaRPr lang="da-DK" altLang="da-DK" noProof="1"/>
            </a:p>
          </p:txBody>
        </p:sp>
        <p:sp>
          <p:nvSpPr>
            <p:cNvPr id="142619" name="Rectangle 283"/>
            <p:cNvSpPr>
              <a:spLocks noChangeArrowheads="1"/>
            </p:cNvSpPr>
            <p:nvPr/>
          </p:nvSpPr>
          <p:spPr bwMode="auto">
            <a:xfrm>
              <a:off x="2316" y="2544"/>
              <a:ext cx="34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0" name="Rectangle 284"/>
            <p:cNvSpPr>
              <a:spLocks noChangeArrowheads="1"/>
            </p:cNvSpPr>
            <p:nvPr/>
          </p:nvSpPr>
          <p:spPr bwMode="auto">
            <a:xfrm>
              <a:off x="2316" y="2652"/>
              <a:ext cx="34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1" name="Rectangle 285"/>
            <p:cNvSpPr>
              <a:spLocks noChangeArrowheads="1"/>
            </p:cNvSpPr>
            <p:nvPr/>
          </p:nvSpPr>
          <p:spPr bwMode="auto">
            <a:xfrm>
              <a:off x="2564" y="2339"/>
              <a:ext cx="11" cy="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2" name="Rectangle 286"/>
            <p:cNvSpPr>
              <a:spLocks noChangeArrowheads="1"/>
            </p:cNvSpPr>
            <p:nvPr/>
          </p:nvSpPr>
          <p:spPr bwMode="auto">
            <a:xfrm>
              <a:off x="2823" y="2339"/>
              <a:ext cx="11" cy="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3" name="Rectangle 287"/>
            <p:cNvSpPr>
              <a:spLocks noChangeArrowheads="1"/>
            </p:cNvSpPr>
            <p:nvPr/>
          </p:nvSpPr>
          <p:spPr bwMode="auto">
            <a:xfrm>
              <a:off x="3071" y="2339"/>
              <a:ext cx="11" cy="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4" name="Rectangle 288"/>
            <p:cNvSpPr>
              <a:spLocks noChangeArrowheads="1"/>
            </p:cNvSpPr>
            <p:nvPr/>
          </p:nvSpPr>
          <p:spPr bwMode="auto">
            <a:xfrm>
              <a:off x="3395" y="2339"/>
              <a:ext cx="11" cy="10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5" name="Rectangle 289"/>
            <p:cNvSpPr>
              <a:spLocks noChangeArrowheads="1"/>
            </p:cNvSpPr>
            <p:nvPr/>
          </p:nvSpPr>
          <p:spPr bwMode="auto">
            <a:xfrm>
              <a:off x="2726" y="2523"/>
              <a:ext cx="1020" cy="8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6" name="Freeform 290"/>
            <p:cNvSpPr>
              <a:spLocks/>
            </p:cNvSpPr>
            <p:nvPr/>
          </p:nvSpPr>
          <p:spPr bwMode="auto">
            <a:xfrm>
              <a:off x="2715" y="2512"/>
              <a:ext cx="1036" cy="842"/>
            </a:xfrm>
            <a:custGeom>
              <a:avLst/>
              <a:gdLst>
                <a:gd name="T0" fmla="*/ 11 w 1036"/>
                <a:gd name="T1" fmla="*/ 825 h 842"/>
                <a:gd name="T2" fmla="*/ 1020 w 1036"/>
                <a:gd name="T3" fmla="*/ 825 h 842"/>
                <a:gd name="T4" fmla="*/ 1020 w 1036"/>
                <a:gd name="T5" fmla="*/ 16 h 842"/>
                <a:gd name="T6" fmla="*/ 11 w 1036"/>
                <a:gd name="T7" fmla="*/ 16 h 842"/>
                <a:gd name="T8" fmla="*/ 11 w 1036"/>
                <a:gd name="T9" fmla="*/ 0 h 842"/>
                <a:gd name="T10" fmla="*/ 1025 w 1036"/>
                <a:gd name="T11" fmla="*/ 0 h 842"/>
                <a:gd name="T12" fmla="*/ 1036 w 1036"/>
                <a:gd name="T13" fmla="*/ 11 h 842"/>
                <a:gd name="T14" fmla="*/ 1036 w 1036"/>
                <a:gd name="T15" fmla="*/ 831 h 842"/>
                <a:gd name="T16" fmla="*/ 1025 w 1036"/>
                <a:gd name="T17" fmla="*/ 842 h 842"/>
                <a:gd name="T18" fmla="*/ 11 w 1036"/>
                <a:gd name="T19" fmla="*/ 842 h 842"/>
                <a:gd name="T20" fmla="*/ 0 w 1036"/>
                <a:gd name="T21" fmla="*/ 831 h 842"/>
                <a:gd name="T22" fmla="*/ 11 w 1036"/>
                <a:gd name="T23" fmla="*/ 825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6" h="842">
                  <a:moveTo>
                    <a:pt x="11" y="825"/>
                  </a:moveTo>
                  <a:lnTo>
                    <a:pt x="1020" y="825"/>
                  </a:lnTo>
                  <a:lnTo>
                    <a:pt x="1020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1025" y="0"/>
                  </a:lnTo>
                  <a:lnTo>
                    <a:pt x="1036" y="11"/>
                  </a:lnTo>
                  <a:lnTo>
                    <a:pt x="1036" y="831"/>
                  </a:lnTo>
                  <a:lnTo>
                    <a:pt x="1025" y="842"/>
                  </a:lnTo>
                  <a:lnTo>
                    <a:pt x="11" y="842"/>
                  </a:lnTo>
                  <a:lnTo>
                    <a:pt x="0" y="831"/>
                  </a:lnTo>
                  <a:lnTo>
                    <a:pt x="11" y="8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7" name="Freeform 291"/>
            <p:cNvSpPr>
              <a:spLocks/>
            </p:cNvSpPr>
            <p:nvPr/>
          </p:nvSpPr>
          <p:spPr bwMode="auto">
            <a:xfrm>
              <a:off x="2715" y="2512"/>
              <a:ext cx="16" cy="831"/>
            </a:xfrm>
            <a:custGeom>
              <a:avLst/>
              <a:gdLst>
                <a:gd name="T0" fmla="*/ 16 w 16"/>
                <a:gd name="T1" fmla="*/ 11 h 831"/>
                <a:gd name="T2" fmla="*/ 16 w 16"/>
                <a:gd name="T3" fmla="*/ 831 h 831"/>
                <a:gd name="T4" fmla="*/ 0 w 16"/>
                <a:gd name="T5" fmla="*/ 831 h 831"/>
                <a:gd name="T6" fmla="*/ 0 w 16"/>
                <a:gd name="T7" fmla="*/ 11 h 831"/>
                <a:gd name="T8" fmla="*/ 11 w 16"/>
                <a:gd name="T9" fmla="*/ 0 h 831"/>
                <a:gd name="T10" fmla="*/ 16 w 16"/>
                <a:gd name="T11" fmla="*/ 1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831">
                  <a:moveTo>
                    <a:pt x="16" y="11"/>
                  </a:moveTo>
                  <a:lnTo>
                    <a:pt x="16" y="831"/>
                  </a:lnTo>
                  <a:lnTo>
                    <a:pt x="0" y="831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8" name="Rectangle 292"/>
            <p:cNvSpPr>
              <a:spLocks noChangeArrowheads="1"/>
            </p:cNvSpPr>
            <p:nvPr/>
          </p:nvSpPr>
          <p:spPr bwMode="auto">
            <a:xfrm>
              <a:off x="2731" y="2533"/>
              <a:ext cx="1009" cy="141"/>
            </a:xfrm>
            <a:prstGeom prst="rect">
              <a:avLst/>
            </a:prstGeom>
            <a:solidFill>
              <a:srgbClr val="00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29" name="Rectangle 293"/>
            <p:cNvSpPr>
              <a:spLocks noChangeArrowheads="1"/>
            </p:cNvSpPr>
            <p:nvPr/>
          </p:nvSpPr>
          <p:spPr bwMode="auto">
            <a:xfrm>
              <a:off x="3039" y="2517"/>
              <a:ext cx="405" cy="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600" b="0" noProof="1">
                  <a:solidFill>
                    <a:srgbClr val="000000"/>
                  </a:solidFill>
                </a:rPr>
                <a:t>Order</a:t>
              </a:r>
              <a:endParaRPr lang="da-DK" altLang="da-DK" noProof="1"/>
            </a:p>
          </p:txBody>
        </p:sp>
        <p:sp>
          <p:nvSpPr>
            <p:cNvPr id="142630" name="Rectangle 294"/>
            <p:cNvSpPr>
              <a:spLocks noChangeArrowheads="1"/>
            </p:cNvSpPr>
            <p:nvPr/>
          </p:nvSpPr>
          <p:spPr bwMode="auto">
            <a:xfrm>
              <a:off x="2834" y="2663"/>
              <a:ext cx="680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300" b="0" noProof="1">
                  <a:solidFill>
                    <a:srgbClr val="000000"/>
                  </a:solidFill>
                </a:rPr>
                <a:t>John F. Smith</a:t>
              </a:r>
              <a:endParaRPr lang="da-DK" altLang="da-DK" noProof="1"/>
            </a:p>
          </p:txBody>
        </p:sp>
        <p:sp>
          <p:nvSpPr>
            <p:cNvPr id="142631" name="Rectangle 295"/>
            <p:cNvSpPr>
              <a:spLocks noChangeArrowheads="1"/>
            </p:cNvSpPr>
            <p:nvPr/>
          </p:nvSpPr>
          <p:spPr bwMode="auto">
            <a:xfrm>
              <a:off x="2758" y="2803"/>
              <a:ext cx="950" cy="5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32" name="Freeform 296"/>
            <p:cNvSpPr>
              <a:spLocks/>
            </p:cNvSpPr>
            <p:nvPr/>
          </p:nvSpPr>
          <p:spPr bwMode="auto">
            <a:xfrm>
              <a:off x="2753" y="2798"/>
              <a:ext cx="955" cy="529"/>
            </a:xfrm>
            <a:custGeom>
              <a:avLst/>
              <a:gdLst>
                <a:gd name="T0" fmla="*/ 5 w 955"/>
                <a:gd name="T1" fmla="*/ 518 h 529"/>
                <a:gd name="T2" fmla="*/ 944 w 955"/>
                <a:gd name="T3" fmla="*/ 518 h 529"/>
                <a:gd name="T4" fmla="*/ 944 w 955"/>
                <a:gd name="T5" fmla="*/ 11 h 529"/>
                <a:gd name="T6" fmla="*/ 5 w 955"/>
                <a:gd name="T7" fmla="*/ 11 h 529"/>
                <a:gd name="T8" fmla="*/ 5 w 955"/>
                <a:gd name="T9" fmla="*/ 0 h 529"/>
                <a:gd name="T10" fmla="*/ 950 w 955"/>
                <a:gd name="T11" fmla="*/ 0 h 529"/>
                <a:gd name="T12" fmla="*/ 955 w 955"/>
                <a:gd name="T13" fmla="*/ 5 h 529"/>
                <a:gd name="T14" fmla="*/ 955 w 955"/>
                <a:gd name="T15" fmla="*/ 523 h 529"/>
                <a:gd name="T16" fmla="*/ 950 w 955"/>
                <a:gd name="T17" fmla="*/ 529 h 529"/>
                <a:gd name="T18" fmla="*/ 5 w 955"/>
                <a:gd name="T19" fmla="*/ 529 h 529"/>
                <a:gd name="T20" fmla="*/ 0 w 955"/>
                <a:gd name="T21" fmla="*/ 523 h 529"/>
                <a:gd name="T22" fmla="*/ 5 w 955"/>
                <a:gd name="T23" fmla="*/ 518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5" h="529">
                  <a:moveTo>
                    <a:pt x="5" y="518"/>
                  </a:moveTo>
                  <a:lnTo>
                    <a:pt x="944" y="518"/>
                  </a:lnTo>
                  <a:lnTo>
                    <a:pt x="944" y="11"/>
                  </a:lnTo>
                  <a:lnTo>
                    <a:pt x="5" y="11"/>
                  </a:lnTo>
                  <a:lnTo>
                    <a:pt x="5" y="0"/>
                  </a:lnTo>
                  <a:lnTo>
                    <a:pt x="950" y="0"/>
                  </a:lnTo>
                  <a:lnTo>
                    <a:pt x="955" y="5"/>
                  </a:lnTo>
                  <a:lnTo>
                    <a:pt x="955" y="523"/>
                  </a:lnTo>
                  <a:lnTo>
                    <a:pt x="950" y="529"/>
                  </a:lnTo>
                  <a:lnTo>
                    <a:pt x="5" y="529"/>
                  </a:lnTo>
                  <a:lnTo>
                    <a:pt x="0" y="523"/>
                  </a:lnTo>
                  <a:lnTo>
                    <a:pt x="5" y="5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33" name="Freeform 297"/>
            <p:cNvSpPr>
              <a:spLocks/>
            </p:cNvSpPr>
            <p:nvPr/>
          </p:nvSpPr>
          <p:spPr bwMode="auto">
            <a:xfrm>
              <a:off x="2753" y="2798"/>
              <a:ext cx="11" cy="523"/>
            </a:xfrm>
            <a:custGeom>
              <a:avLst/>
              <a:gdLst>
                <a:gd name="T0" fmla="*/ 11 w 11"/>
                <a:gd name="T1" fmla="*/ 5 h 523"/>
                <a:gd name="T2" fmla="*/ 11 w 11"/>
                <a:gd name="T3" fmla="*/ 523 h 523"/>
                <a:gd name="T4" fmla="*/ 0 w 11"/>
                <a:gd name="T5" fmla="*/ 523 h 523"/>
                <a:gd name="T6" fmla="*/ 0 w 11"/>
                <a:gd name="T7" fmla="*/ 5 h 523"/>
                <a:gd name="T8" fmla="*/ 5 w 11"/>
                <a:gd name="T9" fmla="*/ 0 h 523"/>
                <a:gd name="T10" fmla="*/ 11 w 11"/>
                <a:gd name="T11" fmla="*/ 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523">
                  <a:moveTo>
                    <a:pt x="11" y="5"/>
                  </a:moveTo>
                  <a:lnTo>
                    <a:pt x="11" y="523"/>
                  </a:lnTo>
                  <a:lnTo>
                    <a:pt x="0" y="523"/>
                  </a:lnTo>
                  <a:lnTo>
                    <a:pt x="0" y="5"/>
                  </a:lnTo>
                  <a:lnTo>
                    <a:pt x="5" y="0"/>
                  </a:lnTo>
                  <a:lnTo>
                    <a:pt x="11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34" name="Rectangle 298"/>
            <p:cNvSpPr>
              <a:spLocks noChangeArrowheads="1"/>
            </p:cNvSpPr>
            <p:nvPr/>
          </p:nvSpPr>
          <p:spPr bwMode="auto">
            <a:xfrm>
              <a:off x="2758" y="2927"/>
              <a:ext cx="945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35" name="Rectangle 299"/>
            <p:cNvSpPr>
              <a:spLocks noChangeArrowheads="1"/>
            </p:cNvSpPr>
            <p:nvPr/>
          </p:nvSpPr>
          <p:spPr bwMode="auto">
            <a:xfrm>
              <a:off x="2758" y="3062"/>
              <a:ext cx="945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36" name="Rectangle 300"/>
            <p:cNvSpPr>
              <a:spLocks noChangeArrowheads="1"/>
            </p:cNvSpPr>
            <p:nvPr/>
          </p:nvSpPr>
          <p:spPr bwMode="auto">
            <a:xfrm>
              <a:off x="2758" y="3186"/>
              <a:ext cx="945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37" name="Rectangle 301"/>
            <p:cNvSpPr>
              <a:spLocks noChangeArrowheads="1"/>
            </p:cNvSpPr>
            <p:nvPr/>
          </p:nvSpPr>
          <p:spPr bwMode="auto">
            <a:xfrm>
              <a:off x="3465" y="2803"/>
              <a:ext cx="11" cy="5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2638" name="Rectangle 302"/>
            <p:cNvSpPr>
              <a:spLocks noChangeArrowheads="1"/>
            </p:cNvSpPr>
            <p:nvPr/>
          </p:nvSpPr>
          <p:spPr bwMode="auto">
            <a:xfrm>
              <a:off x="3309" y="2803"/>
              <a:ext cx="11" cy="51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grpSp>
        <p:nvGrpSpPr>
          <p:cNvPr id="142654" name="Group 318"/>
          <p:cNvGrpSpPr>
            <a:grpSpLocks/>
          </p:cNvGrpSpPr>
          <p:nvPr/>
        </p:nvGrpSpPr>
        <p:grpSpPr bwMode="auto">
          <a:xfrm>
            <a:off x="3992563" y="1785938"/>
            <a:ext cx="4721225" cy="1722437"/>
            <a:chOff x="2515" y="1125"/>
            <a:chExt cx="2974" cy="1085"/>
          </a:xfrm>
        </p:grpSpPr>
        <p:sp>
          <p:nvSpPr>
            <p:cNvPr id="142364" name="Text Box 28"/>
            <p:cNvSpPr txBox="1">
              <a:spLocks noChangeArrowheads="1"/>
            </p:cNvSpPr>
            <p:nvPr/>
          </p:nvSpPr>
          <p:spPr bwMode="auto">
            <a:xfrm>
              <a:off x="4191" y="1402"/>
              <a:ext cx="1298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noProof="1"/>
                <a:t>Model for system</a:t>
              </a:r>
            </a:p>
            <a:p>
              <a:pPr algn="l"/>
              <a:r>
                <a:rPr lang="da-DK" altLang="da-DK" noProof="1"/>
                <a:t>functions</a:t>
              </a:r>
            </a:p>
            <a:p>
              <a:pPr algn="l"/>
              <a:r>
                <a:rPr lang="da-DK" altLang="da-DK" b="0" noProof="1"/>
                <a:t>What the </a:t>
              </a:r>
            </a:p>
            <a:p>
              <a:pPr algn="l"/>
              <a:r>
                <a:rPr lang="da-DK" altLang="da-DK" b="0" noProof="1"/>
                <a:t>commands do</a:t>
              </a:r>
              <a:endParaRPr lang="da-DK" altLang="da-DK" noProof="1"/>
            </a:p>
          </p:txBody>
        </p:sp>
        <p:grpSp>
          <p:nvGrpSpPr>
            <p:cNvPr id="142653" name="Group 317"/>
            <p:cNvGrpSpPr>
              <a:grpSpLocks/>
            </p:cNvGrpSpPr>
            <p:nvPr/>
          </p:nvGrpSpPr>
          <p:grpSpPr bwMode="auto">
            <a:xfrm>
              <a:off x="2515" y="1125"/>
              <a:ext cx="1447" cy="1085"/>
              <a:chOff x="2515" y="1125"/>
              <a:chExt cx="1447" cy="1085"/>
            </a:xfrm>
          </p:grpSpPr>
          <p:sp>
            <p:nvSpPr>
              <p:cNvPr id="142557" name="Rectangle 221"/>
              <p:cNvSpPr>
                <a:spLocks noChangeArrowheads="1"/>
              </p:cNvSpPr>
              <p:nvPr/>
            </p:nvSpPr>
            <p:spPr bwMode="auto">
              <a:xfrm>
                <a:off x="3260" y="1389"/>
                <a:ext cx="378" cy="4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90" name="Rectangle 254"/>
              <p:cNvSpPr>
                <a:spLocks noChangeArrowheads="1"/>
              </p:cNvSpPr>
              <p:nvPr/>
            </p:nvSpPr>
            <p:spPr bwMode="auto">
              <a:xfrm>
                <a:off x="2596" y="1605"/>
                <a:ext cx="21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Get</a:t>
                </a:r>
                <a:endParaRPr lang="da-DK" altLang="da-DK" noProof="1"/>
              </a:p>
            </p:txBody>
          </p:sp>
          <p:sp>
            <p:nvSpPr>
              <p:cNvPr id="142591" name="Rectangle 255"/>
              <p:cNvSpPr>
                <a:spLocks noChangeArrowheads="1"/>
              </p:cNvSpPr>
              <p:nvPr/>
            </p:nvSpPr>
            <p:spPr bwMode="auto">
              <a:xfrm>
                <a:off x="2596" y="1713"/>
                <a:ext cx="286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Cust.</a:t>
                </a:r>
                <a:endParaRPr lang="da-DK" altLang="da-DK" noProof="1"/>
              </a:p>
            </p:txBody>
          </p:sp>
          <p:sp>
            <p:nvSpPr>
              <p:cNvPr id="142592" name="Rectangle 256"/>
              <p:cNvSpPr>
                <a:spLocks noChangeArrowheads="1"/>
              </p:cNvSpPr>
              <p:nvPr/>
            </p:nvSpPr>
            <p:spPr bwMode="auto">
              <a:xfrm>
                <a:off x="3088" y="1605"/>
                <a:ext cx="24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Find</a:t>
                </a:r>
                <a:endParaRPr lang="da-DK" altLang="da-DK" noProof="1"/>
              </a:p>
            </p:txBody>
          </p:sp>
          <p:sp>
            <p:nvSpPr>
              <p:cNvPr id="142593" name="Rectangle 257"/>
              <p:cNvSpPr>
                <a:spLocks noChangeArrowheads="1"/>
              </p:cNvSpPr>
              <p:nvPr/>
            </p:nvSpPr>
            <p:spPr bwMode="auto">
              <a:xfrm>
                <a:off x="3088" y="1713"/>
                <a:ext cx="36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Orders</a:t>
                </a:r>
                <a:endParaRPr lang="da-DK" altLang="da-DK" noProof="1"/>
              </a:p>
            </p:txBody>
          </p:sp>
          <p:sp>
            <p:nvSpPr>
              <p:cNvPr id="142594" name="Rectangle 258"/>
              <p:cNvSpPr>
                <a:spLocks noChangeArrowheads="1"/>
              </p:cNvSpPr>
              <p:nvPr/>
            </p:nvSpPr>
            <p:spPr bwMode="auto">
              <a:xfrm>
                <a:off x="3589" y="1616"/>
                <a:ext cx="36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Cancel</a:t>
                </a:r>
                <a:endParaRPr lang="da-DK" altLang="da-DK" noProof="1"/>
              </a:p>
            </p:txBody>
          </p:sp>
          <p:sp>
            <p:nvSpPr>
              <p:cNvPr id="142595" name="Rectangle 259"/>
              <p:cNvSpPr>
                <a:spLocks noChangeArrowheads="1"/>
              </p:cNvSpPr>
              <p:nvPr/>
            </p:nvSpPr>
            <p:spPr bwMode="auto">
              <a:xfrm>
                <a:off x="3589" y="1724"/>
                <a:ext cx="30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Order</a:t>
                </a:r>
                <a:endParaRPr lang="da-DK" altLang="da-DK" noProof="1"/>
              </a:p>
            </p:txBody>
          </p:sp>
          <p:sp>
            <p:nvSpPr>
              <p:cNvPr id="142596" name="Freeform 260"/>
              <p:cNvSpPr>
                <a:spLocks/>
              </p:cNvSpPr>
              <p:nvPr/>
            </p:nvSpPr>
            <p:spPr bwMode="auto">
              <a:xfrm>
                <a:off x="2515" y="1573"/>
                <a:ext cx="389" cy="313"/>
              </a:xfrm>
              <a:custGeom>
                <a:avLst/>
                <a:gdLst>
                  <a:gd name="T0" fmla="*/ 17 w 389"/>
                  <a:gd name="T1" fmla="*/ 97 h 313"/>
                  <a:gd name="T2" fmla="*/ 38 w 389"/>
                  <a:gd name="T3" fmla="*/ 70 h 313"/>
                  <a:gd name="T4" fmla="*/ 87 w 389"/>
                  <a:gd name="T5" fmla="*/ 32 h 313"/>
                  <a:gd name="T6" fmla="*/ 119 w 389"/>
                  <a:gd name="T7" fmla="*/ 11 h 313"/>
                  <a:gd name="T8" fmla="*/ 157 w 389"/>
                  <a:gd name="T9" fmla="*/ 5 h 313"/>
                  <a:gd name="T10" fmla="*/ 233 w 389"/>
                  <a:gd name="T11" fmla="*/ 5 h 313"/>
                  <a:gd name="T12" fmla="*/ 270 w 389"/>
                  <a:gd name="T13" fmla="*/ 11 h 313"/>
                  <a:gd name="T14" fmla="*/ 303 w 389"/>
                  <a:gd name="T15" fmla="*/ 32 h 313"/>
                  <a:gd name="T16" fmla="*/ 351 w 389"/>
                  <a:gd name="T17" fmla="*/ 70 h 313"/>
                  <a:gd name="T18" fmla="*/ 373 w 389"/>
                  <a:gd name="T19" fmla="*/ 97 h 313"/>
                  <a:gd name="T20" fmla="*/ 389 w 389"/>
                  <a:gd name="T21" fmla="*/ 156 h 313"/>
                  <a:gd name="T22" fmla="*/ 373 w 389"/>
                  <a:gd name="T23" fmla="*/ 216 h 313"/>
                  <a:gd name="T24" fmla="*/ 351 w 389"/>
                  <a:gd name="T25" fmla="*/ 243 h 313"/>
                  <a:gd name="T26" fmla="*/ 303 w 389"/>
                  <a:gd name="T27" fmla="*/ 280 h 313"/>
                  <a:gd name="T28" fmla="*/ 270 w 389"/>
                  <a:gd name="T29" fmla="*/ 302 h 313"/>
                  <a:gd name="T30" fmla="*/ 233 w 389"/>
                  <a:gd name="T31" fmla="*/ 307 h 313"/>
                  <a:gd name="T32" fmla="*/ 157 w 389"/>
                  <a:gd name="T33" fmla="*/ 307 h 313"/>
                  <a:gd name="T34" fmla="*/ 119 w 389"/>
                  <a:gd name="T35" fmla="*/ 302 h 313"/>
                  <a:gd name="T36" fmla="*/ 87 w 389"/>
                  <a:gd name="T37" fmla="*/ 280 h 313"/>
                  <a:gd name="T38" fmla="*/ 38 w 389"/>
                  <a:gd name="T39" fmla="*/ 243 h 313"/>
                  <a:gd name="T40" fmla="*/ 17 w 389"/>
                  <a:gd name="T41" fmla="*/ 216 h 313"/>
                  <a:gd name="T42" fmla="*/ 0 w 389"/>
                  <a:gd name="T43" fmla="*/ 156 h 313"/>
                  <a:gd name="T44" fmla="*/ 27 w 389"/>
                  <a:gd name="T45" fmla="*/ 183 h 313"/>
                  <a:gd name="T46" fmla="*/ 38 w 389"/>
                  <a:gd name="T47" fmla="*/ 210 h 313"/>
                  <a:gd name="T48" fmla="*/ 98 w 389"/>
                  <a:gd name="T49" fmla="*/ 264 h 313"/>
                  <a:gd name="T50" fmla="*/ 157 w 389"/>
                  <a:gd name="T51" fmla="*/ 286 h 313"/>
                  <a:gd name="T52" fmla="*/ 233 w 389"/>
                  <a:gd name="T53" fmla="*/ 286 h 313"/>
                  <a:gd name="T54" fmla="*/ 292 w 389"/>
                  <a:gd name="T55" fmla="*/ 264 h 313"/>
                  <a:gd name="T56" fmla="*/ 351 w 389"/>
                  <a:gd name="T57" fmla="*/ 210 h 313"/>
                  <a:gd name="T58" fmla="*/ 362 w 389"/>
                  <a:gd name="T59" fmla="*/ 183 h 313"/>
                  <a:gd name="T60" fmla="*/ 362 w 389"/>
                  <a:gd name="T61" fmla="*/ 129 h 313"/>
                  <a:gd name="T62" fmla="*/ 351 w 389"/>
                  <a:gd name="T63" fmla="*/ 102 h 313"/>
                  <a:gd name="T64" fmla="*/ 292 w 389"/>
                  <a:gd name="T65" fmla="*/ 48 h 313"/>
                  <a:gd name="T66" fmla="*/ 233 w 389"/>
                  <a:gd name="T67" fmla="*/ 27 h 313"/>
                  <a:gd name="T68" fmla="*/ 157 w 389"/>
                  <a:gd name="T69" fmla="*/ 27 h 313"/>
                  <a:gd name="T70" fmla="*/ 98 w 389"/>
                  <a:gd name="T71" fmla="*/ 48 h 313"/>
                  <a:gd name="T72" fmla="*/ 38 w 389"/>
                  <a:gd name="T73" fmla="*/ 102 h 313"/>
                  <a:gd name="T74" fmla="*/ 27 w 389"/>
                  <a:gd name="T75" fmla="*/ 129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313">
                    <a:moveTo>
                      <a:pt x="6" y="129"/>
                    </a:moveTo>
                    <a:lnTo>
                      <a:pt x="17" y="97"/>
                    </a:lnTo>
                    <a:lnTo>
                      <a:pt x="22" y="91"/>
                    </a:lnTo>
                    <a:lnTo>
                      <a:pt x="38" y="70"/>
                    </a:lnTo>
                    <a:lnTo>
                      <a:pt x="60" y="48"/>
                    </a:lnTo>
                    <a:lnTo>
                      <a:pt x="87" y="32"/>
                    </a:lnTo>
                    <a:lnTo>
                      <a:pt x="87" y="27"/>
                    </a:lnTo>
                    <a:lnTo>
                      <a:pt x="119" y="11"/>
                    </a:lnTo>
                    <a:lnTo>
                      <a:pt x="125" y="11"/>
                    </a:lnTo>
                    <a:lnTo>
                      <a:pt x="157" y="5"/>
                    </a:lnTo>
                    <a:lnTo>
                      <a:pt x="195" y="0"/>
                    </a:lnTo>
                    <a:lnTo>
                      <a:pt x="233" y="5"/>
                    </a:lnTo>
                    <a:lnTo>
                      <a:pt x="265" y="11"/>
                    </a:lnTo>
                    <a:lnTo>
                      <a:pt x="270" y="11"/>
                    </a:lnTo>
                    <a:lnTo>
                      <a:pt x="303" y="27"/>
                    </a:lnTo>
                    <a:lnTo>
                      <a:pt x="303" y="32"/>
                    </a:lnTo>
                    <a:lnTo>
                      <a:pt x="330" y="48"/>
                    </a:lnTo>
                    <a:lnTo>
                      <a:pt x="351" y="70"/>
                    </a:lnTo>
                    <a:lnTo>
                      <a:pt x="367" y="91"/>
                    </a:lnTo>
                    <a:lnTo>
                      <a:pt x="373" y="97"/>
                    </a:lnTo>
                    <a:lnTo>
                      <a:pt x="384" y="129"/>
                    </a:lnTo>
                    <a:lnTo>
                      <a:pt x="389" y="156"/>
                    </a:lnTo>
                    <a:lnTo>
                      <a:pt x="384" y="183"/>
                    </a:lnTo>
                    <a:lnTo>
                      <a:pt x="373" y="216"/>
                    </a:lnTo>
                    <a:lnTo>
                      <a:pt x="367" y="221"/>
                    </a:lnTo>
                    <a:lnTo>
                      <a:pt x="351" y="243"/>
                    </a:lnTo>
                    <a:lnTo>
                      <a:pt x="330" y="264"/>
                    </a:lnTo>
                    <a:lnTo>
                      <a:pt x="303" y="280"/>
                    </a:lnTo>
                    <a:lnTo>
                      <a:pt x="303" y="286"/>
                    </a:lnTo>
                    <a:lnTo>
                      <a:pt x="270" y="302"/>
                    </a:lnTo>
                    <a:lnTo>
                      <a:pt x="265" y="302"/>
                    </a:lnTo>
                    <a:lnTo>
                      <a:pt x="233" y="307"/>
                    </a:lnTo>
                    <a:lnTo>
                      <a:pt x="195" y="313"/>
                    </a:lnTo>
                    <a:lnTo>
                      <a:pt x="157" y="307"/>
                    </a:lnTo>
                    <a:lnTo>
                      <a:pt x="125" y="302"/>
                    </a:lnTo>
                    <a:lnTo>
                      <a:pt x="119" y="302"/>
                    </a:lnTo>
                    <a:lnTo>
                      <a:pt x="87" y="286"/>
                    </a:lnTo>
                    <a:lnTo>
                      <a:pt x="87" y="280"/>
                    </a:lnTo>
                    <a:lnTo>
                      <a:pt x="60" y="264"/>
                    </a:lnTo>
                    <a:lnTo>
                      <a:pt x="38" y="243"/>
                    </a:lnTo>
                    <a:lnTo>
                      <a:pt x="22" y="221"/>
                    </a:lnTo>
                    <a:lnTo>
                      <a:pt x="17" y="216"/>
                    </a:lnTo>
                    <a:lnTo>
                      <a:pt x="6" y="183"/>
                    </a:lnTo>
                    <a:lnTo>
                      <a:pt x="0" y="156"/>
                    </a:lnTo>
                    <a:lnTo>
                      <a:pt x="22" y="156"/>
                    </a:lnTo>
                    <a:lnTo>
                      <a:pt x="27" y="183"/>
                    </a:lnTo>
                    <a:lnTo>
                      <a:pt x="33" y="205"/>
                    </a:lnTo>
                    <a:lnTo>
                      <a:pt x="38" y="210"/>
                    </a:lnTo>
                    <a:lnTo>
                      <a:pt x="87" y="259"/>
                    </a:lnTo>
                    <a:lnTo>
                      <a:pt x="98" y="264"/>
                    </a:lnTo>
                    <a:lnTo>
                      <a:pt x="135" y="280"/>
                    </a:lnTo>
                    <a:lnTo>
                      <a:pt x="157" y="286"/>
                    </a:lnTo>
                    <a:lnTo>
                      <a:pt x="195" y="291"/>
                    </a:lnTo>
                    <a:lnTo>
                      <a:pt x="233" y="286"/>
                    </a:lnTo>
                    <a:lnTo>
                      <a:pt x="260" y="280"/>
                    </a:lnTo>
                    <a:lnTo>
                      <a:pt x="292" y="264"/>
                    </a:lnTo>
                    <a:lnTo>
                      <a:pt x="308" y="253"/>
                    </a:lnTo>
                    <a:lnTo>
                      <a:pt x="351" y="210"/>
                    </a:lnTo>
                    <a:lnTo>
                      <a:pt x="357" y="205"/>
                    </a:lnTo>
                    <a:lnTo>
                      <a:pt x="362" y="183"/>
                    </a:lnTo>
                    <a:lnTo>
                      <a:pt x="367" y="156"/>
                    </a:lnTo>
                    <a:lnTo>
                      <a:pt x="362" y="129"/>
                    </a:lnTo>
                    <a:lnTo>
                      <a:pt x="357" y="108"/>
                    </a:lnTo>
                    <a:lnTo>
                      <a:pt x="351" y="102"/>
                    </a:lnTo>
                    <a:lnTo>
                      <a:pt x="303" y="54"/>
                    </a:lnTo>
                    <a:lnTo>
                      <a:pt x="292" y="48"/>
                    </a:lnTo>
                    <a:lnTo>
                      <a:pt x="254" y="32"/>
                    </a:lnTo>
                    <a:lnTo>
                      <a:pt x="233" y="27"/>
                    </a:lnTo>
                    <a:lnTo>
                      <a:pt x="195" y="21"/>
                    </a:lnTo>
                    <a:lnTo>
                      <a:pt x="157" y="27"/>
                    </a:lnTo>
                    <a:lnTo>
                      <a:pt x="130" y="32"/>
                    </a:lnTo>
                    <a:lnTo>
                      <a:pt x="98" y="48"/>
                    </a:lnTo>
                    <a:lnTo>
                      <a:pt x="81" y="59"/>
                    </a:lnTo>
                    <a:lnTo>
                      <a:pt x="38" y="102"/>
                    </a:lnTo>
                    <a:lnTo>
                      <a:pt x="33" y="108"/>
                    </a:lnTo>
                    <a:lnTo>
                      <a:pt x="27" y="129"/>
                    </a:lnTo>
                    <a:lnTo>
                      <a:pt x="6" y="12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97" name="Freeform 261"/>
              <p:cNvSpPr>
                <a:spLocks/>
              </p:cNvSpPr>
              <p:nvPr/>
            </p:nvSpPr>
            <p:spPr bwMode="auto">
              <a:xfrm>
                <a:off x="2515" y="1702"/>
                <a:ext cx="27" cy="27"/>
              </a:xfrm>
              <a:custGeom>
                <a:avLst/>
                <a:gdLst>
                  <a:gd name="T0" fmla="*/ 0 w 27"/>
                  <a:gd name="T1" fmla="*/ 27 h 27"/>
                  <a:gd name="T2" fmla="*/ 6 w 27"/>
                  <a:gd name="T3" fmla="*/ 0 h 27"/>
                  <a:gd name="T4" fmla="*/ 27 w 27"/>
                  <a:gd name="T5" fmla="*/ 0 h 27"/>
                  <a:gd name="T6" fmla="*/ 22 w 27"/>
                  <a:gd name="T7" fmla="*/ 27 h 27"/>
                  <a:gd name="T8" fmla="*/ 0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0" y="27"/>
                    </a:moveTo>
                    <a:lnTo>
                      <a:pt x="6" y="0"/>
                    </a:lnTo>
                    <a:lnTo>
                      <a:pt x="27" y="0"/>
                    </a:lnTo>
                    <a:lnTo>
                      <a:pt x="22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98" name="Freeform 262"/>
              <p:cNvSpPr>
                <a:spLocks/>
              </p:cNvSpPr>
              <p:nvPr/>
            </p:nvSpPr>
            <p:spPr bwMode="auto">
              <a:xfrm>
                <a:off x="3001" y="1567"/>
                <a:ext cx="459" cy="324"/>
              </a:xfrm>
              <a:custGeom>
                <a:avLst/>
                <a:gdLst>
                  <a:gd name="T0" fmla="*/ 6 w 459"/>
                  <a:gd name="T1" fmla="*/ 130 h 324"/>
                  <a:gd name="T2" fmla="*/ 22 w 459"/>
                  <a:gd name="T3" fmla="*/ 92 h 324"/>
                  <a:gd name="T4" fmla="*/ 70 w 459"/>
                  <a:gd name="T5" fmla="*/ 49 h 324"/>
                  <a:gd name="T6" fmla="*/ 103 w 459"/>
                  <a:gd name="T7" fmla="*/ 33 h 324"/>
                  <a:gd name="T8" fmla="*/ 140 w 459"/>
                  <a:gd name="T9" fmla="*/ 11 h 324"/>
                  <a:gd name="T10" fmla="*/ 184 w 459"/>
                  <a:gd name="T11" fmla="*/ 6 h 324"/>
                  <a:gd name="T12" fmla="*/ 313 w 459"/>
                  <a:gd name="T13" fmla="*/ 11 h 324"/>
                  <a:gd name="T14" fmla="*/ 383 w 459"/>
                  <a:gd name="T15" fmla="*/ 49 h 324"/>
                  <a:gd name="T16" fmla="*/ 416 w 459"/>
                  <a:gd name="T17" fmla="*/ 70 h 324"/>
                  <a:gd name="T18" fmla="*/ 443 w 459"/>
                  <a:gd name="T19" fmla="*/ 97 h 324"/>
                  <a:gd name="T20" fmla="*/ 453 w 459"/>
                  <a:gd name="T21" fmla="*/ 135 h 324"/>
                  <a:gd name="T22" fmla="*/ 453 w 459"/>
                  <a:gd name="T23" fmla="*/ 189 h 324"/>
                  <a:gd name="T24" fmla="*/ 443 w 459"/>
                  <a:gd name="T25" fmla="*/ 222 h 324"/>
                  <a:gd name="T26" fmla="*/ 416 w 459"/>
                  <a:gd name="T27" fmla="*/ 254 h 324"/>
                  <a:gd name="T28" fmla="*/ 383 w 459"/>
                  <a:gd name="T29" fmla="*/ 276 h 324"/>
                  <a:gd name="T30" fmla="*/ 313 w 459"/>
                  <a:gd name="T31" fmla="*/ 313 h 324"/>
                  <a:gd name="T32" fmla="*/ 184 w 459"/>
                  <a:gd name="T33" fmla="*/ 319 h 324"/>
                  <a:gd name="T34" fmla="*/ 140 w 459"/>
                  <a:gd name="T35" fmla="*/ 313 h 324"/>
                  <a:gd name="T36" fmla="*/ 103 w 459"/>
                  <a:gd name="T37" fmla="*/ 292 h 324"/>
                  <a:gd name="T38" fmla="*/ 70 w 459"/>
                  <a:gd name="T39" fmla="*/ 276 h 324"/>
                  <a:gd name="T40" fmla="*/ 22 w 459"/>
                  <a:gd name="T41" fmla="*/ 227 h 324"/>
                  <a:gd name="T42" fmla="*/ 6 w 459"/>
                  <a:gd name="T43" fmla="*/ 195 h 324"/>
                  <a:gd name="T44" fmla="*/ 0 w 459"/>
                  <a:gd name="T45" fmla="*/ 162 h 324"/>
                  <a:gd name="T46" fmla="*/ 38 w 459"/>
                  <a:gd name="T47" fmla="*/ 178 h 324"/>
                  <a:gd name="T48" fmla="*/ 70 w 459"/>
                  <a:gd name="T49" fmla="*/ 227 h 324"/>
                  <a:gd name="T50" fmla="*/ 135 w 459"/>
                  <a:gd name="T51" fmla="*/ 276 h 324"/>
                  <a:gd name="T52" fmla="*/ 184 w 459"/>
                  <a:gd name="T53" fmla="*/ 286 h 324"/>
                  <a:gd name="T54" fmla="*/ 297 w 459"/>
                  <a:gd name="T55" fmla="*/ 281 h 324"/>
                  <a:gd name="T56" fmla="*/ 389 w 459"/>
                  <a:gd name="T57" fmla="*/ 227 h 324"/>
                  <a:gd name="T58" fmla="*/ 421 w 459"/>
                  <a:gd name="T59" fmla="*/ 178 h 324"/>
                  <a:gd name="T60" fmla="*/ 426 w 459"/>
                  <a:gd name="T61" fmla="*/ 151 h 324"/>
                  <a:gd name="T62" fmla="*/ 421 w 459"/>
                  <a:gd name="T63" fmla="*/ 119 h 324"/>
                  <a:gd name="T64" fmla="*/ 297 w 459"/>
                  <a:gd name="T65" fmla="*/ 44 h 324"/>
                  <a:gd name="T66" fmla="*/ 184 w 459"/>
                  <a:gd name="T67" fmla="*/ 38 h 324"/>
                  <a:gd name="T68" fmla="*/ 135 w 459"/>
                  <a:gd name="T69" fmla="*/ 49 h 324"/>
                  <a:gd name="T70" fmla="*/ 38 w 459"/>
                  <a:gd name="T71" fmla="*/ 119 h 324"/>
                  <a:gd name="T72" fmla="*/ 38 w 459"/>
                  <a:gd name="T73" fmla="*/ 141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9" h="324">
                    <a:moveTo>
                      <a:pt x="6" y="135"/>
                    </a:moveTo>
                    <a:lnTo>
                      <a:pt x="6" y="130"/>
                    </a:lnTo>
                    <a:lnTo>
                      <a:pt x="16" y="97"/>
                    </a:lnTo>
                    <a:lnTo>
                      <a:pt x="22" y="92"/>
                    </a:lnTo>
                    <a:lnTo>
                      <a:pt x="43" y="70"/>
                    </a:lnTo>
                    <a:lnTo>
                      <a:pt x="70" y="49"/>
                    </a:lnTo>
                    <a:lnTo>
                      <a:pt x="76" y="49"/>
                    </a:lnTo>
                    <a:lnTo>
                      <a:pt x="103" y="33"/>
                    </a:lnTo>
                    <a:lnTo>
                      <a:pt x="103" y="27"/>
                    </a:lnTo>
                    <a:lnTo>
                      <a:pt x="140" y="11"/>
                    </a:lnTo>
                    <a:lnTo>
                      <a:pt x="146" y="11"/>
                    </a:lnTo>
                    <a:lnTo>
                      <a:pt x="184" y="6"/>
                    </a:lnTo>
                    <a:lnTo>
                      <a:pt x="227" y="0"/>
                    </a:lnTo>
                    <a:lnTo>
                      <a:pt x="313" y="11"/>
                    </a:lnTo>
                    <a:lnTo>
                      <a:pt x="319" y="17"/>
                    </a:lnTo>
                    <a:lnTo>
                      <a:pt x="383" y="49"/>
                    </a:lnTo>
                    <a:lnTo>
                      <a:pt x="389" y="49"/>
                    </a:lnTo>
                    <a:lnTo>
                      <a:pt x="416" y="70"/>
                    </a:lnTo>
                    <a:lnTo>
                      <a:pt x="437" y="92"/>
                    </a:lnTo>
                    <a:lnTo>
                      <a:pt x="443" y="97"/>
                    </a:lnTo>
                    <a:lnTo>
                      <a:pt x="453" y="130"/>
                    </a:lnTo>
                    <a:lnTo>
                      <a:pt x="453" y="135"/>
                    </a:lnTo>
                    <a:lnTo>
                      <a:pt x="459" y="162"/>
                    </a:lnTo>
                    <a:lnTo>
                      <a:pt x="453" y="189"/>
                    </a:lnTo>
                    <a:lnTo>
                      <a:pt x="453" y="195"/>
                    </a:lnTo>
                    <a:lnTo>
                      <a:pt x="443" y="222"/>
                    </a:lnTo>
                    <a:lnTo>
                      <a:pt x="437" y="227"/>
                    </a:lnTo>
                    <a:lnTo>
                      <a:pt x="416" y="254"/>
                    </a:lnTo>
                    <a:lnTo>
                      <a:pt x="389" y="276"/>
                    </a:lnTo>
                    <a:lnTo>
                      <a:pt x="383" y="276"/>
                    </a:lnTo>
                    <a:lnTo>
                      <a:pt x="319" y="308"/>
                    </a:lnTo>
                    <a:lnTo>
                      <a:pt x="313" y="313"/>
                    </a:lnTo>
                    <a:lnTo>
                      <a:pt x="227" y="324"/>
                    </a:lnTo>
                    <a:lnTo>
                      <a:pt x="184" y="319"/>
                    </a:lnTo>
                    <a:lnTo>
                      <a:pt x="146" y="313"/>
                    </a:lnTo>
                    <a:lnTo>
                      <a:pt x="140" y="313"/>
                    </a:lnTo>
                    <a:lnTo>
                      <a:pt x="103" y="297"/>
                    </a:lnTo>
                    <a:lnTo>
                      <a:pt x="103" y="292"/>
                    </a:lnTo>
                    <a:lnTo>
                      <a:pt x="76" y="276"/>
                    </a:lnTo>
                    <a:lnTo>
                      <a:pt x="70" y="276"/>
                    </a:lnTo>
                    <a:lnTo>
                      <a:pt x="43" y="254"/>
                    </a:lnTo>
                    <a:lnTo>
                      <a:pt x="22" y="227"/>
                    </a:lnTo>
                    <a:lnTo>
                      <a:pt x="16" y="222"/>
                    </a:lnTo>
                    <a:lnTo>
                      <a:pt x="6" y="195"/>
                    </a:lnTo>
                    <a:lnTo>
                      <a:pt x="6" y="189"/>
                    </a:lnTo>
                    <a:lnTo>
                      <a:pt x="0" y="162"/>
                    </a:lnTo>
                    <a:lnTo>
                      <a:pt x="33" y="162"/>
                    </a:lnTo>
                    <a:lnTo>
                      <a:pt x="38" y="178"/>
                    </a:lnTo>
                    <a:lnTo>
                      <a:pt x="43" y="200"/>
                    </a:lnTo>
                    <a:lnTo>
                      <a:pt x="70" y="227"/>
                    </a:lnTo>
                    <a:lnTo>
                      <a:pt x="92" y="249"/>
                    </a:lnTo>
                    <a:lnTo>
                      <a:pt x="135" y="276"/>
                    </a:lnTo>
                    <a:lnTo>
                      <a:pt x="157" y="281"/>
                    </a:lnTo>
                    <a:lnTo>
                      <a:pt x="184" y="286"/>
                    </a:lnTo>
                    <a:lnTo>
                      <a:pt x="227" y="292"/>
                    </a:lnTo>
                    <a:lnTo>
                      <a:pt x="297" y="281"/>
                    </a:lnTo>
                    <a:lnTo>
                      <a:pt x="367" y="249"/>
                    </a:lnTo>
                    <a:lnTo>
                      <a:pt x="389" y="227"/>
                    </a:lnTo>
                    <a:lnTo>
                      <a:pt x="416" y="200"/>
                    </a:lnTo>
                    <a:lnTo>
                      <a:pt x="421" y="178"/>
                    </a:lnTo>
                    <a:lnTo>
                      <a:pt x="426" y="162"/>
                    </a:lnTo>
                    <a:lnTo>
                      <a:pt x="426" y="151"/>
                    </a:lnTo>
                    <a:lnTo>
                      <a:pt x="410" y="108"/>
                    </a:lnTo>
                    <a:lnTo>
                      <a:pt x="421" y="119"/>
                    </a:lnTo>
                    <a:lnTo>
                      <a:pt x="367" y="76"/>
                    </a:lnTo>
                    <a:lnTo>
                      <a:pt x="297" y="44"/>
                    </a:lnTo>
                    <a:lnTo>
                      <a:pt x="227" y="33"/>
                    </a:lnTo>
                    <a:lnTo>
                      <a:pt x="184" y="38"/>
                    </a:lnTo>
                    <a:lnTo>
                      <a:pt x="157" y="44"/>
                    </a:lnTo>
                    <a:lnTo>
                      <a:pt x="135" y="49"/>
                    </a:lnTo>
                    <a:lnTo>
                      <a:pt x="92" y="76"/>
                    </a:lnTo>
                    <a:lnTo>
                      <a:pt x="38" y="119"/>
                    </a:lnTo>
                    <a:lnTo>
                      <a:pt x="49" y="108"/>
                    </a:lnTo>
                    <a:lnTo>
                      <a:pt x="38" y="141"/>
                    </a:lnTo>
                    <a:lnTo>
                      <a:pt x="6" y="1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599" name="Freeform 263"/>
              <p:cNvSpPr>
                <a:spLocks/>
              </p:cNvSpPr>
              <p:nvPr/>
            </p:nvSpPr>
            <p:spPr bwMode="auto">
              <a:xfrm>
                <a:off x="3001" y="1702"/>
                <a:ext cx="38" cy="27"/>
              </a:xfrm>
              <a:custGeom>
                <a:avLst/>
                <a:gdLst>
                  <a:gd name="T0" fmla="*/ 0 w 38"/>
                  <a:gd name="T1" fmla="*/ 27 h 27"/>
                  <a:gd name="T2" fmla="*/ 6 w 38"/>
                  <a:gd name="T3" fmla="*/ 0 h 27"/>
                  <a:gd name="T4" fmla="*/ 38 w 38"/>
                  <a:gd name="T5" fmla="*/ 0 h 27"/>
                  <a:gd name="T6" fmla="*/ 33 w 38"/>
                  <a:gd name="T7" fmla="*/ 27 h 27"/>
                  <a:gd name="T8" fmla="*/ 0 w 3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7">
                    <a:moveTo>
                      <a:pt x="0" y="27"/>
                    </a:moveTo>
                    <a:lnTo>
                      <a:pt x="6" y="0"/>
                    </a:lnTo>
                    <a:lnTo>
                      <a:pt x="38" y="0"/>
                    </a:lnTo>
                    <a:lnTo>
                      <a:pt x="33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0" name="Freeform 264"/>
              <p:cNvSpPr>
                <a:spLocks/>
              </p:cNvSpPr>
              <p:nvPr/>
            </p:nvSpPr>
            <p:spPr bwMode="auto">
              <a:xfrm>
                <a:off x="3519" y="1562"/>
                <a:ext cx="443" cy="324"/>
              </a:xfrm>
              <a:custGeom>
                <a:avLst/>
                <a:gdLst>
                  <a:gd name="T0" fmla="*/ 6 w 443"/>
                  <a:gd name="T1" fmla="*/ 129 h 324"/>
                  <a:gd name="T2" fmla="*/ 22 w 443"/>
                  <a:gd name="T3" fmla="*/ 97 h 324"/>
                  <a:gd name="T4" fmla="*/ 70 w 443"/>
                  <a:gd name="T5" fmla="*/ 49 h 324"/>
                  <a:gd name="T6" fmla="*/ 103 w 443"/>
                  <a:gd name="T7" fmla="*/ 32 h 324"/>
                  <a:gd name="T8" fmla="*/ 141 w 443"/>
                  <a:gd name="T9" fmla="*/ 11 h 324"/>
                  <a:gd name="T10" fmla="*/ 221 w 443"/>
                  <a:gd name="T11" fmla="*/ 0 h 324"/>
                  <a:gd name="T12" fmla="*/ 302 w 443"/>
                  <a:gd name="T13" fmla="*/ 11 h 324"/>
                  <a:gd name="T14" fmla="*/ 373 w 443"/>
                  <a:gd name="T15" fmla="*/ 49 h 324"/>
                  <a:gd name="T16" fmla="*/ 405 w 443"/>
                  <a:gd name="T17" fmla="*/ 70 h 324"/>
                  <a:gd name="T18" fmla="*/ 421 w 443"/>
                  <a:gd name="T19" fmla="*/ 102 h 324"/>
                  <a:gd name="T20" fmla="*/ 437 w 443"/>
                  <a:gd name="T21" fmla="*/ 129 h 324"/>
                  <a:gd name="T22" fmla="*/ 443 w 443"/>
                  <a:gd name="T23" fmla="*/ 162 h 324"/>
                  <a:gd name="T24" fmla="*/ 437 w 443"/>
                  <a:gd name="T25" fmla="*/ 194 h 324"/>
                  <a:gd name="T26" fmla="*/ 421 w 443"/>
                  <a:gd name="T27" fmla="*/ 232 h 324"/>
                  <a:gd name="T28" fmla="*/ 378 w 443"/>
                  <a:gd name="T29" fmla="*/ 275 h 324"/>
                  <a:gd name="T30" fmla="*/ 308 w 443"/>
                  <a:gd name="T31" fmla="*/ 308 h 324"/>
                  <a:gd name="T32" fmla="*/ 265 w 443"/>
                  <a:gd name="T33" fmla="*/ 318 h 324"/>
                  <a:gd name="T34" fmla="*/ 146 w 443"/>
                  <a:gd name="T35" fmla="*/ 313 h 324"/>
                  <a:gd name="T36" fmla="*/ 103 w 443"/>
                  <a:gd name="T37" fmla="*/ 297 h 324"/>
                  <a:gd name="T38" fmla="*/ 76 w 443"/>
                  <a:gd name="T39" fmla="*/ 275 h 324"/>
                  <a:gd name="T40" fmla="*/ 43 w 443"/>
                  <a:gd name="T41" fmla="*/ 254 h 324"/>
                  <a:gd name="T42" fmla="*/ 16 w 443"/>
                  <a:gd name="T43" fmla="*/ 227 h 324"/>
                  <a:gd name="T44" fmla="*/ 6 w 443"/>
                  <a:gd name="T45" fmla="*/ 189 h 324"/>
                  <a:gd name="T46" fmla="*/ 33 w 443"/>
                  <a:gd name="T47" fmla="*/ 162 h 324"/>
                  <a:gd name="T48" fmla="*/ 49 w 443"/>
                  <a:gd name="T49" fmla="*/ 216 h 324"/>
                  <a:gd name="T50" fmla="*/ 92 w 443"/>
                  <a:gd name="T51" fmla="*/ 248 h 324"/>
                  <a:gd name="T52" fmla="*/ 157 w 443"/>
                  <a:gd name="T53" fmla="*/ 281 h 324"/>
                  <a:gd name="T54" fmla="*/ 265 w 443"/>
                  <a:gd name="T55" fmla="*/ 286 h 324"/>
                  <a:gd name="T56" fmla="*/ 356 w 443"/>
                  <a:gd name="T57" fmla="*/ 248 h 324"/>
                  <a:gd name="T58" fmla="*/ 400 w 443"/>
                  <a:gd name="T59" fmla="*/ 205 h 324"/>
                  <a:gd name="T60" fmla="*/ 410 w 443"/>
                  <a:gd name="T61" fmla="*/ 162 h 324"/>
                  <a:gd name="T62" fmla="*/ 400 w 443"/>
                  <a:gd name="T63" fmla="*/ 129 h 324"/>
                  <a:gd name="T64" fmla="*/ 356 w 443"/>
                  <a:gd name="T65" fmla="*/ 75 h 324"/>
                  <a:gd name="T66" fmla="*/ 265 w 443"/>
                  <a:gd name="T67" fmla="*/ 38 h 324"/>
                  <a:gd name="T68" fmla="*/ 157 w 443"/>
                  <a:gd name="T69" fmla="*/ 43 h 324"/>
                  <a:gd name="T70" fmla="*/ 92 w 443"/>
                  <a:gd name="T71" fmla="*/ 75 h 324"/>
                  <a:gd name="T72" fmla="*/ 43 w 443"/>
                  <a:gd name="T73" fmla="*/ 124 h 324"/>
                  <a:gd name="T74" fmla="*/ 6 w 443"/>
                  <a:gd name="T75" fmla="*/ 135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3" h="324">
                    <a:moveTo>
                      <a:pt x="6" y="135"/>
                    </a:moveTo>
                    <a:lnTo>
                      <a:pt x="6" y="129"/>
                    </a:lnTo>
                    <a:lnTo>
                      <a:pt x="16" y="102"/>
                    </a:lnTo>
                    <a:lnTo>
                      <a:pt x="22" y="97"/>
                    </a:lnTo>
                    <a:lnTo>
                      <a:pt x="43" y="70"/>
                    </a:lnTo>
                    <a:lnTo>
                      <a:pt x="70" y="49"/>
                    </a:lnTo>
                    <a:lnTo>
                      <a:pt x="76" y="49"/>
                    </a:lnTo>
                    <a:lnTo>
                      <a:pt x="103" y="32"/>
                    </a:lnTo>
                    <a:lnTo>
                      <a:pt x="103" y="27"/>
                    </a:lnTo>
                    <a:lnTo>
                      <a:pt x="141" y="11"/>
                    </a:lnTo>
                    <a:lnTo>
                      <a:pt x="146" y="11"/>
                    </a:lnTo>
                    <a:lnTo>
                      <a:pt x="221" y="0"/>
                    </a:lnTo>
                    <a:lnTo>
                      <a:pt x="265" y="5"/>
                    </a:lnTo>
                    <a:lnTo>
                      <a:pt x="302" y="11"/>
                    </a:lnTo>
                    <a:lnTo>
                      <a:pt x="308" y="16"/>
                    </a:lnTo>
                    <a:lnTo>
                      <a:pt x="373" y="49"/>
                    </a:lnTo>
                    <a:lnTo>
                      <a:pt x="378" y="49"/>
                    </a:lnTo>
                    <a:lnTo>
                      <a:pt x="405" y="70"/>
                    </a:lnTo>
                    <a:lnTo>
                      <a:pt x="405" y="75"/>
                    </a:lnTo>
                    <a:lnTo>
                      <a:pt x="421" y="102"/>
                    </a:lnTo>
                    <a:lnTo>
                      <a:pt x="427" y="102"/>
                    </a:lnTo>
                    <a:lnTo>
                      <a:pt x="437" y="129"/>
                    </a:lnTo>
                    <a:lnTo>
                      <a:pt x="437" y="135"/>
                    </a:lnTo>
                    <a:lnTo>
                      <a:pt x="443" y="162"/>
                    </a:lnTo>
                    <a:lnTo>
                      <a:pt x="437" y="189"/>
                    </a:lnTo>
                    <a:lnTo>
                      <a:pt x="437" y="194"/>
                    </a:lnTo>
                    <a:lnTo>
                      <a:pt x="427" y="227"/>
                    </a:lnTo>
                    <a:lnTo>
                      <a:pt x="421" y="232"/>
                    </a:lnTo>
                    <a:lnTo>
                      <a:pt x="405" y="254"/>
                    </a:lnTo>
                    <a:lnTo>
                      <a:pt x="378" y="275"/>
                    </a:lnTo>
                    <a:lnTo>
                      <a:pt x="373" y="275"/>
                    </a:lnTo>
                    <a:lnTo>
                      <a:pt x="308" y="308"/>
                    </a:lnTo>
                    <a:lnTo>
                      <a:pt x="302" y="313"/>
                    </a:lnTo>
                    <a:lnTo>
                      <a:pt x="265" y="318"/>
                    </a:lnTo>
                    <a:lnTo>
                      <a:pt x="221" y="324"/>
                    </a:lnTo>
                    <a:lnTo>
                      <a:pt x="146" y="313"/>
                    </a:lnTo>
                    <a:lnTo>
                      <a:pt x="141" y="313"/>
                    </a:lnTo>
                    <a:lnTo>
                      <a:pt x="103" y="297"/>
                    </a:lnTo>
                    <a:lnTo>
                      <a:pt x="103" y="291"/>
                    </a:lnTo>
                    <a:lnTo>
                      <a:pt x="76" y="275"/>
                    </a:lnTo>
                    <a:lnTo>
                      <a:pt x="70" y="275"/>
                    </a:lnTo>
                    <a:lnTo>
                      <a:pt x="43" y="254"/>
                    </a:lnTo>
                    <a:lnTo>
                      <a:pt x="22" y="232"/>
                    </a:lnTo>
                    <a:lnTo>
                      <a:pt x="16" y="227"/>
                    </a:lnTo>
                    <a:lnTo>
                      <a:pt x="6" y="194"/>
                    </a:lnTo>
                    <a:lnTo>
                      <a:pt x="6" y="189"/>
                    </a:lnTo>
                    <a:lnTo>
                      <a:pt x="0" y="162"/>
                    </a:lnTo>
                    <a:lnTo>
                      <a:pt x="33" y="162"/>
                    </a:lnTo>
                    <a:lnTo>
                      <a:pt x="38" y="178"/>
                    </a:lnTo>
                    <a:lnTo>
                      <a:pt x="49" y="216"/>
                    </a:lnTo>
                    <a:lnTo>
                      <a:pt x="38" y="205"/>
                    </a:lnTo>
                    <a:lnTo>
                      <a:pt x="92" y="248"/>
                    </a:lnTo>
                    <a:lnTo>
                      <a:pt x="135" y="275"/>
                    </a:lnTo>
                    <a:lnTo>
                      <a:pt x="157" y="281"/>
                    </a:lnTo>
                    <a:lnTo>
                      <a:pt x="221" y="291"/>
                    </a:lnTo>
                    <a:lnTo>
                      <a:pt x="265" y="286"/>
                    </a:lnTo>
                    <a:lnTo>
                      <a:pt x="286" y="281"/>
                    </a:lnTo>
                    <a:lnTo>
                      <a:pt x="356" y="248"/>
                    </a:lnTo>
                    <a:lnTo>
                      <a:pt x="378" y="232"/>
                    </a:lnTo>
                    <a:lnTo>
                      <a:pt x="400" y="205"/>
                    </a:lnTo>
                    <a:lnTo>
                      <a:pt x="410" y="178"/>
                    </a:lnTo>
                    <a:lnTo>
                      <a:pt x="410" y="162"/>
                    </a:lnTo>
                    <a:lnTo>
                      <a:pt x="405" y="146"/>
                    </a:lnTo>
                    <a:lnTo>
                      <a:pt x="400" y="129"/>
                    </a:lnTo>
                    <a:lnTo>
                      <a:pt x="378" y="92"/>
                    </a:lnTo>
                    <a:lnTo>
                      <a:pt x="356" y="75"/>
                    </a:lnTo>
                    <a:lnTo>
                      <a:pt x="286" y="43"/>
                    </a:lnTo>
                    <a:lnTo>
                      <a:pt x="265" y="38"/>
                    </a:lnTo>
                    <a:lnTo>
                      <a:pt x="221" y="32"/>
                    </a:lnTo>
                    <a:lnTo>
                      <a:pt x="157" y="43"/>
                    </a:lnTo>
                    <a:lnTo>
                      <a:pt x="135" y="49"/>
                    </a:lnTo>
                    <a:lnTo>
                      <a:pt x="92" y="75"/>
                    </a:lnTo>
                    <a:lnTo>
                      <a:pt x="70" y="97"/>
                    </a:lnTo>
                    <a:lnTo>
                      <a:pt x="43" y="124"/>
                    </a:lnTo>
                    <a:lnTo>
                      <a:pt x="38" y="140"/>
                    </a:lnTo>
                    <a:lnTo>
                      <a:pt x="6" y="1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1" name="Freeform 265"/>
              <p:cNvSpPr>
                <a:spLocks/>
              </p:cNvSpPr>
              <p:nvPr/>
            </p:nvSpPr>
            <p:spPr bwMode="auto">
              <a:xfrm>
                <a:off x="3519" y="1697"/>
                <a:ext cx="38" cy="27"/>
              </a:xfrm>
              <a:custGeom>
                <a:avLst/>
                <a:gdLst>
                  <a:gd name="T0" fmla="*/ 0 w 38"/>
                  <a:gd name="T1" fmla="*/ 27 h 27"/>
                  <a:gd name="T2" fmla="*/ 6 w 38"/>
                  <a:gd name="T3" fmla="*/ 0 h 27"/>
                  <a:gd name="T4" fmla="*/ 38 w 38"/>
                  <a:gd name="T5" fmla="*/ 0 h 27"/>
                  <a:gd name="T6" fmla="*/ 33 w 38"/>
                  <a:gd name="T7" fmla="*/ 27 h 27"/>
                  <a:gd name="T8" fmla="*/ 0 w 3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7">
                    <a:moveTo>
                      <a:pt x="0" y="27"/>
                    </a:moveTo>
                    <a:lnTo>
                      <a:pt x="6" y="0"/>
                    </a:lnTo>
                    <a:lnTo>
                      <a:pt x="38" y="0"/>
                    </a:lnTo>
                    <a:lnTo>
                      <a:pt x="33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2" name="Freeform 266"/>
              <p:cNvSpPr>
                <a:spLocks/>
              </p:cNvSpPr>
              <p:nvPr/>
            </p:nvSpPr>
            <p:spPr bwMode="auto">
              <a:xfrm>
                <a:off x="3676" y="1950"/>
                <a:ext cx="221" cy="119"/>
              </a:xfrm>
              <a:custGeom>
                <a:avLst/>
                <a:gdLst>
                  <a:gd name="T0" fmla="*/ 11 w 221"/>
                  <a:gd name="T1" fmla="*/ 38 h 119"/>
                  <a:gd name="T2" fmla="*/ 11 w 221"/>
                  <a:gd name="T3" fmla="*/ 33 h 119"/>
                  <a:gd name="T4" fmla="*/ 32 w 221"/>
                  <a:gd name="T5" fmla="*/ 17 h 119"/>
                  <a:gd name="T6" fmla="*/ 38 w 221"/>
                  <a:gd name="T7" fmla="*/ 17 h 119"/>
                  <a:gd name="T8" fmla="*/ 70 w 221"/>
                  <a:gd name="T9" fmla="*/ 6 h 119"/>
                  <a:gd name="T10" fmla="*/ 113 w 221"/>
                  <a:gd name="T11" fmla="*/ 0 h 119"/>
                  <a:gd name="T12" fmla="*/ 151 w 221"/>
                  <a:gd name="T13" fmla="*/ 6 h 119"/>
                  <a:gd name="T14" fmla="*/ 183 w 221"/>
                  <a:gd name="T15" fmla="*/ 17 h 119"/>
                  <a:gd name="T16" fmla="*/ 189 w 221"/>
                  <a:gd name="T17" fmla="*/ 17 h 119"/>
                  <a:gd name="T18" fmla="*/ 210 w 221"/>
                  <a:gd name="T19" fmla="*/ 33 h 119"/>
                  <a:gd name="T20" fmla="*/ 210 w 221"/>
                  <a:gd name="T21" fmla="*/ 38 h 119"/>
                  <a:gd name="T22" fmla="*/ 221 w 221"/>
                  <a:gd name="T23" fmla="*/ 60 h 119"/>
                  <a:gd name="T24" fmla="*/ 210 w 221"/>
                  <a:gd name="T25" fmla="*/ 81 h 119"/>
                  <a:gd name="T26" fmla="*/ 210 w 221"/>
                  <a:gd name="T27" fmla="*/ 87 h 119"/>
                  <a:gd name="T28" fmla="*/ 189 w 221"/>
                  <a:gd name="T29" fmla="*/ 103 h 119"/>
                  <a:gd name="T30" fmla="*/ 183 w 221"/>
                  <a:gd name="T31" fmla="*/ 103 h 119"/>
                  <a:gd name="T32" fmla="*/ 151 w 221"/>
                  <a:gd name="T33" fmla="*/ 114 h 119"/>
                  <a:gd name="T34" fmla="*/ 113 w 221"/>
                  <a:gd name="T35" fmla="*/ 119 h 119"/>
                  <a:gd name="T36" fmla="*/ 70 w 221"/>
                  <a:gd name="T37" fmla="*/ 114 h 119"/>
                  <a:gd name="T38" fmla="*/ 38 w 221"/>
                  <a:gd name="T39" fmla="*/ 103 h 119"/>
                  <a:gd name="T40" fmla="*/ 32 w 221"/>
                  <a:gd name="T41" fmla="*/ 103 h 119"/>
                  <a:gd name="T42" fmla="*/ 11 w 221"/>
                  <a:gd name="T43" fmla="*/ 87 h 119"/>
                  <a:gd name="T44" fmla="*/ 11 w 221"/>
                  <a:gd name="T45" fmla="*/ 81 h 119"/>
                  <a:gd name="T46" fmla="*/ 0 w 221"/>
                  <a:gd name="T47" fmla="*/ 60 h 119"/>
                  <a:gd name="T48" fmla="*/ 16 w 221"/>
                  <a:gd name="T49" fmla="*/ 60 h 119"/>
                  <a:gd name="T50" fmla="*/ 27 w 221"/>
                  <a:gd name="T51" fmla="*/ 81 h 119"/>
                  <a:gd name="T52" fmla="*/ 32 w 221"/>
                  <a:gd name="T53" fmla="*/ 87 h 119"/>
                  <a:gd name="T54" fmla="*/ 70 w 221"/>
                  <a:gd name="T55" fmla="*/ 98 h 119"/>
                  <a:gd name="T56" fmla="*/ 113 w 221"/>
                  <a:gd name="T57" fmla="*/ 103 h 119"/>
                  <a:gd name="T58" fmla="*/ 151 w 221"/>
                  <a:gd name="T59" fmla="*/ 98 h 119"/>
                  <a:gd name="T60" fmla="*/ 189 w 221"/>
                  <a:gd name="T61" fmla="*/ 87 h 119"/>
                  <a:gd name="T62" fmla="*/ 194 w 221"/>
                  <a:gd name="T63" fmla="*/ 81 h 119"/>
                  <a:gd name="T64" fmla="*/ 205 w 221"/>
                  <a:gd name="T65" fmla="*/ 60 h 119"/>
                  <a:gd name="T66" fmla="*/ 194 w 221"/>
                  <a:gd name="T67" fmla="*/ 38 h 119"/>
                  <a:gd name="T68" fmla="*/ 189 w 221"/>
                  <a:gd name="T69" fmla="*/ 33 h 119"/>
                  <a:gd name="T70" fmla="*/ 151 w 221"/>
                  <a:gd name="T71" fmla="*/ 22 h 119"/>
                  <a:gd name="T72" fmla="*/ 113 w 221"/>
                  <a:gd name="T73" fmla="*/ 17 h 119"/>
                  <a:gd name="T74" fmla="*/ 70 w 221"/>
                  <a:gd name="T75" fmla="*/ 22 h 119"/>
                  <a:gd name="T76" fmla="*/ 32 w 221"/>
                  <a:gd name="T77" fmla="*/ 33 h 119"/>
                  <a:gd name="T78" fmla="*/ 21 w 221"/>
                  <a:gd name="T79" fmla="*/ 44 h 119"/>
                  <a:gd name="T80" fmla="*/ 11 w 221"/>
                  <a:gd name="T81" fmla="*/ 3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1" h="119">
                    <a:moveTo>
                      <a:pt x="11" y="38"/>
                    </a:moveTo>
                    <a:lnTo>
                      <a:pt x="11" y="33"/>
                    </a:lnTo>
                    <a:lnTo>
                      <a:pt x="32" y="17"/>
                    </a:lnTo>
                    <a:lnTo>
                      <a:pt x="38" y="17"/>
                    </a:lnTo>
                    <a:lnTo>
                      <a:pt x="70" y="6"/>
                    </a:lnTo>
                    <a:lnTo>
                      <a:pt x="113" y="0"/>
                    </a:lnTo>
                    <a:lnTo>
                      <a:pt x="151" y="6"/>
                    </a:lnTo>
                    <a:lnTo>
                      <a:pt x="183" y="17"/>
                    </a:lnTo>
                    <a:lnTo>
                      <a:pt x="189" y="17"/>
                    </a:lnTo>
                    <a:lnTo>
                      <a:pt x="210" y="33"/>
                    </a:lnTo>
                    <a:lnTo>
                      <a:pt x="210" y="38"/>
                    </a:lnTo>
                    <a:lnTo>
                      <a:pt x="221" y="60"/>
                    </a:lnTo>
                    <a:lnTo>
                      <a:pt x="210" y="81"/>
                    </a:lnTo>
                    <a:lnTo>
                      <a:pt x="210" y="87"/>
                    </a:lnTo>
                    <a:lnTo>
                      <a:pt x="189" y="103"/>
                    </a:lnTo>
                    <a:lnTo>
                      <a:pt x="183" y="103"/>
                    </a:lnTo>
                    <a:lnTo>
                      <a:pt x="151" y="114"/>
                    </a:lnTo>
                    <a:lnTo>
                      <a:pt x="113" y="119"/>
                    </a:lnTo>
                    <a:lnTo>
                      <a:pt x="70" y="114"/>
                    </a:lnTo>
                    <a:lnTo>
                      <a:pt x="38" y="103"/>
                    </a:lnTo>
                    <a:lnTo>
                      <a:pt x="32" y="103"/>
                    </a:lnTo>
                    <a:lnTo>
                      <a:pt x="11" y="87"/>
                    </a:lnTo>
                    <a:lnTo>
                      <a:pt x="11" y="81"/>
                    </a:lnTo>
                    <a:lnTo>
                      <a:pt x="0" y="60"/>
                    </a:lnTo>
                    <a:lnTo>
                      <a:pt x="16" y="60"/>
                    </a:lnTo>
                    <a:lnTo>
                      <a:pt x="27" y="81"/>
                    </a:lnTo>
                    <a:lnTo>
                      <a:pt x="32" y="87"/>
                    </a:lnTo>
                    <a:lnTo>
                      <a:pt x="70" y="98"/>
                    </a:lnTo>
                    <a:lnTo>
                      <a:pt x="113" y="103"/>
                    </a:lnTo>
                    <a:lnTo>
                      <a:pt x="151" y="98"/>
                    </a:lnTo>
                    <a:lnTo>
                      <a:pt x="189" y="87"/>
                    </a:lnTo>
                    <a:lnTo>
                      <a:pt x="194" y="81"/>
                    </a:lnTo>
                    <a:lnTo>
                      <a:pt x="205" y="60"/>
                    </a:lnTo>
                    <a:lnTo>
                      <a:pt x="194" y="38"/>
                    </a:lnTo>
                    <a:lnTo>
                      <a:pt x="189" y="33"/>
                    </a:lnTo>
                    <a:lnTo>
                      <a:pt x="151" y="22"/>
                    </a:lnTo>
                    <a:lnTo>
                      <a:pt x="113" y="17"/>
                    </a:lnTo>
                    <a:lnTo>
                      <a:pt x="70" y="22"/>
                    </a:lnTo>
                    <a:lnTo>
                      <a:pt x="32" y="33"/>
                    </a:lnTo>
                    <a:lnTo>
                      <a:pt x="21" y="44"/>
                    </a:lnTo>
                    <a:lnTo>
                      <a:pt x="11" y="3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3" name="Freeform 267"/>
              <p:cNvSpPr>
                <a:spLocks/>
              </p:cNvSpPr>
              <p:nvPr/>
            </p:nvSpPr>
            <p:spPr bwMode="auto">
              <a:xfrm>
                <a:off x="3676" y="1988"/>
                <a:ext cx="27" cy="22"/>
              </a:xfrm>
              <a:custGeom>
                <a:avLst/>
                <a:gdLst>
                  <a:gd name="T0" fmla="*/ 0 w 27"/>
                  <a:gd name="T1" fmla="*/ 22 h 22"/>
                  <a:gd name="T2" fmla="*/ 11 w 27"/>
                  <a:gd name="T3" fmla="*/ 0 h 22"/>
                  <a:gd name="T4" fmla="*/ 27 w 27"/>
                  <a:gd name="T5" fmla="*/ 0 h 22"/>
                  <a:gd name="T6" fmla="*/ 16 w 27"/>
                  <a:gd name="T7" fmla="*/ 22 h 22"/>
                  <a:gd name="T8" fmla="*/ 0 w 27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2">
                    <a:moveTo>
                      <a:pt x="0" y="22"/>
                    </a:moveTo>
                    <a:lnTo>
                      <a:pt x="11" y="0"/>
                    </a:lnTo>
                    <a:lnTo>
                      <a:pt x="27" y="0"/>
                    </a:lnTo>
                    <a:lnTo>
                      <a:pt x="16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4" name="Freeform 268"/>
              <p:cNvSpPr>
                <a:spLocks/>
              </p:cNvSpPr>
              <p:nvPr/>
            </p:nvSpPr>
            <p:spPr bwMode="auto">
              <a:xfrm>
                <a:off x="3665" y="2026"/>
                <a:ext cx="59" cy="151"/>
              </a:xfrm>
              <a:custGeom>
                <a:avLst/>
                <a:gdLst>
                  <a:gd name="T0" fmla="*/ 16 w 59"/>
                  <a:gd name="T1" fmla="*/ 0 h 151"/>
                  <a:gd name="T2" fmla="*/ 59 w 59"/>
                  <a:gd name="T3" fmla="*/ 151 h 151"/>
                  <a:gd name="T4" fmla="*/ 43 w 59"/>
                  <a:gd name="T5" fmla="*/ 151 h 151"/>
                  <a:gd name="T6" fmla="*/ 0 w 59"/>
                  <a:gd name="T7" fmla="*/ 0 h 151"/>
                  <a:gd name="T8" fmla="*/ 16 w 5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51">
                    <a:moveTo>
                      <a:pt x="16" y="0"/>
                    </a:moveTo>
                    <a:lnTo>
                      <a:pt x="59" y="151"/>
                    </a:lnTo>
                    <a:lnTo>
                      <a:pt x="43" y="151"/>
                    </a:lnTo>
                    <a:lnTo>
                      <a:pt x="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5" name="Freeform 269"/>
              <p:cNvSpPr>
                <a:spLocks/>
              </p:cNvSpPr>
              <p:nvPr/>
            </p:nvSpPr>
            <p:spPr bwMode="auto">
              <a:xfrm>
                <a:off x="3838" y="2026"/>
                <a:ext cx="59" cy="151"/>
              </a:xfrm>
              <a:custGeom>
                <a:avLst/>
                <a:gdLst>
                  <a:gd name="T0" fmla="*/ 59 w 59"/>
                  <a:gd name="T1" fmla="*/ 0 h 151"/>
                  <a:gd name="T2" fmla="*/ 16 w 59"/>
                  <a:gd name="T3" fmla="*/ 151 h 151"/>
                  <a:gd name="T4" fmla="*/ 0 w 59"/>
                  <a:gd name="T5" fmla="*/ 151 h 151"/>
                  <a:gd name="T6" fmla="*/ 43 w 59"/>
                  <a:gd name="T7" fmla="*/ 0 h 151"/>
                  <a:gd name="T8" fmla="*/ 59 w 5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51">
                    <a:moveTo>
                      <a:pt x="59" y="0"/>
                    </a:moveTo>
                    <a:lnTo>
                      <a:pt x="16" y="151"/>
                    </a:lnTo>
                    <a:lnTo>
                      <a:pt x="0" y="151"/>
                    </a:lnTo>
                    <a:lnTo>
                      <a:pt x="43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6" name="Freeform 270"/>
              <p:cNvSpPr>
                <a:spLocks/>
              </p:cNvSpPr>
              <p:nvPr/>
            </p:nvSpPr>
            <p:spPr bwMode="auto">
              <a:xfrm>
                <a:off x="3719" y="2161"/>
                <a:ext cx="135" cy="38"/>
              </a:xfrm>
              <a:custGeom>
                <a:avLst/>
                <a:gdLst>
                  <a:gd name="T0" fmla="*/ 135 w 135"/>
                  <a:gd name="T1" fmla="*/ 16 h 38"/>
                  <a:gd name="T2" fmla="*/ 108 w 135"/>
                  <a:gd name="T3" fmla="*/ 32 h 38"/>
                  <a:gd name="T4" fmla="*/ 102 w 135"/>
                  <a:gd name="T5" fmla="*/ 32 h 38"/>
                  <a:gd name="T6" fmla="*/ 65 w 135"/>
                  <a:gd name="T7" fmla="*/ 38 h 38"/>
                  <a:gd name="T8" fmla="*/ 32 w 135"/>
                  <a:gd name="T9" fmla="*/ 32 h 38"/>
                  <a:gd name="T10" fmla="*/ 27 w 135"/>
                  <a:gd name="T11" fmla="*/ 32 h 38"/>
                  <a:gd name="T12" fmla="*/ 0 w 135"/>
                  <a:gd name="T13" fmla="*/ 16 h 38"/>
                  <a:gd name="T14" fmla="*/ 11 w 135"/>
                  <a:gd name="T15" fmla="*/ 0 h 38"/>
                  <a:gd name="T16" fmla="*/ 38 w 135"/>
                  <a:gd name="T17" fmla="*/ 16 h 38"/>
                  <a:gd name="T18" fmla="*/ 65 w 135"/>
                  <a:gd name="T19" fmla="*/ 22 h 38"/>
                  <a:gd name="T20" fmla="*/ 97 w 135"/>
                  <a:gd name="T21" fmla="*/ 16 h 38"/>
                  <a:gd name="T22" fmla="*/ 124 w 135"/>
                  <a:gd name="T23" fmla="*/ 0 h 38"/>
                  <a:gd name="T24" fmla="*/ 135 w 135"/>
                  <a:gd name="T25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8">
                    <a:moveTo>
                      <a:pt x="135" y="16"/>
                    </a:moveTo>
                    <a:lnTo>
                      <a:pt x="108" y="32"/>
                    </a:lnTo>
                    <a:lnTo>
                      <a:pt x="102" y="32"/>
                    </a:lnTo>
                    <a:lnTo>
                      <a:pt x="65" y="38"/>
                    </a:lnTo>
                    <a:lnTo>
                      <a:pt x="32" y="32"/>
                    </a:lnTo>
                    <a:lnTo>
                      <a:pt x="27" y="32"/>
                    </a:lnTo>
                    <a:lnTo>
                      <a:pt x="0" y="16"/>
                    </a:lnTo>
                    <a:lnTo>
                      <a:pt x="11" y="0"/>
                    </a:lnTo>
                    <a:lnTo>
                      <a:pt x="38" y="16"/>
                    </a:lnTo>
                    <a:lnTo>
                      <a:pt x="65" y="22"/>
                    </a:lnTo>
                    <a:lnTo>
                      <a:pt x="97" y="16"/>
                    </a:lnTo>
                    <a:lnTo>
                      <a:pt x="124" y="0"/>
                    </a:lnTo>
                    <a:lnTo>
                      <a:pt x="135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07" name="Freeform 271"/>
              <p:cNvSpPr>
                <a:spLocks/>
              </p:cNvSpPr>
              <p:nvPr/>
            </p:nvSpPr>
            <p:spPr bwMode="auto">
              <a:xfrm>
                <a:off x="3767" y="1988"/>
                <a:ext cx="54" cy="49"/>
              </a:xfrm>
              <a:custGeom>
                <a:avLst/>
                <a:gdLst>
                  <a:gd name="T0" fmla="*/ 17 w 54"/>
                  <a:gd name="T1" fmla="*/ 0 h 49"/>
                  <a:gd name="T2" fmla="*/ 22 w 54"/>
                  <a:gd name="T3" fmla="*/ 27 h 49"/>
                  <a:gd name="T4" fmla="*/ 44 w 54"/>
                  <a:gd name="T5" fmla="*/ 6 h 49"/>
                  <a:gd name="T6" fmla="*/ 54 w 54"/>
                  <a:gd name="T7" fmla="*/ 16 h 49"/>
                  <a:gd name="T8" fmla="*/ 22 w 54"/>
                  <a:gd name="T9" fmla="*/ 49 h 49"/>
                  <a:gd name="T10" fmla="*/ 6 w 54"/>
                  <a:gd name="T11" fmla="*/ 43 h 49"/>
                  <a:gd name="T12" fmla="*/ 0 w 54"/>
                  <a:gd name="T13" fmla="*/ 0 h 49"/>
                  <a:gd name="T14" fmla="*/ 17 w 54"/>
                  <a:gd name="T1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9">
                    <a:moveTo>
                      <a:pt x="17" y="0"/>
                    </a:moveTo>
                    <a:lnTo>
                      <a:pt x="22" y="27"/>
                    </a:lnTo>
                    <a:lnTo>
                      <a:pt x="44" y="6"/>
                    </a:lnTo>
                    <a:lnTo>
                      <a:pt x="54" y="16"/>
                    </a:lnTo>
                    <a:lnTo>
                      <a:pt x="22" y="49"/>
                    </a:lnTo>
                    <a:lnTo>
                      <a:pt x="6" y="43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39" name="Freeform 303"/>
              <p:cNvSpPr>
                <a:spLocks/>
              </p:cNvSpPr>
              <p:nvPr/>
            </p:nvSpPr>
            <p:spPr bwMode="auto">
              <a:xfrm>
                <a:off x="2694" y="1519"/>
                <a:ext cx="75" cy="54"/>
              </a:xfrm>
              <a:custGeom>
                <a:avLst/>
                <a:gdLst>
                  <a:gd name="T0" fmla="*/ 16 w 75"/>
                  <a:gd name="T1" fmla="*/ 0 h 54"/>
                  <a:gd name="T2" fmla="*/ 32 w 75"/>
                  <a:gd name="T3" fmla="*/ 38 h 54"/>
                  <a:gd name="T4" fmla="*/ 64 w 75"/>
                  <a:gd name="T5" fmla="*/ 5 h 54"/>
                  <a:gd name="T6" fmla="*/ 75 w 75"/>
                  <a:gd name="T7" fmla="*/ 16 h 54"/>
                  <a:gd name="T8" fmla="*/ 37 w 75"/>
                  <a:gd name="T9" fmla="*/ 54 h 54"/>
                  <a:gd name="T10" fmla="*/ 21 w 75"/>
                  <a:gd name="T11" fmla="*/ 48 h 54"/>
                  <a:gd name="T12" fmla="*/ 0 w 75"/>
                  <a:gd name="T13" fmla="*/ 0 h 54"/>
                  <a:gd name="T14" fmla="*/ 16 w 75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54">
                    <a:moveTo>
                      <a:pt x="16" y="0"/>
                    </a:moveTo>
                    <a:lnTo>
                      <a:pt x="32" y="38"/>
                    </a:lnTo>
                    <a:lnTo>
                      <a:pt x="64" y="5"/>
                    </a:lnTo>
                    <a:lnTo>
                      <a:pt x="75" y="16"/>
                    </a:lnTo>
                    <a:lnTo>
                      <a:pt x="37" y="54"/>
                    </a:lnTo>
                    <a:lnTo>
                      <a:pt x="21" y="48"/>
                    </a:lnTo>
                    <a:lnTo>
                      <a:pt x="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0" name="Freeform 304"/>
              <p:cNvSpPr>
                <a:spLocks/>
              </p:cNvSpPr>
              <p:nvPr/>
            </p:nvSpPr>
            <p:spPr bwMode="auto">
              <a:xfrm>
                <a:off x="3131" y="1519"/>
                <a:ext cx="59" cy="54"/>
              </a:xfrm>
              <a:custGeom>
                <a:avLst/>
                <a:gdLst>
                  <a:gd name="T0" fmla="*/ 0 w 59"/>
                  <a:gd name="T1" fmla="*/ 21 h 54"/>
                  <a:gd name="T2" fmla="*/ 43 w 59"/>
                  <a:gd name="T3" fmla="*/ 38 h 54"/>
                  <a:gd name="T4" fmla="*/ 43 w 59"/>
                  <a:gd name="T5" fmla="*/ 0 h 54"/>
                  <a:gd name="T6" fmla="*/ 59 w 59"/>
                  <a:gd name="T7" fmla="*/ 0 h 54"/>
                  <a:gd name="T8" fmla="*/ 59 w 59"/>
                  <a:gd name="T9" fmla="*/ 43 h 54"/>
                  <a:gd name="T10" fmla="*/ 48 w 59"/>
                  <a:gd name="T11" fmla="*/ 54 h 54"/>
                  <a:gd name="T12" fmla="*/ 0 w 59"/>
                  <a:gd name="T13" fmla="*/ 38 h 54"/>
                  <a:gd name="T14" fmla="*/ 0 w 59"/>
                  <a:gd name="T15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4">
                    <a:moveTo>
                      <a:pt x="0" y="21"/>
                    </a:moveTo>
                    <a:lnTo>
                      <a:pt x="43" y="38"/>
                    </a:lnTo>
                    <a:lnTo>
                      <a:pt x="43" y="0"/>
                    </a:lnTo>
                    <a:lnTo>
                      <a:pt x="59" y="0"/>
                    </a:lnTo>
                    <a:lnTo>
                      <a:pt x="59" y="43"/>
                    </a:lnTo>
                    <a:lnTo>
                      <a:pt x="48" y="54"/>
                    </a:lnTo>
                    <a:lnTo>
                      <a:pt x="0" y="3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1" name="Freeform 305"/>
              <p:cNvSpPr>
                <a:spLocks/>
              </p:cNvSpPr>
              <p:nvPr/>
            </p:nvSpPr>
            <p:spPr bwMode="auto">
              <a:xfrm>
                <a:off x="3303" y="1524"/>
                <a:ext cx="54" cy="54"/>
              </a:xfrm>
              <a:custGeom>
                <a:avLst/>
                <a:gdLst>
                  <a:gd name="T0" fmla="*/ 27 w 54"/>
                  <a:gd name="T1" fmla="*/ 0 h 54"/>
                  <a:gd name="T2" fmla="*/ 17 w 54"/>
                  <a:gd name="T3" fmla="*/ 38 h 54"/>
                  <a:gd name="T4" fmla="*/ 54 w 54"/>
                  <a:gd name="T5" fmla="*/ 33 h 54"/>
                  <a:gd name="T6" fmla="*/ 54 w 54"/>
                  <a:gd name="T7" fmla="*/ 49 h 54"/>
                  <a:gd name="T8" fmla="*/ 11 w 54"/>
                  <a:gd name="T9" fmla="*/ 54 h 54"/>
                  <a:gd name="T10" fmla="*/ 0 w 54"/>
                  <a:gd name="T11" fmla="*/ 43 h 54"/>
                  <a:gd name="T12" fmla="*/ 11 w 54"/>
                  <a:gd name="T13" fmla="*/ 0 h 54"/>
                  <a:gd name="T14" fmla="*/ 27 w 54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54">
                    <a:moveTo>
                      <a:pt x="27" y="0"/>
                    </a:moveTo>
                    <a:lnTo>
                      <a:pt x="17" y="38"/>
                    </a:lnTo>
                    <a:lnTo>
                      <a:pt x="54" y="33"/>
                    </a:lnTo>
                    <a:lnTo>
                      <a:pt x="54" y="49"/>
                    </a:lnTo>
                    <a:lnTo>
                      <a:pt x="11" y="54"/>
                    </a:lnTo>
                    <a:lnTo>
                      <a:pt x="0" y="43"/>
                    </a:lnTo>
                    <a:lnTo>
                      <a:pt x="11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2" name="Freeform 306"/>
              <p:cNvSpPr>
                <a:spLocks/>
              </p:cNvSpPr>
              <p:nvPr/>
            </p:nvSpPr>
            <p:spPr bwMode="auto">
              <a:xfrm>
                <a:off x="3665" y="1513"/>
                <a:ext cx="65" cy="60"/>
              </a:xfrm>
              <a:custGeom>
                <a:avLst/>
                <a:gdLst>
                  <a:gd name="T0" fmla="*/ 0 w 65"/>
                  <a:gd name="T1" fmla="*/ 17 h 60"/>
                  <a:gd name="T2" fmla="*/ 43 w 65"/>
                  <a:gd name="T3" fmla="*/ 44 h 60"/>
                  <a:gd name="T4" fmla="*/ 49 w 65"/>
                  <a:gd name="T5" fmla="*/ 0 h 60"/>
                  <a:gd name="T6" fmla="*/ 65 w 65"/>
                  <a:gd name="T7" fmla="*/ 0 h 60"/>
                  <a:gd name="T8" fmla="*/ 59 w 65"/>
                  <a:gd name="T9" fmla="*/ 49 h 60"/>
                  <a:gd name="T10" fmla="*/ 49 w 65"/>
                  <a:gd name="T11" fmla="*/ 60 h 60"/>
                  <a:gd name="T12" fmla="*/ 0 w 65"/>
                  <a:gd name="T13" fmla="*/ 33 h 60"/>
                  <a:gd name="T14" fmla="*/ 0 w 65"/>
                  <a:gd name="T15" fmla="*/ 1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0">
                    <a:moveTo>
                      <a:pt x="0" y="17"/>
                    </a:moveTo>
                    <a:lnTo>
                      <a:pt x="43" y="44"/>
                    </a:lnTo>
                    <a:lnTo>
                      <a:pt x="49" y="0"/>
                    </a:lnTo>
                    <a:lnTo>
                      <a:pt x="65" y="0"/>
                    </a:lnTo>
                    <a:lnTo>
                      <a:pt x="59" y="49"/>
                    </a:lnTo>
                    <a:lnTo>
                      <a:pt x="49" y="60"/>
                    </a:lnTo>
                    <a:lnTo>
                      <a:pt x="0" y="33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3" name="Freeform 307"/>
              <p:cNvSpPr>
                <a:spLocks/>
              </p:cNvSpPr>
              <p:nvPr/>
            </p:nvSpPr>
            <p:spPr bwMode="auto">
              <a:xfrm>
                <a:off x="3125" y="2145"/>
                <a:ext cx="81" cy="54"/>
              </a:xfrm>
              <a:custGeom>
                <a:avLst/>
                <a:gdLst>
                  <a:gd name="T0" fmla="*/ 11 w 81"/>
                  <a:gd name="T1" fmla="*/ 0 h 54"/>
                  <a:gd name="T2" fmla="*/ 43 w 81"/>
                  <a:gd name="T3" fmla="*/ 38 h 54"/>
                  <a:gd name="T4" fmla="*/ 65 w 81"/>
                  <a:gd name="T5" fmla="*/ 0 h 54"/>
                  <a:gd name="T6" fmla="*/ 81 w 81"/>
                  <a:gd name="T7" fmla="*/ 11 h 54"/>
                  <a:gd name="T8" fmla="*/ 54 w 81"/>
                  <a:gd name="T9" fmla="*/ 54 h 54"/>
                  <a:gd name="T10" fmla="*/ 38 w 81"/>
                  <a:gd name="T11" fmla="*/ 54 h 54"/>
                  <a:gd name="T12" fmla="*/ 0 w 81"/>
                  <a:gd name="T13" fmla="*/ 11 h 54"/>
                  <a:gd name="T14" fmla="*/ 11 w 81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54">
                    <a:moveTo>
                      <a:pt x="11" y="0"/>
                    </a:moveTo>
                    <a:lnTo>
                      <a:pt x="43" y="38"/>
                    </a:lnTo>
                    <a:lnTo>
                      <a:pt x="65" y="0"/>
                    </a:lnTo>
                    <a:lnTo>
                      <a:pt x="81" y="11"/>
                    </a:lnTo>
                    <a:lnTo>
                      <a:pt x="54" y="54"/>
                    </a:lnTo>
                    <a:lnTo>
                      <a:pt x="38" y="54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4" name="Freeform 308"/>
              <p:cNvSpPr>
                <a:spLocks/>
              </p:cNvSpPr>
              <p:nvPr/>
            </p:nvSpPr>
            <p:spPr bwMode="auto">
              <a:xfrm>
                <a:off x="2688" y="2150"/>
                <a:ext cx="76" cy="60"/>
              </a:xfrm>
              <a:custGeom>
                <a:avLst/>
                <a:gdLst>
                  <a:gd name="T0" fmla="*/ 11 w 76"/>
                  <a:gd name="T1" fmla="*/ 11 h 60"/>
                  <a:gd name="T2" fmla="*/ 49 w 76"/>
                  <a:gd name="T3" fmla="*/ 43 h 60"/>
                  <a:gd name="T4" fmla="*/ 60 w 76"/>
                  <a:gd name="T5" fmla="*/ 0 h 60"/>
                  <a:gd name="T6" fmla="*/ 76 w 76"/>
                  <a:gd name="T7" fmla="*/ 0 h 60"/>
                  <a:gd name="T8" fmla="*/ 60 w 76"/>
                  <a:gd name="T9" fmla="*/ 54 h 60"/>
                  <a:gd name="T10" fmla="*/ 43 w 76"/>
                  <a:gd name="T11" fmla="*/ 60 h 60"/>
                  <a:gd name="T12" fmla="*/ 0 w 76"/>
                  <a:gd name="T13" fmla="*/ 22 h 60"/>
                  <a:gd name="T14" fmla="*/ 11 w 76"/>
                  <a:gd name="T15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60">
                    <a:moveTo>
                      <a:pt x="11" y="11"/>
                    </a:moveTo>
                    <a:lnTo>
                      <a:pt x="49" y="43"/>
                    </a:lnTo>
                    <a:lnTo>
                      <a:pt x="60" y="0"/>
                    </a:lnTo>
                    <a:lnTo>
                      <a:pt x="76" y="0"/>
                    </a:lnTo>
                    <a:lnTo>
                      <a:pt x="60" y="54"/>
                    </a:lnTo>
                    <a:lnTo>
                      <a:pt x="43" y="60"/>
                    </a:lnTo>
                    <a:lnTo>
                      <a:pt x="0" y="22"/>
                    </a:lnTo>
                    <a:lnTo>
                      <a:pt x="11" y="1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5" name="Freeform 309"/>
              <p:cNvSpPr>
                <a:spLocks/>
              </p:cNvSpPr>
              <p:nvPr/>
            </p:nvSpPr>
            <p:spPr bwMode="auto">
              <a:xfrm>
                <a:off x="2721" y="1125"/>
                <a:ext cx="205" cy="432"/>
              </a:xfrm>
              <a:custGeom>
                <a:avLst/>
                <a:gdLst>
                  <a:gd name="T0" fmla="*/ 0 w 205"/>
                  <a:gd name="T1" fmla="*/ 432 h 432"/>
                  <a:gd name="T2" fmla="*/ 21 w 205"/>
                  <a:gd name="T3" fmla="*/ 313 h 432"/>
                  <a:gd name="T4" fmla="*/ 37 w 205"/>
                  <a:gd name="T5" fmla="*/ 253 h 432"/>
                  <a:gd name="T6" fmla="*/ 59 w 205"/>
                  <a:gd name="T7" fmla="*/ 199 h 432"/>
                  <a:gd name="T8" fmla="*/ 86 w 205"/>
                  <a:gd name="T9" fmla="*/ 146 h 432"/>
                  <a:gd name="T10" fmla="*/ 86 w 205"/>
                  <a:gd name="T11" fmla="*/ 140 h 432"/>
                  <a:gd name="T12" fmla="*/ 118 w 205"/>
                  <a:gd name="T13" fmla="*/ 92 h 432"/>
                  <a:gd name="T14" fmla="*/ 156 w 205"/>
                  <a:gd name="T15" fmla="*/ 43 h 432"/>
                  <a:gd name="T16" fmla="*/ 194 w 205"/>
                  <a:gd name="T17" fmla="*/ 0 h 432"/>
                  <a:gd name="T18" fmla="*/ 205 w 205"/>
                  <a:gd name="T19" fmla="*/ 11 h 432"/>
                  <a:gd name="T20" fmla="*/ 167 w 205"/>
                  <a:gd name="T21" fmla="*/ 54 h 432"/>
                  <a:gd name="T22" fmla="*/ 129 w 205"/>
                  <a:gd name="T23" fmla="*/ 102 h 432"/>
                  <a:gd name="T24" fmla="*/ 107 w 205"/>
                  <a:gd name="T25" fmla="*/ 135 h 432"/>
                  <a:gd name="T26" fmla="*/ 75 w 205"/>
                  <a:gd name="T27" fmla="*/ 199 h 432"/>
                  <a:gd name="T28" fmla="*/ 54 w 205"/>
                  <a:gd name="T29" fmla="*/ 253 h 432"/>
                  <a:gd name="T30" fmla="*/ 37 w 205"/>
                  <a:gd name="T31" fmla="*/ 313 h 432"/>
                  <a:gd name="T32" fmla="*/ 16 w 205"/>
                  <a:gd name="T33" fmla="*/ 432 h 432"/>
                  <a:gd name="T34" fmla="*/ 0 w 205"/>
                  <a:gd name="T3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5" h="432">
                    <a:moveTo>
                      <a:pt x="0" y="432"/>
                    </a:moveTo>
                    <a:lnTo>
                      <a:pt x="21" y="313"/>
                    </a:lnTo>
                    <a:lnTo>
                      <a:pt x="37" y="253"/>
                    </a:lnTo>
                    <a:lnTo>
                      <a:pt x="59" y="199"/>
                    </a:lnTo>
                    <a:lnTo>
                      <a:pt x="86" y="146"/>
                    </a:lnTo>
                    <a:lnTo>
                      <a:pt x="86" y="140"/>
                    </a:lnTo>
                    <a:lnTo>
                      <a:pt x="118" y="92"/>
                    </a:lnTo>
                    <a:lnTo>
                      <a:pt x="156" y="43"/>
                    </a:lnTo>
                    <a:lnTo>
                      <a:pt x="194" y="0"/>
                    </a:lnTo>
                    <a:lnTo>
                      <a:pt x="205" y="11"/>
                    </a:lnTo>
                    <a:lnTo>
                      <a:pt x="167" y="54"/>
                    </a:lnTo>
                    <a:lnTo>
                      <a:pt x="129" y="102"/>
                    </a:lnTo>
                    <a:lnTo>
                      <a:pt x="107" y="135"/>
                    </a:lnTo>
                    <a:lnTo>
                      <a:pt x="75" y="199"/>
                    </a:lnTo>
                    <a:lnTo>
                      <a:pt x="54" y="253"/>
                    </a:lnTo>
                    <a:lnTo>
                      <a:pt x="37" y="313"/>
                    </a:lnTo>
                    <a:lnTo>
                      <a:pt x="16" y="432"/>
                    </a:lnTo>
                    <a:lnTo>
                      <a:pt x="0" y="43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6" name="Freeform 310"/>
              <p:cNvSpPr>
                <a:spLocks/>
              </p:cNvSpPr>
              <p:nvPr/>
            </p:nvSpPr>
            <p:spPr bwMode="auto">
              <a:xfrm>
                <a:off x="3044" y="1141"/>
                <a:ext cx="141" cy="426"/>
              </a:xfrm>
              <a:custGeom>
                <a:avLst/>
                <a:gdLst>
                  <a:gd name="T0" fmla="*/ 124 w 141"/>
                  <a:gd name="T1" fmla="*/ 426 h 426"/>
                  <a:gd name="T2" fmla="*/ 71 w 141"/>
                  <a:gd name="T3" fmla="*/ 340 h 426"/>
                  <a:gd name="T4" fmla="*/ 71 w 141"/>
                  <a:gd name="T5" fmla="*/ 335 h 426"/>
                  <a:gd name="T6" fmla="*/ 33 w 141"/>
                  <a:gd name="T7" fmla="*/ 243 h 426"/>
                  <a:gd name="T8" fmla="*/ 6 w 141"/>
                  <a:gd name="T9" fmla="*/ 146 h 426"/>
                  <a:gd name="T10" fmla="*/ 0 w 141"/>
                  <a:gd name="T11" fmla="*/ 97 h 426"/>
                  <a:gd name="T12" fmla="*/ 0 w 141"/>
                  <a:gd name="T13" fmla="*/ 0 h 426"/>
                  <a:gd name="T14" fmla="*/ 17 w 141"/>
                  <a:gd name="T15" fmla="*/ 0 h 426"/>
                  <a:gd name="T16" fmla="*/ 17 w 141"/>
                  <a:gd name="T17" fmla="*/ 97 h 426"/>
                  <a:gd name="T18" fmla="*/ 22 w 141"/>
                  <a:gd name="T19" fmla="*/ 146 h 426"/>
                  <a:gd name="T20" fmla="*/ 49 w 141"/>
                  <a:gd name="T21" fmla="*/ 243 h 426"/>
                  <a:gd name="T22" fmla="*/ 81 w 141"/>
                  <a:gd name="T23" fmla="*/ 318 h 426"/>
                  <a:gd name="T24" fmla="*/ 141 w 141"/>
                  <a:gd name="T25" fmla="*/ 416 h 426"/>
                  <a:gd name="T26" fmla="*/ 124 w 141"/>
                  <a:gd name="T27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1" h="426">
                    <a:moveTo>
                      <a:pt x="124" y="426"/>
                    </a:moveTo>
                    <a:lnTo>
                      <a:pt x="71" y="340"/>
                    </a:lnTo>
                    <a:lnTo>
                      <a:pt x="71" y="335"/>
                    </a:lnTo>
                    <a:lnTo>
                      <a:pt x="33" y="243"/>
                    </a:lnTo>
                    <a:lnTo>
                      <a:pt x="6" y="146"/>
                    </a:lnTo>
                    <a:lnTo>
                      <a:pt x="0" y="97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97"/>
                    </a:lnTo>
                    <a:lnTo>
                      <a:pt x="22" y="146"/>
                    </a:lnTo>
                    <a:lnTo>
                      <a:pt x="49" y="243"/>
                    </a:lnTo>
                    <a:lnTo>
                      <a:pt x="81" y="318"/>
                    </a:lnTo>
                    <a:lnTo>
                      <a:pt x="141" y="416"/>
                    </a:lnTo>
                    <a:lnTo>
                      <a:pt x="124" y="4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7" name="Freeform 311"/>
              <p:cNvSpPr>
                <a:spLocks/>
              </p:cNvSpPr>
              <p:nvPr/>
            </p:nvSpPr>
            <p:spPr bwMode="auto">
              <a:xfrm>
                <a:off x="3320" y="1222"/>
                <a:ext cx="242" cy="345"/>
              </a:xfrm>
              <a:custGeom>
                <a:avLst/>
                <a:gdLst>
                  <a:gd name="T0" fmla="*/ 242 w 242"/>
                  <a:gd name="T1" fmla="*/ 0 h 345"/>
                  <a:gd name="T2" fmla="*/ 226 w 242"/>
                  <a:gd name="T3" fmla="*/ 54 h 345"/>
                  <a:gd name="T4" fmla="*/ 205 w 242"/>
                  <a:gd name="T5" fmla="*/ 102 h 345"/>
                  <a:gd name="T6" fmla="*/ 205 w 242"/>
                  <a:gd name="T7" fmla="*/ 108 h 345"/>
                  <a:gd name="T8" fmla="*/ 124 w 242"/>
                  <a:gd name="T9" fmla="*/ 237 h 345"/>
                  <a:gd name="T10" fmla="*/ 86 w 242"/>
                  <a:gd name="T11" fmla="*/ 275 h 345"/>
                  <a:gd name="T12" fmla="*/ 54 w 242"/>
                  <a:gd name="T13" fmla="*/ 313 h 345"/>
                  <a:gd name="T14" fmla="*/ 10 w 242"/>
                  <a:gd name="T15" fmla="*/ 345 h 345"/>
                  <a:gd name="T16" fmla="*/ 0 w 242"/>
                  <a:gd name="T17" fmla="*/ 335 h 345"/>
                  <a:gd name="T18" fmla="*/ 43 w 242"/>
                  <a:gd name="T19" fmla="*/ 302 h 345"/>
                  <a:gd name="T20" fmla="*/ 75 w 242"/>
                  <a:gd name="T21" fmla="*/ 264 h 345"/>
                  <a:gd name="T22" fmla="*/ 97 w 242"/>
                  <a:gd name="T23" fmla="*/ 243 h 345"/>
                  <a:gd name="T24" fmla="*/ 199 w 242"/>
                  <a:gd name="T25" fmla="*/ 86 h 345"/>
                  <a:gd name="T26" fmla="*/ 210 w 242"/>
                  <a:gd name="T27" fmla="*/ 54 h 345"/>
                  <a:gd name="T28" fmla="*/ 226 w 242"/>
                  <a:gd name="T29" fmla="*/ 0 h 345"/>
                  <a:gd name="T30" fmla="*/ 242 w 242"/>
                  <a:gd name="T31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2" h="345">
                    <a:moveTo>
                      <a:pt x="242" y="0"/>
                    </a:moveTo>
                    <a:lnTo>
                      <a:pt x="226" y="54"/>
                    </a:lnTo>
                    <a:lnTo>
                      <a:pt x="205" y="102"/>
                    </a:lnTo>
                    <a:lnTo>
                      <a:pt x="205" y="108"/>
                    </a:lnTo>
                    <a:lnTo>
                      <a:pt x="124" y="237"/>
                    </a:lnTo>
                    <a:lnTo>
                      <a:pt x="86" y="275"/>
                    </a:lnTo>
                    <a:lnTo>
                      <a:pt x="54" y="313"/>
                    </a:lnTo>
                    <a:lnTo>
                      <a:pt x="10" y="345"/>
                    </a:lnTo>
                    <a:lnTo>
                      <a:pt x="0" y="335"/>
                    </a:lnTo>
                    <a:lnTo>
                      <a:pt x="43" y="302"/>
                    </a:lnTo>
                    <a:lnTo>
                      <a:pt x="75" y="264"/>
                    </a:lnTo>
                    <a:lnTo>
                      <a:pt x="97" y="243"/>
                    </a:lnTo>
                    <a:lnTo>
                      <a:pt x="199" y="86"/>
                    </a:lnTo>
                    <a:lnTo>
                      <a:pt x="210" y="54"/>
                    </a:lnTo>
                    <a:lnTo>
                      <a:pt x="226" y="0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8" name="Freeform 312"/>
              <p:cNvSpPr>
                <a:spLocks/>
              </p:cNvSpPr>
              <p:nvPr/>
            </p:nvSpPr>
            <p:spPr bwMode="auto">
              <a:xfrm>
                <a:off x="3638" y="1233"/>
                <a:ext cx="86" cy="324"/>
              </a:xfrm>
              <a:custGeom>
                <a:avLst/>
                <a:gdLst>
                  <a:gd name="T0" fmla="*/ 70 w 86"/>
                  <a:gd name="T1" fmla="*/ 324 h 324"/>
                  <a:gd name="T2" fmla="*/ 38 w 86"/>
                  <a:gd name="T3" fmla="*/ 259 h 324"/>
                  <a:gd name="T4" fmla="*/ 16 w 86"/>
                  <a:gd name="T5" fmla="*/ 194 h 324"/>
                  <a:gd name="T6" fmla="*/ 5 w 86"/>
                  <a:gd name="T7" fmla="*/ 129 h 324"/>
                  <a:gd name="T8" fmla="*/ 0 w 86"/>
                  <a:gd name="T9" fmla="*/ 59 h 324"/>
                  <a:gd name="T10" fmla="*/ 0 w 86"/>
                  <a:gd name="T11" fmla="*/ 0 h 324"/>
                  <a:gd name="T12" fmla="*/ 16 w 86"/>
                  <a:gd name="T13" fmla="*/ 0 h 324"/>
                  <a:gd name="T14" fmla="*/ 16 w 86"/>
                  <a:gd name="T15" fmla="*/ 59 h 324"/>
                  <a:gd name="T16" fmla="*/ 22 w 86"/>
                  <a:gd name="T17" fmla="*/ 129 h 324"/>
                  <a:gd name="T18" fmla="*/ 32 w 86"/>
                  <a:gd name="T19" fmla="*/ 194 h 324"/>
                  <a:gd name="T20" fmla="*/ 54 w 86"/>
                  <a:gd name="T21" fmla="*/ 259 h 324"/>
                  <a:gd name="T22" fmla="*/ 86 w 86"/>
                  <a:gd name="T23" fmla="*/ 324 h 324"/>
                  <a:gd name="T24" fmla="*/ 70 w 86"/>
                  <a:gd name="T25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" h="324">
                    <a:moveTo>
                      <a:pt x="70" y="324"/>
                    </a:moveTo>
                    <a:lnTo>
                      <a:pt x="38" y="259"/>
                    </a:lnTo>
                    <a:lnTo>
                      <a:pt x="16" y="194"/>
                    </a:lnTo>
                    <a:lnTo>
                      <a:pt x="5" y="129"/>
                    </a:lnTo>
                    <a:lnTo>
                      <a:pt x="0" y="59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59"/>
                    </a:lnTo>
                    <a:lnTo>
                      <a:pt x="22" y="129"/>
                    </a:lnTo>
                    <a:lnTo>
                      <a:pt x="32" y="194"/>
                    </a:lnTo>
                    <a:lnTo>
                      <a:pt x="54" y="259"/>
                    </a:lnTo>
                    <a:lnTo>
                      <a:pt x="86" y="324"/>
                    </a:lnTo>
                    <a:lnTo>
                      <a:pt x="70" y="32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49" name="Freeform 313"/>
              <p:cNvSpPr>
                <a:spLocks/>
              </p:cNvSpPr>
              <p:nvPr/>
            </p:nvSpPr>
            <p:spPr bwMode="auto">
              <a:xfrm>
                <a:off x="3767" y="1891"/>
                <a:ext cx="38" cy="130"/>
              </a:xfrm>
              <a:custGeom>
                <a:avLst/>
                <a:gdLst>
                  <a:gd name="T0" fmla="*/ 17 w 38"/>
                  <a:gd name="T1" fmla="*/ 0 h 130"/>
                  <a:gd name="T2" fmla="*/ 33 w 38"/>
                  <a:gd name="T3" fmla="*/ 38 h 130"/>
                  <a:gd name="T4" fmla="*/ 38 w 38"/>
                  <a:gd name="T5" fmla="*/ 76 h 130"/>
                  <a:gd name="T6" fmla="*/ 27 w 38"/>
                  <a:gd name="T7" fmla="*/ 130 h 130"/>
                  <a:gd name="T8" fmla="*/ 11 w 38"/>
                  <a:gd name="T9" fmla="*/ 130 h 130"/>
                  <a:gd name="T10" fmla="*/ 22 w 38"/>
                  <a:gd name="T11" fmla="*/ 76 h 130"/>
                  <a:gd name="T12" fmla="*/ 17 w 38"/>
                  <a:gd name="T13" fmla="*/ 38 h 130"/>
                  <a:gd name="T14" fmla="*/ 0 w 38"/>
                  <a:gd name="T15" fmla="*/ 0 h 130"/>
                  <a:gd name="T16" fmla="*/ 17 w 38"/>
                  <a:gd name="T1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130">
                    <a:moveTo>
                      <a:pt x="17" y="0"/>
                    </a:moveTo>
                    <a:lnTo>
                      <a:pt x="33" y="38"/>
                    </a:lnTo>
                    <a:lnTo>
                      <a:pt x="38" y="76"/>
                    </a:lnTo>
                    <a:lnTo>
                      <a:pt x="27" y="130"/>
                    </a:lnTo>
                    <a:lnTo>
                      <a:pt x="11" y="130"/>
                    </a:lnTo>
                    <a:lnTo>
                      <a:pt x="22" y="76"/>
                    </a:lnTo>
                    <a:lnTo>
                      <a:pt x="17" y="38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50" name="Freeform 314"/>
              <p:cNvSpPr>
                <a:spLocks/>
              </p:cNvSpPr>
              <p:nvPr/>
            </p:nvSpPr>
            <p:spPr bwMode="auto">
              <a:xfrm>
                <a:off x="3158" y="1897"/>
                <a:ext cx="59" cy="291"/>
              </a:xfrm>
              <a:custGeom>
                <a:avLst/>
                <a:gdLst>
                  <a:gd name="T0" fmla="*/ 0 w 59"/>
                  <a:gd name="T1" fmla="*/ 291 h 291"/>
                  <a:gd name="T2" fmla="*/ 0 w 59"/>
                  <a:gd name="T3" fmla="*/ 242 h 291"/>
                  <a:gd name="T4" fmla="*/ 5 w 59"/>
                  <a:gd name="T5" fmla="*/ 178 h 291"/>
                  <a:gd name="T6" fmla="*/ 10 w 59"/>
                  <a:gd name="T7" fmla="*/ 118 h 291"/>
                  <a:gd name="T8" fmla="*/ 43 w 59"/>
                  <a:gd name="T9" fmla="*/ 0 h 291"/>
                  <a:gd name="T10" fmla="*/ 59 w 59"/>
                  <a:gd name="T11" fmla="*/ 0 h 291"/>
                  <a:gd name="T12" fmla="*/ 27 w 59"/>
                  <a:gd name="T13" fmla="*/ 118 h 291"/>
                  <a:gd name="T14" fmla="*/ 21 w 59"/>
                  <a:gd name="T15" fmla="*/ 178 h 291"/>
                  <a:gd name="T16" fmla="*/ 16 w 59"/>
                  <a:gd name="T17" fmla="*/ 242 h 291"/>
                  <a:gd name="T18" fmla="*/ 16 w 59"/>
                  <a:gd name="T19" fmla="*/ 291 h 291"/>
                  <a:gd name="T20" fmla="*/ 0 w 59"/>
                  <a:gd name="T21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291">
                    <a:moveTo>
                      <a:pt x="0" y="291"/>
                    </a:moveTo>
                    <a:lnTo>
                      <a:pt x="0" y="242"/>
                    </a:lnTo>
                    <a:lnTo>
                      <a:pt x="5" y="178"/>
                    </a:lnTo>
                    <a:lnTo>
                      <a:pt x="10" y="118"/>
                    </a:lnTo>
                    <a:lnTo>
                      <a:pt x="43" y="0"/>
                    </a:lnTo>
                    <a:lnTo>
                      <a:pt x="59" y="0"/>
                    </a:lnTo>
                    <a:lnTo>
                      <a:pt x="27" y="118"/>
                    </a:lnTo>
                    <a:lnTo>
                      <a:pt x="21" y="178"/>
                    </a:lnTo>
                    <a:lnTo>
                      <a:pt x="16" y="242"/>
                    </a:lnTo>
                    <a:lnTo>
                      <a:pt x="16" y="291"/>
                    </a:lnTo>
                    <a:lnTo>
                      <a:pt x="0" y="29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2651" name="Freeform 315"/>
              <p:cNvSpPr>
                <a:spLocks/>
              </p:cNvSpPr>
              <p:nvPr/>
            </p:nvSpPr>
            <p:spPr bwMode="auto">
              <a:xfrm>
                <a:off x="2699" y="1897"/>
                <a:ext cx="43" cy="291"/>
              </a:xfrm>
              <a:custGeom>
                <a:avLst/>
                <a:gdLst>
                  <a:gd name="T0" fmla="*/ 27 w 43"/>
                  <a:gd name="T1" fmla="*/ 291 h 291"/>
                  <a:gd name="T2" fmla="*/ 16 w 43"/>
                  <a:gd name="T3" fmla="*/ 237 h 291"/>
                  <a:gd name="T4" fmla="*/ 5 w 43"/>
                  <a:gd name="T5" fmla="*/ 188 h 291"/>
                  <a:gd name="T6" fmla="*/ 0 w 43"/>
                  <a:gd name="T7" fmla="*/ 134 h 291"/>
                  <a:gd name="T8" fmla="*/ 0 w 43"/>
                  <a:gd name="T9" fmla="*/ 0 h 291"/>
                  <a:gd name="T10" fmla="*/ 16 w 43"/>
                  <a:gd name="T11" fmla="*/ 0 h 291"/>
                  <a:gd name="T12" fmla="*/ 16 w 43"/>
                  <a:gd name="T13" fmla="*/ 134 h 291"/>
                  <a:gd name="T14" fmla="*/ 22 w 43"/>
                  <a:gd name="T15" fmla="*/ 188 h 291"/>
                  <a:gd name="T16" fmla="*/ 32 w 43"/>
                  <a:gd name="T17" fmla="*/ 237 h 291"/>
                  <a:gd name="T18" fmla="*/ 43 w 43"/>
                  <a:gd name="T19" fmla="*/ 291 h 291"/>
                  <a:gd name="T20" fmla="*/ 27 w 43"/>
                  <a:gd name="T21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291">
                    <a:moveTo>
                      <a:pt x="27" y="291"/>
                    </a:moveTo>
                    <a:lnTo>
                      <a:pt x="16" y="237"/>
                    </a:lnTo>
                    <a:lnTo>
                      <a:pt x="5" y="188"/>
                    </a:lnTo>
                    <a:lnTo>
                      <a:pt x="0" y="134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134"/>
                    </a:lnTo>
                    <a:lnTo>
                      <a:pt x="22" y="188"/>
                    </a:lnTo>
                    <a:lnTo>
                      <a:pt x="32" y="237"/>
                    </a:lnTo>
                    <a:lnTo>
                      <a:pt x="43" y="291"/>
                    </a:lnTo>
                    <a:lnTo>
                      <a:pt x="27" y="29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72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4.3  Dialog levels and Virtual Window method</a:t>
            </a:r>
          </a:p>
        </p:txBody>
      </p:sp>
      <p:pic>
        <p:nvPicPr>
          <p:cNvPr id="148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8" t="-1077" r="39854" b="80858"/>
          <a:stretch>
            <a:fillRect/>
          </a:stretch>
        </p:blipFill>
        <p:spPr bwMode="auto">
          <a:xfrm>
            <a:off x="323850" y="714375"/>
            <a:ext cx="3009900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685800" y="2149475"/>
            <a:ext cx="20605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Domain level</a:t>
            </a:r>
          </a:p>
          <a:p>
            <a:pPr algn="l"/>
            <a:r>
              <a:rPr lang="da-DK" altLang="da-DK" b="0" noProof="1"/>
              <a:t>Task description</a:t>
            </a:r>
          </a:p>
          <a:p>
            <a:pPr algn="l"/>
            <a:r>
              <a:rPr lang="da-DK" altLang="da-DK" b="0" noProof="1"/>
              <a:t>and data modeling</a:t>
            </a:r>
            <a:endParaRPr lang="da-DK" altLang="da-DK" noProof="1"/>
          </a:p>
        </p:txBody>
      </p:sp>
      <p:sp>
        <p:nvSpPr>
          <p:cNvPr id="148486" name="Text Box 6"/>
          <p:cNvSpPr txBox="1">
            <a:spLocks noChangeArrowheads="1"/>
          </p:cNvSpPr>
          <p:nvPr/>
        </p:nvSpPr>
        <p:spPr bwMode="auto">
          <a:xfrm>
            <a:off x="6634163" y="1025525"/>
            <a:ext cx="22510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Data level</a:t>
            </a:r>
          </a:p>
          <a:p>
            <a:pPr algn="l"/>
            <a:r>
              <a:rPr lang="da-DK" altLang="da-DK" b="0" noProof="1"/>
              <a:t>Planning and design</a:t>
            </a:r>
          </a:p>
          <a:p>
            <a:pPr algn="l"/>
            <a:r>
              <a:rPr lang="da-DK" altLang="da-DK" b="0" noProof="1"/>
              <a:t>of Virtual Windows</a:t>
            </a:r>
            <a:endParaRPr lang="da-DK" altLang="da-DK" noProof="1"/>
          </a:p>
        </p:txBody>
      </p:sp>
      <p:sp>
        <p:nvSpPr>
          <p:cNvPr id="148489" name="Text Box 9"/>
          <p:cNvSpPr txBox="1">
            <a:spLocks noChangeArrowheads="1"/>
          </p:cNvSpPr>
          <p:nvPr/>
        </p:nvSpPr>
        <p:spPr bwMode="auto">
          <a:xfrm>
            <a:off x="6659563" y="5078413"/>
            <a:ext cx="221297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Physical level and </a:t>
            </a:r>
          </a:p>
          <a:p>
            <a:pPr algn="l"/>
            <a:r>
              <a:rPr lang="da-DK" altLang="da-DK" noProof="1"/>
              <a:t>software platform</a:t>
            </a:r>
          </a:p>
          <a:p>
            <a:pPr algn="l"/>
            <a:r>
              <a:rPr lang="da-DK" altLang="da-DK" b="0" noProof="1"/>
              <a:t>Color screen? Mic?</a:t>
            </a:r>
          </a:p>
          <a:p>
            <a:pPr algn="l"/>
            <a:r>
              <a:rPr lang="da-DK" altLang="da-DK" b="0" noProof="1"/>
              <a:t>Web-based or </a:t>
            </a:r>
          </a:p>
          <a:p>
            <a:pPr algn="l"/>
            <a:r>
              <a:rPr lang="da-DK" altLang="da-DK" b="0" noProof="1"/>
              <a:t>window-based?</a:t>
            </a:r>
            <a:endParaRPr lang="da-DK" altLang="da-DK" noProof="1"/>
          </a:p>
        </p:txBody>
      </p:sp>
      <p:grpSp>
        <p:nvGrpSpPr>
          <p:cNvPr id="148775" name="Group 295"/>
          <p:cNvGrpSpPr>
            <a:grpSpLocks/>
          </p:cNvGrpSpPr>
          <p:nvPr/>
        </p:nvGrpSpPr>
        <p:grpSpPr bwMode="auto">
          <a:xfrm>
            <a:off x="685800" y="3143250"/>
            <a:ext cx="2593975" cy="2225675"/>
            <a:chOff x="432" y="1980"/>
            <a:chExt cx="1634" cy="1402"/>
          </a:xfrm>
        </p:grpSpPr>
        <p:sp>
          <p:nvSpPr>
            <p:cNvPr id="148490" name="Text Box 10"/>
            <p:cNvSpPr txBox="1">
              <a:spLocks noChangeArrowheads="1"/>
            </p:cNvSpPr>
            <p:nvPr/>
          </p:nvSpPr>
          <p:spPr bwMode="auto">
            <a:xfrm>
              <a:off x="432" y="2805"/>
              <a:ext cx="1634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noProof="1"/>
                <a:t>Mapping level</a:t>
              </a:r>
            </a:p>
            <a:p>
              <a:pPr algn="l"/>
              <a:r>
                <a:rPr lang="da-DK" altLang="da-DK" b="0" noProof="1"/>
                <a:t>Planning the functions</a:t>
              </a:r>
            </a:p>
            <a:p>
              <a:pPr algn="l"/>
              <a:r>
                <a:rPr lang="da-DK" altLang="da-DK" b="0" noProof="1"/>
                <a:t>(cognitive walk through)</a:t>
              </a:r>
              <a:endParaRPr lang="da-DK" altLang="da-DK" noProof="1"/>
            </a:p>
          </p:txBody>
        </p:sp>
        <p:sp>
          <p:nvSpPr>
            <p:cNvPr id="148491" name="AutoShape 11"/>
            <p:cNvSpPr>
              <a:spLocks noChangeArrowheads="1"/>
            </p:cNvSpPr>
            <p:nvPr/>
          </p:nvSpPr>
          <p:spPr bwMode="auto">
            <a:xfrm flipV="1">
              <a:off x="948" y="1980"/>
              <a:ext cx="852" cy="961"/>
            </a:xfrm>
            <a:custGeom>
              <a:avLst/>
              <a:gdLst>
                <a:gd name="G0" fmla="+- 15063 0 0"/>
                <a:gd name="G1" fmla="+- 3934 0 0"/>
                <a:gd name="G2" fmla="+- 12158 0 3934"/>
                <a:gd name="G3" fmla="+- G2 0 3934"/>
                <a:gd name="G4" fmla="*/ G3 32768 32059"/>
                <a:gd name="G5" fmla="*/ G4 1 2"/>
                <a:gd name="G6" fmla="+- 21600 0 15063"/>
                <a:gd name="G7" fmla="*/ G6 3934 6079"/>
                <a:gd name="G8" fmla="+- G7 15063 0"/>
                <a:gd name="T0" fmla="*/ 15063 w 21600"/>
                <a:gd name="T1" fmla="*/ 0 h 21600"/>
                <a:gd name="T2" fmla="*/ 15063 w 21600"/>
                <a:gd name="T3" fmla="*/ 12158 h 21600"/>
                <a:gd name="T4" fmla="*/ 2193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063" y="0"/>
                  </a:lnTo>
                  <a:lnTo>
                    <a:pt x="15063" y="3934"/>
                  </a:lnTo>
                  <a:lnTo>
                    <a:pt x="12427" y="3934"/>
                  </a:lnTo>
                  <a:cubicBezTo>
                    <a:pt x="5564" y="3934"/>
                    <a:pt x="0" y="7616"/>
                    <a:pt x="0" y="12158"/>
                  </a:cubicBezTo>
                  <a:lnTo>
                    <a:pt x="0" y="21600"/>
                  </a:lnTo>
                  <a:lnTo>
                    <a:pt x="4385" y="21600"/>
                  </a:lnTo>
                  <a:lnTo>
                    <a:pt x="4385" y="12158"/>
                  </a:lnTo>
                  <a:cubicBezTo>
                    <a:pt x="4385" y="9985"/>
                    <a:pt x="7986" y="8224"/>
                    <a:pt x="12427" y="8224"/>
                  </a:cubicBezTo>
                  <a:lnTo>
                    <a:pt x="15063" y="8224"/>
                  </a:lnTo>
                  <a:lnTo>
                    <a:pt x="15063" y="12158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48778" name="Group 298"/>
          <p:cNvGrpSpPr>
            <a:grpSpLocks/>
          </p:cNvGrpSpPr>
          <p:nvPr/>
        </p:nvGrpSpPr>
        <p:grpSpPr bwMode="auto">
          <a:xfrm>
            <a:off x="3240088" y="852488"/>
            <a:ext cx="3168650" cy="5559425"/>
            <a:chOff x="2041" y="537"/>
            <a:chExt cx="1996" cy="3502"/>
          </a:xfrm>
        </p:grpSpPr>
        <p:grpSp>
          <p:nvGrpSpPr>
            <p:cNvPr id="148493" name="Group 13"/>
            <p:cNvGrpSpPr>
              <a:grpSpLocks/>
            </p:cNvGrpSpPr>
            <p:nvPr/>
          </p:nvGrpSpPr>
          <p:grpSpPr bwMode="auto">
            <a:xfrm>
              <a:off x="2041" y="2210"/>
              <a:ext cx="1959" cy="1829"/>
              <a:chOff x="2041" y="2210"/>
              <a:chExt cx="1959" cy="1829"/>
            </a:xfrm>
          </p:grpSpPr>
          <p:sp>
            <p:nvSpPr>
              <p:cNvPr id="148494" name="Freeform 14"/>
              <p:cNvSpPr>
                <a:spLocks/>
              </p:cNvSpPr>
              <p:nvPr/>
            </p:nvSpPr>
            <p:spPr bwMode="auto">
              <a:xfrm>
                <a:off x="2451" y="3537"/>
                <a:ext cx="1198" cy="178"/>
              </a:xfrm>
              <a:custGeom>
                <a:avLst/>
                <a:gdLst>
                  <a:gd name="T0" fmla="*/ 1198 w 1198"/>
                  <a:gd name="T1" fmla="*/ 178 h 178"/>
                  <a:gd name="T2" fmla="*/ 0 w 1198"/>
                  <a:gd name="T3" fmla="*/ 178 h 178"/>
                  <a:gd name="T4" fmla="*/ 27 w 1198"/>
                  <a:gd name="T5" fmla="*/ 113 h 178"/>
                  <a:gd name="T6" fmla="*/ 108 w 1198"/>
                  <a:gd name="T7" fmla="*/ 0 h 178"/>
                  <a:gd name="T8" fmla="*/ 1106 w 1198"/>
                  <a:gd name="T9" fmla="*/ 0 h 178"/>
                  <a:gd name="T10" fmla="*/ 1182 w 1198"/>
                  <a:gd name="T11" fmla="*/ 113 h 178"/>
                  <a:gd name="T12" fmla="*/ 1198 w 1198"/>
                  <a:gd name="T13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8" h="178">
                    <a:moveTo>
                      <a:pt x="1198" y="178"/>
                    </a:moveTo>
                    <a:lnTo>
                      <a:pt x="0" y="178"/>
                    </a:lnTo>
                    <a:lnTo>
                      <a:pt x="27" y="113"/>
                    </a:lnTo>
                    <a:lnTo>
                      <a:pt x="108" y="0"/>
                    </a:lnTo>
                    <a:lnTo>
                      <a:pt x="1106" y="0"/>
                    </a:lnTo>
                    <a:lnTo>
                      <a:pt x="1182" y="113"/>
                    </a:lnTo>
                    <a:lnTo>
                      <a:pt x="1198" y="178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495" name="Freeform 15"/>
              <p:cNvSpPr>
                <a:spLocks/>
              </p:cNvSpPr>
              <p:nvPr/>
            </p:nvSpPr>
            <p:spPr bwMode="auto">
              <a:xfrm>
                <a:off x="2445" y="3532"/>
                <a:ext cx="1209" cy="189"/>
              </a:xfrm>
              <a:custGeom>
                <a:avLst/>
                <a:gdLst>
                  <a:gd name="T0" fmla="*/ 6 w 1209"/>
                  <a:gd name="T1" fmla="*/ 189 h 189"/>
                  <a:gd name="T2" fmla="*/ 0 w 1209"/>
                  <a:gd name="T3" fmla="*/ 183 h 189"/>
                  <a:gd name="T4" fmla="*/ 27 w 1209"/>
                  <a:gd name="T5" fmla="*/ 118 h 189"/>
                  <a:gd name="T6" fmla="*/ 108 w 1209"/>
                  <a:gd name="T7" fmla="*/ 5 h 189"/>
                  <a:gd name="T8" fmla="*/ 114 w 1209"/>
                  <a:gd name="T9" fmla="*/ 0 h 189"/>
                  <a:gd name="T10" fmla="*/ 1112 w 1209"/>
                  <a:gd name="T11" fmla="*/ 0 h 189"/>
                  <a:gd name="T12" fmla="*/ 1117 w 1209"/>
                  <a:gd name="T13" fmla="*/ 5 h 189"/>
                  <a:gd name="T14" fmla="*/ 1193 w 1209"/>
                  <a:gd name="T15" fmla="*/ 118 h 189"/>
                  <a:gd name="T16" fmla="*/ 1209 w 1209"/>
                  <a:gd name="T17" fmla="*/ 183 h 189"/>
                  <a:gd name="T18" fmla="*/ 1198 w 1209"/>
                  <a:gd name="T19" fmla="*/ 183 h 189"/>
                  <a:gd name="T20" fmla="*/ 1182 w 1209"/>
                  <a:gd name="T21" fmla="*/ 118 h 189"/>
                  <a:gd name="T22" fmla="*/ 1112 w 1209"/>
                  <a:gd name="T23" fmla="*/ 11 h 189"/>
                  <a:gd name="T24" fmla="*/ 114 w 1209"/>
                  <a:gd name="T25" fmla="*/ 11 h 189"/>
                  <a:gd name="T26" fmla="*/ 38 w 1209"/>
                  <a:gd name="T27" fmla="*/ 118 h 189"/>
                  <a:gd name="T28" fmla="*/ 11 w 1209"/>
                  <a:gd name="T29" fmla="*/ 183 h 189"/>
                  <a:gd name="T30" fmla="*/ 6 w 1209"/>
                  <a:gd name="T31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9" h="189">
                    <a:moveTo>
                      <a:pt x="6" y="189"/>
                    </a:moveTo>
                    <a:lnTo>
                      <a:pt x="0" y="183"/>
                    </a:lnTo>
                    <a:lnTo>
                      <a:pt x="27" y="118"/>
                    </a:lnTo>
                    <a:lnTo>
                      <a:pt x="108" y="5"/>
                    </a:lnTo>
                    <a:lnTo>
                      <a:pt x="114" y="0"/>
                    </a:lnTo>
                    <a:lnTo>
                      <a:pt x="1112" y="0"/>
                    </a:lnTo>
                    <a:lnTo>
                      <a:pt x="1117" y="5"/>
                    </a:lnTo>
                    <a:lnTo>
                      <a:pt x="1193" y="118"/>
                    </a:lnTo>
                    <a:lnTo>
                      <a:pt x="1209" y="183"/>
                    </a:lnTo>
                    <a:lnTo>
                      <a:pt x="1198" y="183"/>
                    </a:lnTo>
                    <a:lnTo>
                      <a:pt x="1182" y="118"/>
                    </a:lnTo>
                    <a:lnTo>
                      <a:pt x="1112" y="11"/>
                    </a:lnTo>
                    <a:lnTo>
                      <a:pt x="114" y="11"/>
                    </a:lnTo>
                    <a:lnTo>
                      <a:pt x="38" y="118"/>
                    </a:lnTo>
                    <a:lnTo>
                      <a:pt x="11" y="183"/>
                    </a:lnTo>
                    <a:lnTo>
                      <a:pt x="6" y="1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496" name="Freeform 16"/>
              <p:cNvSpPr>
                <a:spLocks/>
              </p:cNvSpPr>
              <p:nvPr/>
            </p:nvSpPr>
            <p:spPr bwMode="auto">
              <a:xfrm>
                <a:off x="2451" y="3710"/>
                <a:ext cx="1203" cy="11"/>
              </a:xfrm>
              <a:custGeom>
                <a:avLst/>
                <a:gdLst>
                  <a:gd name="T0" fmla="*/ 1203 w 1203"/>
                  <a:gd name="T1" fmla="*/ 5 h 11"/>
                  <a:gd name="T2" fmla="*/ 1198 w 1203"/>
                  <a:gd name="T3" fmla="*/ 11 h 11"/>
                  <a:gd name="T4" fmla="*/ 0 w 1203"/>
                  <a:gd name="T5" fmla="*/ 11 h 11"/>
                  <a:gd name="T6" fmla="*/ 0 w 1203"/>
                  <a:gd name="T7" fmla="*/ 0 h 11"/>
                  <a:gd name="T8" fmla="*/ 1198 w 1203"/>
                  <a:gd name="T9" fmla="*/ 0 h 11"/>
                  <a:gd name="T10" fmla="*/ 1203 w 1203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3" h="11">
                    <a:moveTo>
                      <a:pt x="1203" y="5"/>
                    </a:moveTo>
                    <a:lnTo>
                      <a:pt x="119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98" y="0"/>
                    </a:lnTo>
                    <a:lnTo>
                      <a:pt x="1203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497" name="Rectangle 17"/>
              <p:cNvSpPr>
                <a:spLocks noChangeArrowheads="1"/>
              </p:cNvSpPr>
              <p:nvPr/>
            </p:nvSpPr>
            <p:spPr bwMode="auto">
              <a:xfrm>
                <a:off x="2515" y="3629"/>
                <a:ext cx="13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498" name="Freeform 18"/>
              <p:cNvSpPr>
                <a:spLocks/>
              </p:cNvSpPr>
              <p:nvPr/>
            </p:nvSpPr>
            <p:spPr bwMode="auto">
              <a:xfrm>
                <a:off x="2672" y="3548"/>
                <a:ext cx="755" cy="75"/>
              </a:xfrm>
              <a:custGeom>
                <a:avLst/>
                <a:gdLst>
                  <a:gd name="T0" fmla="*/ 0 w 755"/>
                  <a:gd name="T1" fmla="*/ 38 h 75"/>
                  <a:gd name="T2" fmla="*/ 5 w 755"/>
                  <a:gd name="T3" fmla="*/ 32 h 75"/>
                  <a:gd name="T4" fmla="*/ 32 w 755"/>
                  <a:gd name="T5" fmla="*/ 21 h 75"/>
                  <a:gd name="T6" fmla="*/ 65 w 755"/>
                  <a:gd name="T7" fmla="*/ 16 h 75"/>
                  <a:gd name="T8" fmla="*/ 113 w 755"/>
                  <a:gd name="T9" fmla="*/ 11 h 75"/>
                  <a:gd name="T10" fmla="*/ 167 w 755"/>
                  <a:gd name="T11" fmla="*/ 5 h 75"/>
                  <a:gd name="T12" fmla="*/ 232 w 755"/>
                  <a:gd name="T13" fmla="*/ 5 h 75"/>
                  <a:gd name="T14" fmla="*/ 302 w 755"/>
                  <a:gd name="T15" fmla="*/ 0 h 75"/>
                  <a:gd name="T16" fmla="*/ 453 w 755"/>
                  <a:gd name="T17" fmla="*/ 0 h 75"/>
                  <a:gd name="T18" fmla="*/ 523 w 755"/>
                  <a:gd name="T19" fmla="*/ 5 h 75"/>
                  <a:gd name="T20" fmla="*/ 588 w 755"/>
                  <a:gd name="T21" fmla="*/ 5 h 75"/>
                  <a:gd name="T22" fmla="*/ 642 w 755"/>
                  <a:gd name="T23" fmla="*/ 11 h 75"/>
                  <a:gd name="T24" fmla="*/ 691 w 755"/>
                  <a:gd name="T25" fmla="*/ 16 h 75"/>
                  <a:gd name="T26" fmla="*/ 723 w 755"/>
                  <a:gd name="T27" fmla="*/ 21 h 75"/>
                  <a:gd name="T28" fmla="*/ 750 w 755"/>
                  <a:gd name="T29" fmla="*/ 32 h 75"/>
                  <a:gd name="T30" fmla="*/ 755 w 755"/>
                  <a:gd name="T31" fmla="*/ 38 h 75"/>
                  <a:gd name="T32" fmla="*/ 750 w 755"/>
                  <a:gd name="T33" fmla="*/ 43 h 75"/>
                  <a:gd name="T34" fmla="*/ 723 w 755"/>
                  <a:gd name="T35" fmla="*/ 54 h 75"/>
                  <a:gd name="T36" fmla="*/ 691 w 755"/>
                  <a:gd name="T37" fmla="*/ 59 h 75"/>
                  <a:gd name="T38" fmla="*/ 642 w 755"/>
                  <a:gd name="T39" fmla="*/ 65 h 75"/>
                  <a:gd name="T40" fmla="*/ 588 w 755"/>
                  <a:gd name="T41" fmla="*/ 70 h 75"/>
                  <a:gd name="T42" fmla="*/ 523 w 755"/>
                  <a:gd name="T43" fmla="*/ 70 h 75"/>
                  <a:gd name="T44" fmla="*/ 453 w 755"/>
                  <a:gd name="T45" fmla="*/ 75 h 75"/>
                  <a:gd name="T46" fmla="*/ 302 w 755"/>
                  <a:gd name="T47" fmla="*/ 75 h 75"/>
                  <a:gd name="T48" fmla="*/ 232 w 755"/>
                  <a:gd name="T49" fmla="*/ 70 h 75"/>
                  <a:gd name="T50" fmla="*/ 167 w 755"/>
                  <a:gd name="T51" fmla="*/ 70 h 75"/>
                  <a:gd name="T52" fmla="*/ 113 w 755"/>
                  <a:gd name="T53" fmla="*/ 65 h 75"/>
                  <a:gd name="T54" fmla="*/ 65 w 755"/>
                  <a:gd name="T55" fmla="*/ 59 h 75"/>
                  <a:gd name="T56" fmla="*/ 32 w 755"/>
                  <a:gd name="T57" fmla="*/ 54 h 75"/>
                  <a:gd name="T58" fmla="*/ 5 w 755"/>
                  <a:gd name="T59" fmla="*/ 43 h 75"/>
                  <a:gd name="T60" fmla="*/ 0 w 755"/>
                  <a:gd name="T61" fmla="*/ 3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55" h="75">
                    <a:moveTo>
                      <a:pt x="0" y="38"/>
                    </a:moveTo>
                    <a:lnTo>
                      <a:pt x="5" y="32"/>
                    </a:lnTo>
                    <a:lnTo>
                      <a:pt x="32" y="21"/>
                    </a:lnTo>
                    <a:lnTo>
                      <a:pt x="65" y="16"/>
                    </a:lnTo>
                    <a:lnTo>
                      <a:pt x="113" y="11"/>
                    </a:lnTo>
                    <a:lnTo>
                      <a:pt x="167" y="5"/>
                    </a:lnTo>
                    <a:lnTo>
                      <a:pt x="232" y="5"/>
                    </a:lnTo>
                    <a:lnTo>
                      <a:pt x="302" y="0"/>
                    </a:lnTo>
                    <a:lnTo>
                      <a:pt x="453" y="0"/>
                    </a:lnTo>
                    <a:lnTo>
                      <a:pt x="523" y="5"/>
                    </a:lnTo>
                    <a:lnTo>
                      <a:pt x="588" y="5"/>
                    </a:lnTo>
                    <a:lnTo>
                      <a:pt x="642" y="11"/>
                    </a:lnTo>
                    <a:lnTo>
                      <a:pt x="691" y="16"/>
                    </a:lnTo>
                    <a:lnTo>
                      <a:pt x="723" y="21"/>
                    </a:lnTo>
                    <a:lnTo>
                      <a:pt x="750" y="32"/>
                    </a:lnTo>
                    <a:lnTo>
                      <a:pt x="755" y="38"/>
                    </a:lnTo>
                    <a:lnTo>
                      <a:pt x="750" y="43"/>
                    </a:lnTo>
                    <a:lnTo>
                      <a:pt x="723" y="54"/>
                    </a:lnTo>
                    <a:lnTo>
                      <a:pt x="691" y="59"/>
                    </a:lnTo>
                    <a:lnTo>
                      <a:pt x="642" y="65"/>
                    </a:lnTo>
                    <a:lnTo>
                      <a:pt x="588" y="70"/>
                    </a:lnTo>
                    <a:lnTo>
                      <a:pt x="523" y="70"/>
                    </a:lnTo>
                    <a:lnTo>
                      <a:pt x="453" y="75"/>
                    </a:lnTo>
                    <a:lnTo>
                      <a:pt x="302" y="75"/>
                    </a:lnTo>
                    <a:lnTo>
                      <a:pt x="232" y="70"/>
                    </a:lnTo>
                    <a:lnTo>
                      <a:pt x="167" y="70"/>
                    </a:lnTo>
                    <a:lnTo>
                      <a:pt x="113" y="65"/>
                    </a:lnTo>
                    <a:lnTo>
                      <a:pt x="65" y="59"/>
                    </a:lnTo>
                    <a:lnTo>
                      <a:pt x="32" y="54"/>
                    </a:lnTo>
                    <a:lnTo>
                      <a:pt x="5" y="43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499" name="Freeform 19"/>
              <p:cNvSpPr>
                <a:spLocks/>
              </p:cNvSpPr>
              <p:nvPr/>
            </p:nvSpPr>
            <p:spPr bwMode="auto">
              <a:xfrm>
                <a:off x="2667" y="3543"/>
                <a:ext cx="766" cy="86"/>
              </a:xfrm>
              <a:custGeom>
                <a:avLst/>
                <a:gdLst>
                  <a:gd name="T0" fmla="*/ 10 w 766"/>
                  <a:gd name="T1" fmla="*/ 32 h 86"/>
                  <a:gd name="T2" fmla="*/ 70 w 766"/>
                  <a:gd name="T3" fmla="*/ 16 h 86"/>
                  <a:gd name="T4" fmla="*/ 172 w 766"/>
                  <a:gd name="T5" fmla="*/ 5 h 86"/>
                  <a:gd name="T6" fmla="*/ 307 w 766"/>
                  <a:gd name="T7" fmla="*/ 0 h 86"/>
                  <a:gd name="T8" fmla="*/ 528 w 766"/>
                  <a:gd name="T9" fmla="*/ 5 h 86"/>
                  <a:gd name="T10" fmla="*/ 647 w 766"/>
                  <a:gd name="T11" fmla="*/ 10 h 86"/>
                  <a:gd name="T12" fmla="*/ 728 w 766"/>
                  <a:gd name="T13" fmla="*/ 21 h 86"/>
                  <a:gd name="T14" fmla="*/ 760 w 766"/>
                  <a:gd name="T15" fmla="*/ 37 h 86"/>
                  <a:gd name="T16" fmla="*/ 760 w 766"/>
                  <a:gd name="T17" fmla="*/ 48 h 86"/>
                  <a:gd name="T18" fmla="*/ 728 w 766"/>
                  <a:gd name="T19" fmla="*/ 64 h 86"/>
                  <a:gd name="T20" fmla="*/ 647 w 766"/>
                  <a:gd name="T21" fmla="*/ 75 h 86"/>
                  <a:gd name="T22" fmla="*/ 528 w 766"/>
                  <a:gd name="T23" fmla="*/ 80 h 86"/>
                  <a:gd name="T24" fmla="*/ 307 w 766"/>
                  <a:gd name="T25" fmla="*/ 86 h 86"/>
                  <a:gd name="T26" fmla="*/ 172 w 766"/>
                  <a:gd name="T27" fmla="*/ 80 h 86"/>
                  <a:gd name="T28" fmla="*/ 70 w 766"/>
                  <a:gd name="T29" fmla="*/ 70 h 86"/>
                  <a:gd name="T30" fmla="*/ 10 w 766"/>
                  <a:gd name="T31" fmla="*/ 53 h 86"/>
                  <a:gd name="T32" fmla="*/ 0 w 766"/>
                  <a:gd name="T33" fmla="*/ 43 h 86"/>
                  <a:gd name="T34" fmla="*/ 10 w 766"/>
                  <a:gd name="T35" fmla="*/ 43 h 86"/>
                  <a:gd name="T36" fmla="*/ 70 w 766"/>
                  <a:gd name="T37" fmla="*/ 59 h 86"/>
                  <a:gd name="T38" fmla="*/ 172 w 766"/>
                  <a:gd name="T39" fmla="*/ 70 h 86"/>
                  <a:gd name="T40" fmla="*/ 307 w 766"/>
                  <a:gd name="T41" fmla="*/ 75 h 86"/>
                  <a:gd name="T42" fmla="*/ 528 w 766"/>
                  <a:gd name="T43" fmla="*/ 70 h 86"/>
                  <a:gd name="T44" fmla="*/ 647 w 766"/>
                  <a:gd name="T45" fmla="*/ 64 h 86"/>
                  <a:gd name="T46" fmla="*/ 728 w 766"/>
                  <a:gd name="T47" fmla="*/ 53 h 86"/>
                  <a:gd name="T48" fmla="*/ 755 w 766"/>
                  <a:gd name="T49" fmla="*/ 43 h 86"/>
                  <a:gd name="T50" fmla="*/ 728 w 766"/>
                  <a:gd name="T51" fmla="*/ 32 h 86"/>
                  <a:gd name="T52" fmla="*/ 647 w 766"/>
                  <a:gd name="T53" fmla="*/ 21 h 86"/>
                  <a:gd name="T54" fmla="*/ 528 w 766"/>
                  <a:gd name="T55" fmla="*/ 16 h 86"/>
                  <a:gd name="T56" fmla="*/ 307 w 766"/>
                  <a:gd name="T57" fmla="*/ 10 h 86"/>
                  <a:gd name="T58" fmla="*/ 172 w 766"/>
                  <a:gd name="T59" fmla="*/ 16 h 86"/>
                  <a:gd name="T60" fmla="*/ 70 w 766"/>
                  <a:gd name="T61" fmla="*/ 26 h 86"/>
                  <a:gd name="T62" fmla="*/ 10 w 766"/>
                  <a:gd name="T63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86">
                    <a:moveTo>
                      <a:pt x="5" y="37"/>
                    </a:moveTo>
                    <a:lnTo>
                      <a:pt x="10" y="32"/>
                    </a:lnTo>
                    <a:lnTo>
                      <a:pt x="37" y="21"/>
                    </a:lnTo>
                    <a:lnTo>
                      <a:pt x="70" y="16"/>
                    </a:lnTo>
                    <a:lnTo>
                      <a:pt x="118" y="10"/>
                    </a:lnTo>
                    <a:lnTo>
                      <a:pt x="172" y="5"/>
                    </a:lnTo>
                    <a:lnTo>
                      <a:pt x="237" y="5"/>
                    </a:lnTo>
                    <a:lnTo>
                      <a:pt x="307" y="0"/>
                    </a:lnTo>
                    <a:lnTo>
                      <a:pt x="458" y="0"/>
                    </a:lnTo>
                    <a:lnTo>
                      <a:pt x="528" y="5"/>
                    </a:lnTo>
                    <a:lnTo>
                      <a:pt x="593" y="5"/>
                    </a:lnTo>
                    <a:lnTo>
                      <a:pt x="647" y="10"/>
                    </a:lnTo>
                    <a:lnTo>
                      <a:pt x="696" y="16"/>
                    </a:lnTo>
                    <a:lnTo>
                      <a:pt x="728" y="21"/>
                    </a:lnTo>
                    <a:lnTo>
                      <a:pt x="755" y="32"/>
                    </a:lnTo>
                    <a:lnTo>
                      <a:pt x="760" y="37"/>
                    </a:lnTo>
                    <a:lnTo>
                      <a:pt x="766" y="43"/>
                    </a:lnTo>
                    <a:lnTo>
                      <a:pt x="760" y="48"/>
                    </a:lnTo>
                    <a:lnTo>
                      <a:pt x="755" y="53"/>
                    </a:lnTo>
                    <a:lnTo>
                      <a:pt x="728" y="64"/>
                    </a:lnTo>
                    <a:lnTo>
                      <a:pt x="696" y="70"/>
                    </a:lnTo>
                    <a:lnTo>
                      <a:pt x="647" y="75"/>
                    </a:lnTo>
                    <a:lnTo>
                      <a:pt x="593" y="80"/>
                    </a:lnTo>
                    <a:lnTo>
                      <a:pt x="528" y="80"/>
                    </a:lnTo>
                    <a:lnTo>
                      <a:pt x="458" y="86"/>
                    </a:lnTo>
                    <a:lnTo>
                      <a:pt x="307" y="86"/>
                    </a:lnTo>
                    <a:lnTo>
                      <a:pt x="237" y="80"/>
                    </a:lnTo>
                    <a:lnTo>
                      <a:pt x="172" y="80"/>
                    </a:lnTo>
                    <a:lnTo>
                      <a:pt x="118" y="75"/>
                    </a:lnTo>
                    <a:lnTo>
                      <a:pt x="70" y="70"/>
                    </a:lnTo>
                    <a:lnTo>
                      <a:pt x="37" y="64"/>
                    </a:lnTo>
                    <a:lnTo>
                      <a:pt x="10" y="53"/>
                    </a:lnTo>
                    <a:lnTo>
                      <a:pt x="5" y="48"/>
                    </a:lnTo>
                    <a:lnTo>
                      <a:pt x="0" y="43"/>
                    </a:lnTo>
                    <a:lnTo>
                      <a:pt x="10" y="43"/>
                    </a:lnTo>
                    <a:lnTo>
                      <a:pt x="10" y="43"/>
                    </a:lnTo>
                    <a:lnTo>
                      <a:pt x="37" y="53"/>
                    </a:lnTo>
                    <a:lnTo>
                      <a:pt x="70" y="59"/>
                    </a:lnTo>
                    <a:lnTo>
                      <a:pt x="118" y="64"/>
                    </a:lnTo>
                    <a:lnTo>
                      <a:pt x="172" y="70"/>
                    </a:lnTo>
                    <a:lnTo>
                      <a:pt x="237" y="70"/>
                    </a:lnTo>
                    <a:lnTo>
                      <a:pt x="307" y="75"/>
                    </a:lnTo>
                    <a:lnTo>
                      <a:pt x="458" y="75"/>
                    </a:lnTo>
                    <a:lnTo>
                      <a:pt x="528" y="70"/>
                    </a:lnTo>
                    <a:lnTo>
                      <a:pt x="593" y="70"/>
                    </a:lnTo>
                    <a:lnTo>
                      <a:pt x="647" y="64"/>
                    </a:lnTo>
                    <a:lnTo>
                      <a:pt x="696" y="59"/>
                    </a:lnTo>
                    <a:lnTo>
                      <a:pt x="728" y="53"/>
                    </a:lnTo>
                    <a:lnTo>
                      <a:pt x="755" y="43"/>
                    </a:lnTo>
                    <a:lnTo>
                      <a:pt x="755" y="43"/>
                    </a:lnTo>
                    <a:lnTo>
                      <a:pt x="755" y="43"/>
                    </a:lnTo>
                    <a:lnTo>
                      <a:pt x="728" y="32"/>
                    </a:lnTo>
                    <a:lnTo>
                      <a:pt x="696" y="26"/>
                    </a:lnTo>
                    <a:lnTo>
                      <a:pt x="647" y="21"/>
                    </a:lnTo>
                    <a:lnTo>
                      <a:pt x="593" y="16"/>
                    </a:lnTo>
                    <a:lnTo>
                      <a:pt x="528" y="16"/>
                    </a:lnTo>
                    <a:lnTo>
                      <a:pt x="458" y="10"/>
                    </a:lnTo>
                    <a:lnTo>
                      <a:pt x="307" y="10"/>
                    </a:lnTo>
                    <a:lnTo>
                      <a:pt x="237" y="16"/>
                    </a:lnTo>
                    <a:lnTo>
                      <a:pt x="172" y="16"/>
                    </a:lnTo>
                    <a:lnTo>
                      <a:pt x="118" y="21"/>
                    </a:lnTo>
                    <a:lnTo>
                      <a:pt x="70" y="26"/>
                    </a:lnTo>
                    <a:lnTo>
                      <a:pt x="37" y="32"/>
                    </a:lnTo>
                    <a:lnTo>
                      <a:pt x="10" y="43"/>
                    </a:lnTo>
                    <a:lnTo>
                      <a:pt x="5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0" name="Freeform 20"/>
              <p:cNvSpPr>
                <a:spLocks/>
              </p:cNvSpPr>
              <p:nvPr/>
            </p:nvSpPr>
            <p:spPr bwMode="auto">
              <a:xfrm>
                <a:off x="2667" y="3580"/>
                <a:ext cx="16" cy="6"/>
              </a:xfrm>
              <a:custGeom>
                <a:avLst/>
                <a:gdLst>
                  <a:gd name="T0" fmla="*/ 0 w 16"/>
                  <a:gd name="T1" fmla="*/ 6 h 6"/>
                  <a:gd name="T2" fmla="*/ 5 w 16"/>
                  <a:gd name="T3" fmla="*/ 0 h 6"/>
                  <a:gd name="T4" fmla="*/ 16 w 16"/>
                  <a:gd name="T5" fmla="*/ 0 h 6"/>
                  <a:gd name="T6" fmla="*/ 10 w 16"/>
                  <a:gd name="T7" fmla="*/ 6 h 6"/>
                  <a:gd name="T8" fmla="*/ 0 w 1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0" y="6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0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1" name="Freeform 21"/>
              <p:cNvSpPr>
                <a:spLocks/>
              </p:cNvSpPr>
              <p:nvPr/>
            </p:nvSpPr>
            <p:spPr bwMode="auto">
              <a:xfrm>
                <a:off x="2672" y="3559"/>
                <a:ext cx="130" cy="54"/>
              </a:xfrm>
              <a:custGeom>
                <a:avLst/>
                <a:gdLst>
                  <a:gd name="T0" fmla="*/ 124 w 130"/>
                  <a:gd name="T1" fmla="*/ 0 h 54"/>
                  <a:gd name="T2" fmla="*/ 81 w 130"/>
                  <a:gd name="T3" fmla="*/ 0 h 54"/>
                  <a:gd name="T4" fmla="*/ 43 w 130"/>
                  <a:gd name="T5" fmla="*/ 10 h 54"/>
                  <a:gd name="T6" fmla="*/ 11 w 130"/>
                  <a:gd name="T7" fmla="*/ 16 h 54"/>
                  <a:gd name="T8" fmla="*/ 0 w 130"/>
                  <a:gd name="T9" fmla="*/ 21 h 54"/>
                  <a:gd name="T10" fmla="*/ 0 w 130"/>
                  <a:gd name="T11" fmla="*/ 27 h 54"/>
                  <a:gd name="T12" fmla="*/ 5 w 130"/>
                  <a:gd name="T13" fmla="*/ 32 h 54"/>
                  <a:gd name="T14" fmla="*/ 16 w 130"/>
                  <a:gd name="T15" fmla="*/ 37 h 54"/>
                  <a:gd name="T16" fmla="*/ 43 w 130"/>
                  <a:gd name="T17" fmla="*/ 43 h 54"/>
                  <a:gd name="T18" fmla="*/ 81 w 130"/>
                  <a:gd name="T19" fmla="*/ 48 h 54"/>
                  <a:gd name="T20" fmla="*/ 130 w 130"/>
                  <a:gd name="T21" fmla="*/ 54 h 54"/>
                  <a:gd name="T22" fmla="*/ 124 w 130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54">
                    <a:moveTo>
                      <a:pt x="124" y="0"/>
                    </a:moveTo>
                    <a:lnTo>
                      <a:pt x="81" y="0"/>
                    </a:lnTo>
                    <a:lnTo>
                      <a:pt x="43" y="10"/>
                    </a:lnTo>
                    <a:lnTo>
                      <a:pt x="11" y="16"/>
                    </a:lnTo>
                    <a:lnTo>
                      <a:pt x="0" y="21"/>
                    </a:lnTo>
                    <a:lnTo>
                      <a:pt x="0" y="27"/>
                    </a:lnTo>
                    <a:lnTo>
                      <a:pt x="5" y="32"/>
                    </a:lnTo>
                    <a:lnTo>
                      <a:pt x="16" y="37"/>
                    </a:lnTo>
                    <a:lnTo>
                      <a:pt x="43" y="43"/>
                    </a:lnTo>
                    <a:lnTo>
                      <a:pt x="81" y="48"/>
                    </a:lnTo>
                    <a:lnTo>
                      <a:pt x="130" y="54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2" name="Freeform 22"/>
              <p:cNvSpPr>
                <a:spLocks/>
              </p:cNvSpPr>
              <p:nvPr/>
            </p:nvSpPr>
            <p:spPr bwMode="auto">
              <a:xfrm>
                <a:off x="3320" y="3559"/>
                <a:ext cx="107" cy="54"/>
              </a:xfrm>
              <a:custGeom>
                <a:avLst/>
                <a:gdLst>
                  <a:gd name="T0" fmla="*/ 0 w 107"/>
                  <a:gd name="T1" fmla="*/ 0 h 54"/>
                  <a:gd name="T2" fmla="*/ 16 w 107"/>
                  <a:gd name="T3" fmla="*/ 0 h 54"/>
                  <a:gd name="T4" fmla="*/ 59 w 107"/>
                  <a:gd name="T5" fmla="*/ 5 h 54"/>
                  <a:gd name="T6" fmla="*/ 91 w 107"/>
                  <a:gd name="T7" fmla="*/ 16 h 54"/>
                  <a:gd name="T8" fmla="*/ 102 w 107"/>
                  <a:gd name="T9" fmla="*/ 21 h 54"/>
                  <a:gd name="T10" fmla="*/ 107 w 107"/>
                  <a:gd name="T11" fmla="*/ 27 h 54"/>
                  <a:gd name="T12" fmla="*/ 107 w 107"/>
                  <a:gd name="T13" fmla="*/ 32 h 54"/>
                  <a:gd name="T14" fmla="*/ 97 w 107"/>
                  <a:gd name="T15" fmla="*/ 37 h 54"/>
                  <a:gd name="T16" fmla="*/ 70 w 107"/>
                  <a:gd name="T17" fmla="*/ 43 h 54"/>
                  <a:gd name="T18" fmla="*/ 21 w 107"/>
                  <a:gd name="T19" fmla="*/ 48 h 54"/>
                  <a:gd name="T20" fmla="*/ 0 w 107"/>
                  <a:gd name="T21" fmla="*/ 54 h 54"/>
                  <a:gd name="T22" fmla="*/ 0 w 107"/>
                  <a:gd name="T2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7" h="54">
                    <a:moveTo>
                      <a:pt x="0" y="0"/>
                    </a:moveTo>
                    <a:lnTo>
                      <a:pt x="16" y="0"/>
                    </a:lnTo>
                    <a:lnTo>
                      <a:pt x="59" y="5"/>
                    </a:lnTo>
                    <a:lnTo>
                      <a:pt x="91" y="16"/>
                    </a:lnTo>
                    <a:lnTo>
                      <a:pt x="102" y="21"/>
                    </a:lnTo>
                    <a:lnTo>
                      <a:pt x="107" y="27"/>
                    </a:lnTo>
                    <a:lnTo>
                      <a:pt x="107" y="32"/>
                    </a:lnTo>
                    <a:lnTo>
                      <a:pt x="97" y="37"/>
                    </a:lnTo>
                    <a:lnTo>
                      <a:pt x="70" y="43"/>
                    </a:lnTo>
                    <a:lnTo>
                      <a:pt x="21" y="48"/>
                    </a:lnTo>
                    <a:lnTo>
                      <a:pt x="0" y="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3" name="Freeform 23"/>
              <p:cNvSpPr>
                <a:spLocks/>
              </p:cNvSpPr>
              <p:nvPr/>
            </p:nvSpPr>
            <p:spPr bwMode="auto">
              <a:xfrm>
                <a:off x="2688" y="3494"/>
                <a:ext cx="43" cy="92"/>
              </a:xfrm>
              <a:custGeom>
                <a:avLst/>
                <a:gdLst>
                  <a:gd name="T0" fmla="*/ 0 w 43"/>
                  <a:gd name="T1" fmla="*/ 5 h 92"/>
                  <a:gd name="T2" fmla="*/ 0 w 43"/>
                  <a:gd name="T3" fmla="*/ 75 h 92"/>
                  <a:gd name="T4" fmla="*/ 11 w 43"/>
                  <a:gd name="T5" fmla="*/ 86 h 92"/>
                  <a:gd name="T6" fmla="*/ 27 w 43"/>
                  <a:gd name="T7" fmla="*/ 92 h 92"/>
                  <a:gd name="T8" fmla="*/ 38 w 43"/>
                  <a:gd name="T9" fmla="*/ 86 h 92"/>
                  <a:gd name="T10" fmla="*/ 43 w 43"/>
                  <a:gd name="T11" fmla="*/ 75 h 92"/>
                  <a:gd name="T12" fmla="*/ 43 w 43"/>
                  <a:gd name="T13" fmla="*/ 0 h 92"/>
                  <a:gd name="T14" fmla="*/ 0 w 43"/>
                  <a:gd name="T15" fmla="*/ 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92">
                    <a:moveTo>
                      <a:pt x="0" y="5"/>
                    </a:moveTo>
                    <a:lnTo>
                      <a:pt x="0" y="75"/>
                    </a:lnTo>
                    <a:lnTo>
                      <a:pt x="11" y="86"/>
                    </a:lnTo>
                    <a:lnTo>
                      <a:pt x="27" y="92"/>
                    </a:lnTo>
                    <a:lnTo>
                      <a:pt x="38" y="86"/>
                    </a:lnTo>
                    <a:lnTo>
                      <a:pt x="43" y="75"/>
                    </a:lnTo>
                    <a:lnTo>
                      <a:pt x="4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4" name="Freeform 24"/>
              <p:cNvSpPr>
                <a:spLocks/>
              </p:cNvSpPr>
              <p:nvPr/>
            </p:nvSpPr>
            <p:spPr bwMode="auto">
              <a:xfrm>
                <a:off x="3363" y="3494"/>
                <a:ext cx="43" cy="92"/>
              </a:xfrm>
              <a:custGeom>
                <a:avLst/>
                <a:gdLst>
                  <a:gd name="T0" fmla="*/ 0 w 43"/>
                  <a:gd name="T1" fmla="*/ 5 h 92"/>
                  <a:gd name="T2" fmla="*/ 0 w 43"/>
                  <a:gd name="T3" fmla="*/ 75 h 92"/>
                  <a:gd name="T4" fmla="*/ 11 w 43"/>
                  <a:gd name="T5" fmla="*/ 86 h 92"/>
                  <a:gd name="T6" fmla="*/ 21 w 43"/>
                  <a:gd name="T7" fmla="*/ 92 h 92"/>
                  <a:gd name="T8" fmla="*/ 38 w 43"/>
                  <a:gd name="T9" fmla="*/ 86 h 92"/>
                  <a:gd name="T10" fmla="*/ 43 w 43"/>
                  <a:gd name="T11" fmla="*/ 75 h 92"/>
                  <a:gd name="T12" fmla="*/ 43 w 43"/>
                  <a:gd name="T13" fmla="*/ 0 h 92"/>
                  <a:gd name="T14" fmla="*/ 0 w 43"/>
                  <a:gd name="T15" fmla="*/ 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92">
                    <a:moveTo>
                      <a:pt x="0" y="5"/>
                    </a:moveTo>
                    <a:lnTo>
                      <a:pt x="0" y="75"/>
                    </a:lnTo>
                    <a:lnTo>
                      <a:pt x="11" y="86"/>
                    </a:lnTo>
                    <a:lnTo>
                      <a:pt x="21" y="92"/>
                    </a:lnTo>
                    <a:lnTo>
                      <a:pt x="38" y="86"/>
                    </a:lnTo>
                    <a:lnTo>
                      <a:pt x="43" y="75"/>
                    </a:lnTo>
                    <a:lnTo>
                      <a:pt x="4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5" name="Rectangle 25"/>
              <p:cNvSpPr>
                <a:spLocks noChangeArrowheads="1"/>
              </p:cNvSpPr>
              <p:nvPr/>
            </p:nvSpPr>
            <p:spPr bwMode="auto">
              <a:xfrm>
                <a:off x="2802" y="3510"/>
                <a:ext cx="518" cy="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6" name="Rectangle 26"/>
              <p:cNvSpPr>
                <a:spLocks noChangeArrowheads="1"/>
              </p:cNvSpPr>
              <p:nvPr/>
            </p:nvSpPr>
            <p:spPr bwMode="auto">
              <a:xfrm>
                <a:off x="2796" y="3418"/>
                <a:ext cx="11" cy="19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7" name="Rectangle 27"/>
              <p:cNvSpPr>
                <a:spLocks noChangeArrowheads="1"/>
              </p:cNvSpPr>
              <p:nvPr/>
            </p:nvSpPr>
            <p:spPr bwMode="auto">
              <a:xfrm>
                <a:off x="3314" y="3402"/>
                <a:ext cx="11" cy="2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8" name="Rectangle 28"/>
              <p:cNvSpPr>
                <a:spLocks noChangeArrowheads="1"/>
              </p:cNvSpPr>
              <p:nvPr/>
            </p:nvSpPr>
            <p:spPr bwMode="auto">
              <a:xfrm>
                <a:off x="2580" y="3370"/>
                <a:ext cx="923" cy="151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09" name="Freeform 29"/>
              <p:cNvSpPr>
                <a:spLocks/>
              </p:cNvSpPr>
              <p:nvPr/>
            </p:nvSpPr>
            <p:spPr bwMode="auto">
              <a:xfrm>
                <a:off x="2192" y="2220"/>
                <a:ext cx="1689" cy="1247"/>
              </a:xfrm>
              <a:custGeom>
                <a:avLst/>
                <a:gdLst>
                  <a:gd name="T0" fmla="*/ 1586 w 1689"/>
                  <a:gd name="T1" fmla="*/ 1247 h 1247"/>
                  <a:gd name="T2" fmla="*/ 1602 w 1689"/>
                  <a:gd name="T3" fmla="*/ 1242 h 1247"/>
                  <a:gd name="T4" fmla="*/ 1624 w 1689"/>
                  <a:gd name="T5" fmla="*/ 1242 h 1247"/>
                  <a:gd name="T6" fmla="*/ 1640 w 1689"/>
                  <a:gd name="T7" fmla="*/ 1231 h 1247"/>
                  <a:gd name="T8" fmla="*/ 1651 w 1689"/>
                  <a:gd name="T9" fmla="*/ 1225 h 1247"/>
                  <a:gd name="T10" fmla="*/ 1667 w 1689"/>
                  <a:gd name="T11" fmla="*/ 1215 h 1247"/>
                  <a:gd name="T12" fmla="*/ 1678 w 1689"/>
                  <a:gd name="T13" fmla="*/ 1198 h 1247"/>
                  <a:gd name="T14" fmla="*/ 1683 w 1689"/>
                  <a:gd name="T15" fmla="*/ 1188 h 1247"/>
                  <a:gd name="T16" fmla="*/ 1689 w 1689"/>
                  <a:gd name="T17" fmla="*/ 1171 h 1247"/>
                  <a:gd name="T18" fmla="*/ 1689 w 1689"/>
                  <a:gd name="T19" fmla="*/ 76 h 1247"/>
                  <a:gd name="T20" fmla="*/ 1678 w 1689"/>
                  <a:gd name="T21" fmla="*/ 44 h 1247"/>
                  <a:gd name="T22" fmla="*/ 1667 w 1689"/>
                  <a:gd name="T23" fmla="*/ 33 h 1247"/>
                  <a:gd name="T24" fmla="*/ 1651 w 1689"/>
                  <a:gd name="T25" fmla="*/ 22 h 1247"/>
                  <a:gd name="T26" fmla="*/ 1640 w 1689"/>
                  <a:gd name="T27" fmla="*/ 11 h 1247"/>
                  <a:gd name="T28" fmla="*/ 1624 w 1689"/>
                  <a:gd name="T29" fmla="*/ 6 h 1247"/>
                  <a:gd name="T30" fmla="*/ 1602 w 1689"/>
                  <a:gd name="T31" fmla="*/ 0 h 1247"/>
                  <a:gd name="T32" fmla="*/ 81 w 1689"/>
                  <a:gd name="T33" fmla="*/ 0 h 1247"/>
                  <a:gd name="T34" fmla="*/ 48 w 1689"/>
                  <a:gd name="T35" fmla="*/ 11 h 1247"/>
                  <a:gd name="T36" fmla="*/ 37 w 1689"/>
                  <a:gd name="T37" fmla="*/ 22 h 1247"/>
                  <a:gd name="T38" fmla="*/ 21 w 1689"/>
                  <a:gd name="T39" fmla="*/ 33 h 1247"/>
                  <a:gd name="T40" fmla="*/ 10 w 1689"/>
                  <a:gd name="T41" fmla="*/ 44 h 1247"/>
                  <a:gd name="T42" fmla="*/ 0 w 1689"/>
                  <a:gd name="T43" fmla="*/ 76 h 1247"/>
                  <a:gd name="T44" fmla="*/ 0 w 1689"/>
                  <a:gd name="T45" fmla="*/ 1171 h 1247"/>
                  <a:gd name="T46" fmla="*/ 5 w 1689"/>
                  <a:gd name="T47" fmla="*/ 1188 h 1247"/>
                  <a:gd name="T48" fmla="*/ 10 w 1689"/>
                  <a:gd name="T49" fmla="*/ 1198 h 1247"/>
                  <a:gd name="T50" fmla="*/ 21 w 1689"/>
                  <a:gd name="T51" fmla="*/ 1215 h 1247"/>
                  <a:gd name="T52" fmla="*/ 37 w 1689"/>
                  <a:gd name="T53" fmla="*/ 1225 h 1247"/>
                  <a:gd name="T54" fmla="*/ 48 w 1689"/>
                  <a:gd name="T55" fmla="*/ 1231 h 1247"/>
                  <a:gd name="T56" fmla="*/ 64 w 1689"/>
                  <a:gd name="T57" fmla="*/ 1242 h 1247"/>
                  <a:gd name="T58" fmla="*/ 81 w 1689"/>
                  <a:gd name="T59" fmla="*/ 1242 h 1247"/>
                  <a:gd name="T60" fmla="*/ 102 w 1689"/>
                  <a:gd name="T61" fmla="*/ 1247 h 1247"/>
                  <a:gd name="T62" fmla="*/ 1586 w 1689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89" h="1247">
                    <a:moveTo>
                      <a:pt x="1586" y="1247"/>
                    </a:moveTo>
                    <a:lnTo>
                      <a:pt x="1602" y="1242"/>
                    </a:lnTo>
                    <a:lnTo>
                      <a:pt x="1624" y="1242"/>
                    </a:lnTo>
                    <a:lnTo>
                      <a:pt x="1640" y="1231"/>
                    </a:lnTo>
                    <a:lnTo>
                      <a:pt x="1651" y="1225"/>
                    </a:lnTo>
                    <a:lnTo>
                      <a:pt x="1667" y="1215"/>
                    </a:lnTo>
                    <a:lnTo>
                      <a:pt x="1678" y="1198"/>
                    </a:lnTo>
                    <a:lnTo>
                      <a:pt x="1683" y="1188"/>
                    </a:lnTo>
                    <a:lnTo>
                      <a:pt x="1689" y="1171"/>
                    </a:lnTo>
                    <a:lnTo>
                      <a:pt x="1689" y="76"/>
                    </a:lnTo>
                    <a:lnTo>
                      <a:pt x="1678" y="44"/>
                    </a:lnTo>
                    <a:lnTo>
                      <a:pt x="1667" y="33"/>
                    </a:lnTo>
                    <a:lnTo>
                      <a:pt x="1651" y="22"/>
                    </a:lnTo>
                    <a:lnTo>
                      <a:pt x="1640" y="11"/>
                    </a:lnTo>
                    <a:lnTo>
                      <a:pt x="1624" y="6"/>
                    </a:lnTo>
                    <a:lnTo>
                      <a:pt x="1602" y="0"/>
                    </a:lnTo>
                    <a:lnTo>
                      <a:pt x="81" y="0"/>
                    </a:lnTo>
                    <a:lnTo>
                      <a:pt x="48" y="11"/>
                    </a:lnTo>
                    <a:lnTo>
                      <a:pt x="37" y="22"/>
                    </a:lnTo>
                    <a:lnTo>
                      <a:pt x="21" y="33"/>
                    </a:lnTo>
                    <a:lnTo>
                      <a:pt x="10" y="44"/>
                    </a:lnTo>
                    <a:lnTo>
                      <a:pt x="0" y="76"/>
                    </a:lnTo>
                    <a:lnTo>
                      <a:pt x="0" y="1171"/>
                    </a:lnTo>
                    <a:lnTo>
                      <a:pt x="5" y="1188"/>
                    </a:lnTo>
                    <a:lnTo>
                      <a:pt x="10" y="1198"/>
                    </a:lnTo>
                    <a:lnTo>
                      <a:pt x="21" y="1215"/>
                    </a:lnTo>
                    <a:lnTo>
                      <a:pt x="37" y="1225"/>
                    </a:lnTo>
                    <a:lnTo>
                      <a:pt x="48" y="1231"/>
                    </a:lnTo>
                    <a:lnTo>
                      <a:pt x="64" y="1242"/>
                    </a:lnTo>
                    <a:lnTo>
                      <a:pt x="81" y="1242"/>
                    </a:lnTo>
                    <a:lnTo>
                      <a:pt x="102" y="1247"/>
                    </a:lnTo>
                    <a:lnTo>
                      <a:pt x="1586" y="124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0" name="Freeform 30"/>
              <p:cNvSpPr>
                <a:spLocks/>
              </p:cNvSpPr>
              <p:nvPr/>
            </p:nvSpPr>
            <p:spPr bwMode="auto">
              <a:xfrm>
                <a:off x="2181" y="2210"/>
                <a:ext cx="1711" cy="1268"/>
              </a:xfrm>
              <a:custGeom>
                <a:avLst/>
                <a:gdLst>
                  <a:gd name="T0" fmla="*/ 1630 w 1711"/>
                  <a:gd name="T1" fmla="*/ 1246 h 1268"/>
                  <a:gd name="T2" fmla="*/ 1651 w 1711"/>
                  <a:gd name="T3" fmla="*/ 1235 h 1268"/>
                  <a:gd name="T4" fmla="*/ 1673 w 1711"/>
                  <a:gd name="T5" fmla="*/ 1219 h 1268"/>
                  <a:gd name="T6" fmla="*/ 1689 w 1711"/>
                  <a:gd name="T7" fmla="*/ 1198 h 1268"/>
                  <a:gd name="T8" fmla="*/ 1694 w 1711"/>
                  <a:gd name="T9" fmla="*/ 86 h 1268"/>
                  <a:gd name="T10" fmla="*/ 1673 w 1711"/>
                  <a:gd name="T11" fmla="*/ 48 h 1268"/>
                  <a:gd name="T12" fmla="*/ 1646 w 1711"/>
                  <a:gd name="T13" fmla="*/ 27 h 1268"/>
                  <a:gd name="T14" fmla="*/ 1613 w 1711"/>
                  <a:gd name="T15" fmla="*/ 16 h 1268"/>
                  <a:gd name="T16" fmla="*/ 70 w 1711"/>
                  <a:gd name="T17" fmla="*/ 21 h 1268"/>
                  <a:gd name="T18" fmla="*/ 38 w 1711"/>
                  <a:gd name="T19" fmla="*/ 48 h 1268"/>
                  <a:gd name="T20" fmla="*/ 16 w 1711"/>
                  <a:gd name="T21" fmla="*/ 86 h 1268"/>
                  <a:gd name="T22" fmla="*/ 21 w 1711"/>
                  <a:gd name="T23" fmla="*/ 1198 h 1268"/>
                  <a:gd name="T24" fmla="*/ 38 w 1711"/>
                  <a:gd name="T25" fmla="*/ 1219 h 1268"/>
                  <a:gd name="T26" fmla="*/ 59 w 1711"/>
                  <a:gd name="T27" fmla="*/ 1235 h 1268"/>
                  <a:gd name="T28" fmla="*/ 81 w 1711"/>
                  <a:gd name="T29" fmla="*/ 1246 h 1268"/>
                  <a:gd name="T30" fmla="*/ 113 w 1711"/>
                  <a:gd name="T31" fmla="*/ 1252 h 1268"/>
                  <a:gd name="T32" fmla="*/ 1597 w 1711"/>
                  <a:gd name="T33" fmla="*/ 1268 h 1268"/>
                  <a:gd name="T34" fmla="*/ 92 w 1711"/>
                  <a:gd name="T35" fmla="*/ 1262 h 1268"/>
                  <a:gd name="T36" fmla="*/ 70 w 1711"/>
                  <a:gd name="T37" fmla="*/ 1257 h 1268"/>
                  <a:gd name="T38" fmla="*/ 48 w 1711"/>
                  <a:gd name="T39" fmla="*/ 1246 h 1268"/>
                  <a:gd name="T40" fmla="*/ 27 w 1711"/>
                  <a:gd name="T41" fmla="*/ 1230 h 1268"/>
                  <a:gd name="T42" fmla="*/ 11 w 1711"/>
                  <a:gd name="T43" fmla="*/ 1208 h 1268"/>
                  <a:gd name="T44" fmla="*/ 0 w 1711"/>
                  <a:gd name="T45" fmla="*/ 1181 h 1268"/>
                  <a:gd name="T46" fmla="*/ 11 w 1711"/>
                  <a:gd name="T47" fmla="*/ 54 h 1268"/>
                  <a:gd name="T48" fmla="*/ 27 w 1711"/>
                  <a:gd name="T49" fmla="*/ 37 h 1268"/>
                  <a:gd name="T50" fmla="*/ 54 w 1711"/>
                  <a:gd name="T51" fmla="*/ 16 h 1268"/>
                  <a:gd name="T52" fmla="*/ 92 w 1711"/>
                  <a:gd name="T53" fmla="*/ 0 h 1268"/>
                  <a:gd name="T54" fmla="*/ 1635 w 1711"/>
                  <a:gd name="T55" fmla="*/ 5 h 1268"/>
                  <a:gd name="T56" fmla="*/ 1657 w 1711"/>
                  <a:gd name="T57" fmla="*/ 16 h 1268"/>
                  <a:gd name="T58" fmla="*/ 1684 w 1711"/>
                  <a:gd name="T59" fmla="*/ 37 h 1268"/>
                  <a:gd name="T60" fmla="*/ 1700 w 1711"/>
                  <a:gd name="T61" fmla="*/ 54 h 1268"/>
                  <a:gd name="T62" fmla="*/ 1711 w 1711"/>
                  <a:gd name="T63" fmla="*/ 1181 h 1268"/>
                  <a:gd name="T64" fmla="*/ 1700 w 1711"/>
                  <a:gd name="T65" fmla="*/ 1208 h 1268"/>
                  <a:gd name="T66" fmla="*/ 1684 w 1711"/>
                  <a:gd name="T67" fmla="*/ 1230 h 1268"/>
                  <a:gd name="T68" fmla="*/ 1662 w 1711"/>
                  <a:gd name="T69" fmla="*/ 1246 h 1268"/>
                  <a:gd name="T70" fmla="*/ 1640 w 1711"/>
                  <a:gd name="T71" fmla="*/ 1257 h 1268"/>
                  <a:gd name="T72" fmla="*/ 1613 w 1711"/>
                  <a:gd name="T73" fmla="*/ 1262 h 1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11" h="1268">
                    <a:moveTo>
                      <a:pt x="1613" y="1246"/>
                    </a:moveTo>
                    <a:lnTo>
                      <a:pt x="1630" y="1246"/>
                    </a:lnTo>
                    <a:lnTo>
                      <a:pt x="1646" y="1235"/>
                    </a:lnTo>
                    <a:lnTo>
                      <a:pt x="1651" y="1235"/>
                    </a:lnTo>
                    <a:lnTo>
                      <a:pt x="1640" y="1241"/>
                    </a:lnTo>
                    <a:lnTo>
                      <a:pt x="1673" y="1219"/>
                    </a:lnTo>
                    <a:lnTo>
                      <a:pt x="1694" y="1187"/>
                    </a:lnTo>
                    <a:lnTo>
                      <a:pt x="1689" y="1198"/>
                    </a:lnTo>
                    <a:lnTo>
                      <a:pt x="1694" y="1181"/>
                    </a:lnTo>
                    <a:lnTo>
                      <a:pt x="1694" y="86"/>
                    </a:lnTo>
                    <a:lnTo>
                      <a:pt x="1689" y="64"/>
                    </a:lnTo>
                    <a:lnTo>
                      <a:pt x="1673" y="48"/>
                    </a:lnTo>
                    <a:lnTo>
                      <a:pt x="1657" y="37"/>
                    </a:lnTo>
                    <a:lnTo>
                      <a:pt x="1646" y="27"/>
                    </a:lnTo>
                    <a:lnTo>
                      <a:pt x="1635" y="21"/>
                    </a:lnTo>
                    <a:lnTo>
                      <a:pt x="1613" y="16"/>
                    </a:lnTo>
                    <a:lnTo>
                      <a:pt x="92" y="16"/>
                    </a:lnTo>
                    <a:lnTo>
                      <a:pt x="70" y="21"/>
                    </a:lnTo>
                    <a:lnTo>
                      <a:pt x="54" y="37"/>
                    </a:lnTo>
                    <a:lnTo>
                      <a:pt x="38" y="48"/>
                    </a:lnTo>
                    <a:lnTo>
                      <a:pt x="27" y="64"/>
                    </a:lnTo>
                    <a:lnTo>
                      <a:pt x="16" y="86"/>
                    </a:lnTo>
                    <a:lnTo>
                      <a:pt x="16" y="1181"/>
                    </a:lnTo>
                    <a:lnTo>
                      <a:pt x="21" y="1198"/>
                    </a:lnTo>
                    <a:lnTo>
                      <a:pt x="16" y="1187"/>
                    </a:lnTo>
                    <a:lnTo>
                      <a:pt x="38" y="1219"/>
                    </a:lnTo>
                    <a:lnTo>
                      <a:pt x="70" y="1241"/>
                    </a:lnTo>
                    <a:lnTo>
                      <a:pt x="59" y="1235"/>
                    </a:lnTo>
                    <a:lnTo>
                      <a:pt x="65" y="1235"/>
                    </a:lnTo>
                    <a:lnTo>
                      <a:pt x="81" y="1246"/>
                    </a:lnTo>
                    <a:lnTo>
                      <a:pt x="92" y="1246"/>
                    </a:lnTo>
                    <a:lnTo>
                      <a:pt x="113" y="1252"/>
                    </a:lnTo>
                    <a:lnTo>
                      <a:pt x="1597" y="1252"/>
                    </a:lnTo>
                    <a:lnTo>
                      <a:pt x="1597" y="1268"/>
                    </a:lnTo>
                    <a:lnTo>
                      <a:pt x="113" y="1268"/>
                    </a:lnTo>
                    <a:lnTo>
                      <a:pt x="92" y="1262"/>
                    </a:lnTo>
                    <a:lnTo>
                      <a:pt x="75" y="1262"/>
                    </a:lnTo>
                    <a:lnTo>
                      <a:pt x="70" y="1257"/>
                    </a:lnTo>
                    <a:lnTo>
                      <a:pt x="70" y="1257"/>
                    </a:lnTo>
                    <a:lnTo>
                      <a:pt x="48" y="1246"/>
                    </a:lnTo>
                    <a:lnTo>
                      <a:pt x="43" y="1241"/>
                    </a:lnTo>
                    <a:lnTo>
                      <a:pt x="27" y="1230"/>
                    </a:lnTo>
                    <a:lnTo>
                      <a:pt x="16" y="1214"/>
                    </a:lnTo>
                    <a:lnTo>
                      <a:pt x="11" y="1208"/>
                    </a:lnTo>
                    <a:lnTo>
                      <a:pt x="5" y="1198"/>
                    </a:lnTo>
                    <a:lnTo>
                      <a:pt x="0" y="1181"/>
                    </a:lnTo>
                    <a:lnTo>
                      <a:pt x="0" y="86"/>
                    </a:lnTo>
                    <a:lnTo>
                      <a:pt x="11" y="54"/>
                    </a:lnTo>
                    <a:lnTo>
                      <a:pt x="16" y="48"/>
                    </a:lnTo>
                    <a:lnTo>
                      <a:pt x="27" y="37"/>
                    </a:lnTo>
                    <a:lnTo>
                      <a:pt x="43" y="27"/>
                    </a:lnTo>
                    <a:lnTo>
                      <a:pt x="54" y="16"/>
                    </a:lnTo>
                    <a:lnTo>
                      <a:pt x="59" y="10"/>
                    </a:lnTo>
                    <a:lnTo>
                      <a:pt x="92" y="0"/>
                    </a:lnTo>
                    <a:lnTo>
                      <a:pt x="1613" y="0"/>
                    </a:lnTo>
                    <a:lnTo>
                      <a:pt x="1635" y="5"/>
                    </a:lnTo>
                    <a:lnTo>
                      <a:pt x="1651" y="10"/>
                    </a:lnTo>
                    <a:lnTo>
                      <a:pt x="1657" y="16"/>
                    </a:lnTo>
                    <a:lnTo>
                      <a:pt x="1667" y="27"/>
                    </a:lnTo>
                    <a:lnTo>
                      <a:pt x="1684" y="37"/>
                    </a:lnTo>
                    <a:lnTo>
                      <a:pt x="1694" y="48"/>
                    </a:lnTo>
                    <a:lnTo>
                      <a:pt x="1700" y="54"/>
                    </a:lnTo>
                    <a:lnTo>
                      <a:pt x="1711" y="86"/>
                    </a:lnTo>
                    <a:lnTo>
                      <a:pt x="1711" y="1181"/>
                    </a:lnTo>
                    <a:lnTo>
                      <a:pt x="1705" y="1198"/>
                    </a:lnTo>
                    <a:lnTo>
                      <a:pt x="1700" y="1208"/>
                    </a:lnTo>
                    <a:lnTo>
                      <a:pt x="1694" y="1214"/>
                    </a:lnTo>
                    <a:lnTo>
                      <a:pt x="1684" y="1230"/>
                    </a:lnTo>
                    <a:lnTo>
                      <a:pt x="1667" y="1241"/>
                    </a:lnTo>
                    <a:lnTo>
                      <a:pt x="1662" y="1246"/>
                    </a:lnTo>
                    <a:lnTo>
                      <a:pt x="1640" y="1257"/>
                    </a:lnTo>
                    <a:lnTo>
                      <a:pt x="1640" y="1257"/>
                    </a:lnTo>
                    <a:lnTo>
                      <a:pt x="1635" y="1262"/>
                    </a:lnTo>
                    <a:lnTo>
                      <a:pt x="1613" y="1262"/>
                    </a:lnTo>
                    <a:lnTo>
                      <a:pt x="1613" y="12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1" name="Freeform 31"/>
              <p:cNvSpPr>
                <a:spLocks/>
              </p:cNvSpPr>
              <p:nvPr/>
            </p:nvSpPr>
            <p:spPr bwMode="auto">
              <a:xfrm>
                <a:off x="3778" y="3456"/>
                <a:ext cx="16" cy="22"/>
              </a:xfrm>
              <a:custGeom>
                <a:avLst/>
                <a:gdLst>
                  <a:gd name="T0" fmla="*/ 0 w 16"/>
                  <a:gd name="T1" fmla="*/ 6 h 22"/>
                  <a:gd name="T2" fmla="*/ 16 w 16"/>
                  <a:gd name="T3" fmla="*/ 0 h 22"/>
                  <a:gd name="T4" fmla="*/ 16 w 16"/>
                  <a:gd name="T5" fmla="*/ 16 h 22"/>
                  <a:gd name="T6" fmla="*/ 0 w 16"/>
                  <a:gd name="T7" fmla="*/ 22 h 22"/>
                  <a:gd name="T8" fmla="*/ 0 w 16"/>
                  <a:gd name="T9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2">
                    <a:moveTo>
                      <a:pt x="0" y="6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22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2" name="Freeform 32"/>
              <p:cNvSpPr>
                <a:spLocks/>
              </p:cNvSpPr>
              <p:nvPr/>
            </p:nvSpPr>
            <p:spPr bwMode="auto">
              <a:xfrm>
                <a:off x="2219" y="2247"/>
                <a:ext cx="1629" cy="1193"/>
              </a:xfrm>
              <a:custGeom>
                <a:avLst/>
                <a:gdLst>
                  <a:gd name="T0" fmla="*/ 1532 w 1629"/>
                  <a:gd name="T1" fmla="*/ 1193 h 1193"/>
                  <a:gd name="T2" fmla="*/ 1548 w 1629"/>
                  <a:gd name="T3" fmla="*/ 1193 h 1193"/>
                  <a:gd name="T4" fmla="*/ 1581 w 1629"/>
                  <a:gd name="T5" fmla="*/ 1182 h 1193"/>
                  <a:gd name="T6" fmla="*/ 1597 w 1629"/>
                  <a:gd name="T7" fmla="*/ 1171 h 1193"/>
                  <a:gd name="T8" fmla="*/ 1619 w 1629"/>
                  <a:gd name="T9" fmla="*/ 1150 h 1193"/>
                  <a:gd name="T10" fmla="*/ 1629 w 1629"/>
                  <a:gd name="T11" fmla="*/ 1117 h 1193"/>
                  <a:gd name="T12" fmla="*/ 1629 w 1629"/>
                  <a:gd name="T13" fmla="*/ 76 h 1193"/>
                  <a:gd name="T14" fmla="*/ 1619 w 1629"/>
                  <a:gd name="T15" fmla="*/ 43 h 1193"/>
                  <a:gd name="T16" fmla="*/ 1597 w 1629"/>
                  <a:gd name="T17" fmla="*/ 22 h 1193"/>
                  <a:gd name="T18" fmla="*/ 1581 w 1629"/>
                  <a:gd name="T19" fmla="*/ 11 h 1193"/>
                  <a:gd name="T20" fmla="*/ 1548 w 1629"/>
                  <a:gd name="T21" fmla="*/ 0 h 1193"/>
                  <a:gd name="T22" fmla="*/ 81 w 1629"/>
                  <a:gd name="T23" fmla="*/ 0 h 1193"/>
                  <a:gd name="T24" fmla="*/ 48 w 1629"/>
                  <a:gd name="T25" fmla="*/ 11 h 1193"/>
                  <a:gd name="T26" fmla="*/ 32 w 1629"/>
                  <a:gd name="T27" fmla="*/ 22 h 1193"/>
                  <a:gd name="T28" fmla="*/ 10 w 1629"/>
                  <a:gd name="T29" fmla="*/ 43 h 1193"/>
                  <a:gd name="T30" fmla="*/ 0 w 1629"/>
                  <a:gd name="T31" fmla="*/ 76 h 1193"/>
                  <a:gd name="T32" fmla="*/ 0 w 1629"/>
                  <a:gd name="T33" fmla="*/ 1117 h 1193"/>
                  <a:gd name="T34" fmla="*/ 10 w 1629"/>
                  <a:gd name="T35" fmla="*/ 1150 h 1193"/>
                  <a:gd name="T36" fmla="*/ 32 w 1629"/>
                  <a:gd name="T37" fmla="*/ 1171 h 1193"/>
                  <a:gd name="T38" fmla="*/ 48 w 1629"/>
                  <a:gd name="T39" fmla="*/ 1182 h 1193"/>
                  <a:gd name="T40" fmla="*/ 81 w 1629"/>
                  <a:gd name="T41" fmla="*/ 1193 h 1193"/>
                  <a:gd name="T42" fmla="*/ 97 w 1629"/>
                  <a:gd name="T43" fmla="*/ 1193 h 1193"/>
                  <a:gd name="T44" fmla="*/ 1532 w 1629"/>
                  <a:gd name="T45" fmla="*/ 1193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29" h="1193">
                    <a:moveTo>
                      <a:pt x="1532" y="1193"/>
                    </a:moveTo>
                    <a:lnTo>
                      <a:pt x="1548" y="1193"/>
                    </a:lnTo>
                    <a:lnTo>
                      <a:pt x="1581" y="1182"/>
                    </a:lnTo>
                    <a:lnTo>
                      <a:pt x="1597" y="1171"/>
                    </a:lnTo>
                    <a:lnTo>
                      <a:pt x="1619" y="1150"/>
                    </a:lnTo>
                    <a:lnTo>
                      <a:pt x="1629" y="1117"/>
                    </a:lnTo>
                    <a:lnTo>
                      <a:pt x="1629" y="76"/>
                    </a:lnTo>
                    <a:lnTo>
                      <a:pt x="1619" y="43"/>
                    </a:lnTo>
                    <a:lnTo>
                      <a:pt x="1597" y="22"/>
                    </a:lnTo>
                    <a:lnTo>
                      <a:pt x="1581" y="11"/>
                    </a:lnTo>
                    <a:lnTo>
                      <a:pt x="1548" y="0"/>
                    </a:lnTo>
                    <a:lnTo>
                      <a:pt x="81" y="0"/>
                    </a:lnTo>
                    <a:lnTo>
                      <a:pt x="48" y="11"/>
                    </a:lnTo>
                    <a:lnTo>
                      <a:pt x="32" y="22"/>
                    </a:lnTo>
                    <a:lnTo>
                      <a:pt x="10" y="43"/>
                    </a:lnTo>
                    <a:lnTo>
                      <a:pt x="0" y="76"/>
                    </a:lnTo>
                    <a:lnTo>
                      <a:pt x="0" y="1117"/>
                    </a:lnTo>
                    <a:lnTo>
                      <a:pt x="10" y="1150"/>
                    </a:lnTo>
                    <a:lnTo>
                      <a:pt x="32" y="1171"/>
                    </a:lnTo>
                    <a:lnTo>
                      <a:pt x="48" y="1182"/>
                    </a:lnTo>
                    <a:lnTo>
                      <a:pt x="81" y="1193"/>
                    </a:lnTo>
                    <a:lnTo>
                      <a:pt x="97" y="1193"/>
                    </a:lnTo>
                    <a:lnTo>
                      <a:pt x="1532" y="1193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3" name="Freeform 33"/>
              <p:cNvSpPr>
                <a:spLocks/>
              </p:cNvSpPr>
              <p:nvPr/>
            </p:nvSpPr>
            <p:spPr bwMode="auto">
              <a:xfrm>
                <a:off x="2208" y="2237"/>
                <a:ext cx="1651" cy="1214"/>
              </a:xfrm>
              <a:custGeom>
                <a:avLst/>
                <a:gdLst>
                  <a:gd name="T0" fmla="*/ 1559 w 1651"/>
                  <a:gd name="T1" fmla="*/ 1198 h 1214"/>
                  <a:gd name="T2" fmla="*/ 1581 w 1651"/>
                  <a:gd name="T3" fmla="*/ 1192 h 1214"/>
                  <a:gd name="T4" fmla="*/ 1603 w 1651"/>
                  <a:gd name="T5" fmla="*/ 1176 h 1214"/>
                  <a:gd name="T6" fmla="*/ 1630 w 1651"/>
                  <a:gd name="T7" fmla="*/ 1154 h 1214"/>
                  <a:gd name="T8" fmla="*/ 1635 w 1651"/>
                  <a:gd name="T9" fmla="*/ 1127 h 1214"/>
                  <a:gd name="T10" fmla="*/ 1635 w 1651"/>
                  <a:gd name="T11" fmla="*/ 86 h 1214"/>
                  <a:gd name="T12" fmla="*/ 1630 w 1651"/>
                  <a:gd name="T13" fmla="*/ 64 h 1214"/>
                  <a:gd name="T14" fmla="*/ 1603 w 1651"/>
                  <a:gd name="T15" fmla="*/ 37 h 1214"/>
                  <a:gd name="T16" fmla="*/ 1581 w 1651"/>
                  <a:gd name="T17" fmla="*/ 21 h 1214"/>
                  <a:gd name="T18" fmla="*/ 1559 w 1651"/>
                  <a:gd name="T19" fmla="*/ 16 h 1214"/>
                  <a:gd name="T20" fmla="*/ 92 w 1651"/>
                  <a:gd name="T21" fmla="*/ 16 h 1214"/>
                  <a:gd name="T22" fmla="*/ 70 w 1651"/>
                  <a:gd name="T23" fmla="*/ 21 h 1214"/>
                  <a:gd name="T24" fmla="*/ 48 w 1651"/>
                  <a:gd name="T25" fmla="*/ 37 h 1214"/>
                  <a:gd name="T26" fmla="*/ 27 w 1651"/>
                  <a:gd name="T27" fmla="*/ 64 h 1214"/>
                  <a:gd name="T28" fmla="*/ 16 w 1651"/>
                  <a:gd name="T29" fmla="*/ 86 h 1214"/>
                  <a:gd name="T30" fmla="*/ 16 w 1651"/>
                  <a:gd name="T31" fmla="*/ 1127 h 1214"/>
                  <a:gd name="T32" fmla="*/ 27 w 1651"/>
                  <a:gd name="T33" fmla="*/ 1154 h 1214"/>
                  <a:gd name="T34" fmla="*/ 48 w 1651"/>
                  <a:gd name="T35" fmla="*/ 1176 h 1214"/>
                  <a:gd name="T36" fmla="*/ 70 w 1651"/>
                  <a:gd name="T37" fmla="*/ 1192 h 1214"/>
                  <a:gd name="T38" fmla="*/ 92 w 1651"/>
                  <a:gd name="T39" fmla="*/ 1198 h 1214"/>
                  <a:gd name="T40" fmla="*/ 108 w 1651"/>
                  <a:gd name="T41" fmla="*/ 1198 h 1214"/>
                  <a:gd name="T42" fmla="*/ 1543 w 1651"/>
                  <a:gd name="T43" fmla="*/ 1198 h 1214"/>
                  <a:gd name="T44" fmla="*/ 1543 w 1651"/>
                  <a:gd name="T45" fmla="*/ 1214 h 1214"/>
                  <a:gd name="T46" fmla="*/ 108 w 1651"/>
                  <a:gd name="T47" fmla="*/ 1214 h 1214"/>
                  <a:gd name="T48" fmla="*/ 92 w 1651"/>
                  <a:gd name="T49" fmla="*/ 1214 h 1214"/>
                  <a:gd name="T50" fmla="*/ 59 w 1651"/>
                  <a:gd name="T51" fmla="*/ 1203 h 1214"/>
                  <a:gd name="T52" fmla="*/ 54 w 1651"/>
                  <a:gd name="T53" fmla="*/ 1198 h 1214"/>
                  <a:gd name="T54" fmla="*/ 38 w 1651"/>
                  <a:gd name="T55" fmla="*/ 1187 h 1214"/>
                  <a:gd name="T56" fmla="*/ 16 w 1651"/>
                  <a:gd name="T57" fmla="*/ 1165 h 1214"/>
                  <a:gd name="T58" fmla="*/ 11 w 1651"/>
                  <a:gd name="T59" fmla="*/ 1160 h 1214"/>
                  <a:gd name="T60" fmla="*/ 0 w 1651"/>
                  <a:gd name="T61" fmla="*/ 1127 h 1214"/>
                  <a:gd name="T62" fmla="*/ 0 w 1651"/>
                  <a:gd name="T63" fmla="*/ 86 h 1214"/>
                  <a:gd name="T64" fmla="*/ 11 w 1651"/>
                  <a:gd name="T65" fmla="*/ 53 h 1214"/>
                  <a:gd name="T66" fmla="*/ 16 w 1651"/>
                  <a:gd name="T67" fmla="*/ 48 h 1214"/>
                  <a:gd name="T68" fmla="*/ 38 w 1651"/>
                  <a:gd name="T69" fmla="*/ 27 h 1214"/>
                  <a:gd name="T70" fmla="*/ 54 w 1651"/>
                  <a:gd name="T71" fmla="*/ 16 h 1214"/>
                  <a:gd name="T72" fmla="*/ 59 w 1651"/>
                  <a:gd name="T73" fmla="*/ 10 h 1214"/>
                  <a:gd name="T74" fmla="*/ 92 w 1651"/>
                  <a:gd name="T75" fmla="*/ 0 h 1214"/>
                  <a:gd name="T76" fmla="*/ 1559 w 1651"/>
                  <a:gd name="T77" fmla="*/ 0 h 1214"/>
                  <a:gd name="T78" fmla="*/ 1592 w 1651"/>
                  <a:gd name="T79" fmla="*/ 10 h 1214"/>
                  <a:gd name="T80" fmla="*/ 1597 w 1651"/>
                  <a:gd name="T81" fmla="*/ 16 h 1214"/>
                  <a:gd name="T82" fmla="*/ 1613 w 1651"/>
                  <a:gd name="T83" fmla="*/ 27 h 1214"/>
                  <a:gd name="T84" fmla="*/ 1635 w 1651"/>
                  <a:gd name="T85" fmla="*/ 48 h 1214"/>
                  <a:gd name="T86" fmla="*/ 1640 w 1651"/>
                  <a:gd name="T87" fmla="*/ 53 h 1214"/>
                  <a:gd name="T88" fmla="*/ 1651 w 1651"/>
                  <a:gd name="T89" fmla="*/ 86 h 1214"/>
                  <a:gd name="T90" fmla="*/ 1651 w 1651"/>
                  <a:gd name="T91" fmla="*/ 1127 h 1214"/>
                  <a:gd name="T92" fmla="*/ 1640 w 1651"/>
                  <a:gd name="T93" fmla="*/ 1160 h 1214"/>
                  <a:gd name="T94" fmla="*/ 1635 w 1651"/>
                  <a:gd name="T95" fmla="*/ 1165 h 1214"/>
                  <a:gd name="T96" fmla="*/ 1613 w 1651"/>
                  <a:gd name="T97" fmla="*/ 1187 h 1214"/>
                  <a:gd name="T98" fmla="*/ 1597 w 1651"/>
                  <a:gd name="T99" fmla="*/ 1198 h 1214"/>
                  <a:gd name="T100" fmla="*/ 1592 w 1651"/>
                  <a:gd name="T101" fmla="*/ 1203 h 1214"/>
                  <a:gd name="T102" fmla="*/ 1559 w 1651"/>
                  <a:gd name="T103" fmla="*/ 1214 h 1214"/>
                  <a:gd name="T104" fmla="*/ 1559 w 1651"/>
                  <a:gd name="T105" fmla="*/ 1198 h 1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51" h="1214">
                    <a:moveTo>
                      <a:pt x="1559" y="1198"/>
                    </a:moveTo>
                    <a:lnTo>
                      <a:pt x="1581" y="1192"/>
                    </a:lnTo>
                    <a:lnTo>
                      <a:pt x="1603" y="1176"/>
                    </a:lnTo>
                    <a:lnTo>
                      <a:pt x="1630" y="1154"/>
                    </a:lnTo>
                    <a:lnTo>
                      <a:pt x="1635" y="1127"/>
                    </a:lnTo>
                    <a:lnTo>
                      <a:pt x="1635" y="86"/>
                    </a:lnTo>
                    <a:lnTo>
                      <a:pt x="1630" y="64"/>
                    </a:lnTo>
                    <a:lnTo>
                      <a:pt x="1603" y="37"/>
                    </a:lnTo>
                    <a:lnTo>
                      <a:pt x="1581" y="21"/>
                    </a:lnTo>
                    <a:lnTo>
                      <a:pt x="1559" y="16"/>
                    </a:lnTo>
                    <a:lnTo>
                      <a:pt x="92" y="16"/>
                    </a:lnTo>
                    <a:lnTo>
                      <a:pt x="70" y="21"/>
                    </a:lnTo>
                    <a:lnTo>
                      <a:pt x="48" y="37"/>
                    </a:lnTo>
                    <a:lnTo>
                      <a:pt x="27" y="64"/>
                    </a:lnTo>
                    <a:lnTo>
                      <a:pt x="16" y="86"/>
                    </a:lnTo>
                    <a:lnTo>
                      <a:pt x="16" y="1127"/>
                    </a:lnTo>
                    <a:lnTo>
                      <a:pt x="27" y="1154"/>
                    </a:lnTo>
                    <a:lnTo>
                      <a:pt x="48" y="1176"/>
                    </a:lnTo>
                    <a:lnTo>
                      <a:pt x="70" y="1192"/>
                    </a:lnTo>
                    <a:lnTo>
                      <a:pt x="92" y="1198"/>
                    </a:lnTo>
                    <a:lnTo>
                      <a:pt x="108" y="1198"/>
                    </a:lnTo>
                    <a:lnTo>
                      <a:pt x="1543" y="1198"/>
                    </a:lnTo>
                    <a:lnTo>
                      <a:pt x="1543" y="1214"/>
                    </a:lnTo>
                    <a:lnTo>
                      <a:pt x="108" y="1214"/>
                    </a:lnTo>
                    <a:lnTo>
                      <a:pt x="92" y="1214"/>
                    </a:lnTo>
                    <a:lnTo>
                      <a:pt x="59" y="1203"/>
                    </a:lnTo>
                    <a:lnTo>
                      <a:pt x="54" y="1198"/>
                    </a:lnTo>
                    <a:lnTo>
                      <a:pt x="38" y="1187"/>
                    </a:lnTo>
                    <a:lnTo>
                      <a:pt x="16" y="1165"/>
                    </a:lnTo>
                    <a:lnTo>
                      <a:pt x="11" y="1160"/>
                    </a:lnTo>
                    <a:lnTo>
                      <a:pt x="0" y="1127"/>
                    </a:lnTo>
                    <a:lnTo>
                      <a:pt x="0" y="86"/>
                    </a:lnTo>
                    <a:lnTo>
                      <a:pt x="11" y="53"/>
                    </a:lnTo>
                    <a:lnTo>
                      <a:pt x="16" y="48"/>
                    </a:lnTo>
                    <a:lnTo>
                      <a:pt x="38" y="27"/>
                    </a:lnTo>
                    <a:lnTo>
                      <a:pt x="54" y="16"/>
                    </a:lnTo>
                    <a:lnTo>
                      <a:pt x="59" y="10"/>
                    </a:lnTo>
                    <a:lnTo>
                      <a:pt x="92" y="0"/>
                    </a:lnTo>
                    <a:lnTo>
                      <a:pt x="1559" y="0"/>
                    </a:lnTo>
                    <a:lnTo>
                      <a:pt x="1592" y="10"/>
                    </a:lnTo>
                    <a:lnTo>
                      <a:pt x="1597" y="16"/>
                    </a:lnTo>
                    <a:lnTo>
                      <a:pt x="1613" y="27"/>
                    </a:lnTo>
                    <a:lnTo>
                      <a:pt x="1635" y="48"/>
                    </a:lnTo>
                    <a:lnTo>
                      <a:pt x="1640" y="53"/>
                    </a:lnTo>
                    <a:lnTo>
                      <a:pt x="1651" y="86"/>
                    </a:lnTo>
                    <a:lnTo>
                      <a:pt x="1651" y="1127"/>
                    </a:lnTo>
                    <a:lnTo>
                      <a:pt x="1640" y="1160"/>
                    </a:lnTo>
                    <a:lnTo>
                      <a:pt x="1635" y="1165"/>
                    </a:lnTo>
                    <a:lnTo>
                      <a:pt x="1613" y="1187"/>
                    </a:lnTo>
                    <a:lnTo>
                      <a:pt x="1597" y="1198"/>
                    </a:lnTo>
                    <a:lnTo>
                      <a:pt x="1592" y="1203"/>
                    </a:lnTo>
                    <a:lnTo>
                      <a:pt x="1559" y="1214"/>
                    </a:lnTo>
                    <a:lnTo>
                      <a:pt x="1559" y="119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4" name="Rectangle 34"/>
              <p:cNvSpPr>
                <a:spLocks noChangeArrowheads="1"/>
              </p:cNvSpPr>
              <p:nvPr/>
            </p:nvSpPr>
            <p:spPr bwMode="auto">
              <a:xfrm>
                <a:off x="3751" y="3435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5" name="Rectangle 35"/>
              <p:cNvSpPr>
                <a:spLocks noChangeArrowheads="1"/>
              </p:cNvSpPr>
              <p:nvPr/>
            </p:nvSpPr>
            <p:spPr bwMode="auto">
              <a:xfrm>
                <a:off x="2478" y="3645"/>
                <a:ext cx="114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6" name="Freeform 36"/>
              <p:cNvSpPr>
                <a:spLocks/>
              </p:cNvSpPr>
              <p:nvPr/>
            </p:nvSpPr>
            <p:spPr bwMode="auto">
              <a:xfrm>
                <a:off x="2046" y="3731"/>
                <a:ext cx="1948" cy="292"/>
              </a:xfrm>
              <a:custGeom>
                <a:avLst/>
                <a:gdLst>
                  <a:gd name="T0" fmla="*/ 1932 w 1948"/>
                  <a:gd name="T1" fmla="*/ 292 h 292"/>
                  <a:gd name="T2" fmla="*/ 16 w 1948"/>
                  <a:gd name="T3" fmla="*/ 292 h 292"/>
                  <a:gd name="T4" fmla="*/ 5 w 1948"/>
                  <a:gd name="T5" fmla="*/ 286 h 292"/>
                  <a:gd name="T6" fmla="*/ 5 w 1948"/>
                  <a:gd name="T7" fmla="*/ 281 h 292"/>
                  <a:gd name="T8" fmla="*/ 0 w 1948"/>
                  <a:gd name="T9" fmla="*/ 270 h 292"/>
                  <a:gd name="T10" fmla="*/ 0 w 1948"/>
                  <a:gd name="T11" fmla="*/ 265 h 292"/>
                  <a:gd name="T12" fmla="*/ 5 w 1948"/>
                  <a:gd name="T13" fmla="*/ 259 h 292"/>
                  <a:gd name="T14" fmla="*/ 119 w 1948"/>
                  <a:gd name="T15" fmla="*/ 6 h 292"/>
                  <a:gd name="T16" fmla="*/ 130 w 1948"/>
                  <a:gd name="T17" fmla="*/ 0 h 292"/>
                  <a:gd name="T18" fmla="*/ 1829 w 1948"/>
                  <a:gd name="T19" fmla="*/ 0 h 292"/>
                  <a:gd name="T20" fmla="*/ 1835 w 1948"/>
                  <a:gd name="T21" fmla="*/ 6 h 292"/>
                  <a:gd name="T22" fmla="*/ 1948 w 1948"/>
                  <a:gd name="T23" fmla="*/ 259 h 292"/>
                  <a:gd name="T24" fmla="*/ 1948 w 1948"/>
                  <a:gd name="T25" fmla="*/ 281 h 292"/>
                  <a:gd name="T26" fmla="*/ 1943 w 1948"/>
                  <a:gd name="T27" fmla="*/ 286 h 292"/>
                  <a:gd name="T28" fmla="*/ 1932 w 1948"/>
                  <a:gd name="T2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48" h="292">
                    <a:moveTo>
                      <a:pt x="1932" y="292"/>
                    </a:moveTo>
                    <a:lnTo>
                      <a:pt x="16" y="292"/>
                    </a:lnTo>
                    <a:lnTo>
                      <a:pt x="5" y="286"/>
                    </a:lnTo>
                    <a:lnTo>
                      <a:pt x="5" y="281"/>
                    </a:lnTo>
                    <a:lnTo>
                      <a:pt x="0" y="270"/>
                    </a:lnTo>
                    <a:lnTo>
                      <a:pt x="0" y="265"/>
                    </a:lnTo>
                    <a:lnTo>
                      <a:pt x="5" y="259"/>
                    </a:lnTo>
                    <a:lnTo>
                      <a:pt x="119" y="6"/>
                    </a:lnTo>
                    <a:lnTo>
                      <a:pt x="130" y="0"/>
                    </a:lnTo>
                    <a:lnTo>
                      <a:pt x="1829" y="0"/>
                    </a:lnTo>
                    <a:lnTo>
                      <a:pt x="1835" y="6"/>
                    </a:lnTo>
                    <a:lnTo>
                      <a:pt x="1948" y="259"/>
                    </a:lnTo>
                    <a:lnTo>
                      <a:pt x="1948" y="281"/>
                    </a:lnTo>
                    <a:lnTo>
                      <a:pt x="1943" y="286"/>
                    </a:lnTo>
                    <a:lnTo>
                      <a:pt x="1932" y="29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7" name="Freeform 37"/>
              <p:cNvSpPr>
                <a:spLocks/>
              </p:cNvSpPr>
              <p:nvPr/>
            </p:nvSpPr>
            <p:spPr bwMode="auto">
              <a:xfrm>
                <a:off x="2041" y="3726"/>
                <a:ext cx="1959" cy="302"/>
              </a:xfrm>
              <a:custGeom>
                <a:avLst/>
                <a:gdLst>
                  <a:gd name="T0" fmla="*/ 21 w 1959"/>
                  <a:gd name="T1" fmla="*/ 302 h 302"/>
                  <a:gd name="T2" fmla="*/ 10 w 1959"/>
                  <a:gd name="T3" fmla="*/ 297 h 302"/>
                  <a:gd name="T4" fmla="*/ 5 w 1959"/>
                  <a:gd name="T5" fmla="*/ 291 h 302"/>
                  <a:gd name="T6" fmla="*/ 5 w 1959"/>
                  <a:gd name="T7" fmla="*/ 286 h 302"/>
                  <a:gd name="T8" fmla="*/ 0 w 1959"/>
                  <a:gd name="T9" fmla="*/ 275 h 302"/>
                  <a:gd name="T10" fmla="*/ 0 w 1959"/>
                  <a:gd name="T11" fmla="*/ 270 h 302"/>
                  <a:gd name="T12" fmla="*/ 5 w 1959"/>
                  <a:gd name="T13" fmla="*/ 264 h 302"/>
                  <a:gd name="T14" fmla="*/ 118 w 1959"/>
                  <a:gd name="T15" fmla="*/ 11 h 302"/>
                  <a:gd name="T16" fmla="*/ 124 w 1959"/>
                  <a:gd name="T17" fmla="*/ 5 h 302"/>
                  <a:gd name="T18" fmla="*/ 135 w 1959"/>
                  <a:gd name="T19" fmla="*/ 0 h 302"/>
                  <a:gd name="T20" fmla="*/ 1834 w 1959"/>
                  <a:gd name="T21" fmla="*/ 0 h 302"/>
                  <a:gd name="T22" fmla="*/ 1840 w 1959"/>
                  <a:gd name="T23" fmla="*/ 5 h 302"/>
                  <a:gd name="T24" fmla="*/ 1845 w 1959"/>
                  <a:gd name="T25" fmla="*/ 11 h 302"/>
                  <a:gd name="T26" fmla="*/ 1959 w 1959"/>
                  <a:gd name="T27" fmla="*/ 264 h 302"/>
                  <a:gd name="T28" fmla="*/ 1959 w 1959"/>
                  <a:gd name="T29" fmla="*/ 286 h 302"/>
                  <a:gd name="T30" fmla="*/ 1953 w 1959"/>
                  <a:gd name="T31" fmla="*/ 291 h 302"/>
                  <a:gd name="T32" fmla="*/ 1948 w 1959"/>
                  <a:gd name="T33" fmla="*/ 297 h 302"/>
                  <a:gd name="T34" fmla="*/ 1937 w 1959"/>
                  <a:gd name="T35" fmla="*/ 302 h 302"/>
                  <a:gd name="T36" fmla="*/ 1937 w 1959"/>
                  <a:gd name="T37" fmla="*/ 291 h 302"/>
                  <a:gd name="T38" fmla="*/ 1948 w 1959"/>
                  <a:gd name="T39" fmla="*/ 286 h 302"/>
                  <a:gd name="T40" fmla="*/ 1948 w 1959"/>
                  <a:gd name="T41" fmla="*/ 286 h 302"/>
                  <a:gd name="T42" fmla="*/ 1948 w 1959"/>
                  <a:gd name="T43" fmla="*/ 264 h 302"/>
                  <a:gd name="T44" fmla="*/ 1834 w 1959"/>
                  <a:gd name="T45" fmla="*/ 11 h 302"/>
                  <a:gd name="T46" fmla="*/ 1834 w 1959"/>
                  <a:gd name="T47" fmla="*/ 11 h 302"/>
                  <a:gd name="T48" fmla="*/ 135 w 1959"/>
                  <a:gd name="T49" fmla="*/ 11 h 302"/>
                  <a:gd name="T50" fmla="*/ 129 w 1959"/>
                  <a:gd name="T51" fmla="*/ 16 h 302"/>
                  <a:gd name="T52" fmla="*/ 16 w 1959"/>
                  <a:gd name="T53" fmla="*/ 264 h 302"/>
                  <a:gd name="T54" fmla="*/ 10 w 1959"/>
                  <a:gd name="T55" fmla="*/ 270 h 302"/>
                  <a:gd name="T56" fmla="*/ 10 w 1959"/>
                  <a:gd name="T57" fmla="*/ 275 h 302"/>
                  <a:gd name="T58" fmla="*/ 16 w 1959"/>
                  <a:gd name="T59" fmla="*/ 286 h 302"/>
                  <a:gd name="T60" fmla="*/ 16 w 1959"/>
                  <a:gd name="T61" fmla="*/ 291 h 302"/>
                  <a:gd name="T62" fmla="*/ 21 w 1959"/>
                  <a:gd name="T63" fmla="*/ 291 h 302"/>
                  <a:gd name="T64" fmla="*/ 21 w 1959"/>
                  <a:gd name="T65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59" h="302">
                    <a:moveTo>
                      <a:pt x="21" y="302"/>
                    </a:moveTo>
                    <a:lnTo>
                      <a:pt x="10" y="297"/>
                    </a:lnTo>
                    <a:lnTo>
                      <a:pt x="5" y="291"/>
                    </a:lnTo>
                    <a:lnTo>
                      <a:pt x="5" y="286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5" y="264"/>
                    </a:lnTo>
                    <a:lnTo>
                      <a:pt x="118" y="11"/>
                    </a:lnTo>
                    <a:lnTo>
                      <a:pt x="124" y="5"/>
                    </a:lnTo>
                    <a:lnTo>
                      <a:pt x="135" y="0"/>
                    </a:lnTo>
                    <a:lnTo>
                      <a:pt x="1834" y="0"/>
                    </a:lnTo>
                    <a:lnTo>
                      <a:pt x="1840" y="5"/>
                    </a:lnTo>
                    <a:lnTo>
                      <a:pt x="1845" y="11"/>
                    </a:lnTo>
                    <a:lnTo>
                      <a:pt x="1959" y="264"/>
                    </a:lnTo>
                    <a:lnTo>
                      <a:pt x="1959" y="286"/>
                    </a:lnTo>
                    <a:lnTo>
                      <a:pt x="1953" y="291"/>
                    </a:lnTo>
                    <a:lnTo>
                      <a:pt x="1948" y="297"/>
                    </a:lnTo>
                    <a:lnTo>
                      <a:pt x="1937" y="302"/>
                    </a:lnTo>
                    <a:lnTo>
                      <a:pt x="1937" y="291"/>
                    </a:lnTo>
                    <a:lnTo>
                      <a:pt x="1948" y="286"/>
                    </a:lnTo>
                    <a:lnTo>
                      <a:pt x="1948" y="286"/>
                    </a:lnTo>
                    <a:lnTo>
                      <a:pt x="1948" y="264"/>
                    </a:lnTo>
                    <a:lnTo>
                      <a:pt x="1834" y="11"/>
                    </a:lnTo>
                    <a:lnTo>
                      <a:pt x="1834" y="11"/>
                    </a:lnTo>
                    <a:lnTo>
                      <a:pt x="135" y="11"/>
                    </a:lnTo>
                    <a:lnTo>
                      <a:pt x="129" y="16"/>
                    </a:lnTo>
                    <a:lnTo>
                      <a:pt x="16" y="264"/>
                    </a:lnTo>
                    <a:lnTo>
                      <a:pt x="10" y="270"/>
                    </a:lnTo>
                    <a:lnTo>
                      <a:pt x="10" y="275"/>
                    </a:lnTo>
                    <a:lnTo>
                      <a:pt x="16" y="286"/>
                    </a:lnTo>
                    <a:lnTo>
                      <a:pt x="16" y="291"/>
                    </a:lnTo>
                    <a:lnTo>
                      <a:pt x="21" y="291"/>
                    </a:lnTo>
                    <a:lnTo>
                      <a:pt x="21" y="30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8" name="Rectangle 38"/>
              <p:cNvSpPr>
                <a:spLocks noChangeArrowheads="1"/>
              </p:cNvSpPr>
              <p:nvPr/>
            </p:nvSpPr>
            <p:spPr bwMode="auto">
              <a:xfrm>
                <a:off x="2062" y="4017"/>
                <a:ext cx="1916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19" name="Freeform 39"/>
              <p:cNvSpPr>
                <a:spLocks/>
              </p:cNvSpPr>
              <p:nvPr/>
            </p:nvSpPr>
            <p:spPr bwMode="auto">
              <a:xfrm>
                <a:off x="2073" y="3985"/>
                <a:ext cx="1900" cy="49"/>
              </a:xfrm>
              <a:custGeom>
                <a:avLst/>
                <a:gdLst>
                  <a:gd name="T0" fmla="*/ 1889 w 1900"/>
                  <a:gd name="T1" fmla="*/ 0 h 49"/>
                  <a:gd name="T2" fmla="*/ 5 w 1900"/>
                  <a:gd name="T3" fmla="*/ 0 h 49"/>
                  <a:gd name="T4" fmla="*/ 0 w 1900"/>
                  <a:gd name="T5" fmla="*/ 16 h 49"/>
                  <a:gd name="T6" fmla="*/ 0 w 1900"/>
                  <a:gd name="T7" fmla="*/ 38 h 49"/>
                  <a:gd name="T8" fmla="*/ 11 w 1900"/>
                  <a:gd name="T9" fmla="*/ 49 h 49"/>
                  <a:gd name="T10" fmla="*/ 1889 w 1900"/>
                  <a:gd name="T11" fmla="*/ 49 h 49"/>
                  <a:gd name="T12" fmla="*/ 1889 w 1900"/>
                  <a:gd name="T13" fmla="*/ 43 h 49"/>
                  <a:gd name="T14" fmla="*/ 1894 w 1900"/>
                  <a:gd name="T15" fmla="*/ 32 h 49"/>
                  <a:gd name="T16" fmla="*/ 1900 w 1900"/>
                  <a:gd name="T17" fmla="*/ 27 h 49"/>
                  <a:gd name="T18" fmla="*/ 1900 w 1900"/>
                  <a:gd name="T19" fmla="*/ 16 h 49"/>
                  <a:gd name="T20" fmla="*/ 1894 w 1900"/>
                  <a:gd name="T21" fmla="*/ 5 h 49"/>
                  <a:gd name="T22" fmla="*/ 1889 w 1900"/>
                  <a:gd name="T2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00" h="49">
                    <a:moveTo>
                      <a:pt x="1889" y="0"/>
                    </a:moveTo>
                    <a:lnTo>
                      <a:pt x="5" y="0"/>
                    </a:lnTo>
                    <a:lnTo>
                      <a:pt x="0" y="16"/>
                    </a:lnTo>
                    <a:lnTo>
                      <a:pt x="0" y="38"/>
                    </a:lnTo>
                    <a:lnTo>
                      <a:pt x="11" y="49"/>
                    </a:lnTo>
                    <a:lnTo>
                      <a:pt x="1889" y="49"/>
                    </a:lnTo>
                    <a:lnTo>
                      <a:pt x="1889" y="43"/>
                    </a:lnTo>
                    <a:lnTo>
                      <a:pt x="1894" y="32"/>
                    </a:lnTo>
                    <a:lnTo>
                      <a:pt x="1900" y="27"/>
                    </a:lnTo>
                    <a:lnTo>
                      <a:pt x="1900" y="16"/>
                    </a:lnTo>
                    <a:lnTo>
                      <a:pt x="1894" y="5"/>
                    </a:lnTo>
                    <a:lnTo>
                      <a:pt x="1889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0" name="Freeform 40"/>
              <p:cNvSpPr>
                <a:spLocks/>
              </p:cNvSpPr>
              <p:nvPr/>
            </p:nvSpPr>
            <p:spPr bwMode="auto">
              <a:xfrm>
                <a:off x="2068" y="3980"/>
                <a:ext cx="1910" cy="59"/>
              </a:xfrm>
              <a:custGeom>
                <a:avLst/>
                <a:gdLst>
                  <a:gd name="T0" fmla="*/ 16 w 1910"/>
                  <a:gd name="T1" fmla="*/ 5 h 59"/>
                  <a:gd name="T2" fmla="*/ 10 w 1910"/>
                  <a:gd name="T3" fmla="*/ 21 h 59"/>
                  <a:gd name="T4" fmla="*/ 10 w 1910"/>
                  <a:gd name="T5" fmla="*/ 43 h 59"/>
                  <a:gd name="T6" fmla="*/ 16 w 1910"/>
                  <a:gd name="T7" fmla="*/ 48 h 59"/>
                  <a:gd name="T8" fmla="*/ 1888 w 1910"/>
                  <a:gd name="T9" fmla="*/ 48 h 59"/>
                  <a:gd name="T10" fmla="*/ 1888 w 1910"/>
                  <a:gd name="T11" fmla="*/ 48 h 59"/>
                  <a:gd name="T12" fmla="*/ 1894 w 1910"/>
                  <a:gd name="T13" fmla="*/ 37 h 59"/>
                  <a:gd name="T14" fmla="*/ 1899 w 1910"/>
                  <a:gd name="T15" fmla="*/ 32 h 59"/>
                  <a:gd name="T16" fmla="*/ 1899 w 1910"/>
                  <a:gd name="T17" fmla="*/ 21 h 59"/>
                  <a:gd name="T18" fmla="*/ 1894 w 1910"/>
                  <a:gd name="T19" fmla="*/ 10 h 59"/>
                  <a:gd name="T20" fmla="*/ 1888 w 1910"/>
                  <a:gd name="T21" fmla="*/ 5 h 59"/>
                  <a:gd name="T22" fmla="*/ 1899 w 1910"/>
                  <a:gd name="T23" fmla="*/ 5 h 59"/>
                  <a:gd name="T24" fmla="*/ 1905 w 1910"/>
                  <a:gd name="T25" fmla="*/ 10 h 59"/>
                  <a:gd name="T26" fmla="*/ 1910 w 1910"/>
                  <a:gd name="T27" fmla="*/ 21 h 59"/>
                  <a:gd name="T28" fmla="*/ 1910 w 1910"/>
                  <a:gd name="T29" fmla="*/ 32 h 59"/>
                  <a:gd name="T30" fmla="*/ 1905 w 1910"/>
                  <a:gd name="T31" fmla="*/ 37 h 59"/>
                  <a:gd name="T32" fmla="*/ 1899 w 1910"/>
                  <a:gd name="T33" fmla="*/ 48 h 59"/>
                  <a:gd name="T34" fmla="*/ 1899 w 1910"/>
                  <a:gd name="T35" fmla="*/ 54 h 59"/>
                  <a:gd name="T36" fmla="*/ 1894 w 1910"/>
                  <a:gd name="T37" fmla="*/ 59 h 59"/>
                  <a:gd name="T38" fmla="*/ 16 w 1910"/>
                  <a:gd name="T39" fmla="*/ 59 h 59"/>
                  <a:gd name="T40" fmla="*/ 10 w 1910"/>
                  <a:gd name="T41" fmla="*/ 54 h 59"/>
                  <a:gd name="T42" fmla="*/ 0 w 1910"/>
                  <a:gd name="T43" fmla="*/ 43 h 59"/>
                  <a:gd name="T44" fmla="*/ 0 w 1910"/>
                  <a:gd name="T45" fmla="*/ 21 h 59"/>
                  <a:gd name="T46" fmla="*/ 5 w 1910"/>
                  <a:gd name="T47" fmla="*/ 5 h 59"/>
                  <a:gd name="T48" fmla="*/ 10 w 1910"/>
                  <a:gd name="T49" fmla="*/ 0 h 59"/>
                  <a:gd name="T50" fmla="*/ 16 w 1910"/>
                  <a:gd name="T51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10" h="59">
                    <a:moveTo>
                      <a:pt x="16" y="5"/>
                    </a:moveTo>
                    <a:lnTo>
                      <a:pt x="10" y="21"/>
                    </a:lnTo>
                    <a:lnTo>
                      <a:pt x="10" y="43"/>
                    </a:lnTo>
                    <a:lnTo>
                      <a:pt x="16" y="48"/>
                    </a:lnTo>
                    <a:lnTo>
                      <a:pt x="1888" y="48"/>
                    </a:lnTo>
                    <a:lnTo>
                      <a:pt x="1888" y="48"/>
                    </a:lnTo>
                    <a:lnTo>
                      <a:pt x="1894" y="37"/>
                    </a:lnTo>
                    <a:lnTo>
                      <a:pt x="1899" y="32"/>
                    </a:lnTo>
                    <a:lnTo>
                      <a:pt x="1899" y="21"/>
                    </a:lnTo>
                    <a:lnTo>
                      <a:pt x="1894" y="10"/>
                    </a:lnTo>
                    <a:lnTo>
                      <a:pt x="1888" y="5"/>
                    </a:lnTo>
                    <a:lnTo>
                      <a:pt x="1899" y="5"/>
                    </a:lnTo>
                    <a:lnTo>
                      <a:pt x="1905" y="10"/>
                    </a:lnTo>
                    <a:lnTo>
                      <a:pt x="1910" y="21"/>
                    </a:lnTo>
                    <a:lnTo>
                      <a:pt x="1910" y="32"/>
                    </a:lnTo>
                    <a:lnTo>
                      <a:pt x="1905" y="37"/>
                    </a:lnTo>
                    <a:lnTo>
                      <a:pt x="1899" y="48"/>
                    </a:lnTo>
                    <a:lnTo>
                      <a:pt x="1899" y="54"/>
                    </a:lnTo>
                    <a:lnTo>
                      <a:pt x="1894" y="59"/>
                    </a:lnTo>
                    <a:lnTo>
                      <a:pt x="16" y="59"/>
                    </a:lnTo>
                    <a:lnTo>
                      <a:pt x="10" y="54"/>
                    </a:lnTo>
                    <a:lnTo>
                      <a:pt x="0" y="43"/>
                    </a:lnTo>
                    <a:lnTo>
                      <a:pt x="0" y="21"/>
                    </a:lnTo>
                    <a:lnTo>
                      <a:pt x="5" y="5"/>
                    </a:lnTo>
                    <a:lnTo>
                      <a:pt x="10" y="0"/>
                    </a:lnTo>
                    <a:lnTo>
                      <a:pt x="16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1" name="Freeform 41"/>
              <p:cNvSpPr>
                <a:spLocks/>
              </p:cNvSpPr>
              <p:nvPr/>
            </p:nvSpPr>
            <p:spPr bwMode="auto">
              <a:xfrm>
                <a:off x="2078" y="3980"/>
                <a:ext cx="1889" cy="10"/>
              </a:xfrm>
              <a:custGeom>
                <a:avLst/>
                <a:gdLst>
                  <a:gd name="T0" fmla="*/ 1884 w 1889"/>
                  <a:gd name="T1" fmla="*/ 10 h 10"/>
                  <a:gd name="T2" fmla="*/ 0 w 1889"/>
                  <a:gd name="T3" fmla="*/ 10 h 10"/>
                  <a:gd name="T4" fmla="*/ 0 w 1889"/>
                  <a:gd name="T5" fmla="*/ 0 h 10"/>
                  <a:gd name="T6" fmla="*/ 1884 w 1889"/>
                  <a:gd name="T7" fmla="*/ 0 h 10"/>
                  <a:gd name="T8" fmla="*/ 1889 w 1889"/>
                  <a:gd name="T9" fmla="*/ 5 h 10"/>
                  <a:gd name="T10" fmla="*/ 1884 w 188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89" h="10">
                    <a:moveTo>
                      <a:pt x="1884" y="1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1884" y="0"/>
                    </a:lnTo>
                    <a:lnTo>
                      <a:pt x="1889" y="5"/>
                    </a:lnTo>
                    <a:lnTo>
                      <a:pt x="1884" y="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2" name="Freeform 42"/>
              <p:cNvSpPr>
                <a:spLocks/>
              </p:cNvSpPr>
              <p:nvPr/>
            </p:nvSpPr>
            <p:spPr bwMode="auto">
              <a:xfrm>
                <a:off x="3622" y="3742"/>
                <a:ext cx="21" cy="49"/>
              </a:xfrm>
              <a:custGeom>
                <a:avLst/>
                <a:gdLst>
                  <a:gd name="T0" fmla="*/ 11 w 21"/>
                  <a:gd name="T1" fmla="*/ 0 h 49"/>
                  <a:gd name="T2" fmla="*/ 21 w 21"/>
                  <a:gd name="T3" fmla="*/ 49 h 49"/>
                  <a:gd name="T4" fmla="*/ 11 w 21"/>
                  <a:gd name="T5" fmla="*/ 49 h 49"/>
                  <a:gd name="T6" fmla="*/ 0 w 21"/>
                  <a:gd name="T7" fmla="*/ 0 h 49"/>
                  <a:gd name="T8" fmla="*/ 11 w 21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9">
                    <a:moveTo>
                      <a:pt x="11" y="0"/>
                    </a:moveTo>
                    <a:lnTo>
                      <a:pt x="21" y="49"/>
                    </a:lnTo>
                    <a:lnTo>
                      <a:pt x="11" y="49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3" name="Freeform 43"/>
              <p:cNvSpPr>
                <a:spLocks/>
              </p:cNvSpPr>
              <p:nvPr/>
            </p:nvSpPr>
            <p:spPr bwMode="auto">
              <a:xfrm>
                <a:off x="3703" y="3742"/>
                <a:ext cx="27" cy="49"/>
              </a:xfrm>
              <a:custGeom>
                <a:avLst/>
                <a:gdLst>
                  <a:gd name="T0" fmla="*/ 11 w 27"/>
                  <a:gd name="T1" fmla="*/ 0 h 49"/>
                  <a:gd name="T2" fmla="*/ 27 w 27"/>
                  <a:gd name="T3" fmla="*/ 49 h 49"/>
                  <a:gd name="T4" fmla="*/ 16 w 27"/>
                  <a:gd name="T5" fmla="*/ 49 h 49"/>
                  <a:gd name="T6" fmla="*/ 0 w 27"/>
                  <a:gd name="T7" fmla="*/ 0 h 49"/>
                  <a:gd name="T8" fmla="*/ 11 w 27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9">
                    <a:moveTo>
                      <a:pt x="11" y="0"/>
                    </a:moveTo>
                    <a:lnTo>
                      <a:pt x="27" y="49"/>
                    </a:lnTo>
                    <a:lnTo>
                      <a:pt x="16" y="49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4" name="Freeform 44"/>
              <p:cNvSpPr>
                <a:spLocks/>
              </p:cNvSpPr>
              <p:nvPr/>
            </p:nvSpPr>
            <p:spPr bwMode="auto">
              <a:xfrm>
                <a:off x="2143" y="3753"/>
                <a:ext cx="81" cy="189"/>
              </a:xfrm>
              <a:custGeom>
                <a:avLst/>
                <a:gdLst>
                  <a:gd name="T0" fmla="*/ 81 w 81"/>
                  <a:gd name="T1" fmla="*/ 0 h 189"/>
                  <a:gd name="T2" fmla="*/ 0 w 81"/>
                  <a:gd name="T3" fmla="*/ 189 h 189"/>
                  <a:gd name="T4" fmla="*/ 33 w 81"/>
                  <a:gd name="T5" fmla="*/ 140 h 189"/>
                  <a:gd name="T6" fmla="*/ 59 w 81"/>
                  <a:gd name="T7" fmla="*/ 76 h 189"/>
                  <a:gd name="T8" fmla="*/ 76 w 81"/>
                  <a:gd name="T9" fmla="*/ 27 h 189"/>
                  <a:gd name="T10" fmla="*/ 81 w 81"/>
                  <a:gd name="T11" fmla="*/ 16 h 189"/>
                  <a:gd name="T12" fmla="*/ 81 w 81"/>
                  <a:gd name="T1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189">
                    <a:moveTo>
                      <a:pt x="81" y="0"/>
                    </a:moveTo>
                    <a:lnTo>
                      <a:pt x="0" y="189"/>
                    </a:lnTo>
                    <a:lnTo>
                      <a:pt x="33" y="140"/>
                    </a:lnTo>
                    <a:lnTo>
                      <a:pt x="59" y="76"/>
                    </a:lnTo>
                    <a:lnTo>
                      <a:pt x="76" y="27"/>
                    </a:lnTo>
                    <a:lnTo>
                      <a:pt x="81" y="16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5" name="Freeform 45"/>
              <p:cNvSpPr>
                <a:spLocks/>
              </p:cNvSpPr>
              <p:nvPr/>
            </p:nvSpPr>
            <p:spPr bwMode="auto">
              <a:xfrm>
                <a:off x="2138" y="3753"/>
                <a:ext cx="91" cy="189"/>
              </a:xfrm>
              <a:custGeom>
                <a:avLst/>
                <a:gdLst>
                  <a:gd name="T0" fmla="*/ 0 w 91"/>
                  <a:gd name="T1" fmla="*/ 189 h 189"/>
                  <a:gd name="T2" fmla="*/ 32 w 91"/>
                  <a:gd name="T3" fmla="*/ 140 h 189"/>
                  <a:gd name="T4" fmla="*/ 59 w 91"/>
                  <a:gd name="T5" fmla="*/ 76 h 189"/>
                  <a:gd name="T6" fmla="*/ 75 w 91"/>
                  <a:gd name="T7" fmla="*/ 27 h 189"/>
                  <a:gd name="T8" fmla="*/ 81 w 91"/>
                  <a:gd name="T9" fmla="*/ 16 h 189"/>
                  <a:gd name="T10" fmla="*/ 81 w 91"/>
                  <a:gd name="T11" fmla="*/ 0 h 189"/>
                  <a:gd name="T12" fmla="*/ 91 w 91"/>
                  <a:gd name="T13" fmla="*/ 0 h 189"/>
                  <a:gd name="T14" fmla="*/ 91 w 91"/>
                  <a:gd name="T15" fmla="*/ 16 h 189"/>
                  <a:gd name="T16" fmla="*/ 86 w 91"/>
                  <a:gd name="T17" fmla="*/ 27 h 189"/>
                  <a:gd name="T18" fmla="*/ 70 w 91"/>
                  <a:gd name="T19" fmla="*/ 76 h 189"/>
                  <a:gd name="T20" fmla="*/ 43 w 91"/>
                  <a:gd name="T21" fmla="*/ 140 h 189"/>
                  <a:gd name="T22" fmla="*/ 11 w 91"/>
                  <a:gd name="T23" fmla="*/ 189 h 189"/>
                  <a:gd name="T24" fmla="*/ 0 w 91"/>
                  <a:gd name="T25" fmla="*/ 189 h 189"/>
                  <a:gd name="T26" fmla="*/ 0 w 91"/>
                  <a:gd name="T27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189">
                    <a:moveTo>
                      <a:pt x="0" y="189"/>
                    </a:moveTo>
                    <a:lnTo>
                      <a:pt x="32" y="140"/>
                    </a:lnTo>
                    <a:lnTo>
                      <a:pt x="59" y="76"/>
                    </a:lnTo>
                    <a:lnTo>
                      <a:pt x="75" y="27"/>
                    </a:lnTo>
                    <a:lnTo>
                      <a:pt x="81" y="16"/>
                    </a:lnTo>
                    <a:lnTo>
                      <a:pt x="81" y="0"/>
                    </a:lnTo>
                    <a:lnTo>
                      <a:pt x="91" y="0"/>
                    </a:lnTo>
                    <a:lnTo>
                      <a:pt x="91" y="16"/>
                    </a:lnTo>
                    <a:lnTo>
                      <a:pt x="86" y="27"/>
                    </a:lnTo>
                    <a:lnTo>
                      <a:pt x="70" y="76"/>
                    </a:lnTo>
                    <a:lnTo>
                      <a:pt x="43" y="140"/>
                    </a:lnTo>
                    <a:lnTo>
                      <a:pt x="11" y="189"/>
                    </a:lnTo>
                    <a:lnTo>
                      <a:pt x="0" y="18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6" name="Freeform 46"/>
              <p:cNvSpPr>
                <a:spLocks/>
              </p:cNvSpPr>
              <p:nvPr/>
            </p:nvSpPr>
            <p:spPr bwMode="auto">
              <a:xfrm>
                <a:off x="2138" y="3753"/>
                <a:ext cx="91" cy="189"/>
              </a:xfrm>
              <a:custGeom>
                <a:avLst/>
                <a:gdLst>
                  <a:gd name="T0" fmla="*/ 91 w 91"/>
                  <a:gd name="T1" fmla="*/ 0 h 189"/>
                  <a:gd name="T2" fmla="*/ 11 w 91"/>
                  <a:gd name="T3" fmla="*/ 189 h 189"/>
                  <a:gd name="T4" fmla="*/ 0 w 91"/>
                  <a:gd name="T5" fmla="*/ 189 h 189"/>
                  <a:gd name="T6" fmla="*/ 81 w 91"/>
                  <a:gd name="T7" fmla="*/ 0 h 189"/>
                  <a:gd name="T8" fmla="*/ 91 w 91"/>
                  <a:gd name="T9" fmla="*/ 0 h 189"/>
                  <a:gd name="T10" fmla="*/ 91 w 91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89">
                    <a:moveTo>
                      <a:pt x="91" y="0"/>
                    </a:moveTo>
                    <a:lnTo>
                      <a:pt x="11" y="189"/>
                    </a:lnTo>
                    <a:lnTo>
                      <a:pt x="0" y="189"/>
                    </a:lnTo>
                    <a:lnTo>
                      <a:pt x="81" y="0"/>
                    </a:lnTo>
                    <a:lnTo>
                      <a:pt x="91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7" name="Freeform 47"/>
              <p:cNvSpPr>
                <a:spLocks/>
              </p:cNvSpPr>
              <p:nvPr/>
            </p:nvSpPr>
            <p:spPr bwMode="auto">
              <a:xfrm>
                <a:off x="3530" y="3737"/>
                <a:ext cx="281" cy="59"/>
              </a:xfrm>
              <a:custGeom>
                <a:avLst/>
                <a:gdLst>
                  <a:gd name="T0" fmla="*/ 259 w 281"/>
                  <a:gd name="T1" fmla="*/ 11 h 59"/>
                  <a:gd name="T2" fmla="*/ 11 w 281"/>
                  <a:gd name="T3" fmla="*/ 11 h 59"/>
                  <a:gd name="T4" fmla="*/ 22 w 281"/>
                  <a:gd name="T5" fmla="*/ 48 h 59"/>
                  <a:gd name="T6" fmla="*/ 281 w 281"/>
                  <a:gd name="T7" fmla="*/ 48 h 59"/>
                  <a:gd name="T8" fmla="*/ 281 w 281"/>
                  <a:gd name="T9" fmla="*/ 59 h 59"/>
                  <a:gd name="T10" fmla="*/ 16 w 281"/>
                  <a:gd name="T11" fmla="*/ 59 h 59"/>
                  <a:gd name="T12" fmla="*/ 11 w 281"/>
                  <a:gd name="T13" fmla="*/ 54 h 59"/>
                  <a:gd name="T14" fmla="*/ 0 w 281"/>
                  <a:gd name="T15" fmla="*/ 5 h 59"/>
                  <a:gd name="T16" fmla="*/ 5 w 281"/>
                  <a:gd name="T17" fmla="*/ 0 h 59"/>
                  <a:gd name="T18" fmla="*/ 259 w 281"/>
                  <a:gd name="T19" fmla="*/ 0 h 59"/>
                  <a:gd name="T20" fmla="*/ 264 w 281"/>
                  <a:gd name="T21" fmla="*/ 5 h 59"/>
                  <a:gd name="T22" fmla="*/ 259 w 281"/>
                  <a:gd name="T23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1" h="59">
                    <a:moveTo>
                      <a:pt x="259" y="11"/>
                    </a:moveTo>
                    <a:lnTo>
                      <a:pt x="11" y="11"/>
                    </a:lnTo>
                    <a:lnTo>
                      <a:pt x="22" y="48"/>
                    </a:lnTo>
                    <a:lnTo>
                      <a:pt x="281" y="48"/>
                    </a:lnTo>
                    <a:lnTo>
                      <a:pt x="281" y="59"/>
                    </a:lnTo>
                    <a:lnTo>
                      <a:pt x="16" y="59"/>
                    </a:lnTo>
                    <a:lnTo>
                      <a:pt x="11" y="54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259" y="0"/>
                    </a:lnTo>
                    <a:lnTo>
                      <a:pt x="264" y="5"/>
                    </a:lnTo>
                    <a:lnTo>
                      <a:pt x="259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8" name="Freeform 48"/>
              <p:cNvSpPr>
                <a:spLocks/>
              </p:cNvSpPr>
              <p:nvPr/>
            </p:nvSpPr>
            <p:spPr bwMode="auto">
              <a:xfrm>
                <a:off x="3784" y="3742"/>
                <a:ext cx="32" cy="54"/>
              </a:xfrm>
              <a:custGeom>
                <a:avLst/>
                <a:gdLst>
                  <a:gd name="T0" fmla="*/ 21 w 32"/>
                  <a:gd name="T1" fmla="*/ 49 h 54"/>
                  <a:gd name="T2" fmla="*/ 0 w 32"/>
                  <a:gd name="T3" fmla="*/ 0 h 54"/>
                  <a:gd name="T4" fmla="*/ 10 w 32"/>
                  <a:gd name="T5" fmla="*/ 0 h 54"/>
                  <a:gd name="T6" fmla="*/ 32 w 32"/>
                  <a:gd name="T7" fmla="*/ 49 h 54"/>
                  <a:gd name="T8" fmla="*/ 27 w 32"/>
                  <a:gd name="T9" fmla="*/ 54 h 54"/>
                  <a:gd name="T10" fmla="*/ 21 w 32"/>
                  <a:gd name="T11" fmla="*/ 4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54">
                    <a:moveTo>
                      <a:pt x="21" y="49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32" y="49"/>
                    </a:lnTo>
                    <a:lnTo>
                      <a:pt x="27" y="54"/>
                    </a:lnTo>
                    <a:lnTo>
                      <a:pt x="21" y="4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29" name="Freeform 49"/>
              <p:cNvSpPr>
                <a:spLocks/>
              </p:cNvSpPr>
              <p:nvPr/>
            </p:nvSpPr>
            <p:spPr bwMode="auto">
              <a:xfrm>
                <a:off x="2192" y="3748"/>
                <a:ext cx="1101" cy="161"/>
              </a:xfrm>
              <a:custGeom>
                <a:avLst/>
                <a:gdLst>
                  <a:gd name="T0" fmla="*/ 59 w 1101"/>
                  <a:gd name="T1" fmla="*/ 0 h 161"/>
                  <a:gd name="T2" fmla="*/ 43 w 1101"/>
                  <a:gd name="T3" fmla="*/ 48 h 161"/>
                  <a:gd name="T4" fmla="*/ 16 w 1101"/>
                  <a:gd name="T5" fmla="*/ 118 h 161"/>
                  <a:gd name="T6" fmla="*/ 0 w 1101"/>
                  <a:gd name="T7" fmla="*/ 156 h 161"/>
                  <a:gd name="T8" fmla="*/ 54 w 1101"/>
                  <a:gd name="T9" fmla="*/ 156 h 161"/>
                  <a:gd name="T10" fmla="*/ 64 w 1101"/>
                  <a:gd name="T11" fmla="*/ 140 h 161"/>
                  <a:gd name="T12" fmla="*/ 172 w 1101"/>
                  <a:gd name="T13" fmla="*/ 140 h 161"/>
                  <a:gd name="T14" fmla="*/ 162 w 1101"/>
                  <a:gd name="T15" fmla="*/ 161 h 161"/>
                  <a:gd name="T16" fmla="*/ 901 w 1101"/>
                  <a:gd name="T17" fmla="*/ 161 h 161"/>
                  <a:gd name="T18" fmla="*/ 890 w 1101"/>
                  <a:gd name="T19" fmla="*/ 140 h 161"/>
                  <a:gd name="T20" fmla="*/ 982 w 1101"/>
                  <a:gd name="T21" fmla="*/ 140 h 161"/>
                  <a:gd name="T22" fmla="*/ 987 w 1101"/>
                  <a:gd name="T23" fmla="*/ 161 h 161"/>
                  <a:gd name="T24" fmla="*/ 1101 w 1101"/>
                  <a:gd name="T25" fmla="*/ 161 h 161"/>
                  <a:gd name="T26" fmla="*/ 1057 w 1101"/>
                  <a:gd name="T27" fmla="*/ 0 h 161"/>
                  <a:gd name="T28" fmla="*/ 815 w 1101"/>
                  <a:gd name="T29" fmla="*/ 0 h 161"/>
                  <a:gd name="T30" fmla="*/ 820 w 1101"/>
                  <a:gd name="T31" fmla="*/ 21 h 161"/>
                  <a:gd name="T32" fmla="*/ 755 w 1101"/>
                  <a:gd name="T33" fmla="*/ 21 h 161"/>
                  <a:gd name="T34" fmla="*/ 755 w 1101"/>
                  <a:gd name="T35" fmla="*/ 0 h 161"/>
                  <a:gd name="T36" fmla="*/ 512 w 1101"/>
                  <a:gd name="T37" fmla="*/ 0 h 161"/>
                  <a:gd name="T38" fmla="*/ 507 w 1101"/>
                  <a:gd name="T39" fmla="*/ 21 h 161"/>
                  <a:gd name="T40" fmla="*/ 453 w 1101"/>
                  <a:gd name="T41" fmla="*/ 21 h 161"/>
                  <a:gd name="T42" fmla="*/ 453 w 1101"/>
                  <a:gd name="T43" fmla="*/ 0 h 161"/>
                  <a:gd name="T44" fmla="*/ 199 w 1101"/>
                  <a:gd name="T45" fmla="*/ 0 h 161"/>
                  <a:gd name="T46" fmla="*/ 194 w 1101"/>
                  <a:gd name="T47" fmla="*/ 21 h 161"/>
                  <a:gd name="T48" fmla="*/ 97 w 1101"/>
                  <a:gd name="T49" fmla="*/ 21 h 161"/>
                  <a:gd name="T50" fmla="*/ 108 w 1101"/>
                  <a:gd name="T51" fmla="*/ 0 h 161"/>
                  <a:gd name="T52" fmla="*/ 59 w 1101"/>
                  <a:gd name="T53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01" h="161">
                    <a:moveTo>
                      <a:pt x="59" y="0"/>
                    </a:moveTo>
                    <a:lnTo>
                      <a:pt x="43" y="48"/>
                    </a:lnTo>
                    <a:lnTo>
                      <a:pt x="16" y="118"/>
                    </a:lnTo>
                    <a:lnTo>
                      <a:pt x="0" y="156"/>
                    </a:lnTo>
                    <a:lnTo>
                      <a:pt x="54" y="156"/>
                    </a:lnTo>
                    <a:lnTo>
                      <a:pt x="64" y="140"/>
                    </a:lnTo>
                    <a:lnTo>
                      <a:pt x="172" y="140"/>
                    </a:lnTo>
                    <a:lnTo>
                      <a:pt x="162" y="161"/>
                    </a:lnTo>
                    <a:lnTo>
                      <a:pt x="901" y="161"/>
                    </a:lnTo>
                    <a:lnTo>
                      <a:pt x="890" y="140"/>
                    </a:lnTo>
                    <a:lnTo>
                      <a:pt x="982" y="140"/>
                    </a:lnTo>
                    <a:lnTo>
                      <a:pt x="987" y="161"/>
                    </a:lnTo>
                    <a:lnTo>
                      <a:pt x="1101" y="161"/>
                    </a:lnTo>
                    <a:lnTo>
                      <a:pt x="1057" y="0"/>
                    </a:lnTo>
                    <a:lnTo>
                      <a:pt x="815" y="0"/>
                    </a:lnTo>
                    <a:lnTo>
                      <a:pt x="820" y="21"/>
                    </a:lnTo>
                    <a:lnTo>
                      <a:pt x="755" y="21"/>
                    </a:lnTo>
                    <a:lnTo>
                      <a:pt x="755" y="0"/>
                    </a:lnTo>
                    <a:lnTo>
                      <a:pt x="512" y="0"/>
                    </a:lnTo>
                    <a:lnTo>
                      <a:pt x="507" y="21"/>
                    </a:lnTo>
                    <a:lnTo>
                      <a:pt x="453" y="21"/>
                    </a:lnTo>
                    <a:lnTo>
                      <a:pt x="453" y="0"/>
                    </a:lnTo>
                    <a:lnTo>
                      <a:pt x="199" y="0"/>
                    </a:lnTo>
                    <a:lnTo>
                      <a:pt x="194" y="21"/>
                    </a:lnTo>
                    <a:lnTo>
                      <a:pt x="97" y="21"/>
                    </a:lnTo>
                    <a:lnTo>
                      <a:pt x="108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0" name="Freeform 50"/>
              <p:cNvSpPr>
                <a:spLocks/>
              </p:cNvSpPr>
              <p:nvPr/>
            </p:nvSpPr>
            <p:spPr bwMode="auto">
              <a:xfrm>
                <a:off x="2186" y="3742"/>
                <a:ext cx="1112" cy="173"/>
              </a:xfrm>
              <a:custGeom>
                <a:avLst/>
                <a:gdLst>
                  <a:gd name="T0" fmla="*/ 27 w 1112"/>
                  <a:gd name="T1" fmla="*/ 124 h 173"/>
                  <a:gd name="T2" fmla="*/ 60 w 1112"/>
                  <a:gd name="T3" fmla="*/ 157 h 173"/>
                  <a:gd name="T4" fmla="*/ 70 w 1112"/>
                  <a:gd name="T5" fmla="*/ 140 h 173"/>
                  <a:gd name="T6" fmla="*/ 184 w 1112"/>
                  <a:gd name="T7" fmla="*/ 146 h 173"/>
                  <a:gd name="T8" fmla="*/ 902 w 1112"/>
                  <a:gd name="T9" fmla="*/ 162 h 173"/>
                  <a:gd name="T10" fmla="*/ 896 w 1112"/>
                  <a:gd name="T11" fmla="*/ 140 h 173"/>
                  <a:gd name="T12" fmla="*/ 993 w 1112"/>
                  <a:gd name="T13" fmla="*/ 146 h 173"/>
                  <a:gd name="T14" fmla="*/ 1101 w 1112"/>
                  <a:gd name="T15" fmla="*/ 162 h 173"/>
                  <a:gd name="T16" fmla="*/ 826 w 1112"/>
                  <a:gd name="T17" fmla="*/ 11 h 173"/>
                  <a:gd name="T18" fmla="*/ 826 w 1112"/>
                  <a:gd name="T19" fmla="*/ 33 h 173"/>
                  <a:gd name="T20" fmla="*/ 756 w 1112"/>
                  <a:gd name="T21" fmla="*/ 27 h 173"/>
                  <a:gd name="T22" fmla="*/ 524 w 1112"/>
                  <a:gd name="T23" fmla="*/ 11 h 173"/>
                  <a:gd name="T24" fmla="*/ 513 w 1112"/>
                  <a:gd name="T25" fmla="*/ 33 h 173"/>
                  <a:gd name="T26" fmla="*/ 454 w 1112"/>
                  <a:gd name="T27" fmla="*/ 27 h 173"/>
                  <a:gd name="T28" fmla="*/ 211 w 1112"/>
                  <a:gd name="T29" fmla="*/ 11 h 173"/>
                  <a:gd name="T30" fmla="*/ 200 w 1112"/>
                  <a:gd name="T31" fmla="*/ 33 h 173"/>
                  <a:gd name="T32" fmla="*/ 97 w 1112"/>
                  <a:gd name="T33" fmla="*/ 27 h 173"/>
                  <a:gd name="T34" fmla="*/ 65 w 1112"/>
                  <a:gd name="T35" fmla="*/ 11 h 173"/>
                  <a:gd name="T36" fmla="*/ 114 w 1112"/>
                  <a:gd name="T37" fmla="*/ 0 h 173"/>
                  <a:gd name="T38" fmla="*/ 114 w 1112"/>
                  <a:gd name="T39" fmla="*/ 22 h 173"/>
                  <a:gd name="T40" fmla="*/ 200 w 1112"/>
                  <a:gd name="T41" fmla="*/ 6 h 173"/>
                  <a:gd name="T42" fmla="*/ 459 w 1112"/>
                  <a:gd name="T43" fmla="*/ 0 h 173"/>
                  <a:gd name="T44" fmla="*/ 464 w 1112"/>
                  <a:gd name="T45" fmla="*/ 22 h 173"/>
                  <a:gd name="T46" fmla="*/ 513 w 1112"/>
                  <a:gd name="T47" fmla="*/ 6 h 173"/>
                  <a:gd name="T48" fmla="*/ 761 w 1112"/>
                  <a:gd name="T49" fmla="*/ 0 h 173"/>
                  <a:gd name="T50" fmla="*/ 767 w 1112"/>
                  <a:gd name="T51" fmla="*/ 22 h 173"/>
                  <a:gd name="T52" fmla="*/ 815 w 1112"/>
                  <a:gd name="T53" fmla="*/ 6 h 173"/>
                  <a:gd name="T54" fmla="*/ 1063 w 1112"/>
                  <a:gd name="T55" fmla="*/ 0 h 173"/>
                  <a:gd name="T56" fmla="*/ 1112 w 1112"/>
                  <a:gd name="T57" fmla="*/ 167 h 173"/>
                  <a:gd name="T58" fmla="*/ 993 w 1112"/>
                  <a:gd name="T59" fmla="*/ 173 h 173"/>
                  <a:gd name="T60" fmla="*/ 982 w 1112"/>
                  <a:gd name="T61" fmla="*/ 151 h 173"/>
                  <a:gd name="T62" fmla="*/ 912 w 1112"/>
                  <a:gd name="T63" fmla="*/ 167 h 173"/>
                  <a:gd name="T64" fmla="*/ 168 w 1112"/>
                  <a:gd name="T65" fmla="*/ 173 h 173"/>
                  <a:gd name="T66" fmla="*/ 173 w 1112"/>
                  <a:gd name="T67" fmla="*/ 151 h 173"/>
                  <a:gd name="T68" fmla="*/ 65 w 1112"/>
                  <a:gd name="T69" fmla="*/ 162 h 173"/>
                  <a:gd name="T70" fmla="*/ 6 w 1112"/>
                  <a:gd name="T71" fmla="*/ 167 h 173"/>
                  <a:gd name="T72" fmla="*/ 16 w 1112"/>
                  <a:gd name="T73" fmla="*/ 124 h 173"/>
                  <a:gd name="T74" fmla="*/ 54 w 1112"/>
                  <a:gd name="T75" fmla="*/ 54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12" h="173">
                    <a:moveTo>
                      <a:pt x="54" y="54"/>
                    </a:moveTo>
                    <a:lnTo>
                      <a:pt x="27" y="124"/>
                    </a:lnTo>
                    <a:lnTo>
                      <a:pt x="11" y="157"/>
                    </a:lnTo>
                    <a:lnTo>
                      <a:pt x="60" y="157"/>
                    </a:lnTo>
                    <a:lnTo>
                      <a:pt x="65" y="146"/>
                    </a:lnTo>
                    <a:lnTo>
                      <a:pt x="70" y="140"/>
                    </a:lnTo>
                    <a:lnTo>
                      <a:pt x="178" y="140"/>
                    </a:lnTo>
                    <a:lnTo>
                      <a:pt x="184" y="146"/>
                    </a:lnTo>
                    <a:lnTo>
                      <a:pt x="178" y="162"/>
                    </a:lnTo>
                    <a:lnTo>
                      <a:pt x="902" y="162"/>
                    </a:lnTo>
                    <a:lnTo>
                      <a:pt x="891" y="146"/>
                    </a:lnTo>
                    <a:lnTo>
                      <a:pt x="896" y="140"/>
                    </a:lnTo>
                    <a:lnTo>
                      <a:pt x="988" y="140"/>
                    </a:lnTo>
                    <a:lnTo>
                      <a:pt x="993" y="146"/>
                    </a:lnTo>
                    <a:lnTo>
                      <a:pt x="999" y="162"/>
                    </a:lnTo>
                    <a:lnTo>
                      <a:pt x="1101" y="162"/>
                    </a:lnTo>
                    <a:lnTo>
                      <a:pt x="1058" y="11"/>
                    </a:lnTo>
                    <a:lnTo>
                      <a:pt x="826" y="11"/>
                    </a:lnTo>
                    <a:lnTo>
                      <a:pt x="831" y="27"/>
                    </a:lnTo>
                    <a:lnTo>
                      <a:pt x="826" y="33"/>
                    </a:lnTo>
                    <a:lnTo>
                      <a:pt x="761" y="33"/>
                    </a:lnTo>
                    <a:lnTo>
                      <a:pt x="756" y="27"/>
                    </a:lnTo>
                    <a:lnTo>
                      <a:pt x="756" y="11"/>
                    </a:lnTo>
                    <a:lnTo>
                      <a:pt x="524" y="11"/>
                    </a:lnTo>
                    <a:lnTo>
                      <a:pt x="518" y="27"/>
                    </a:lnTo>
                    <a:lnTo>
                      <a:pt x="513" y="33"/>
                    </a:lnTo>
                    <a:lnTo>
                      <a:pt x="459" y="33"/>
                    </a:lnTo>
                    <a:lnTo>
                      <a:pt x="454" y="27"/>
                    </a:lnTo>
                    <a:lnTo>
                      <a:pt x="454" y="11"/>
                    </a:lnTo>
                    <a:lnTo>
                      <a:pt x="211" y="11"/>
                    </a:lnTo>
                    <a:lnTo>
                      <a:pt x="205" y="27"/>
                    </a:lnTo>
                    <a:lnTo>
                      <a:pt x="200" y="33"/>
                    </a:lnTo>
                    <a:lnTo>
                      <a:pt x="103" y="33"/>
                    </a:lnTo>
                    <a:lnTo>
                      <a:pt x="97" y="27"/>
                    </a:lnTo>
                    <a:lnTo>
                      <a:pt x="108" y="11"/>
                    </a:lnTo>
                    <a:lnTo>
                      <a:pt x="65" y="11"/>
                    </a:lnTo>
                    <a:lnTo>
                      <a:pt x="65" y="0"/>
                    </a:lnTo>
                    <a:lnTo>
                      <a:pt x="114" y="0"/>
                    </a:lnTo>
                    <a:lnTo>
                      <a:pt x="119" y="6"/>
                    </a:lnTo>
                    <a:lnTo>
                      <a:pt x="114" y="22"/>
                    </a:lnTo>
                    <a:lnTo>
                      <a:pt x="195" y="22"/>
                    </a:lnTo>
                    <a:lnTo>
                      <a:pt x="200" y="6"/>
                    </a:lnTo>
                    <a:lnTo>
                      <a:pt x="205" y="0"/>
                    </a:lnTo>
                    <a:lnTo>
                      <a:pt x="459" y="0"/>
                    </a:lnTo>
                    <a:lnTo>
                      <a:pt x="464" y="6"/>
                    </a:lnTo>
                    <a:lnTo>
                      <a:pt x="464" y="22"/>
                    </a:lnTo>
                    <a:lnTo>
                      <a:pt x="508" y="22"/>
                    </a:lnTo>
                    <a:lnTo>
                      <a:pt x="513" y="6"/>
                    </a:lnTo>
                    <a:lnTo>
                      <a:pt x="518" y="0"/>
                    </a:lnTo>
                    <a:lnTo>
                      <a:pt x="761" y="0"/>
                    </a:lnTo>
                    <a:lnTo>
                      <a:pt x="767" y="6"/>
                    </a:lnTo>
                    <a:lnTo>
                      <a:pt x="767" y="22"/>
                    </a:lnTo>
                    <a:lnTo>
                      <a:pt x="821" y="22"/>
                    </a:lnTo>
                    <a:lnTo>
                      <a:pt x="815" y="6"/>
                    </a:lnTo>
                    <a:lnTo>
                      <a:pt x="821" y="0"/>
                    </a:lnTo>
                    <a:lnTo>
                      <a:pt x="1063" y="0"/>
                    </a:lnTo>
                    <a:lnTo>
                      <a:pt x="1069" y="6"/>
                    </a:lnTo>
                    <a:lnTo>
                      <a:pt x="1112" y="167"/>
                    </a:lnTo>
                    <a:lnTo>
                      <a:pt x="1107" y="173"/>
                    </a:lnTo>
                    <a:lnTo>
                      <a:pt x="993" y="173"/>
                    </a:lnTo>
                    <a:lnTo>
                      <a:pt x="988" y="167"/>
                    </a:lnTo>
                    <a:lnTo>
                      <a:pt x="982" y="151"/>
                    </a:lnTo>
                    <a:lnTo>
                      <a:pt x="907" y="151"/>
                    </a:lnTo>
                    <a:lnTo>
                      <a:pt x="912" y="167"/>
                    </a:lnTo>
                    <a:lnTo>
                      <a:pt x="907" y="173"/>
                    </a:lnTo>
                    <a:lnTo>
                      <a:pt x="168" y="173"/>
                    </a:lnTo>
                    <a:lnTo>
                      <a:pt x="162" y="167"/>
                    </a:lnTo>
                    <a:lnTo>
                      <a:pt x="173" y="151"/>
                    </a:lnTo>
                    <a:lnTo>
                      <a:pt x="70" y="151"/>
                    </a:lnTo>
                    <a:lnTo>
                      <a:pt x="65" y="162"/>
                    </a:lnTo>
                    <a:lnTo>
                      <a:pt x="60" y="167"/>
                    </a:lnTo>
                    <a:lnTo>
                      <a:pt x="6" y="167"/>
                    </a:lnTo>
                    <a:lnTo>
                      <a:pt x="0" y="162"/>
                    </a:lnTo>
                    <a:lnTo>
                      <a:pt x="16" y="124"/>
                    </a:lnTo>
                    <a:lnTo>
                      <a:pt x="43" y="54"/>
                    </a:lnTo>
                    <a:lnTo>
                      <a:pt x="54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1" name="Freeform 51"/>
              <p:cNvSpPr>
                <a:spLocks/>
              </p:cNvSpPr>
              <p:nvPr/>
            </p:nvSpPr>
            <p:spPr bwMode="auto">
              <a:xfrm>
                <a:off x="2229" y="3742"/>
                <a:ext cx="27" cy="54"/>
              </a:xfrm>
              <a:custGeom>
                <a:avLst/>
                <a:gdLst>
                  <a:gd name="T0" fmla="*/ 27 w 27"/>
                  <a:gd name="T1" fmla="*/ 6 h 54"/>
                  <a:gd name="T2" fmla="*/ 11 w 27"/>
                  <a:gd name="T3" fmla="*/ 54 h 54"/>
                  <a:gd name="T4" fmla="*/ 0 w 27"/>
                  <a:gd name="T5" fmla="*/ 54 h 54"/>
                  <a:gd name="T6" fmla="*/ 17 w 27"/>
                  <a:gd name="T7" fmla="*/ 6 h 54"/>
                  <a:gd name="T8" fmla="*/ 22 w 27"/>
                  <a:gd name="T9" fmla="*/ 0 h 54"/>
                  <a:gd name="T10" fmla="*/ 27 w 27"/>
                  <a:gd name="T11" fmla="*/ 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54">
                    <a:moveTo>
                      <a:pt x="27" y="6"/>
                    </a:moveTo>
                    <a:lnTo>
                      <a:pt x="11" y="54"/>
                    </a:lnTo>
                    <a:lnTo>
                      <a:pt x="0" y="54"/>
                    </a:lnTo>
                    <a:lnTo>
                      <a:pt x="17" y="6"/>
                    </a:lnTo>
                    <a:lnTo>
                      <a:pt x="22" y="0"/>
                    </a:lnTo>
                    <a:lnTo>
                      <a:pt x="27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2" name="Rectangle 52"/>
              <p:cNvSpPr>
                <a:spLocks noChangeArrowheads="1"/>
              </p:cNvSpPr>
              <p:nvPr/>
            </p:nvSpPr>
            <p:spPr bwMode="auto">
              <a:xfrm>
                <a:off x="2235" y="3791"/>
                <a:ext cx="102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3" name="Freeform 53"/>
              <p:cNvSpPr>
                <a:spLocks/>
              </p:cNvSpPr>
              <p:nvPr/>
            </p:nvSpPr>
            <p:spPr bwMode="auto">
              <a:xfrm>
                <a:off x="2289" y="3748"/>
                <a:ext cx="16" cy="21"/>
              </a:xfrm>
              <a:custGeom>
                <a:avLst/>
                <a:gdLst>
                  <a:gd name="T0" fmla="*/ 0 w 16"/>
                  <a:gd name="T1" fmla="*/ 21 h 21"/>
                  <a:gd name="T2" fmla="*/ 5 w 16"/>
                  <a:gd name="T3" fmla="*/ 0 h 21"/>
                  <a:gd name="T4" fmla="*/ 16 w 16"/>
                  <a:gd name="T5" fmla="*/ 0 h 21"/>
                  <a:gd name="T6" fmla="*/ 11 w 16"/>
                  <a:gd name="T7" fmla="*/ 21 h 21"/>
                  <a:gd name="T8" fmla="*/ 0 w 16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0" y="21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1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4" name="Freeform 54"/>
              <p:cNvSpPr>
                <a:spLocks/>
              </p:cNvSpPr>
              <p:nvPr/>
            </p:nvSpPr>
            <p:spPr bwMode="auto">
              <a:xfrm>
                <a:off x="2435" y="3748"/>
                <a:ext cx="16" cy="21"/>
              </a:xfrm>
              <a:custGeom>
                <a:avLst/>
                <a:gdLst>
                  <a:gd name="T0" fmla="*/ 16 w 16"/>
                  <a:gd name="T1" fmla="*/ 0 h 21"/>
                  <a:gd name="T2" fmla="*/ 10 w 16"/>
                  <a:gd name="T3" fmla="*/ 21 h 21"/>
                  <a:gd name="T4" fmla="*/ 0 w 16"/>
                  <a:gd name="T5" fmla="*/ 21 h 21"/>
                  <a:gd name="T6" fmla="*/ 5 w 16"/>
                  <a:gd name="T7" fmla="*/ 0 h 21"/>
                  <a:gd name="T8" fmla="*/ 16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6" y="0"/>
                    </a:moveTo>
                    <a:lnTo>
                      <a:pt x="10" y="21"/>
                    </a:lnTo>
                    <a:lnTo>
                      <a:pt x="0" y="21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5" name="Rectangle 55"/>
              <p:cNvSpPr>
                <a:spLocks noChangeArrowheads="1"/>
              </p:cNvSpPr>
              <p:nvPr/>
            </p:nvSpPr>
            <p:spPr bwMode="auto">
              <a:xfrm>
                <a:off x="2753" y="3748"/>
                <a:ext cx="11" cy="2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6" name="Freeform 56"/>
              <p:cNvSpPr>
                <a:spLocks/>
              </p:cNvSpPr>
              <p:nvPr/>
            </p:nvSpPr>
            <p:spPr bwMode="auto">
              <a:xfrm>
                <a:off x="3061" y="3748"/>
                <a:ext cx="16" cy="21"/>
              </a:xfrm>
              <a:custGeom>
                <a:avLst/>
                <a:gdLst>
                  <a:gd name="T0" fmla="*/ 10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0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0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7" name="Freeform 57"/>
              <p:cNvSpPr>
                <a:spLocks/>
              </p:cNvSpPr>
              <p:nvPr/>
            </p:nvSpPr>
            <p:spPr bwMode="auto">
              <a:xfrm>
                <a:off x="3120" y="3748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8" name="Freeform 58"/>
              <p:cNvSpPr>
                <a:spLocks/>
              </p:cNvSpPr>
              <p:nvPr/>
            </p:nvSpPr>
            <p:spPr bwMode="auto">
              <a:xfrm>
                <a:off x="3185" y="3748"/>
                <a:ext cx="16" cy="21"/>
              </a:xfrm>
              <a:custGeom>
                <a:avLst/>
                <a:gdLst>
                  <a:gd name="T0" fmla="*/ 10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0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0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39" name="Freeform 59"/>
              <p:cNvSpPr>
                <a:spLocks/>
              </p:cNvSpPr>
              <p:nvPr/>
            </p:nvSpPr>
            <p:spPr bwMode="auto">
              <a:xfrm>
                <a:off x="2278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0" name="Rectangle 60"/>
              <p:cNvSpPr>
                <a:spLocks noChangeArrowheads="1"/>
              </p:cNvSpPr>
              <p:nvPr/>
            </p:nvSpPr>
            <p:spPr bwMode="auto">
              <a:xfrm>
                <a:off x="2731" y="3775"/>
                <a:ext cx="11" cy="2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1" name="Rectangle 61"/>
              <p:cNvSpPr>
                <a:spLocks noChangeArrowheads="1"/>
              </p:cNvSpPr>
              <p:nvPr/>
            </p:nvSpPr>
            <p:spPr bwMode="auto">
              <a:xfrm>
                <a:off x="2780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2" name="Freeform 62"/>
              <p:cNvSpPr>
                <a:spLocks/>
              </p:cNvSpPr>
              <p:nvPr/>
            </p:nvSpPr>
            <p:spPr bwMode="auto">
              <a:xfrm>
                <a:off x="2343" y="3796"/>
                <a:ext cx="16" cy="33"/>
              </a:xfrm>
              <a:custGeom>
                <a:avLst/>
                <a:gdLst>
                  <a:gd name="T0" fmla="*/ 16 w 16"/>
                  <a:gd name="T1" fmla="*/ 0 h 33"/>
                  <a:gd name="T2" fmla="*/ 11 w 16"/>
                  <a:gd name="T3" fmla="*/ 33 h 33"/>
                  <a:gd name="T4" fmla="*/ 0 w 16"/>
                  <a:gd name="T5" fmla="*/ 33 h 33"/>
                  <a:gd name="T6" fmla="*/ 5 w 16"/>
                  <a:gd name="T7" fmla="*/ 0 h 33"/>
                  <a:gd name="T8" fmla="*/ 16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lnTo>
                      <a:pt x="11" y="33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3" name="Freeform 63"/>
              <p:cNvSpPr>
                <a:spLocks/>
              </p:cNvSpPr>
              <p:nvPr/>
            </p:nvSpPr>
            <p:spPr bwMode="auto">
              <a:xfrm>
                <a:off x="2386" y="3796"/>
                <a:ext cx="22" cy="33"/>
              </a:xfrm>
              <a:custGeom>
                <a:avLst/>
                <a:gdLst>
                  <a:gd name="T0" fmla="*/ 22 w 22"/>
                  <a:gd name="T1" fmla="*/ 0 h 33"/>
                  <a:gd name="T2" fmla="*/ 11 w 22"/>
                  <a:gd name="T3" fmla="*/ 33 h 33"/>
                  <a:gd name="T4" fmla="*/ 0 w 22"/>
                  <a:gd name="T5" fmla="*/ 33 h 33"/>
                  <a:gd name="T6" fmla="*/ 11 w 22"/>
                  <a:gd name="T7" fmla="*/ 0 h 33"/>
                  <a:gd name="T8" fmla="*/ 22 w 22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22" y="0"/>
                    </a:moveTo>
                    <a:lnTo>
                      <a:pt x="11" y="33"/>
                    </a:lnTo>
                    <a:lnTo>
                      <a:pt x="0" y="33"/>
                    </a:lnTo>
                    <a:lnTo>
                      <a:pt x="11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4" name="Rectangle 64"/>
              <p:cNvSpPr>
                <a:spLocks noChangeArrowheads="1"/>
              </p:cNvSpPr>
              <p:nvPr/>
            </p:nvSpPr>
            <p:spPr bwMode="auto">
              <a:xfrm>
                <a:off x="2494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5" name="Freeform 65"/>
              <p:cNvSpPr>
                <a:spLocks/>
              </p:cNvSpPr>
              <p:nvPr/>
            </p:nvSpPr>
            <p:spPr bwMode="auto">
              <a:xfrm>
                <a:off x="2942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6" name="Freeform 66"/>
              <p:cNvSpPr>
                <a:spLocks/>
              </p:cNvSpPr>
              <p:nvPr/>
            </p:nvSpPr>
            <p:spPr bwMode="auto">
              <a:xfrm>
                <a:off x="2289" y="3796"/>
                <a:ext cx="21" cy="33"/>
              </a:xfrm>
              <a:custGeom>
                <a:avLst/>
                <a:gdLst>
                  <a:gd name="T0" fmla="*/ 21 w 21"/>
                  <a:gd name="T1" fmla="*/ 0 h 33"/>
                  <a:gd name="T2" fmla="*/ 11 w 21"/>
                  <a:gd name="T3" fmla="*/ 33 h 33"/>
                  <a:gd name="T4" fmla="*/ 0 w 21"/>
                  <a:gd name="T5" fmla="*/ 33 h 33"/>
                  <a:gd name="T6" fmla="*/ 11 w 21"/>
                  <a:gd name="T7" fmla="*/ 0 h 33"/>
                  <a:gd name="T8" fmla="*/ 21 w 2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21" y="0"/>
                    </a:moveTo>
                    <a:lnTo>
                      <a:pt x="11" y="33"/>
                    </a:lnTo>
                    <a:lnTo>
                      <a:pt x="0" y="33"/>
                    </a:lnTo>
                    <a:lnTo>
                      <a:pt x="11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7" name="Freeform 67"/>
              <p:cNvSpPr>
                <a:spLocks/>
              </p:cNvSpPr>
              <p:nvPr/>
            </p:nvSpPr>
            <p:spPr bwMode="auto">
              <a:xfrm>
                <a:off x="2321" y="3769"/>
                <a:ext cx="22" cy="27"/>
              </a:xfrm>
              <a:custGeom>
                <a:avLst/>
                <a:gdLst>
                  <a:gd name="T0" fmla="*/ 22 w 22"/>
                  <a:gd name="T1" fmla="*/ 0 h 27"/>
                  <a:gd name="T2" fmla="*/ 11 w 22"/>
                  <a:gd name="T3" fmla="*/ 27 h 27"/>
                  <a:gd name="T4" fmla="*/ 0 w 22"/>
                  <a:gd name="T5" fmla="*/ 27 h 27"/>
                  <a:gd name="T6" fmla="*/ 11 w 22"/>
                  <a:gd name="T7" fmla="*/ 0 h 27"/>
                  <a:gd name="T8" fmla="*/ 22 w 22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7">
                    <a:moveTo>
                      <a:pt x="22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11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8" name="Freeform 68"/>
              <p:cNvSpPr>
                <a:spLocks/>
              </p:cNvSpPr>
              <p:nvPr/>
            </p:nvSpPr>
            <p:spPr bwMode="auto">
              <a:xfrm>
                <a:off x="2370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49" name="Freeform 69"/>
              <p:cNvSpPr>
                <a:spLocks/>
              </p:cNvSpPr>
              <p:nvPr/>
            </p:nvSpPr>
            <p:spPr bwMode="auto">
              <a:xfrm>
                <a:off x="2424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0" name="Rectangle 70"/>
              <p:cNvSpPr>
                <a:spLocks noChangeArrowheads="1"/>
              </p:cNvSpPr>
              <p:nvPr/>
            </p:nvSpPr>
            <p:spPr bwMode="auto">
              <a:xfrm>
                <a:off x="2526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1" name="Freeform 71"/>
              <p:cNvSpPr>
                <a:spLocks/>
              </p:cNvSpPr>
              <p:nvPr/>
            </p:nvSpPr>
            <p:spPr bwMode="auto">
              <a:xfrm>
                <a:off x="2467" y="376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2" name="Rectangle 72"/>
              <p:cNvSpPr>
                <a:spLocks noChangeArrowheads="1"/>
              </p:cNvSpPr>
              <p:nvPr/>
            </p:nvSpPr>
            <p:spPr bwMode="auto">
              <a:xfrm>
                <a:off x="2586" y="3769"/>
                <a:ext cx="10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3" name="Rectangle 73"/>
              <p:cNvSpPr>
                <a:spLocks noChangeArrowheads="1"/>
              </p:cNvSpPr>
              <p:nvPr/>
            </p:nvSpPr>
            <p:spPr bwMode="auto">
              <a:xfrm>
                <a:off x="2629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4" name="Freeform 74"/>
              <p:cNvSpPr>
                <a:spLocks/>
              </p:cNvSpPr>
              <p:nvPr/>
            </p:nvSpPr>
            <p:spPr bwMode="auto">
              <a:xfrm>
                <a:off x="2499" y="3748"/>
                <a:ext cx="16" cy="21"/>
              </a:xfrm>
              <a:custGeom>
                <a:avLst/>
                <a:gdLst>
                  <a:gd name="T0" fmla="*/ 16 w 16"/>
                  <a:gd name="T1" fmla="*/ 0 h 21"/>
                  <a:gd name="T2" fmla="*/ 11 w 16"/>
                  <a:gd name="T3" fmla="*/ 21 h 21"/>
                  <a:gd name="T4" fmla="*/ 0 w 16"/>
                  <a:gd name="T5" fmla="*/ 21 h 21"/>
                  <a:gd name="T6" fmla="*/ 6 w 16"/>
                  <a:gd name="T7" fmla="*/ 0 h 21"/>
                  <a:gd name="T8" fmla="*/ 16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6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5" name="Rectangle 75"/>
              <p:cNvSpPr>
                <a:spLocks noChangeArrowheads="1"/>
              </p:cNvSpPr>
              <p:nvPr/>
            </p:nvSpPr>
            <p:spPr bwMode="auto">
              <a:xfrm>
                <a:off x="2564" y="3748"/>
                <a:ext cx="11" cy="2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6" name="Rectangle 76"/>
              <p:cNvSpPr>
                <a:spLocks noChangeArrowheads="1"/>
              </p:cNvSpPr>
              <p:nvPr/>
            </p:nvSpPr>
            <p:spPr bwMode="auto">
              <a:xfrm>
                <a:off x="2591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7" name="Rectangle 77"/>
              <p:cNvSpPr>
                <a:spLocks noChangeArrowheads="1"/>
              </p:cNvSpPr>
              <p:nvPr/>
            </p:nvSpPr>
            <p:spPr bwMode="auto">
              <a:xfrm>
                <a:off x="2542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8" name="Rectangle 78"/>
              <p:cNvSpPr>
                <a:spLocks noChangeArrowheads="1"/>
              </p:cNvSpPr>
              <p:nvPr/>
            </p:nvSpPr>
            <p:spPr bwMode="auto">
              <a:xfrm>
                <a:off x="2645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59" name="Rectangle 79"/>
              <p:cNvSpPr>
                <a:spLocks noChangeArrowheads="1"/>
              </p:cNvSpPr>
              <p:nvPr/>
            </p:nvSpPr>
            <p:spPr bwMode="auto">
              <a:xfrm>
                <a:off x="2672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0" name="Freeform 80"/>
              <p:cNvSpPr>
                <a:spLocks/>
              </p:cNvSpPr>
              <p:nvPr/>
            </p:nvSpPr>
            <p:spPr bwMode="auto">
              <a:xfrm>
                <a:off x="2435" y="3796"/>
                <a:ext cx="16" cy="33"/>
              </a:xfrm>
              <a:custGeom>
                <a:avLst/>
                <a:gdLst>
                  <a:gd name="T0" fmla="*/ 16 w 16"/>
                  <a:gd name="T1" fmla="*/ 0 h 33"/>
                  <a:gd name="T2" fmla="*/ 10 w 16"/>
                  <a:gd name="T3" fmla="*/ 33 h 33"/>
                  <a:gd name="T4" fmla="*/ 0 w 16"/>
                  <a:gd name="T5" fmla="*/ 33 h 33"/>
                  <a:gd name="T6" fmla="*/ 5 w 16"/>
                  <a:gd name="T7" fmla="*/ 0 h 33"/>
                  <a:gd name="T8" fmla="*/ 16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6" y="0"/>
                    </a:moveTo>
                    <a:lnTo>
                      <a:pt x="10" y="33"/>
                    </a:lnTo>
                    <a:lnTo>
                      <a:pt x="0" y="33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1" name="Rectangle 81"/>
              <p:cNvSpPr>
                <a:spLocks noChangeArrowheads="1"/>
              </p:cNvSpPr>
              <p:nvPr/>
            </p:nvSpPr>
            <p:spPr bwMode="auto">
              <a:xfrm>
                <a:off x="2699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2" name="Rectangle 82"/>
              <p:cNvSpPr>
                <a:spLocks noChangeArrowheads="1"/>
              </p:cNvSpPr>
              <p:nvPr/>
            </p:nvSpPr>
            <p:spPr bwMode="auto">
              <a:xfrm>
                <a:off x="2758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3" name="Rectangle 83"/>
              <p:cNvSpPr>
                <a:spLocks noChangeArrowheads="1"/>
              </p:cNvSpPr>
              <p:nvPr/>
            </p:nvSpPr>
            <p:spPr bwMode="auto">
              <a:xfrm>
                <a:off x="2812" y="3796"/>
                <a:ext cx="11" cy="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4" name="Freeform 84"/>
              <p:cNvSpPr>
                <a:spLocks/>
              </p:cNvSpPr>
              <p:nvPr/>
            </p:nvSpPr>
            <p:spPr bwMode="auto">
              <a:xfrm>
                <a:off x="2807" y="3748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5" name="Rectangle 85"/>
              <p:cNvSpPr>
                <a:spLocks noChangeArrowheads="1"/>
              </p:cNvSpPr>
              <p:nvPr/>
            </p:nvSpPr>
            <p:spPr bwMode="auto">
              <a:xfrm>
                <a:off x="2839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6" name="Freeform 86"/>
              <p:cNvSpPr>
                <a:spLocks/>
              </p:cNvSpPr>
              <p:nvPr/>
            </p:nvSpPr>
            <p:spPr bwMode="auto">
              <a:xfrm>
                <a:off x="2872" y="3748"/>
                <a:ext cx="16" cy="21"/>
              </a:xfrm>
              <a:custGeom>
                <a:avLst/>
                <a:gdLst>
                  <a:gd name="T0" fmla="*/ 10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0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0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7" name="Freeform 87"/>
              <p:cNvSpPr>
                <a:spLocks/>
              </p:cNvSpPr>
              <p:nvPr/>
            </p:nvSpPr>
            <p:spPr bwMode="auto">
              <a:xfrm>
                <a:off x="2877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8" name="Freeform 88"/>
              <p:cNvSpPr>
                <a:spLocks/>
              </p:cNvSpPr>
              <p:nvPr/>
            </p:nvSpPr>
            <p:spPr bwMode="auto">
              <a:xfrm>
                <a:off x="2904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69" name="Freeform 89"/>
              <p:cNvSpPr>
                <a:spLocks/>
              </p:cNvSpPr>
              <p:nvPr/>
            </p:nvSpPr>
            <p:spPr bwMode="auto">
              <a:xfrm>
                <a:off x="2958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0" name="Freeform 90"/>
              <p:cNvSpPr>
                <a:spLocks/>
              </p:cNvSpPr>
              <p:nvPr/>
            </p:nvSpPr>
            <p:spPr bwMode="auto">
              <a:xfrm>
                <a:off x="3001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6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6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1" name="Rectangle 91"/>
              <p:cNvSpPr>
                <a:spLocks noChangeArrowheads="1"/>
              </p:cNvSpPr>
              <p:nvPr/>
            </p:nvSpPr>
            <p:spPr bwMode="auto">
              <a:xfrm>
                <a:off x="3023" y="376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2" name="Freeform 92"/>
              <p:cNvSpPr>
                <a:spLocks/>
              </p:cNvSpPr>
              <p:nvPr/>
            </p:nvSpPr>
            <p:spPr bwMode="auto">
              <a:xfrm>
                <a:off x="3088" y="3769"/>
                <a:ext cx="16" cy="27"/>
              </a:xfrm>
              <a:custGeom>
                <a:avLst/>
                <a:gdLst>
                  <a:gd name="T0" fmla="*/ 10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0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0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3" name="Freeform 93"/>
              <p:cNvSpPr>
                <a:spLocks/>
              </p:cNvSpPr>
              <p:nvPr/>
            </p:nvSpPr>
            <p:spPr bwMode="auto">
              <a:xfrm>
                <a:off x="3066" y="3796"/>
                <a:ext cx="16" cy="33"/>
              </a:xfrm>
              <a:custGeom>
                <a:avLst/>
                <a:gdLst>
                  <a:gd name="T0" fmla="*/ 11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1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1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4" name="Freeform 94"/>
              <p:cNvSpPr>
                <a:spLocks/>
              </p:cNvSpPr>
              <p:nvPr/>
            </p:nvSpPr>
            <p:spPr bwMode="auto">
              <a:xfrm>
                <a:off x="3131" y="3796"/>
                <a:ext cx="16" cy="33"/>
              </a:xfrm>
              <a:custGeom>
                <a:avLst/>
                <a:gdLst>
                  <a:gd name="T0" fmla="*/ 10 w 16"/>
                  <a:gd name="T1" fmla="*/ 0 h 33"/>
                  <a:gd name="T2" fmla="*/ 16 w 16"/>
                  <a:gd name="T3" fmla="*/ 33 h 33"/>
                  <a:gd name="T4" fmla="*/ 5 w 16"/>
                  <a:gd name="T5" fmla="*/ 33 h 33"/>
                  <a:gd name="T6" fmla="*/ 0 w 16"/>
                  <a:gd name="T7" fmla="*/ 0 h 33"/>
                  <a:gd name="T8" fmla="*/ 10 w 16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3">
                    <a:moveTo>
                      <a:pt x="10" y="0"/>
                    </a:moveTo>
                    <a:lnTo>
                      <a:pt x="16" y="33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5" name="Freeform 95"/>
              <p:cNvSpPr>
                <a:spLocks/>
              </p:cNvSpPr>
              <p:nvPr/>
            </p:nvSpPr>
            <p:spPr bwMode="auto">
              <a:xfrm>
                <a:off x="3152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6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6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6" name="Freeform 96"/>
              <p:cNvSpPr>
                <a:spLocks/>
              </p:cNvSpPr>
              <p:nvPr/>
            </p:nvSpPr>
            <p:spPr bwMode="auto">
              <a:xfrm>
                <a:off x="3185" y="3796"/>
                <a:ext cx="21" cy="33"/>
              </a:xfrm>
              <a:custGeom>
                <a:avLst/>
                <a:gdLst>
                  <a:gd name="T0" fmla="*/ 10 w 21"/>
                  <a:gd name="T1" fmla="*/ 0 h 33"/>
                  <a:gd name="T2" fmla="*/ 21 w 21"/>
                  <a:gd name="T3" fmla="*/ 33 h 33"/>
                  <a:gd name="T4" fmla="*/ 10 w 21"/>
                  <a:gd name="T5" fmla="*/ 33 h 33"/>
                  <a:gd name="T6" fmla="*/ 0 w 21"/>
                  <a:gd name="T7" fmla="*/ 0 h 33"/>
                  <a:gd name="T8" fmla="*/ 10 w 2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10" y="0"/>
                    </a:moveTo>
                    <a:lnTo>
                      <a:pt x="21" y="33"/>
                    </a:lnTo>
                    <a:lnTo>
                      <a:pt x="10" y="33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7" name="Freeform 97"/>
              <p:cNvSpPr>
                <a:spLocks/>
              </p:cNvSpPr>
              <p:nvPr/>
            </p:nvSpPr>
            <p:spPr bwMode="auto">
              <a:xfrm>
                <a:off x="3201" y="376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8" name="Rectangle 98"/>
              <p:cNvSpPr>
                <a:spLocks noChangeArrowheads="1"/>
              </p:cNvSpPr>
              <p:nvPr/>
            </p:nvSpPr>
            <p:spPr bwMode="auto">
              <a:xfrm>
                <a:off x="2224" y="3823"/>
                <a:ext cx="1047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79" name="Freeform 99"/>
              <p:cNvSpPr>
                <a:spLocks/>
              </p:cNvSpPr>
              <p:nvPr/>
            </p:nvSpPr>
            <p:spPr bwMode="auto">
              <a:xfrm>
                <a:off x="2294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6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0" name="Rectangle 100"/>
              <p:cNvSpPr>
                <a:spLocks noChangeArrowheads="1"/>
              </p:cNvSpPr>
              <p:nvPr/>
            </p:nvSpPr>
            <p:spPr bwMode="auto">
              <a:xfrm>
                <a:off x="2213" y="3850"/>
                <a:ext cx="106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1" name="Rectangle 101"/>
              <p:cNvSpPr>
                <a:spLocks noChangeArrowheads="1"/>
              </p:cNvSpPr>
              <p:nvPr/>
            </p:nvSpPr>
            <p:spPr bwMode="auto">
              <a:xfrm>
                <a:off x="2764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2" name="Freeform 102"/>
              <p:cNvSpPr>
                <a:spLocks/>
              </p:cNvSpPr>
              <p:nvPr/>
            </p:nvSpPr>
            <p:spPr bwMode="auto">
              <a:xfrm>
                <a:off x="2310" y="3856"/>
                <a:ext cx="22" cy="32"/>
              </a:xfrm>
              <a:custGeom>
                <a:avLst/>
                <a:gdLst>
                  <a:gd name="T0" fmla="*/ 22 w 22"/>
                  <a:gd name="T1" fmla="*/ 0 h 32"/>
                  <a:gd name="T2" fmla="*/ 11 w 22"/>
                  <a:gd name="T3" fmla="*/ 32 h 32"/>
                  <a:gd name="T4" fmla="*/ 0 w 22"/>
                  <a:gd name="T5" fmla="*/ 32 h 32"/>
                  <a:gd name="T6" fmla="*/ 11 w 22"/>
                  <a:gd name="T7" fmla="*/ 0 h 32"/>
                  <a:gd name="T8" fmla="*/ 22 w 22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2">
                    <a:moveTo>
                      <a:pt x="22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11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3" name="Freeform 103"/>
              <p:cNvSpPr>
                <a:spLocks/>
              </p:cNvSpPr>
              <p:nvPr/>
            </p:nvSpPr>
            <p:spPr bwMode="auto">
              <a:xfrm>
                <a:off x="2364" y="3856"/>
                <a:ext cx="17" cy="32"/>
              </a:xfrm>
              <a:custGeom>
                <a:avLst/>
                <a:gdLst>
                  <a:gd name="T0" fmla="*/ 17 w 17"/>
                  <a:gd name="T1" fmla="*/ 0 h 32"/>
                  <a:gd name="T2" fmla="*/ 11 w 17"/>
                  <a:gd name="T3" fmla="*/ 32 h 32"/>
                  <a:gd name="T4" fmla="*/ 0 w 17"/>
                  <a:gd name="T5" fmla="*/ 32 h 32"/>
                  <a:gd name="T6" fmla="*/ 6 w 17"/>
                  <a:gd name="T7" fmla="*/ 0 h 32"/>
                  <a:gd name="T8" fmla="*/ 17 w 1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2">
                    <a:moveTo>
                      <a:pt x="17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6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4" name="Freeform 104"/>
              <p:cNvSpPr>
                <a:spLocks/>
              </p:cNvSpPr>
              <p:nvPr/>
            </p:nvSpPr>
            <p:spPr bwMode="auto">
              <a:xfrm>
                <a:off x="2408" y="3856"/>
                <a:ext cx="21" cy="26"/>
              </a:xfrm>
              <a:custGeom>
                <a:avLst/>
                <a:gdLst>
                  <a:gd name="T0" fmla="*/ 21 w 21"/>
                  <a:gd name="T1" fmla="*/ 0 h 26"/>
                  <a:gd name="T2" fmla="*/ 10 w 21"/>
                  <a:gd name="T3" fmla="*/ 26 h 26"/>
                  <a:gd name="T4" fmla="*/ 0 w 21"/>
                  <a:gd name="T5" fmla="*/ 26 h 26"/>
                  <a:gd name="T6" fmla="*/ 10 w 21"/>
                  <a:gd name="T7" fmla="*/ 0 h 26"/>
                  <a:gd name="T8" fmla="*/ 21 w 21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6">
                    <a:moveTo>
                      <a:pt x="21" y="0"/>
                    </a:moveTo>
                    <a:lnTo>
                      <a:pt x="10" y="26"/>
                    </a:lnTo>
                    <a:lnTo>
                      <a:pt x="0" y="26"/>
                    </a:lnTo>
                    <a:lnTo>
                      <a:pt x="10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5" name="Freeform 105"/>
              <p:cNvSpPr>
                <a:spLocks/>
              </p:cNvSpPr>
              <p:nvPr/>
            </p:nvSpPr>
            <p:spPr bwMode="auto">
              <a:xfrm>
                <a:off x="2515" y="3861"/>
                <a:ext cx="17" cy="27"/>
              </a:xfrm>
              <a:custGeom>
                <a:avLst/>
                <a:gdLst>
                  <a:gd name="T0" fmla="*/ 17 w 17"/>
                  <a:gd name="T1" fmla="*/ 0 h 27"/>
                  <a:gd name="T2" fmla="*/ 11 w 17"/>
                  <a:gd name="T3" fmla="*/ 27 h 27"/>
                  <a:gd name="T4" fmla="*/ 0 w 17"/>
                  <a:gd name="T5" fmla="*/ 27 h 27"/>
                  <a:gd name="T6" fmla="*/ 6 w 17"/>
                  <a:gd name="T7" fmla="*/ 0 h 27"/>
                  <a:gd name="T8" fmla="*/ 17 w 17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7">
                    <a:moveTo>
                      <a:pt x="17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6" name="Freeform 106"/>
              <p:cNvSpPr>
                <a:spLocks/>
              </p:cNvSpPr>
              <p:nvPr/>
            </p:nvSpPr>
            <p:spPr bwMode="auto">
              <a:xfrm>
                <a:off x="2564" y="3856"/>
                <a:ext cx="16" cy="26"/>
              </a:xfrm>
              <a:custGeom>
                <a:avLst/>
                <a:gdLst>
                  <a:gd name="T0" fmla="*/ 16 w 16"/>
                  <a:gd name="T1" fmla="*/ 0 h 26"/>
                  <a:gd name="T2" fmla="*/ 11 w 16"/>
                  <a:gd name="T3" fmla="*/ 26 h 26"/>
                  <a:gd name="T4" fmla="*/ 0 w 16"/>
                  <a:gd name="T5" fmla="*/ 26 h 26"/>
                  <a:gd name="T6" fmla="*/ 5 w 16"/>
                  <a:gd name="T7" fmla="*/ 0 h 26"/>
                  <a:gd name="T8" fmla="*/ 16 w 16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16" y="0"/>
                    </a:moveTo>
                    <a:lnTo>
                      <a:pt x="11" y="26"/>
                    </a:lnTo>
                    <a:lnTo>
                      <a:pt x="0" y="26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7" name="Freeform 107"/>
              <p:cNvSpPr>
                <a:spLocks/>
              </p:cNvSpPr>
              <p:nvPr/>
            </p:nvSpPr>
            <p:spPr bwMode="auto">
              <a:xfrm>
                <a:off x="2623" y="3856"/>
                <a:ext cx="17" cy="32"/>
              </a:xfrm>
              <a:custGeom>
                <a:avLst/>
                <a:gdLst>
                  <a:gd name="T0" fmla="*/ 17 w 17"/>
                  <a:gd name="T1" fmla="*/ 0 h 32"/>
                  <a:gd name="T2" fmla="*/ 11 w 17"/>
                  <a:gd name="T3" fmla="*/ 32 h 32"/>
                  <a:gd name="T4" fmla="*/ 0 w 17"/>
                  <a:gd name="T5" fmla="*/ 32 h 32"/>
                  <a:gd name="T6" fmla="*/ 6 w 17"/>
                  <a:gd name="T7" fmla="*/ 0 h 32"/>
                  <a:gd name="T8" fmla="*/ 17 w 1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2">
                    <a:moveTo>
                      <a:pt x="17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6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8" name="Rectangle 108"/>
              <p:cNvSpPr>
                <a:spLocks noChangeArrowheads="1"/>
              </p:cNvSpPr>
              <p:nvPr/>
            </p:nvSpPr>
            <p:spPr bwMode="auto">
              <a:xfrm>
                <a:off x="2737" y="3856"/>
                <a:ext cx="11" cy="3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89" name="Freeform 109"/>
              <p:cNvSpPr>
                <a:spLocks/>
              </p:cNvSpPr>
              <p:nvPr/>
            </p:nvSpPr>
            <p:spPr bwMode="auto">
              <a:xfrm>
                <a:off x="2931" y="3861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0" name="Freeform 110"/>
              <p:cNvSpPr>
                <a:spLocks/>
              </p:cNvSpPr>
              <p:nvPr/>
            </p:nvSpPr>
            <p:spPr bwMode="auto">
              <a:xfrm>
                <a:off x="3050" y="3861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5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5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1" name="Freeform 111"/>
              <p:cNvSpPr>
                <a:spLocks/>
              </p:cNvSpPr>
              <p:nvPr/>
            </p:nvSpPr>
            <p:spPr bwMode="auto">
              <a:xfrm>
                <a:off x="3109" y="3856"/>
                <a:ext cx="16" cy="26"/>
              </a:xfrm>
              <a:custGeom>
                <a:avLst/>
                <a:gdLst>
                  <a:gd name="T0" fmla="*/ 11 w 16"/>
                  <a:gd name="T1" fmla="*/ 0 h 26"/>
                  <a:gd name="T2" fmla="*/ 16 w 16"/>
                  <a:gd name="T3" fmla="*/ 26 h 26"/>
                  <a:gd name="T4" fmla="*/ 6 w 16"/>
                  <a:gd name="T5" fmla="*/ 26 h 26"/>
                  <a:gd name="T6" fmla="*/ 0 w 16"/>
                  <a:gd name="T7" fmla="*/ 0 h 26"/>
                  <a:gd name="T8" fmla="*/ 11 w 16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11" y="0"/>
                    </a:moveTo>
                    <a:lnTo>
                      <a:pt x="16" y="26"/>
                    </a:lnTo>
                    <a:lnTo>
                      <a:pt x="6" y="26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2" name="Freeform 112"/>
              <p:cNvSpPr>
                <a:spLocks/>
              </p:cNvSpPr>
              <p:nvPr/>
            </p:nvSpPr>
            <p:spPr bwMode="auto">
              <a:xfrm>
                <a:off x="3158" y="3861"/>
                <a:ext cx="21" cy="21"/>
              </a:xfrm>
              <a:custGeom>
                <a:avLst/>
                <a:gdLst>
                  <a:gd name="T0" fmla="*/ 10 w 21"/>
                  <a:gd name="T1" fmla="*/ 0 h 21"/>
                  <a:gd name="T2" fmla="*/ 21 w 21"/>
                  <a:gd name="T3" fmla="*/ 21 h 21"/>
                  <a:gd name="T4" fmla="*/ 10 w 21"/>
                  <a:gd name="T5" fmla="*/ 21 h 21"/>
                  <a:gd name="T6" fmla="*/ 0 w 21"/>
                  <a:gd name="T7" fmla="*/ 0 h 21"/>
                  <a:gd name="T8" fmla="*/ 10 w 2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0"/>
                    </a:moveTo>
                    <a:lnTo>
                      <a:pt x="21" y="21"/>
                    </a:lnTo>
                    <a:lnTo>
                      <a:pt x="10" y="21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3" name="Freeform 113"/>
              <p:cNvSpPr>
                <a:spLocks/>
              </p:cNvSpPr>
              <p:nvPr/>
            </p:nvSpPr>
            <p:spPr bwMode="auto">
              <a:xfrm>
                <a:off x="2397" y="3888"/>
                <a:ext cx="16" cy="21"/>
              </a:xfrm>
              <a:custGeom>
                <a:avLst/>
                <a:gdLst>
                  <a:gd name="T0" fmla="*/ 16 w 16"/>
                  <a:gd name="T1" fmla="*/ 0 h 21"/>
                  <a:gd name="T2" fmla="*/ 11 w 16"/>
                  <a:gd name="T3" fmla="*/ 21 h 21"/>
                  <a:gd name="T4" fmla="*/ 0 w 16"/>
                  <a:gd name="T5" fmla="*/ 21 h 21"/>
                  <a:gd name="T6" fmla="*/ 5 w 16"/>
                  <a:gd name="T7" fmla="*/ 0 h 21"/>
                  <a:gd name="T8" fmla="*/ 16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6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4" name="Freeform 114"/>
              <p:cNvSpPr>
                <a:spLocks/>
              </p:cNvSpPr>
              <p:nvPr/>
            </p:nvSpPr>
            <p:spPr bwMode="auto">
              <a:xfrm>
                <a:off x="3028" y="3888"/>
                <a:ext cx="16" cy="21"/>
              </a:xfrm>
              <a:custGeom>
                <a:avLst/>
                <a:gdLst>
                  <a:gd name="T0" fmla="*/ 11 w 16"/>
                  <a:gd name="T1" fmla="*/ 0 h 21"/>
                  <a:gd name="T2" fmla="*/ 16 w 16"/>
                  <a:gd name="T3" fmla="*/ 21 h 21"/>
                  <a:gd name="T4" fmla="*/ 6 w 16"/>
                  <a:gd name="T5" fmla="*/ 21 h 21"/>
                  <a:gd name="T6" fmla="*/ 0 w 16"/>
                  <a:gd name="T7" fmla="*/ 0 h 21"/>
                  <a:gd name="T8" fmla="*/ 11 w 1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1">
                    <a:moveTo>
                      <a:pt x="11" y="0"/>
                    </a:moveTo>
                    <a:lnTo>
                      <a:pt x="16" y="21"/>
                    </a:lnTo>
                    <a:lnTo>
                      <a:pt x="6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5" name="Freeform 115"/>
              <p:cNvSpPr>
                <a:spLocks/>
              </p:cNvSpPr>
              <p:nvPr/>
            </p:nvSpPr>
            <p:spPr bwMode="auto">
              <a:xfrm>
                <a:off x="2348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6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6" name="Freeform 116"/>
              <p:cNvSpPr>
                <a:spLocks/>
              </p:cNvSpPr>
              <p:nvPr/>
            </p:nvSpPr>
            <p:spPr bwMode="auto">
              <a:xfrm>
                <a:off x="2402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6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7" name="Rectangle 117"/>
              <p:cNvSpPr>
                <a:spLocks noChangeArrowheads="1"/>
              </p:cNvSpPr>
              <p:nvPr/>
            </p:nvSpPr>
            <p:spPr bwMode="auto">
              <a:xfrm>
                <a:off x="2661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8" name="Freeform 118"/>
              <p:cNvSpPr>
                <a:spLocks/>
              </p:cNvSpPr>
              <p:nvPr/>
            </p:nvSpPr>
            <p:spPr bwMode="auto">
              <a:xfrm>
                <a:off x="2451" y="3829"/>
                <a:ext cx="16" cy="27"/>
              </a:xfrm>
              <a:custGeom>
                <a:avLst/>
                <a:gdLst>
                  <a:gd name="T0" fmla="*/ 16 w 16"/>
                  <a:gd name="T1" fmla="*/ 0 h 27"/>
                  <a:gd name="T2" fmla="*/ 11 w 16"/>
                  <a:gd name="T3" fmla="*/ 27 h 27"/>
                  <a:gd name="T4" fmla="*/ 0 w 16"/>
                  <a:gd name="T5" fmla="*/ 27 h 27"/>
                  <a:gd name="T6" fmla="*/ 5 w 16"/>
                  <a:gd name="T7" fmla="*/ 0 h 27"/>
                  <a:gd name="T8" fmla="*/ 16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6" y="0"/>
                    </a:moveTo>
                    <a:lnTo>
                      <a:pt x="11" y="27"/>
                    </a:lnTo>
                    <a:lnTo>
                      <a:pt x="0" y="27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599" name="Rectangle 119"/>
              <p:cNvSpPr>
                <a:spLocks noChangeArrowheads="1"/>
              </p:cNvSpPr>
              <p:nvPr/>
            </p:nvSpPr>
            <p:spPr bwMode="auto">
              <a:xfrm>
                <a:off x="2505" y="3829"/>
                <a:ext cx="10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0" name="Freeform 120"/>
              <p:cNvSpPr>
                <a:spLocks/>
              </p:cNvSpPr>
              <p:nvPr/>
            </p:nvSpPr>
            <p:spPr bwMode="auto">
              <a:xfrm>
                <a:off x="2467" y="3856"/>
                <a:ext cx="16" cy="32"/>
              </a:xfrm>
              <a:custGeom>
                <a:avLst/>
                <a:gdLst>
                  <a:gd name="T0" fmla="*/ 16 w 16"/>
                  <a:gd name="T1" fmla="*/ 0 h 32"/>
                  <a:gd name="T2" fmla="*/ 11 w 16"/>
                  <a:gd name="T3" fmla="*/ 32 h 32"/>
                  <a:gd name="T4" fmla="*/ 0 w 16"/>
                  <a:gd name="T5" fmla="*/ 32 h 32"/>
                  <a:gd name="T6" fmla="*/ 5 w 16"/>
                  <a:gd name="T7" fmla="*/ 0 h 32"/>
                  <a:gd name="T8" fmla="*/ 16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6" y="0"/>
                    </a:moveTo>
                    <a:lnTo>
                      <a:pt x="11" y="32"/>
                    </a:lnTo>
                    <a:lnTo>
                      <a:pt x="0" y="32"/>
                    </a:lnTo>
                    <a:lnTo>
                      <a:pt x="5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1" name="Rectangle 121"/>
              <p:cNvSpPr>
                <a:spLocks noChangeArrowheads="1"/>
              </p:cNvSpPr>
              <p:nvPr/>
            </p:nvSpPr>
            <p:spPr bwMode="auto">
              <a:xfrm>
                <a:off x="2553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2" name="Rectangle 122"/>
              <p:cNvSpPr>
                <a:spLocks noChangeArrowheads="1"/>
              </p:cNvSpPr>
              <p:nvPr/>
            </p:nvSpPr>
            <p:spPr bwMode="auto">
              <a:xfrm>
                <a:off x="2715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3" name="Rectangle 123"/>
              <p:cNvSpPr>
                <a:spLocks noChangeArrowheads="1"/>
              </p:cNvSpPr>
              <p:nvPr/>
            </p:nvSpPr>
            <p:spPr bwMode="auto">
              <a:xfrm>
                <a:off x="2607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4" name="Rectangle 124"/>
              <p:cNvSpPr>
                <a:spLocks noChangeArrowheads="1"/>
              </p:cNvSpPr>
              <p:nvPr/>
            </p:nvSpPr>
            <p:spPr bwMode="auto">
              <a:xfrm>
                <a:off x="2683" y="3856"/>
                <a:ext cx="11" cy="2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5" name="Freeform 125"/>
              <p:cNvSpPr>
                <a:spLocks/>
              </p:cNvSpPr>
              <p:nvPr/>
            </p:nvSpPr>
            <p:spPr bwMode="auto">
              <a:xfrm>
                <a:off x="2823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6" name="Rectangle 126"/>
              <p:cNvSpPr>
                <a:spLocks noChangeArrowheads="1"/>
              </p:cNvSpPr>
              <p:nvPr/>
            </p:nvSpPr>
            <p:spPr bwMode="auto">
              <a:xfrm>
                <a:off x="2796" y="3856"/>
                <a:ext cx="11" cy="3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7" name="Rectangle 127"/>
              <p:cNvSpPr>
                <a:spLocks noChangeArrowheads="1"/>
              </p:cNvSpPr>
              <p:nvPr/>
            </p:nvSpPr>
            <p:spPr bwMode="auto">
              <a:xfrm>
                <a:off x="2861" y="3856"/>
                <a:ext cx="11" cy="3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8" name="Rectangle 128"/>
              <p:cNvSpPr>
                <a:spLocks noChangeArrowheads="1"/>
              </p:cNvSpPr>
              <p:nvPr/>
            </p:nvSpPr>
            <p:spPr bwMode="auto">
              <a:xfrm>
                <a:off x="2893" y="3829"/>
                <a:ext cx="11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09" name="Freeform 129"/>
              <p:cNvSpPr>
                <a:spLocks/>
              </p:cNvSpPr>
              <p:nvPr/>
            </p:nvSpPr>
            <p:spPr bwMode="auto">
              <a:xfrm>
                <a:off x="2958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0" name="Freeform 130"/>
              <p:cNvSpPr>
                <a:spLocks/>
              </p:cNvSpPr>
              <p:nvPr/>
            </p:nvSpPr>
            <p:spPr bwMode="auto">
              <a:xfrm>
                <a:off x="3012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5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5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1" name="Freeform 131"/>
              <p:cNvSpPr>
                <a:spLocks/>
              </p:cNvSpPr>
              <p:nvPr/>
            </p:nvSpPr>
            <p:spPr bwMode="auto">
              <a:xfrm>
                <a:off x="3066" y="3829"/>
                <a:ext cx="22" cy="27"/>
              </a:xfrm>
              <a:custGeom>
                <a:avLst/>
                <a:gdLst>
                  <a:gd name="T0" fmla="*/ 11 w 22"/>
                  <a:gd name="T1" fmla="*/ 0 h 27"/>
                  <a:gd name="T2" fmla="*/ 22 w 22"/>
                  <a:gd name="T3" fmla="*/ 27 h 27"/>
                  <a:gd name="T4" fmla="*/ 11 w 22"/>
                  <a:gd name="T5" fmla="*/ 27 h 27"/>
                  <a:gd name="T6" fmla="*/ 0 w 22"/>
                  <a:gd name="T7" fmla="*/ 0 h 27"/>
                  <a:gd name="T8" fmla="*/ 11 w 22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7">
                    <a:moveTo>
                      <a:pt x="11" y="0"/>
                    </a:moveTo>
                    <a:lnTo>
                      <a:pt x="22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2" name="Freeform 132"/>
              <p:cNvSpPr>
                <a:spLocks/>
              </p:cNvSpPr>
              <p:nvPr/>
            </p:nvSpPr>
            <p:spPr bwMode="auto">
              <a:xfrm>
                <a:off x="2996" y="3856"/>
                <a:ext cx="16" cy="32"/>
              </a:xfrm>
              <a:custGeom>
                <a:avLst/>
                <a:gdLst>
                  <a:gd name="T0" fmla="*/ 11 w 16"/>
                  <a:gd name="T1" fmla="*/ 0 h 32"/>
                  <a:gd name="T2" fmla="*/ 16 w 16"/>
                  <a:gd name="T3" fmla="*/ 32 h 32"/>
                  <a:gd name="T4" fmla="*/ 5 w 16"/>
                  <a:gd name="T5" fmla="*/ 32 h 32"/>
                  <a:gd name="T6" fmla="*/ 0 w 16"/>
                  <a:gd name="T7" fmla="*/ 0 h 32"/>
                  <a:gd name="T8" fmla="*/ 11 w 16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2">
                    <a:moveTo>
                      <a:pt x="11" y="0"/>
                    </a:moveTo>
                    <a:lnTo>
                      <a:pt x="16" y="32"/>
                    </a:lnTo>
                    <a:lnTo>
                      <a:pt x="5" y="32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3" name="Freeform 133"/>
              <p:cNvSpPr>
                <a:spLocks/>
              </p:cNvSpPr>
              <p:nvPr/>
            </p:nvSpPr>
            <p:spPr bwMode="auto">
              <a:xfrm>
                <a:off x="3125" y="3829"/>
                <a:ext cx="16" cy="27"/>
              </a:xfrm>
              <a:custGeom>
                <a:avLst/>
                <a:gdLst>
                  <a:gd name="T0" fmla="*/ 11 w 16"/>
                  <a:gd name="T1" fmla="*/ 0 h 27"/>
                  <a:gd name="T2" fmla="*/ 16 w 16"/>
                  <a:gd name="T3" fmla="*/ 27 h 27"/>
                  <a:gd name="T4" fmla="*/ 6 w 16"/>
                  <a:gd name="T5" fmla="*/ 27 h 27"/>
                  <a:gd name="T6" fmla="*/ 0 w 16"/>
                  <a:gd name="T7" fmla="*/ 0 h 27"/>
                  <a:gd name="T8" fmla="*/ 11 w 16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1" y="0"/>
                    </a:moveTo>
                    <a:lnTo>
                      <a:pt x="16" y="27"/>
                    </a:lnTo>
                    <a:lnTo>
                      <a:pt x="6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4" name="Freeform 134"/>
              <p:cNvSpPr>
                <a:spLocks/>
              </p:cNvSpPr>
              <p:nvPr/>
            </p:nvSpPr>
            <p:spPr bwMode="auto">
              <a:xfrm>
                <a:off x="3174" y="3829"/>
                <a:ext cx="21" cy="27"/>
              </a:xfrm>
              <a:custGeom>
                <a:avLst/>
                <a:gdLst>
                  <a:gd name="T0" fmla="*/ 11 w 21"/>
                  <a:gd name="T1" fmla="*/ 0 h 27"/>
                  <a:gd name="T2" fmla="*/ 21 w 21"/>
                  <a:gd name="T3" fmla="*/ 27 h 27"/>
                  <a:gd name="T4" fmla="*/ 11 w 21"/>
                  <a:gd name="T5" fmla="*/ 27 h 27"/>
                  <a:gd name="T6" fmla="*/ 0 w 21"/>
                  <a:gd name="T7" fmla="*/ 0 h 27"/>
                  <a:gd name="T8" fmla="*/ 11 w 21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7">
                    <a:moveTo>
                      <a:pt x="11" y="0"/>
                    </a:moveTo>
                    <a:lnTo>
                      <a:pt x="21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5" name="Freeform 135"/>
              <p:cNvSpPr>
                <a:spLocks/>
              </p:cNvSpPr>
              <p:nvPr/>
            </p:nvSpPr>
            <p:spPr bwMode="auto">
              <a:xfrm>
                <a:off x="2192" y="3888"/>
                <a:ext cx="172" cy="54"/>
              </a:xfrm>
              <a:custGeom>
                <a:avLst/>
                <a:gdLst>
                  <a:gd name="T0" fmla="*/ 0 w 172"/>
                  <a:gd name="T1" fmla="*/ 21 h 54"/>
                  <a:gd name="T2" fmla="*/ 0 w 172"/>
                  <a:gd name="T3" fmla="*/ 54 h 54"/>
                  <a:gd name="T4" fmla="*/ 54 w 172"/>
                  <a:gd name="T5" fmla="*/ 54 h 54"/>
                  <a:gd name="T6" fmla="*/ 64 w 172"/>
                  <a:gd name="T7" fmla="*/ 32 h 54"/>
                  <a:gd name="T8" fmla="*/ 162 w 172"/>
                  <a:gd name="T9" fmla="*/ 32 h 54"/>
                  <a:gd name="T10" fmla="*/ 162 w 172"/>
                  <a:gd name="T11" fmla="*/ 21 h 54"/>
                  <a:gd name="T12" fmla="*/ 172 w 172"/>
                  <a:gd name="T13" fmla="*/ 0 h 54"/>
                  <a:gd name="T14" fmla="*/ 64 w 172"/>
                  <a:gd name="T15" fmla="*/ 0 h 54"/>
                  <a:gd name="T16" fmla="*/ 54 w 172"/>
                  <a:gd name="T17" fmla="*/ 16 h 54"/>
                  <a:gd name="T18" fmla="*/ 0 w 172"/>
                  <a:gd name="T19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54">
                    <a:moveTo>
                      <a:pt x="0" y="21"/>
                    </a:moveTo>
                    <a:lnTo>
                      <a:pt x="0" y="54"/>
                    </a:lnTo>
                    <a:lnTo>
                      <a:pt x="54" y="54"/>
                    </a:lnTo>
                    <a:lnTo>
                      <a:pt x="64" y="32"/>
                    </a:lnTo>
                    <a:lnTo>
                      <a:pt x="162" y="32"/>
                    </a:lnTo>
                    <a:lnTo>
                      <a:pt x="162" y="21"/>
                    </a:lnTo>
                    <a:lnTo>
                      <a:pt x="172" y="0"/>
                    </a:lnTo>
                    <a:lnTo>
                      <a:pt x="64" y="0"/>
                    </a:lnTo>
                    <a:lnTo>
                      <a:pt x="54" y="16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6" name="Freeform 136"/>
              <p:cNvSpPr>
                <a:spLocks/>
              </p:cNvSpPr>
              <p:nvPr/>
            </p:nvSpPr>
            <p:spPr bwMode="auto">
              <a:xfrm>
                <a:off x="2186" y="3882"/>
                <a:ext cx="184" cy="65"/>
              </a:xfrm>
              <a:custGeom>
                <a:avLst/>
                <a:gdLst>
                  <a:gd name="T0" fmla="*/ 6 w 184"/>
                  <a:gd name="T1" fmla="*/ 54 h 65"/>
                  <a:gd name="T2" fmla="*/ 60 w 184"/>
                  <a:gd name="T3" fmla="*/ 54 h 65"/>
                  <a:gd name="T4" fmla="*/ 65 w 184"/>
                  <a:gd name="T5" fmla="*/ 38 h 65"/>
                  <a:gd name="T6" fmla="*/ 70 w 184"/>
                  <a:gd name="T7" fmla="*/ 33 h 65"/>
                  <a:gd name="T8" fmla="*/ 162 w 184"/>
                  <a:gd name="T9" fmla="*/ 33 h 65"/>
                  <a:gd name="T10" fmla="*/ 162 w 184"/>
                  <a:gd name="T11" fmla="*/ 27 h 65"/>
                  <a:gd name="T12" fmla="*/ 173 w 184"/>
                  <a:gd name="T13" fmla="*/ 11 h 65"/>
                  <a:gd name="T14" fmla="*/ 70 w 184"/>
                  <a:gd name="T15" fmla="*/ 11 h 65"/>
                  <a:gd name="T16" fmla="*/ 65 w 184"/>
                  <a:gd name="T17" fmla="*/ 22 h 65"/>
                  <a:gd name="T18" fmla="*/ 60 w 184"/>
                  <a:gd name="T19" fmla="*/ 27 h 65"/>
                  <a:gd name="T20" fmla="*/ 6 w 184"/>
                  <a:gd name="T21" fmla="*/ 33 h 65"/>
                  <a:gd name="T22" fmla="*/ 6 w 184"/>
                  <a:gd name="T23" fmla="*/ 22 h 65"/>
                  <a:gd name="T24" fmla="*/ 60 w 184"/>
                  <a:gd name="T25" fmla="*/ 17 h 65"/>
                  <a:gd name="T26" fmla="*/ 65 w 184"/>
                  <a:gd name="T27" fmla="*/ 6 h 65"/>
                  <a:gd name="T28" fmla="*/ 70 w 184"/>
                  <a:gd name="T29" fmla="*/ 0 h 65"/>
                  <a:gd name="T30" fmla="*/ 178 w 184"/>
                  <a:gd name="T31" fmla="*/ 0 h 65"/>
                  <a:gd name="T32" fmla="*/ 184 w 184"/>
                  <a:gd name="T33" fmla="*/ 6 h 65"/>
                  <a:gd name="T34" fmla="*/ 173 w 184"/>
                  <a:gd name="T35" fmla="*/ 27 h 65"/>
                  <a:gd name="T36" fmla="*/ 173 w 184"/>
                  <a:gd name="T37" fmla="*/ 38 h 65"/>
                  <a:gd name="T38" fmla="*/ 168 w 184"/>
                  <a:gd name="T39" fmla="*/ 44 h 65"/>
                  <a:gd name="T40" fmla="*/ 76 w 184"/>
                  <a:gd name="T41" fmla="*/ 44 h 65"/>
                  <a:gd name="T42" fmla="*/ 65 w 184"/>
                  <a:gd name="T43" fmla="*/ 60 h 65"/>
                  <a:gd name="T44" fmla="*/ 60 w 184"/>
                  <a:gd name="T45" fmla="*/ 65 h 65"/>
                  <a:gd name="T46" fmla="*/ 6 w 184"/>
                  <a:gd name="T47" fmla="*/ 65 h 65"/>
                  <a:gd name="T48" fmla="*/ 0 w 184"/>
                  <a:gd name="T49" fmla="*/ 60 h 65"/>
                  <a:gd name="T50" fmla="*/ 6 w 184"/>
                  <a:gd name="T51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4" h="65">
                    <a:moveTo>
                      <a:pt x="6" y="54"/>
                    </a:moveTo>
                    <a:lnTo>
                      <a:pt x="60" y="54"/>
                    </a:lnTo>
                    <a:lnTo>
                      <a:pt x="65" y="38"/>
                    </a:lnTo>
                    <a:lnTo>
                      <a:pt x="70" y="33"/>
                    </a:lnTo>
                    <a:lnTo>
                      <a:pt x="162" y="33"/>
                    </a:lnTo>
                    <a:lnTo>
                      <a:pt x="162" y="27"/>
                    </a:lnTo>
                    <a:lnTo>
                      <a:pt x="173" y="11"/>
                    </a:lnTo>
                    <a:lnTo>
                      <a:pt x="70" y="11"/>
                    </a:lnTo>
                    <a:lnTo>
                      <a:pt x="65" y="22"/>
                    </a:lnTo>
                    <a:lnTo>
                      <a:pt x="60" y="27"/>
                    </a:lnTo>
                    <a:lnTo>
                      <a:pt x="6" y="33"/>
                    </a:lnTo>
                    <a:lnTo>
                      <a:pt x="6" y="22"/>
                    </a:lnTo>
                    <a:lnTo>
                      <a:pt x="60" y="17"/>
                    </a:lnTo>
                    <a:lnTo>
                      <a:pt x="65" y="6"/>
                    </a:lnTo>
                    <a:lnTo>
                      <a:pt x="70" y="0"/>
                    </a:lnTo>
                    <a:lnTo>
                      <a:pt x="178" y="0"/>
                    </a:lnTo>
                    <a:lnTo>
                      <a:pt x="184" y="6"/>
                    </a:lnTo>
                    <a:lnTo>
                      <a:pt x="173" y="27"/>
                    </a:lnTo>
                    <a:lnTo>
                      <a:pt x="173" y="38"/>
                    </a:lnTo>
                    <a:lnTo>
                      <a:pt x="168" y="44"/>
                    </a:lnTo>
                    <a:lnTo>
                      <a:pt x="76" y="44"/>
                    </a:lnTo>
                    <a:lnTo>
                      <a:pt x="65" y="60"/>
                    </a:lnTo>
                    <a:lnTo>
                      <a:pt x="60" y="65"/>
                    </a:lnTo>
                    <a:lnTo>
                      <a:pt x="6" y="65"/>
                    </a:lnTo>
                    <a:lnTo>
                      <a:pt x="0" y="60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7" name="Freeform 137"/>
              <p:cNvSpPr>
                <a:spLocks/>
              </p:cNvSpPr>
              <p:nvPr/>
            </p:nvSpPr>
            <p:spPr bwMode="auto">
              <a:xfrm>
                <a:off x="2186" y="3904"/>
                <a:ext cx="11" cy="38"/>
              </a:xfrm>
              <a:custGeom>
                <a:avLst/>
                <a:gdLst>
                  <a:gd name="T0" fmla="*/ 11 w 11"/>
                  <a:gd name="T1" fmla="*/ 5 h 38"/>
                  <a:gd name="T2" fmla="*/ 11 w 11"/>
                  <a:gd name="T3" fmla="*/ 38 h 38"/>
                  <a:gd name="T4" fmla="*/ 0 w 11"/>
                  <a:gd name="T5" fmla="*/ 38 h 38"/>
                  <a:gd name="T6" fmla="*/ 0 w 11"/>
                  <a:gd name="T7" fmla="*/ 5 h 38"/>
                  <a:gd name="T8" fmla="*/ 6 w 11"/>
                  <a:gd name="T9" fmla="*/ 0 h 38"/>
                  <a:gd name="T10" fmla="*/ 11 w 11"/>
                  <a:gd name="T11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8">
                    <a:moveTo>
                      <a:pt x="11" y="5"/>
                    </a:moveTo>
                    <a:lnTo>
                      <a:pt x="11" y="38"/>
                    </a:lnTo>
                    <a:lnTo>
                      <a:pt x="0" y="38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8" name="Rectangle 138"/>
              <p:cNvSpPr>
                <a:spLocks noChangeArrowheads="1"/>
              </p:cNvSpPr>
              <p:nvPr/>
            </p:nvSpPr>
            <p:spPr bwMode="auto">
              <a:xfrm>
                <a:off x="2354" y="3909"/>
                <a:ext cx="744" cy="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19" name="Freeform 139"/>
              <p:cNvSpPr>
                <a:spLocks/>
              </p:cNvSpPr>
              <p:nvPr/>
            </p:nvSpPr>
            <p:spPr bwMode="auto">
              <a:xfrm>
                <a:off x="2348" y="3904"/>
                <a:ext cx="750" cy="43"/>
              </a:xfrm>
              <a:custGeom>
                <a:avLst/>
                <a:gdLst>
                  <a:gd name="T0" fmla="*/ 6 w 750"/>
                  <a:gd name="T1" fmla="*/ 32 h 43"/>
                  <a:gd name="T2" fmla="*/ 740 w 750"/>
                  <a:gd name="T3" fmla="*/ 32 h 43"/>
                  <a:gd name="T4" fmla="*/ 740 w 750"/>
                  <a:gd name="T5" fmla="*/ 11 h 43"/>
                  <a:gd name="T6" fmla="*/ 6 w 750"/>
                  <a:gd name="T7" fmla="*/ 11 h 43"/>
                  <a:gd name="T8" fmla="*/ 6 w 750"/>
                  <a:gd name="T9" fmla="*/ 0 h 43"/>
                  <a:gd name="T10" fmla="*/ 745 w 750"/>
                  <a:gd name="T11" fmla="*/ 0 h 43"/>
                  <a:gd name="T12" fmla="*/ 750 w 750"/>
                  <a:gd name="T13" fmla="*/ 5 h 43"/>
                  <a:gd name="T14" fmla="*/ 750 w 750"/>
                  <a:gd name="T15" fmla="*/ 38 h 43"/>
                  <a:gd name="T16" fmla="*/ 745 w 750"/>
                  <a:gd name="T17" fmla="*/ 43 h 43"/>
                  <a:gd name="T18" fmla="*/ 6 w 750"/>
                  <a:gd name="T19" fmla="*/ 43 h 43"/>
                  <a:gd name="T20" fmla="*/ 0 w 750"/>
                  <a:gd name="T21" fmla="*/ 38 h 43"/>
                  <a:gd name="T22" fmla="*/ 6 w 750"/>
                  <a:gd name="T23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0" h="43">
                    <a:moveTo>
                      <a:pt x="6" y="32"/>
                    </a:moveTo>
                    <a:lnTo>
                      <a:pt x="740" y="32"/>
                    </a:lnTo>
                    <a:lnTo>
                      <a:pt x="740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745" y="0"/>
                    </a:lnTo>
                    <a:lnTo>
                      <a:pt x="750" y="5"/>
                    </a:lnTo>
                    <a:lnTo>
                      <a:pt x="750" y="38"/>
                    </a:lnTo>
                    <a:lnTo>
                      <a:pt x="745" y="43"/>
                    </a:lnTo>
                    <a:lnTo>
                      <a:pt x="6" y="43"/>
                    </a:lnTo>
                    <a:lnTo>
                      <a:pt x="0" y="38"/>
                    </a:lnTo>
                    <a:lnTo>
                      <a:pt x="6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0" name="Freeform 140"/>
              <p:cNvSpPr>
                <a:spLocks/>
              </p:cNvSpPr>
              <p:nvPr/>
            </p:nvSpPr>
            <p:spPr bwMode="auto">
              <a:xfrm>
                <a:off x="2348" y="3904"/>
                <a:ext cx="11" cy="38"/>
              </a:xfrm>
              <a:custGeom>
                <a:avLst/>
                <a:gdLst>
                  <a:gd name="T0" fmla="*/ 11 w 11"/>
                  <a:gd name="T1" fmla="*/ 5 h 38"/>
                  <a:gd name="T2" fmla="*/ 11 w 11"/>
                  <a:gd name="T3" fmla="*/ 38 h 38"/>
                  <a:gd name="T4" fmla="*/ 0 w 11"/>
                  <a:gd name="T5" fmla="*/ 38 h 38"/>
                  <a:gd name="T6" fmla="*/ 0 w 11"/>
                  <a:gd name="T7" fmla="*/ 5 h 38"/>
                  <a:gd name="T8" fmla="*/ 6 w 11"/>
                  <a:gd name="T9" fmla="*/ 0 h 38"/>
                  <a:gd name="T10" fmla="*/ 11 w 11"/>
                  <a:gd name="T11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8">
                    <a:moveTo>
                      <a:pt x="11" y="5"/>
                    </a:moveTo>
                    <a:lnTo>
                      <a:pt x="11" y="38"/>
                    </a:lnTo>
                    <a:lnTo>
                      <a:pt x="0" y="38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1" name="Freeform 141"/>
              <p:cNvSpPr>
                <a:spLocks/>
              </p:cNvSpPr>
              <p:nvPr/>
            </p:nvSpPr>
            <p:spPr bwMode="auto">
              <a:xfrm>
                <a:off x="3082" y="3888"/>
                <a:ext cx="211" cy="54"/>
              </a:xfrm>
              <a:custGeom>
                <a:avLst/>
                <a:gdLst>
                  <a:gd name="T0" fmla="*/ 11 w 211"/>
                  <a:gd name="T1" fmla="*/ 21 h 54"/>
                  <a:gd name="T2" fmla="*/ 0 w 211"/>
                  <a:gd name="T3" fmla="*/ 0 h 54"/>
                  <a:gd name="T4" fmla="*/ 92 w 211"/>
                  <a:gd name="T5" fmla="*/ 0 h 54"/>
                  <a:gd name="T6" fmla="*/ 97 w 211"/>
                  <a:gd name="T7" fmla="*/ 21 h 54"/>
                  <a:gd name="T8" fmla="*/ 211 w 211"/>
                  <a:gd name="T9" fmla="*/ 21 h 54"/>
                  <a:gd name="T10" fmla="*/ 211 w 211"/>
                  <a:gd name="T11" fmla="*/ 54 h 54"/>
                  <a:gd name="T12" fmla="*/ 97 w 211"/>
                  <a:gd name="T13" fmla="*/ 54 h 54"/>
                  <a:gd name="T14" fmla="*/ 92 w 211"/>
                  <a:gd name="T15" fmla="*/ 32 h 54"/>
                  <a:gd name="T16" fmla="*/ 11 w 211"/>
                  <a:gd name="T17" fmla="*/ 32 h 54"/>
                  <a:gd name="T18" fmla="*/ 11 w 211"/>
                  <a:gd name="T19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1" h="54">
                    <a:moveTo>
                      <a:pt x="11" y="21"/>
                    </a:moveTo>
                    <a:lnTo>
                      <a:pt x="0" y="0"/>
                    </a:lnTo>
                    <a:lnTo>
                      <a:pt x="92" y="0"/>
                    </a:lnTo>
                    <a:lnTo>
                      <a:pt x="97" y="21"/>
                    </a:lnTo>
                    <a:lnTo>
                      <a:pt x="211" y="21"/>
                    </a:lnTo>
                    <a:lnTo>
                      <a:pt x="211" y="54"/>
                    </a:lnTo>
                    <a:lnTo>
                      <a:pt x="97" y="54"/>
                    </a:lnTo>
                    <a:lnTo>
                      <a:pt x="92" y="32"/>
                    </a:lnTo>
                    <a:lnTo>
                      <a:pt x="11" y="32"/>
                    </a:lnTo>
                    <a:lnTo>
                      <a:pt x="11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2" name="Freeform 142"/>
              <p:cNvSpPr>
                <a:spLocks/>
              </p:cNvSpPr>
              <p:nvPr/>
            </p:nvSpPr>
            <p:spPr bwMode="auto">
              <a:xfrm>
                <a:off x="3077" y="3882"/>
                <a:ext cx="221" cy="65"/>
              </a:xfrm>
              <a:custGeom>
                <a:avLst/>
                <a:gdLst>
                  <a:gd name="T0" fmla="*/ 0 w 221"/>
                  <a:gd name="T1" fmla="*/ 6 h 65"/>
                  <a:gd name="T2" fmla="*/ 5 w 221"/>
                  <a:gd name="T3" fmla="*/ 0 h 65"/>
                  <a:gd name="T4" fmla="*/ 97 w 221"/>
                  <a:gd name="T5" fmla="*/ 0 h 65"/>
                  <a:gd name="T6" fmla="*/ 102 w 221"/>
                  <a:gd name="T7" fmla="*/ 6 h 65"/>
                  <a:gd name="T8" fmla="*/ 108 w 221"/>
                  <a:gd name="T9" fmla="*/ 22 h 65"/>
                  <a:gd name="T10" fmla="*/ 216 w 221"/>
                  <a:gd name="T11" fmla="*/ 22 h 65"/>
                  <a:gd name="T12" fmla="*/ 221 w 221"/>
                  <a:gd name="T13" fmla="*/ 27 h 65"/>
                  <a:gd name="T14" fmla="*/ 221 w 221"/>
                  <a:gd name="T15" fmla="*/ 60 h 65"/>
                  <a:gd name="T16" fmla="*/ 216 w 221"/>
                  <a:gd name="T17" fmla="*/ 65 h 65"/>
                  <a:gd name="T18" fmla="*/ 102 w 221"/>
                  <a:gd name="T19" fmla="*/ 65 h 65"/>
                  <a:gd name="T20" fmla="*/ 97 w 221"/>
                  <a:gd name="T21" fmla="*/ 60 h 65"/>
                  <a:gd name="T22" fmla="*/ 91 w 221"/>
                  <a:gd name="T23" fmla="*/ 44 h 65"/>
                  <a:gd name="T24" fmla="*/ 16 w 221"/>
                  <a:gd name="T25" fmla="*/ 44 h 65"/>
                  <a:gd name="T26" fmla="*/ 11 w 221"/>
                  <a:gd name="T27" fmla="*/ 38 h 65"/>
                  <a:gd name="T28" fmla="*/ 11 w 221"/>
                  <a:gd name="T29" fmla="*/ 27 h 65"/>
                  <a:gd name="T30" fmla="*/ 21 w 221"/>
                  <a:gd name="T31" fmla="*/ 27 h 65"/>
                  <a:gd name="T32" fmla="*/ 21 w 221"/>
                  <a:gd name="T33" fmla="*/ 33 h 65"/>
                  <a:gd name="T34" fmla="*/ 97 w 221"/>
                  <a:gd name="T35" fmla="*/ 33 h 65"/>
                  <a:gd name="T36" fmla="*/ 102 w 221"/>
                  <a:gd name="T37" fmla="*/ 38 h 65"/>
                  <a:gd name="T38" fmla="*/ 108 w 221"/>
                  <a:gd name="T39" fmla="*/ 54 h 65"/>
                  <a:gd name="T40" fmla="*/ 210 w 221"/>
                  <a:gd name="T41" fmla="*/ 54 h 65"/>
                  <a:gd name="T42" fmla="*/ 210 w 221"/>
                  <a:gd name="T43" fmla="*/ 33 h 65"/>
                  <a:gd name="T44" fmla="*/ 102 w 221"/>
                  <a:gd name="T45" fmla="*/ 33 h 65"/>
                  <a:gd name="T46" fmla="*/ 97 w 221"/>
                  <a:gd name="T47" fmla="*/ 27 h 65"/>
                  <a:gd name="T48" fmla="*/ 91 w 221"/>
                  <a:gd name="T49" fmla="*/ 11 h 65"/>
                  <a:gd name="T50" fmla="*/ 5 w 221"/>
                  <a:gd name="T51" fmla="*/ 11 h 65"/>
                  <a:gd name="T52" fmla="*/ 0 w 221"/>
                  <a:gd name="T53" fmla="*/ 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1" h="65">
                    <a:moveTo>
                      <a:pt x="0" y="6"/>
                    </a:moveTo>
                    <a:lnTo>
                      <a:pt x="5" y="0"/>
                    </a:lnTo>
                    <a:lnTo>
                      <a:pt x="97" y="0"/>
                    </a:lnTo>
                    <a:lnTo>
                      <a:pt x="102" y="6"/>
                    </a:lnTo>
                    <a:lnTo>
                      <a:pt x="108" y="22"/>
                    </a:lnTo>
                    <a:lnTo>
                      <a:pt x="216" y="22"/>
                    </a:lnTo>
                    <a:lnTo>
                      <a:pt x="221" y="27"/>
                    </a:lnTo>
                    <a:lnTo>
                      <a:pt x="221" y="60"/>
                    </a:lnTo>
                    <a:lnTo>
                      <a:pt x="216" y="65"/>
                    </a:lnTo>
                    <a:lnTo>
                      <a:pt x="102" y="65"/>
                    </a:lnTo>
                    <a:lnTo>
                      <a:pt x="97" y="60"/>
                    </a:lnTo>
                    <a:lnTo>
                      <a:pt x="91" y="44"/>
                    </a:lnTo>
                    <a:lnTo>
                      <a:pt x="16" y="44"/>
                    </a:lnTo>
                    <a:lnTo>
                      <a:pt x="11" y="38"/>
                    </a:lnTo>
                    <a:lnTo>
                      <a:pt x="11" y="27"/>
                    </a:lnTo>
                    <a:lnTo>
                      <a:pt x="21" y="27"/>
                    </a:lnTo>
                    <a:lnTo>
                      <a:pt x="21" y="33"/>
                    </a:lnTo>
                    <a:lnTo>
                      <a:pt x="97" y="33"/>
                    </a:lnTo>
                    <a:lnTo>
                      <a:pt x="102" y="38"/>
                    </a:lnTo>
                    <a:lnTo>
                      <a:pt x="108" y="54"/>
                    </a:lnTo>
                    <a:lnTo>
                      <a:pt x="210" y="54"/>
                    </a:lnTo>
                    <a:lnTo>
                      <a:pt x="210" y="33"/>
                    </a:lnTo>
                    <a:lnTo>
                      <a:pt x="102" y="33"/>
                    </a:lnTo>
                    <a:lnTo>
                      <a:pt x="97" y="27"/>
                    </a:lnTo>
                    <a:lnTo>
                      <a:pt x="91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3" name="Freeform 143"/>
              <p:cNvSpPr>
                <a:spLocks/>
              </p:cNvSpPr>
              <p:nvPr/>
            </p:nvSpPr>
            <p:spPr bwMode="auto">
              <a:xfrm>
                <a:off x="3077" y="3888"/>
                <a:ext cx="21" cy="21"/>
              </a:xfrm>
              <a:custGeom>
                <a:avLst/>
                <a:gdLst>
                  <a:gd name="T0" fmla="*/ 11 w 21"/>
                  <a:gd name="T1" fmla="*/ 21 h 21"/>
                  <a:gd name="T2" fmla="*/ 0 w 21"/>
                  <a:gd name="T3" fmla="*/ 0 h 21"/>
                  <a:gd name="T4" fmla="*/ 11 w 21"/>
                  <a:gd name="T5" fmla="*/ 0 h 21"/>
                  <a:gd name="T6" fmla="*/ 21 w 21"/>
                  <a:gd name="T7" fmla="*/ 21 h 21"/>
                  <a:gd name="T8" fmla="*/ 11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1" y="21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21" y="21"/>
                    </a:lnTo>
                    <a:lnTo>
                      <a:pt x="11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4" name="Freeform 144"/>
              <p:cNvSpPr>
                <a:spLocks/>
              </p:cNvSpPr>
              <p:nvPr/>
            </p:nvSpPr>
            <p:spPr bwMode="auto">
              <a:xfrm>
                <a:off x="3007" y="3748"/>
                <a:ext cx="5" cy="21"/>
              </a:xfrm>
              <a:custGeom>
                <a:avLst/>
                <a:gdLst>
                  <a:gd name="T0" fmla="*/ 0 w 5"/>
                  <a:gd name="T1" fmla="*/ 0 h 21"/>
                  <a:gd name="T2" fmla="*/ 0 w 5"/>
                  <a:gd name="T3" fmla="*/ 21 h 21"/>
                  <a:gd name="T4" fmla="*/ 5 w 5"/>
                  <a:gd name="T5" fmla="*/ 21 h 21"/>
                  <a:gd name="T6" fmla="*/ 0 w 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1">
                    <a:moveTo>
                      <a:pt x="0" y="0"/>
                    </a:moveTo>
                    <a:lnTo>
                      <a:pt x="0" y="21"/>
                    </a:lnTo>
                    <a:lnTo>
                      <a:pt x="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5" name="Freeform 145"/>
              <p:cNvSpPr>
                <a:spLocks/>
              </p:cNvSpPr>
              <p:nvPr/>
            </p:nvSpPr>
            <p:spPr bwMode="auto">
              <a:xfrm>
                <a:off x="3001" y="3764"/>
                <a:ext cx="11" cy="11"/>
              </a:xfrm>
              <a:custGeom>
                <a:avLst/>
                <a:gdLst>
                  <a:gd name="T0" fmla="*/ 6 w 11"/>
                  <a:gd name="T1" fmla="*/ 0 h 11"/>
                  <a:gd name="T2" fmla="*/ 11 w 11"/>
                  <a:gd name="T3" fmla="*/ 0 h 11"/>
                  <a:gd name="T4" fmla="*/ 11 w 11"/>
                  <a:gd name="T5" fmla="*/ 11 h 11"/>
                  <a:gd name="T6" fmla="*/ 6 w 11"/>
                  <a:gd name="T7" fmla="*/ 11 h 11"/>
                  <a:gd name="T8" fmla="*/ 0 w 11"/>
                  <a:gd name="T9" fmla="*/ 5 h 11"/>
                  <a:gd name="T10" fmla="*/ 6 w 11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6" y="0"/>
                    </a:moveTo>
                    <a:lnTo>
                      <a:pt x="11" y="0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6" name="Freeform 146"/>
              <p:cNvSpPr>
                <a:spLocks/>
              </p:cNvSpPr>
              <p:nvPr/>
            </p:nvSpPr>
            <p:spPr bwMode="auto">
              <a:xfrm>
                <a:off x="3001" y="3748"/>
                <a:ext cx="16" cy="27"/>
              </a:xfrm>
              <a:custGeom>
                <a:avLst/>
                <a:gdLst>
                  <a:gd name="T0" fmla="*/ 6 w 16"/>
                  <a:gd name="T1" fmla="*/ 21 h 27"/>
                  <a:gd name="T2" fmla="*/ 0 w 16"/>
                  <a:gd name="T3" fmla="*/ 0 h 27"/>
                  <a:gd name="T4" fmla="*/ 11 w 16"/>
                  <a:gd name="T5" fmla="*/ 0 h 27"/>
                  <a:gd name="T6" fmla="*/ 16 w 16"/>
                  <a:gd name="T7" fmla="*/ 21 h 27"/>
                  <a:gd name="T8" fmla="*/ 11 w 16"/>
                  <a:gd name="T9" fmla="*/ 27 h 27"/>
                  <a:gd name="T10" fmla="*/ 6 w 16"/>
                  <a:gd name="T1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7">
                    <a:moveTo>
                      <a:pt x="6" y="21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6" y="21"/>
                    </a:lnTo>
                    <a:lnTo>
                      <a:pt x="11" y="27"/>
                    </a:lnTo>
                    <a:lnTo>
                      <a:pt x="6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7" name="Freeform 147"/>
              <p:cNvSpPr>
                <a:spLocks/>
              </p:cNvSpPr>
              <p:nvPr/>
            </p:nvSpPr>
            <p:spPr bwMode="auto">
              <a:xfrm>
                <a:off x="3001" y="3748"/>
                <a:ext cx="11" cy="21"/>
              </a:xfrm>
              <a:custGeom>
                <a:avLst/>
                <a:gdLst>
                  <a:gd name="T0" fmla="*/ 11 w 11"/>
                  <a:gd name="T1" fmla="*/ 0 h 21"/>
                  <a:gd name="T2" fmla="*/ 11 w 11"/>
                  <a:gd name="T3" fmla="*/ 21 h 21"/>
                  <a:gd name="T4" fmla="*/ 0 w 11"/>
                  <a:gd name="T5" fmla="*/ 21 h 21"/>
                  <a:gd name="T6" fmla="*/ 0 w 11"/>
                  <a:gd name="T7" fmla="*/ 0 h 21"/>
                  <a:gd name="T8" fmla="*/ 11 w 11"/>
                  <a:gd name="T9" fmla="*/ 0 h 21"/>
                  <a:gd name="T10" fmla="*/ 11 w 1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1">
                    <a:moveTo>
                      <a:pt x="11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8" name="Freeform 148"/>
              <p:cNvSpPr>
                <a:spLocks/>
              </p:cNvSpPr>
              <p:nvPr/>
            </p:nvSpPr>
            <p:spPr bwMode="auto">
              <a:xfrm>
                <a:off x="2645" y="3748"/>
                <a:ext cx="5" cy="21"/>
              </a:xfrm>
              <a:custGeom>
                <a:avLst/>
                <a:gdLst>
                  <a:gd name="T0" fmla="*/ 5 w 5"/>
                  <a:gd name="T1" fmla="*/ 0 h 21"/>
                  <a:gd name="T2" fmla="*/ 5 w 5"/>
                  <a:gd name="T3" fmla="*/ 21 h 21"/>
                  <a:gd name="T4" fmla="*/ 0 w 5"/>
                  <a:gd name="T5" fmla="*/ 21 h 21"/>
                  <a:gd name="T6" fmla="*/ 5 w 5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1">
                    <a:moveTo>
                      <a:pt x="5" y="0"/>
                    </a:moveTo>
                    <a:lnTo>
                      <a:pt x="5" y="21"/>
                    </a:lnTo>
                    <a:lnTo>
                      <a:pt x="0" y="2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29" name="Freeform 149"/>
              <p:cNvSpPr>
                <a:spLocks/>
              </p:cNvSpPr>
              <p:nvPr/>
            </p:nvSpPr>
            <p:spPr bwMode="auto">
              <a:xfrm>
                <a:off x="2645" y="3764"/>
                <a:ext cx="11" cy="11"/>
              </a:xfrm>
              <a:custGeom>
                <a:avLst/>
                <a:gdLst>
                  <a:gd name="T0" fmla="*/ 11 w 11"/>
                  <a:gd name="T1" fmla="*/ 5 h 11"/>
                  <a:gd name="T2" fmla="*/ 5 w 11"/>
                  <a:gd name="T3" fmla="*/ 11 h 11"/>
                  <a:gd name="T4" fmla="*/ 0 w 11"/>
                  <a:gd name="T5" fmla="*/ 11 h 11"/>
                  <a:gd name="T6" fmla="*/ 0 w 11"/>
                  <a:gd name="T7" fmla="*/ 0 h 11"/>
                  <a:gd name="T8" fmla="*/ 5 w 11"/>
                  <a:gd name="T9" fmla="*/ 0 h 11"/>
                  <a:gd name="T10" fmla="*/ 11 w 11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1">
                    <a:moveTo>
                      <a:pt x="11" y="5"/>
                    </a:moveTo>
                    <a:lnTo>
                      <a:pt x="5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0" name="Freeform 150"/>
              <p:cNvSpPr>
                <a:spLocks/>
              </p:cNvSpPr>
              <p:nvPr/>
            </p:nvSpPr>
            <p:spPr bwMode="auto">
              <a:xfrm>
                <a:off x="2640" y="3748"/>
                <a:ext cx="16" cy="27"/>
              </a:xfrm>
              <a:custGeom>
                <a:avLst/>
                <a:gdLst>
                  <a:gd name="T0" fmla="*/ 5 w 16"/>
                  <a:gd name="T1" fmla="*/ 27 h 27"/>
                  <a:gd name="T2" fmla="*/ 0 w 16"/>
                  <a:gd name="T3" fmla="*/ 21 h 27"/>
                  <a:gd name="T4" fmla="*/ 5 w 16"/>
                  <a:gd name="T5" fmla="*/ 0 h 27"/>
                  <a:gd name="T6" fmla="*/ 16 w 16"/>
                  <a:gd name="T7" fmla="*/ 0 h 27"/>
                  <a:gd name="T8" fmla="*/ 10 w 16"/>
                  <a:gd name="T9" fmla="*/ 21 h 27"/>
                  <a:gd name="T10" fmla="*/ 5 w 16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7">
                    <a:moveTo>
                      <a:pt x="5" y="27"/>
                    </a:moveTo>
                    <a:lnTo>
                      <a:pt x="0" y="21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10" y="21"/>
                    </a:lnTo>
                    <a:lnTo>
                      <a:pt x="5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1" name="Freeform 151"/>
              <p:cNvSpPr>
                <a:spLocks/>
              </p:cNvSpPr>
              <p:nvPr/>
            </p:nvSpPr>
            <p:spPr bwMode="auto">
              <a:xfrm>
                <a:off x="2645" y="3748"/>
                <a:ext cx="11" cy="21"/>
              </a:xfrm>
              <a:custGeom>
                <a:avLst/>
                <a:gdLst>
                  <a:gd name="T0" fmla="*/ 0 w 11"/>
                  <a:gd name="T1" fmla="*/ 0 h 21"/>
                  <a:gd name="T2" fmla="*/ 11 w 11"/>
                  <a:gd name="T3" fmla="*/ 0 h 21"/>
                  <a:gd name="T4" fmla="*/ 11 w 11"/>
                  <a:gd name="T5" fmla="*/ 21 h 21"/>
                  <a:gd name="T6" fmla="*/ 0 w 11"/>
                  <a:gd name="T7" fmla="*/ 21 h 21"/>
                  <a:gd name="T8" fmla="*/ 0 w 11"/>
                  <a:gd name="T9" fmla="*/ 0 h 21"/>
                  <a:gd name="T10" fmla="*/ 0 w 1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1">
                    <a:moveTo>
                      <a:pt x="0" y="0"/>
                    </a:moveTo>
                    <a:lnTo>
                      <a:pt x="11" y="0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2" name="Freeform 152"/>
              <p:cNvSpPr>
                <a:spLocks/>
              </p:cNvSpPr>
              <p:nvPr/>
            </p:nvSpPr>
            <p:spPr bwMode="auto">
              <a:xfrm>
                <a:off x="2289" y="3748"/>
                <a:ext cx="11" cy="21"/>
              </a:xfrm>
              <a:custGeom>
                <a:avLst/>
                <a:gdLst>
                  <a:gd name="T0" fmla="*/ 11 w 11"/>
                  <a:gd name="T1" fmla="*/ 0 h 21"/>
                  <a:gd name="T2" fmla="*/ 11 w 11"/>
                  <a:gd name="T3" fmla="*/ 21 h 21"/>
                  <a:gd name="T4" fmla="*/ 0 w 11"/>
                  <a:gd name="T5" fmla="*/ 21 h 21"/>
                  <a:gd name="T6" fmla="*/ 11 w 11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21">
                    <a:moveTo>
                      <a:pt x="11" y="0"/>
                    </a:moveTo>
                    <a:lnTo>
                      <a:pt x="11" y="21"/>
                    </a:lnTo>
                    <a:lnTo>
                      <a:pt x="0" y="2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3" name="Freeform 153"/>
              <p:cNvSpPr>
                <a:spLocks/>
              </p:cNvSpPr>
              <p:nvPr/>
            </p:nvSpPr>
            <p:spPr bwMode="auto">
              <a:xfrm>
                <a:off x="2289" y="3764"/>
                <a:ext cx="16" cy="11"/>
              </a:xfrm>
              <a:custGeom>
                <a:avLst/>
                <a:gdLst>
                  <a:gd name="T0" fmla="*/ 16 w 16"/>
                  <a:gd name="T1" fmla="*/ 5 h 11"/>
                  <a:gd name="T2" fmla="*/ 11 w 16"/>
                  <a:gd name="T3" fmla="*/ 11 h 11"/>
                  <a:gd name="T4" fmla="*/ 0 w 16"/>
                  <a:gd name="T5" fmla="*/ 11 h 11"/>
                  <a:gd name="T6" fmla="*/ 0 w 16"/>
                  <a:gd name="T7" fmla="*/ 0 h 11"/>
                  <a:gd name="T8" fmla="*/ 11 w 16"/>
                  <a:gd name="T9" fmla="*/ 0 h 11"/>
                  <a:gd name="T10" fmla="*/ 16 w 16"/>
                  <a:gd name="T11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1">
                    <a:moveTo>
                      <a:pt x="16" y="5"/>
                    </a:move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6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4" name="Freeform 154"/>
              <p:cNvSpPr>
                <a:spLocks/>
              </p:cNvSpPr>
              <p:nvPr/>
            </p:nvSpPr>
            <p:spPr bwMode="auto">
              <a:xfrm>
                <a:off x="2283" y="3748"/>
                <a:ext cx="22" cy="27"/>
              </a:xfrm>
              <a:custGeom>
                <a:avLst/>
                <a:gdLst>
                  <a:gd name="T0" fmla="*/ 6 w 22"/>
                  <a:gd name="T1" fmla="*/ 27 h 27"/>
                  <a:gd name="T2" fmla="*/ 0 w 22"/>
                  <a:gd name="T3" fmla="*/ 21 h 27"/>
                  <a:gd name="T4" fmla="*/ 11 w 22"/>
                  <a:gd name="T5" fmla="*/ 0 h 27"/>
                  <a:gd name="T6" fmla="*/ 22 w 22"/>
                  <a:gd name="T7" fmla="*/ 0 h 27"/>
                  <a:gd name="T8" fmla="*/ 11 w 22"/>
                  <a:gd name="T9" fmla="*/ 21 h 27"/>
                  <a:gd name="T10" fmla="*/ 6 w 22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7">
                    <a:moveTo>
                      <a:pt x="6" y="27"/>
                    </a:moveTo>
                    <a:lnTo>
                      <a:pt x="0" y="21"/>
                    </a:lnTo>
                    <a:lnTo>
                      <a:pt x="11" y="0"/>
                    </a:lnTo>
                    <a:lnTo>
                      <a:pt x="22" y="0"/>
                    </a:lnTo>
                    <a:lnTo>
                      <a:pt x="11" y="21"/>
                    </a:lnTo>
                    <a:lnTo>
                      <a:pt x="6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5" name="Freeform 155"/>
              <p:cNvSpPr>
                <a:spLocks/>
              </p:cNvSpPr>
              <p:nvPr/>
            </p:nvSpPr>
            <p:spPr bwMode="auto">
              <a:xfrm>
                <a:off x="2294" y="3748"/>
                <a:ext cx="11" cy="21"/>
              </a:xfrm>
              <a:custGeom>
                <a:avLst/>
                <a:gdLst>
                  <a:gd name="T0" fmla="*/ 0 w 11"/>
                  <a:gd name="T1" fmla="*/ 0 h 21"/>
                  <a:gd name="T2" fmla="*/ 11 w 11"/>
                  <a:gd name="T3" fmla="*/ 0 h 21"/>
                  <a:gd name="T4" fmla="*/ 11 w 11"/>
                  <a:gd name="T5" fmla="*/ 21 h 21"/>
                  <a:gd name="T6" fmla="*/ 0 w 11"/>
                  <a:gd name="T7" fmla="*/ 21 h 21"/>
                  <a:gd name="T8" fmla="*/ 0 w 11"/>
                  <a:gd name="T9" fmla="*/ 0 h 21"/>
                  <a:gd name="T10" fmla="*/ 0 w 1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21">
                    <a:moveTo>
                      <a:pt x="0" y="0"/>
                    </a:moveTo>
                    <a:lnTo>
                      <a:pt x="11" y="0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6" name="Rectangle 156"/>
              <p:cNvSpPr>
                <a:spLocks noChangeArrowheads="1"/>
              </p:cNvSpPr>
              <p:nvPr/>
            </p:nvSpPr>
            <p:spPr bwMode="auto">
              <a:xfrm>
                <a:off x="2386" y="3764"/>
                <a:ext cx="25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7" name="Rectangle 157"/>
              <p:cNvSpPr>
                <a:spLocks noChangeArrowheads="1"/>
              </p:cNvSpPr>
              <p:nvPr/>
            </p:nvSpPr>
            <p:spPr bwMode="auto">
              <a:xfrm>
                <a:off x="2699" y="3764"/>
                <a:ext cx="254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8" name="Rectangle 158"/>
              <p:cNvSpPr>
                <a:spLocks noChangeArrowheads="1"/>
              </p:cNvSpPr>
              <p:nvPr/>
            </p:nvSpPr>
            <p:spPr bwMode="auto">
              <a:xfrm>
                <a:off x="3012" y="3764"/>
                <a:ext cx="243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39" name="Rectangle 159"/>
              <p:cNvSpPr>
                <a:spLocks noChangeArrowheads="1"/>
              </p:cNvSpPr>
              <p:nvPr/>
            </p:nvSpPr>
            <p:spPr bwMode="auto">
              <a:xfrm>
                <a:off x="2246" y="3764"/>
                <a:ext cx="48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0" name="Rectangle 160"/>
              <p:cNvSpPr>
                <a:spLocks noChangeArrowheads="1"/>
              </p:cNvSpPr>
              <p:nvPr/>
            </p:nvSpPr>
            <p:spPr bwMode="auto">
              <a:xfrm>
                <a:off x="2197" y="3882"/>
                <a:ext cx="108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1" name="Freeform 161"/>
              <p:cNvSpPr>
                <a:spLocks/>
              </p:cNvSpPr>
              <p:nvPr/>
            </p:nvSpPr>
            <p:spPr bwMode="auto">
              <a:xfrm>
                <a:off x="3309" y="3742"/>
                <a:ext cx="205" cy="87"/>
              </a:xfrm>
              <a:custGeom>
                <a:avLst/>
                <a:gdLst>
                  <a:gd name="T0" fmla="*/ 0 w 205"/>
                  <a:gd name="T1" fmla="*/ 0 h 87"/>
                  <a:gd name="T2" fmla="*/ 16 w 205"/>
                  <a:gd name="T3" fmla="*/ 87 h 87"/>
                  <a:gd name="T4" fmla="*/ 205 w 205"/>
                  <a:gd name="T5" fmla="*/ 87 h 87"/>
                  <a:gd name="T6" fmla="*/ 183 w 205"/>
                  <a:gd name="T7" fmla="*/ 0 h 87"/>
                  <a:gd name="T8" fmla="*/ 0 w 205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87">
                    <a:moveTo>
                      <a:pt x="0" y="0"/>
                    </a:moveTo>
                    <a:lnTo>
                      <a:pt x="16" y="87"/>
                    </a:lnTo>
                    <a:lnTo>
                      <a:pt x="205" y="87"/>
                    </a:lnTo>
                    <a:lnTo>
                      <a:pt x="18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2" name="Freeform 162"/>
              <p:cNvSpPr>
                <a:spLocks/>
              </p:cNvSpPr>
              <p:nvPr/>
            </p:nvSpPr>
            <p:spPr bwMode="auto">
              <a:xfrm>
                <a:off x="3309" y="3737"/>
                <a:ext cx="210" cy="97"/>
              </a:xfrm>
              <a:custGeom>
                <a:avLst/>
                <a:gdLst>
                  <a:gd name="T0" fmla="*/ 16 w 210"/>
                  <a:gd name="T1" fmla="*/ 86 h 97"/>
                  <a:gd name="T2" fmla="*/ 199 w 210"/>
                  <a:gd name="T3" fmla="*/ 86 h 97"/>
                  <a:gd name="T4" fmla="*/ 178 w 210"/>
                  <a:gd name="T5" fmla="*/ 11 h 97"/>
                  <a:gd name="T6" fmla="*/ 0 w 210"/>
                  <a:gd name="T7" fmla="*/ 11 h 97"/>
                  <a:gd name="T8" fmla="*/ 0 w 210"/>
                  <a:gd name="T9" fmla="*/ 0 h 97"/>
                  <a:gd name="T10" fmla="*/ 183 w 210"/>
                  <a:gd name="T11" fmla="*/ 0 h 97"/>
                  <a:gd name="T12" fmla="*/ 189 w 210"/>
                  <a:gd name="T13" fmla="*/ 5 h 97"/>
                  <a:gd name="T14" fmla="*/ 210 w 210"/>
                  <a:gd name="T15" fmla="*/ 92 h 97"/>
                  <a:gd name="T16" fmla="*/ 205 w 210"/>
                  <a:gd name="T17" fmla="*/ 97 h 97"/>
                  <a:gd name="T18" fmla="*/ 16 w 210"/>
                  <a:gd name="T19" fmla="*/ 97 h 97"/>
                  <a:gd name="T20" fmla="*/ 11 w 210"/>
                  <a:gd name="T21" fmla="*/ 92 h 97"/>
                  <a:gd name="T22" fmla="*/ 16 w 210"/>
                  <a:gd name="T23" fmla="*/ 86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0" h="97">
                    <a:moveTo>
                      <a:pt x="16" y="86"/>
                    </a:moveTo>
                    <a:lnTo>
                      <a:pt x="199" y="86"/>
                    </a:lnTo>
                    <a:lnTo>
                      <a:pt x="17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83" y="0"/>
                    </a:lnTo>
                    <a:lnTo>
                      <a:pt x="189" y="5"/>
                    </a:lnTo>
                    <a:lnTo>
                      <a:pt x="210" y="92"/>
                    </a:lnTo>
                    <a:lnTo>
                      <a:pt x="205" y="97"/>
                    </a:lnTo>
                    <a:lnTo>
                      <a:pt x="16" y="97"/>
                    </a:lnTo>
                    <a:lnTo>
                      <a:pt x="11" y="92"/>
                    </a:lnTo>
                    <a:lnTo>
                      <a:pt x="16" y="8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3" name="Freeform 163"/>
              <p:cNvSpPr>
                <a:spLocks/>
              </p:cNvSpPr>
              <p:nvPr/>
            </p:nvSpPr>
            <p:spPr bwMode="auto">
              <a:xfrm>
                <a:off x="3303" y="3737"/>
                <a:ext cx="27" cy="92"/>
              </a:xfrm>
              <a:custGeom>
                <a:avLst/>
                <a:gdLst>
                  <a:gd name="T0" fmla="*/ 11 w 27"/>
                  <a:gd name="T1" fmla="*/ 5 h 92"/>
                  <a:gd name="T2" fmla="*/ 27 w 27"/>
                  <a:gd name="T3" fmla="*/ 92 h 92"/>
                  <a:gd name="T4" fmla="*/ 17 w 27"/>
                  <a:gd name="T5" fmla="*/ 92 h 92"/>
                  <a:gd name="T6" fmla="*/ 0 w 27"/>
                  <a:gd name="T7" fmla="*/ 5 h 92"/>
                  <a:gd name="T8" fmla="*/ 6 w 27"/>
                  <a:gd name="T9" fmla="*/ 0 h 92"/>
                  <a:gd name="T10" fmla="*/ 11 w 27"/>
                  <a:gd name="T11" fmla="*/ 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92">
                    <a:moveTo>
                      <a:pt x="11" y="5"/>
                    </a:moveTo>
                    <a:lnTo>
                      <a:pt x="27" y="92"/>
                    </a:lnTo>
                    <a:lnTo>
                      <a:pt x="17" y="92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4" name="Rectangle 164"/>
              <p:cNvSpPr>
                <a:spLocks noChangeArrowheads="1"/>
              </p:cNvSpPr>
              <p:nvPr/>
            </p:nvSpPr>
            <p:spPr bwMode="auto">
              <a:xfrm>
                <a:off x="3314" y="3764"/>
                <a:ext cx="184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5" name="Rectangle 165"/>
              <p:cNvSpPr>
                <a:spLocks noChangeArrowheads="1"/>
              </p:cNvSpPr>
              <p:nvPr/>
            </p:nvSpPr>
            <p:spPr bwMode="auto">
              <a:xfrm>
                <a:off x="3320" y="3791"/>
                <a:ext cx="188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6" name="Freeform 166"/>
              <p:cNvSpPr>
                <a:spLocks/>
              </p:cNvSpPr>
              <p:nvPr/>
            </p:nvSpPr>
            <p:spPr bwMode="auto">
              <a:xfrm>
                <a:off x="3363" y="3742"/>
                <a:ext cx="38" cy="87"/>
              </a:xfrm>
              <a:custGeom>
                <a:avLst/>
                <a:gdLst>
                  <a:gd name="T0" fmla="*/ 11 w 38"/>
                  <a:gd name="T1" fmla="*/ 0 h 87"/>
                  <a:gd name="T2" fmla="*/ 38 w 38"/>
                  <a:gd name="T3" fmla="*/ 87 h 87"/>
                  <a:gd name="T4" fmla="*/ 27 w 38"/>
                  <a:gd name="T5" fmla="*/ 87 h 87"/>
                  <a:gd name="T6" fmla="*/ 0 w 38"/>
                  <a:gd name="T7" fmla="*/ 0 h 87"/>
                  <a:gd name="T8" fmla="*/ 11 w 38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87">
                    <a:moveTo>
                      <a:pt x="11" y="0"/>
                    </a:moveTo>
                    <a:lnTo>
                      <a:pt x="38" y="87"/>
                    </a:lnTo>
                    <a:lnTo>
                      <a:pt x="27" y="87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7" name="Freeform 167"/>
              <p:cNvSpPr>
                <a:spLocks/>
              </p:cNvSpPr>
              <p:nvPr/>
            </p:nvSpPr>
            <p:spPr bwMode="auto">
              <a:xfrm>
                <a:off x="3417" y="3742"/>
                <a:ext cx="37" cy="87"/>
              </a:xfrm>
              <a:custGeom>
                <a:avLst/>
                <a:gdLst>
                  <a:gd name="T0" fmla="*/ 10 w 37"/>
                  <a:gd name="T1" fmla="*/ 0 h 87"/>
                  <a:gd name="T2" fmla="*/ 37 w 37"/>
                  <a:gd name="T3" fmla="*/ 87 h 87"/>
                  <a:gd name="T4" fmla="*/ 27 w 37"/>
                  <a:gd name="T5" fmla="*/ 87 h 87"/>
                  <a:gd name="T6" fmla="*/ 0 w 37"/>
                  <a:gd name="T7" fmla="*/ 0 h 87"/>
                  <a:gd name="T8" fmla="*/ 10 w 37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87">
                    <a:moveTo>
                      <a:pt x="10" y="0"/>
                    </a:moveTo>
                    <a:lnTo>
                      <a:pt x="37" y="87"/>
                    </a:lnTo>
                    <a:lnTo>
                      <a:pt x="27" y="87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8" name="Freeform 168"/>
              <p:cNvSpPr>
                <a:spLocks/>
              </p:cNvSpPr>
              <p:nvPr/>
            </p:nvSpPr>
            <p:spPr bwMode="auto">
              <a:xfrm>
                <a:off x="3303" y="3742"/>
                <a:ext cx="211" cy="119"/>
              </a:xfrm>
              <a:custGeom>
                <a:avLst/>
                <a:gdLst>
                  <a:gd name="T0" fmla="*/ 0 w 211"/>
                  <a:gd name="T1" fmla="*/ 0 h 119"/>
                  <a:gd name="T2" fmla="*/ 27 w 211"/>
                  <a:gd name="T3" fmla="*/ 87 h 119"/>
                  <a:gd name="T4" fmla="*/ 211 w 211"/>
                  <a:gd name="T5" fmla="*/ 87 h 119"/>
                  <a:gd name="T6" fmla="*/ 211 w 211"/>
                  <a:gd name="T7" fmla="*/ 119 h 119"/>
                  <a:gd name="T8" fmla="*/ 22 w 211"/>
                  <a:gd name="T9" fmla="*/ 119 h 119"/>
                  <a:gd name="T10" fmla="*/ 0 w 211"/>
                  <a:gd name="T11" fmla="*/ 33 h 119"/>
                  <a:gd name="T12" fmla="*/ 0 w 211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119">
                    <a:moveTo>
                      <a:pt x="0" y="0"/>
                    </a:moveTo>
                    <a:lnTo>
                      <a:pt x="27" y="87"/>
                    </a:lnTo>
                    <a:lnTo>
                      <a:pt x="211" y="87"/>
                    </a:lnTo>
                    <a:lnTo>
                      <a:pt x="211" y="119"/>
                    </a:lnTo>
                    <a:lnTo>
                      <a:pt x="22" y="119"/>
                    </a:lnTo>
                    <a:lnTo>
                      <a:pt x="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49" name="Freeform 169"/>
              <p:cNvSpPr>
                <a:spLocks/>
              </p:cNvSpPr>
              <p:nvPr/>
            </p:nvSpPr>
            <p:spPr bwMode="auto">
              <a:xfrm>
                <a:off x="3298" y="3742"/>
                <a:ext cx="221" cy="124"/>
              </a:xfrm>
              <a:custGeom>
                <a:avLst/>
                <a:gdLst>
                  <a:gd name="T0" fmla="*/ 32 w 221"/>
                  <a:gd name="T1" fmla="*/ 81 h 124"/>
                  <a:gd name="T2" fmla="*/ 216 w 221"/>
                  <a:gd name="T3" fmla="*/ 81 h 124"/>
                  <a:gd name="T4" fmla="*/ 221 w 221"/>
                  <a:gd name="T5" fmla="*/ 87 h 124"/>
                  <a:gd name="T6" fmla="*/ 221 w 221"/>
                  <a:gd name="T7" fmla="*/ 119 h 124"/>
                  <a:gd name="T8" fmla="*/ 216 w 221"/>
                  <a:gd name="T9" fmla="*/ 124 h 124"/>
                  <a:gd name="T10" fmla="*/ 27 w 221"/>
                  <a:gd name="T11" fmla="*/ 124 h 124"/>
                  <a:gd name="T12" fmla="*/ 22 w 221"/>
                  <a:gd name="T13" fmla="*/ 119 h 124"/>
                  <a:gd name="T14" fmla="*/ 0 w 221"/>
                  <a:gd name="T15" fmla="*/ 33 h 124"/>
                  <a:gd name="T16" fmla="*/ 0 w 221"/>
                  <a:gd name="T17" fmla="*/ 0 h 124"/>
                  <a:gd name="T18" fmla="*/ 11 w 221"/>
                  <a:gd name="T19" fmla="*/ 0 h 124"/>
                  <a:gd name="T20" fmla="*/ 11 w 221"/>
                  <a:gd name="T21" fmla="*/ 33 h 124"/>
                  <a:gd name="T22" fmla="*/ 32 w 221"/>
                  <a:gd name="T23" fmla="*/ 114 h 124"/>
                  <a:gd name="T24" fmla="*/ 210 w 221"/>
                  <a:gd name="T25" fmla="*/ 114 h 124"/>
                  <a:gd name="T26" fmla="*/ 210 w 221"/>
                  <a:gd name="T27" fmla="*/ 92 h 124"/>
                  <a:gd name="T28" fmla="*/ 32 w 221"/>
                  <a:gd name="T29" fmla="*/ 92 h 124"/>
                  <a:gd name="T30" fmla="*/ 27 w 221"/>
                  <a:gd name="T31" fmla="*/ 87 h 124"/>
                  <a:gd name="T32" fmla="*/ 32 w 221"/>
                  <a:gd name="T33" fmla="*/ 81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1" h="124">
                    <a:moveTo>
                      <a:pt x="32" y="81"/>
                    </a:moveTo>
                    <a:lnTo>
                      <a:pt x="216" y="81"/>
                    </a:lnTo>
                    <a:lnTo>
                      <a:pt x="221" y="87"/>
                    </a:lnTo>
                    <a:lnTo>
                      <a:pt x="221" y="119"/>
                    </a:lnTo>
                    <a:lnTo>
                      <a:pt x="216" y="124"/>
                    </a:lnTo>
                    <a:lnTo>
                      <a:pt x="27" y="124"/>
                    </a:lnTo>
                    <a:lnTo>
                      <a:pt x="22" y="119"/>
                    </a:lnTo>
                    <a:lnTo>
                      <a:pt x="0" y="33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33"/>
                    </a:lnTo>
                    <a:lnTo>
                      <a:pt x="32" y="114"/>
                    </a:lnTo>
                    <a:lnTo>
                      <a:pt x="210" y="114"/>
                    </a:lnTo>
                    <a:lnTo>
                      <a:pt x="210" y="92"/>
                    </a:lnTo>
                    <a:lnTo>
                      <a:pt x="32" y="92"/>
                    </a:lnTo>
                    <a:lnTo>
                      <a:pt x="27" y="87"/>
                    </a:lnTo>
                    <a:lnTo>
                      <a:pt x="32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0" name="Freeform 170"/>
              <p:cNvSpPr>
                <a:spLocks/>
              </p:cNvSpPr>
              <p:nvPr/>
            </p:nvSpPr>
            <p:spPr bwMode="auto">
              <a:xfrm>
                <a:off x="3298" y="3742"/>
                <a:ext cx="38" cy="87"/>
              </a:xfrm>
              <a:custGeom>
                <a:avLst/>
                <a:gdLst>
                  <a:gd name="T0" fmla="*/ 0 w 38"/>
                  <a:gd name="T1" fmla="*/ 0 h 87"/>
                  <a:gd name="T2" fmla="*/ 11 w 38"/>
                  <a:gd name="T3" fmla="*/ 0 h 87"/>
                  <a:gd name="T4" fmla="*/ 38 w 38"/>
                  <a:gd name="T5" fmla="*/ 87 h 87"/>
                  <a:gd name="T6" fmla="*/ 27 w 38"/>
                  <a:gd name="T7" fmla="*/ 87 h 87"/>
                  <a:gd name="T8" fmla="*/ 0 w 38"/>
                  <a:gd name="T9" fmla="*/ 0 h 87"/>
                  <a:gd name="T10" fmla="*/ 0 w 38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87">
                    <a:moveTo>
                      <a:pt x="0" y="0"/>
                    </a:moveTo>
                    <a:lnTo>
                      <a:pt x="11" y="0"/>
                    </a:lnTo>
                    <a:lnTo>
                      <a:pt x="38" y="87"/>
                    </a:lnTo>
                    <a:lnTo>
                      <a:pt x="27" y="8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1" name="Freeform 171"/>
              <p:cNvSpPr>
                <a:spLocks/>
              </p:cNvSpPr>
              <p:nvPr/>
            </p:nvSpPr>
            <p:spPr bwMode="auto">
              <a:xfrm>
                <a:off x="3341" y="3861"/>
                <a:ext cx="200" cy="54"/>
              </a:xfrm>
              <a:custGeom>
                <a:avLst/>
                <a:gdLst>
                  <a:gd name="T0" fmla="*/ 60 w 200"/>
                  <a:gd name="T1" fmla="*/ 0 h 54"/>
                  <a:gd name="T2" fmla="*/ 70 w 200"/>
                  <a:gd name="T3" fmla="*/ 27 h 54"/>
                  <a:gd name="T4" fmla="*/ 0 w 200"/>
                  <a:gd name="T5" fmla="*/ 27 h 54"/>
                  <a:gd name="T6" fmla="*/ 11 w 200"/>
                  <a:gd name="T7" fmla="*/ 54 h 54"/>
                  <a:gd name="T8" fmla="*/ 200 w 200"/>
                  <a:gd name="T9" fmla="*/ 54 h 54"/>
                  <a:gd name="T10" fmla="*/ 189 w 200"/>
                  <a:gd name="T11" fmla="*/ 27 h 54"/>
                  <a:gd name="T12" fmla="*/ 124 w 200"/>
                  <a:gd name="T13" fmla="*/ 27 h 54"/>
                  <a:gd name="T14" fmla="*/ 119 w 200"/>
                  <a:gd name="T15" fmla="*/ 0 h 54"/>
                  <a:gd name="T16" fmla="*/ 60 w 200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0" h="54">
                    <a:moveTo>
                      <a:pt x="60" y="0"/>
                    </a:moveTo>
                    <a:lnTo>
                      <a:pt x="70" y="27"/>
                    </a:lnTo>
                    <a:lnTo>
                      <a:pt x="0" y="27"/>
                    </a:lnTo>
                    <a:lnTo>
                      <a:pt x="11" y="54"/>
                    </a:lnTo>
                    <a:lnTo>
                      <a:pt x="200" y="54"/>
                    </a:lnTo>
                    <a:lnTo>
                      <a:pt x="189" y="27"/>
                    </a:lnTo>
                    <a:lnTo>
                      <a:pt x="124" y="27"/>
                    </a:lnTo>
                    <a:lnTo>
                      <a:pt x="119" y="0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2" name="Freeform 172"/>
              <p:cNvSpPr>
                <a:spLocks/>
              </p:cNvSpPr>
              <p:nvPr/>
            </p:nvSpPr>
            <p:spPr bwMode="auto">
              <a:xfrm>
                <a:off x="3336" y="3856"/>
                <a:ext cx="210" cy="64"/>
              </a:xfrm>
              <a:custGeom>
                <a:avLst/>
                <a:gdLst>
                  <a:gd name="T0" fmla="*/ 81 w 210"/>
                  <a:gd name="T1" fmla="*/ 32 h 64"/>
                  <a:gd name="T2" fmla="*/ 75 w 210"/>
                  <a:gd name="T3" fmla="*/ 37 h 64"/>
                  <a:gd name="T4" fmla="*/ 11 w 210"/>
                  <a:gd name="T5" fmla="*/ 37 h 64"/>
                  <a:gd name="T6" fmla="*/ 21 w 210"/>
                  <a:gd name="T7" fmla="*/ 53 h 64"/>
                  <a:gd name="T8" fmla="*/ 199 w 210"/>
                  <a:gd name="T9" fmla="*/ 53 h 64"/>
                  <a:gd name="T10" fmla="*/ 189 w 210"/>
                  <a:gd name="T11" fmla="*/ 37 h 64"/>
                  <a:gd name="T12" fmla="*/ 129 w 210"/>
                  <a:gd name="T13" fmla="*/ 37 h 64"/>
                  <a:gd name="T14" fmla="*/ 124 w 210"/>
                  <a:gd name="T15" fmla="*/ 32 h 64"/>
                  <a:gd name="T16" fmla="*/ 118 w 210"/>
                  <a:gd name="T17" fmla="*/ 10 h 64"/>
                  <a:gd name="T18" fmla="*/ 65 w 210"/>
                  <a:gd name="T19" fmla="*/ 10 h 64"/>
                  <a:gd name="T20" fmla="*/ 65 w 210"/>
                  <a:gd name="T21" fmla="*/ 0 h 64"/>
                  <a:gd name="T22" fmla="*/ 124 w 210"/>
                  <a:gd name="T23" fmla="*/ 0 h 64"/>
                  <a:gd name="T24" fmla="*/ 129 w 210"/>
                  <a:gd name="T25" fmla="*/ 5 h 64"/>
                  <a:gd name="T26" fmla="*/ 135 w 210"/>
                  <a:gd name="T27" fmla="*/ 26 h 64"/>
                  <a:gd name="T28" fmla="*/ 194 w 210"/>
                  <a:gd name="T29" fmla="*/ 26 h 64"/>
                  <a:gd name="T30" fmla="*/ 199 w 210"/>
                  <a:gd name="T31" fmla="*/ 32 h 64"/>
                  <a:gd name="T32" fmla="*/ 210 w 210"/>
                  <a:gd name="T33" fmla="*/ 59 h 64"/>
                  <a:gd name="T34" fmla="*/ 205 w 210"/>
                  <a:gd name="T35" fmla="*/ 64 h 64"/>
                  <a:gd name="T36" fmla="*/ 16 w 210"/>
                  <a:gd name="T37" fmla="*/ 64 h 64"/>
                  <a:gd name="T38" fmla="*/ 11 w 210"/>
                  <a:gd name="T39" fmla="*/ 59 h 64"/>
                  <a:gd name="T40" fmla="*/ 0 w 210"/>
                  <a:gd name="T41" fmla="*/ 32 h 64"/>
                  <a:gd name="T42" fmla="*/ 5 w 210"/>
                  <a:gd name="T43" fmla="*/ 26 h 64"/>
                  <a:gd name="T44" fmla="*/ 75 w 210"/>
                  <a:gd name="T45" fmla="*/ 26 h 64"/>
                  <a:gd name="T46" fmla="*/ 81 w 210"/>
                  <a:gd name="T47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0" h="64">
                    <a:moveTo>
                      <a:pt x="81" y="32"/>
                    </a:moveTo>
                    <a:lnTo>
                      <a:pt x="75" y="37"/>
                    </a:lnTo>
                    <a:lnTo>
                      <a:pt x="11" y="37"/>
                    </a:lnTo>
                    <a:lnTo>
                      <a:pt x="21" y="53"/>
                    </a:lnTo>
                    <a:lnTo>
                      <a:pt x="199" y="53"/>
                    </a:lnTo>
                    <a:lnTo>
                      <a:pt x="189" y="37"/>
                    </a:lnTo>
                    <a:lnTo>
                      <a:pt x="129" y="37"/>
                    </a:lnTo>
                    <a:lnTo>
                      <a:pt x="124" y="32"/>
                    </a:lnTo>
                    <a:lnTo>
                      <a:pt x="118" y="10"/>
                    </a:lnTo>
                    <a:lnTo>
                      <a:pt x="65" y="10"/>
                    </a:lnTo>
                    <a:lnTo>
                      <a:pt x="65" y="0"/>
                    </a:lnTo>
                    <a:lnTo>
                      <a:pt x="124" y="0"/>
                    </a:lnTo>
                    <a:lnTo>
                      <a:pt x="129" y="5"/>
                    </a:lnTo>
                    <a:lnTo>
                      <a:pt x="135" y="26"/>
                    </a:lnTo>
                    <a:lnTo>
                      <a:pt x="194" y="26"/>
                    </a:lnTo>
                    <a:lnTo>
                      <a:pt x="199" y="32"/>
                    </a:lnTo>
                    <a:lnTo>
                      <a:pt x="210" y="59"/>
                    </a:lnTo>
                    <a:lnTo>
                      <a:pt x="205" y="64"/>
                    </a:lnTo>
                    <a:lnTo>
                      <a:pt x="16" y="64"/>
                    </a:lnTo>
                    <a:lnTo>
                      <a:pt x="11" y="59"/>
                    </a:lnTo>
                    <a:lnTo>
                      <a:pt x="0" y="32"/>
                    </a:lnTo>
                    <a:lnTo>
                      <a:pt x="5" y="26"/>
                    </a:lnTo>
                    <a:lnTo>
                      <a:pt x="75" y="26"/>
                    </a:lnTo>
                    <a:lnTo>
                      <a:pt x="81" y="3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3" name="Freeform 173"/>
              <p:cNvSpPr>
                <a:spLocks/>
              </p:cNvSpPr>
              <p:nvPr/>
            </p:nvSpPr>
            <p:spPr bwMode="auto">
              <a:xfrm>
                <a:off x="3395" y="3856"/>
                <a:ext cx="22" cy="32"/>
              </a:xfrm>
              <a:custGeom>
                <a:avLst/>
                <a:gdLst>
                  <a:gd name="T0" fmla="*/ 11 w 22"/>
                  <a:gd name="T1" fmla="*/ 5 h 32"/>
                  <a:gd name="T2" fmla="*/ 22 w 22"/>
                  <a:gd name="T3" fmla="*/ 32 h 32"/>
                  <a:gd name="T4" fmla="*/ 11 w 22"/>
                  <a:gd name="T5" fmla="*/ 32 h 32"/>
                  <a:gd name="T6" fmla="*/ 0 w 22"/>
                  <a:gd name="T7" fmla="*/ 5 h 32"/>
                  <a:gd name="T8" fmla="*/ 6 w 22"/>
                  <a:gd name="T9" fmla="*/ 0 h 32"/>
                  <a:gd name="T10" fmla="*/ 11 w 22"/>
                  <a:gd name="T1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5"/>
                    </a:moveTo>
                    <a:lnTo>
                      <a:pt x="22" y="32"/>
                    </a:lnTo>
                    <a:lnTo>
                      <a:pt x="11" y="32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4" name="Freeform 174"/>
              <p:cNvSpPr>
                <a:spLocks/>
              </p:cNvSpPr>
              <p:nvPr/>
            </p:nvSpPr>
            <p:spPr bwMode="auto">
              <a:xfrm>
                <a:off x="3341" y="3888"/>
                <a:ext cx="200" cy="54"/>
              </a:xfrm>
              <a:custGeom>
                <a:avLst/>
                <a:gdLst>
                  <a:gd name="T0" fmla="*/ 0 w 200"/>
                  <a:gd name="T1" fmla="*/ 0 h 54"/>
                  <a:gd name="T2" fmla="*/ 11 w 200"/>
                  <a:gd name="T3" fmla="*/ 27 h 54"/>
                  <a:gd name="T4" fmla="*/ 200 w 200"/>
                  <a:gd name="T5" fmla="*/ 27 h 54"/>
                  <a:gd name="T6" fmla="*/ 200 w 200"/>
                  <a:gd name="T7" fmla="*/ 54 h 54"/>
                  <a:gd name="T8" fmla="*/ 6 w 200"/>
                  <a:gd name="T9" fmla="*/ 48 h 54"/>
                  <a:gd name="T10" fmla="*/ 0 w 200"/>
                  <a:gd name="T11" fmla="*/ 27 h 54"/>
                  <a:gd name="T12" fmla="*/ 0 w 200"/>
                  <a:gd name="T1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54">
                    <a:moveTo>
                      <a:pt x="0" y="0"/>
                    </a:moveTo>
                    <a:lnTo>
                      <a:pt x="11" y="27"/>
                    </a:lnTo>
                    <a:lnTo>
                      <a:pt x="200" y="27"/>
                    </a:lnTo>
                    <a:lnTo>
                      <a:pt x="200" y="54"/>
                    </a:lnTo>
                    <a:lnTo>
                      <a:pt x="6" y="48"/>
                    </a:lnTo>
                    <a:lnTo>
                      <a:pt x="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5" name="Freeform 175"/>
              <p:cNvSpPr>
                <a:spLocks/>
              </p:cNvSpPr>
              <p:nvPr/>
            </p:nvSpPr>
            <p:spPr bwMode="auto">
              <a:xfrm>
                <a:off x="3336" y="3888"/>
                <a:ext cx="210" cy="59"/>
              </a:xfrm>
              <a:custGeom>
                <a:avLst/>
                <a:gdLst>
                  <a:gd name="T0" fmla="*/ 16 w 210"/>
                  <a:gd name="T1" fmla="*/ 21 h 59"/>
                  <a:gd name="T2" fmla="*/ 205 w 210"/>
                  <a:gd name="T3" fmla="*/ 21 h 59"/>
                  <a:gd name="T4" fmla="*/ 210 w 210"/>
                  <a:gd name="T5" fmla="*/ 27 h 59"/>
                  <a:gd name="T6" fmla="*/ 210 w 210"/>
                  <a:gd name="T7" fmla="*/ 54 h 59"/>
                  <a:gd name="T8" fmla="*/ 205 w 210"/>
                  <a:gd name="T9" fmla="*/ 59 h 59"/>
                  <a:gd name="T10" fmla="*/ 11 w 210"/>
                  <a:gd name="T11" fmla="*/ 54 h 59"/>
                  <a:gd name="T12" fmla="*/ 5 w 210"/>
                  <a:gd name="T13" fmla="*/ 48 h 59"/>
                  <a:gd name="T14" fmla="*/ 0 w 210"/>
                  <a:gd name="T15" fmla="*/ 27 h 59"/>
                  <a:gd name="T16" fmla="*/ 0 w 210"/>
                  <a:gd name="T17" fmla="*/ 0 h 59"/>
                  <a:gd name="T18" fmla="*/ 11 w 210"/>
                  <a:gd name="T19" fmla="*/ 0 h 59"/>
                  <a:gd name="T20" fmla="*/ 11 w 210"/>
                  <a:gd name="T21" fmla="*/ 27 h 59"/>
                  <a:gd name="T22" fmla="*/ 16 w 210"/>
                  <a:gd name="T23" fmla="*/ 43 h 59"/>
                  <a:gd name="T24" fmla="*/ 199 w 210"/>
                  <a:gd name="T25" fmla="*/ 48 h 59"/>
                  <a:gd name="T26" fmla="*/ 199 w 210"/>
                  <a:gd name="T27" fmla="*/ 32 h 59"/>
                  <a:gd name="T28" fmla="*/ 16 w 210"/>
                  <a:gd name="T29" fmla="*/ 32 h 59"/>
                  <a:gd name="T30" fmla="*/ 11 w 210"/>
                  <a:gd name="T31" fmla="*/ 27 h 59"/>
                  <a:gd name="T32" fmla="*/ 16 w 210"/>
                  <a:gd name="T33" fmla="*/ 2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0" h="59">
                    <a:moveTo>
                      <a:pt x="16" y="21"/>
                    </a:moveTo>
                    <a:lnTo>
                      <a:pt x="205" y="21"/>
                    </a:lnTo>
                    <a:lnTo>
                      <a:pt x="210" y="27"/>
                    </a:lnTo>
                    <a:lnTo>
                      <a:pt x="210" y="54"/>
                    </a:lnTo>
                    <a:lnTo>
                      <a:pt x="205" y="59"/>
                    </a:lnTo>
                    <a:lnTo>
                      <a:pt x="11" y="54"/>
                    </a:lnTo>
                    <a:lnTo>
                      <a:pt x="5" y="48"/>
                    </a:lnTo>
                    <a:lnTo>
                      <a:pt x="0" y="27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27"/>
                    </a:lnTo>
                    <a:lnTo>
                      <a:pt x="16" y="43"/>
                    </a:lnTo>
                    <a:lnTo>
                      <a:pt x="199" y="48"/>
                    </a:lnTo>
                    <a:lnTo>
                      <a:pt x="199" y="32"/>
                    </a:lnTo>
                    <a:lnTo>
                      <a:pt x="16" y="32"/>
                    </a:lnTo>
                    <a:lnTo>
                      <a:pt x="11" y="27"/>
                    </a:lnTo>
                    <a:lnTo>
                      <a:pt x="16" y="2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6" name="Freeform 176"/>
              <p:cNvSpPr>
                <a:spLocks/>
              </p:cNvSpPr>
              <p:nvPr/>
            </p:nvSpPr>
            <p:spPr bwMode="auto">
              <a:xfrm>
                <a:off x="3336" y="3888"/>
                <a:ext cx="21" cy="27"/>
              </a:xfrm>
              <a:custGeom>
                <a:avLst/>
                <a:gdLst>
                  <a:gd name="T0" fmla="*/ 0 w 21"/>
                  <a:gd name="T1" fmla="*/ 0 h 27"/>
                  <a:gd name="T2" fmla="*/ 11 w 21"/>
                  <a:gd name="T3" fmla="*/ 0 h 27"/>
                  <a:gd name="T4" fmla="*/ 21 w 21"/>
                  <a:gd name="T5" fmla="*/ 27 h 27"/>
                  <a:gd name="T6" fmla="*/ 11 w 21"/>
                  <a:gd name="T7" fmla="*/ 27 h 27"/>
                  <a:gd name="T8" fmla="*/ 0 w 21"/>
                  <a:gd name="T9" fmla="*/ 0 h 27"/>
                  <a:gd name="T10" fmla="*/ 0 w 21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7">
                    <a:moveTo>
                      <a:pt x="0" y="0"/>
                    </a:moveTo>
                    <a:lnTo>
                      <a:pt x="11" y="0"/>
                    </a:lnTo>
                    <a:lnTo>
                      <a:pt x="21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7" name="Freeform 177"/>
              <p:cNvSpPr>
                <a:spLocks/>
              </p:cNvSpPr>
              <p:nvPr/>
            </p:nvSpPr>
            <p:spPr bwMode="auto">
              <a:xfrm>
                <a:off x="3401" y="3861"/>
                <a:ext cx="10" cy="27"/>
              </a:xfrm>
              <a:custGeom>
                <a:avLst/>
                <a:gdLst>
                  <a:gd name="T0" fmla="*/ 0 w 10"/>
                  <a:gd name="T1" fmla="*/ 0 h 27"/>
                  <a:gd name="T2" fmla="*/ 10 w 10"/>
                  <a:gd name="T3" fmla="*/ 27 h 27"/>
                  <a:gd name="T4" fmla="*/ 0 w 10"/>
                  <a:gd name="T5" fmla="*/ 27 h 27"/>
                  <a:gd name="T6" fmla="*/ 0 w 10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27">
                    <a:moveTo>
                      <a:pt x="0" y="0"/>
                    </a:moveTo>
                    <a:lnTo>
                      <a:pt x="10" y="27"/>
                    </a:lnTo>
                    <a:lnTo>
                      <a:pt x="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8" name="Freeform 178"/>
              <p:cNvSpPr>
                <a:spLocks/>
              </p:cNvSpPr>
              <p:nvPr/>
            </p:nvSpPr>
            <p:spPr bwMode="auto">
              <a:xfrm>
                <a:off x="3395" y="3861"/>
                <a:ext cx="22" cy="32"/>
              </a:xfrm>
              <a:custGeom>
                <a:avLst/>
                <a:gdLst>
                  <a:gd name="T0" fmla="*/ 22 w 22"/>
                  <a:gd name="T1" fmla="*/ 27 h 32"/>
                  <a:gd name="T2" fmla="*/ 16 w 22"/>
                  <a:gd name="T3" fmla="*/ 32 h 32"/>
                  <a:gd name="T4" fmla="*/ 6 w 22"/>
                  <a:gd name="T5" fmla="*/ 32 h 32"/>
                  <a:gd name="T6" fmla="*/ 0 w 22"/>
                  <a:gd name="T7" fmla="*/ 27 h 32"/>
                  <a:gd name="T8" fmla="*/ 0 w 22"/>
                  <a:gd name="T9" fmla="*/ 0 h 32"/>
                  <a:gd name="T10" fmla="*/ 11 w 22"/>
                  <a:gd name="T11" fmla="*/ 0 h 32"/>
                  <a:gd name="T12" fmla="*/ 11 w 22"/>
                  <a:gd name="T13" fmla="*/ 21 h 32"/>
                  <a:gd name="T14" fmla="*/ 16 w 22"/>
                  <a:gd name="T15" fmla="*/ 21 h 32"/>
                  <a:gd name="T16" fmla="*/ 22 w 22"/>
                  <a:gd name="T17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32">
                    <a:moveTo>
                      <a:pt x="22" y="27"/>
                    </a:moveTo>
                    <a:lnTo>
                      <a:pt x="16" y="32"/>
                    </a:lnTo>
                    <a:lnTo>
                      <a:pt x="6" y="32"/>
                    </a:lnTo>
                    <a:lnTo>
                      <a:pt x="0" y="27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11" y="21"/>
                    </a:lnTo>
                    <a:lnTo>
                      <a:pt x="16" y="21"/>
                    </a:lnTo>
                    <a:lnTo>
                      <a:pt x="22" y="2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59" name="Freeform 179"/>
              <p:cNvSpPr>
                <a:spLocks/>
              </p:cNvSpPr>
              <p:nvPr/>
            </p:nvSpPr>
            <p:spPr bwMode="auto">
              <a:xfrm>
                <a:off x="3395" y="3861"/>
                <a:ext cx="22" cy="27"/>
              </a:xfrm>
              <a:custGeom>
                <a:avLst/>
                <a:gdLst>
                  <a:gd name="T0" fmla="*/ 0 w 22"/>
                  <a:gd name="T1" fmla="*/ 0 h 27"/>
                  <a:gd name="T2" fmla="*/ 11 w 22"/>
                  <a:gd name="T3" fmla="*/ 0 h 27"/>
                  <a:gd name="T4" fmla="*/ 22 w 22"/>
                  <a:gd name="T5" fmla="*/ 27 h 27"/>
                  <a:gd name="T6" fmla="*/ 11 w 22"/>
                  <a:gd name="T7" fmla="*/ 27 h 27"/>
                  <a:gd name="T8" fmla="*/ 0 w 22"/>
                  <a:gd name="T9" fmla="*/ 0 h 27"/>
                  <a:gd name="T10" fmla="*/ 0 w 22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7">
                    <a:moveTo>
                      <a:pt x="0" y="0"/>
                    </a:moveTo>
                    <a:lnTo>
                      <a:pt x="11" y="0"/>
                    </a:lnTo>
                    <a:lnTo>
                      <a:pt x="22" y="27"/>
                    </a:lnTo>
                    <a:lnTo>
                      <a:pt x="11" y="2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0" name="Freeform 180"/>
              <p:cNvSpPr>
                <a:spLocks/>
              </p:cNvSpPr>
              <p:nvPr/>
            </p:nvSpPr>
            <p:spPr bwMode="auto">
              <a:xfrm>
                <a:off x="3406" y="3888"/>
                <a:ext cx="21" cy="21"/>
              </a:xfrm>
              <a:custGeom>
                <a:avLst/>
                <a:gdLst>
                  <a:gd name="T0" fmla="*/ 11 w 21"/>
                  <a:gd name="T1" fmla="*/ 0 h 21"/>
                  <a:gd name="T2" fmla="*/ 21 w 21"/>
                  <a:gd name="T3" fmla="*/ 21 h 21"/>
                  <a:gd name="T4" fmla="*/ 11 w 21"/>
                  <a:gd name="T5" fmla="*/ 21 h 21"/>
                  <a:gd name="T6" fmla="*/ 0 w 21"/>
                  <a:gd name="T7" fmla="*/ 0 h 21"/>
                  <a:gd name="T8" fmla="*/ 11 w 2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21"/>
                    </a:lnTo>
                    <a:lnTo>
                      <a:pt x="11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1" name="Freeform 181"/>
              <p:cNvSpPr>
                <a:spLocks/>
              </p:cNvSpPr>
              <p:nvPr/>
            </p:nvSpPr>
            <p:spPr bwMode="auto">
              <a:xfrm>
                <a:off x="3460" y="3888"/>
                <a:ext cx="21" cy="21"/>
              </a:xfrm>
              <a:custGeom>
                <a:avLst/>
                <a:gdLst>
                  <a:gd name="T0" fmla="*/ 11 w 21"/>
                  <a:gd name="T1" fmla="*/ 0 h 21"/>
                  <a:gd name="T2" fmla="*/ 21 w 21"/>
                  <a:gd name="T3" fmla="*/ 21 h 21"/>
                  <a:gd name="T4" fmla="*/ 11 w 21"/>
                  <a:gd name="T5" fmla="*/ 21 h 21"/>
                  <a:gd name="T6" fmla="*/ 0 w 21"/>
                  <a:gd name="T7" fmla="*/ 0 h 21"/>
                  <a:gd name="T8" fmla="*/ 11 w 2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1" y="0"/>
                    </a:moveTo>
                    <a:lnTo>
                      <a:pt x="21" y="21"/>
                    </a:lnTo>
                    <a:lnTo>
                      <a:pt x="11" y="21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2" name="Rectangle 182"/>
              <p:cNvSpPr>
                <a:spLocks noChangeArrowheads="1"/>
              </p:cNvSpPr>
              <p:nvPr/>
            </p:nvSpPr>
            <p:spPr bwMode="auto">
              <a:xfrm>
                <a:off x="3411" y="3882"/>
                <a:ext cx="54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3" name="Freeform 183"/>
              <p:cNvSpPr>
                <a:spLocks/>
              </p:cNvSpPr>
              <p:nvPr/>
            </p:nvSpPr>
            <p:spPr bwMode="auto">
              <a:xfrm>
                <a:off x="3557" y="3791"/>
                <a:ext cx="302" cy="118"/>
              </a:xfrm>
              <a:custGeom>
                <a:avLst/>
                <a:gdLst>
                  <a:gd name="T0" fmla="*/ 0 w 302"/>
                  <a:gd name="T1" fmla="*/ 0 h 118"/>
                  <a:gd name="T2" fmla="*/ 32 w 302"/>
                  <a:gd name="T3" fmla="*/ 118 h 118"/>
                  <a:gd name="T4" fmla="*/ 302 w 302"/>
                  <a:gd name="T5" fmla="*/ 118 h 118"/>
                  <a:gd name="T6" fmla="*/ 264 w 302"/>
                  <a:gd name="T7" fmla="*/ 0 h 118"/>
                  <a:gd name="T8" fmla="*/ 0 w 302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2" h="118">
                    <a:moveTo>
                      <a:pt x="0" y="0"/>
                    </a:moveTo>
                    <a:lnTo>
                      <a:pt x="32" y="118"/>
                    </a:lnTo>
                    <a:lnTo>
                      <a:pt x="302" y="118"/>
                    </a:lnTo>
                    <a:lnTo>
                      <a:pt x="26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4" name="Freeform 184"/>
              <p:cNvSpPr>
                <a:spLocks/>
              </p:cNvSpPr>
              <p:nvPr/>
            </p:nvSpPr>
            <p:spPr bwMode="auto">
              <a:xfrm>
                <a:off x="3557" y="3785"/>
                <a:ext cx="308" cy="130"/>
              </a:xfrm>
              <a:custGeom>
                <a:avLst/>
                <a:gdLst>
                  <a:gd name="T0" fmla="*/ 32 w 308"/>
                  <a:gd name="T1" fmla="*/ 119 h 130"/>
                  <a:gd name="T2" fmla="*/ 297 w 308"/>
                  <a:gd name="T3" fmla="*/ 119 h 130"/>
                  <a:gd name="T4" fmla="*/ 259 w 308"/>
                  <a:gd name="T5" fmla="*/ 11 h 130"/>
                  <a:gd name="T6" fmla="*/ 0 w 308"/>
                  <a:gd name="T7" fmla="*/ 11 h 130"/>
                  <a:gd name="T8" fmla="*/ 0 w 308"/>
                  <a:gd name="T9" fmla="*/ 0 h 130"/>
                  <a:gd name="T10" fmla="*/ 264 w 308"/>
                  <a:gd name="T11" fmla="*/ 0 h 130"/>
                  <a:gd name="T12" fmla="*/ 270 w 308"/>
                  <a:gd name="T13" fmla="*/ 6 h 130"/>
                  <a:gd name="T14" fmla="*/ 308 w 308"/>
                  <a:gd name="T15" fmla="*/ 124 h 130"/>
                  <a:gd name="T16" fmla="*/ 302 w 308"/>
                  <a:gd name="T17" fmla="*/ 130 h 130"/>
                  <a:gd name="T18" fmla="*/ 32 w 308"/>
                  <a:gd name="T19" fmla="*/ 130 h 130"/>
                  <a:gd name="T20" fmla="*/ 27 w 308"/>
                  <a:gd name="T21" fmla="*/ 124 h 130"/>
                  <a:gd name="T22" fmla="*/ 32 w 308"/>
                  <a:gd name="T23" fmla="*/ 11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8" h="130">
                    <a:moveTo>
                      <a:pt x="32" y="119"/>
                    </a:moveTo>
                    <a:lnTo>
                      <a:pt x="297" y="119"/>
                    </a:lnTo>
                    <a:lnTo>
                      <a:pt x="259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270" y="6"/>
                    </a:lnTo>
                    <a:lnTo>
                      <a:pt x="308" y="124"/>
                    </a:lnTo>
                    <a:lnTo>
                      <a:pt x="302" y="130"/>
                    </a:lnTo>
                    <a:lnTo>
                      <a:pt x="32" y="130"/>
                    </a:lnTo>
                    <a:lnTo>
                      <a:pt x="27" y="124"/>
                    </a:lnTo>
                    <a:lnTo>
                      <a:pt x="32" y="1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5" name="Freeform 185"/>
              <p:cNvSpPr>
                <a:spLocks/>
              </p:cNvSpPr>
              <p:nvPr/>
            </p:nvSpPr>
            <p:spPr bwMode="auto">
              <a:xfrm>
                <a:off x="3552" y="3785"/>
                <a:ext cx="43" cy="124"/>
              </a:xfrm>
              <a:custGeom>
                <a:avLst/>
                <a:gdLst>
                  <a:gd name="T0" fmla="*/ 10 w 43"/>
                  <a:gd name="T1" fmla="*/ 6 h 124"/>
                  <a:gd name="T2" fmla="*/ 43 w 43"/>
                  <a:gd name="T3" fmla="*/ 124 h 124"/>
                  <a:gd name="T4" fmla="*/ 32 w 43"/>
                  <a:gd name="T5" fmla="*/ 124 h 124"/>
                  <a:gd name="T6" fmla="*/ 0 w 43"/>
                  <a:gd name="T7" fmla="*/ 6 h 124"/>
                  <a:gd name="T8" fmla="*/ 5 w 43"/>
                  <a:gd name="T9" fmla="*/ 0 h 124"/>
                  <a:gd name="T10" fmla="*/ 10 w 43"/>
                  <a:gd name="T11" fmla="*/ 6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124">
                    <a:moveTo>
                      <a:pt x="10" y="6"/>
                    </a:moveTo>
                    <a:lnTo>
                      <a:pt x="43" y="124"/>
                    </a:lnTo>
                    <a:lnTo>
                      <a:pt x="32" y="124"/>
                    </a:lnTo>
                    <a:lnTo>
                      <a:pt x="0" y="6"/>
                    </a:lnTo>
                    <a:lnTo>
                      <a:pt x="5" y="0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6" name="Rectangle 186"/>
              <p:cNvSpPr>
                <a:spLocks noChangeArrowheads="1"/>
              </p:cNvSpPr>
              <p:nvPr/>
            </p:nvSpPr>
            <p:spPr bwMode="auto">
              <a:xfrm>
                <a:off x="3568" y="3823"/>
                <a:ext cx="259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7" name="Rectangle 187"/>
              <p:cNvSpPr>
                <a:spLocks noChangeArrowheads="1"/>
              </p:cNvSpPr>
              <p:nvPr/>
            </p:nvSpPr>
            <p:spPr bwMode="auto">
              <a:xfrm>
                <a:off x="3573" y="3850"/>
                <a:ext cx="216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8" name="Rectangle 188"/>
              <p:cNvSpPr>
                <a:spLocks noChangeArrowheads="1"/>
              </p:cNvSpPr>
              <p:nvPr/>
            </p:nvSpPr>
            <p:spPr bwMode="auto">
              <a:xfrm>
                <a:off x="3584" y="3877"/>
                <a:ext cx="210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69" name="Freeform 189"/>
              <p:cNvSpPr>
                <a:spLocks/>
              </p:cNvSpPr>
              <p:nvPr/>
            </p:nvSpPr>
            <p:spPr bwMode="auto">
              <a:xfrm>
                <a:off x="3627" y="3796"/>
                <a:ext cx="33" cy="86"/>
              </a:xfrm>
              <a:custGeom>
                <a:avLst/>
                <a:gdLst>
                  <a:gd name="T0" fmla="*/ 11 w 33"/>
                  <a:gd name="T1" fmla="*/ 0 h 86"/>
                  <a:gd name="T2" fmla="*/ 33 w 33"/>
                  <a:gd name="T3" fmla="*/ 86 h 86"/>
                  <a:gd name="T4" fmla="*/ 22 w 33"/>
                  <a:gd name="T5" fmla="*/ 86 h 86"/>
                  <a:gd name="T6" fmla="*/ 0 w 33"/>
                  <a:gd name="T7" fmla="*/ 0 h 86"/>
                  <a:gd name="T8" fmla="*/ 11 w 33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86">
                    <a:moveTo>
                      <a:pt x="11" y="0"/>
                    </a:moveTo>
                    <a:lnTo>
                      <a:pt x="33" y="86"/>
                    </a:lnTo>
                    <a:lnTo>
                      <a:pt x="22" y="86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70" name="Freeform 190"/>
              <p:cNvSpPr>
                <a:spLocks/>
              </p:cNvSpPr>
              <p:nvPr/>
            </p:nvSpPr>
            <p:spPr bwMode="auto">
              <a:xfrm>
                <a:off x="3762" y="3796"/>
                <a:ext cx="49" cy="113"/>
              </a:xfrm>
              <a:custGeom>
                <a:avLst/>
                <a:gdLst>
                  <a:gd name="T0" fmla="*/ 11 w 49"/>
                  <a:gd name="T1" fmla="*/ 0 h 113"/>
                  <a:gd name="T2" fmla="*/ 49 w 49"/>
                  <a:gd name="T3" fmla="*/ 113 h 113"/>
                  <a:gd name="T4" fmla="*/ 38 w 49"/>
                  <a:gd name="T5" fmla="*/ 113 h 113"/>
                  <a:gd name="T6" fmla="*/ 0 w 49"/>
                  <a:gd name="T7" fmla="*/ 0 h 113"/>
                  <a:gd name="T8" fmla="*/ 11 w 49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13">
                    <a:moveTo>
                      <a:pt x="11" y="0"/>
                    </a:moveTo>
                    <a:lnTo>
                      <a:pt x="49" y="113"/>
                    </a:lnTo>
                    <a:lnTo>
                      <a:pt x="38" y="11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71" name="Freeform 191"/>
              <p:cNvSpPr>
                <a:spLocks/>
              </p:cNvSpPr>
              <p:nvPr/>
            </p:nvSpPr>
            <p:spPr bwMode="auto">
              <a:xfrm>
                <a:off x="3697" y="3796"/>
                <a:ext cx="43" cy="113"/>
              </a:xfrm>
              <a:custGeom>
                <a:avLst/>
                <a:gdLst>
                  <a:gd name="T0" fmla="*/ 11 w 43"/>
                  <a:gd name="T1" fmla="*/ 0 h 113"/>
                  <a:gd name="T2" fmla="*/ 43 w 43"/>
                  <a:gd name="T3" fmla="*/ 113 h 113"/>
                  <a:gd name="T4" fmla="*/ 33 w 43"/>
                  <a:gd name="T5" fmla="*/ 113 h 113"/>
                  <a:gd name="T6" fmla="*/ 0 w 43"/>
                  <a:gd name="T7" fmla="*/ 0 h 113"/>
                  <a:gd name="T8" fmla="*/ 11 w 43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3">
                    <a:moveTo>
                      <a:pt x="11" y="0"/>
                    </a:moveTo>
                    <a:lnTo>
                      <a:pt x="43" y="113"/>
                    </a:lnTo>
                    <a:lnTo>
                      <a:pt x="33" y="113"/>
                    </a:lnTo>
                    <a:lnTo>
                      <a:pt x="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72" name="Freeform 192"/>
              <p:cNvSpPr>
                <a:spLocks/>
              </p:cNvSpPr>
              <p:nvPr/>
            </p:nvSpPr>
            <p:spPr bwMode="auto">
              <a:xfrm>
                <a:off x="3557" y="3791"/>
                <a:ext cx="302" cy="145"/>
              </a:xfrm>
              <a:custGeom>
                <a:avLst/>
                <a:gdLst>
                  <a:gd name="T0" fmla="*/ 0 w 302"/>
                  <a:gd name="T1" fmla="*/ 0 h 145"/>
                  <a:gd name="T2" fmla="*/ 32 w 302"/>
                  <a:gd name="T3" fmla="*/ 118 h 145"/>
                  <a:gd name="T4" fmla="*/ 302 w 302"/>
                  <a:gd name="T5" fmla="*/ 118 h 145"/>
                  <a:gd name="T6" fmla="*/ 302 w 302"/>
                  <a:gd name="T7" fmla="*/ 145 h 145"/>
                  <a:gd name="T8" fmla="*/ 27 w 302"/>
                  <a:gd name="T9" fmla="*/ 145 h 145"/>
                  <a:gd name="T10" fmla="*/ 0 w 302"/>
                  <a:gd name="T11" fmla="*/ 32 h 145"/>
                  <a:gd name="T12" fmla="*/ 0 w 302"/>
                  <a:gd name="T13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145">
                    <a:moveTo>
                      <a:pt x="0" y="0"/>
                    </a:moveTo>
                    <a:lnTo>
                      <a:pt x="32" y="118"/>
                    </a:lnTo>
                    <a:lnTo>
                      <a:pt x="302" y="118"/>
                    </a:lnTo>
                    <a:lnTo>
                      <a:pt x="302" y="145"/>
                    </a:lnTo>
                    <a:lnTo>
                      <a:pt x="27" y="145"/>
                    </a:lnTo>
                    <a:lnTo>
                      <a:pt x="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148673" name="Freeform 193"/>
            <p:cNvSpPr>
              <a:spLocks/>
            </p:cNvSpPr>
            <p:nvPr/>
          </p:nvSpPr>
          <p:spPr bwMode="auto">
            <a:xfrm>
              <a:off x="3552" y="3791"/>
              <a:ext cx="313" cy="151"/>
            </a:xfrm>
            <a:custGeom>
              <a:avLst/>
              <a:gdLst>
                <a:gd name="T0" fmla="*/ 37 w 313"/>
                <a:gd name="T1" fmla="*/ 113 h 151"/>
                <a:gd name="T2" fmla="*/ 307 w 313"/>
                <a:gd name="T3" fmla="*/ 113 h 151"/>
                <a:gd name="T4" fmla="*/ 313 w 313"/>
                <a:gd name="T5" fmla="*/ 118 h 151"/>
                <a:gd name="T6" fmla="*/ 313 w 313"/>
                <a:gd name="T7" fmla="*/ 145 h 151"/>
                <a:gd name="T8" fmla="*/ 307 w 313"/>
                <a:gd name="T9" fmla="*/ 151 h 151"/>
                <a:gd name="T10" fmla="*/ 32 w 313"/>
                <a:gd name="T11" fmla="*/ 151 h 151"/>
                <a:gd name="T12" fmla="*/ 27 w 313"/>
                <a:gd name="T13" fmla="*/ 145 h 151"/>
                <a:gd name="T14" fmla="*/ 0 w 313"/>
                <a:gd name="T15" fmla="*/ 32 h 151"/>
                <a:gd name="T16" fmla="*/ 0 w 313"/>
                <a:gd name="T17" fmla="*/ 0 h 151"/>
                <a:gd name="T18" fmla="*/ 10 w 313"/>
                <a:gd name="T19" fmla="*/ 0 h 151"/>
                <a:gd name="T20" fmla="*/ 10 w 313"/>
                <a:gd name="T21" fmla="*/ 32 h 151"/>
                <a:gd name="T22" fmla="*/ 37 w 313"/>
                <a:gd name="T23" fmla="*/ 140 h 151"/>
                <a:gd name="T24" fmla="*/ 302 w 313"/>
                <a:gd name="T25" fmla="*/ 140 h 151"/>
                <a:gd name="T26" fmla="*/ 302 w 313"/>
                <a:gd name="T27" fmla="*/ 124 h 151"/>
                <a:gd name="T28" fmla="*/ 37 w 313"/>
                <a:gd name="T29" fmla="*/ 124 h 151"/>
                <a:gd name="T30" fmla="*/ 32 w 313"/>
                <a:gd name="T31" fmla="*/ 118 h 151"/>
                <a:gd name="T32" fmla="*/ 37 w 313"/>
                <a:gd name="T33" fmla="*/ 11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3" h="151">
                  <a:moveTo>
                    <a:pt x="37" y="113"/>
                  </a:moveTo>
                  <a:lnTo>
                    <a:pt x="307" y="113"/>
                  </a:lnTo>
                  <a:lnTo>
                    <a:pt x="313" y="118"/>
                  </a:lnTo>
                  <a:lnTo>
                    <a:pt x="313" y="145"/>
                  </a:lnTo>
                  <a:lnTo>
                    <a:pt x="307" y="151"/>
                  </a:lnTo>
                  <a:lnTo>
                    <a:pt x="32" y="151"/>
                  </a:lnTo>
                  <a:lnTo>
                    <a:pt x="27" y="145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32"/>
                  </a:lnTo>
                  <a:lnTo>
                    <a:pt x="37" y="140"/>
                  </a:lnTo>
                  <a:lnTo>
                    <a:pt x="302" y="140"/>
                  </a:lnTo>
                  <a:lnTo>
                    <a:pt x="302" y="124"/>
                  </a:lnTo>
                  <a:lnTo>
                    <a:pt x="37" y="124"/>
                  </a:lnTo>
                  <a:lnTo>
                    <a:pt x="32" y="118"/>
                  </a:lnTo>
                  <a:lnTo>
                    <a:pt x="37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74" name="Freeform 194"/>
            <p:cNvSpPr>
              <a:spLocks/>
            </p:cNvSpPr>
            <p:nvPr/>
          </p:nvSpPr>
          <p:spPr bwMode="auto">
            <a:xfrm>
              <a:off x="3552" y="3791"/>
              <a:ext cx="43" cy="118"/>
            </a:xfrm>
            <a:custGeom>
              <a:avLst/>
              <a:gdLst>
                <a:gd name="T0" fmla="*/ 0 w 43"/>
                <a:gd name="T1" fmla="*/ 0 h 118"/>
                <a:gd name="T2" fmla="*/ 10 w 43"/>
                <a:gd name="T3" fmla="*/ 0 h 118"/>
                <a:gd name="T4" fmla="*/ 43 w 43"/>
                <a:gd name="T5" fmla="*/ 118 h 118"/>
                <a:gd name="T6" fmla="*/ 32 w 43"/>
                <a:gd name="T7" fmla="*/ 118 h 118"/>
                <a:gd name="T8" fmla="*/ 0 w 43"/>
                <a:gd name="T9" fmla="*/ 0 h 118"/>
                <a:gd name="T10" fmla="*/ 0 w 43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18">
                  <a:moveTo>
                    <a:pt x="0" y="0"/>
                  </a:moveTo>
                  <a:lnTo>
                    <a:pt x="10" y="0"/>
                  </a:lnTo>
                  <a:lnTo>
                    <a:pt x="43" y="118"/>
                  </a:lnTo>
                  <a:lnTo>
                    <a:pt x="32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75" name="Freeform 195"/>
            <p:cNvSpPr>
              <a:spLocks/>
            </p:cNvSpPr>
            <p:nvPr/>
          </p:nvSpPr>
          <p:spPr bwMode="auto">
            <a:xfrm>
              <a:off x="3832" y="3753"/>
              <a:ext cx="81" cy="189"/>
            </a:xfrm>
            <a:custGeom>
              <a:avLst/>
              <a:gdLst>
                <a:gd name="T0" fmla="*/ 0 w 81"/>
                <a:gd name="T1" fmla="*/ 0 h 189"/>
                <a:gd name="T2" fmla="*/ 81 w 81"/>
                <a:gd name="T3" fmla="*/ 189 h 189"/>
                <a:gd name="T4" fmla="*/ 49 w 81"/>
                <a:gd name="T5" fmla="*/ 140 h 189"/>
                <a:gd name="T6" fmla="*/ 22 w 81"/>
                <a:gd name="T7" fmla="*/ 76 h 189"/>
                <a:gd name="T8" fmla="*/ 6 w 81"/>
                <a:gd name="T9" fmla="*/ 27 h 189"/>
                <a:gd name="T10" fmla="*/ 0 w 81"/>
                <a:gd name="T11" fmla="*/ 16 h 189"/>
                <a:gd name="T12" fmla="*/ 0 w 81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89">
                  <a:moveTo>
                    <a:pt x="0" y="0"/>
                  </a:moveTo>
                  <a:lnTo>
                    <a:pt x="81" y="189"/>
                  </a:lnTo>
                  <a:lnTo>
                    <a:pt x="49" y="140"/>
                  </a:lnTo>
                  <a:lnTo>
                    <a:pt x="22" y="76"/>
                  </a:lnTo>
                  <a:lnTo>
                    <a:pt x="6" y="27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76" name="Freeform 196"/>
            <p:cNvSpPr>
              <a:spLocks/>
            </p:cNvSpPr>
            <p:nvPr/>
          </p:nvSpPr>
          <p:spPr bwMode="auto">
            <a:xfrm>
              <a:off x="3827" y="3753"/>
              <a:ext cx="92" cy="189"/>
            </a:xfrm>
            <a:custGeom>
              <a:avLst/>
              <a:gdLst>
                <a:gd name="T0" fmla="*/ 92 w 92"/>
                <a:gd name="T1" fmla="*/ 189 h 189"/>
                <a:gd name="T2" fmla="*/ 81 w 92"/>
                <a:gd name="T3" fmla="*/ 189 h 189"/>
                <a:gd name="T4" fmla="*/ 48 w 92"/>
                <a:gd name="T5" fmla="*/ 140 h 189"/>
                <a:gd name="T6" fmla="*/ 21 w 92"/>
                <a:gd name="T7" fmla="*/ 76 h 189"/>
                <a:gd name="T8" fmla="*/ 5 w 92"/>
                <a:gd name="T9" fmla="*/ 27 h 189"/>
                <a:gd name="T10" fmla="*/ 0 w 92"/>
                <a:gd name="T11" fmla="*/ 16 h 189"/>
                <a:gd name="T12" fmla="*/ 0 w 92"/>
                <a:gd name="T13" fmla="*/ 0 h 189"/>
                <a:gd name="T14" fmla="*/ 11 w 92"/>
                <a:gd name="T15" fmla="*/ 0 h 189"/>
                <a:gd name="T16" fmla="*/ 11 w 92"/>
                <a:gd name="T17" fmla="*/ 16 h 189"/>
                <a:gd name="T18" fmla="*/ 16 w 92"/>
                <a:gd name="T19" fmla="*/ 27 h 189"/>
                <a:gd name="T20" fmla="*/ 32 w 92"/>
                <a:gd name="T21" fmla="*/ 76 h 189"/>
                <a:gd name="T22" fmla="*/ 59 w 92"/>
                <a:gd name="T23" fmla="*/ 140 h 189"/>
                <a:gd name="T24" fmla="*/ 92 w 92"/>
                <a:gd name="T25" fmla="*/ 189 h 189"/>
                <a:gd name="T26" fmla="*/ 92 w 92"/>
                <a:gd name="T27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89">
                  <a:moveTo>
                    <a:pt x="92" y="189"/>
                  </a:moveTo>
                  <a:lnTo>
                    <a:pt x="81" y="189"/>
                  </a:lnTo>
                  <a:lnTo>
                    <a:pt x="48" y="140"/>
                  </a:lnTo>
                  <a:lnTo>
                    <a:pt x="21" y="76"/>
                  </a:lnTo>
                  <a:lnTo>
                    <a:pt x="5" y="27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16"/>
                  </a:lnTo>
                  <a:lnTo>
                    <a:pt x="16" y="27"/>
                  </a:lnTo>
                  <a:lnTo>
                    <a:pt x="32" y="76"/>
                  </a:lnTo>
                  <a:lnTo>
                    <a:pt x="59" y="140"/>
                  </a:lnTo>
                  <a:lnTo>
                    <a:pt x="92" y="189"/>
                  </a:lnTo>
                  <a:lnTo>
                    <a:pt x="92" y="1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77" name="Freeform 197"/>
            <p:cNvSpPr>
              <a:spLocks/>
            </p:cNvSpPr>
            <p:nvPr/>
          </p:nvSpPr>
          <p:spPr bwMode="auto">
            <a:xfrm>
              <a:off x="3827" y="3753"/>
              <a:ext cx="92" cy="189"/>
            </a:xfrm>
            <a:custGeom>
              <a:avLst/>
              <a:gdLst>
                <a:gd name="T0" fmla="*/ 0 w 92"/>
                <a:gd name="T1" fmla="*/ 0 h 189"/>
                <a:gd name="T2" fmla="*/ 11 w 92"/>
                <a:gd name="T3" fmla="*/ 0 h 189"/>
                <a:gd name="T4" fmla="*/ 92 w 92"/>
                <a:gd name="T5" fmla="*/ 189 h 189"/>
                <a:gd name="T6" fmla="*/ 81 w 92"/>
                <a:gd name="T7" fmla="*/ 189 h 189"/>
                <a:gd name="T8" fmla="*/ 0 w 92"/>
                <a:gd name="T9" fmla="*/ 0 h 189"/>
                <a:gd name="T10" fmla="*/ 0 w 92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89">
                  <a:moveTo>
                    <a:pt x="0" y="0"/>
                  </a:moveTo>
                  <a:lnTo>
                    <a:pt x="11" y="0"/>
                  </a:lnTo>
                  <a:lnTo>
                    <a:pt x="92" y="189"/>
                  </a:lnTo>
                  <a:lnTo>
                    <a:pt x="81" y="18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79" name="Freeform 199"/>
            <p:cNvSpPr>
              <a:spLocks/>
            </p:cNvSpPr>
            <p:nvPr/>
          </p:nvSpPr>
          <p:spPr bwMode="auto">
            <a:xfrm>
              <a:off x="2872" y="547"/>
              <a:ext cx="1155" cy="831"/>
            </a:xfrm>
            <a:custGeom>
              <a:avLst/>
              <a:gdLst>
                <a:gd name="T0" fmla="*/ 1084 w 1155"/>
                <a:gd name="T1" fmla="*/ 831 h 831"/>
                <a:gd name="T2" fmla="*/ 1111 w 1155"/>
                <a:gd name="T3" fmla="*/ 831 h 831"/>
                <a:gd name="T4" fmla="*/ 1133 w 1155"/>
                <a:gd name="T5" fmla="*/ 821 h 831"/>
                <a:gd name="T6" fmla="*/ 1138 w 1155"/>
                <a:gd name="T7" fmla="*/ 810 h 831"/>
                <a:gd name="T8" fmla="*/ 1144 w 1155"/>
                <a:gd name="T9" fmla="*/ 804 h 831"/>
                <a:gd name="T10" fmla="*/ 1155 w 1155"/>
                <a:gd name="T11" fmla="*/ 783 h 831"/>
                <a:gd name="T12" fmla="*/ 1155 w 1155"/>
                <a:gd name="T13" fmla="*/ 54 h 831"/>
                <a:gd name="T14" fmla="*/ 1138 w 1155"/>
                <a:gd name="T15" fmla="*/ 22 h 831"/>
                <a:gd name="T16" fmla="*/ 1133 w 1155"/>
                <a:gd name="T17" fmla="*/ 17 h 831"/>
                <a:gd name="T18" fmla="*/ 1111 w 1155"/>
                <a:gd name="T19" fmla="*/ 6 h 831"/>
                <a:gd name="T20" fmla="*/ 1101 w 1155"/>
                <a:gd name="T21" fmla="*/ 6 h 831"/>
                <a:gd name="T22" fmla="*/ 1084 w 1155"/>
                <a:gd name="T23" fmla="*/ 0 h 831"/>
                <a:gd name="T24" fmla="*/ 64 w 1155"/>
                <a:gd name="T25" fmla="*/ 0 h 831"/>
                <a:gd name="T26" fmla="*/ 54 w 1155"/>
                <a:gd name="T27" fmla="*/ 6 h 831"/>
                <a:gd name="T28" fmla="*/ 43 w 1155"/>
                <a:gd name="T29" fmla="*/ 6 h 831"/>
                <a:gd name="T30" fmla="*/ 21 w 1155"/>
                <a:gd name="T31" fmla="*/ 17 h 831"/>
                <a:gd name="T32" fmla="*/ 5 w 1155"/>
                <a:gd name="T33" fmla="*/ 33 h 831"/>
                <a:gd name="T34" fmla="*/ 0 w 1155"/>
                <a:gd name="T35" fmla="*/ 44 h 831"/>
                <a:gd name="T36" fmla="*/ 0 w 1155"/>
                <a:gd name="T37" fmla="*/ 794 h 831"/>
                <a:gd name="T38" fmla="*/ 5 w 1155"/>
                <a:gd name="T39" fmla="*/ 804 h 831"/>
                <a:gd name="T40" fmla="*/ 16 w 1155"/>
                <a:gd name="T41" fmla="*/ 810 h 831"/>
                <a:gd name="T42" fmla="*/ 21 w 1155"/>
                <a:gd name="T43" fmla="*/ 821 h 831"/>
                <a:gd name="T44" fmla="*/ 43 w 1155"/>
                <a:gd name="T45" fmla="*/ 831 h 831"/>
                <a:gd name="T46" fmla="*/ 64 w 1155"/>
                <a:gd name="T47" fmla="*/ 831 h 831"/>
                <a:gd name="T48" fmla="*/ 1084 w 1155"/>
                <a:gd name="T49" fmla="*/ 8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5" h="831">
                  <a:moveTo>
                    <a:pt x="1084" y="831"/>
                  </a:moveTo>
                  <a:lnTo>
                    <a:pt x="1111" y="831"/>
                  </a:lnTo>
                  <a:lnTo>
                    <a:pt x="1133" y="821"/>
                  </a:lnTo>
                  <a:lnTo>
                    <a:pt x="1138" y="810"/>
                  </a:lnTo>
                  <a:lnTo>
                    <a:pt x="1144" y="804"/>
                  </a:lnTo>
                  <a:lnTo>
                    <a:pt x="1155" y="783"/>
                  </a:lnTo>
                  <a:lnTo>
                    <a:pt x="1155" y="54"/>
                  </a:lnTo>
                  <a:lnTo>
                    <a:pt x="1138" y="22"/>
                  </a:lnTo>
                  <a:lnTo>
                    <a:pt x="1133" y="17"/>
                  </a:lnTo>
                  <a:lnTo>
                    <a:pt x="1111" y="6"/>
                  </a:lnTo>
                  <a:lnTo>
                    <a:pt x="1101" y="6"/>
                  </a:lnTo>
                  <a:lnTo>
                    <a:pt x="1084" y="0"/>
                  </a:lnTo>
                  <a:lnTo>
                    <a:pt x="64" y="0"/>
                  </a:lnTo>
                  <a:lnTo>
                    <a:pt x="54" y="6"/>
                  </a:lnTo>
                  <a:lnTo>
                    <a:pt x="43" y="6"/>
                  </a:lnTo>
                  <a:lnTo>
                    <a:pt x="21" y="17"/>
                  </a:lnTo>
                  <a:lnTo>
                    <a:pt x="5" y="33"/>
                  </a:lnTo>
                  <a:lnTo>
                    <a:pt x="0" y="44"/>
                  </a:lnTo>
                  <a:lnTo>
                    <a:pt x="0" y="794"/>
                  </a:lnTo>
                  <a:lnTo>
                    <a:pt x="5" y="804"/>
                  </a:lnTo>
                  <a:lnTo>
                    <a:pt x="16" y="810"/>
                  </a:lnTo>
                  <a:lnTo>
                    <a:pt x="21" y="821"/>
                  </a:lnTo>
                  <a:lnTo>
                    <a:pt x="43" y="831"/>
                  </a:lnTo>
                  <a:lnTo>
                    <a:pt x="64" y="831"/>
                  </a:lnTo>
                  <a:lnTo>
                    <a:pt x="1084" y="831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0" name="Freeform 200"/>
            <p:cNvSpPr>
              <a:spLocks/>
            </p:cNvSpPr>
            <p:nvPr/>
          </p:nvSpPr>
          <p:spPr bwMode="auto">
            <a:xfrm>
              <a:off x="2861" y="537"/>
              <a:ext cx="1176" cy="852"/>
            </a:xfrm>
            <a:custGeom>
              <a:avLst/>
              <a:gdLst>
                <a:gd name="T0" fmla="*/ 1122 w 1176"/>
                <a:gd name="T1" fmla="*/ 836 h 852"/>
                <a:gd name="T2" fmla="*/ 1139 w 1176"/>
                <a:gd name="T3" fmla="*/ 825 h 852"/>
                <a:gd name="T4" fmla="*/ 1144 w 1176"/>
                <a:gd name="T5" fmla="*/ 820 h 852"/>
                <a:gd name="T6" fmla="*/ 1144 w 1176"/>
                <a:gd name="T7" fmla="*/ 814 h 852"/>
                <a:gd name="T8" fmla="*/ 1155 w 1176"/>
                <a:gd name="T9" fmla="*/ 804 h 852"/>
                <a:gd name="T10" fmla="*/ 1160 w 1176"/>
                <a:gd name="T11" fmla="*/ 793 h 852"/>
                <a:gd name="T12" fmla="*/ 1160 w 1176"/>
                <a:gd name="T13" fmla="*/ 64 h 852"/>
                <a:gd name="T14" fmla="*/ 1149 w 1176"/>
                <a:gd name="T15" fmla="*/ 43 h 852"/>
                <a:gd name="T16" fmla="*/ 1133 w 1176"/>
                <a:gd name="T17" fmla="*/ 27 h 852"/>
                <a:gd name="T18" fmla="*/ 1122 w 1176"/>
                <a:gd name="T19" fmla="*/ 21 h 852"/>
                <a:gd name="T20" fmla="*/ 1112 w 1176"/>
                <a:gd name="T21" fmla="*/ 21 h 852"/>
                <a:gd name="T22" fmla="*/ 1095 w 1176"/>
                <a:gd name="T23" fmla="*/ 16 h 852"/>
                <a:gd name="T24" fmla="*/ 75 w 1176"/>
                <a:gd name="T25" fmla="*/ 16 h 852"/>
                <a:gd name="T26" fmla="*/ 65 w 1176"/>
                <a:gd name="T27" fmla="*/ 21 h 852"/>
                <a:gd name="T28" fmla="*/ 54 w 1176"/>
                <a:gd name="T29" fmla="*/ 21 h 852"/>
                <a:gd name="T30" fmla="*/ 43 w 1176"/>
                <a:gd name="T31" fmla="*/ 27 h 852"/>
                <a:gd name="T32" fmla="*/ 16 w 1176"/>
                <a:gd name="T33" fmla="*/ 54 h 852"/>
                <a:gd name="T34" fmla="*/ 16 w 1176"/>
                <a:gd name="T35" fmla="*/ 54 h 852"/>
                <a:gd name="T36" fmla="*/ 16 w 1176"/>
                <a:gd name="T37" fmla="*/ 804 h 852"/>
                <a:gd name="T38" fmla="*/ 21 w 1176"/>
                <a:gd name="T39" fmla="*/ 809 h 852"/>
                <a:gd name="T40" fmla="*/ 27 w 1176"/>
                <a:gd name="T41" fmla="*/ 814 h 852"/>
                <a:gd name="T42" fmla="*/ 32 w 1176"/>
                <a:gd name="T43" fmla="*/ 820 h 852"/>
                <a:gd name="T44" fmla="*/ 38 w 1176"/>
                <a:gd name="T45" fmla="*/ 825 h 852"/>
                <a:gd name="T46" fmla="*/ 54 w 1176"/>
                <a:gd name="T47" fmla="*/ 836 h 852"/>
                <a:gd name="T48" fmla="*/ 75 w 1176"/>
                <a:gd name="T49" fmla="*/ 836 h 852"/>
                <a:gd name="T50" fmla="*/ 1095 w 1176"/>
                <a:gd name="T51" fmla="*/ 836 h 852"/>
                <a:gd name="T52" fmla="*/ 1095 w 1176"/>
                <a:gd name="T53" fmla="*/ 852 h 852"/>
                <a:gd name="T54" fmla="*/ 75 w 1176"/>
                <a:gd name="T55" fmla="*/ 852 h 852"/>
                <a:gd name="T56" fmla="*/ 54 w 1176"/>
                <a:gd name="T57" fmla="*/ 852 h 852"/>
                <a:gd name="T58" fmla="*/ 32 w 1176"/>
                <a:gd name="T59" fmla="*/ 841 h 852"/>
                <a:gd name="T60" fmla="*/ 21 w 1176"/>
                <a:gd name="T61" fmla="*/ 831 h 852"/>
                <a:gd name="T62" fmla="*/ 21 w 1176"/>
                <a:gd name="T63" fmla="*/ 825 h 852"/>
                <a:gd name="T64" fmla="*/ 16 w 1176"/>
                <a:gd name="T65" fmla="*/ 825 h 852"/>
                <a:gd name="T66" fmla="*/ 5 w 1176"/>
                <a:gd name="T67" fmla="*/ 814 h 852"/>
                <a:gd name="T68" fmla="*/ 0 w 1176"/>
                <a:gd name="T69" fmla="*/ 804 h 852"/>
                <a:gd name="T70" fmla="*/ 0 w 1176"/>
                <a:gd name="T71" fmla="*/ 54 h 852"/>
                <a:gd name="T72" fmla="*/ 5 w 1176"/>
                <a:gd name="T73" fmla="*/ 43 h 852"/>
                <a:gd name="T74" fmla="*/ 11 w 1176"/>
                <a:gd name="T75" fmla="*/ 37 h 852"/>
                <a:gd name="T76" fmla="*/ 27 w 1176"/>
                <a:gd name="T77" fmla="*/ 21 h 852"/>
                <a:gd name="T78" fmla="*/ 32 w 1176"/>
                <a:gd name="T79" fmla="*/ 16 h 852"/>
                <a:gd name="T80" fmla="*/ 54 w 1176"/>
                <a:gd name="T81" fmla="*/ 5 h 852"/>
                <a:gd name="T82" fmla="*/ 65 w 1176"/>
                <a:gd name="T83" fmla="*/ 5 h 852"/>
                <a:gd name="T84" fmla="*/ 75 w 1176"/>
                <a:gd name="T85" fmla="*/ 0 h 852"/>
                <a:gd name="T86" fmla="*/ 1095 w 1176"/>
                <a:gd name="T87" fmla="*/ 0 h 852"/>
                <a:gd name="T88" fmla="*/ 1112 w 1176"/>
                <a:gd name="T89" fmla="*/ 5 h 852"/>
                <a:gd name="T90" fmla="*/ 1122 w 1176"/>
                <a:gd name="T91" fmla="*/ 5 h 852"/>
                <a:gd name="T92" fmla="*/ 1144 w 1176"/>
                <a:gd name="T93" fmla="*/ 16 h 852"/>
                <a:gd name="T94" fmla="*/ 1149 w 1176"/>
                <a:gd name="T95" fmla="*/ 21 h 852"/>
                <a:gd name="T96" fmla="*/ 1155 w 1176"/>
                <a:gd name="T97" fmla="*/ 27 h 852"/>
                <a:gd name="T98" fmla="*/ 1160 w 1176"/>
                <a:gd name="T99" fmla="*/ 32 h 852"/>
                <a:gd name="T100" fmla="*/ 1176 w 1176"/>
                <a:gd name="T101" fmla="*/ 64 h 852"/>
                <a:gd name="T102" fmla="*/ 1176 w 1176"/>
                <a:gd name="T103" fmla="*/ 793 h 852"/>
                <a:gd name="T104" fmla="*/ 1166 w 1176"/>
                <a:gd name="T105" fmla="*/ 814 h 852"/>
                <a:gd name="T106" fmla="*/ 1160 w 1176"/>
                <a:gd name="T107" fmla="*/ 820 h 852"/>
                <a:gd name="T108" fmla="*/ 1160 w 1176"/>
                <a:gd name="T109" fmla="*/ 820 h 852"/>
                <a:gd name="T110" fmla="*/ 1155 w 1176"/>
                <a:gd name="T111" fmla="*/ 831 h 852"/>
                <a:gd name="T112" fmla="*/ 1144 w 1176"/>
                <a:gd name="T113" fmla="*/ 841 h 852"/>
                <a:gd name="T114" fmla="*/ 1122 w 1176"/>
                <a:gd name="T115" fmla="*/ 852 h 852"/>
                <a:gd name="T116" fmla="*/ 1122 w 1176"/>
                <a:gd name="T117" fmla="*/ 836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6" h="852">
                  <a:moveTo>
                    <a:pt x="1122" y="836"/>
                  </a:moveTo>
                  <a:lnTo>
                    <a:pt x="1139" y="825"/>
                  </a:lnTo>
                  <a:lnTo>
                    <a:pt x="1144" y="820"/>
                  </a:lnTo>
                  <a:lnTo>
                    <a:pt x="1144" y="814"/>
                  </a:lnTo>
                  <a:lnTo>
                    <a:pt x="1155" y="804"/>
                  </a:lnTo>
                  <a:lnTo>
                    <a:pt x="1160" y="793"/>
                  </a:lnTo>
                  <a:lnTo>
                    <a:pt x="1160" y="64"/>
                  </a:lnTo>
                  <a:lnTo>
                    <a:pt x="1149" y="43"/>
                  </a:lnTo>
                  <a:lnTo>
                    <a:pt x="1133" y="27"/>
                  </a:lnTo>
                  <a:lnTo>
                    <a:pt x="1122" y="21"/>
                  </a:lnTo>
                  <a:lnTo>
                    <a:pt x="1112" y="21"/>
                  </a:lnTo>
                  <a:lnTo>
                    <a:pt x="1095" y="16"/>
                  </a:lnTo>
                  <a:lnTo>
                    <a:pt x="75" y="16"/>
                  </a:lnTo>
                  <a:lnTo>
                    <a:pt x="65" y="21"/>
                  </a:lnTo>
                  <a:lnTo>
                    <a:pt x="54" y="21"/>
                  </a:lnTo>
                  <a:lnTo>
                    <a:pt x="43" y="27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804"/>
                  </a:lnTo>
                  <a:lnTo>
                    <a:pt x="21" y="809"/>
                  </a:lnTo>
                  <a:lnTo>
                    <a:pt x="27" y="814"/>
                  </a:lnTo>
                  <a:lnTo>
                    <a:pt x="32" y="820"/>
                  </a:lnTo>
                  <a:lnTo>
                    <a:pt x="38" y="825"/>
                  </a:lnTo>
                  <a:lnTo>
                    <a:pt x="54" y="836"/>
                  </a:lnTo>
                  <a:lnTo>
                    <a:pt x="75" y="836"/>
                  </a:lnTo>
                  <a:lnTo>
                    <a:pt x="1095" y="836"/>
                  </a:lnTo>
                  <a:lnTo>
                    <a:pt x="1095" y="852"/>
                  </a:lnTo>
                  <a:lnTo>
                    <a:pt x="75" y="852"/>
                  </a:lnTo>
                  <a:lnTo>
                    <a:pt x="54" y="852"/>
                  </a:lnTo>
                  <a:lnTo>
                    <a:pt x="32" y="841"/>
                  </a:lnTo>
                  <a:lnTo>
                    <a:pt x="21" y="831"/>
                  </a:lnTo>
                  <a:lnTo>
                    <a:pt x="21" y="825"/>
                  </a:lnTo>
                  <a:lnTo>
                    <a:pt x="16" y="825"/>
                  </a:lnTo>
                  <a:lnTo>
                    <a:pt x="5" y="814"/>
                  </a:lnTo>
                  <a:lnTo>
                    <a:pt x="0" y="804"/>
                  </a:lnTo>
                  <a:lnTo>
                    <a:pt x="0" y="54"/>
                  </a:lnTo>
                  <a:lnTo>
                    <a:pt x="5" y="43"/>
                  </a:lnTo>
                  <a:lnTo>
                    <a:pt x="11" y="37"/>
                  </a:lnTo>
                  <a:lnTo>
                    <a:pt x="27" y="21"/>
                  </a:lnTo>
                  <a:lnTo>
                    <a:pt x="32" y="16"/>
                  </a:lnTo>
                  <a:lnTo>
                    <a:pt x="54" y="5"/>
                  </a:lnTo>
                  <a:lnTo>
                    <a:pt x="65" y="5"/>
                  </a:lnTo>
                  <a:lnTo>
                    <a:pt x="75" y="0"/>
                  </a:lnTo>
                  <a:lnTo>
                    <a:pt x="1095" y="0"/>
                  </a:lnTo>
                  <a:lnTo>
                    <a:pt x="1112" y="5"/>
                  </a:lnTo>
                  <a:lnTo>
                    <a:pt x="1122" y="5"/>
                  </a:lnTo>
                  <a:lnTo>
                    <a:pt x="1144" y="16"/>
                  </a:lnTo>
                  <a:lnTo>
                    <a:pt x="1149" y="21"/>
                  </a:lnTo>
                  <a:lnTo>
                    <a:pt x="1155" y="27"/>
                  </a:lnTo>
                  <a:lnTo>
                    <a:pt x="1160" y="32"/>
                  </a:lnTo>
                  <a:lnTo>
                    <a:pt x="1176" y="64"/>
                  </a:lnTo>
                  <a:lnTo>
                    <a:pt x="1176" y="793"/>
                  </a:lnTo>
                  <a:lnTo>
                    <a:pt x="1166" y="814"/>
                  </a:lnTo>
                  <a:lnTo>
                    <a:pt x="1160" y="820"/>
                  </a:lnTo>
                  <a:lnTo>
                    <a:pt x="1160" y="820"/>
                  </a:lnTo>
                  <a:lnTo>
                    <a:pt x="1155" y="831"/>
                  </a:lnTo>
                  <a:lnTo>
                    <a:pt x="1144" y="841"/>
                  </a:lnTo>
                  <a:lnTo>
                    <a:pt x="1122" y="852"/>
                  </a:lnTo>
                  <a:lnTo>
                    <a:pt x="1122" y="8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2" name="Rectangle 202"/>
            <p:cNvSpPr>
              <a:spLocks noChangeArrowheads="1"/>
            </p:cNvSpPr>
            <p:nvPr/>
          </p:nvSpPr>
          <p:spPr bwMode="auto">
            <a:xfrm>
              <a:off x="3606" y="725"/>
              <a:ext cx="340" cy="3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3" name="Freeform 203"/>
            <p:cNvSpPr>
              <a:spLocks/>
            </p:cNvSpPr>
            <p:nvPr/>
          </p:nvSpPr>
          <p:spPr bwMode="auto">
            <a:xfrm>
              <a:off x="3595" y="715"/>
              <a:ext cx="356" cy="383"/>
            </a:xfrm>
            <a:custGeom>
              <a:avLst/>
              <a:gdLst>
                <a:gd name="T0" fmla="*/ 11 w 356"/>
                <a:gd name="T1" fmla="*/ 367 h 383"/>
                <a:gd name="T2" fmla="*/ 340 w 356"/>
                <a:gd name="T3" fmla="*/ 367 h 383"/>
                <a:gd name="T4" fmla="*/ 340 w 356"/>
                <a:gd name="T5" fmla="*/ 16 h 383"/>
                <a:gd name="T6" fmla="*/ 11 w 356"/>
                <a:gd name="T7" fmla="*/ 16 h 383"/>
                <a:gd name="T8" fmla="*/ 11 w 356"/>
                <a:gd name="T9" fmla="*/ 0 h 383"/>
                <a:gd name="T10" fmla="*/ 345 w 356"/>
                <a:gd name="T11" fmla="*/ 0 h 383"/>
                <a:gd name="T12" fmla="*/ 356 w 356"/>
                <a:gd name="T13" fmla="*/ 10 h 383"/>
                <a:gd name="T14" fmla="*/ 356 w 356"/>
                <a:gd name="T15" fmla="*/ 372 h 383"/>
                <a:gd name="T16" fmla="*/ 345 w 356"/>
                <a:gd name="T17" fmla="*/ 383 h 383"/>
                <a:gd name="T18" fmla="*/ 11 w 356"/>
                <a:gd name="T19" fmla="*/ 383 h 383"/>
                <a:gd name="T20" fmla="*/ 0 w 356"/>
                <a:gd name="T21" fmla="*/ 372 h 383"/>
                <a:gd name="T22" fmla="*/ 11 w 356"/>
                <a:gd name="T23" fmla="*/ 36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383">
                  <a:moveTo>
                    <a:pt x="11" y="367"/>
                  </a:moveTo>
                  <a:lnTo>
                    <a:pt x="340" y="367"/>
                  </a:lnTo>
                  <a:lnTo>
                    <a:pt x="340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345" y="0"/>
                  </a:lnTo>
                  <a:lnTo>
                    <a:pt x="356" y="10"/>
                  </a:lnTo>
                  <a:lnTo>
                    <a:pt x="356" y="372"/>
                  </a:lnTo>
                  <a:lnTo>
                    <a:pt x="345" y="383"/>
                  </a:lnTo>
                  <a:lnTo>
                    <a:pt x="11" y="383"/>
                  </a:lnTo>
                  <a:lnTo>
                    <a:pt x="0" y="372"/>
                  </a:lnTo>
                  <a:lnTo>
                    <a:pt x="11" y="3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4" name="Freeform 204"/>
            <p:cNvSpPr>
              <a:spLocks/>
            </p:cNvSpPr>
            <p:nvPr/>
          </p:nvSpPr>
          <p:spPr bwMode="auto">
            <a:xfrm>
              <a:off x="3595" y="715"/>
              <a:ext cx="16" cy="372"/>
            </a:xfrm>
            <a:custGeom>
              <a:avLst/>
              <a:gdLst>
                <a:gd name="T0" fmla="*/ 16 w 16"/>
                <a:gd name="T1" fmla="*/ 10 h 372"/>
                <a:gd name="T2" fmla="*/ 16 w 16"/>
                <a:gd name="T3" fmla="*/ 372 h 372"/>
                <a:gd name="T4" fmla="*/ 0 w 16"/>
                <a:gd name="T5" fmla="*/ 372 h 372"/>
                <a:gd name="T6" fmla="*/ 0 w 16"/>
                <a:gd name="T7" fmla="*/ 10 h 372"/>
                <a:gd name="T8" fmla="*/ 11 w 16"/>
                <a:gd name="T9" fmla="*/ 0 h 372"/>
                <a:gd name="T10" fmla="*/ 16 w 16"/>
                <a:gd name="T11" fmla="*/ 1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2">
                  <a:moveTo>
                    <a:pt x="16" y="10"/>
                  </a:moveTo>
                  <a:lnTo>
                    <a:pt x="16" y="372"/>
                  </a:lnTo>
                  <a:lnTo>
                    <a:pt x="0" y="372"/>
                  </a:lnTo>
                  <a:lnTo>
                    <a:pt x="0" y="10"/>
                  </a:lnTo>
                  <a:lnTo>
                    <a:pt x="11" y="0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5" name="Rectangle 205"/>
            <p:cNvSpPr>
              <a:spLocks noChangeArrowheads="1"/>
            </p:cNvSpPr>
            <p:nvPr/>
          </p:nvSpPr>
          <p:spPr bwMode="auto">
            <a:xfrm>
              <a:off x="3557" y="785"/>
              <a:ext cx="340" cy="3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6" name="Freeform 206"/>
            <p:cNvSpPr>
              <a:spLocks/>
            </p:cNvSpPr>
            <p:nvPr/>
          </p:nvSpPr>
          <p:spPr bwMode="auto">
            <a:xfrm>
              <a:off x="3546" y="774"/>
              <a:ext cx="356" cy="383"/>
            </a:xfrm>
            <a:custGeom>
              <a:avLst/>
              <a:gdLst>
                <a:gd name="T0" fmla="*/ 11 w 356"/>
                <a:gd name="T1" fmla="*/ 367 h 383"/>
                <a:gd name="T2" fmla="*/ 340 w 356"/>
                <a:gd name="T3" fmla="*/ 367 h 383"/>
                <a:gd name="T4" fmla="*/ 340 w 356"/>
                <a:gd name="T5" fmla="*/ 16 h 383"/>
                <a:gd name="T6" fmla="*/ 11 w 356"/>
                <a:gd name="T7" fmla="*/ 16 h 383"/>
                <a:gd name="T8" fmla="*/ 11 w 356"/>
                <a:gd name="T9" fmla="*/ 0 h 383"/>
                <a:gd name="T10" fmla="*/ 346 w 356"/>
                <a:gd name="T11" fmla="*/ 0 h 383"/>
                <a:gd name="T12" fmla="*/ 356 w 356"/>
                <a:gd name="T13" fmla="*/ 11 h 383"/>
                <a:gd name="T14" fmla="*/ 356 w 356"/>
                <a:gd name="T15" fmla="*/ 372 h 383"/>
                <a:gd name="T16" fmla="*/ 346 w 356"/>
                <a:gd name="T17" fmla="*/ 383 h 383"/>
                <a:gd name="T18" fmla="*/ 11 w 356"/>
                <a:gd name="T19" fmla="*/ 383 h 383"/>
                <a:gd name="T20" fmla="*/ 0 w 356"/>
                <a:gd name="T21" fmla="*/ 372 h 383"/>
                <a:gd name="T22" fmla="*/ 11 w 356"/>
                <a:gd name="T23" fmla="*/ 36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383">
                  <a:moveTo>
                    <a:pt x="11" y="367"/>
                  </a:moveTo>
                  <a:lnTo>
                    <a:pt x="340" y="367"/>
                  </a:lnTo>
                  <a:lnTo>
                    <a:pt x="340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346" y="0"/>
                  </a:lnTo>
                  <a:lnTo>
                    <a:pt x="356" y="11"/>
                  </a:lnTo>
                  <a:lnTo>
                    <a:pt x="356" y="372"/>
                  </a:lnTo>
                  <a:lnTo>
                    <a:pt x="346" y="383"/>
                  </a:lnTo>
                  <a:lnTo>
                    <a:pt x="11" y="383"/>
                  </a:lnTo>
                  <a:lnTo>
                    <a:pt x="0" y="372"/>
                  </a:lnTo>
                  <a:lnTo>
                    <a:pt x="11" y="3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7" name="Freeform 207"/>
            <p:cNvSpPr>
              <a:spLocks/>
            </p:cNvSpPr>
            <p:nvPr/>
          </p:nvSpPr>
          <p:spPr bwMode="auto">
            <a:xfrm>
              <a:off x="3546" y="774"/>
              <a:ext cx="16" cy="372"/>
            </a:xfrm>
            <a:custGeom>
              <a:avLst/>
              <a:gdLst>
                <a:gd name="T0" fmla="*/ 16 w 16"/>
                <a:gd name="T1" fmla="*/ 11 h 372"/>
                <a:gd name="T2" fmla="*/ 16 w 16"/>
                <a:gd name="T3" fmla="*/ 372 h 372"/>
                <a:gd name="T4" fmla="*/ 0 w 16"/>
                <a:gd name="T5" fmla="*/ 372 h 372"/>
                <a:gd name="T6" fmla="*/ 0 w 16"/>
                <a:gd name="T7" fmla="*/ 11 h 372"/>
                <a:gd name="T8" fmla="*/ 11 w 16"/>
                <a:gd name="T9" fmla="*/ 0 h 372"/>
                <a:gd name="T10" fmla="*/ 16 w 16"/>
                <a:gd name="T11" fmla="*/ 11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2">
                  <a:moveTo>
                    <a:pt x="16" y="11"/>
                  </a:moveTo>
                  <a:lnTo>
                    <a:pt x="16" y="372"/>
                  </a:lnTo>
                  <a:lnTo>
                    <a:pt x="0" y="372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8" name="Rectangle 208"/>
            <p:cNvSpPr>
              <a:spLocks noChangeArrowheads="1"/>
            </p:cNvSpPr>
            <p:nvPr/>
          </p:nvSpPr>
          <p:spPr bwMode="auto">
            <a:xfrm>
              <a:off x="3498" y="850"/>
              <a:ext cx="340" cy="3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89" name="Freeform 209"/>
            <p:cNvSpPr>
              <a:spLocks/>
            </p:cNvSpPr>
            <p:nvPr/>
          </p:nvSpPr>
          <p:spPr bwMode="auto">
            <a:xfrm>
              <a:off x="3487" y="839"/>
              <a:ext cx="356" cy="378"/>
            </a:xfrm>
            <a:custGeom>
              <a:avLst/>
              <a:gdLst>
                <a:gd name="T0" fmla="*/ 11 w 356"/>
                <a:gd name="T1" fmla="*/ 361 h 378"/>
                <a:gd name="T2" fmla="*/ 340 w 356"/>
                <a:gd name="T3" fmla="*/ 361 h 378"/>
                <a:gd name="T4" fmla="*/ 340 w 356"/>
                <a:gd name="T5" fmla="*/ 16 h 378"/>
                <a:gd name="T6" fmla="*/ 11 w 356"/>
                <a:gd name="T7" fmla="*/ 16 h 378"/>
                <a:gd name="T8" fmla="*/ 11 w 356"/>
                <a:gd name="T9" fmla="*/ 0 h 378"/>
                <a:gd name="T10" fmla="*/ 345 w 356"/>
                <a:gd name="T11" fmla="*/ 0 h 378"/>
                <a:gd name="T12" fmla="*/ 356 w 356"/>
                <a:gd name="T13" fmla="*/ 11 h 378"/>
                <a:gd name="T14" fmla="*/ 356 w 356"/>
                <a:gd name="T15" fmla="*/ 367 h 378"/>
                <a:gd name="T16" fmla="*/ 345 w 356"/>
                <a:gd name="T17" fmla="*/ 378 h 378"/>
                <a:gd name="T18" fmla="*/ 11 w 356"/>
                <a:gd name="T19" fmla="*/ 378 h 378"/>
                <a:gd name="T20" fmla="*/ 0 w 356"/>
                <a:gd name="T21" fmla="*/ 367 h 378"/>
                <a:gd name="T22" fmla="*/ 11 w 356"/>
                <a:gd name="T23" fmla="*/ 36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378">
                  <a:moveTo>
                    <a:pt x="11" y="361"/>
                  </a:moveTo>
                  <a:lnTo>
                    <a:pt x="340" y="361"/>
                  </a:lnTo>
                  <a:lnTo>
                    <a:pt x="340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345" y="0"/>
                  </a:lnTo>
                  <a:lnTo>
                    <a:pt x="356" y="11"/>
                  </a:lnTo>
                  <a:lnTo>
                    <a:pt x="356" y="367"/>
                  </a:lnTo>
                  <a:lnTo>
                    <a:pt x="345" y="378"/>
                  </a:lnTo>
                  <a:lnTo>
                    <a:pt x="11" y="378"/>
                  </a:lnTo>
                  <a:lnTo>
                    <a:pt x="0" y="367"/>
                  </a:lnTo>
                  <a:lnTo>
                    <a:pt x="11" y="3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0" name="Freeform 210"/>
            <p:cNvSpPr>
              <a:spLocks/>
            </p:cNvSpPr>
            <p:nvPr/>
          </p:nvSpPr>
          <p:spPr bwMode="auto">
            <a:xfrm>
              <a:off x="3487" y="839"/>
              <a:ext cx="16" cy="367"/>
            </a:xfrm>
            <a:custGeom>
              <a:avLst/>
              <a:gdLst>
                <a:gd name="T0" fmla="*/ 16 w 16"/>
                <a:gd name="T1" fmla="*/ 11 h 367"/>
                <a:gd name="T2" fmla="*/ 16 w 16"/>
                <a:gd name="T3" fmla="*/ 367 h 367"/>
                <a:gd name="T4" fmla="*/ 0 w 16"/>
                <a:gd name="T5" fmla="*/ 367 h 367"/>
                <a:gd name="T6" fmla="*/ 0 w 16"/>
                <a:gd name="T7" fmla="*/ 11 h 367"/>
                <a:gd name="T8" fmla="*/ 11 w 16"/>
                <a:gd name="T9" fmla="*/ 0 h 367"/>
                <a:gd name="T10" fmla="*/ 16 w 16"/>
                <a:gd name="T11" fmla="*/ 1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67">
                  <a:moveTo>
                    <a:pt x="16" y="11"/>
                  </a:moveTo>
                  <a:lnTo>
                    <a:pt x="16" y="367"/>
                  </a:lnTo>
                  <a:lnTo>
                    <a:pt x="0" y="367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1" name="Rectangle 211"/>
            <p:cNvSpPr>
              <a:spLocks noChangeArrowheads="1"/>
            </p:cNvSpPr>
            <p:nvPr/>
          </p:nvSpPr>
          <p:spPr bwMode="auto">
            <a:xfrm>
              <a:off x="2963" y="736"/>
              <a:ext cx="405" cy="3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2" name="Freeform 212"/>
            <p:cNvSpPr>
              <a:spLocks/>
            </p:cNvSpPr>
            <p:nvPr/>
          </p:nvSpPr>
          <p:spPr bwMode="auto">
            <a:xfrm>
              <a:off x="2953" y="725"/>
              <a:ext cx="421" cy="324"/>
            </a:xfrm>
            <a:custGeom>
              <a:avLst/>
              <a:gdLst>
                <a:gd name="T0" fmla="*/ 10 w 421"/>
                <a:gd name="T1" fmla="*/ 308 h 324"/>
                <a:gd name="T2" fmla="*/ 404 w 421"/>
                <a:gd name="T3" fmla="*/ 308 h 324"/>
                <a:gd name="T4" fmla="*/ 404 w 421"/>
                <a:gd name="T5" fmla="*/ 17 h 324"/>
                <a:gd name="T6" fmla="*/ 10 w 421"/>
                <a:gd name="T7" fmla="*/ 17 h 324"/>
                <a:gd name="T8" fmla="*/ 10 w 421"/>
                <a:gd name="T9" fmla="*/ 0 h 324"/>
                <a:gd name="T10" fmla="*/ 410 w 421"/>
                <a:gd name="T11" fmla="*/ 0 h 324"/>
                <a:gd name="T12" fmla="*/ 421 w 421"/>
                <a:gd name="T13" fmla="*/ 11 h 324"/>
                <a:gd name="T14" fmla="*/ 421 w 421"/>
                <a:gd name="T15" fmla="*/ 313 h 324"/>
                <a:gd name="T16" fmla="*/ 410 w 421"/>
                <a:gd name="T17" fmla="*/ 324 h 324"/>
                <a:gd name="T18" fmla="*/ 10 w 421"/>
                <a:gd name="T19" fmla="*/ 324 h 324"/>
                <a:gd name="T20" fmla="*/ 0 w 421"/>
                <a:gd name="T21" fmla="*/ 313 h 324"/>
                <a:gd name="T22" fmla="*/ 10 w 421"/>
                <a:gd name="T23" fmla="*/ 30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1" h="324">
                  <a:moveTo>
                    <a:pt x="10" y="308"/>
                  </a:moveTo>
                  <a:lnTo>
                    <a:pt x="404" y="308"/>
                  </a:lnTo>
                  <a:lnTo>
                    <a:pt x="404" y="17"/>
                  </a:lnTo>
                  <a:lnTo>
                    <a:pt x="10" y="17"/>
                  </a:lnTo>
                  <a:lnTo>
                    <a:pt x="10" y="0"/>
                  </a:lnTo>
                  <a:lnTo>
                    <a:pt x="410" y="0"/>
                  </a:lnTo>
                  <a:lnTo>
                    <a:pt x="421" y="11"/>
                  </a:lnTo>
                  <a:lnTo>
                    <a:pt x="421" y="313"/>
                  </a:lnTo>
                  <a:lnTo>
                    <a:pt x="410" y="324"/>
                  </a:lnTo>
                  <a:lnTo>
                    <a:pt x="10" y="324"/>
                  </a:lnTo>
                  <a:lnTo>
                    <a:pt x="0" y="313"/>
                  </a:lnTo>
                  <a:lnTo>
                    <a:pt x="10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3" name="Freeform 213"/>
            <p:cNvSpPr>
              <a:spLocks/>
            </p:cNvSpPr>
            <p:nvPr/>
          </p:nvSpPr>
          <p:spPr bwMode="auto">
            <a:xfrm>
              <a:off x="2953" y="725"/>
              <a:ext cx="16" cy="313"/>
            </a:xfrm>
            <a:custGeom>
              <a:avLst/>
              <a:gdLst>
                <a:gd name="T0" fmla="*/ 16 w 16"/>
                <a:gd name="T1" fmla="*/ 11 h 313"/>
                <a:gd name="T2" fmla="*/ 16 w 16"/>
                <a:gd name="T3" fmla="*/ 313 h 313"/>
                <a:gd name="T4" fmla="*/ 0 w 16"/>
                <a:gd name="T5" fmla="*/ 313 h 313"/>
                <a:gd name="T6" fmla="*/ 0 w 16"/>
                <a:gd name="T7" fmla="*/ 11 h 313"/>
                <a:gd name="T8" fmla="*/ 10 w 16"/>
                <a:gd name="T9" fmla="*/ 0 h 313"/>
                <a:gd name="T10" fmla="*/ 16 w 16"/>
                <a:gd name="T11" fmla="*/ 1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13">
                  <a:moveTo>
                    <a:pt x="16" y="11"/>
                  </a:moveTo>
                  <a:lnTo>
                    <a:pt x="16" y="313"/>
                  </a:lnTo>
                  <a:lnTo>
                    <a:pt x="0" y="313"/>
                  </a:lnTo>
                  <a:lnTo>
                    <a:pt x="0" y="11"/>
                  </a:lnTo>
                  <a:lnTo>
                    <a:pt x="10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4" name="Rectangle 214"/>
            <p:cNvSpPr>
              <a:spLocks noChangeArrowheads="1"/>
            </p:cNvSpPr>
            <p:nvPr/>
          </p:nvSpPr>
          <p:spPr bwMode="auto">
            <a:xfrm>
              <a:off x="2920" y="812"/>
              <a:ext cx="405" cy="3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5" name="Freeform 215"/>
            <p:cNvSpPr>
              <a:spLocks/>
            </p:cNvSpPr>
            <p:nvPr/>
          </p:nvSpPr>
          <p:spPr bwMode="auto">
            <a:xfrm>
              <a:off x="2909" y="801"/>
              <a:ext cx="421" cy="324"/>
            </a:xfrm>
            <a:custGeom>
              <a:avLst/>
              <a:gdLst>
                <a:gd name="T0" fmla="*/ 11 w 421"/>
                <a:gd name="T1" fmla="*/ 308 h 324"/>
                <a:gd name="T2" fmla="*/ 405 w 421"/>
                <a:gd name="T3" fmla="*/ 308 h 324"/>
                <a:gd name="T4" fmla="*/ 405 w 421"/>
                <a:gd name="T5" fmla="*/ 16 h 324"/>
                <a:gd name="T6" fmla="*/ 11 w 421"/>
                <a:gd name="T7" fmla="*/ 16 h 324"/>
                <a:gd name="T8" fmla="*/ 11 w 421"/>
                <a:gd name="T9" fmla="*/ 0 h 324"/>
                <a:gd name="T10" fmla="*/ 411 w 421"/>
                <a:gd name="T11" fmla="*/ 0 h 324"/>
                <a:gd name="T12" fmla="*/ 421 w 421"/>
                <a:gd name="T13" fmla="*/ 11 h 324"/>
                <a:gd name="T14" fmla="*/ 421 w 421"/>
                <a:gd name="T15" fmla="*/ 313 h 324"/>
                <a:gd name="T16" fmla="*/ 411 w 421"/>
                <a:gd name="T17" fmla="*/ 324 h 324"/>
                <a:gd name="T18" fmla="*/ 11 w 421"/>
                <a:gd name="T19" fmla="*/ 324 h 324"/>
                <a:gd name="T20" fmla="*/ 0 w 421"/>
                <a:gd name="T21" fmla="*/ 313 h 324"/>
                <a:gd name="T22" fmla="*/ 11 w 421"/>
                <a:gd name="T23" fmla="*/ 30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1" h="324">
                  <a:moveTo>
                    <a:pt x="11" y="308"/>
                  </a:moveTo>
                  <a:lnTo>
                    <a:pt x="405" y="308"/>
                  </a:lnTo>
                  <a:lnTo>
                    <a:pt x="405" y="16"/>
                  </a:lnTo>
                  <a:lnTo>
                    <a:pt x="11" y="16"/>
                  </a:lnTo>
                  <a:lnTo>
                    <a:pt x="11" y="0"/>
                  </a:lnTo>
                  <a:lnTo>
                    <a:pt x="411" y="0"/>
                  </a:lnTo>
                  <a:lnTo>
                    <a:pt x="421" y="11"/>
                  </a:lnTo>
                  <a:lnTo>
                    <a:pt x="421" y="313"/>
                  </a:lnTo>
                  <a:lnTo>
                    <a:pt x="411" y="324"/>
                  </a:lnTo>
                  <a:lnTo>
                    <a:pt x="11" y="324"/>
                  </a:lnTo>
                  <a:lnTo>
                    <a:pt x="0" y="313"/>
                  </a:lnTo>
                  <a:lnTo>
                    <a:pt x="11" y="3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6" name="Freeform 216"/>
            <p:cNvSpPr>
              <a:spLocks/>
            </p:cNvSpPr>
            <p:nvPr/>
          </p:nvSpPr>
          <p:spPr bwMode="auto">
            <a:xfrm>
              <a:off x="2909" y="801"/>
              <a:ext cx="17" cy="313"/>
            </a:xfrm>
            <a:custGeom>
              <a:avLst/>
              <a:gdLst>
                <a:gd name="T0" fmla="*/ 17 w 17"/>
                <a:gd name="T1" fmla="*/ 11 h 313"/>
                <a:gd name="T2" fmla="*/ 17 w 17"/>
                <a:gd name="T3" fmla="*/ 313 h 313"/>
                <a:gd name="T4" fmla="*/ 0 w 17"/>
                <a:gd name="T5" fmla="*/ 313 h 313"/>
                <a:gd name="T6" fmla="*/ 0 w 17"/>
                <a:gd name="T7" fmla="*/ 11 h 313"/>
                <a:gd name="T8" fmla="*/ 11 w 17"/>
                <a:gd name="T9" fmla="*/ 0 h 313"/>
                <a:gd name="T10" fmla="*/ 17 w 17"/>
                <a:gd name="T11" fmla="*/ 1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3">
                  <a:moveTo>
                    <a:pt x="17" y="11"/>
                  </a:moveTo>
                  <a:lnTo>
                    <a:pt x="17" y="313"/>
                  </a:lnTo>
                  <a:lnTo>
                    <a:pt x="0" y="313"/>
                  </a:lnTo>
                  <a:lnTo>
                    <a:pt x="0" y="11"/>
                  </a:lnTo>
                  <a:lnTo>
                    <a:pt x="11" y="0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7" name="Freeform 217"/>
            <p:cNvSpPr>
              <a:spLocks/>
            </p:cNvSpPr>
            <p:nvPr/>
          </p:nvSpPr>
          <p:spPr bwMode="auto">
            <a:xfrm>
              <a:off x="3535" y="984"/>
              <a:ext cx="254" cy="195"/>
            </a:xfrm>
            <a:custGeom>
              <a:avLst/>
              <a:gdLst>
                <a:gd name="T0" fmla="*/ 6 w 254"/>
                <a:gd name="T1" fmla="*/ 184 h 195"/>
                <a:gd name="T2" fmla="*/ 243 w 254"/>
                <a:gd name="T3" fmla="*/ 184 h 195"/>
                <a:gd name="T4" fmla="*/ 243 w 254"/>
                <a:gd name="T5" fmla="*/ 11 h 195"/>
                <a:gd name="T6" fmla="*/ 6 w 254"/>
                <a:gd name="T7" fmla="*/ 11 h 195"/>
                <a:gd name="T8" fmla="*/ 6 w 254"/>
                <a:gd name="T9" fmla="*/ 0 h 195"/>
                <a:gd name="T10" fmla="*/ 249 w 254"/>
                <a:gd name="T11" fmla="*/ 0 h 195"/>
                <a:gd name="T12" fmla="*/ 254 w 254"/>
                <a:gd name="T13" fmla="*/ 6 h 195"/>
                <a:gd name="T14" fmla="*/ 254 w 254"/>
                <a:gd name="T15" fmla="*/ 189 h 195"/>
                <a:gd name="T16" fmla="*/ 249 w 254"/>
                <a:gd name="T17" fmla="*/ 195 h 195"/>
                <a:gd name="T18" fmla="*/ 6 w 254"/>
                <a:gd name="T19" fmla="*/ 195 h 195"/>
                <a:gd name="T20" fmla="*/ 0 w 254"/>
                <a:gd name="T21" fmla="*/ 189 h 195"/>
                <a:gd name="T22" fmla="*/ 6 w 254"/>
                <a:gd name="T23" fmla="*/ 18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195">
                  <a:moveTo>
                    <a:pt x="6" y="184"/>
                  </a:moveTo>
                  <a:lnTo>
                    <a:pt x="243" y="184"/>
                  </a:lnTo>
                  <a:lnTo>
                    <a:pt x="243" y="11"/>
                  </a:lnTo>
                  <a:lnTo>
                    <a:pt x="6" y="11"/>
                  </a:lnTo>
                  <a:lnTo>
                    <a:pt x="6" y="0"/>
                  </a:lnTo>
                  <a:lnTo>
                    <a:pt x="249" y="0"/>
                  </a:lnTo>
                  <a:lnTo>
                    <a:pt x="254" y="6"/>
                  </a:lnTo>
                  <a:lnTo>
                    <a:pt x="254" y="189"/>
                  </a:lnTo>
                  <a:lnTo>
                    <a:pt x="249" y="195"/>
                  </a:lnTo>
                  <a:lnTo>
                    <a:pt x="6" y="195"/>
                  </a:lnTo>
                  <a:lnTo>
                    <a:pt x="0" y="189"/>
                  </a:lnTo>
                  <a:lnTo>
                    <a:pt x="6" y="1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8" name="Freeform 218"/>
            <p:cNvSpPr>
              <a:spLocks/>
            </p:cNvSpPr>
            <p:nvPr/>
          </p:nvSpPr>
          <p:spPr bwMode="auto">
            <a:xfrm>
              <a:off x="3535" y="984"/>
              <a:ext cx="11" cy="189"/>
            </a:xfrm>
            <a:custGeom>
              <a:avLst/>
              <a:gdLst>
                <a:gd name="T0" fmla="*/ 11 w 11"/>
                <a:gd name="T1" fmla="*/ 6 h 189"/>
                <a:gd name="T2" fmla="*/ 11 w 11"/>
                <a:gd name="T3" fmla="*/ 189 h 189"/>
                <a:gd name="T4" fmla="*/ 0 w 11"/>
                <a:gd name="T5" fmla="*/ 189 h 189"/>
                <a:gd name="T6" fmla="*/ 0 w 11"/>
                <a:gd name="T7" fmla="*/ 6 h 189"/>
                <a:gd name="T8" fmla="*/ 6 w 11"/>
                <a:gd name="T9" fmla="*/ 0 h 189"/>
                <a:gd name="T10" fmla="*/ 11 w 11"/>
                <a:gd name="T11" fmla="*/ 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89">
                  <a:moveTo>
                    <a:pt x="11" y="6"/>
                  </a:moveTo>
                  <a:lnTo>
                    <a:pt x="11" y="189"/>
                  </a:lnTo>
                  <a:lnTo>
                    <a:pt x="0" y="189"/>
                  </a:lnTo>
                  <a:lnTo>
                    <a:pt x="0" y="6"/>
                  </a:lnTo>
                  <a:lnTo>
                    <a:pt x="6" y="0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699" name="Rectangle 219"/>
            <p:cNvSpPr>
              <a:spLocks noChangeArrowheads="1"/>
            </p:cNvSpPr>
            <p:nvPr/>
          </p:nvSpPr>
          <p:spPr bwMode="auto">
            <a:xfrm>
              <a:off x="3541" y="1076"/>
              <a:ext cx="243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00" name="Rectangle 220"/>
            <p:cNvSpPr>
              <a:spLocks noChangeArrowheads="1"/>
            </p:cNvSpPr>
            <p:nvPr/>
          </p:nvSpPr>
          <p:spPr bwMode="auto">
            <a:xfrm>
              <a:off x="3541" y="1033"/>
              <a:ext cx="243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01" name="Rectangle 221"/>
            <p:cNvSpPr>
              <a:spLocks noChangeArrowheads="1"/>
            </p:cNvSpPr>
            <p:nvPr/>
          </p:nvSpPr>
          <p:spPr bwMode="auto">
            <a:xfrm>
              <a:off x="3719" y="990"/>
              <a:ext cx="11" cy="18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02" name="Rectangle 222"/>
            <p:cNvSpPr>
              <a:spLocks noChangeArrowheads="1"/>
            </p:cNvSpPr>
            <p:nvPr/>
          </p:nvSpPr>
          <p:spPr bwMode="auto">
            <a:xfrm>
              <a:off x="3541" y="1125"/>
              <a:ext cx="237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03" name="Rectangle 223"/>
            <p:cNvSpPr>
              <a:spLocks noChangeArrowheads="1"/>
            </p:cNvSpPr>
            <p:nvPr/>
          </p:nvSpPr>
          <p:spPr bwMode="auto">
            <a:xfrm>
              <a:off x="3676" y="995"/>
              <a:ext cx="11" cy="1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04" name="Rectangle 224"/>
            <p:cNvSpPr>
              <a:spLocks noChangeArrowheads="1"/>
            </p:cNvSpPr>
            <p:nvPr/>
          </p:nvSpPr>
          <p:spPr bwMode="auto">
            <a:xfrm>
              <a:off x="3552" y="860"/>
              <a:ext cx="259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100" b="0" noProof="1">
                  <a:solidFill>
                    <a:srgbClr val="000000"/>
                  </a:solidFill>
                </a:rPr>
                <a:t>Order</a:t>
              </a:r>
              <a:endParaRPr lang="da-DK" altLang="da-DK" noProof="1"/>
            </a:p>
          </p:txBody>
        </p:sp>
        <p:sp>
          <p:nvSpPr>
            <p:cNvPr id="148705" name="Rectangle 225"/>
            <p:cNvSpPr>
              <a:spLocks noChangeArrowheads="1"/>
            </p:cNvSpPr>
            <p:nvPr/>
          </p:nvSpPr>
          <p:spPr bwMode="auto">
            <a:xfrm>
              <a:off x="2931" y="822"/>
              <a:ext cx="416" cy="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1100" b="0" noProof="1">
                  <a:solidFill>
                    <a:srgbClr val="000000"/>
                  </a:solidFill>
                </a:rPr>
                <a:t>Customer</a:t>
              </a:r>
              <a:endParaRPr lang="da-DK" altLang="da-DK" noProof="1"/>
            </a:p>
          </p:txBody>
        </p:sp>
        <p:sp>
          <p:nvSpPr>
            <p:cNvPr id="148706" name="Rectangle 226"/>
            <p:cNvSpPr>
              <a:spLocks noChangeArrowheads="1"/>
            </p:cNvSpPr>
            <p:nvPr/>
          </p:nvSpPr>
          <p:spPr bwMode="auto">
            <a:xfrm>
              <a:off x="2936" y="920"/>
              <a:ext cx="22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900" b="0" noProof="1">
                  <a:solidFill>
                    <a:srgbClr val="000000"/>
                  </a:solidFill>
                </a:rPr>
                <a:t>Name</a:t>
              </a:r>
              <a:endParaRPr lang="da-DK" altLang="da-DK" noProof="1"/>
            </a:p>
          </p:txBody>
        </p:sp>
        <p:sp>
          <p:nvSpPr>
            <p:cNvPr id="148707" name="Rectangle 227"/>
            <p:cNvSpPr>
              <a:spLocks noChangeArrowheads="1"/>
            </p:cNvSpPr>
            <p:nvPr/>
          </p:nvSpPr>
          <p:spPr bwMode="auto">
            <a:xfrm>
              <a:off x="2936" y="996"/>
              <a:ext cx="29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a-DK" altLang="da-DK" sz="900" b="0" noProof="1">
                  <a:solidFill>
                    <a:srgbClr val="000000"/>
                  </a:solidFill>
                </a:rPr>
                <a:t>Address</a:t>
              </a:r>
              <a:endParaRPr lang="da-DK" altLang="da-DK" noProof="1"/>
            </a:p>
          </p:txBody>
        </p:sp>
        <p:sp>
          <p:nvSpPr>
            <p:cNvPr id="148708" name="Freeform 228"/>
            <p:cNvSpPr>
              <a:spLocks/>
            </p:cNvSpPr>
            <p:nvPr/>
          </p:nvSpPr>
          <p:spPr bwMode="auto">
            <a:xfrm>
              <a:off x="3255" y="1114"/>
              <a:ext cx="243" cy="76"/>
            </a:xfrm>
            <a:custGeom>
              <a:avLst/>
              <a:gdLst>
                <a:gd name="T0" fmla="*/ 243 w 243"/>
                <a:gd name="T1" fmla="*/ 76 h 76"/>
                <a:gd name="T2" fmla="*/ 194 w 243"/>
                <a:gd name="T3" fmla="*/ 76 h 76"/>
                <a:gd name="T4" fmla="*/ 151 w 243"/>
                <a:gd name="T5" fmla="*/ 70 h 76"/>
                <a:gd name="T6" fmla="*/ 113 w 243"/>
                <a:gd name="T7" fmla="*/ 65 h 76"/>
                <a:gd name="T8" fmla="*/ 75 w 243"/>
                <a:gd name="T9" fmla="*/ 54 h 76"/>
                <a:gd name="T10" fmla="*/ 48 w 243"/>
                <a:gd name="T11" fmla="*/ 43 h 76"/>
                <a:gd name="T12" fmla="*/ 27 w 243"/>
                <a:gd name="T13" fmla="*/ 32 h 76"/>
                <a:gd name="T14" fmla="*/ 21 w 243"/>
                <a:gd name="T15" fmla="*/ 32 h 76"/>
                <a:gd name="T16" fmla="*/ 5 w 243"/>
                <a:gd name="T17" fmla="*/ 22 h 76"/>
                <a:gd name="T18" fmla="*/ 5 w 243"/>
                <a:gd name="T19" fmla="*/ 16 h 76"/>
                <a:gd name="T20" fmla="*/ 0 w 243"/>
                <a:gd name="T21" fmla="*/ 0 h 76"/>
                <a:gd name="T22" fmla="*/ 16 w 243"/>
                <a:gd name="T23" fmla="*/ 0 h 76"/>
                <a:gd name="T24" fmla="*/ 21 w 243"/>
                <a:gd name="T25" fmla="*/ 16 h 76"/>
                <a:gd name="T26" fmla="*/ 16 w 243"/>
                <a:gd name="T27" fmla="*/ 11 h 76"/>
                <a:gd name="T28" fmla="*/ 48 w 243"/>
                <a:gd name="T29" fmla="*/ 27 h 76"/>
                <a:gd name="T30" fmla="*/ 75 w 243"/>
                <a:gd name="T31" fmla="*/ 38 h 76"/>
                <a:gd name="T32" fmla="*/ 113 w 243"/>
                <a:gd name="T33" fmla="*/ 49 h 76"/>
                <a:gd name="T34" fmla="*/ 151 w 243"/>
                <a:gd name="T35" fmla="*/ 54 h 76"/>
                <a:gd name="T36" fmla="*/ 194 w 243"/>
                <a:gd name="T37" fmla="*/ 59 h 76"/>
                <a:gd name="T38" fmla="*/ 243 w 243"/>
                <a:gd name="T39" fmla="*/ 59 h 76"/>
                <a:gd name="T40" fmla="*/ 243 w 243"/>
                <a:gd name="T4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3" h="76">
                  <a:moveTo>
                    <a:pt x="243" y="76"/>
                  </a:moveTo>
                  <a:lnTo>
                    <a:pt x="194" y="76"/>
                  </a:lnTo>
                  <a:lnTo>
                    <a:pt x="151" y="70"/>
                  </a:lnTo>
                  <a:lnTo>
                    <a:pt x="113" y="65"/>
                  </a:lnTo>
                  <a:lnTo>
                    <a:pt x="75" y="54"/>
                  </a:lnTo>
                  <a:lnTo>
                    <a:pt x="48" y="43"/>
                  </a:lnTo>
                  <a:lnTo>
                    <a:pt x="27" y="32"/>
                  </a:lnTo>
                  <a:lnTo>
                    <a:pt x="21" y="32"/>
                  </a:lnTo>
                  <a:lnTo>
                    <a:pt x="5" y="22"/>
                  </a:lnTo>
                  <a:lnTo>
                    <a:pt x="5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1" y="16"/>
                  </a:lnTo>
                  <a:lnTo>
                    <a:pt x="16" y="11"/>
                  </a:lnTo>
                  <a:lnTo>
                    <a:pt x="48" y="27"/>
                  </a:lnTo>
                  <a:lnTo>
                    <a:pt x="75" y="38"/>
                  </a:lnTo>
                  <a:lnTo>
                    <a:pt x="113" y="49"/>
                  </a:lnTo>
                  <a:lnTo>
                    <a:pt x="151" y="54"/>
                  </a:lnTo>
                  <a:lnTo>
                    <a:pt x="194" y="59"/>
                  </a:lnTo>
                  <a:lnTo>
                    <a:pt x="243" y="59"/>
                  </a:lnTo>
                  <a:lnTo>
                    <a:pt x="243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09" name="Freeform 229"/>
            <p:cNvSpPr>
              <a:spLocks/>
            </p:cNvSpPr>
            <p:nvPr/>
          </p:nvSpPr>
          <p:spPr bwMode="auto">
            <a:xfrm>
              <a:off x="3422" y="1141"/>
              <a:ext cx="76" cy="49"/>
            </a:xfrm>
            <a:custGeom>
              <a:avLst/>
              <a:gdLst>
                <a:gd name="T0" fmla="*/ 0 w 76"/>
                <a:gd name="T1" fmla="*/ 32 h 49"/>
                <a:gd name="T2" fmla="*/ 76 w 76"/>
                <a:gd name="T3" fmla="*/ 0 h 49"/>
                <a:gd name="T4" fmla="*/ 76 w 76"/>
                <a:gd name="T5" fmla="*/ 16 h 49"/>
                <a:gd name="T6" fmla="*/ 0 w 76"/>
                <a:gd name="T7" fmla="*/ 49 h 49"/>
                <a:gd name="T8" fmla="*/ 0 w 76"/>
                <a:gd name="T9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9">
                  <a:moveTo>
                    <a:pt x="0" y="32"/>
                  </a:moveTo>
                  <a:lnTo>
                    <a:pt x="76" y="0"/>
                  </a:lnTo>
                  <a:lnTo>
                    <a:pt x="76" y="16"/>
                  </a:lnTo>
                  <a:lnTo>
                    <a:pt x="0" y="4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10" name="Freeform 230"/>
            <p:cNvSpPr>
              <a:spLocks/>
            </p:cNvSpPr>
            <p:nvPr/>
          </p:nvSpPr>
          <p:spPr bwMode="auto">
            <a:xfrm>
              <a:off x="3384" y="1103"/>
              <a:ext cx="114" cy="81"/>
            </a:xfrm>
            <a:custGeom>
              <a:avLst/>
              <a:gdLst>
                <a:gd name="T0" fmla="*/ 0 w 114"/>
                <a:gd name="T1" fmla="*/ 65 h 81"/>
                <a:gd name="T2" fmla="*/ 114 w 114"/>
                <a:gd name="T3" fmla="*/ 0 h 81"/>
                <a:gd name="T4" fmla="*/ 114 w 114"/>
                <a:gd name="T5" fmla="*/ 16 h 81"/>
                <a:gd name="T6" fmla="*/ 0 w 114"/>
                <a:gd name="T7" fmla="*/ 81 h 81"/>
                <a:gd name="T8" fmla="*/ 0 w 114"/>
                <a:gd name="T9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81">
                  <a:moveTo>
                    <a:pt x="0" y="65"/>
                  </a:moveTo>
                  <a:lnTo>
                    <a:pt x="114" y="0"/>
                  </a:lnTo>
                  <a:lnTo>
                    <a:pt x="114" y="16"/>
                  </a:lnTo>
                  <a:lnTo>
                    <a:pt x="0" y="81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29" name="Freeform 249"/>
            <p:cNvSpPr>
              <a:spLocks/>
            </p:cNvSpPr>
            <p:nvPr/>
          </p:nvSpPr>
          <p:spPr bwMode="auto">
            <a:xfrm>
              <a:off x="2181" y="591"/>
              <a:ext cx="696" cy="1705"/>
            </a:xfrm>
            <a:custGeom>
              <a:avLst/>
              <a:gdLst>
                <a:gd name="T0" fmla="*/ 696 w 696"/>
                <a:gd name="T1" fmla="*/ 0 h 1705"/>
                <a:gd name="T2" fmla="*/ 16 w 696"/>
                <a:gd name="T3" fmla="*/ 1705 h 1705"/>
                <a:gd name="T4" fmla="*/ 0 w 696"/>
                <a:gd name="T5" fmla="*/ 1705 h 1705"/>
                <a:gd name="T6" fmla="*/ 680 w 696"/>
                <a:gd name="T7" fmla="*/ 0 h 1705"/>
                <a:gd name="T8" fmla="*/ 696 w 696"/>
                <a:gd name="T9" fmla="*/ 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6" h="1705">
                  <a:moveTo>
                    <a:pt x="696" y="0"/>
                  </a:moveTo>
                  <a:lnTo>
                    <a:pt x="16" y="1705"/>
                  </a:lnTo>
                  <a:lnTo>
                    <a:pt x="0" y="1705"/>
                  </a:lnTo>
                  <a:lnTo>
                    <a:pt x="680" y="0"/>
                  </a:lnTo>
                  <a:lnTo>
                    <a:pt x="69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48730" name="Freeform 250"/>
            <p:cNvSpPr>
              <a:spLocks/>
            </p:cNvSpPr>
            <p:nvPr/>
          </p:nvSpPr>
          <p:spPr bwMode="auto">
            <a:xfrm>
              <a:off x="3865" y="1330"/>
              <a:ext cx="167" cy="2067"/>
            </a:xfrm>
            <a:custGeom>
              <a:avLst/>
              <a:gdLst>
                <a:gd name="T0" fmla="*/ 167 w 167"/>
                <a:gd name="T1" fmla="*/ 0 h 2067"/>
                <a:gd name="T2" fmla="*/ 16 w 167"/>
                <a:gd name="T3" fmla="*/ 2067 h 2067"/>
                <a:gd name="T4" fmla="*/ 0 w 167"/>
                <a:gd name="T5" fmla="*/ 2067 h 2067"/>
                <a:gd name="T6" fmla="*/ 151 w 167"/>
                <a:gd name="T7" fmla="*/ 0 h 2067"/>
                <a:gd name="T8" fmla="*/ 167 w 167"/>
                <a:gd name="T9" fmla="*/ 0 h 2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2067">
                  <a:moveTo>
                    <a:pt x="167" y="0"/>
                  </a:moveTo>
                  <a:lnTo>
                    <a:pt x="16" y="2067"/>
                  </a:lnTo>
                  <a:lnTo>
                    <a:pt x="0" y="2067"/>
                  </a:lnTo>
                  <a:lnTo>
                    <a:pt x="151" y="0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grpSp>
        <p:nvGrpSpPr>
          <p:cNvPr id="148777" name="Group 297"/>
          <p:cNvGrpSpPr>
            <a:grpSpLocks/>
          </p:cNvGrpSpPr>
          <p:nvPr/>
        </p:nvGrpSpPr>
        <p:grpSpPr bwMode="auto">
          <a:xfrm>
            <a:off x="3667125" y="3597275"/>
            <a:ext cx="4824413" cy="1727200"/>
            <a:chOff x="2310" y="2266"/>
            <a:chExt cx="3039" cy="1088"/>
          </a:xfrm>
        </p:grpSpPr>
        <p:sp>
          <p:nvSpPr>
            <p:cNvPr id="148488" name="Text Box 8"/>
            <p:cNvSpPr txBox="1">
              <a:spLocks noChangeArrowheads="1"/>
            </p:cNvSpPr>
            <p:nvPr/>
          </p:nvSpPr>
          <p:spPr bwMode="auto">
            <a:xfrm>
              <a:off x="4179" y="2266"/>
              <a:ext cx="1170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noProof="1"/>
                <a:t>Syntax level</a:t>
              </a:r>
            </a:p>
            <a:p>
              <a:pPr algn="l"/>
              <a:r>
                <a:rPr lang="da-DK" altLang="da-DK" b="0" noProof="1"/>
                <a:t>Screen details:</a:t>
              </a:r>
            </a:p>
            <a:p>
              <a:pPr algn="l"/>
              <a:r>
                <a:rPr lang="da-DK" altLang="da-DK" b="0" noProof="1"/>
                <a:t>date format,</a:t>
              </a:r>
            </a:p>
            <a:p>
              <a:pPr algn="l"/>
              <a:r>
                <a:rPr lang="da-DK" altLang="da-DK" b="0" noProof="1"/>
                <a:t>menu vs. F-keys</a:t>
              </a:r>
              <a:endParaRPr lang="da-DK" altLang="da-DK" noProof="1"/>
            </a:p>
          </p:txBody>
        </p:sp>
        <p:grpSp>
          <p:nvGrpSpPr>
            <p:cNvPr id="148776" name="Group 296"/>
            <p:cNvGrpSpPr>
              <a:grpSpLocks/>
            </p:cNvGrpSpPr>
            <p:nvPr/>
          </p:nvGrpSpPr>
          <p:grpSpPr bwMode="auto">
            <a:xfrm>
              <a:off x="2310" y="2334"/>
              <a:ext cx="1441" cy="1020"/>
              <a:chOff x="2310" y="2334"/>
              <a:chExt cx="1441" cy="1020"/>
            </a:xfrm>
          </p:grpSpPr>
          <p:sp>
            <p:nvSpPr>
              <p:cNvPr id="148731" name="Rectangle 251"/>
              <p:cNvSpPr>
                <a:spLocks noChangeArrowheads="1"/>
              </p:cNvSpPr>
              <p:nvPr/>
            </p:nvSpPr>
            <p:spPr bwMode="auto">
              <a:xfrm>
                <a:off x="2316" y="2339"/>
                <a:ext cx="1435" cy="1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32" name="Freeform 252"/>
              <p:cNvSpPr>
                <a:spLocks/>
              </p:cNvSpPr>
              <p:nvPr/>
            </p:nvSpPr>
            <p:spPr bwMode="auto">
              <a:xfrm>
                <a:off x="2310" y="2334"/>
                <a:ext cx="1441" cy="113"/>
              </a:xfrm>
              <a:custGeom>
                <a:avLst/>
                <a:gdLst>
                  <a:gd name="T0" fmla="*/ 6 w 1441"/>
                  <a:gd name="T1" fmla="*/ 102 h 113"/>
                  <a:gd name="T2" fmla="*/ 1430 w 1441"/>
                  <a:gd name="T3" fmla="*/ 102 h 113"/>
                  <a:gd name="T4" fmla="*/ 1430 w 1441"/>
                  <a:gd name="T5" fmla="*/ 10 h 113"/>
                  <a:gd name="T6" fmla="*/ 6 w 1441"/>
                  <a:gd name="T7" fmla="*/ 10 h 113"/>
                  <a:gd name="T8" fmla="*/ 6 w 1441"/>
                  <a:gd name="T9" fmla="*/ 0 h 113"/>
                  <a:gd name="T10" fmla="*/ 1436 w 1441"/>
                  <a:gd name="T11" fmla="*/ 0 h 113"/>
                  <a:gd name="T12" fmla="*/ 1441 w 1441"/>
                  <a:gd name="T13" fmla="*/ 5 h 113"/>
                  <a:gd name="T14" fmla="*/ 1441 w 1441"/>
                  <a:gd name="T15" fmla="*/ 108 h 113"/>
                  <a:gd name="T16" fmla="*/ 1436 w 1441"/>
                  <a:gd name="T17" fmla="*/ 113 h 113"/>
                  <a:gd name="T18" fmla="*/ 6 w 1441"/>
                  <a:gd name="T19" fmla="*/ 113 h 113"/>
                  <a:gd name="T20" fmla="*/ 0 w 1441"/>
                  <a:gd name="T21" fmla="*/ 108 h 113"/>
                  <a:gd name="T22" fmla="*/ 6 w 1441"/>
                  <a:gd name="T23" fmla="*/ 10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1" h="113">
                    <a:moveTo>
                      <a:pt x="6" y="102"/>
                    </a:moveTo>
                    <a:lnTo>
                      <a:pt x="1430" y="102"/>
                    </a:lnTo>
                    <a:lnTo>
                      <a:pt x="1430" y="10"/>
                    </a:lnTo>
                    <a:lnTo>
                      <a:pt x="6" y="10"/>
                    </a:lnTo>
                    <a:lnTo>
                      <a:pt x="6" y="0"/>
                    </a:lnTo>
                    <a:lnTo>
                      <a:pt x="1436" y="0"/>
                    </a:lnTo>
                    <a:lnTo>
                      <a:pt x="1441" y="5"/>
                    </a:lnTo>
                    <a:lnTo>
                      <a:pt x="1441" y="108"/>
                    </a:lnTo>
                    <a:lnTo>
                      <a:pt x="1436" y="113"/>
                    </a:lnTo>
                    <a:lnTo>
                      <a:pt x="6" y="113"/>
                    </a:lnTo>
                    <a:lnTo>
                      <a:pt x="0" y="108"/>
                    </a:lnTo>
                    <a:lnTo>
                      <a:pt x="6" y="10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33" name="Freeform 253"/>
              <p:cNvSpPr>
                <a:spLocks/>
              </p:cNvSpPr>
              <p:nvPr/>
            </p:nvSpPr>
            <p:spPr bwMode="auto">
              <a:xfrm>
                <a:off x="2310" y="2334"/>
                <a:ext cx="11" cy="108"/>
              </a:xfrm>
              <a:custGeom>
                <a:avLst/>
                <a:gdLst>
                  <a:gd name="T0" fmla="*/ 11 w 11"/>
                  <a:gd name="T1" fmla="*/ 5 h 108"/>
                  <a:gd name="T2" fmla="*/ 11 w 11"/>
                  <a:gd name="T3" fmla="*/ 108 h 108"/>
                  <a:gd name="T4" fmla="*/ 0 w 11"/>
                  <a:gd name="T5" fmla="*/ 108 h 108"/>
                  <a:gd name="T6" fmla="*/ 0 w 11"/>
                  <a:gd name="T7" fmla="*/ 5 h 108"/>
                  <a:gd name="T8" fmla="*/ 6 w 11"/>
                  <a:gd name="T9" fmla="*/ 0 h 108"/>
                  <a:gd name="T10" fmla="*/ 11 w 11"/>
                  <a:gd name="T11" fmla="*/ 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8">
                    <a:moveTo>
                      <a:pt x="11" y="5"/>
                    </a:moveTo>
                    <a:lnTo>
                      <a:pt x="11" y="108"/>
                    </a:lnTo>
                    <a:lnTo>
                      <a:pt x="0" y="108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34" name="Rectangle 254"/>
              <p:cNvSpPr>
                <a:spLocks noChangeArrowheads="1"/>
              </p:cNvSpPr>
              <p:nvPr/>
            </p:nvSpPr>
            <p:spPr bwMode="auto">
              <a:xfrm>
                <a:off x="2316" y="2442"/>
                <a:ext cx="345" cy="3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35" name="Freeform 255"/>
              <p:cNvSpPr>
                <a:spLocks/>
              </p:cNvSpPr>
              <p:nvPr/>
            </p:nvSpPr>
            <p:spPr bwMode="auto">
              <a:xfrm>
                <a:off x="2310" y="2436"/>
                <a:ext cx="351" cy="335"/>
              </a:xfrm>
              <a:custGeom>
                <a:avLst/>
                <a:gdLst>
                  <a:gd name="T0" fmla="*/ 6 w 351"/>
                  <a:gd name="T1" fmla="*/ 324 h 335"/>
                  <a:gd name="T2" fmla="*/ 340 w 351"/>
                  <a:gd name="T3" fmla="*/ 324 h 335"/>
                  <a:gd name="T4" fmla="*/ 340 w 351"/>
                  <a:gd name="T5" fmla="*/ 11 h 335"/>
                  <a:gd name="T6" fmla="*/ 6 w 351"/>
                  <a:gd name="T7" fmla="*/ 11 h 335"/>
                  <a:gd name="T8" fmla="*/ 6 w 351"/>
                  <a:gd name="T9" fmla="*/ 0 h 335"/>
                  <a:gd name="T10" fmla="*/ 346 w 351"/>
                  <a:gd name="T11" fmla="*/ 0 h 335"/>
                  <a:gd name="T12" fmla="*/ 351 w 351"/>
                  <a:gd name="T13" fmla="*/ 6 h 335"/>
                  <a:gd name="T14" fmla="*/ 351 w 351"/>
                  <a:gd name="T15" fmla="*/ 329 h 335"/>
                  <a:gd name="T16" fmla="*/ 346 w 351"/>
                  <a:gd name="T17" fmla="*/ 335 h 335"/>
                  <a:gd name="T18" fmla="*/ 6 w 351"/>
                  <a:gd name="T19" fmla="*/ 335 h 335"/>
                  <a:gd name="T20" fmla="*/ 0 w 351"/>
                  <a:gd name="T21" fmla="*/ 329 h 335"/>
                  <a:gd name="T22" fmla="*/ 6 w 351"/>
                  <a:gd name="T23" fmla="*/ 32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1" h="335">
                    <a:moveTo>
                      <a:pt x="6" y="324"/>
                    </a:moveTo>
                    <a:lnTo>
                      <a:pt x="340" y="324"/>
                    </a:lnTo>
                    <a:lnTo>
                      <a:pt x="340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346" y="0"/>
                    </a:lnTo>
                    <a:lnTo>
                      <a:pt x="351" y="6"/>
                    </a:lnTo>
                    <a:lnTo>
                      <a:pt x="351" y="329"/>
                    </a:lnTo>
                    <a:lnTo>
                      <a:pt x="346" y="335"/>
                    </a:lnTo>
                    <a:lnTo>
                      <a:pt x="6" y="335"/>
                    </a:lnTo>
                    <a:lnTo>
                      <a:pt x="0" y="329"/>
                    </a:lnTo>
                    <a:lnTo>
                      <a:pt x="6" y="3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36" name="Freeform 256"/>
              <p:cNvSpPr>
                <a:spLocks/>
              </p:cNvSpPr>
              <p:nvPr/>
            </p:nvSpPr>
            <p:spPr bwMode="auto">
              <a:xfrm>
                <a:off x="2310" y="2436"/>
                <a:ext cx="11" cy="329"/>
              </a:xfrm>
              <a:custGeom>
                <a:avLst/>
                <a:gdLst>
                  <a:gd name="T0" fmla="*/ 11 w 11"/>
                  <a:gd name="T1" fmla="*/ 6 h 329"/>
                  <a:gd name="T2" fmla="*/ 11 w 11"/>
                  <a:gd name="T3" fmla="*/ 329 h 329"/>
                  <a:gd name="T4" fmla="*/ 0 w 11"/>
                  <a:gd name="T5" fmla="*/ 329 h 329"/>
                  <a:gd name="T6" fmla="*/ 0 w 11"/>
                  <a:gd name="T7" fmla="*/ 6 h 329"/>
                  <a:gd name="T8" fmla="*/ 6 w 11"/>
                  <a:gd name="T9" fmla="*/ 0 h 329"/>
                  <a:gd name="T10" fmla="*/ 11 w 11"/>
                  <a:gd name="T11" fmla="*/ 6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29">
                    <a:moveTo>
                      <a:pt x="11" y="6"/>
                    </a:moveTo>
                    <a:lnTo>
                      <a:pt x="11" y="329"/>
                    </a:lnTo>
                    <a:lnTo>
                      <a:pt x="0" y="329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37" name="Rectangle 257"/>
              <p:cNvSpPr>
                <a:spLocks noChangeArrowheads="1"/>
              </p:cNvSpPr>
              <p:nvPr/>
            </p:nvSpPr>
            <p:spPr bwMode="auto">
              <a:xfrm>
                <a:off x="2327" y="2431"/>
                <a:ext cx="21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Get</a:t>
                </a:r>
                <a:endParaRPr lang="da-DK" altLang="da-DK" noProof="1"/>
              </a:p>
            </p:txBody>
          </p:sp>
          <p:sp>
            <p:nvSpPr>
              <p:cNvPr id="148738" name="Rectangle 258"/>
              <p:cNvSpPr>
                <a:spLocks noChangeArrowheads="1"/>
              </p:cNvSpPr>
              <p:nvPr/>
            </p:nvSpPr>
            <p:spPr bwMode="auto">
              <a:xfrm>
                <a:off x="2327" y="2538"/>
                <a:ext cx="24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Find</a:t>
                </a:r>
                <a:endParaRPr lang="da-DK" altLang="da-DK" noProof="1"/>
              </a:p>
            </p:txBody>
          </p:sp>
          <p:sp>
            <p:nvSpPr>
              <p:cNvPr id="148739" name="Rectangle 259"/>
              <p:cNvSpPr>
                <a:spLocks noChangeArrowheads="1"/>
              </p:cNvSpPr>
              <p:nvPr/>
            </p:nvSpPr>
            <p:spPr bwMode="auto">
              <a:xfrm>
                <a:off x="2327" y="2646"/>
                <a:ext cx="36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Cancel</a:t>
                </a:r>
                <a:endParaRPr lang="da-DK" altLang="da-DK" noProof="1"/>
              </a:p>
            </p:txBody>
          </p:sp>
          <p:sp>
            <p:nvSpPr>
              <p:cNvPr id="148740" name="Rectangle 260"/>
              <p:cNvSpPr>
                <a:spLocks noChangeArrowheads="1"/>
              </p:cNvSpPr>
              <p:nvPr/>
            </p:nvSpPr>
            <p:spPr bwMode="auto">
              <a:xfrm>
                <a:off x="2316" y="2544"/>
                <a:ext cx="340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1" name="Rectangle 261"/>
              <p:cNvSpPr>
                <a:spLocks noChangeArrowheads="1"/>
              </p:cNvSpPr>
              <p:nvPr/>
            </p:nvSpPr>
            <p:spPr bwMode="auto">
              <a:xfrm>
                <a:off x="2316" y="2652"/>
                <a:ext cx="340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2" name="Rectangle 262"/>
              <p:cNvSpPr>
                <a:spLocks noChangeArrowheads="1"/>
              </p:cNvSpPr>
              <p:nvPr/>
            </p:nvSpPr>
            <p:spPr bwMode="auto">
              <a:xfrm>
                <a:off x="2564" y="2339"/>
                <a:ext cx="11" cy="1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3" name="Rectangle 263"/>
              <p:cNvSpPr>
                <a:spLocks noChangeArrowheads="1"/>
              </p:cNvSpPr>
              <p:nvPr/>
            </p:nvSpPr>
            <p:spPr bwMode="auto">
              <a:xfrm>
                <a:off x="2823" y="2339"/>
                <a:ext cx="11" cy="1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4" name="Rectangle 264"/>
              <p:cNvSpPr>
                <a:spLocks noChangeArrowheads="1"/>
              </p:cNvSpPr>
              <p:nvPr/>
            </p:nvSpPr>
            <p:spPr bwMode="auto">
              <a:xfrm>
                <a:off x="3071" y="2339"/>
                <a:ext cx="11" cy="1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5" name="Rectangle 265"/>
              <p:cNvSpPr>
                <a:spLocks noChangeArrowheads="1"/>
              </p:cNvSpPr>
              <p:nvPr/>
            </p:nvSpPr>
            <p:spPr bwMode="auto">
              <a:xfrm>
                <a:off x="3395" y="2339"/>
                <a:ext cx="11" cy="10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6" name="Rectangle 266"/>
              <p:cNvSpPr>
                <a:spLocks noChangeArrowheads="1"/>
              </p:cNvSpPr>
              <p:nvPr/>
            </p:nvSpPr>
            <p:spPr bwMode="auto">
              <a:xfrm>
                <a:off x="2726" y="2523"/>
                <a:ext cx="1020" cy="8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7" name="Freeform 267"/>
              <p:cNvSpPr>
                <a:spLocks/>
              </p:cNvSpPr>
              <p:nvPr/>
            </p:nvSpPr>
            <p:spPr bwMode="auto">
              <a:xfrm>
                <a:off x="2715" y="2512"/>
                <a:ext cx="1036" cy="842"/>
              </a:xfrm>
              <a:custGeom>
                <a:avLst/>
                <a:gdLst>
                  <a:gd name="T0" fmla="*/ 11 w 1036"/>
                  <a:gd name="T1" fmla="*/ 825 h 842"/>
                  <a:gd name="T2" fmla="*/ 1020 w 1036"/>
                  <a:gd name="T3" fmla="*/ 825 h 842"/>
                  <a:gd name="T4" fmla="*/ 1020 w 1036"/>
                  <a:gd name="T5" fmla="*/ 16 h 842"/>
                  <a:gd name="T6" fmla="*/ 11 w 1036"/>
                  <a:gd name="T7" fmla="*/ 16 h 842"/>
                  <a:gd name="T8" fmla="*/ 11 w 1036"/>
                  <a:gd name="T9" fmla="*/ 0 h 842"/>
                  <a:gd name="T10" fmla="*/ 1025 w 1036"/>
                  <a:gd name="T11" fmla="*/ 0 h 842"/>
                  <a:gd name="T12" fmla="*/ 1036 w 1036"/>
                  <a:gd name="T13" fmla="*/ 11 h 842"/>
                  <a:gd name="T14" fmla="*/ 1036 w 1036"/>
                  <a:gd name="T15" fmla="*/ 831 h 842"/>
                  <a:gd name="T16" fmla="*/ 1025 w 1036"/>
                  <a:gd name="T17" fmla="*/ 842 h 842"/>
                  <a:gd name="T18" fmla="*/ 11 w 1036"/>
                  <a:gd name="T19" fmla="*/ 842 h 842"/>
                  <a:gd name="T20" fmla="*/ 0 w 1036"/>
                  <a:gd name="T21" fmla="*/ 831 h 842"/>
                  <a:gd name="T22" fmla="*/ 11 w 1036"/>
                  <a:gd name="T23" fmla="*/ 825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36" h="842">
                    <a:moveTo>
                      <a:pt x="11" y="825"/>
                    </a:moveTo>
                    <a:lnTo>
                      <a:pt x="1020" y="825"/>
                    </a:lnTo>
                    <a:lnTo>
                      <a:pt x="1020" y="16"/>
                    </a:lnTo>
                    <a:lnTo>
                      <a:pt x="11" y="16"/>
                    </a:lnTo>
                    <a:lnTo>
                      <a:pt x="11" y="0"/>
                    </a:lnTo>
                    <a:lnTo>
                      <a:pt x="1025" y="0"/>
                    </a:lnTo>
                    <a:lnTo>
                      <a:pt x="1036" y="11"/>
                    </a:lnTo>
                    <a:lnTo>
                      <a:pt x="1036" y="831"/>
                    </a:lnTo>
                    <a:lnTo>
                      <a:pt x="1025" y="842"/>
                    </a:lnTo>
                    <a:lnTo>
                      <a:pt x="11" y="842"/>
                    </a:lnTo>
                    <a:lnTo>
                      <a:pt x="0" y="831"/>
                    </a:lnTo>
                    <a:lnTo>
                      <a:pt x="11" y="8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8" name="Freeform 268"/>
              <p:cNvSpPr>
                <a:spLocks/>
              </p:cNvSpPr>
              <p:nvPr/>
            </p:nvSpPr>
            <p:spPr bwMode="auto">
              <a:xfrm>
                <a:off x="2715" y="2512"/>
                <a:ext cx="16" cy="831"/>
              </a:xfrm>
              <a:custGeom>
                <a:avLst/>
                <a:gdLst>
                  <a:gd name="T0" fmla="*/ 16 w 16"/>
                  <a:gd name="T1" fmla="*/ 11 h 831"/>
                  <a:gd name="T2" fmla="*/ 16 w 16"/>
                  <a:gd name="T3" fmla="*/ 831 h 831"/>
                  <a:gd name="T4" fmla="*/ 0 w 16"/>
                  <a:gd name="T5" fmla="*/ 831 h 831"/>
                  <a:gd name="T6" fmla="*/ 0 w 16"/>
                  <a:gd name="T7" fmla="*/ 11 h 831"/>
                  <a:gd name="T8" fmla="*/ 11 w 16"/>
                  <a:gd name="T9" fmla="*/ 0 h 831"/>
                  <a:gd name="T10" fmla="*/ 16 w 16"/>
                  <a:gd name="T11" fmla="*/ 11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831">
                    <a:moveTo>
                      <a:pt x="16" y="11"/>
                    </a:moveTo>
                    <a:lnTo>
                      <a:pt x="16" y="831"/>
                    </a:lnTo>
                    <a:lnTo>
                      <a:pt x="0" y="831"/>
                    </a:lnTo>
                    <a:lnTo>
                      <a:pt x="0" y="11"/>
                    </a:lnTo>
                    <a:lnTo>
                      <a:pt x="11" y="0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49" name="Rectangle 269"/>
              <p:cNvSpPr>
                <a:spLocks noChangeArrowheads="1"/>
              </p:cNvSpPr>
              <p:nvPr/>
            </p:nvSpPr>
            <p:spPr bwMode="auto">
              <a:xfrm>
                <a:off x="2731" y="2533"/>
                <a:ext cx="1009" cy="141"/>
              </a:xfrm>
              <a:prstGeom prst="rect">
                <a:avLst/>
              </a:prstGeom>
              <a:solidFill>
                <a:srgbClr val="00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0" name="Rectangle 270"/>
              <p:cNvSpPr>
                <a:spLocks noChangeArrowheads="1"/>
              </p:cNvSpPr>
              <p:nvPr/>
            </p:nvSpPr>
            <p:spPr bwMode="auto">
              <a:xfrm>
                <a:off x="3039" y="2517"/>
                <a:ext cx="405" cy="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600" b="0" noProof="1">
                    <a:solidFill>
                      <a:srgbClr val="000000"/>
                    </a:solidFill>
                  </a:rPr>
                  <a:t>Order</a:t>
                </a:r>
                <a:endParaRPr lang="da-DK" altLang="da-DK" noProof="1"/>
              </a:p>
            </p:txBody>
          </p:sp>
          <p:sp>
            <p:nvSpPr>
              <p:cNvPr id="148751" name="Rectangle 271"/>
              <p:cNvSpPr>
                <a:spLocks noChangeArrowheads="1"/>
              </p:cNvSpPr>
              <p:nvPr/>
            </p:nvSpPr>
            <p:spPr bwMode="auto">
              <a:xfrm>
                <a:off x="2834" y="2663"/>
                <a:ext cx="68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John F. Smith</a:t>
                </a:r>
                <a:endParaRPr lang="da-DK" altLang="da-DK" noProof="1"/>
              </a:p>
            </p:txBody>
          </p:sp>
          <p:sp>
            <p:nvSpPr>
              <p:cNvPr id="148752" name="Rectangle 272"/>
              <p:cNvSpPr>
                <a:spLocks noChangeArrowheads="1"/>
              </p:cNvSpPr>
              <p:nvPr/>
            </p:nvSpPr>
            <p:spPr bwMode="auto">
              <a:xfrm>
                <a:off x="2758" y="2803"/>
                <a:ext cx="950" cy="5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3" name="Freeform 273"/>
              <p:cNvSpPr>
                <a:spLocks/>
              </p:cNvSpPr>
              <p:nvPr/>
            </p:nvSpPr>
            <p:spPr bwMode="auto">
              <a:xfrm>
                <a:off x="2753" y="2798"/>
                <a:ext cx="955" cy="529"/>
              </a:xfrm>
              <a:custGeom>
                <a:avLst/>
                <a:gdLst>
                  <a:gd name="T0" fmla="*/ 5 w 955"/>
                  <a:gd name="T1" fmla="*/ 518 h 529"/>
                  <a:gd name="T2" fmla="*/ 944 w 955"/>
                  <a:gd name="T3" fmla="*/ 518 h 529"/>
                  <a:gd name="T4" fmla="*/ 944 w 955"/>
                  <a:gd name="T5" fmla="*/ 11 h 529"/>
                  <a:gd name="T6" fmla="*/ 5 w 955"/>
                  <a:gd name="T7" fmla="*/ 11 h 529"/>
                  <a:gd name="T8" fmla="*/ 5 w 955"/>
                  <a:gd name="T9" fmla="*/ 0 h 529"/>
                  <a:gd name="T10" fmla="*/ 950 w 955"/>
                  <a:gd name="T11" fmla="*/ 0 h 529"/>
                  <a:gd name="T12" fmla="*/ 955 w 955"/>
                  <a:gd name="T13" fmla="*/ 5 h 529"/>
                  <a:gd name="T14" fmla="*/ 955 w 955"/>
                  <a:gd name="T15" fmla="*/ 523 h 529"/>
                  <a:gd name="T16" fmla="*/ 950 w 955"/>
                  <a:gd name="T17" fmla="*/ 529 h 529"/>
                  <a:gd name="T18" fmla="*/ 5 w 955"/>
                  <a:gd name="T19" fmla="*/ 529 h 529"/>
                  <a:gd name="T20" fmla="*/ 0 w 955"/>
                  <a:gd name="T21" fmla="*/ 523 h 529"/>
                  <a:gd name="T22" fmla="*/ 5 w 955"/>
                  <a:gd name="T23" fmla="*/ 518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55" h="529">
                    <a:moveTo>
                      <a:pt x="5" y="518"/>
                    </a:moveTo>
                    <a:lnTo>
                      <a:pt x="944" y="518"/>
                    </a:lnTo>
                    <a:lnTo>
                      <a:pt x="944" y="11"/>
                    </a:lnTo>
                    <a:lnTo>
                      <a:pt x="5" y="11"/>
                    </a:lnTo>
                    <a:lnTo>
                      <a:pt x="5" y="0"/>
                    </a:lnTo>
                    <a:lnTo>
                      <a:pt x="950" y="0"/>
                    </a:lnTo>
                    <a:lnTo>
                      <a:pt x="955" y="5"/>
                    </a:lnTo>
                    <a:lnTo>
                      <a:pt x="955" y="523"/>
                    </a:lnTo>
                    <a:lnTo>
                      <a:pt x="950" y="529"/>
                    </a:lnTo>
                    <a:lnTo>
                      <a:pt x="5" y="529"/>
                    </a:lnTo>
                    <a:lnTo>
                      <a:pt x="0" y="523"/>
                    </a:lnTo>
                    <a:lnTo>
                      <a:pt x="5" y="5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4" name="Freeform 274"/>
              <p:cNvSpPr>
                <a:spLocks/>
              </p:cNvSpPr>
              <p:nvPr/>
            </p:nvSpPr>
            <p:spPr bwMode="auto">
              <a:xfrm>
                <a:off x="2753" y="2798"/>
                <a:ext cx="11" cy="523"/>
              </a:xfrm>
              <a:custGeom>
                <a:avLst/>
                <a:gdLst>
                  <a:gd name="T0" fmla="*/ 11 w 11"/>
                  <a:gd name="T1" fmla="*/ 5 h 523"/>
                  <a:gd name="T2" fmla="*/ 11 w 11"/>
                  <a:gd name="T3" fmla="*/ 523 h 523"/>
                  <a:gd name="T4" fmla="*/ 0 w 11"/>
                  <a:gd name="T5" fmla="*/ 523 h 523"/>
                  <a:gd name="T6" fmla="*/ 0 w 11"/>
                  <a:gd name="T7" fmla="*/ 5 h 523"/>
                  <a:gd name="T8" fmla="*/ 5 w 11"/>
                  <a:gd name="T9" fmla="*/ 0 h 523"/>
                  <a:gd name="T10" fmla="*/ 11 w 11"/>
                  <a:gd name="T11" fmla="*/ 5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523">
                    <a:moveTo>
                      <a:pt x="11" y="5"/>
                    </a:moveTo>
                    <a:lnTo>
                      <a:pt x="11" y="523"/>
                    </a:lnTo>
                    <a:lnTo>
                      <a:pt x="0" y="523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5" name="Rectangle 275"/>
              <p:cNvSpPr>
                <a:spLocks noChangeArrowheads="1"/>
              </p:cNvSpPr>
              <p:nvPr/>
            </p:nvSpPr>
            <p:spPr bwMode="auto">
              <a:xfrm>
                <a:off x="2758" y="2927"/>
                <a:ext cx="94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6" name="Rectangle 276"/>
              <p:cNvSpPr>
                <a:spLocks noChangeArrowheads="1"/>
              </p:cNvSpPr>
              <p:nvPr/>
            </p:nvSpPr>
            <p:spPr bwMode="auto">
              <a:xfrm>
                <a:off x="2758" y="3062"/>
                <a:ext cx="94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7" name="Rectangle 277"/>
              <p:cNvSpPr>
                <a:spLocks noChangeArrowheads="1"/>
              </p:cNvSpPr>
              <p:nvPr/>
            </p:nvSpPr>
            <p:spPr bwMode="auto">
              <a:xfrm>
                <a:off x="2758" y="3186"/>
                <a:ext cx="945" cy="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8" name="Rectangle 278"/>
              <p:cNvSpPr>
                <a:spLocks noChangeArrowheads="1"/>
              </p:cNvSpPr>
              <p:nvPr/>
            </p:nvSpPr>
            <p:spPr bwMode="auto">
              <a:xfrm>
                <a:off x="3465" y="2803"/>
                <a:ext cx="11" cy="5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59" name="Rectangle 279"/>
              <p:cNvSpPr>
                <a:spLocks noChangeArrowheads="1"/>
              </p:cNvSpPr>
              <p:nvPr/>
            </p:nvSpPr>
            <p:spPr bwMode="auto">
              <a:xfrm>
                <a:off x="3309" y="2803"/>
                <a:ext cx="11" cy="5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</p:grpSp>
      </p:grpSp>
      <p:grpSp>
        <p:nvGrpSpPr>
          <p:cNvPr id="148774" name="Group 294"/>
          <p:cNvGrpSpPr>
            <a:grpSpLocks/>
          </p:cNvGrpSpPr>
          <p:nvPr/>
        </p:nvGrpSpPr>
        <p:grpSpPr bwMode="auto">
          <a:xfrm>
            <a:off x="3992563" y="1785938"/>
            <a:ext cx="4829175" cy="1722437"/>
            <a:chOff x="2515" y="1125"/>
            <a:chExt cx="3042" cy="1085"/>
          </a:xfrm>
        </p:grpSpPr>
        <p:sp>
          <p:nvSpPr>
            <p:cNvPr id="148487" name="Text Box 7"/>
            <p:cNvSpPr txBox="1">
              <a:spLocks noChangeArrowheads="1"/>
            </p:cNvSpPr>
            <p:nvPr/>
          </p:nvSpPr>
          <p:spPr bwMode="auto">
            <a:xfrm>
              <a:off x="4179" y="1440"/>
              <a:ext cx="1378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noProof="1"/>
                <a:t>Functional level</a:t>
              </a:r>
            </a:p>
            <a:p>
              <a:pPr algn="l"/>
              <a:r>
                <a:rPr lang="da-DK" altLang="da-DK" b="0" noProof="1"/>
                <a:t>Design of functions</a:t>
              </a:r>
            </a:p>
            <a:p>
              <a:pPr algn="l"/>
              <a:r>
                <a:rPr lang="da-DK" altLang="da-DK" b="0" noProof="1"/>
                <a:t>Planning of screens</a:t>
              </a:r>
              <a:endParaRPr lang="da-DK" altLang="da-DK" noProof="1"/>
            </a:p>
          </p:txBody>
        </p:sp>
        <p:grpSp>
          <p:nvGrpSpPr>
            <p:cNvPr id="148773" name="Group 293"/>
            <p:cNvGrpSpPr>
              <a:grpSpLocks/>
            </p:cNvGrpSpPr>
            <p:nvPr/>
          </p:nvGrpSpPr>
          <p:grpSpPr bwMode="auto">
            <a:xfrm>
              <a:off x="2515" y="1125"/>
              <a:ext cx="1468" cy="1085"/>
              <a:chOff x="2515" y="1125"/>
              <a:chExt cx="1468" cy="1085"/>
            </a:xfrm>
          </p:grpSpPr>
          <p:sp>
            <p:nvSpPr>
              <p:cNvPr id="148678" name="Rectangle 198"/>
              <p:cNvSpPr>
                <a:spLocks noChangeArrowheads="1"/>
              </p:cNvSpPr>
              <p:nvPr/>
            </p:nvSpPr>
            <p:spPr bwMode="auto">
              <a:xfrm>
                <a:off x="3260" y="1389"/>
                <a:ext cx="378" cy="4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681" name="Rectangle 201"/>
              <p:cNvSpPr>
                <a:spLocks noChangeArrowheads="1"/>
              </p:cNvSpPr>
              <p:nvPr/>
            </p:nvSpPr>
            <p:spPr bwMode="auto">
              <a:xfrm>
                <a:off x="3956" y="1373"/>
                <a:ext cx="27" cy="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11" name="Rectangle 231"/>
              <p:cNvSpPr>
                <a:spLocks noChangeArrowheads="1"/>
              </p:cNvSpPr>
              <p:nvPr/>
            </p:nvSpPr>
            <p:spPr bwMode="auto">
              <a:xfrm>
                <a:off x="2596" y="1605"/>
                <a:ext cx="210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Get</a:t>
                </a:r>
                <a:endParaRPr lang="da-DK" altLang="da-DK" noProof="1"/>
              </a:p>
            </p:txBody>
          </p:sp>
          <p:sp>
            <p:nvSpPr>
              <p:cNvPr id="148712" name="Rectangle 232"/>
              <p:cNvSpPr>
                <a:spLocks noChangeArrowheads="1"/>
              </p:cNvSpPr>
              <p:nvPr/>
            </p:nvSpPr>
            <p:spPr bwMode="auto">
              <a:xfrm>
                <a:off x="2596" y="1713"/>
                <a:ext cx="286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Cust.</a:t>
                </a:r>
                <a:endParaRPr lang="da-DK" altLang="da-DK" noProof="1"/>
              </a:p>
            </p:txBody>
          </p:sp>
          <p:sp>
            <p:nvSpPr>
              <p:cNvPr id="148713" name="Rectangle 233"/>
              <p:cNvSpPr>
                <a:spLocks noChangeArrowheads="1"/>
              </p:cNvSpPr>
              <p:nvPr/>
            </p:nvSpPr>
            <p:spPr bwMode="auto">
              <a:xfrm>
                <a:off x="3088" y="1605"/>
                <a:ext cx="24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Find</a:t>
                </a:r>
                <a:endParaRPr lang="da-DK" altLang="da-DK" noProof="1"/>
              </a:p>
            </p:txBody>
          </p:sp>
          <p:sp>
            <p:nvSpPr>
              <p:cNvPr id="148714" name="Rectangle 234"/>
              <p:cNvSpPr>
                <a:spLocks noChangeArrowheads="1"/>
              </p:cNvSpPr>
              <p:nvPr/>
            </p:nvSpPr>
            <p:spPr bwMode="auto">
              <a:xfrm>
                <a:off x="3088" y="1713"/>
                <a:ext cx="362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Orders</a:t>
                </a:r>
                <a:endParaRPr lang="da-DK" altLang="da-DK" noProof="1"/>
              </a:p>
            </p:txBody>
          </p:sp>
          <p:sp>
            <p:nvSpPr>
              <p:cNvPr id="148715" name="Rectangle 235"/>
              <p:cNvSpPr>
                <a:spLocks noChangeArrowheads="1"/>
              </p:cNvSpPr>
              <p:nvPr/>
            </p:nvSpPr>
            <p:spPr bwMode="auto">
              <a:xfrm>
                <a:off x="3589" y="1616"/>
                <a:ext cx="367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Cancel</a:t>
                </a:r>
                <a:endParaRPr lang="da-DK" altLang="da-DK" noProof="1"/>
              </a:p>
            </p:txBody>
          </p:sp>
          <p:sp>
            <p:nvSpPr>
              <p:cNvPr id="148716" name="Rectangle 236"/>
              <p:cNvSpPr>
                <a:spLocks noChangeArrowheads="1"/>
              </p:cNvSpPr>
              <p:nvPr/>
            </p:nvSpPr>
            <p:spPr bwMode="auto">
              <a:xfrm>
                <a:off x="3589" y="1724"/>
                <a:ext cx="308" cy="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da-DK" altLang="da-DK" sz="1300" b="0" noProof="1">
                    <a:solidFill>
                      <a:srgbClr val="000000"/>
                    </a:solidFill>
                  </a:rPr>
                  <a:t>Order</a:t>
                </a:r>
                <a:endParaRPr lang="da-DK" altLang="da-DK" noProof="1"/>
              </a:p>
            </p:txBody>
          </p:sp>
          <p:sp>
            <p:nvSpPr>
              <p:cNvPr id="148717" name="Freeform 237"/>
              <p:cNvSpPr>
                <a:spLocks/>
              </p:cNvSpPr>
              <p:nvPr/>
            </p:nvSpPr>
            <p:spPr bwMode="auto">
              <a:xfrm>
                <a:off x="2515" y="1573"/>
                <a:ext cx="389" cy="313"/>
              </a:xfrm>
              <a:custGeom>
                <a:avLst/>
                <a:gdLst>
                  <a:gd name="T0" fmla="*/ 17 w 389"/>
                  <a:gd name="T1" fmla="*/ 97 h 313"/>
                  <a:gd name="T2" fmla="*/ 38 w 389"/>
                  <a:gd name="T3" fmla="*/ 70 h 313"/>
                  <a:gd name="T4" fmla="*/ 87 w 389"/>
                  <a:gd name="T5" fmla="*/ 32 h 313"/>
                  <a:gd name="T6" fmla="*/ 119 w 389"/>
                  <a:gd name="T7" fmla="*/ 11 h 313"/>
                  <a:gd name="T8" fmla="*/ 157 w 389"/>
                  <a:gd name="T9" fmla="*/ 5 h 313"/>
                  <a:gd name="T10" fmla="*/ 233 w 389"/>
                  <a:gd name="T11" fmla="*/ 5 h 313"/>
                  <a:gd name="T12" fmla="*/ 270 w 389"/>
                  <a:gd name="T13" fmla="*/ 11 h 313"/>
                  <a:gd name="T14" fmla="*/ 303 w 389"/>
                  <a:gd name="T15" fmla="*/ 32 h 313"/>
                  <a:gd name="T16" fmla="*/ 351 w 389"/>
                  <a:gd name="T17" fmla="*/ 70 h 313"/>
                  <a:gd name="T18" fmla="*/ 373 w 389"/>
                  <a:gd name="T19" fmla="*/ 97 h 313"/>
                  <a:gd name="T20" fmla="*/ 389 w 389"/>
                  <a:gd name="T21" fmla="*/ 156 h 313"/>
                  <a:gd name="T22" fmla="*/ 373 w 389"/>
                  <a:gd name="T23" fmla="*/ 216 h 313"/>
                  <a:gd name="T24" fmla="*/ 351 w 389"/>
                  <a:gd name="T25" fmla="*/ 243 h 313"/>
                  <a:gd name="T26" fmla="*/ 303 w 389"/>
                  <a:gd name="T27" fmla="*/ 280 h 313"/>
                  <a:gd name="T28" fmla="*/ 270 w 389"/>
                  <a:gd name="T29" fmla="*/ 302 h 313"/>
                  <a:gd name="T30" fmla="*/ 233 w 389"/>
                  <a:gd name="T31" fmla="*/ 307 h 313"/>
                  <a:gd name="T32" fmla="*/ 157 w 389"/>
                  <a:gd name="T33" fmla="*/ 307 h 313"/>
                  <a:gd name="T34" fmla="*/ 119 w 389"/>
                  <a:gd name="T35" fmla="*/ 302 h 313"/>
                  <a:gd name="T36" fmla="*/ 87 w 389"/>
                  <a:gd name="T37" fmla="*/ 280 h 313"/>
                  <a:gd name="T38" fmla="*/ 38 w 389"/>
                  <a:gd name="T39" fmla="*/ 243 h 313"/>
                  <a:gd name="T40" fmla="*/ 17 w 389"/>
                  <a:gd name="T41" fmla="*/ 216 h 313"/>
                  <a:gd name="T42" fmla="*/ 0 w 389"/>
                  <a:gd name="T43" fmla="*/ 156 h 313"/>
                  <a:gd name="T44" fmla="*/ 27 w 389"/>
                  <a:gd name="T45" fmla="*/ 183 h 313"/>
                  <a:gd name="T46" fmla="*/ 38 w 389"/>
                  <a:gd name="T47" fmla="*/ 210 h 313"/>
                  <a:gd name="T48" fmla="*/ 98 w 389"/>
                  <a:gd name="T49" fmla="*/ 264 h 313"/>
                  <a:gd name="T50" fmla="*/ 157 w 389"/>
                  <a:gd name="T51" fmla="*/ 286 h 313"/>
                  <a:gd name="T52" fmla="*/ 233 w 389"/>
                  <a:gd name="T53" fmla="*/ 286 h 313"/>
                  <a:gd name="T54" fmla="*/ 292 w 389"/>
                  <a:gd name="T55" fmla="*/ 264 h 313"/>
                  <a:gd name="T56" fmla="*/ 351 w 389"/>
                  <a:gd name="T57" fmla="*/ 210 h 313"/>
                  <a:gd name="T58" fmla="*/ 362 w 389"/>
                  <a:gd name="T59" fmla="*/ 183 h 313"/>
                  <a:gd name="T60" fmla="*/ 362 w 389"/>
                  <a:gd name="T61" fmla="*/ 129 h 313"/>
                  <a:gd name="T62" fmla="*/ 351 w 389"/>
                  <a:gd name="T63" fmla="*/ 102 h 313"/>
                  <a:gd name="T64" fmla="*/ 292 w 389"/>
                  <a:gd name="T65" fmla="*/ 48 h 313"/>
                  <a:gd name="T66" fmla="*/ 233 w 389"/>
                  <a:gd name="T67" fmla="*/ 27 h 313"/>
                  <a:gd name="T68" fmla="*/ 157 w 389"/>
                  <a:gd name="T69" fmla="*/ 27 h 313"/>
                  <a:gd name="T70" fmla="*/ 98 w 389"/>
                  <a:gd name="T71" fmla="*/ 48 h 313"/>
                  <a:gd name="T72" fmla="*/ 38 w 389"/>
                  <a:gd name="T73" fmla="*/ 102 h 313"/>
                  <a:gd name="T74" fmla="*/ 27 w 389"/>
                  <a:gd name="T75" fmla="*/ 129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9" h="313">
                    <a:moveTo>
                      <a:pt x="6" y="129"/>
                    </a:moveTo>
                    <a:lnTo>
                      <a:pt x="17" y="97"/>
                    </a:lnTo>
                    <a:lnTo>
                      <a:pt x="22" y="91"/>
                    </a:lnTo>
                    <a:lnTo>
                      <a:pt x="38" y="70"/>
                    </a:lnTo>
                    <a:lnTo>
                      <a:pt x="60" y="48"/>
                    </a:lnTo>
                    <a:lnTo>
                      <a:pt x="87" y="32"/>
                    </a:lnTo>
                    <a:lnTo>
                      <a:pt x="87" y="27"/>
                    </a:lnTo>
                    <a:lnTo>
                      <a:pt x="119" y="11"/>
                    </a:lnTo>
                    <a:lnTo>
                      <a:pt x="125" y="11"/>
                    </a:lnTo>
                    <a:lnTo>
                      <a:pt x="157" y="5"/>
                    </a:lnTo>
                    <a:lnTo>
                      <a:pt x="195" y="0"/>
                    </a:lnTo>
                    <a:lnTo>
                      <a:pt x="233" y="5"/>
                    </a:lnTo>
                    <a:lnTo>
                      <a:pt x="265" y="11"/>
                    </a:lnTo>
                    <a:lnTo>
                      <a:pt x="270" y="11"/>
                    </a:lnTo>
                    <a:lnTo>
                      <a:pt x="303" y="27"/>
                    </a:lnTo>
                    <a:lnTo>
                      <a:pt x="303" y="32"/>
                    </a:lnTo>
                    <a:lnTo>
                      <a:pt x="330" y="48"/>
                    </a:lnTo>
                    <a:lnTo>
                      <a:pt x="351" y="70"/>
                    </a:lnTo>
                    <a:lnTo>
                      <a:pt x="367" y="91"/>
                    </a:lnTo>
                    <a:lnTo>
                      <a:pt x="373" y="97"/>
                    </a:lnTo>
                    <a:lnTo>
                      <a:pt x="384" y="129"/>
                    </a:lnTo>
                    <a:lnTo>
                      <a:pt x="389" y="156"/>
                    </a:lnTo>
                    <a:lnTo>
                      <a:pt x="384" y="183"/>
                    </a:lnTo>
                    <a:lnTo>
                      <a:pt x="373" y="216"/>
                    </a:lnTo>
                    <a:lnTo>
                      <a:pt x="367" y="221"/>
                    </a:lnTo>
                    <a:lnTo>
                      <a:pt x="351" y="243"/>
                    </a:lnTo>
                    <a:lnTo>
                      <a:pt x="330" y="264"/>
                    </a:lnTo>
                    <a:lnTo>
                      <a:pt x="303" y="280"/>
                    </a:lnTo>
                    <a:lnTo>
                      <a:pt x="303" y="286"/>
                    </a:lnTo>
                    <a:lnTo>
                      <a:pt x="270" y="302"/>
                    </a:lnTo>
                    <a:lnTo>
                      <a:pt x="265" y="302"/>
                    </a:lnTo>
                    <a:lnTo>
                      <a:pt x="233" y="307"/>
                    </a:lnTo>
                    <a:lnTo>
                      <a:pt x="195" y="313"/>
                    </a:lnTo>
                    <a:lnTo>
                      <a:pt x="157" y="307"/>
                    </a:lnTo>
                    <a:lnTo>
                      <a:pt x="125" y="302"/>
                    </a:lnTo>
                    <a:lnTo>
                      <a:pt x="119" y="302"/>
                    </a:lnTo>
                    <a:lnTo>
                      <a:pt x="87" y="286"/>
                    </a:lnTo>
                    <a:lnTo>
                      <a:pt x="87" y="280"/>
                    </a:lnTo>
                    <a:lnTo>
                      <a:pt x="60" y="264"/>
                    </a:lnTo>
                    <a:lnTo>
                      <a:pt x="38" y="243"/>
                    </a:lnTo>
                    <a:lnTo>
                      <a:pt x="22" y="221"/>
                    </a:lnTo>
                    <a:lnTo>
                      <a:pt x="17" y="216"/>
                    </a:lnTo>
                    <a:lnTo>
                      <a:pt x="6" y="183"/>
                    </a:lnTo>
                    <a:lnTo>
                      <a:pt x="0" y="156"/>
                    </a:lnTo>
                    <a:lnTo>
                      <a:pt x="22" y="156"/>
                    </a:lnTo>
                    <a:lnTo>
                      <a:pt x="27" y="183"/>
                    </a:lnTo>
                    <a:lnTo>
                      <a:pt x="33" y="205"/>
                    </a:lnTo>
                    <a:lnTo>
                      <a:pt x="38" y="210"/>
                    </a:lnTo>
                    <a:lnTo>
                      <a:pt x="87" y="259"/>
                    </a:lnTo>
                    <a:lnTo>
                      <a:pt x="98" y="264"/>
                    </a:lnTo>
                    <a:lnTo>
                      <a:pt x="135" y="280"/>
                    </a:lnTo>
                    <a:lnTo>
                      <a:pt x="157" y="286"/>
                    </a:lnTo>
                    <a:lnTo>
                      <a:pt x="195" y="291"/>
                    </a:lnTo>
                    <a:lnTo>
                      <a:pt x="233" y="286"/>
                    </a:lnTo>
                    <a:lnTo>
                      <a:pt x="260" y="280"/>
                    </a:lnTo>
                    <a:lnTo>
                      <a:pt x="292" y="264"/>
                    </a:lnTo>
                    <a:lnTo>
                      <a:pt x="308" y="253"/>
                    </a:lnTo>
                    <a:lnTo>
                      <a:pt x="351" y="210"/>
                    </a:lnTo>
                    <a:lnTo>
                      <a:pt x="357" y="205"/>
                    </a:lnTo>
                    <a:lnTo>
                      <a:pt x="362" y="183"/>
                    </a:lnTo>
                    <a:lnTo>
                      <a:pt x="367" y="156"/>
                    </a:lnTo>
                    <a:lnTo>
                      <a:pt x="362" y="129"/>
                    </a:lnTo>
                    <a:lnTo>
                      <a:pt x="357" y="108"/>
                    </a:lnTo>
                    <a:lnTo>
                      <a:pt x="351" y="102"/>
                    </a:lnTo>
                    <a:lnTo>
                      <a:pt x="303" y="54"/>
                    </a:lnTo>
                    <a:lnTo>
                      <a:pt x="292" y="48"/>
                    </a:lnTo>
                    <a:lnTo>
                      <a:pt x="254" y="32"/>
                    </a:lnTo>
                    <a:lnTo>
                      <a:pt x="233" y="27"/>
                    </a:lnTo>
                    <a:lnTo>
                      <a:pt x="195" y="21"/>
                    </a:lnTo>
                    <a:lnTo>
                      <a:pt x="157" y="27"/>
                    </a:lnTo>
                    <a:lnTo>
                      <a:pt x="130" y="32"/>
                    </a:lnTo>
                    <a:lnTo>
                      <a:pt x="98" y="48"/>
                    </a:lnTo>
                    <a:lnTo>
                      <a:pt x="81" y="59"/>
                    </a:lnTo>
                    <a:lnTo>
                      <a:pt x="38" y="102"/>
                    </a:lnTo>
                    <a:lnTo>
                      <a:pt x="33" y="108"/>
                    </a:lnTo>
                    <a:lnTo>
                      <a:pt x="27" y="129"/>
                    </a:lnTo>
                    <a:lnTo>
                      <a:pt x="6" y="12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18" name="Freeform 238"/>
              <p:cNvSpPr>
                <a:spLocks/>
              </p:cNvSpPr>
              <p:nvPr/>
            </p:nvSpPr>
            <p:spPr bwMode="auto">
              <a:xfrm>
                <a:off x="2515" y="1702"/>
                <a:ext cx="27" cy="27"/>
              </a:xfrm>
              <a:custGeom>
                <a:avLst/>
                <a:gdLst>
                  <a:gd name="T0" fmla="*/ 0 w 27"/>
                  <a:gd name="T1" fmla="*/ 27 h 27"/>
                  <a:gd name="T2" fmla="*/ 6 w 27"/>
                  <a:gd name="T3" fmla="*/ 0 h 27"/>
                  <a:gd name="T4" fmla="*/ 27 w 27"/>
                  <a:gd name="T5" fmla="*/ 0 h 27"/>
                  <a:gd name="T6" fmla="*/ 22 w 27"/>
                  <a:gd name="T7" fmla="*/ 27 h 27"/>
                  <a:gd name="T8" fmla="*/ 0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0" y="27"/>
                    </a:moveTo>
                    <a:lnTo>
                      <a:pt x="6" y="0"/>
                    </a:lnTo>
                    <a:lnTo>
                      <a:pt x="27" y="0"/>
                    </a:lnTo>
                    <a:lnTo>
                      <a:pt x="22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19" name="Freeform 239"/>
              <p:cNvSpPr>
                <a:spLocks/>
              </p:cNvSpPr>
              <p:nvPr/>
            </p:nvSpPr>
            <p:spPr bwMode="auto">
              <a:xfrm>
                <a:off x="3001" y="1567"/>
                <a:ext cx="459" cy="324"/>
              </a:xfrm>
              <a:custGeom>
                <a:avLst/>
                <a:gdLst>
                  <a:gd name="T0" fmla="*/ 6 w 459"/>
                  <a:gd name="T1" fmla="*/ 130 h 324"/>
                  <a:gd name="T2" fmla="*/ 22 w 459"/>
                  <a:gd name="T3" fmla="*/ 92 h 324"/>
                  <a:gd name="T4" fmla="*/ 70 w 459"/>
                  <a:gd name="T5" fmla="*/ 49 h 324"/>
                  <a:gd name="T6" fmla="*/ 103 w 459"/>
                  <a:gd name="T7" fmla="*/ 33 h 324"/>
                  <a:gd name="T8" fmla="*/ 140 w 459"/>
                  <a:gd name="T9" fmla="*/ 11 h 324"/>
                  <a:gd name="T10" fmla="*/ 184 w 459"/>
                  <a:gd name="T11" fmla="*/ 6 h 324"/>
                  <a:gd name="T12" fmla="*/ 313 w 459"/>
                  <a:gd name="T13" fmla="*/ 11 h 324"/>
                  <a:gd name="T14" fmla="*/ 383 w 459"/>
                  <a:gd name="T15" fmla="*/ 49 h 324"/>
                  <a:gd name="T16" fmla="*/ 416 w 459"/>
                  <a:gd name="T17" fmla="*/ 70 h 324"/>
                  <a:gd name="T18" fmla="*/ 443 w 459"/>
                  <a:gd name="T19" fmla="*/ 97 h 324"/>
                  <a:gd name="T20" fmla="*/ 453 w 459"/>
                  <a:gd name="T21" fmla="*/ 135 h 324"/>
                  <a:gd name="T22" fmla="*/ 453 w 459"/>
                  <a:gd name="T23" fmla="*/ 189 h 324"/>
                  <a:gd name="T24" fmla="*/ 443 w 459"/>
                  <a:gd name="T25" fmla="*/ 222 h 324"/>
                  <a:gd name="T26" fmla="*/ 416 w 459"/>
                  <a:gd name="T27" fmla="*/ 254 h 324"/>
                  <a:gd name="T28" fmla="*/ 383 w 459"/>
                  <a:gd name="T29" fmla="*/ 276 h 324"/>
                  <a:gd name="T30" fmla="*/ 313 w 459"/>
                  <a:gd name="T31" fmla="*/ 313 h 324"/>
                  <a:gd name="T32" fmla="*/ 184 w 459"/>
                  <a:gd name="T33" fmla="*/ 319 h 324"/>
                  <a:gd name="T34" fmla="*/ 140 w 459"/>
                  <a:gd name="T35" fmla="*/ 313 h 324"/>
                  <a:gd name="T36" fmla="*/ 103 w 459"/>
                  <a:gd name="T37" fmla="*/ 292 h 324"/>
                  <a:gd name="T38" fmla="*/ 70 w 459"/>
                  <a:gd name="T39" fmla="*/ 276 h 324"/>
                  <a:gd name="T40" fmla="*/ 22 w 459"/>
                  <a:gd name="T41" fmla="*/ 227 h 324"/>
                  <a:gd name="T42" fmla="*/ 6 w 459"/>
                  <a:gd name="T43" fmla="*/ 195 h 324"/>
                  <a:gd name="T44" fmla="*/ 0 w 459"/>
                  <a:gd name="T45" fmla="*/ 162 h 324"/>
                  <a:gd name="T46" fmla="*/ 38 w 459"/>
                  <a:gd name="T47" fmla="*/ 178 h 324"/>
                  <a:gd name="T48" fmla="*/ 70 w 459"/>
                  <a:gd name="T49" fmla="*/ 227 h 324"/>
                  <a:gd name="T50" fmla="*/ 135 w 459"/>
                  <a:gd name="T51" fmla="*/ 276 h 324"/>
                  <a:gd name="T52" fmla="*/ 184 w 459"/>
                  <a:gd name="T53" fmla="*/ 286 h 324"/>
                  <a:gd name="T54" fmla="*/ 297 w 459"/>
                  <a:gd name="T55" fmla="*/ 281 h 324"/>
                  <a:gd name="T56" fmla="*/ 389 w 459"/>
                  <a:gd name="T57" fmla="*/ 227 h 324"/>
                  <a:gd name="T58" fmla="*/ 421 w 459"/>
                  <a:gd name="T59" fmla="*/ 178 h 324"/>
                  <a:gd name="T60" fmla="*/ 426 w 459"/>
                  <a:gd name="T61" fmla="*/ 151 h 324"/>
                  <a:gd name="T62" fmla="*/ 421 w 459"/>
                  <a:gd name="T63" fmla="*/ 119 h 324"/>
                  <a:gd name="T64" fmla="*/ 297 w 459"/>
                  <a:gd name="T65" fmla="*/ 44 h 324"/>
                  <a:gd name="T66" fmla="*/ 184 w 459"/>
                  <a:gd name="T67" fmla="*/ 38 h 324"/>
                  <a:gd name="T68" fmla="*/ 135 w 459"/>
                  <a:gd name="T69" fmla="*/ 49 h 324"/>
                  <a:gd name="T70" fmla="*/ 38 w 459"/>
                  <a:gd name="T71" fmla="*/ 119 h 324"/>
                  <a:gd name="T72" fmla="*/ 38 w 459"/>
                  <a:gd name="T73" fmla="*/ 141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59" h="324">
                    <a:moveTo>
                      <a:pt x="6" y="135"/>
                    </a:moveTo>
                    <a:lnTo>
                      <a:pt x="6" y="130"/>
                    </a:lnTo>
                    <a:lnTo>
                      <a:pt x="16" y="97"/>
                    </a:lnTo>
                    <a:lnTo>
                      <a:pt x="22" y="92"/>
                    </a:lnTo>
                    <a:lnTo>
                      <a:pt x="43" y="70"/>
                    </a:lnTo>
                    <a:lnTo>
                      <a:pt x="70" y="49"/>
                    </a:lnTo>
                    <a:lnTo>
                      <a:pt x="76" y="49"/>
                    </a:lnTo>
                    <a:lnTo>
                      <a:pt x="103" y="33"/>
                    </a:lnTo>
                    <a:lnTo>
                      <a:pt x="103" y="27"/>
                    </a:lnTo>
                    <a:lnTo>
                      <a:pt x="140" y="11"/>
                    </a:lnTo>
                    <a:lnTo>
                      <a:pt x="146" y="11"/>
                    </a:lnTo>
                    <a:lnTo>
                      <a:pt x="184" y="6"/>
                    </a:lnTo>
                    <a:lnTo>
                      <a:pt x="227" y="0"/>
                    </a:lnTo>
                    <a:lnTo>
                      <a:pt x="313" y="11"/>
                    </a:lnTo>
                    <a:lnTo>
                      <a:pt x="319" y="17"/>
                    </a:lnTo>
                    <a:lnTo>
                      <a:pt x="383" y="49"/>
                    </a:lnTo>
                    <a:lnTo>
                      <a:pt x="389" y="49"/>
                    </a:lnTo>
                    <a:lnTo>
                      <a:pt x="416" y="70"/>
                    </a:lnTo>
                    <a:lnTo>
                      <a:pt x="437" y="92"/>
                    </a:lnTo>
                    <a:lnTo>
                      <a:pt x="443" y="97"/>
                    </a:lnTo>
                    <a:lnTo>
                      <a:pt x="453" y="130"/>
                    </a:lnTo>
                    <a:lnTo>
                      <a:pt x="453" y="135"/>
                    </a:lnTo>
                    <a:lnTo>
                      <a:pt x="459" y="162"/>
                    </a:lnTo>
                    <a:lnTo>
                      <a:pt x="453" y="189"/>
                    </a:lnTo>
                    <a:lnTo>
                      <a:pt x="453" y="195"/>
                    </a:lnTo>
                    <a:lnTo>
                      <a:pt x="443" y="222"/>
                    </a:lnTo>
                    <a:lnTo>
                      <a:pt x="437" y="227"/>
                    </a:lnTo>
                    <a:lnTo>
                      <a:pt x="416" y="254"/>
                    </a:lnTo>
                    <a:lnTo>
                      <a:pt x="389" y="276"/>
                    </a:lnTo>
                    <a:lnTo>
                      <a:pt x="383" y="276"/>
                    </a:lnTo>
                    <a:lnTo>
                      <a:pt x="319" y="308"/>
                    </a:lnTo>
                    <a:lnTo>
                      <a:pt x="313" y="313"/>
                    </a:lnTo>
                    <a:lnTo>
                      <a:pt x="227" y="324"/>
                    </a:lnTo>
                    <a:lnTo>
                      <a:pt x="184" y="319"/>
                    </a:lnTo>
                    <a:lnTo>
                      <a:pt x="146" y="313"/>
                    </a:lnTo>
                    <a:lnTo>
                      <a:pt x="140" y="313"/>
                    </a:lnTo>
                    <a:lnTo>
                      <a:pt x="103" y="297"/>
                    </a:lnTo>
                    <a:lnTo>
                      <a:pt x="103" y="292"/>
                    </a:lnTo>
                    <a:lnTo>
                      <a:pt x="76" y="276"/>
                    </a:lnTo>
                    <a:lnTo>
                      <a:pt x="70" y="276"/>
                    </a:lnTo>
                    <a:lnTo>
                      <a:pt x="43" y="254"/>
                    </a:lnTo>
                    <a:lnTo>
                      <a:pt x="22" y="227"/>
                    </a:lnTo>
                    <a:lnTo>
                      <a:pt x="16" y="222"/>
                    </a:lnTo>
                    <a:lnTo>
                      <a:pt x="6" y="195"/>
                    </a:lnTo>
                    <a:lnTo>
                      <a:pt x="6" y="189"/>
                    </a:lnTo>
                    <a:lnTo>
                      <a:pt x="0" y="162"/>
                    </a:lnTo>
                    <a:lnTo>
                      <a:pt x="33" y="162"/>
                    </a:lnTo>
                    <a:lnTo>
                      <a:pt x="38" y="178"/>
                    </a:lnTo>
                    <a:lnTo>
                      <a:pt x="43" y="200"/>
                    </a:lnTo>
                    <a:lnTo>
                      <a:pt x="70" y="227"/>
                    </a:lnTo>
                    <a:lnTo>
                      <a:pt x="92" y="249"/>
                    </a:lnTo>
                    <a:lnTo>
                      <a:pt x="135" y="276"/>
                    </a:lnTo>
                    <a:lnTo>
                      <a:pt x="157" y="281"/>
                    </a:lnTo>
                    <a:lnTo>
                      <a:pt x="184" y="286"/>
                    </a:lnTo>
                    <a:lnTo>
                      <a:pt x="227" y="292"/>
                    </a:lnTo>
                    <a:lnTo>
                      <a:pt x="297" y="281"/>
                    </a:lnTo>
                    <a:lnTo>
                      <a:pt x="367" y="249"/>
                    </a:lnTo>
                    <a:lnTo>
                      <a:pt x="389" y="227"/>
                    </a:lnTo>
                    <a:lnTo>
                      <a:pt x="416" y="200"/>
                    </a:lnTo>
                    <a:lnTo>
                      <a:pt x="421" y="178"/>
                    </a:lnTo>
                    <a:lnTo>
                      <a:pt x="426" y="162"/>
                    </a:lnTo>
                    <a:lnTo>
                      <a:pt x="426" y="151"/>
                    </a:lnTo>
                    <a:lnTo>
                      <a:pt x="410" y="108"/>
                    </a:lnTo>
                    <a:lnTo>
                      <a:pt x="421" y="119"/>
                    </a:lnTo>
                    <a:lnTo>
                      <a:pt x="367" y="76"/>
                    </a:lnTo>
                    <a:lnTo>
                      <a:pt x="297" y="44"/>
                    </a:lnTo>
                    <a:lnTo>
                      <a:pt x="227" y="33"/>
                    </a:lnTo>
                    <a:lnTo>
                      <a:pt x="184" y="38"/>
                    </a:lnTo>
                    <a:lnTo>
                      <a:pt x="157" y="44"/>
                    </a:lnTo>
                    <a:lnTo>
                      <a:pt x="135" y="49"/>
                    </a:lnTo>
                    <a:lnTo>
                      <a:pt x="92" y="76"/>
                    </a:lnTo>
                    <a:lnTo>
                      <a:pt x="38" y="119"/>
                    </a:lnTo>
                    <a:lnTo>
                      <a:pt x="49" y="108"/>
                    </a:lnTo>
                    <a:lnTo>
                      <a:pt x="38" y="141"/>
                    </a:lnTo>
                    <a:lnTo>
                      <a:pt x="6" y="1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0" name="Freeform 240"/>
              <p:cNvSpPr>
                <a:spLocks/>
              </p:cNvSpPr>
              <p:nvPr/>
            </p:nvSpPr>
            <p:spPr bwMode="auto">
              <a:xfrm>
                <a:off x="3001" y="1702"/>
                <a:ext cx="38" cy="27"/>
              </a:xfrm>
              <a:custGeom>
                <a:avLst/>
                <a:gdLst>
                  <a:gd name="T0" fmla="*/ 0 w 38"/>
                  <a:gd name="T1" fmla="*/ 27 h 27"/>
                  <a:gd name="T2" fmla="*/ 6 w 38"/>
                  <a:gd name="T3" fmla="*/ 0 h 27"/>
                  <a:gd name="T4" fmla="*/ 38 w 38"/>
                  <a:gd name="T5" fmla="*/ 0 h 27"/>
                  <a:gd name="T6" fmla="*/ 33 w 38"/>
                  <a:gd name="T7" fmla="*/ 27 h 27"/>
                  <a:gd name="T8" fmla="*/ 0 w 3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7">
                    <a:moveTo>
                      <a:pt x="0" y="27"/>
                    </a:moveTo>
                    <a:lnTo>
                      <a:pt x="6" y="0"/>
                    </a:lnTo>
                    <a:lnTo>
                      <a:pt x="38" y="0"/>
                    </a:lnTo>
                    <a:lnTo>
                      <a:pt x="33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1" name="Freeform 241"/>
              <p:cNvSpPr>
                <a:spLocks/>
              </p:cNvSpPr>
              <p:nvPr/>
            </p:nvSpPr>
            <p:spPr bwMode="auto">
              <a:xfrm>
                <a:off x="3519" y="1562"/>
                <a:ext cx="443" cy="324"/>
              </a:xfrm>
              <a:custGeom>
                <a:avLst/>
                <a:gdLst>
                  <a:gd name="T0" fmla="*/ 6 w 443"/>
                  <a:gd name="T1" fmla="*/ 129 h 324"/>
                  <a:gd name="T2" fmla="*/ 22 w 443"/>
                  <a:gd name="T3" fmla="*/ 97 h 324"/>
                  <a:gd name="T4" fmla="*/ 70 w 443"/>
                  <a:gd name="T5" fmla="*/ 49 h 324"/>
                  <a:gd name="T6" fmla="*/ 103 w 443"/>
                  <a:gd name="T7" fmla="*/ 32 h 324"/>
                  <a:gd name="T8" fmla="*/ 141 w 443"/>
                  <a:gd name="T9" fmla="*/ 11 h 324"/>
                  <a:gd name="T10" fmla="*/ 221 w 443"/>
                  <a:gd name="T11" fmla="*/ 0 h 324"/>
                  <a:gd name="T12" fmla="*/ 302 w 443"/>
                  <a:gd name="T13" fmla="*/ 11 h 324"/>
                  <a:gd name="T14" fmla="*/ 373 w 443"/>
                  <a:gd name="T15" fmla="*/ 49 h 324"/>
                  <a:gd name="T16" fmla="*/ 405 w 443"/>
                  <a:gd name="T17" fmla="*/ 70 h 324"/>
                  <a:gd name="T18" fmla="*/ 421 w 443"/>
                  <a:gd name="T19" fmla="*/ 102 h 324"/>
                  <a:gd name="T20" fmla="*/ 437 w 443"/>
                  <a:gd name="T21" fmla="*/ 129 h 324"/>
                  <a:gd name="T22" fmla="*/ 443 w 443"/>
                  <a:gd name="T23" fmla="*/ 162 h 324"/>
                  <a:gd name="T24" fmla="*/ 437 w 443"/>
                  <a:gd name="T25" fmla="*/ 194 h 324"/>
                  <a:gd name="T26" fmla="*/ 421 w 443"/>
                  <a:gd name="T27" fmla="*/ 232 h 324"/>
                  <a:gd name="T28" fmla="*/ 378 w 443"/>
                  <a:gd name="T29" fmla="*/ 275 h 324"/>
                  <a:gd name="T30" fmla="*/ 308 w 443"/>
                  <a:gd name="T31" fmla="*/ 308 h 324"/>
                  <a:gd name="T32" fmla="*/ 265 w 443"/>
                  <a:gd name="T33" fmla="*/ 318 h 324"/>
                  <a:gd name="T34" fmla="*/ 146 w 443"/>
                  <a:gd name="T35" fmla="*/ 313 h 324"/>
                  <a:gd name="T36" fmla="*/ 103 w 443"/>
                  <a:gd name="T37" fmla="*/ 297 h 324"/>
                  <a:gd name="T38" fmla="*/ 76 w 443"/>
                  <a:gd name="T39" fmla="*/ 275 h 324"/>
                  <a:gd name="T40" fmla="*/ 43 w 443"/>
                  <a:gd name="T41" fmla="*/ 254 h 324"/>
                  <a:gd name="T42" fmla="*/ 16 w 443"/>
                  <a:gd name="T43" fmla="*/ 227 h 324"/>
                  <a:gd name="T44" fmla="*/ 6 w 443"/>
                  <a:gd name="T45" fmla="*/ 189 h 324"/>
                  <a:gd name="T46" fmla="*/ 33 w 443"/>
                  <a:gd name="T47" fmla="*/ 162 h 324"/>
                  <a:gd name="T48" fmla="*/ 49 w 443"/>
                  <a:gd name="T49" fmla="*/ 216 h 324"/>
                  <a:gd name="T50" fmla="*/ 92 w 443"/>
                  <a:gd name="T51" fmla="*/ 248 h 324"/>
                  <a:gd name="T52" fmla="*/ 157 w 443"/>
                  <a:gd name="T53" fmla="*/ 281 h 324"/>
                  <a:gd name="T54" fmla="*/ 265 w 443"/>
                  <a:gd name="T55" fmla="*/ 286 h 324"/>
                  <a:gd name="T56" fmla="*/ 356 w 443"/>
                  <a:gd name="T57" fmla="*/ 248 h 324"/>
                  <a:gd name="T58" fmla="*/ 400 w 443"/>
                  <a:gd name="T59" fmla="*/ 205 h 324"/>
                  <a:gd name="T60" fmla="*/ 410 w 443"/>
                  <a:gd name="T61" fmla="*/ 162 h 324"/>
                  <a:gd name="T62" fmla="*/ 400 w 443"/>
                  <a:gd name="T63" fmla="*/ 129 h 324"/>
                  <a:gd name="T64" fmla="*/ 356 w 443"/>
                  <a:gd name="T65" fmla="*/ 75 h 324"/>
                  <a:gd name="T66" fmla="*/ 265 w 443"/>
                  <a:gd name="T67" fmla="*/ 38 h 324"/>
                  <a:gd name="T68" fmla="*/ 157 w 443"/>
                  <a:gd name="T69" fmla="*/ 43 h 324"/>
                  <a:gd name="T70" fmla="*/ 92 w 443"/>
                  <a:gd name="T71" fmla="*/ 75 h 324"/>
                  <a:gd name="T72" fmla="*/ 43 w 443"/>
                  <a:gd name="T73" fmla="*/ 124 h 324"/>
                  <a:gd name="T74" fmla="*/ 6 w 443"/>
                  <a:gd name="T75" fmla="*/ 135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3" h="324">
                    <a:moveTo>
                      <a:pt x="6" y="135"/>
                    </a:moveTo>
                    <a:lnTo>
                      <a:pt x="6" y="129"/>
                    </a:lnTo>
                    <a:lnTo>
                      <a:pt x="16" y="102"/>
                    </a:lnTo>
                    <a:lnTo>
                      <a:pt x="22" y="97"/>
                    </a:lnTo>
                    <a:lnTo>
                      <a:pt x="43" y="70"/>
                    </a:lnTo>
                    <a:lnTo>
                      <a:pt x="70" y="49"/>
                    </a:lnTo>
                    <a:lnTo>
                      <a:pt x="76" y="49"/>
                    </a:lnTo>
                    <a:lnTo>
                      <a:pt x="103" y="32"/>
                    </a:lnTo>
                    <a:lnTo>
                      <a:pt x="103" y="27"/>
                    </a:lnTo>
                    <a:lnTo>
                      <a:pt x="141" y="11"/>
                    </a:lnTo>
                    <a:lnTo>
                      <a:pt x="146" y="11"/>
                    </a:lnTo>
                    <a:lnTo>
                      <a:pt x="221" y="0"/>
                    </a:lnTo>
                    <a:lnTo>
                      <a:pt x="265" y="5"/>
                    </a:lnTo>
                    <a:lnTo>
                      <a:pt x="302" y="11"/>
                    </a:lnTo>
                    <a:lnTo>
                      <a:pt x="308" y="16"/>
                    </a:lnTo>
                    <a:lnTo>
                      <a:pt x="373" y="49"/>
                    </a:lnTo>
                    <a:lnTo>
                      <a:pt x="378" y="49"/>
                    </a:lnTo>
                    <a:lnTo>
                      <a:pt x="405" y="70"/>
                    </a:lnTo>
                    <a:lnTo>
                      <a:pt x="405" y="75"/>
                    </a:lnTo>
                    <a:lnTo>
                      <a:pt x="421" y="102"/>
                    </a:lnTo>
                    <a:lnTo>
                      <a:pt x="427" y="102"/>
                    </a:lnTo>
                    <a:lnTo>
                      <a:pt x="437" y="129"/>
                    </a:lnTo>
                    <a:lnTo>
                      <a:pt x="437" y="135"/>
                    </a:lnTo>
                    <a:lnTo>
                      <a:pt x="443" y="162"/>
                    </a:lnTo>
                    <a:lnTo>
                      <a:pt x="437" y="189"/>
                    </a:lnTo>
                    <a:lnTo>
                      <a:pt x="437" y="194"/>
                    </a:lnTo>
                    <a:lnTo>
                      <a:pt x="427" y="227"/>
                    </a:lnTo>
                    <a:lnTo>
                      <a:pt x="421" y="232"/>
                    </a:lnTo>
                    <a:lnTo>
                      <a:pt x="405" y="254"/>
                    </a:lnTo>
                    <a:lnTo>
                      <a:pt x="378" y="275"/>
                    </a:lnTo>
                    <a:lnTo>
                      <a:pt x="373" y="275"/>
                    </a:lnTo>
                    <a:lnTo>
                      <a:pt x="308" y="308"/>
                    </a:lnTo>
                    <a:lnTo>
                      <a:pt x="302" y="313"/>
                    </a:lnTo>
                    <a:lnTo>
                      <a:pt x="265" y="318"/>
                    </a:lnTo>
                    <a:lnTo>
                      <a:pt x="221" y="324"/>
                    </a:lnTo>
                    <a:lnTo>
                      <a:pt x="146" y="313"/>
                    </a:lnTo>
                    <a:lnTo>
                      <a:pt x="141" y="313"/>
                    </a:lnTo>
                    <a:lnTo>
                      <a:pt x="103" y="297"/>
                    </a:lnTo>
                    <a:lnTo>
                      <a:pt x="103" y="291"/>
                    </a:lnTo>
                    <a:lnTo>
                      <a:pt x="76" y="275"/>
                    </a:lnTo>
                    <a:lnTo>
                      <a:pt x="70" y="275"/>
                    </a:lnTo>
                    <a:lnTo>
                      <a:pt x="43" y="254"/>
                    </a:lnTo>
                    <a:lnTo>
                      <a:pt x="22" y="232"/>
                    </a:lnTo>
                    <a:lnTo>
                      <a:pt x="16" y="227"/>
                    </a:lnTo>
                    <a:lnTo>
                      <a:pt x="6" y="194"/>
                    </a:lnTo>
                    <a:lnTo>
                      <a:pt x="6" y="189"/>
                    </a:lnTo>
                    <a:lnTo>
                      <a:pt x="0" y="162"/>
                    </a:lnTo>
                    <a:lnTo>
                      <a:pt x="33" y="162"/>
                    </a:lnTo>
                    <a:lnTo>
                      <a:pt x="38" y="178"/>
                    </a:lnTo>
                    <a:lnTo>
                      <a:pt x="49" y="216"/>
                    </a:lnTo>
                    <a:lnTo>
                      <a:pt x="38" y="205"/>
                    </a:lnTo>
                    <a:lnTo>
                      <a:pt x="92" y="248"/>
                    </a:lnTo>
                    <a:lnTo>
                      <a:pt x="135" y="275"/>
                    </a:lnTo>
                    <a:lnTo>
                      <a:pt x="157" y="281"/>
                    </a:lnTo>
                    <a:lnTo>
                      <a:pt x="221" y="291"/>
                    </a:lnTo>
                    <a:lnTo>
                      <a:pt x="265" y="286"/>
                    </a:lnTo>
                    <a:lnTo>
                      <a:pt x="286" y="281"/>
                    </a:lnTo>
                    <a:lnTo>
                      <a:pt x="356" y="248"/>
                    </a:lnTo>
                    <a:lnTo>
                      <a:pt x="378" y="232"/>
                    </a:lnTo>
                    <a:lnTo>
                      <a:pt x="400" y="205"/>
                    </a:lnTo>
                    <a:lnTo>
                      <a:pt x="410" y="178"/>
                    </a:lnTo>
                    <a:lnTo>
                      <a:pt x="410" y="162"/>
                    </a:lnTo>
                    <a:lnTo>
                      <a:pt x="405" y="146"/>
                    </a:lnTo>
                    <a:lnTo>
                      <a:pt x="400" y="129"/>
                    </a:lnTo>
                    <a:lnTo>
                      <a:pt x="378" y="92"/>
                    </a:lnTo>
                    <a:lnTo>
                      <a:pt x="356" y="75"/>
                    </a:lnTo>
                    <a:lnTo>
                      <a:pt x="286" y="43"/>
                    </a:lnTo>
                    <a:lnTo>
                      <a:pt x="265" y="38"/>
                    </a:lnTo>
                    <a:lnTo>
                      <a:pt x="221" y="32"/>
                    </a:lnTo>
                    <a:lnTo>
                      <a:pt x="157" y="43"/>
                    </a:lnTo>
                    <a:lnTo>
                      <a:pt x="135" y="49"/>
                    </a:lnTo>
                    <a:lnTo>
                      <a:pt x="92" y="75"/>
                    </a:lnTo>
                    <a:lnTo>
                      <a:pt x="70" y="97"/>
                    </a:lnTo>
                    <a:lnTo>
                      <a:pt x="43" y="124"/>
                    </a:lnTo>
                    <a:lnTo>
                      <a:pt x="38" y="140"/>
                    </a:lnTo>
                    <a:lnTo>
                      <a:pt x="6" y="13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2" name="Freeform 242"/>
              <p:cNvSpPr>
                <a:spLocks/>
              </p:cNvSpPr>
              <p:nvPr/>
            </p:nvSpPr>
            <p:spPr bwMode="auto">
              <a:xfrm>
                <a:off x="3519" y="1697"/>
                <a:ext cx="38" cy="27"/>
              </a:xfrm>
              <a:custGeom>
                <a:avLst/>
                <a:gdLst>
                  <a:gd name="T0" fmla="*/ 0 w 38"/>
                  <a:gd name="T1" fmla="*/ 27 h 27"/>
                  <a:gd name="T2" fmla="*/ 6 w 38"/>
                  <a:gd name="T3" fmla="*/ 0 h 27"/>
                  <a:gd name="T4" fmla="*/ 38 w 38"/>
                  <a:gd name="T5" fmla="*/ 0 h 27"/>
                  <a:gd name="T6" fmla="*/ 33 w 38"/>
                  <a:gd name="T7" fmla="*/ 27 h 27"/>
                  <a:gd name="T8" fmla="*/ 0 w 38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7">
                    <a:moveTo>
                      <a:pt x="0" y="27"/>
                    </a:moveTo>
                    <a:lnTo>
                      <a:pt x="6" y="0"/>
                    </a:lnTo>
                    <a:lnTo>
                      <a:pt x="38" y="0"/>
                    </a:lnTo>
                    <a:lnTo>
                      <a:pt x="33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3" name="Freeform 243"/>
              <p:cNvSpPr>
                <a:spLocks/>
              </p:cNvSpPr>
              <p:nvPr/>
            </p:nvSpPr>
            <p:spPr bwMode="auto">
              <a:xfrm>
                <a:off x="3676" y="1950"/>
                <a:ext cx="221" cy="119"/>
              </a:xfrm>
              <a:custGeom>
                <a:avLst/>
                <a:gdLst>
                  <a:gd name="T0" fmla="*/ 11 w 221"/>
                  <a:gd name="T1" fmla="*/ 38 h 119"/>
                  <a:gd name="T2" fmla="*/ 11 w 221"/>
                  <a:gd name="T3" fmla="*/ 33 h 119"/>
                  <a:gd name="T4" fmla="*/ 32 w 221"/>
                  <a:gd name="T5" fmla="*/ 17 h 119"/>
                  <a:gd name="T6" fmla="*/ 38 w 221"/>
                  <a:gd name="T7" fmla="*/ 17 h 119"/>
                  <a:gd name="T8" fmla="*/ 70 w 221"/>
                  <a:gd name="T9" fmla="*/ 6 h 119"/>
                  <a:gd name="T10" fmla="*/ 113 w 221"/>
                  <a:gd name="T11" fmla="*/ 0 h 119"/>
                  <a:gd name="T12" fmla="*/ 151 w 221"/>
                  <a:gd name="T13" fmla="*/ 6 h 119"/>
                  <a:gd name="T14" fmla="*/ 183 w 221"/>
                  <a:gd name="T15" fmla="*/ 17 h 119"/>
                  <a:gd name="T16" fmla="*/ 189 w 221"/>
                  <a:gd name="T17" fmla="*/ 17 h 119"/>
                  <a:gd name="T18" fmla="*/ 210 w 221"/>
                  <a:gd name="T19" fmla="*/ 33 h 119"/>
                  <a:gd name="T20" fmla="*/ 210 w 221"/>
                  <a:gd name="T21" fmla="*/ 38 h 119"/>
                  <a:gd name="T22" fmla="*/ 221 w 221"/>
                  <a:gd name="T23" fmla="*/ 60 h 119"/>
                  <a:gd name="T24" fmla="*/ 210 w 221"/>
                  <a:gd name="T25" fmla="*/ 81 h 119"/>
                  <a:gd name="T26" fmla="*/ 210 w 221"/>
                  <a:gd name="T27" fmla="*/ 87 h 119"/>
                  <a:gd name="T28" fmla="*/ 189 w 221"/>
                  <a:gd name="T29" fmla="*/ 103 h 119"/>
                  <a:gd name="T30" fmla="*/ 183 w 221"/>
                  <a:gd name="T31" fmla="*/ 103 h 119"/>
                  <a:gd name="T32" fmla="*/ 151 w 221"/>
                  <a:gd name="T33" fmla="*/ 114 h 119"/>
                  <a:gd name="T34" fmla="*/ 113 w 221"/>
                  <a:gd name="T35" fmla="*/ 119 h 119"/>
                  <a:gd name="T36" fmla="*/ 70 w 221"/>
                  <a:gd name="T37" fmla="*/ 114 h 119"/>
                  <a:gd name="T38" fmla="*/ 38 w 221"/>
                  <a:gd name="T39" fmla="*/ 103 h 119"/>
                  <a:gd name="T40" fmla="*/ 32 w 221"/>
                  <a:gd name="T41" fmla="*/ 103 h 119"/>
                  <a:gd name="T42" fmla="*/ 11 w 221"/>
                  <a:gd name="T43" fmla="*/ 87 h 119"/>
                  <a:gd name="T44" fmla="*/ 11 w 221"/>
                  <a:gd name="T45" fmla="*/ 81 h 119"/>
                  <a:gd name="T46" fmla="*/ 0 w 221"/>
                  <a:gd name="T47" fmla="*/ 60 h 119"/>
                  <a:gd name="T48" fmla="*/ 16 w 221"/>
                  <a:gd name="T49" fmla="*/ 60 h 119"/>
                  <a:gd name="T50" fmla="*/ 27 w 221"/>
                  <a:gd name="T51" fmla="*/ 81 h 119"/>
                  <a:gd name="T52" fmla="*/ 32 w 221"/>
                  <a:gd name="T53" fmla="*/ 87 h 119"/>
                  <a:gd name="T54" fmla="*/ 70 w 221"/>
                  <a:gd name="T55" fmla="*/ 98 h 119"/>
                  <a:gd name="T56" fmla="*/ 113 w 221"/>
                  <a:gd name="T57" fmla="*/ 103 h 119"/>
                  <a:gd name="T58" fmla="*/ 151 w 221"/>
                  <a:gd name="T59" fmla="*/ 98 h 119"/>
                  <a:gd name="T60" fmla="*/ 189 w 221"/>
                  <a:gd name="T61" fmla="*/ 87 h 119"/>
                  <a:gd name="T62" fmla="*/ 194 w 221"/>
                  <a:gd name="T63" fmla="*/ 81 h 119"/>
                  <a:gd name="T64" fmla="*/ 205 w 221"/>
                  <a:gd name="T65" fmla="*/ 60 h 119"/>
                  <a:gd name="T66" fmla="*/ 194 w 221"/>
                  <a:gd name="T67" fmla="*/ 38 h 119"/>
                  <a:gd name="T68" fmla="*/ 189 w 221"/>
                  <a:gd name="T69" fmla="*/ 33 h 119"/>
                  <a:gd name="T70" fmla="*/ 151 w 221"/>
                  <a:gd name="T71" fmla="*/ 22 h 119"/>
                  <a:gd name="T72" fmla="*/ 113 w 221"/>
                  <a:gd name="T73" fmla="*/ 17 h 119"/>
                  <a:gd name="T74" fmla="*/ 70 w 221"/>
                  <a:gd name="T75" fmla="*/ 22 h 119"/>
                  <a:gd name="T76" fmla="*/ 32 w 221"/>
                  <a:gd name="T77" fmla="*/ 33 h 119"/>
                  <a:gd name="T78" fmla="*/ 21 w 221"/>
                  <a:gd name="T79" fmla="*/ 44 h 119"/>
                  <a:gd name="T80" fmla="*/ 11 w 221"/>
                  <a:gd name="T81" fmla="*/ 3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1" h="119">
                    <a:moveTo>
                      <a:pt x="11" y="38"/>
                    </a:moveTo>
                    <a:lnTo>
                      <a:pt x="11" y="33"/>
                    </a:lnTo>
                    <a:lnTo>
                      <a:pt x="32" y="17"/>
                    </a:lnTo>
                    <a:lnTo>
                      <a:pt x="38" y="17"/>
                    </a:lnTo>
                    <a:lnTo>
                      <a:pt x="70" y="6"/>
                    </a:lnTo>
                    <a:lnTo>
                      <a:pt x="113" y="0"/>
                    </a:lnTo>
                    <a:lnTo>
                      <a:pt x="151" y="6"/>
                    </a:lnTo>
                    <a:lnTo>
                      <a:pt x="183" y="17"/>
                    </a:lnTo>
                    <a:lnTo>
                      <a:pt x="189" y="17"/>
                    </a:lnTo>
                    <a:lnTo>
                      <a:pt x="210" y="33"/>
                    </a:lnTo>
                    <a:lnTo>
                      <a:pt x="210" y="38"/>
                    </a:lnTo>
                    <a:lnTo>
                      <a:pt x="221" y="60"/>
                    </a:lnTo>
                    <a:lnTo>
                      <a:pt x="210" y="81"/>
                    </a:lnTo>
                    <a:lnTo>
                      <a:pt x="210" y="87"/>
                    </a:lnTo>
                    <a:lnTo>
                      <a:pt x="189" y="103"/>
                    </a:lnTo>
                    <a:lnTo>
                      <a:pt x="183" y="103"/>
                    </a:lnTo>
                    <a:lnTo>
                      <a:pt x="151" y="114"/>
                    </a:lnTo>
                    <a:lnTo>
                      <a:pt x="113" y="119"/>
                    </a:lnTo>
                    <a:lnTo>
                      <a:pt x="70" y="114"/>
                    </a:lnTo>
                    <a:lnTo>
                      <a:pt x="38" y="103"/>
                    </a:lnTo>
                    <a:lnTo>
                      <a:pt x="32" y="103"/>
                    </a:lnTo>
                    <a:lnTo>
                      <a:pt x="11" y="87"/>
                    </a:lnTo>
                    <a:lnTo>
                      <a:pt x="11" y="81"/>
                    </a:lnTo>
                    <a:lnTo>
                      <a:pt x="0" y="60"/>
                    </a:lnTo>
                    <a:lnTo>
                      <a:pt x="16" y="60"/>
                    </a:lnTo>
                    <a:lnTo>
                      <a:pt x="27" y="81"/>
                    </a:lnTo>
                    <a:lnTo>
                      <a:pt x="32" y="87"/>
                    </a:lnTo>
                    <a:lnTo>
                      <a:pt x="70" y="98"/>
                    </a:lnTo>
                    <a:lnTo>
                      <a:pt x="113" y="103"/>
                    </a:lnTo>
                    <a:lnTo>
                      <a:pt x="151" y="98"/>
                    </a:lnTo>
                    <a:lnTo>
                      <a:pt x="189" y="87"/>
                    </a:lnTo>
                    <a:lnTo>
                      <a:pt x="194" y="81"/>
                    </a:lnTo>
                    <a:lnTo>
                      <a:pt x="205" y="60"/>
                    </a:lnTo>
                    <a:lnTo>
                      <a:pt x="194" y="38"/>
                    </a:lnTo>
                    <a:lnTo>
                      <a:pt x="189" y="33"/>
                    </a:lnTo>
                    <a:lnTo>
                      <a:pt x="151" y="22"/>
                    </a:lnTo>
                    <a:lnTo>
                      <a:pt x="113" y="17"/>
                    </a:lnTo>
                    <a:lnTo>
                      <a:pt x="70" y="22"/>
                    </a:lnTo>
                    <a:lnTo>
                      <a:pt x="32" y="33"/>
                    </a:lnTo>
                    <a:lnTo>
                      <a:pt x="21" y="44"/>
                    </a:lnTo>
                    <a:lnTo>
                      <a:pt x="11" y="3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4" name="Freeform 244"/>
              <p:cNvSpPr>
                <a:spLocks/>
              </p:cNvSpPr>
              <p:nvPr/>
            </p:nvSpPr>
            <p:spPr bwMode="auto">
              <a:xfrm>
                <a:off x="3676" y="1988"/>
                <a:ext cx="27" cy="22"/>
              </a:xfrm>
              <a:custGeom>
                <a:avLst/>
                <a:gdLst>
                  <a:gd name="T0" fmla="*/ 0 w 27"/>
                  <a:gd name="T1" fmla="*/ 22 h 22"/>
                  <a:gd name="T2" fmla="*/ 11 w 27"/>
                  <a:gd name="T3" fmla="*/ 0 h 22"/>
                  <a:gd name="T4" fmla="*/ 27 w 27"/>
                  <a:gd name="T5" fmla="*/ 0 h 22"/>
                  <a:gd name="T6" fmla="*/ 16 w 27"/>
                  <a:gd name="T7" fmla="*/ 22 h 22"/>
                  <a:gd name="T8" fmla="*/ 0 w 27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2">
                    <a:moveTo>
                      <a:pt x="0" y="22"/>
                    </a:moveTo>
                    <a:lnTo>
                      <a:pt x="11" y="0"/>
                    </a:lnTo>
                    <a:lnTo>
                      <a:pt x="27" y="0"/>
                    </a:lnTo>
                    <a:lnTo>
                      <a:pt x="16" y="2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5" name="Freeform 245"/>
              <p:cNvSpPr>
                <a:spLocks/>
              </p:cNvSpPr>
              <p:nvPr/>
            </p:nvSpPr>
            <p:spPr bwMode="auto">
              <a:xfrm>
                <a:off x="3665" y="2026"/>
                <a:ext cx="59" cy="151"/>
              </a:xfrm>
              <a:custGeom>
                <a:avLst/>
                <a:gdLst>
                  <a:gd name="T0" fmla="*/ 16 w 59"/>
                  <a:gd name="T1" fmla="*/ 0 h 151"/>
                  <a:gd name="T2" fmla="*/ 59 w 59"/>
                  <a:gd name="T3" fmla="*/ 151 h 151"/>
                  <a:gd name="T4" fmla="*/ 43 w 59"/>
                  <a:gd name="T5" fmla="*/ 151 h 151"/>
                  <a:gd name="T6" fmla="*/ 0 w 59"/>
                  <a:gd name="T7" fmla="*/ 0 h 151"/>
                  <a:gd name="T8" fmla="*/ 16 w 5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51">
                    <a:moveTo>
                      <a:pt x="16" y="0"/>
                    </a:moveTo>
                    <a:lnTo>
                      <a:pt x="59" y="151"/>
                    </a:lnTo>
                    <a:lnTo>
                      <a:pt x="43" y="151"/>
                    </a:lnTo>
                    <a:lnTo>
                      <a:pt x="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6" name="Freeform 246"/>
              <p:cNvSpPr>
                <a:spLocks/>
              </p:cNvSpPr>
              <p:nvPr/>
            </p:nvSpPr>
            <p:spPr bwMode="auto">
              <a:xfrm>
                <a:off x="3838" y="2026"/>
                <a:ext cx="59" cy="151"/>
              </a:xfrm>
              <a:custGeom>
                <a:avLst/>
                <a:gdLst>
                  <a:gd name="T0" fmla="*/ 59 w 59"/>
                  <a:gd name="T1" fmla="*/ 0 h 151"/>
                  <a:gd name="T2" fmla="*/ 16 w 59"/>
                  <a:gd name="T3" fmla="*/ 151 h 151"/>
                  <a:gd name="T4" fmla="*/ 0 w 59"/>
                  <a:gd name="T5" fmla="*/ 151 h 151"/>
                  <a:gd name="T6" fmla="*/ 43 w 59"/>
                  <a:gd name="T7" fmla="*/ 0 h 151"/>
                  <a:gd name="T8" fmla="*/ 59 w 59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51">
                    <a:moveTo>
                      <a:pt x="59" y="0"/>
                    </a:moveTo>
                    <a:lnTo>
                      <a:pt x="16" y="151"/>
                    </a:lnTo>
                    <a:lnTo>
                      <a:pt x="0" y="151"/>
                    </a:lnTo>
                    <a:lnTo>
                      <a:pt x="43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7" name="Freeform 247"/>
              <p:cNvSpPr>
                <a:spLocks/>
              </p:cNvSpPr>
              <p:nvPr/>
            </p:nvSpPr>
            <p:spPr bwMode="auto">
              <a:xfrm>
                <a:off x="3719" y="2161"/>
                <a:ext cx="135" cy="38"/>
              </a:xfrm>
              <a:custGeom>
                <a:avLst/>
                <a:gdLst>
                  <a:gd name="T0" fmla="*/ 135 w 135"/>
                  <a:gd name="T1" fmla="*/ 16 h 38"/>
                  <a:gd name="T2" fmla="*/ 108 w 135"/>
                  <a:gd name="T3" fmla="*/ 32 h 38"/>
                  <a:gd name="T4" fmla="*/ 102 w 135"/>
                  <a:gd name="T5" fmla="*/ 32 h 38"/>
                  <a:gd name="T6" fmla="*/ 65 w 135"/>
                  <a:gd name="T7" fmla="*/ 38 h 38"/>
                  <a:gd name="T8" fmla="*/ 32 w 135"/>
                  <a:gd name="T9" fmla="*/ 32 h 38"/>
                  <a:gd name="T10" fmla="*/ 27 w 135"/>
                  <a:gd name="T11" fmla="*/ 32 h 38"/>
                  <a:gd name="T12" fmla="*/ 0 w 135"/>
                  <a:gd name="T13" fmla="*/ 16 h 38"/>
                  <a:gd name="T14" fmla="*/ 11 w 135"/>
                  <a:gd name="T15" fmla="*/ 0 h 38"/>
                  <a:gd name="T16" fmla="*/ 38 w 135"/>
                  <a:gd name="T17" fmla="*/ 16 h 38"/>
                  <a:gd name="T18" fmla="*/ 65 w 135"/>
                  <a:gd name="T19" fmla="*/ 22 h 38"/>
                  <a:gd name="T20" fmla="*/ 97 w 135"/>
                  <a:gd name="T21" fmla="*/ 16 h 38"/>
                  <a:gd name="T22" fmla="*/ 124 w 135"/>
                  <a:gd name="T23" fmla="*/ 0 h 38"/>
                  <a:gd name="T24" fmla="*/ 135 w 135"/>
                  <a:gd name="T25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38">
                    <a:moveTo>
                      <a:pt x="135" y="16"/>
                    </a:moveTo>
                    <a:lnTo>
                      <a:pt x="108" y="32"/>
                    </a:lnTo>
                    <a:lnTo>
                      <a:pt x="102" y="32"/>
                    </a:lnTo>
                    <a:lnTo>
                      <a:pt x="65" y="38"/>
                    </a:lnTo>
                    <a:lnTo>
                      <a:pt x="32" y="32"/>
                    </a:lnTo>
                    <a:lnTo>
                      <a:pt x="27" y="32"/>
                    </a:lnTo>
                    <a:lnTo>
                      <a:pt x="0" y="16"/>
                    </a:lnTo>
                    <a:lnTo>
                      <a:pt x="11" y="0"/>
                    </a:lnTo>
                    <a:lnTo>
                      <a:pt x="38" y="16"/>
                    </a:lnTo>
                    <a:lnTo>
                      <a:pt x="65" y="22"/>
                    </a:lnTo>
                    <a:lnTo>
                      <a:pt x="97" y="16"/>
                    </a:lnTo>
                    <a:lnTo>
                      <a:pt x="124" y="0"/>
                    </a:lnTo>
                    <a:lnTo>
                      <a:pt x="135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28" name="Freeform 248"/>
              <p:cNvSpPr>
                <a:spLocks/>
              </p:cNvSpPr>
              <p:nvPr/>
            </p:nvSpPr>
            <p:spPr bwMode="auto">
              <a:xfrm>
                <a:off x="3767" y="1988"/>
                <a:ext cx="54" cy="49"/>
              </a:xfrm>
              <a:custGeom>
                <a:avLst/>
                <a:gdLst>
                  <a:gd name="T0" fmla="*/ 17 w 54"/>
                  <a:gd name="T1" fmla="*/ 0 h 49"/>
                  <a:gd name="T2" fmla="*/ 22 w 54"/>
                  <a:gd name="T3" fmla="*/ 27 h 49"/>
                  <a:gd name="T4" fmla="*/ 44 w 54"/>
                  <a:gd name="T5" fmla="*/ 6 h 49"/>
                  <a:gd name="T6" fmla="*/ 54 w 54"/>
                  <a:gd name="T7" fmla="*/ 16 h 49"/>
                  <a:gd name="T8" fmla="*/ 22 w 54"/>
                  <a:gd name="T9" fmla="*/ 49 h 49"/>
                  <a:gd name="T10" fmla="*/ 6 w 54"/>
                  <a:gd name="T11" fmla="*/ 43 h 49"/>
                  <a:gd name="T12" fmla="*/ 0 w 54"/>
                  <a:gd name="T13" fmla="*/ 0 h 49"/>
                  <a:gd name="T14" fmla="*/ 17 w 54"/>
                  <a:gd name="T1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49">
                    <a:moveTo>
                      <a:pt x="17" y="0"/>
                    </a:moveTo>
                    <a:lnTo>
                      <a:pt x="22" y="27"/>
                    </a:lnTo>
                    <a:lnTo>
                      <a:pt x="44" y="6"/>
                    </a:lnTo>
                    <a:lnTo>
                      <a:pt x="54" y="16"/>
                    </a:lnTo>
                    <a:lnTo>
                      <a:pt x="22" y="49"/>
                    </a:lnTo>
                    <a:lnTo>
                      <a:pt x="6" y="43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0" name="Freeform 280"/>
              <p:cNvSpPr>
                <a:spLocks/>
              </p:cNvSpPr>
              <p:nvPr/>
            </p:nvSpPr>
            <p:spPr bwMode="auto">
              <a:xfrm>
                <a:off x="2694" y="1519"/>
                <a:ext cx="75" cy="54"/>
              </a:xfrm>
              <a:custGeom>
                <a:avLst/>
                <a:gdLst>
                  <a:gd name="T0" fmla="*/ 16 w 75"/>
                  <a:gd name="T1" fmla="*/ 0 h 54"/>
                  <a:gd name="T2" fmla="*/ 32 w 75"/>
                  <a:gd name="T3" fmla="*/ 38 h 54"/>
                  <a:gd name="T4" fmla="*/ 64 w 75"/>
                  <a:gd name="T5" fmla="*/ 5 h 54"/>
                  <a:gd name="T6" fmla="*/ 75 w 75"/>
                  <a:gd name="T7" fmla="*/ 16 h 54"/>
                  <a:gd name="T8" fmla="*/ 37 w 75"/>
                  <a:gd name="T9" fmla="*/ 54 h 54"/>
                  <a:gd name="T10" fmla="*/ 21 w 75"/>
                  <a:gd name="T11" fmla="*/ 48 h 54"/>
                  <a:gd name="T12" fmla="*/ 0 w 75"/>
                  <a:gd name="T13" fmla="*/ 0 h 54"/>
                  <a:gd name="T14" fmla="*/ 16 w 75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54">
                    <a:moveTo>
                      <a:pt x="16" y="0"/>
                    </a:moveTo>
                    <a:lnTo>
                      <a:pt x="32" y="38"/>
                    </a:lnTo>
                    <a:lnTo>
                      <a:pt x="64" y="5"/>
                    </a:lnTo>
                    <a:lnTo>
                      <a:pt x="75" y="16"/>
                    </a:lnTo>
                    <a:lnTo>
                      <a:pt x="37" y="54"/>
                    </a:lnTo>
                    <a:lnTo>
                      <a:pt x="21" y="48"/>
                    </a:lnTo>
                    <a:lnTo>
                      <a:pt x="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1" name="Freeform 281"/>
              <p:cNvSpPr>
                <a:spLocks/>
              </p:cNvSpPr>
              <p:nvPr/>
            </p:nvSpPr>
            <p:spPr bwMode="auto">
              <a:xfrm>
                <a:off x="3131" y="1519"/>
                <a:ext cx="59" cy="54"/>
              </a:xfrm>
              <a:custGeom>
                <a:avLst/>
                <a:gdLst>
                  <a:gd name="T0" fmla="*/ 0 w 59"/>
                  <a:gd name="T1" fmla="*/ 21 h 54"/>
                  <a:gd name="T2" fmla="*/ 43 w 59"/>
                  <a:gd name="T3" fmla="*/ 38 h 54"/>
                  <a:gd name="T4" fmla="*/ 43 w 59"/>
                  <a:gd name="T5" fmla="*/ 0 h 54"/>
                  <a:gd name="T6" fmla="*/ 59 w 59"/>
                  <a:gd name="T7" fmla="*/ 0 h 54"/>
                  <a:gd name="T8" fmla="*/ 59 w 59"/>
                  <a:gd name="T9" fmla="*/ 43 h 54"/>
                  <a:gd name="T10" fmla="*/ 48 w 59"/>
                  <a:gd name="T11" fmla="*/ 54 h 54"/>
                  <a:gd name="T12" fmla="*/ 0 w 59"/>
                  <a:gd name="T13" fmla="*/ 38 h 54"/>
                  <a:gd name="T14" fmla="*/ 0 w 59"/>
                  <a:gd name="T15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54">
                    <a:moveTo>
                      <a:pt x="0" y="21"/>
                    </a:moveTo>
                    <a:lnTo>
                      <a:pt x="43" y="38"/>
                    </a:lnTo>
                    <a:lnTo>
                      <a:pt x="43" y="0"/>
                    </a:lnTo>
                    <a:lnTo>
                      <a:pt x="59" y="0"/>
                    </a:lnTo>
                    <a:lnTo>
                      <a:pt x="59" y="43"/>
                    </a:lnTo>
                    <a:lnTo>
                      <a:pt x="48" y="54"/>
                    </a:lnTo>
                    <a:lnTo>
                      <a:pt x="0" y="3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2" name="Freeform 282"/>
              <p:cNvSpPr>
                <a:spLocks/>
              </p:cNvSpPr>
              <p:nvPr/>
            </p:nvSpPr>
            <p:spPr bwMode="auto">
              <a:xfrm>
                <a:off x="3303" y="1524"/>
                <a:ext cx="54" cy="54"/>
              </a:xfrm>
              <a:custGeom>
                <a:avLst/>
                <a:gdLst>
                  <a:gd name="T0" fmla="*/ 27 w 54"/>
                  <a:gd name="T1" fmla="*/ 0 h 54"/>
                  <a:gd name="T2" fmla="*/ 17 w 54"/>
                  <a:gd name="T3" fmla="*/ 38 h 54"/>
                  <a:gd name="T4" fmla="*/ 54 w 54"/>
                  <a:gd name="T5" fmla="*/ 33 h 54"/>
                  <a:gd name="T6" fmla="*/ 54 w 54"/>
                  <a:gd name="T7" fmla="*/ 49 h 54"/>
                  <a:gd name="T8" fmla="*/ 11 w 54"/>
                  <a:gd name="T9" fmla="*/ 54 h 54"/>
                  <a:gd name="T10" fmla="*/ 0 w 54"/>
                  <a:gd name="T11" fmla="*/ 43 h 54"/>
                  <a:gd name="T12" fmla="*/ 11 w 54"/>
                  <a:gd name="T13" fmla="*/ 0 h 54"/>
                  <a:gd name="T14" fmla="*/ 27 w 54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54">
                    <a:moveTo>
                      <a:pt x="27" y="0"/>
                    </a:moveTo>
                    <a:lnTo>
                      <a:pt x="17" y="38"/>
                    </a:lnTo>
                    <a:lnTo>
                      <a:pt x="54" y="33"/>
                    </a:lnTo>
                    <a:lnTo>
                      <a:pt x="54" y="49"/>
                    </a:lnTo>
                    <a:lnTo>
                      <a:pt x="11" y="54"/>
                    </a:lnTo>
                    <a:lnTo>
                      <a:pt x="0" y="43"/>
                    </a:lnTo>
                    <a:lnTo>
                      <a:pt x="11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3" name="Freeform 283"/>
              <p:cNvSpPr>
                <a:spLocks/>
              </p:cNvSpPr>
              <p:nvPr/>
            </p:nvSpPr>
            <p:spPr bwMode="auto">
              <a:xfrm>
                <a:off x="3665" y="1513"/>
                <a:ext cx="65" cy="60"/>
              </a:xfrm>
              <a:custGeom>
                <a:avLst/>
                <a:gdLst>
                  <a:gd name="T0" fmla="*/ 0 w 65"/>
                  <a:gd name="T1" fmla="*/ 17 h 60"/>
                  <a:gd name="T2" fmla="*/ 43 w 65"/>
                  <a:gd name="T3" fmla="*/ 44 h 60"/>
                  <a:gd name="T4" fmla="*/ 49 w 65"/>
                  <a:gd name="T5" fmla="*/ 0 h 60"/>
                  <a:gd name="T6" fmla="*/ 65 w 65"/>
                  <a:gd name="T7" fmla="*/ 0 h 60"/>
                  <a:gd name="T8" fmla="*/ 59 w 65"/>
                  <a:gd name="T9" fmla="*/ 49 h 60"/>
                  <a:gd name="T10" fmla="*/ 49 w 65"/>
                  <a:gd name="T11" fmla="*/ 60 h 60"/>
                  <a:gd name="T12" fmla="*/ 0 w 65"/>
                  <a:gd name="T13" fmla="*/ 33 h 60"/>
                  <a:gd name="T14" fmla="*/ 0 w 65"/>
                  <a:gd name="T15" fmla="*/ 1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60">
                    <a:moveTo>
                      <a:pt x="0" y="17"/>
                    </a:moveTo>
                    <a:lnTo>
                      <a:pt x="43" y="44"/>
                    </a:lnTo>
                    <a:lnTo>
                      <a:pt x="49" y="0"/>
                    </a:lnTo>
                    <a:lnTo>
                      <a:pt x="65" y="0"/>
                    </a:lnTo>
                    <a:lnTo>
                      <a:pt x="59" y="49"/>
                    </a:lnTo>
                    <a:lnTo>
                      <a:pt x="49" y="60"/>
                    </a:lnTo>
                    <a:lnTo>
                      <a:pt x="0" y="33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4" name="Freeform 284"/>
              <p:cNvSpPr>
                <a:spLocks/>
              </p:cNvSpPr>
              <p:nvPr/>
            </p:nvSpPr>
            <p:spPr bwMode="auto">
              <a:xfrm>
                <a:off x="3125" y="2145"/>
                <a:ext cx="81" cy="54"/>
              </a:xfrm>
              <a:custGeom>
                <a:avLst/>
                <a:gdLst>
                  <a:gd name="T0" fmla="*/ 11 w 81"/>
                  <a:gd name="T1" fmla="*/ 0 h 54"/>
                  <a:gd name="T2" fmla="*/ 43 w 81"/>
                  <a:gd name="T3" fmla="*/ 38 h 54"/>
                  <a:gd name="T4" fmla="*/ 65 w 81"/>
                  <a:gd name="T5" fmla="*/ 0 h 54"/>
                  <a:gd name="T6" fmla="*/ 81 w 81"/>
                  <a:gd name="T7" fmla="*/ 11 h 54"/>
                  <a:gd name="T8" fmla="*/ 54 w 81"/>
                  <a:gd name="T9" fmla="*/ 54 h 54"/>
                  <a:gd name="T10" fmla="*/ 38 w 81"/>
                  <a:gd name="T11" fmla="*/ 54 h 54"/>
                  <a:gd name="T12" fmla="*/ 0 w 81"/>
                  <a:gd name="T13" fmla="*/ 11 h 54"/>
                  <a:gd name="T14" fmla="*/ 11 w 81"/>
                  <a:gd name="T1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1" h="54">
                    <a:moveTo>
                      <a:pt x="11" y="0"/>
                    </a:moveTo>
                    <a:lnTo>
                      <a:pt x="43" y="38"/>
                    </a:lnTo>
                    <a:lnTo>
                      <a:pt x="65" y="0"/>
                    </a:lnTo>
                    <a:lnTo>
                      <a:pt x="81" y="11"/>
                    </a:lnTo>
                    <a:lnTo>
                      <a:pt x="54" y="54"/>
                    </a:lnTo>
                    <a:lnTo>
                      <a:pt x="38" y="54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5" name="Freeform 285"/>
              <p:cNvSpPr>
                <a:spLocks/>
              </p:cNvSpPr>
              <p:nvPr/>
            </p:nvSpPr>
            <p:spPr bwMode="auto">
              <a:xfrm>
                <a:off x="2688" y="2150"/>
                <a:ext cx="76" cy="60"/>
              </a:xfrm>
              <a:custGeom>
                <a:avLst/>
                <a:gdLst>
                  <a:gd name="T0" fmla="*/ 11 w 76"/>
                  <a:gd name="T1" fmla="*/ 11 h 60"/>
                  <a:gd name="T2" fmla="*/ 49 w 76"/>
                  <a:gd name="T3" fmla="*/ 43 h 60"/>
                  <a:gd name="T4" fmla="*/ 60 w 76"/>
                  <a:gd name="T5" fmla="*/ 0 h 60"/>
                  <a:gd name="T6" fmla="*/ 76 w 76"/>
                  <a:gd name="T7" fmla="*/ 0 h 60"/>
                  <a:gd name="T8" fmla="*/ 60 w 76"/>
                  <a:gd name="T9" fmla="*/ 54 h 60"/>
                  <a:gd name="T10" fmla="*/ 43 w 76"/>
                  <a:gd name="T11" fmla="*/ 60 h 60"/>
                  <a:gd name="T12" fmla="*/ 0 w 76"/>
                  <a:gd name="T13" fmla="*/ 22 h 60"/>
                  <a:gd name="T14" fmla="*/ 11 w 76"/>
                  <a:gd name="T15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60">
                    <a:moveTo>
                      <a:pt x="11" y="11"/>
                    </a:moveTo>
                    <a:lnTo>
                      <a:pt x="49" y="43"/>
                    </a:lnTo>
                    <a:lnTo>
                      <a:pt x="60" y="0"/>
                    </a:lnTo>
                    <a:lnTo>
                      <a:pt x="76" y="0"/>
                    </a:lnTo>
                    <a:lnTo>
                      <a:pt x="60" y="54"/>
                    </a:lnTo>
                    <a:lnTo>
                      <a:pt x="43" y="60"/>
                    </a:lnTo>
                    <a:lnTo>
                      <a:pt x="0" y="22"/>
                    </a:lnTo>
                    <a:lnTo>
                      <a:pt x="11" y="1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6" name="Freeform 286"/>
              <p:cNvSpPr>
                <a:spLocks/>
              </p:cNvSpPr>
              <p:nvPr/>
            </p:nvSpPr>
            <p:spPr bwMode="auto">
              <a:xfrm>
                <a:off x="2721" y="1125"/>
                <a:ext cx="205" cy="432"/>
              </a:xfrm>
              <a:custGeom>
                <a:avLst/>
                <a:gdLst>
                  <a:gd name="T0" fmla="*/ 0 w 205"/>
                  <a:gd name="T1" fmla="*/ 432 h 432"/>
                  <a:gd name="T2" fmla="*/ 21 w 205"/>
                  <a:gd name="T3" fmla="*/ 313 h 432"/>
                  <a:gd name="T4" fmla="*/ 37 w 205"/>
                  <a:gd name="T5" fmla="*/ 253 h 432"/>
                  <a:gd name="T6" fmla="*/ 59 w 205"/>
                  <a:gd name="T7" fmla="*/ 199 h 432"/>
                  <a:gd name="T8" fmla="*/ 86 w 205"/>
                  <a:gd name="T9" fmla="*/ 146 h 432"/>
                  <a:gd name="T10" fmla="*/ 86 w 205"/>
                  <a:gd name="T11" fmla="*/ 140 h 432"/>
                  <a:gd name="T12" fmla="*/ 118 w 205"/>
                  <a:gd name="T13" fmla="*/ 92 h 432"/>
                  <a:gd name="T14" fmla="*/ 156 w 205"/>
                  <a:gd name="T15" fmla="*/ 43 h 432"/>
                  <a:gd name="T16" fmla="*/ 194 w 205"/>
                  <a:gd name="T17" fmla="*/ 0 h 432"/>
                  <a:gd name="T18" fmla="*/ 205 w 205"/>
                  <a:gd name="T19" fmla="*/ 11 h 432"/>
                  <a:gd name="T20" fmla="*/ 167 w 205"/>
                  <a:gd name="T21" fmla="*/ 54 h 432"/>
                  <a:gd name="T22" fmla="*/ 129 w 205"/>
                  <a:gd name="T23" fmla="*/ 102 h 432"/>
                  <a:gd name="T24" fmla="*/ 107 w 205"/>
                  <a:gd name="T25" fmla="*/ 135 h 432"/>
                  <a:gd name="T26" fmla="*/ 75 w 205"/>
                  <a:gd name="T27" fmla="*/ 199 h 432"/>
                  <a:gd name="T28" fmla="*/ 54 w 205"/>
                  <a:gd name="T29" fmla="*/ 253 h 432"/>
                  <a:gd name="T30" fmla="*/ 37 w 205"/>
                  <a:gd name="T31" fmla="*/ 313 h 432"/>
                  <a:gd name="T32" fmla="*/ 16 w 205"/>
                  <a:gd name="T33" fmla="*/ 432 h 432"/>
                  <a:gd name="T34" fmla="*/ 0 w 205"/>
                  <a:gd name="T3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5" h="432">
                    <a:moveTo>
                      <a:pt x="0" y="432"/>
                    </a:moveTo>
                    <a:lnTo>
                      <a:pt x="21" y="313"/>
                    </a:lnTo>
                    <a:lnTo>
                      <a:pt x="37" y="253"/>
                    </a:lnTo>
                    <a:lnTo>
                      <a:pt x="59" y="199"/>
                    </a:lnTo>
                    <a:lnTo>
                      <a:pt x="86" y="146"/>
                    </a:lnTo>
                    <a:lnTo>
                      <a:pt x="86" y="140"/>
                    </a:lnTo>
                    <a:lnTo>
                      <a:pt x="118" y="92"/>
                    </a:lnTo>
                    <a:lnTo>
                      <a:pt x="156" y="43"/>
                    </a:lnTo>
                    <a:lnTo>
                      <a:pt x="194" y="0"/>
                    </a:lnTo>
                    <a:lnTo>
                      <a:pt x="205" y="11"/>
                    </a:lnTo>
                    <a:lnTo>
                      <a:pt x="167" y="54"/>
                    </a:lnTo>
                    <a:lnTo>
                      <a:pt x="129" y="102"/>
                    </a:lnTo>
                    <a:lnTo>
                      <a:pt x="107" y="135"/>
                    </a:lnTo>
                    <a:lnTo>
                      <a:pt x="75" y="199"/>
                    </a:lnTo>
                    <a:lnTo>
                      <a:pt x="54" y="253"/>
                    </a:lnTo>
                    <a:lnTo>
                      <a:pt x="37" y="313"/>
                    </a:lnTo>
                    <a:lnTo>
                      <a:pt x="16" y="432"/>
                    </a:lnTo>
                    <a:lnTo>
                      <a:pt x="0" y="43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7" name="Freeform 287"/>
              <p:cNvSpPr>
                <a:spLocks/>
              </p:cNvSpPr>
              <p:nvPr/>
            </p:nvSpPr>
            <p:spPr bwMode="auto">
              <a:xfrm>
                <a:off x="3044" y="1141"/>
                <a:ext cx="141" cy="426"/>
              </a:xfrm>
              <a:custGeom>
                <a:avLst/>
                <a:gdLst>
                  <a:gd name="T0" fmla="*/ 124 w 141"/>
                  <a:gd name="T1" fmla="*/ 426 h 426"/>
                  <a:gd name="T2" fmla="*/ 71 w 141"/>
                  <a:gd name="T3" fmla="*/ 340 h 426"/>
                  <a:gd name="T4" fmla="*/ 71 w 141"/>
                  <a:gd name="T5" fmla="*/ 335 h 426"/>
                  <a:gd name="T6" fmla="*/ 33 w 141"/>
                  <a:gd name="T7" fmla="*/ 243 h 426"/>
                  <a:gd name="T8" fmla="*/ 6 w 141"/>
                  <a:gd name="T9" fmla="*/ 146 h 426"/>
                  <a:gd name="T10" fmla="*/ 0 w 141"/>
                  <a:gd name="T11" fmla="*/ 97 h 426"/>
                  <a:gd name="T12" fmla="*/ 0 w 141"/>
                  <a:gd name="T13" fmla="*/ 0 h 426"/>
                  <a:gd name="T14" fmla="*/ 17 w 141"/>
                  <a:gd name="T15" fmla="*/ 0 h 426"/>
                  <a:gd name="T16" fmla="*/ 17 w 141"/>
                  <a:gd name="T17" fmla="*/ 97 h 426"/>
                  <a:gd name="T18" fmla="*/ 22 w 141"/>
                  <a:gd name="T19" fmla="*/ 146 h 426"/>
                  <a:gd name="T20" fmla="*/ 49 w 141"/>
                  <a:gd name="T21" fmla="*/ 243 h 426"/>
                  <a:gd name="T22" fmla="*/ 81 w 141"/>
                  <a:gd name="T23" fmla="*/ 318 h 426"/>
                  <a:gd name="T24" fmla="*/ 141 w 141"/>
                  <a:gd name="T25" fmla="*/ 416 h 426"/>
                  <a:gd name="T26" fmla="*/ 124 w 141"/>
                  <a:gd name="T27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1" h="426">
                    <a:moveTo>
                      <a:pt x="124" y="426"/>
                    </a:moveTo>
                    <a:lnTo>
                      <a:pt x="71" y="340"/>
                    </a:lnTo>
                    <a:lnTo>
                      <a:pt x="71" y="335"/>
                    </a:lnTo>
                    <a:lnTo>
                      <a:pt x="33" y="243"/>
                    </a:lnTo>
                    <a:lnTo>
                      <a:pt x="6" y="146"/>
                    </a:lnTo>
                    <a:lnTo>
                      <a:pt x="0" y="97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97"/>
                    </a:lnTo>
                    <a:lnTo>
                      <a:pt x="22" y="146"/>
                    </a:lnTo>
                    <a:lnTo>
                      <a:pt x="49" y="243"/>
                    </a:lnTo>
                    <a:lnTo>
                      <a:pt x="81" y="318"/>
                    </a:lnTo>
                    <a:lnTo>
                      <a:pt x="141" y="416"/>
                    </a:lnTo>
                    <a:lnTo>
                      <a:pt x="124" y="42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8" name="Freeform 288"/>
              <p:cNvSpPr>
                <a:spLocks/>
              </p:cNvSpPr>
              <p:nvPr/>
            </p:nvSpPr>
            <p:spPr bwMode="auto">
              <a:xfrm>
                <a:off x="3320" y="1222"/>
                <a:ext cx="242" cy="345"/>
              </a:xfrm>
              <a:custGeom>
                <a:avLst/>
                <a:gdLst>
                  <a:gd name="T0" fmla="*/ 242 w 242"/>
                  <a:gd name="T1" fmla="*/ 0 h 345"/>
                  <a:gd name="T2" fmla="*/ 226 w 242"/>
                  <a:gd name="T3" fmla="*/ 54 h 345"/>
                  <a:gd name="T4" fmla="*/ 205 w 242"/>
                  <a:gd name="T5" fmla="*/ 102 h 345"/>
                  <a:gd name="T6" fmla="*/ 205 w 242"/>
                  <a:gd name="T7" fmla="*/ 108 h 345"/>
                  <a:gd name="T8" fmla="*/ 124 w 242"/>
                  <a:gd name="T9" fmla="*/ 237 h 345"/>
                  <a:gd name="T10" fmla="*/ 86 w 242"/>
                  <a:gd name="T11" fmla="*/ 275 h 345"/>
                  <a:gd name="T12" fmla="*/ 54 w 242"/>
                  <a:gd name="T13" fmla="*/ 313 h 345"/>
                  <a:gd name="T14" fmla="*/ 10 w 242"/>
                  <a:gd name="T15" fmla="*/ 345 h 345"/>
                  <a:gd name="T16" fmla="*/ 0 w 242"/>
                  <a:gd name="T17" fmla="*/ 335 h 345"/>
                  <a:gd name="T18" fmla="*/ 43 w 242"/>
                  <a:gd name="T19" fmla="*/ 302 h 345"/>
                  <a:gd name="T20" fmla="*/ 75 w 242"/>
                  <a:gd name="T21" fmla="*/ 264 h 345"/>
                  <a:gd name="T22" fmla="*/ 97 w 242"/>
                  <a:gd name="T23" fmla="*/ 243 h 345"/>
                  <a:gd name="T24" fmla="*/ 199 w 242"/>
                  <a:gd name="T25" fmla="*/ 86 h 345"/>
                  <a:gd name="T26" fmla="*/ 210 w 242"/>
                  <a:gd name="T27" fmla="*/ 54 h 345"/>
                  <a:gd name="T28" fmla="*/ 226 w 242"/>
                  <a:gd name="T29" fmla="*/ 0 h 345"/>
                  <a:gd name="T30" fmla="*/ 242 w 242"/>
                  <a:gd name="T31" fmla="*/ 0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2" h="345">
                    <a:moveTo>
                      <a:pt x="242" y="0"/>
                    </a:moveTo>
                    <a:lnTo>
                      <a:pt x="226" y="54"/>
                    </a:lnTo>
                    <a:lnTo>
                      <a:pt x="205" y="102"/>
                    </a:lnTo>
                    <a:lnTo>
                      <a:pt x="205" y="108"/>
                    </a:lnTo>
                    <a:lnTo>
                      <a:pt x="124" y="237"/>
                    </a:lnTo>
                    <a:lnTo>
                      <a:pt x="86" y="275"/>
                    </a:lnTo>
                    <a:lnTo>
                      <a:pt x="54" y="313"/>
                    </a:lnTo>
                    <a:lnTo>
                      <a:pt x="10" y="345"/>
                    </a:lnTo>
                    <a:lnTo>
                      <a:pt x="0" y="335"/>
                    </a:lnTo>
                    <a:lnTo>
                      <a:pt x="43" y="302"/>
                    </a:lnTo>
                    <a:lnTo>
                      <a:pt x="75" y="264"/>
                    </a:lnTo>
                    <a:lnTo>
                      <a:pt x="97" y="243"/>
                    </a:lnTo>
                    <a:lnTo>
                      <a:pt x="199" y="86"/>
                    </a:lnTo>
                    <a:lnTo>
                      <a:pt x="210" y="54"/>
                    </a:lnTo>
                    <a:lnTo>
                      <a:pt x="226" y="0"/>
                    </a:lnTo>
                    <a:lnTo>
                      <a:pt x="24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69" name="Freeform 289"/>
              <p:cNvSpPr>
                <a:spLocks/>
              </p:cNvSpPr>
              <p:nvPr/>
            </p:nvSpPr>
            <p:spPr bwMode="auto">
              <a:xfrm>
                <a:off x="3638" y="1233"/>
                <a:ext cx="86" cy="324"/>
              </a:xfrm>
              <a:custGeom>
                <a:avLst/>
                <a:gdLst>
                  <a:gd name="T0" fmla="*/ 70 w 86"/>
                  <a:gd name="T1" fmla="*/ 324 h 324"/>
                  <a:gd name="T2" fmla="*/ 38 w 86"/>
                  <a:gd name="T3" fmla="*/ 259 h 324"/>
                  <a:gd name="T4" fmla="*/ 16 w 86"/>
                  <a:gd name="T5" fmla="*/ 194 h 324"/>
                  <a:gd name="T6" fmla="*/ 5 w 86"/>
                  <a:gd name="T7" fmla="*/ 129 h 324"/>
                  <a:gd name="T8" fmla="*/ 0 w 86"/>
                  <a:gd name="T9" fmla="*/ 59 h 324"/>
                  <a:gd name="T10" fmla="*/ 0 w 86"/>
                  <a:gd name="T11" fmla="*/ 0 h 324"/>
                  <a:gd name="T12" fmla="*/ 16 w 86"/>
                  <a:gd name="T13" fmla="*/ 0 h 324"/>
                  <a:gd name="T14" fmla="*/ 16 w 86"/>
                  <a:gd name="T15" fmla="*/ 59 h 324"/>
                  <a:gd name="T16" fmla="*/ 22 w 86"/>
                  <a:gd name="T17" fmla="*/ 129 h 324"/>
                  <a:gd name="T18" fmla="*/ 32 w 86"/>
                  <a:gd name="T19" fmla="*/ 194 h 324"/>
                  <a:gd name="T20" fmla="*/ 54 w 86"/>
                  <a:gd name="T21" fmla="*/ 259 h 324"/>
                  <a:gd name="T22" fmla="*/ 86 w 86"/>
                  <a:gd name="T23" fmla="*/ 324 h 324"/>
                  <a:gd name="T24" fmla="*/ 70 w 86"/>
                  <a:gd name="T25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" h="324">
                    <a:moveTo>
                      <a:pt x="70" y="324"/>
                    </a:moveTo>
                    <a:lnTo>
                      <a:pt x="38" y="259"/>
                    </a:lnTo>
                    <a:lnTo>
                      <a:pt x="16" y="194"/>
                    </a:lnTo>
                    <a:lnTo>
                      <a:pt x="5" y="129"/>
                    </a:lnTo>
                    <a:lnTo>
                      <a:pt x="0" y="59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59"/>
                    </a:lnTo>
                    <a:lnTo>
                      <a:pt x="22" y="129"/>
                    </a:lnTo>
                    <a:lnTo>
                      <a:pt x="32" y="194"/>
                    </a:lnTo>
                    <a:lnTo>
                      <a:pt x="54" y="259"/>
                    </a:lnTo>
                    <a:lnTo>
                      <a:pt x="86" y="324"/>
                    </a:lnTo>
                    <a:lnTo>
                      <a:pt x="70" y="32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70" name="Freeform 290"/>
              <p:cNvSpPr>
                <a:spLocks/>
              </p:cNvSpPr>
              <p:nvPr/>
            </p:nvSpPr>
            <p:spPr bwMode="auto">
              <a:xfrm>
                <a:off x="3767" y="1891"/>
                <a:ext cx="38" cy="130"/>
              </a:xfrm>
              <a:custGeom>
                <a:avLst/>
                <a:gdLst>
                  <a:gd name="T0" fmla="*/ 17 w 38"/>
                  <a:gd name="T1" fmla="*/ 0 h 130"/>
                  <a:gd name="T2" fmla="*/ 33 w 38"/>
                  <a:gd name="T3" fmla="*/ 38 h 130"/>
                  <a:gd name="T4" fmla="*/ 38 w 38"/>
                  <a:gd name="T5" fmla="*/ 76 h 130"/>
                  <a:gd name="T6" fmla="*/ 27 w 38"/>
                  <a:gd name="T7" fmla="*/ 130 h 130"/>
                  <a:gd name="T8" fmla="*/ 11 w 38"/>
                  <a:gd name="T9" fmla="*/ 130 h 130"/>
                  <a:gd name="T10" fmla="*/ 22 w 38"/>
                  <a:gd name="T11" fmla="*/ 76 h 130"/>
                  <a:gd name="T12" fmla="*/ 17 w 38"/>
                  <a:gd name="T13" fmla="*/ 38 h 130"/>
                  <a:gd name="T14" fmla="*/ 0 w 38"/>
                  <a:gd name="T15" fmla="*/ 0 h 130"/>
                  <a:gd name="T16" fmla="*/ 17 w 38"/>
                  <a:gd name="T1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130">
                    <a:moveTo>
                      <a:pt x="17" y="0"/>
                    </a:moveTo>
                    <a:lnTo>
                      <a:pt x="33" y="38"/>
                    </a:lnTo>
                    <a:lnTo>
                      <a:pt x="38" y="76"/>
                    </a:lnTo>
                    <a:lnTo>
                      <a:pt x="27" y="130"/>
                    </a:lnTo>
                    <a:lnTo>
                      <a:pt x="11" y="130"/>
                    </a:lnTo>
                    <a:lnTo>
                      <a:pt x="22" y="76"/>
                    </a:lnTo>
                    <a:lnTo>
                      <a:pt x="17" y="38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71" name="Freeform 291"/>
              <p:cNvSpPr>
                <a:spLocks/>
              </p:cNvSpPr>
              <p:nvPr/>
            </p:nvSpPr>
            <p:spPr bwMode="auto">
              <a:xfrm>
                <a:off x="3158" y="1897"/>
                <a:ext cx="59" cy="291"/>
              </a:xfrm>
              <a:custGeom>
                <a:avLst/>
                <a:gdLst>
                  <a:gd name="T0" fmla="*/ 0 w 59"/>
                  <a:gd name="T1" fmla="*/ 291 h 291"/>
                  <a:gd name="T2" fmla="*/ 0 w 59"/>
                  <a:gd name="T3" fmla="*/ 242 h 291"/>
                  <a:gd name="T4" fmla="*/ 5 w 59"/>
                  <a:gd name="T5" fmla="*/ 178 h 291"/>
                  <a:gd name="T6" fmla="*/ 10 w 59"/>
                  <a:gd name="T7" fmla="*/ 118 h 291"/>
                  <a:gd name="T8" fmla="*/ 43 w 59"/>
                  <a:gd name="T9" fmla="*/ 0 h 291"/>
                  <a:gd name="T10" fmla="*/ 59 w 59"/>
                  <a:gd name="T11" fmla="*/ 0 h 291"/>
                  <a:gd name="T12" fmla="*/ 27 w 59"/>
                  <a:gd name="T13" fmla="*/ 118 h 291"/>
                  <a:gd name="T14" fmla="*/ 21 w 59"/>
                  <a:gd name="T15" fmla="*/ 178 h 291"/>
                  <a:gd name="T16" fmla="*/ 16 w 59"/>
                  <a:gd name="T17" fmla="*/ 242 h 291"/>
                  <a:gd name="T18" fmla="*/ 16 w 59"/>
                  <a:gd name="T19" fmla="*/ 291 h 291"/>
                  <a:gd name="T20" fmla="*/ 0 w 59"/>
                  <a:gd name="T21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291">
                    <a:moveTo>
                      <a:pt x="0" y="291"/>
                    </a:moveTo>
                    <a:lnTo>
                      <a:pt x="0" y="242"/>
                    </a:lnTo>
                    <a:lnTo>
                      <a:pt x="5" y="178"/>
                    </a:lnTo>
                    <a:lnTo>
                      <a:pt x="10" y="118"/>
                    </a:lnTo>
                    <a:lnTo>
                      <a:pt x="43" y="0"/>
                    </a:lnTo>
                    <a:lnTo>
                      <a:pt x="59" y="0"/>
                    </a:lnTo>
                    <a:lnTo>
                      <a:pt x="27" y="118"/>
                    </a:lnTo>
                    <a:lnTo>
                      <a:pt x="21" y="178"/>
                    </a:lnTo>
                    <a:lnTo>
                      <a:pt x="16" y="242"/>
                    </a:lnTo>
                    <a:lnTo>
                      <a:pt x="16" y="291"/>
                    </a:lnTo>
                    <a:lnTo>
                      <a:pt x="0" y="29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148772" name="Freeform 292"/>
              <p:cNvSpPr>
                <a:spLocks/>
              </p:cNvSpPr>
              <p:nvPr/>
            </p:nvSpPr>
            <p:spPr bwMode="auto">
              <a:xfrm>
                <a:off x="2699" y="1897"/>
                <a:ext cx="43" cy="291"/>
              </a:xfrm>
              <a:custGeom>
                <a:avLst/>
                <a:gdLst>
                  <a:gd name="T0" fmla="*/ 27 w 43"/>
                  <a:gd name="T1" fmla="*/ 291 h 291"/>
                  <a:gd name="T2" fmla="*/ 16 w 43"/>
                  <a:gd name="T3" fmla="*/ 237 h 291"/>
                  <a:gd name="T4" fmla="*/ 5 w 43"/>
                  <a:gd name="T5" fmla="*/ 188 h 291"/>
                  <a:gd name="T6" fmla="*/ 0 w 43"/>
                  <a:gd name="T7" fmla="*/ 134 h 291"/>
                  <a:gd name="T8" fmla="*/ 0 w 43"/>
                  <a:gd name="T9" fmla="*/ 0 h 291"/>
                  <a:gd name="T10" fmla="*/ 16 w 43"/>
                  <a:gd name="T11" fmla="*/ 0 h 291"/>
                  <a:gd name="T12" fmla="*/ 16 w 43"/>
                  <a:gd name="T13" fmla="*/ 134 h 291"/>
                  <a:gd name="T14" fmla="*/ 22 w 43"/>
                  <a:gd name="T15" fmla="*/ 188 h 291"/>
                  <a:gd name="T16" fmla="*/ 32 w 43"/>
                  <a:gd name="T17" fmla="*/ 237 h 291"/>
                  <a:gd name="T18" fmla="*/ 43 w 43"/>
                  <a:gd name="T19" fmla="*/ 291 h 291"/>
                  <a:gd name="T20" fmla="*/ 27 w 43"/>
                  <a:gd name="T21" fmla="*/ 291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291">
                    <a:moveTo>
                      <a:pt x="27" y="291"/>
                    </a:moveTo>
                    <a:lnTo>
                      <a:pt x="16" y="237"/>
                    </a:lnTo>
                    <a:lnTo>
                      <a:pt x="5" y="188"/>
                    </a:lnTo>
                    <a:lnTo>
                      <a:pt x="0" y="134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16" y="134"/>
                    </a:lnTo>
                    <a:lnTo>
                      <a:pt x="22" y="188"/>
                    </a:lnTo>
                    <a:lnTo>
                      <a:pt x="32" y="237"/>
                    </a:lnTo>
                    <a:lnTo>
                      <a:pt x="43" y="291"/>
                    </a:lnTo>
                    <a:lnTo>
                      <a:pt x="27" y="29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a-DK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676275"/>
            <a:ext cx="5372100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Fig 4.4  Data versus functions</a:t>
            </a:r>
          </a:p>
        </p:txBody>
      </p:sp>
      <p:pic>
        <p:nvPicPr>
          <p:cNvPr id="150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224088"/>
            <a:ext cx="40005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05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4419600"/>
            <a:ext cx="46005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8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4.5A  Bad screens - patient monitoring</a:t>
            </a:r>
          </a:p>
        </p:txBody>
      </p:sp>
      <p:sp>
        <p:nvSpPr>
          <p:cNvPr id="152579" name="Text Box 3"/>
          <p:cNvSpPr txBox="1">
            <a:spLocks noChangeArrowheads="1"/>
          </p:cNvSpPr>
          <p:nvPr/>
        </p:nvSpPr>
        <p:spPr bwMode="auto">
          <a:xfrm>
            <a:off x="544513" y="785813"/>
            <a:ext cx="2360612" cy="20812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Temperature</a:t>
            </a:r>
          </a:p>
          <a:p>
            <a:pPr>
              <a:spcBef>
                <a:spcPct val="30000"/>
              </a:spcBef>
            </a:pPr>
            <a:r>
              <a:rPr lang="da-DK" altLang="da-DK" sz="1800" b="0" noProof="1">
                <a:latin typeface="Arial" charset="0"/>
              </a:rPr>
              <a:t>Patient: John Smith</a:t>
            </a:r>
          </a:p>
          <a:p>
            <a:r>
              <a:rPr lang="da-DK" altLang="da-DK" sz="1800" b="0" noProof="1">
                <a:latin typeface="Arial" charset="0"/>
              </a:rPr>
              <a:t>Date	Time	Temp</a:t>
            </a:r>
          </a:p>
          <a:p>
            <a:pPr>
              <a:spcBef>
                <a:spcPct val="30000"/>
              </a:spcBef>
            </a:pPr>
            <a:r>
              <a:rPr lang="da-DK" altLang="da-DK" sz="1800" b="0" noProof="1">
                <a:latin typeface="Arial" charset="0"/>
              </a:rPr>
              <a:t>dddd	xxxx	yyyy</a:t>
            </a:r>
          </a:p>
          <a:p>
            <a:r>
              <a:rPr lang="da-DK" altLang="da-DK" sz="1800" b="0" noProof="1">
                <a:latin typeface="Arial" charset="0"/>
              </a:rPr>
              <a:t>dddd	xxxx	yyyy</a:t>
            </a:r>
          </a:p>
          <a:p>
            <a:pPr>
              <a:spcAft>
                <a:spcPct val="50000"/>
              </a:spcAft>
            </a:pPr>
            <a:r>
              <a:rPr lang="da-DK" altLang="da-DK" sz="1800" b="0" noProof="1">
                <a:latin typeface="Arial" charset="0"/>
              </a:rPr>
              <a:t>dddd	xxxx	yyyy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611188" y="1828800"/>
            <a:ext cx="2179637" cy="8953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1" name="Freeform 5"/>
          <p:cNvSpPr>
            <a:spLocks noChangeAspect="1"/>
          </p:cNvSpPr>
          <p:nvPr/>
        </p:nvSpPr>
        <p:spPr bwMode="auto">
          <a:xfrm flipV="1">
            <a:off x="2601913" y="2565400"/>
            <a:ext cx="150812" cy="101600"/>
          </a:xfrm>
          <a:custGeom>
            <a:avLst/>
            <a:gdLst>
              <a:gd name="T0" fmla="*/ 189 w 189"/>
              <a:gd name="T1" fmla="*/ 480 h 480"/>
              <a:gd name="T2" fmla="*/ 96 w 189"/>
              <a:gd name="T3" fmla="*/ 0 h 480"/>
              <a:gd name="T4" fmla="*/ 0 w 189"/>
              <a:gd name="T5" fmla="*/ 480 h 480"/>
              <a:gd name="T6" fmla="*/ 189 w 189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" h="480">
                <a:moveTo>
                  <a:pt x="189" y="480"/>
                </a:moveTo>
                <a:lnTo>
                  <a:pt x="96" y="0"/>
                </a:lnTo>
                <a:lnTo>
                  <a:pt x="0" y="480"/>
                </a:lnTo>
                <a:lnTo>
                  <a:pt x="189" y="480"/>
                </a:lnTo>
                <a:close/>
              </a:path>
            </a:pathLst>
          </a:custGeom>
          <a:solidFill>
            <a:schemeClr val="tx1"/>
          </a:solidFill>
          <a:ln w="31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2" name="Line 6"/>
          <p:cNvSpPr>
            <a:spLocks noChangeShapeType="1"/>
          </p:cNvSpPr>
          <p:nvPr/>
        </p:nvSpPr>
        <p:spPr bwMode="auto">
          <a:xfrm>
            <a:off x="2562225" y="1828800"/>
            <a:ext cx="0" cy="895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3" name="Freeform 7"/>
          <p:cNvSpPr>
            <a:spLocks noChangeAspect="1"/>
          </p:cNvSpPr>
          <p:nvPr/>
        </p:nvSpPr>
        <p:spPr bwMode="auto">
          <a:xfrm>
            <a:off x="2601913" y="1857375"/>
            <a:ext cx="150812" cy="101600"/>
          </a:xfrm>
          <a:custGeom>
            <a:avLst/>
            <a:gdLst>
              <a:gd name="T0" fmla="*/ 189 w 189"/>
              <a:gd name="T1" fmla="*/ 480 h 480"/>
              <a:gd name="T2" fmla="*/ 96 w 189"/>
              <a:gd name="T3" fmla="*/ 0 h 480"/>
              <a:gd name="T4" fmla="*/ 0 w 189"/>
              <a:gd name="T5" fmla="*/ 480 h 480"/>
              <a:gd name="T6" fmla="*/ 189 w 189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" h="480">
                <a:moveTo>
                  <a:pt x="189" y="480"/>
                </a:moveTo>
                <a:lnTo>
                  <a:pt x="96" y="0"/>
                </a:lnTo>
                <a:lnTo>
                  <a:pt x="0" y="480"/>
                </a:lnTo>
                <a:lnTo>
                  <a:pt x="189" y="480"/>
                </a:lnTo>
                <a:close/>
              </a:path>
            </a:pathLst>
          </a:custGeom>
          <a:solidFill>
            <a:schemeClr val="tx1"/>
          </a:solidFill>
          <a:ln w="31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4" name="Line 8"/>
          <p:cNvSpPr>
            <a:spLocks noChangeShapeType="1"/>
          </p:cNvSpPr>
          <p:nvPr/>
        </p:nvSpPr>
        <p:spPr bwMode="auto">
          <a:xfrm>
            <a:off x="544513" y="1162050"/>
            <a:ext cx="23606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5" name="Text Box 9"/>
          <p:cNvSpPr txBox="1">
            <a:spLocks noChangeArrowheads="1"/>
          </p:cNvSpPr>
          <p:nvPr/>
        </p:nvSpPr>
        <p:spPr bwMode="auto">
          <a:xfrm>
            <a:off x="3506788" y="785813"/>
            <a:ext cx="2360612" cy="20812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66750" algn="l"/>
                <a:tab pos="1238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Pulse</a:t>
            </a:r>
          </a:p>
          <a:p>
            <a:pPr>
              <a:spcBef>
                <a:spcPct val="30000"/>
              </a:spcBef>
            </a:pPr>
            <a:r>
              <a:rPr lang="da-DK" altLang="da-DK" sz="1800" b="0" noProof="1">
                <a:latin typeface="Arial" charset="0"/>
              </a:rPr>
              <a:t>Patient: John Smith</a:t>
            </a:r>
          </a:p>
          <a:p>
            <a:r>
              <a:rPr lang="da-DK" altLang="da-DK" sz="1800" b="0" noProof="1">
                <a:latin typeface="Arial" charset="0"/>
              </a:rPr>
              <a:t>Date	Time	Pulse</a:t>
            </a:r>
          </a:p>
          <a:p>
            <a:pPr>
              <a:spcBef>
                <a:spcPct val="30000"/>
              </a:spcBef>
            </a:pPr>
            <a:r>
              <a:rPr lang="da-DK" altLang="da-DK" sz="1800" b="0" noProof="1">
                <a:latin typeface="Arial" charset="0"/>
              </a:rPr>
              <a:t>dddd	xxxx	yyyy</a:t>
            </a:r>
          </a:p>
          <a:p>
            <a:r>
              <a:rPr lang="da-DK" altLang="da-DK" sz="1800" b="0" noProof="1">
                <a:latin typeface="Arial" charset="0"/>
              </a:rPr>
              <a:t>dddd	xxxx	yyyy</a:t>
            </a:r>
          </a:p>
          <a:p>
            <a:pPr>
              <a:spcAft>
                <a:spcPct val="50000"/>
              </a:spcAft>
            </a:pPr>
            <a:r>
              <a:rPr lang="da-DK" altLang="da-DK" sz="1800" b="0" noProof="1">
                <a:latin typeface="Arial" charset="0"/>
              </a:rPr>
              <a:t>dddd	xxxx	yyyy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152586" name="Rectangle 10"/>
          <p:cNvSpPr>
            <a:spLocks noChangeArrowheads="1"/>
          </p:cNvSpPr>
          <p:nvPr/>
        </p:nvSpPr>
        <p:spPr bwMode="auto">
          <a:xfrm>
            <a:off x="3573463" y="1828800"/>
            <a:ext cx="2179637" cy="8953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7" name="Freeform 11"/>
          <p:cNvSpPr>
            <a:spLocks noChangeAspect="1"/>
          </p:cNvSpPr>
          <p:nvPr/>
        </p:nvSpPr>
        <p:spPr bwMode="auto">
          <a:xfrm flipV="1">
            <a:off x="5564188" y="2565400"/>
            <a:ext cx="150812" cy="101600"/>
          </a:xfrm>
          <a:custGeom>
            <a:avLst/>
            <a:gdLst>
              <a:gd name="T0" fmla="*/ 189 w 189"/>
              <a:gd name="T1" fmla="*/ 480 h 480"/>
              <a:gd name="T2" fmla="*/ 96 w 189"/>
              <a:gd name="T3" fmla="*/ 0 h 480"/>
              <a:gd name="T4" fmla="*/ 0 w 189"/>
              <a:gd name="T5" fmla="*/ 480 h 480"/>
              <a:gd name="T6" fmla="*/ 189 w 189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" h="480">
                <a:moveTo>
                  <a:pt x="189" y="480"/>
                </a:moveTo>
                <a:lnTo>
                  <a:pt x="96" y="0"/>
                </a:lnTo>
                <a:lnTo>
                  <a:pt x="0" y="480"/>
                </a:lnTo>
                <a:lnTo>
                  <a:pt x="189" y="480"/>
                </a:lnTo>
                <a:close/>
              </a:path>
            </a:pathLst>
          </a:custGeom>
          <a:solidFill>
            <a:schemeClr val="tx1"/>
          </a:solidFill>
          <a:ln w="31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8" name="Line 12"/>
          <p:cNvSpPr>
            <a:spLocks noChangeShapeType="1"/>
          </p:cNvSpPr>
          <p:nvPr/>
        </p:nvSpPr>
        <p:spPr bwMode="auto">
          <a:xfrm>
            <a:off x="5524500" y="1828800"/>
            <a:ext cx="0" cy="895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89" name="Freeform 13"/>
          <p:cNvSpPr>
            <a:spLocks noChangeAspect="1"/>
          </p:cNvSpPr>
          <p:nvPr/>
        </p:nvSpPr>
        <p:spPr bwMode="auto">
          <a:xfrm>
            <a:off x="5564188" y="1857375"/>
            <a:ext cx="150812" cy="101600"/>
          </a:xfrm>
          <a:custGeom>
            <a:avLst/>
            <a:gdLst>
              <a:gd name="T0" fmla="*/ 189 w 189"/>
              <a:gd name="T1" fmla="*/ 480 h 480"/>
              <a:gd name="T2" fmla="*/ 96 w 189"/>
              <a:gd name="T3" fmla="*/ 0 h 480"/>
              <a:gd name="T4" fmla="*/ 0 w 189"/>
              <a:gd name="T5" fmla="*/ 480 h 480"/>
              <a:gd name="T6" fmla="*/ 189 w 189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" h="480">
                <a:moveTo>
                  <a:pt x="189" y="480"/>
                </a:moveTo>
                <a:lnTo>
                  <a:pt x="96" y="0"/>
                </a:lnTo>
                <a:lnTo>
                  <a:pt x="0" y="480"/>
                </a:lnTo>
                <a:lnTo>
                  <a:pt x="189" y="480"/>
                </a:lnTo>
                <a:close/>
              </a:path>
            </a:pathLst>
          </a:custGeom>
          <a:solidFill>
            <a:schemeClr val="tx1"/>
          </a:solidFill>
          <a:ln w="31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90" name="Line 14"/>
          <p:cNvSpPr>
            <a:spLocks noChangeShapeType="1"/>
          </p:cNvSpPr>
          <p:nvPr/>
        </p:nvSpPr>
        <p:spPr bwMode="auto">
          <a:xfrm>
            <a:off x="3506788" y="1162050"/>
            <a:ext cx="23606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2591" name="AutoShape 15"/>
          <p:cNvSpPr>
            <a:spLocks noChangeArrowheads="1"/>
          </p:cNvSpPr>
          <p:nvPr/>
        </p:nvSpPr>
        <p:spPr bwMode="auto">
          <a:xfrm>
            <a:off x="6524625" y="1339850"/>
            <a:ext cx="2079625" cy="1001713"/>
          </a:xfrm>
          <a:prstGeom prst="wedgeRoundRectCallout">
            <a:avLst>
              <a:gd name="adj1" fmla="val -71222"/>
              <a:gd name="adj2" fmla="val 31935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Problems: </a:t>
            </a:r>
          </a:p>
          <a:p>
            <a:pPr algn="l"/>
            <a:r>
              <a:rPr lang="da-DK" altLang="da-DK" noProof="1"/>
              <a:t>Raw database</a:t>
            </a:r>
          </a:p>
          <a:p>
            <a:pPr algn="l"/>
            <a:r>
              <a:rPr lang="da-DK" altLang="da-DK" noProof="1"/>
              <a:t>No task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91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8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4.5B  Bad screen - work-hour registration</a:t>
            </a:r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544513" y="785813"/>
            <a:ext cx="4979987" cy="20812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714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Time registration	Employee: </a:t>
            </a:r>
            <a:r>
              <a:rPr lang="da-DK" altLang="da-DK" sz="1800" b="0" noProof="1">
                <a:latin typeface="Arial" charset="0"/>
              </a:rPr>
              <a:t>MBH</a:t>
            </a:r>
            <a:endParaRPr lang="da-DK" altLang="da-DK" sz="1800" noProof="1">
              <a:latin typeface="Arial" charset="0"/>
            </a:endParaRPr>
          </a:p>
          <a:p>
            <a:pPr>
              <a:spcBef>
                <a:spcPct val="30000"/>
              </a:spcBef>
            </a:pPr>
            <a:r>
              <a:rPr lang="da-DK" altLang="da-DK" sz="1800" b="0" noProof="1">
                <a:latin typeface="Arial" charset="0"/>
              </a:rPr>
              <a:t>Activity	Date	Hours</a:t>
            </a:r>
          </a:p>
          <a:p>
            <a:pPr>
              <a:spcBef>
                <a:spcPct val="30000"/>
              </a:spcBef>
            </a:pPr>
            <a:r>
              <a:rPr lang="da-DK" altLang="da-DK" sz="1800" b="0" noProof="1">
                <a:latin typeface="Arial" charset="0"/>
              </a:rPr>
              <a:t>102	Lunch	23-09-02	0.5</a:t>
            </a:r>
          </a:p>
          <a:p>
            <a:r>
              <a:rPr lang="da-DK" altLang="da-DK" sz="1800" b="0" noProof="1">
                <a:latin typeface="Arial" charset="0"/>
              </a:rPr>
              <a:t>715	Design DXP	23-09-02	4.0</a:t>
            </a:r>
          </a:p>
          <a:p>
            <a:r>
              <a:rPr lang="da-DK" altLang="da-DK" sz="1800" b="0" noProof="1">
                <a:latin typeface="Arial" charset="0"/>
              </a:rPr>
              <a:t>812	Cust. meeting	23-09-02	3.0</a:t>
            </a:r>
          </a:p>
          <a:p>
            <a:pPr>
              <a:spcAft>
                <a:spcPct val="50000"/>
              </a:spcAft>
            </a:pPr>
            <a:r>
              <a:rPr lang="da-DK" altLang="da-DK" sz="1800" b="0" noProof="1">
                <a:latin typeface="Arial" charset="0"/>
              </a:rPr>
              <a:t>102	Lunch	24-09-02	0.5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611188" y="1533525"/>
            <a:ext cx="4751387" cy="11906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29" name="Freeform 5"/>
          <p:cNvSpPr>
            <a:spLocks noChangeAspect="1"/>
          </p:cNvSpPr>
          <p:nvPr/>
        </p:nvSpPr>
        <p:spPr bwMode="auto">
          <a:xfrm flipV="1">
            <a:off x="5164138" y="2565400"/>
            <a:ext cx="150812" cy="101600"/>
          </a:xfrm>
          <a:custGeom>
            <a:avLst/>
            <a:gdLst>
              <a:gd name="T0" fmla="*/ 189 w 189"/>
              <a:gd name="T1" fmla="*/ 480 h 480"/>
              <a:gd name="T2" fmla="*/ 96 w 189"/>
              <a:gd name="T3" fmla="*/ 0 h 480"/>
              <a:gd name="T4" fmla="*/ 0 w 189"/>
              <a:gd name="T5" fmla="*/ 480 h 480"/>
              <a:gd name="T6" fmla="*/ 189 w 189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" h="480">
                <a:moveTo>
                  <a:pt x="189" y="480"/>
                </a:moveTo>
                <a:lnTo>
                  <a:pt x="96" y="0"/>
                </a:lnTo>
                <a:lnTo>
                  <a:pt x="0" y="480"/>
                </a:lnTo>
                <a:lnTo>
                  <a:pt x="189" y="480"/>
                </a:lnTo>
                <a:close/>
              </a:path>
            </a:pathLst>
          </a:custGeom>
          <a:solidFill>
            <a:schemeClr val="tx1"/>
          </a:solidFill>
          <a:ln w="31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0" name="Line 6"/>
          <p:cNvSpPr>
            <a:spLocks noChangeShapeType="1"/>
          </p:cNvSpPr>
          <p:nvPr/>
        </p:nvSpPr>
        <p:spPr bwMode="auto">
          <a:xfrm>
            <a:off x="5124450" y="1533525"/>
            <a:ext cx="0" cy="1190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1" name="Freeform 7"/>
          <p:cNvSpPr>
            <a:spLocks noChangeAspect="1"/>
          </p:cNvSpPr>
          <p:nvPr/>
        </p:nvSpPr>
        <p:spPr bwMode="auto">
          <a:xfrm>
            <a:off x="5164138" y="1581150"/>
            <a:ext cx="150812" cy="101600"/>
          </a:xfrm>
          <a:custGeom>
            <a:avLst/>
            <a:gdLst>
              <a:gd name="T0" fmla="*/ 189 w 189"/>
              <a:gd name="T1" fmla="*/ 480 h 480"/>
              <a:gd name="T2" fmla="*/ 96 w 189"/>
              <a:gd name="T3" fmla="*/ 0 h 480"/>
              <a:gd name="T4" fmla="*/ 0 w 189"/>
              <a:gd name="T5" fmla="*/ 480 h 480"/>
              <a:gd name="T6" fmla="*/ 189 w 189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" h="480">
                <a:moveTo>
                  <a:pt x="189" y="480"/>
                </a:moveTo>
                <a:lnTo>
                  <a:pt x="96" y="0"/>
                </a:lnTo>
                <a:lnTo>
                  <a:pt x="0" y="480"/>
                </a:lnTo>
                <a:lnTo>
                  <a:pt x="189" y="480"/>
                </a:lnTo>
                <a:close/>
              </a:path>
            </a:pathLst>
          </a:custGeom>
          <a:solidFill>
            <a:schemeClr val="tx1"/>
          </a:solidFill>
          <a:ln w="31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2" name="AutoShape 8"/>
          <p:cNvSpPr>
            <a:spLocks noChangeArrowheads="1"/>
          </p:cNvSpPr>
          <p:nvPr/>
        </p:nvSpPr>
        <p:spPr bwMode="auto">
          <a:xfrm>
            <a:off x="6221413" y="1192213"/>
            <a:ext cx="2063750" cy="1298575"/>
          </a:xfrm>
          <a:prstGeom prst="wedgeRoundRectCallout">
            <a:avLst>
              <a:gd name="adj1" fmla="val -76306"/>
              <a:gd name="adj2" fmla="val 20903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Problems: </a:t>
            </a:r>
          </a:p>
          <a:p>
            <a:pPr algn="l"/>
            <a:r>
              <a:rPr lang="da-DK" altLang="da-DK" noProof="1"/>
              <a:t>No patterns</a:t>
            </a:r>
          </a:p>
          <a:p>
            <a:pPr algn="l"/>
            <a:r>
              <a:rPr lang="da-DK" altLang="da-DK" noProof="1"/>
              <a:t>No gestalts</a:t>
            </a:r>
          </a:p>
          <a:p>
            <a:pPr algn="l"/>
            <a:r>
              <a:rPr lang="da-DK" altLang="da-DK" noProof="1"/>
              <a:t>No visual check</a:t>
            </a:r>
          </a:p>
        </p:txBody>
      </p:sp>
      <p:grpSp>
        <p:nvGrpSpPr>
          <p:cNvPr id="154639" name="Group 15"/>
          <p:cNvGrpSpPr>
            <a:grpSpLocks/>
          </p:cNvGrpSpPr>
          <p:nvPr/>
        </p:nvGrpSpPr>
        <p:grpSpPr bwMode="auto">
          <a:xfrm>
            <a:off x="506413" y="3341688"/>
            <a:ext cx="7265987" cy="2865437"/>
            <a:chOff x="319" y="2105"/>
            <a:chExt cx="4577" cy="1805"/>
          </a:xfrm>
        </p:grpSpPr>
        <p:grpSp>
          <p:nvGrpSpPr>
            <p:cNvPr id="154633" name="Group 9"/>
            <p:cNvGrpSpPr>
              <a:grpSpLocks/>
            </p:cNvGrpSpPr>
            <p:nvPr/>
          </p:nvGrpSpPr>
          <p:grpSpPr bwMode="auto">
            <a:xfrm>
              <a:off x="343" y="2374"/>
              <a:ext cx="4553" cy="1536"/>
              <a:chOff x="343" y="2122"/>
              <a:chExt cx="4553" cy="1536"/>
            </a:xfrm>
          </p:grpSpPr>
          <p:sp>
            <p:nvSpPr>
              <p:cNvPr id="154634" name="Text Box 10"/>
              <p:cNvSpPr txBox="1">
                <a:spLocks noChangeArrowheads="1"/>
              </p:cNvSpPr>
              <p:nvPr/>
            </p:nvSpPr>
            <p:spPr bwMode="auto">
              <a:xfrm>
                <a:off x="343" y="2122"/>
                <a:ext cx="4553" cy="153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algn="l"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571500" algn="l"/>
                    <a:tab pos="2476500" algn="l"/>
                    <a:tab pos="3048000" algn="l"/>
                    <a:tab pos="3619500" algn="l"/>
                    <a:tab pos="4191000" algn="l"/>
                    <a:tab pos="4762500" algn="l"/>
                    <a:tab pos="5334000" algn="l"/>
                    <a:tab pos="5905500" algn="l"/>
                    <a:tab pos="68580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800" noProof="1">
                    <a:latin typeface="Arial" charset="0"/>
                  </a:rPr>
                  <a:t>Time registration	Employee: </a:t>
                </a:r>
                <a:r>
                  <a:rPr lang="da-DK" altLang="da-DK" sz="1800" b="0" noProof="1">
                    <a:latin typeface="Arial" charset="0"/>
                  </a:rPr>
                  <a:t>MBH	</a:t>
                </a:r>
                <a:r>
                  <a:rPr lang="da-DK" altLang="da-DK" sz="1800" noProof="1">
                    <a:latin typeface="Arial" charset="0"/>
                  </a:rPr>
                  <a:t>Week: </a:t>
                </a:r>
                <a:r>
                  <a:rPr lang="da-DK" altLang="da-DK" sz="1800" b="0" noProof="1">
                    <a:latin typeface="Arial" charset="0"/>
                  </a:rPr>
                  <a:t>39  </a:t>
                </a:r>
                <a:r>
                  <a:rPr lang="da-DK" altLang="da-DK" sz="1800" noProof="1">
                    <a:latin typeface="Arial" charset="0"/>
                  </a:rPr>
                  <a:t>Year:</a:t>
                </a:r>
                <a:r>
                  <a:rPr lang="da-DK" altLang="da-DK" sz="1800" b="0" noProof="1">
                    <a:latin typeface="Arial" charset="0"/>
                  </a:rPr>
                  <a:t> 02</a:t>
                </a:r>
                <a:endParaRPr lang="da-DK" altLang="da-DK" sz="1800" noProof="1">
                  <a:latin typeface="Arial" charset="0"/>
                </a:endParaRPr>
              </a:p>
              <a:p>
                <a:pPr>
                  <a:spcBef>
                    <a:spcPct val="30000"/>
                  </a:spcBef>
                </a:pPr>
                <a:r>
                  <a:rPr lang="da-DK" altLang="da-DK" sz="1800" b="0" noProof="1">
                    <a:latin typeface="Arial" charset="0"/>
                  </a:rPr>
                  <a:t>Activity	Mo	Tu	We	Th	Fr	Sa	Su	Tot</a:t>
                </a:r>
              </a:p>
              <a:p>
                <a:pPr>
                  <a:spcBef>
                    <a:spcPct val="30000"/>
                  </a:spcBef>
                </a:pPr>
                <a:r>
                  <a:rPr lang="da-DK" altLang="da-DK" sz="1800" b="0" noProof="1">
                    <a:latin typeface="Arial" charset="0"/>
                  </a:rPr>
                  <a:t>102	Lunch	0.5	0.5	0.5		0.5			2.0</a:t>
                </a:r>
              </a:p>
              <a:p>
                <a:r>
                  <a:rPr lang="da-DK" altLang="da-DK" sz="1800" b="0" noProof="1">
                    <a:latin typeface="Arial" charset="0"/>
                  </a:rPr>
                  <a:t>715	Design DXP	4.0	3.0	5.0		3.0	4.5		19.5</a:t>
                </a:r>
              </a:p>
              <a:p>
                <a:r>
                  <a:rPr lang="da-DK" altLang="da-DK" sz="1800" b="0" noProof="1">
                    <a:latin typeface="Arial" charset="0"/>
                  </a:rPr>
                  <a:t>808	Review SPA		4.5	2.5					7.0</a:t>
                </a:r>
              </a:p>
              <a:p>
                <a:pPr>
                  <a:spcAft>
                    <a:spcPct val="30000"/>
                  </a:spcAft>
                </a:pPr>
                <a:r>
                  <a:rPr lang="da-DK" altLang="da-DK" sz="1800" b="0" noProof="1">
                    <a:latin typeface="Arial" charset="0"/>
                  </a:rPr>
                  <a:t>812	Cust. meeting	3.0			7.5	3.5			14.0</a:t>
                </a:r>
              </a:p>
              <a:p>
                <a:pPr>
                  <a:spcAft>
                    <a:spcPct val="50000"/>
                  </a:spcAft>
                </a:pPr>
                <a:r>
                  <a:rPr lang="da-DK" altLang="da-DK" sz="1800" noProof="1">
                    <a:latin typeface="Arial" charset="0"/>
                  </a:rPr>
                  <a:t>Total		</a:t>
                </a:r>
                <a:r>
                  <a:rPr lang="da-DK" altLang="da-DK" sz="1800" b="0" noProof="1">
                    <a:latin typeface="Arial" charset="0"/>
                  </a:rPr>
                  <a:t>7.5	8.0	8.0	7.5	7.0	4.5	0.0	42.5</a:t>
                </a:r>
                <a:endParaRPr lang="da-DK" altLang="da-DK" sz="1800" noProof="1">
                  <a:latin typeface="Arial" charset="0"/>
                </a:endParaRPr>
              </a:p>
            </p:txBody>
          </p:sp>
          <p:sp>
            <p:nvSpPr>
              <p:cNvPr id="154635" name="Rectangle 11"/>
              <p:cNvSpPr>
                <a:spLocks noChangeArrowheads="1"/>
              </p:cNvSpPr>
              <p:nvPr/>
            </p:nvSpPr>
            <p:spPr bwMode="auto">
              <a:xfrm>
                <a:off x="385" y="2598"/>
                <a:ext cx="4415" cy="96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4636" name="Line 12"/>
              <p:cNvSpPr>
                <a:spLocks noChangeShapeType="1"/>
              </p:cNvSpPr>
              <p:nvPr/>
            </p:nvSpPr>
            <p:spPr bwMode="auto">
              <a:xfrm>
                <a:off x="385" y="3330"/>
                <a:ext cx="441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4637" name="Line 13"/>
              <p:cNvSpPr>
                <a:spLocks noChangeShapeType="1"/>
              </p:cNvSpPr>
              <p:nvPr/>
            </p:nvSpPr>
            <p:spPr bwMode="auto">
              <a:xfrm>
                <a:off x="4404" y="2598"/>
                <a:ext cx="0" cy="96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54638" name="Text Box 14"/>
            <p:cNvSpPr txBox="1">
              <a:spLocks noChangeArrowheads="1"/>
            </p:cNvSpPr>
            <p:nvPr/>
          </p:nvSpPr>
          <p:spPr bwMode="auto">
            <a:xfrm>
              <a:off x="319" y="2105"/>
              <a:ext cx="10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Improvement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3074"/>
          <p:cNvSpPr txBox="1">
            <a:spLocks noChangeArrowheads="1"/>
          </p:cNvSpPr>
          <p:nvPr/>
        </p:nvSpPr>
        <p:spPr bwMode="auto">
          <a:xfrm>
            <a:off x="1173163" y="803275"/>
            <a:ext cx="3698875" cy="20526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Task description: Review status</a:t>
            </a:r>
          </a:p>
          <a:p>
            <a:endParaRPr lang="da-DK" altLang="da-DK" sz="1800" noProof="1">
              <a:latin typeface="Arial" charset="0"/>
            </a:endParaRPr>
          </a:p>
        </p:txBody>
      </p:sp>
      <p:sp>
        <p:nvSpPr>
          <p:cNvPr id="156675" name="Text Box 3075"/>
          <p:cNvSpPr txBox="1">
            <a:spLocks noChangeArrowheads="1"/>
          </p:cNvSpPr>
          <p:nvPr/>
        </p:nvSpPr>
        <p:spPr bwMode="auto">
          <a:xfrm>
            <a:off x="544513" y="1203325"/>
            <a:ext cx="3927475" cy="20526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2476500" algn="l"/>
                <a:tab pos="3048000" algn="l"/>
                <a:tab pos="3619500" algn="l"/>
                <a:tab pos="4191000" algn="l"/>
                <a:tab pos="4762500" algn="l"/>
                <a:tab pos="5334000" algn="l"/>
                <a:tab pos="5905500" algn="l"/>
                <a:tab pos="6858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Task description: Create an order </a:t>
            </a:r>
          </a:p>
          <a:p>
            <a:r>
              <a:rPr lang="da-DK" altLang="da-DK" sz="1800" b="0" noProof="1">
                <a:latin typeface="Arial" charset="0"/>
              </a:rPr>
              <a:t>1. Enter name and address</a:t>
            </a:r>
          </a:p>
          <a:p>
            <a:r>
              <a:rPr lang="da-DK" altLang="da-DK" sz="1800" b="0" noProof="1">
                <a:latin typeface="Arial" charset="0"/>
              </a:rPr>
              <a:t>2. Enter pay method</a:t>
            </a:r>
          </a:p>
          <a:p>
            <a:r>
              <a:rPr lang="da-DK" altLang="da-DK" sz="1800" b="0" noProof="1">
                <a:latin typeface="Arial" charset="0"/>
              </a:rPr>
              <a:t>3. Enter the delivery address</a:t>
            </a:r>
          </a:p>
          <a:p>
            <a:r>
              <a:rPr lang="da-DK" altLang="da-DK" sz="1800" b="0" noProof="1">
                <a:latin typeface="Arial" charset="0"/>
              </a:rPr>
              <a:t>4. Enter item number and amount</a:t>
            </a:r>
          </a:p>
          <a:p>
            <a:r>
              <a:rPr lang="da-DK" altLang="da-DK" sz="1800" b="0" noProof="1">
                <a:latin typeface="Arial" charset="0"/>
              </a:rPr>
              <a:t>5. Repeat step 4 as needed</a:t>
            </a:r>
          </a:p>
          <a:p>
            <a:r>
              <a:rPr lang="da-DK" altLang="da-DK" sz="1800" b="0" noProof="1">
                <a:latin typeface="Arial" charset="0"/>
              </a:rPr>
              <a:t>6. Confirm order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156676" name="Text Box 3076"/>
          <p:cNvSpPr txBox="1">
            <a:spLocks noChangeArrowheads="1"/>
          </p:cNvSpPr>
          <p:nvPr/>
        </p:nvSpPr>
        <p:spPr bwMode="auto">
          <a:xfrm>
            <a:off x="449263" y="76200"/>
            <a:ext cx="798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4.6  Bad screens - step-by-step extreme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7777</TotalTime>
  <Words>713</Words>
  <Application>Microsoft Office PowerPoint</Application>
  <PresentationFormat>On-screen Show (4:3)</PresentationFormat>
  <Paragraphs>270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Times New Roman</vt:lpstr>
      <vt:lpstr>Arial</vt:lpstr>
      <vt:lpstr>Monotype Sorts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111</cp:revision>
  <cp:lastPrinted>2002-05-20T03:04:49Z</cp:lastPrinted>
  <dcterms:created xsi:type="dcterms:W3CDTF">1998-09-07T20:07:06Z</dcterms:created>
  <dcterms:modified xsi:type="dcterms:W3CDTF">2016-01-10T14:14:32Z</dcterms:modified>
</cp:coreProperties>
</file>