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3" r:id="rId2"/>
    <p:sldId id="256" r:id="rId3"/>
    <p:sldId id="257" r:id="rId4"/>
    <p:sldId id="258" r:id="rId5"/>
    <p:sldId id="259" r:id="rId6"/>
    <p:sldId id="262" r:id="rId7"/>
    <p:sldId id="260" r:id="rId8"/>
    <p:sldId id="261" r:id="rId9"/>
  </p:sldIdLst>
  <p:sldSz cx="9144000" cy="6858000" type="screen4x3"/>
  <p:notesSz cx="6729413" cy="98679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75" d="100"/>
          <a:sy n="75" d="100"/>
        </p:scale>
        <p:origin x="-798" y="-4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5" d="100"/>
          <a:sy n="55" d="100"/>
        </p:scale>
        <p:origin x="-1752" y="-84"/>
      </p:cViewPr>
      <p:guideLst>
        <p:guide orient="horz" pos="3108"/>
        <p:guide pos="212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da-DK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3175" y="0"/>
            <a:ext cx="291623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altLang="da-DK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16238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da-DK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3175" y="9374188"/>
            <a:ext cx="2916238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55A2361-8BCE-4886-BF39-4FDF641A9D75}" type="slidenum">
              <a:rPr lang="en-GB" altLang="da-DK"/>
              <a:pPr/>
              <a:t>‹#›</a:t>
            </a:fld>
            <a:endParaRPr lang="en-GB" altLang="da-DK"/>
          </a:p>
        </p:txBody>
      </p:sp>
    </p:spTree>
    <p:extLst>
      <p:ext uri="{BB962C8B-B14F-4D97-AF65-F5344CB8AC3E}">
        <p14:creationId xmlns:p14="http://schemas.microsoft.com/office/powerpoint/2010/main" val="21827687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da-DK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1623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da-DK"/>
          </a:p>
        </p:txBody>
      </p:sp>
      <p:sp>
        <p:nvSpPr>
          <p:cNvPr id="614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055688" y="739775"/>
            <a:ext cx="4768850" cy="3576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6938" y="4687888"/>
            <a:ext cx="4935537" cy="444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text styles</a:t>
            </a:r>
          </a:p>
          <a:p>
            <a:pPr lvl="1"/>
            <a:r>
              <a:rPr lang="en-US" altLang="da-DK" smtClean="0"/>
              <a:t>Second level</a:t>
            </a:r>
          </a:p>
          <a:p>
            <a:pPr lvl="2"/>
            <a:r>
              <a:rPr lang="en-US" altLang="da-DK" smtClean="0"/>
              <a:t>Third level</a:t>
            </a:r>
          </a:p>
          <a:p>
            <a:pPr lvl="3"/>
            <a:r>
              <a:rPr lang="en-US" altLang="da-DK" smtClean="0"/>
              <a:t>Fourth level</a:t>
            </a:r>
          </a:p>
          <a:p>
            <a:pPr lvl="4"/>
            <a:r>
              <a:rPr lang="en-US" altLang="da-DK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16238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da-DK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74188"/>
            <a:ext cx="2916238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B1F49BA-B3E7-43AA-9F90-A8CF56605091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3766682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F4788F-BDAD-4DAF-BB2D-67C15E2B9ACB}" type="slidenum">
              <a:rPr lang="en-US" altLang="da-DK"/>
              <a:pPr/>
              <a:t>1</a:t>
            </a:fld>
            <a:endParaRPr lang="en-US" altLang="da-DK"/>
          </a:p>
        </p:txBody>
      </p:sp>
      <p:sp>
        <p:nvSpPr>
          <p:cNvPr id="204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312BAF-79DF-46DD-9B78-1947A0FAE948}" type="slidenum">
              <a:rPr lang="en-US" altLang="da-DK"/>
              <a:pPr/>
              <a:t>2</a:t>
            </a:fld>
            <a:endParaRPr lang="en-US" altLang="da-DK"/>
          </a:p>
        </p:txBody>
      </p:sp>
      <p:sp>
        <p:nvSpPr>
          <p:cNvPr id="71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7D35E0-57BC-417E-81CA-73F7D95E4C91}" type="slidenum">
              <a:rPr lang="en-US" altLang="da-DK"/>
              <a:pPr/>
              <a:t>3</a:t>
            </a:fld>
            <a:endParaRPr lang="en-US" altLang="da-DK"/>
          </a:p>
        </p:txBody>
      </p:sp>
      <p:sp>
        <p:nvSpPr>
          <p:cNvPr id="81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9402A8-C703-4017-BDCA-1087D9700F08}" type="slidenum">
              <a:rPr lang="en-US" altLang="da-DK"/>
              <a:pPr/>
              <a:t>4</a:t>
            </a:fld>
            <a:endParaRPr lang="en-US" altLang="da-DK"/>
          </a:p>
        </p:txBody>
      </p:sp>
      <p:sp>
        <p:nvSpPr>
          <p:cNvPr id="92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A3ADAF-EF13-4338-B4F8-090A6C7B0445}" type="slidenum">
              <a:rPr lang="en-US" altLang="da-DK"/>
              <a:pPr/>
              <a:t>5</a:t>
            </a:fld>
            <a:endParaRPr lang="en-US" altLang="da-DK"/>
          </a:p>
        </p:txBody>
      </p:sp>
      <p:sp>
        <p:nvSpPr>
          <p:cNvPr id="102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935BEE-7AC4-4093-887F-E2DB2F775E2B}" type="slidenum">
              <a:rPr lang="en-US" altLang="da-DK"/>
              <a:pPr/>
              <a:t>6</a:t>
            </a:fld>
            <a:endParaRPr lang="en-US" altLang="da-DK"/>
          </a:p>
        </p:txBody>
      </p:sp>
      <p:sp>
        <p:nvSpPr>
          <p:cNvPr id="215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5178E9-7864-41EF-973E-42C16AB199D0}" type="slidenum">
              <a:rPr lang="en-US" altLang="da-DK"/>
              <a:pPr/>
              <a:t>7</a:t>
            </a:fld>
            <a:endParaRPr lang="en-US" altLang="da-DK"/>
          </a:p>
        </p:txBody>
      </p:sp>
      <p:sp>
        <p:nvSpPr>
          <p:cNvPr id="1229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09663" y="830263"/>
            <a:ext cx="4648200" cy="3486150"/>
          </a:xfrm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7894638"/>
            <a:ext cx="4935537" cy="1233487"/>
          </a:xfrm>
        </p:spPr>
        <p:txBody>
          <a:bodyPr lIns="85652" tIns="42826" rIns="85652" bIns="42826"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268ACC-EF67-4358-B16A-B8A6EF0F1E6F}" type="slidenum">
              <a:rPr lang="en-US" altLang="da-DK"/>
              <a:pPr/>
              <a:t>8</a:t>
            </a:fld>
            <a:endParaRPr lang="en-US" altLang="da-DK"/>
          </a:p>
        </p:txBody>
      </p:sp>
      <p:sp>
        <p:nvSpPr>
          <p:cNvPr id="1433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09663" y="830263"/>
            <a:ext cx="4648200" cy="3486150"/>
          </a:xfrm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7894638"/>
            <a:ext cx="4935537" cy="1233487"/>
          </a:xfrm>
        </p:spPr>
        <p:txBody>
          <a:bodyPr lIns="85652" tIns="42826" rIns="85652" bIns="42826"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8672C-A95A-4BC6-B639-4AA5AD047935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829108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373308-EEF2-4140-8AF8-C11E3251B4D5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974159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E0639F-C8A0-4F9F-AE51-6B082C8F0F3A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962417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AFA20-F863-42F1-AA38-74EB10F00694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563867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FC6278-FC77-4316-89EA-6EC7E45AE714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263941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E37F64-38C3-428A-87FD-400EF96D9A7B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004992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17B178-6983-41DB-BAFB-B95A1CD6FDF8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765156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078591-BED7-4418-8DD4-A0139F0C8B3A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656597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041E16-1EA8-434D-A679-92DDD1A36755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629398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06BAF8-F8CF-4FFD-8839-D822BF6A1E1F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663363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6788AA-B281-4CC1-AE6E-C2B138D383BC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43199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text styles</a:t>
            </a:r>
          </a:p>
          <a:p>
            <a:pPr lvl="1"/>
            <a:r>
              <a:rPr lang="en-US" altLang="da-DK" smtClean="0"/>
              <a:t>Second level</a:t>
            </a:r>
          </a:p>
          <a:p>
            <a:pPr lvl="2"/>
            <a:r>
              <a:rPr lang="en-US" altLang="da-DK" smtClean="0"/>
              <a:t>Third level</a:t>
            </a:r>
          </a:p>
          <a:p>
            <a:pPr lvl="3"/>
            <a:r>
              <a:rPr lang="en-US" altLang="da-DK" smtClean="0"/>
              <a:t>Fourth level</a:t>
            </a:r>
          </a:p>
          <a:p>
            <a:pPr lvl="4"/>
            <a:r>
              <a:rPr lang="en-US" altLang="da-DK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da-DK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da-DK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7575BC9-BC07-430A-8C17-F36E03338B4A}" type="slidenum">
              <a:rPr lang="en-US" altLang="da-DK"/>
              <a:pPr/>
              <a:t>‹#›</a:t>
            </a:fld>
            <a:endParaRPr lang="en-US" alt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901700" y="1219200"/>
            <a:ext cx="7289800" cy="354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da-DK" sz="1800" b="1">
                <a:latin typeface="Arial" charset="0"/>
              </a:rPr>
              <a:t>Slides for</a:t>
            </a:r>
          </a:p>
          <a:p>
            <a:pPr algn="ctr"/>
            <a:r>
              <a:rPr lang="en-US" altLang="da-DK" sz="3600" b="1">
                <a:latin typeface="Arial" charset="0"/>
              </a:rPr>
              <a:t>User interface design </a:t>
            </a:r>
          </a:p>
          <a:p>
            <a:pPr algn="ctr"/>
            <a:r>
              <a:rPr lang="en-US" altLang="da-DK" sz="1800" b="1">
                <a:latin typeface="Arial" charset="0"/>
              </a:rPr>
              <a:t>A software engineering perspective</a:t>
            </a:r>
          </a:p>
          <a:p>
            <a:pPr algn="ctr"/>
            <a:r>
              <a:rPr lang="en-US" altLang="da-DK" sz="1800" b="1">
                <a:latin typeface="Arial" charset="0"/>
              </a:rPr>
              <a:t>Soren Lauesen</a:t>
            </a:r>
          </a:p>
          <a:p>
            <a:pPr algn="ctr"/>
            <a:endParaRPr lang="en-US" altLang="da-DK" sz="1800" b="1">
              <a:latin typeface="Arial" charset="0"/>
            </a:endParaRPr>
          </a:p>
          <a:p>
            <a:pPr algn="ctr"/>
            <a:r>
              <a:rPr lang="en-US" altLang="da-DK" b="1">
                <a:latin typeface="Arial" charset="0"/>
              </a:rPr>
              <a:t>15. Systems development</a:t>
            </a:r>
            <a:endParaRPr lang="da-DK" altLang="da-DK" b="1">
              <a:latin typeface="Arial" charset="0"/>
            </a:endParaRPr>
          </a:p>
          <a:p>
            <a:pPr algn="ctr"/>
            <a:endParaRPr lang="en-US" altLang="da-DK" sz="1800" b="1">
              <a:latin typeface="Arial" charset="0"/>
            </a:endParaRPr>
          </a:p>
          <a:p>
            <a:pPr algn="ctr"/>
            <a:r>
              <a:rPr lang="da-DK" altLang="da-DK" sz="1800" b="1">
                <a:latin typeface="Arial" charset="0"/>
              </a:rPr>
              <a:t>August </a:t>
            </a:r>
            <a:r>
              <a:rPr lang="en-US" altLang="da-DK" sz="1800" b="1">
                <a:latin typeface="Arial" charset="0"/>
              </a:rPr>
              <a:t>200</a:t>
            </a:r>
            <a:r>
              <a:rPr lang="da-DK" altLang="da-DK" sz="1800" b="1">
                <a:latin typeface="Arial" charset="0"/>
              </a:rPr>
              <a:t>6</a:t>
            </a:r>
            <a:endParaRPr lang="en-US" altLang="da-DK" sz="1800" b="1">
              <a:latin typeface="Arial" charset="0"/>
            </a:endParaRPr>
          </a:p>
          <a:p>
            <a:pPr algn="ctr"/>
            <a:endParaRPr lang="en-US" altLang="da-DK" sz="1800" b="1">
              <a:latin typeface="Arial" charset="0"/>
            </a:endParaRPr>
          </a:p>
          <a:p>
            <a:pPr algn="ctr"/>
            <a:r>
              <a:rPr lang="en-US" altLang="da-DK" sz="1400" noProof="1">
                <a:latin typeface="Arial" charset="0"/>
              </a:rPr>
              <a:t>© 200</a:t>
            </a:r>
            <a:r>
              <a:rPr lang="da-DK" altLang="da-DK" sz="1400">
                <a:latin typeface="Arial" charset="0"/>
              </a:rPr>
              <a:t>5</a:t>
            </a:r>
            <a:r>
              <a:rPr lang="da-DK" altLang="da-DK" sz="1400" noProof="1">
                <a:latin typeface="Arial" charset="0"/>
              </a:rPr>
              <a:t>, Pearson Education retains the copyright to the slides, but allows restricted copying for teaching purposes only. It is a condition that the source and copyright notice is preserved on all the material.</a:t>
            </a:r>
            <a:r>
              <a:rPr lang="da-DK" altLang="da-DK" sz="1400" noProof="1"/>
              <a:t> </a:t>
            </a:r>
            <a:endParaRPr lang="da-DK" alt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777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b="1">
                <a:latin typeface="Arial" charset="0"/>
              </a:rPr>
              <a:t>Fig 15.1A  Systems development, waterfall model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2536825" y="719138"/>
            <a:ext cx="148431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a-DK" sz="1400" b="1">
                <a:latin typeface="Arial" charset="0"/>
              </a:rPr>
              <a:t>Which system?</a:t>
            </a:r>
          </a:p>
          <a:p>
            <a:r>
              <a:rPr lang="en-US" altLang="da-DK" sz="1400" b="1">
                <a:latin typeface="Arial" charset="0"/>
              </a:rPr>
              <a:t>Would it pay?</a:t>
            </a: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2395538" y="2198688"/>
            <a:ext cx="1719262" cy="569912"/>
          </a:xfrm>
          <a:prstGeom prst="flowChartDocumen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/>
            <a:r>
              <a:rPr lang="en-US" altLang="da-DK" sz="1800" b="1">
                <a:latin typeface="Arial" charset="0"/>
              </a:rPr>
              <a:t>Requirements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192338" y="3635375"/>
            <a:ext cx="21240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a-DK" sz="1400" b="1">
                <a:latin typeface="Arial" charset="0"/>
              </a:rPr>
              <a:t>if (customer.overdraft) </a:t>
            </a:r>
          </a:p>
          <a:p>
            <a:r>
              <a:rPr lang="en-US" altLang="da-DK" sz="1400" b="1">
                <a:latin typeface="Arial" charset="0"/>
              </a:rPr>
              <a:t>then print ...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4402138" y="5127625"/>
            <a:ext cx="1938337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a-DK" sz="1400" b="1">
                <a:latin typeface="Arial" charset="0"/>
              </a:rPr>
              <a:t>Data conversion</a:t>
            </a:r>
          </a:p>
          <a:p>
            <a:r>
              <a:rPr lang="en-US" altLang="da-DK" sz="1400" b="1">
                <a:latin typeface="Arial" charset="0"/>
              </a:rPr>
              <a:t>Training</a:t>
            </a:r>
          </a:p>
          <a:p>
            <a:r>
              <a:rPr lang="en-US" altLang="da-DK" sz="1400" b="1">
                <a:latin typeface="Arial" charset="0"/>
              </a:rPr>
              <a:t>New work processes</a:t>
            </a:r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533400" y="719138"/>
            <a:ext cx="1619250" cy="719137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da-DK" sz="1800" b="1">
                <a:latin typeface="Arial" charset="0"/>
              </a:rPr>
              <a:t>Pre-inve-</a:t>
            </a:r>
          </a:p>
          <a:p>
            <a:r>
              <a:rPr lang="en-US" altLang="da-DK" sz="1800" b="1">
                <a:latin typeface="Arial" charset="0"/>
              </a:rPr>
              <a:t>stigation</a:t>
            </a:r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1676400" y="1454150"/>
            <a:ext cx="1408113" cy="625475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0" anchor="ctr"/>
          <a:lstStyle/>
          <a:p>
            <a:pPr algn="ctr"/>
            <a:r>
              <a:rPr lang="en-US" altLang="da-DK" sz="1800" b="1">
                <a:latin typeface="Arial" charset="0"/>
              </a:rPr>
              <a:t>Analysis</a:t>
            </a:r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3581400" y="2811463"/>
            <a:ext cx="1363663" cy="604837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da-DK" sz="1800" b="1">
                <a:latin typeface="Arial" charset="0"/>
              </a:rPr>
              <a:t>Design</a:t>
            </a:r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4256088" y="3509963"/>
            <a:ext cx="1619250" cy="719137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0" anchor="ctr"/>
          <a:lstStyle/>
          <a:p>
            <a:pPr algn="ctr"/>
            <a:r>
              <a:rPr lang="en-US" altLang="da-DK" sz="1800" b="1">
                <a:latin typeface="Arial" charset="0"/>
              </a:rPr>
              <a:t>Program-</a:t>
            </a:r>
          </a:p>
          <a:p>
            <a:pPr algn="ctr"/>
            <a:r>
              <a:rPr lang="en-US" altLang="da-DK" sz="1800" b="1">
                <a:latin typeface="Arial" charset="0"/>
              </a:rPr>
              <a:t>ming</a:t>
            </a:r>
          </a:p>
        </p:txBody>
      </p:sp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5486400" y="4297363"/>
            <a:ext cx="1319213" cy="585787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da-DK" sz="1800" b="1">
                <a:latin typeface="Arial" charset="0"/>
              </a:rPr>
              <a:t>Test</a:t>
            </a:r>
          </a:p>
        </p:txBody>
      </p:sp>
      <p:sp>
        <p:nvSpPr>
          <p:cNvPr id="2060" name="Oval 12"/>
          <p:cNvSpPr>
            <a:spLocks noChangeArrowheads="1"/>
          </p:cNvSpPr>
          <p:nvPr/>
        </p:nvSpPr>
        <p:spPr bwMode="auto">
          <a:xfrm>
            <a:off x="6019800" y="4951413"/>
            <a:ext cx="1716088" cy="7620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0" anchor="ctr"/>
          <a:lstStyle/>
          <a:p>
            <a:pPr algn="ctr"/>
            <a:r>
              <a:rPr lang="en-US" altLang="da-DK" sz="1800" b="1">
                <a:latin typeface="Arial" charset="0"/>
              </a:rPr>
              <a:t>Org. imple-</a:t>
            </a:r>
          </a:p>
          <a:p>
            <a:pPr algn="ctr"/>
            <a:r>
              <a:rPr lang="en-US" altLang="da-DK" sz="1800" b="1">
                <a:latin typeface="Arial" charset="0"/>
              </a:rPr>
              <a:t>mentation</a:t>
            </a:r>
          </a:p>
        </p:txBody>
      </p:sp>
      <p:sp>
        <p:nvSpPr>
          <p:cNvPr id="2061" name="Oval 13"/>
          <p:cNvSpPr>
            <a:spLocks noChangeArrowheads="1"/>
          </p:cNvSpPr>
          <p:nvPr/>
        </p:nvSpPr>
        <p:spPr bwMode="auto">
          <a:xfrm>
            <a:off x="6934200" y="5781675"/>
            <a:ext cx="1731963" cy="769938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0" anchor="ctr"/>
          <a:lstStyle/>
          <a:p>
            <a:pPr algn="ctr"/>
            <a:r>
              <a:rPr lang="en-US" altLang="da-DK" sz="1800" b="1">
                <a:latin typeface="Arial" charset="0"/>
              </a:rPr>
              <a:t>Review &amp;</a:t>
            </a:r>
          </a:p>
          <a:p>
            <a:pPr algn="ctr"/>
            <a:r>
              <a:rPr lang="en-US" altLang="da-DK" sz="1800" b="1">
                <a:latin typeface="Arial" charset="0"/>
              </a:rPr>
              <a:t>Maintenance</a:t>
            </a:r>
          </a:p>
        </p:txBody>
      </p:sp>
      <p:sp>
        <p:nvSpPr>
          <p:cNvPr id="2062" name="Freeform 14"/>
          <p:cNvSpPr>
            <a:spLocks/>
          </p:cNvSpPr>
          <p:nvPr/>
        </p:nvSpPr>
        <p:spPr bwMode="auto">
          <a:xfrm>
            <a:off x="2159000" y="1047750"/>
            <a:ext cx="298450" cy="374650"/>
          </a:xfrm>
          <a:custGeom>
            <a:avLst/>
            <a:gdLst>
              <a:gd name="T0" fmla="*/ 0 w 188"/>
              <a:gd name="T1" fmla="*/ 0 h 236"/>
              <a:gd name="T2" fmla="*/ 188 w 188"/>
              <a:gd name="T3" fmla="*/ 236 h 23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8" h="236">
                <a:moveTo>
                  <a:pt x="0" y="0"/>
                </a:moveTo>
                <a:cubicBezTo>
                  <a:pt x="120" y="12"/>
                  <a:pt x="180" y="68"/>
                  <a:pt x="188" y="23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64" name="Freeform 16"/>
          <p:cNvSpPr>
            <a:spLocks/>
          </p:cNvSpPr>
          <p:nvPr/>
        </p:nvSpPr>
        <p:spPr bwMode="auto">
          <a:xfrm>
            <a:off x="3084513" y="1774825"/>
            <a:ext cx="298450" cy="374650"/>
          </a:xfrm>
          <a:custGeom>
            <a:avLst/>
            <a:gdLst>
              <a:gd name="T0" fmla="*/ 0 w 188"/>
              <a:gd name="T1" fmla="*/ 0 h 236"/>
              <a:gd name="T2" fmla="*/ 188 w 188"/>
              <a:gd name="T3" fmla="*/ 236 h 23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8" h="236">
                <a:moveTo>
                  <a:pt x="0" y="0"/>
                </a:moveTo>
                <a:cubicBezTo>
                  <a:pt x="120" y="12"/>
                  <a:pt x="180" y="68"/>
                  <a:pt x="188" y="23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65" name="Freeform 17"/>
          <p:cNvSpPr>
            <a:spLocks/>
          </p:cNvSpPr>
          <p:nvPr/>
        </p:nvSpPr>
        <p:spPr bwMode="auto">
          <a:xfrm>
            <a:off x="4108450" y="2392363"/>
            <a:ext cx="298450" cy="374650"/>
          </a:xfrm>
          <a:custGeom>
            <a:avLst/>
            <a:gdLst>
              <a:gd name="T0" fmla="*/ 0 w 188"/>
              <a:gd name="T1" fmla="*/ 0 h 236"/>
              <a:gd name="T2" fmla="*/ 188 w 188"/>
              <a:gd name="T3" fmla="*/ 236 h 23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8" h="236">
                <a:moveTo>
                  <a:pt x="0" y="0"/>
                </a:moveTo>
                <a:cubicBezTo>
                  <a:pt x="120" y="12"/>
                  <a:pt x="180" y="68"/>
                  <a:pt x="188" y="23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66" name="Freeform 18"/>
          <p:cNvSpPr>
            <a:spLocks/>
          </p:cNvSpPr>
          <p:nvPr/>
        </p:nvSpPr>
        <p:spPr bwMode="auto">
          <a:xfrm>
            <a:off x="4945063" y="3122613"/>
            <a:ext cx="298450" cy="374650"/>
          </a:xfrm>
          <a:custGeom>
            <a:avLst/>
            <a:gdLst>
              <a:gd name="T0" fmla="*/ 0 w 188"/>
              <a:gd name="T1" fmla="*/ 0 h 236"/>
              <a:gd name="T2" fmla="*/ 188 w 188"/>
              <a:gd name="T3" fmla="*/ 236 h 23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8" h="236">
                <a:moveTo>
                  <a:pt x="0" y="0"/>
                </a:moveTo>
                <a:cubicBezTo>
                  <a:pt x="120" y="12"/>
                  <a:pt x="180" y="68"/>
                  <a:pt x="188" y="23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67" name="Freeform 19"/>
          <p:cNvSpPr>
            <a:spLocks/>
          </p:cNvSpPr>
          <p:nvPr/>
        </p:nvSpPr>
        <p:spPr bwMode="auto">
          <a:xfrm>
            <a:off x="5875338" y="3867150"/>
            <a:ext cx="298450" cy="374650"/>
          </a:xfrm>
          <a:custGeom>
            <a:avLst/>
            <a:gdLst>
              <a:gd name="T0" fmla="*/ 0 w 188"/>
              <a:gd name="T1" fmla="*/ 0 h 236"/>
              <a:gd name="T2" fmla="*/ 188 w 188"/>
              <a:gd name="T3" fmla="*/ 236 h 23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8" h="236">
                <a:moveTo>
                  <a:pt x="0" y="0"/>
                </a:moveTo>
                <a:cubicBezTo>
                  <a:pt x="120" y="12"/>
                  <a:pt x="180" y="68"/>
                  <a:pt x="188" y="23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68" name="Freeform 20"/>
          <p:cNvSpPr>
            <a:spLocks/>
          </p:cNvSpPr>
          <p:nvPr/>
        </p:nvSpPr>
        <p:spPr bwMode="auto">
          <a:xfrm>
            <a:off x="6805613" y="4557713"/>
            <a:ext cx="298450" cy="374650"/>
          </a:xfrm>
          <a:custGeom>
            <a:avLst/>
            <a:gdLst>
              <a:gd name="T0" fmla="*/ 0 w 188"/>
              <a:gd name="T1" fmla="*/ 0 h 236"/>
              <a:gd name="T2" fmla="*/ 188 w 188"/>
              <a:gd name="T3" fmla="*/ 236 h 23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8" h="236">
                <a:moveTo>
                  <a:pt x="0" y="0"/>
                </a:moveTo>
                <a:cubicBezTo>
                  <a:pt x="120" y="12"/>
                  <a:pt x="180" y="68"/>
                  <a:pt x="188" y="23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69" name="Freeform 21"/>
          <p:cNvSpPr>
            <a:spLocks/>
          </p:cNvSpPr>
          <p:nvPr/>
        </p:nvSpPr>
        <p:spPr bwMode="auto">
          <a:xfrm>
            <a:off x="7735888" y="5351463"/>
            <a:ext cx="298450" cy="374650"/>
          </a:xfrm>
          <a:custGeom>
            <a:avLst/>
            <a:gdLst>
              <a:gd name="T0" fmla="*/ 0 w 188"/>
              <a:gd name="T1" fmla="*/ 0 h 236"/>
              <a:gd name="T2" fmla="*/ 188 w 188"/>
              <a:gd name="T3" fmla="*/ 236 h 23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8" h="236">
                <a:moveTo>
                  <a:pt x="0" y="0"/>
                </a:moveTo>
                <a:cubicBezTo>
                  <a:pt x="120" y="12"/>
                  <a:pt x="180" y="68"/>
                  <a:pt x="188" y="23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3414713" y="1476375"/>
            <a:ext cx="16303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a-DK" sz="1400" b="1">
                <a:latin typeface="Arial" charset="0"/>
              </a:rPr>
              <a:t>Work processes</a:t>
            </a:r>
          </a:p>
          <a:p>
            <a:r>
              <a:rPr lang="en-US" altLang="da-DK" sz="1400" b="1">
                <a:latin typeface="Arial" charset="0"/>
              </a:rPr>
              <a:t>Data to be stored</a:t>
            </a: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5248275" y="2698750"/>
            <a:ext cx="1693863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a-DK" sz="1400" b="1">
                <a:latin typeface="Arial" charset="0"/>
              </a:rPr>
              <a:t>Database</a:t>
            </a:r>
          </a:p>
          <a:p>
            <a:r>
              <a:rPr lang="en-US" altLang="da-DK" sz="1400" b="1">
                <a:latin typeface="Arial" charset="0"/>
              </a:rPr>
              <a:t>Program modules</a:t>
            </a:r>
          </a:p>
          <a:p>
            <a:r>
              <a:rPr lang="en-US" altLang="da-DK" sz="1400" b="1">
                <a:latin typeface="Arial" charset="0"/>
              </a:rPr>
              <a:t>User screens?</a:t>
            </a:r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3154363" y="4251325"/>
            <a:ext cx="2468562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a-DK" sz="1400" b="1">
                <a:latin typeface="Arial" charset="0"/>
              </a:rPr>
              <a:t>Does it work on computer?</a:t>
            </a:r>
          </a:p>
          <a:p>
            <a:r>
              <a:rPr lang="en-US" altLang="da-DK" sz="1400" b="1">
                <a:latin typeface="Arial" charset="0"/>
              </a:rPr>
              <a:t>Are requirements met?</a:t>
            </a:r>
          </a:p>
          <a:p>
            <a:r>
              <a:rPr lang="en-US" altLang="da-DK" sz="1400" b="1">
                <a:latin typeface="Arial" charset="0"/>
              </a:rPr>
              <a:t>Repair and re-test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5375275" y="6048375"/>
            <a:ext cx="165417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a-DK" sz="1400" b="1">
                <a:latin typeface="Arial" charset="0"/>
              </a:rPr>
              <a:t>Did it pay?</a:t>
            </a:r>
          </a:p>
          <a:p>
            <a:r>
              <a:rPr lang="en-US" altLang="da-DK" sz="1400" b="1">
                <a:latin typeface="Arial" charset="0"/>
              </a:rPr>
              <a:t>Remaining errors</a:t>
            </a:r>
          </a:p>
          <a:p>
            <a:r>
              <a:rPr lang="en-US" altLang="da-DK" sz="1400" b="1">
                <a:latin typeface="Arial" charset="0"/>
              </a:rPr>
              <a:t>New demands</a:t>
            </a: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4322763" y="2247900"/>
            <a:ext cx="19954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a-DK" sz="1400" b="1">
                <a:latin typeface="Arial" charset="0"/>
              </a:rPr>
              <a:t>What system shall do</a:t>
            </a:r>
          </a:p>
        </p:txBody>
      </p:sp>
      <p:grpSp>
        <p:nvGrpSpPr>
          <p:cNvPr id="2076" name="Group 28"/>
          <p:cNvGrpSpPr>
            <a:grpSpLocks/>
          </p:cNvGrpSpPr>
          <p:nvPr/>
        </p:nvGrpSpPr>
        <p:grpSpPr bwMode="auto">
          <a:xfrm>
            <a:off x="779463" y="4416425"/>
            <a:ext cx="1830387" cy="1755775"/>
            <a:chOff x="491" y="2782"/>
            <a:chExt cx="1153" cy="1106"/>
          </a:xfrm>
        </p:grpSpPr>
        <p:sp>
          <p:nvSpPr>
            <p:cNvPr id="2063" name="AutoShape 15"/>
            <p:cNvSpPr>
              <a:spLocks noChangeArrowheads="1"/>
            </p:cNvSpPr>
            <p:nvPr/>
          </p:nvSpPr>
          <p:spPr bwMode="auto">
            <a:xfrm>
              <a:off x="491" y="2782"/>
              <a:ext cx="1153" cy="538"/>
            </a:xfrm>
            <a:prstGeom prst="cloudCallout">
              <a:avLst>
                <a:gd name="adj1" fmla="val 65880"/>
                <a:gd name="adj2" fmla="val -72718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36000" rIns="72000" bIns="36000" anchor="ctr">
              <a:spAutoFit/>
            </a:bodyPr>
            <a:lstStyle/>
            <a:p>
              <a:pPr algn="ctr"/>
              <a:r>
                <a:rPr lang="da-DK" altLang="da-DK" sz="1600" b="1" noProof="1">
                  <a:latin typeface="Arial" charset="0"/>
                </a:rPr>
                <a:t>What is a </a:t>
              </a:r>
            </a:p>
            <a:p>
              <a:pPr algn="ctr"/>
              <a:r>
                <a:rPr lang="da-DK" altLang="da-DK" sz="1600" b="1" noProof="1">
                  <a:latin typeface="Arial" charset="0"/>
                </a:rPr>
                <a:t>developer?</a:t>
              </a:r>
            </a:p>
          </p:txBody>
        </p:sp>
        <p:sp>
          <p:nvSpPr>
            <p:cNvPr id="2075" name="AutoShape 27"/>
            <p:cNvSpPr>
              <a:spLocks noChangeArrowheads="1"/>
            </p:cNvSpPr>
            <p:nvPr/>
          </p:nvSpPr>
          <p:spPr bwMode="auto">
            <a:xfrm>
              <a:off x="672" y="3424"/>
              <a:ext cx="768" cy="464"/>
            </a:xfrm>
            <a:prstGeom prst="cloudCallout">
              <a:avLst>
                <a:gd name="adj1" fmla="val 93620"/>
                <a:gd name="adj2" fmla="val -7694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tIns="36000" rIns="72000" bIns="36000" anchor="ctr"/>
            <a:lstStyle/>
            <a:p>
              <a:pPr algn="ctr"/>
              <a:r>
                <a:rPr lang="da-DK" altLang="da-DK" sz="1600" b="1" noProof="1">
                  <a:latin typeface="Arial" charset="0"/>
                </a:rPr>
                <a:t>User’s </a:t>
              </a:r>
            </a:p>
            <a:p>
              <a:pPr algn="ctr"/>
              <a:r>
                <a:rPr lang="da-DK" altLang="da-DK" sz="1600" b="1" noProof="1">
                  <a:latin typeface="Arial" charset="0"/>
                </a:rPr>
                <a:t>roles?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" name="AutoShape 71"/>
          <p:cNvSpPr>
            <a:spLocks noChangeArrowheads="1"/>
          </p:cNvSpPr>
          <p:nvPr/>
        </p:nvSpPr>
        <p:spPr bwMode="auto">
          <a:xfrm>
            <a:off x="6172200" y="2540000"/>
            <a:ext cx="920750" cy="889000"/>
          </a:xfrm>
          <a:prstGeom prst="wedgeEllipseCallout">
            <a:avLst>
              <a:gd name="adj1" fmla="val -187241"/>
              <a:gd name="adj2" fmla="val -15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pPr algn="ctr"/>
            <a:r>
              <a:rPr lang="en-US" altLang="da-DK" sz="1800" b="1">
                <a:latin typeface="Arial" charset="0"/>
              </a:rPr>
              <a:t>   </a:t>
            </a:r>
          </a:p>
          <a:p>
            <a:pPr algn="ctr"/>
            <a:r>
              <a:rPr lang="en-US" altLang="da-DK" sz="1800" b="1">
                <a:latin typeface="Arial" charset="0"/>
              </a:rPr>
              <a:t>         </a:t>
            </a:r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777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b="1">
                <a:latin typeface="Arial" charset="0"/>
              </a:rPr>
              <a:t>Fig 15.1B  Waterfall model, realistic course</a:t>
            </a:r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auto">
          <a:xfrm>
            <a:off x="473075" y="2320925"/>
            <a:ext cx="16192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en-US" altLang="da-DK" sz="1800" b="1">
                <a:latin typeface="Arial" charset="0"/>
              </a:rPr>
              <a:t>Requirements</a:t>
            </a:r>
          </a:p>
        </p:txBody>
      </p:sp>
      <p:sp>
        <p:nvSpPr>
          <p:cNvPr id="3100" name="Rectangle 28"/>
          <p:cNvSpPr>
            <a:spLocks noChangeArrowheads="1"/>
          </p:cNvSpPr>
          <p:nvPr/>
        </p:nvSpPr>
        <p:spPr bwMode="auto">
          <a:xfrm>
            <a:off x="473075" y="685800"/>
            <a:ext cx="16192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en-US" altLang="da-DK" sz="1800" b="1">
                <a:latin typeface="Arial" charset="0"/>
              </a:rPr>
              <a:t>Pre-inve-</a:t>
            </a:r>
          </a:p>
          <a:p>
            <a:r>
              <a:rPr lang="en-US" altLang="da-DK" sz="1800" b="1">
                <a:latin typeface="Arial" charset="0"/>
              </a:rPr>
              <a:t>stigation</a:t>
            </a:r>
          </a:p>
        </p:txBody>
      </p:sp>
      <p:sp>
        <p:nvSpPr>
          <p:cNvPr id="3101" name="Rectangle 29"/>
          <p:cNvSpPr>
            <a:spLocks noChangeArrowheads="1"/>
          </p:cNvSpPr>
          <p:nvPr/>
        </p:nvSpPr>
        <p:spPr bwMode="auto">
          <a:xfrm>
            <a:off x="473075" y="1600200"/>
            <a:ext cx="16192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0"/>
          <a:lstStyle/>
          <a:p>
            <a:r>
              <a:rPr lang="en-US" altLang="da-DK" sz="1800" b="1">
                <a:latin typeface="Arial" charset="0"/>
              </a:rPr>
              <a:t>Analysis</a:t>
            </a:r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473075" y="3043238"/>
            <a:ext cx="16192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en-US" altLang="da-DK" sz="1800" b="1">
                <a:latin typeface="Arial" charset="0"/>
              </a:rPr>
              <a:t>Design</a:t>
            </a:r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auto">
          <a:xfrm>
            <a:off x="473075" y="3763963"/>
            <a:ext cx="16192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0"/>
          <a:lstStyle/>
          <a:p>
            <a:r>
              <a:rPr lang="en-US" altLang="da-DK" sz="1800" b="1">
                <a:latin typeface="Arial" charset="0"/>
              </a:rPr>
              <a:t>Programming</a:t>
            </a:r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auto">
          <a:xfrm>
            <a:off x="473075" y="4486275"/>
            <a:ext cx="16192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en-US" altLang="da-DK" sz="1800" b="1">
                <a:latin typeface="Arial" charset="0"/>
              </a:rPr>
              <a:t>Test</a:t>
            </a:r>
          </a:p>
        </p:txBody>
      </p:sp>
      <p:sp>
        <p:nvSpPr>
          <p:cNvPr id="3105" name="Rectangle 33"/>
          <p:cNvSpPr>
            <a:spLocks noChangeArrowheads="1"/>
          </p:cNvSpPr>
          <p:nvPr/>
        </p:nvSpPr>
        <p:spPr bwMode="auto">
          <a:xfrm>
            <a:off x="473075" y="5207000"/>
            <a:ext cx="16192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0"/>
          <a:lstStyle/>
          <a:p>
            <a:r>
              <a:rPr lang="en-US" altLang="da-DK" sz="1800" b="1">
                <a:latin typeface="Arial" charset="0"/>
              </a:rPr>
              <a:t>Org. imple-</a:t>
            </a:r>
          </a:p>
          <a:p>
            <a:r>
              <a:rPr lang="en-US" altLang="da-DK" sz="1800" b="1">
                <a:latin typeface="Arial" charset="0"/>
              </a:rPr>
              <a:t>mentation</a:t>
            </a:r>
          </a:p>
        </p:txBody>
      </p:sp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473075" y="6019800"/>
            <a:ext cx="16192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0"/>
          <a:lstStyle/>
          <a:p>
            <a:r>
              <a:rPr lang="en-US" altLang="da-DK" sz="1800" b="1">
                <a:latin typeface="Arial" charset="0"/>
              </a:rPr>
              <a:t>Review &amp;</a:t>
            </a:r>
          </a:p>
          <a:p>
            <a:r>
              <a:rPr lang="en-US" altLang="da-DK" sz="1800" b="1">
                <a:latin typeface="Arial" charset="0"/>
              </a:rPr>
              <a:t>Maintenance</a:t>
            </a:r>
          </a:p>
        </p:txBody>
      </p:sp>
      <p:sp>
        <p:nvSpPr>
          <p:cNvPr id="3107" name="Line 35"/>
          <p:cNvSpPr>
            <a:spLocks noChangeShapeType="1"/>
          </p:cNvSpPr>
          <p:nvPr/>
        </p:nvSpPr>
        <p:spPr bwMode="auto">
          <a:xfrm>
            <a:off x="2155825" y="1006475"/>
            <a:ext cx="39100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108" name="Line 36"/>
          <p:cNvSpPr>
            <a:spLocks noChangeShapeType="1"/>
          </p:cNvSpPr>
          <p:nvPr/>
        </p:nvSpPr>
        <p:spPr bwMode="auto">
          <a:xfrm>
            <a:off x="2155825" y="1757363"/>
            <a:ext cx="39100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109" name="Line 37"/>
          <p:cNvSpPr>
            <a:spLocks noChangeShapeType="1"/>
          </p:cNvSpPr>
          <p:nvPr/>
        </p:nvSpPr>
        <p:spPr bwMode="auto">
          <a:xfrm>
            <a:off x="2155825" y="2509838"/>
            <a:ext cx="39100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110" name="Line 38"/>
          <p:cNvSpPr>
            <a:spLocks noChangeShapeType="1"/>
          </p:cNvSpPr>
          <p:nvPr/>
        </p:nvSpPr>
        <p:spPr bwMode="auto">
          <a:xfrm>
            <a:off x="2155825" y="3262313"/>
            <a:ext cx="39100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111" name="Line 39"/>
          <p:cNvSpPr>
            <a:spLocks noChangeShapeType="1"/>
          </p:cNvSpPr>
          <p:nvPr/>
        </p:nvSpPr>
        <p:spPr bwMode="auto">
          <a:xfrm>
            <a:off x="2155825" y="4013200"/>
            <a:ext cx="39100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112" name="Line 40"/>
          <p:cNvSpPr>
            <a:spLocks noChangeShapeType="1"/>
          </p:cNvSpPr>
          <p:nvPr/>
        </p:nvSpPr>
        <p:spPr bwMode="auto">
          <a:xfrm>
            <a:off x="2155825" y="4765675"/>
            <a:ext cx="39100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113" name="Line 41"/>
          <p:cNvSpPr>
            <a:spLocks noChangeShapeType="1"/>
          </p:cNvSpPr>
          <p:nvPr/>
        </p:nvSpPr>
        <p:spPr bwMode="auto">
          <a:xfrm>
            <a:off x="2155825" y="5518150"/>
            <a:ext cx="39100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114" name="Line 42"/>
          <p:cNvSpPr>
            <a:spLocks noChangeShapeType="1"/>
          </p:cNvSpPr>
          <p:nvPr/>
        </p:nvSpPr>
        <p:spPr bwMode="auto">
          <a:xfrm>
            <a:off x="2155825" y="6270625"/>
            <a:ext cx="39100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115" name="Line 43"/>
          <p:cNvSpPr>
            <a:spLocks noChangeShapeType="1"/>
          </p:cNvSpPr>
          <p:nvPr/>
        </p:nvSpPr>
        <p:spPr bwMode="auto">
          <a:xfrm>
            <a:off x="2133600" y="1006475"/>
            <a:ext cx="461963" cy="0"/>
          </a:xfrm>
          <a:prstGeom prst="line">
            <a:avLst/>
          </a:prstGeom>
          <a:noFill/>
          <a:ln w="2286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116" name="Line 44"/>
          <p:cNvSpPr>
            <a:spLocks noChangeShapeType="1"/>
          </p:cNvSpPr>
          <p:nvPr/>
        </p:nvSpPr>
        <p:spPr bwMode="auto">
          <a:xfrm>
            <a:off x="3611563" y="6270625"/>
            <a:ext cx="212725" cy="0"/>
          </a:xfrm>
          <a:prstGeom prst="line">
            <a:avLst/>
          </a:prstGeom>
          <a:noFill/>
          <a:ln w="2286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117" name="Line 45"/>
          <p:cNvSpPr>
            <a:spLocks noChangeShapeType="1"/>
          </p:cNvSpPr>
          <p:nvPr/>
        </p:nvSpPr>
        <p:spPr bwMode="auto">
          <a:xfrm>
            <a:off x="2384425" y="1757363"/>
            <a:ext cx="568325" cy="0"/>
          </a:xfrm>
          <a:prstGeom prst="line">
            <a:avLst/>
          </a:prstGeom>
          <a:noFill/>
          <a:ln w="2286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118" name="Line 46"/>
          <p:cNvSpPr>
            <a:spLocks noChangeShapeType="1"/>
          </p:cNvSpPr>
          <p:nvPr/>
        </p:nvSpPr>
        <p:spPr bwMode="auto">
          <a:xfrm>
            <a:off x="2343150" y="2509838"/>
            <a:ext cx="304800" cy="0"/>
          </a:xfrm>
          <a:prstGeom prst="line">
            <a:avLst/>
          </a:prstGeom>
          <a:noFill/>
          <a:ln w="2286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119" name="Line 47"/>
          <p:cNvSpPr>
            <a:spLocks noChangeShapeType="1"/>
          </p:cNvSpPr>
          <p:nvPr/>
        </p:nvSpPr>
        <p:spPr bwMode="auto">
          <a:xfrm>
            <a:off x="4841875" y="5518150"/>
            <a:ext cx="674688" cy="0"/>
          </a:xfrm>
          <a:prstGeom prst="line">
            <a:avLst/>
          </a:prstGeom>
          <a:noFill/>
          <a:ln w="2286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120" name="Line 48"/>
          <p:cNvSpPr>
            <a:spLocks noChangeShapeType="1"/>
          </p:cNvSpPr>
          <p:nvPr/>
        </p:nvSpPr>
        <p:spPr bwMode="auto">
          <a:xfrm>
            <a:off x="4038600" y="4765675"/>
            <a:ext cx="935038" cy="0"/>
          </a:xfrm>
          <a:prstGeom prst="line">
            <a:avLst/>
          </a:prstGeom>
          <a:noFill/>
          <a:ln w="2286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121" name="Line 49"/>
          <p:cNvSpPr>
            <a:spLocks noChangeShapeType="1"/>
          </p:cNvSpPr>
          <p:nvPr/>
        </p:nvSpPr>
        <p:spPr bwMode="auto">
          <a:xfrm>
            <a:off x="3262313" y="4013200"/>
            <a:ext cx="1184275" cy="0"/>
          </a:xfrm>
          <a:prstGeom prst="line">
            <a:avLst/>
          </a:prstGeom>
          <a:noFill/>
          <a:ln w="2286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122" name="Line 50"/>
          <p:cNvSpPr>
            <a:spLocks noChangeShapeType="1"/>
          </p:cNvSpPr>
          <p:nvPr/>
        </p:nvSpPr>
        <p:spPr bwMode="auto">
          <a:xfrm>
            <a:off x="3095625" y="3262313"/>
            <a:ext cx="771525" cy="0"/>
          </a:xfrm>
          <a:prstGeom prst="line">
            <a:avLst/>
          </a:prstGeom>
          <a:noFill/>
          <a:ln w="2286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123" name="Line 51"/>
          <p:cNvSpPr>
            <a:spLocks noChangeShapeType="1"/>
          </p:cNvSpPr>
          <p:nvPr/>
        </p:nvSpPr>
        <p:spPr bwMode="auto">
          <a:xfrm>
            <a:off x="3109913" y="1757363"/>
            <a:ext cx="461962" cy="0"/>
          </a:xfrm>
          <a:prstGeom prst="line">
            <a:avLst/>
          </a:prstGeom>
          <a:noFill/>
          <a:ln w="2286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124" name="Line 52"/>
          <p:cNvSpPr>
            <a:spLocks noChangeShapeType="1"/>
          </p:cNvSpPr>
          <p:nvPr/>
        </p:nvSpPr>
        <p:spPr bwMode="auto">
          <a:xfrm>
            <a:off x="2957513" y="2509838"/>
            <a:ext cx="304800" cy="0"/>
          </a:xfrm>
          <a:prstGeom prst="line">
            <a:avLst/>
          </a:prstGeom>
          <a:noFill/>
          <a:ln w="2286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125" name="Line 53"/>
          <p:cNvSpPr>
            <a:spLocks noChangeShapeType="1"/>
          </p:cNvSpPr>
          <p:nvPr/>
        </p:nvSpPr>
        <p:spPr bwMode="auto">
          <a:xfrm>
            <a:off x="2841625" y="4013200"/>
            <a:ext cx="130175" cy="0"/>
          </a:xfrm>
          <a:prstGeom prst="line">
            <a:avLst/>
          </a:prstGeom>
          <a:noFill/>
          <a:ln w="2286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126" name="Line 54"/>
          <p:cNvSpPr>
            <a:spLocks noChangeShapeType="1"/>
          </p:cNvSpPr>
          <p:nvPr/>
        </p:nvSpPr>
        <p:spPr bwMode="auto">
          <a:xfrm>
            <a:off x="2613025" y="3262313"/>
            <a:ext cx="304800" cy="0"/>
          </a:xfrm>
          <a:prstGeom prst="line">
            <a:avLst/>
          </a:prstGeom>
          <a:noFill/>
          <a:ln w="2286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127" name="Line 55"/>
          <p:cNvSpPr>
            <a:spLocks noChangeShapeType="1"/>
          </p:cNvSpPr>
          <p:nvPr/>
        </p:nvSpPr>
        <p:spPr bwMode="auto">
          <a:xfrm>
            <a:off x="4038600" y="5518150"/>
            <a:ext cx="304800" cy="0"/>
          </a:xfrm>
          <a:prstGeom prst="line">
            <a:avLst/>
          </a:prstGeom>
          <a:noFill/>
          <a:ln w="2286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128" name="Line 56"/>
          <p:cNvSpPr>
            <a:spLocks noChangeShapeType="1"/>
          </p:cNvSpPr>
          <p:nvPr/>
        </p:nvSpPr>
        <p:spPr bwMode="auto">
          <a:xfrm>
            <a:off x="6180138" y="6270625"/>
            <a:ext cx="212725" cy="0"/>
          </a:xfrm>
          <a:prstGeom prst="line">
            <a:avLst/>
          </a:prstGeom>
          <a:noFill/>
          <a:ln w="2286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129" name="Line 57"/>
          <p:cNvSpPr>
            <a:spLocks noChangeShapeType="1"/>
          </p:cNvSpPr>
          <p:nvPr/>
        </p:nvSpPr>
        <p:spPr bwMode="auto">
          <a:xfrm>
            <a:off x="5516563" y="6270625"/>
            <a:ext cx="212725" cy="0"/>
          </a:xfrm>
          <a:prstGeom prst="line">
            <a:avLst/>
          </a:prstGeom>
          <a:noFill/>
          <a:ln w="2286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130" name="Line 58"/>
          <p:cNvSpPr>
            <a:spLocks noChangeShapeType="1"/>
          </p:cNvSpPr>
          <p:nvPr/>
        </p:nvSpPr>
        <p:spPr bwMode="auto">
          <a:xfrm>
            <a:off x="5853113" y="6270625"/>
            <a:ext cx="212725" cy="0"/>
          </a:xfrm>
          <a:prstGeom prst="line">
            <a:avLst/>
          </a:prstGeom>
          <a:noFill/>
          <a:ln w="2286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131" name="Line 59"/>
          <p:cNvSpPr>
            <a:spLocks noChangeShapeType="1"/>
          </p:cNvSpPr>
          <p:nvPr/>
        </p:nvSpPr>
        <p:spPr bwMode="auto">
          <a:xfrm>
            <a:off x="3040063" y="6270625"/>
            <a:ext cx="212725" cy="0"/>
          </a:xfrm>
          <a:prstGeom prst="line">
            <a:avLst/>
          </a:prstGeom>
          <a:noFill/>
          <a:ln w="2286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132" name="Line 60"/>
          <p:cNvSpPr>
            <a:spLocks noChangeShapeType="1"/>
          </p:cNvSpPr>
          <p:nvPr/>
        </p:nvSpPr>
        <p:spPr bwMode="auto">
          <a:xfrm>
            <a:off x="3571875" y="2509838"/>
            <a:ext cx="212725" cy="0"/>
          </a:xfrm>
          <a:prstGeom prst="line">
            <a:avLst/>
          </a:prstGeom>
          <a:noFill/>
          <a:ln w="2286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133" name="Text Box 61"/>
          <p:cNvSpPr txBox="1">
            <a:spLocks noChangeArrowheads="1"/>
          </p:cNvSpPr>
          <p:nvPr/>
        </p:nvSpPr>
        <p:spPr bwMode="auto">
          <a:xfrm>
            <a:off x="5021263" y="623888"/>
            <a:ext cx="717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a-DK" sz="1800" b="1">
                <a:latin typeface="Arial" charset="0"/>
              </a:rPr>
              <a:t>Time</a:t>
            </a:r>
          </a:p>
        </p:txBody>
      </p:sp>
      <p:sp>
        <p:nvSpPr>
          <p:cNvPr id="3134" name="Line 62"/>
          <p:cNvSpPr>
            <a:spLocks noChangeShapeType="1"/>
          </p:cNvSpPr>
          <p:nvPr/>
        </p:nvSpPr>
        <p:spPr bwMode="auto">
          <a:xfrm>
            <a:off x="5759450" y="798513"/>
            <a:ext cx="663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135" name="Line 63"/>
          <p:cNvSpPr>
            <a:spLocks noChangeShapeType="1"/>
          </p:cNvSpPr>
          <p:nvPr/>
        </p:nvSpPr>
        <p:spPr bwMode="auto">
          <a:xfrm flipV="1">
            <a:off x="3100388" y="688975"/>
            <a:ext cx="0" cy="6016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136" name="Line 64"/>
          <p:cNvSpPr>
            <a:spLocks noChangeShapeType="1"/>
          </p:cNvSpPr>
          <p:nvPr/>
        </p:nvSpPr>
        <p:spPr bwMode="auto">
          <a:xfrm flipV="1">
            <a:off x="3681413" y="688975"/>
            <a:ext cx="0" cy="6016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137" name="Line 65"/>
          <p:cNvSpPr>
            <a:spLocks noChangeShapeType="1"/>
          </p:cNvSpPr>
          <p:nvPr/>
        </p:nvSpPr>
        <p:spPr bwMode="auto">
          <a:xfrm flipV="1">
            <a:off x="4900613" y="688975"/>
            <a:ext cx="0" cy="6016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138" name="Line 66"/>
          <p:cNvSpPr>
            <a:spLocks noChangeShapeType="1"/>
          </p:cNvSpPr>
          <p:nvPr/>
        </p:nvSpPr>
        <p:spPr bwMode="auto">
          <a:xfrm flipV="1">
            <a:off x="2557463" y="688975"/>
            <a:ext cx="0" cy="6016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140" name="Line 68"/>
          <p:cNvSpPr>
            <a:spLocks noChangeShapeType="1"/>
          </p:cNvSpPr>
          <p:nvPr/>
        </p:nvSpPr>
        <p:spPr bwMode="auto">
          <a:xfrm>
            <a:off x="2909888" y="4765675"/>
            <a:ext cx="130175" cy="0"/>
          </a:xfrm>
          <a:prstGeom prst="line">
            <a:avLst/>
          </a:prstGeom>
          <a:noFill/>
          <a:ln w="2286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139" name="AutoShape 67"/>
          <p:cNvSpPr>
            <a:spLocks noChangeArrowheads="1"/>
          </p:cNvSpPr>
          <p:nvPr/>
        </p:nvSpPr>
        <p:spPr bwMode="auto">
          <a:xfrm>
            <a:off x="5930900" y="2540000"/>
            <a:ext cx="1460500" cy="889000"/>
          </a:xfrm>
          <a:prstGeom prst="wedgeEllipseCallout">
            <a:avLst>
              <a:gd name="adj1" fmla="val -202718"/>
              <a:gd name="adj2" fmla="val -99287"/>
            </a:avLst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da-DK" sz="1800" b="1">
                <a:latin typeface="Arial" charset="0"/>
              </a:rPr>
              <a:t>Decision</a:t>
            </a:r>
          </a:p>
          <a:p>
            <a:pPr algn="ctr"/>
            <a:r>
              <a:rPr lang="en-US" altLang="da-DK" sz="1800" b="1">
                <a:latin typeface="Arial" charset="0"/>
              </a:rPr>
              <a:t>points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449263" y="76200"/>
            <a:ext cx="7777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b="1">
                <a:latin typeface="Arial" charset="0"/>
              </a:rPr>
              <a:t>Fig 15.2  Iterative development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73075" y="2320925"/>
            <a:ext cx="16192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en-US" altLang="da-DK" sz="1800" b="1">
                <a:latin typeface="Arial" charset="0"/>
              </a:rPr>
              <a:t>Requirements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473075" y="685800"/>
            <a:ext cx="16192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en-US" altLang="da-DK" sz="1800" b="1">
                <a:latin typeface="Arial" charset="0"/>
              </a:rPr>
              <a:t>Pre-inve-</a:t>
            </a:r>
          </a:p>
          <a:p>
            <a:r>
              <a:rPr lang="en-US" altLang="da-DK" sz="1800" b="1">
                <a:latin typeface="Arial" charset="0"/>
              </a:rPr>
              <a:t>stigation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473075" y="1600200"/>
            <a:ext cx="16192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0"/>
          <a:lstStyle/>
          <a:p>
            <a:r>
              <a:rPr lang="en-US" altLang="da-DK" sz="1800" b="1">
                <a:latin typeface="Arial" charset="0"/>
              </a:rPr>
              <a:t>Analysis</a:t>
            </a: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473075" y="3043238"/>
            <a:ext cx="16192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en-US" altLang="da-DK" sz="1800" b="1">
                <a:latin typeface="Arial" charset="0"/>
              </a:rPr>
              <a:t>Design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473075" y="3763963"/>
            <a:ext cx="16192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0"/>
          <a:lstStyle/>
          <a:p>
            <a:r>
              <a:rPr lang="en-US" altLang="da-DK" sz="1800" b="1">
                <a:latin typeface="Arial" charset="0"/>
              </a:rPr>
              <a:t>Programming</a:t>
            </a: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473075" y="4486275"/>
            <a:ext cx="16192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en-US" altLang="da-DK" sz="1800" b="1">
                <a:latin typeface="Arial" charset="0"/>
              </a:rPr>
              <a:t>Test</a:t>
            </a: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473075" y="5207000"/>
            <a:ext cx="16192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0"/>
          <a:lstStyle/>
          <a:p>
            <a:r>
              <a:rPr lang="en-US" altLang="da-DK" sz="1800" b="1">
                <a:latin typeface="Arial" charset="0"/>
              </a:rPr>
              <a:t>Org. imple-</a:t>
            </a:r>
          </a:p>
          <a:p>
            <a:r>
              <a:rPr lang="en-US" altLang="da-DK" sz="1800" b="1">
                <a:latin typeface="Arial" charset="0"/>
              </a:rPr>
              <a:t>mentation</a:t>
            </a: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473075" y="6019800"/>
            <a:ext cx="16192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0"/>
          <a:lstStyle/>
          <a:p>
            <a:r>
              <a:rPr lang="en-US" altLang="da-DK" sz="1800" b="1">
                <a:latin typeface="Arial" charset="0"/>
              </a:rPr>
              <a:t>Review &amp;</a:t>
            </a:r>
          </a:p>
          <a:p>
            <a:r>
              <a:rPr lang="en-US" altLang="da-DK" sz="1800" b="1">
                <a:latin typeface="Arial" charset="0"/>
              </a:rPr>
              <a:t>Maintenance</a:t>
            </a:r>
          </a:p>
        </p:txBody>
      </p:sp>
      <p:grpSp>
        <p:nvGrpSpPr>
          <p:cNvPr id="4194" name="Group 98"/>
          <p:cNvGrpSpPr>
            <a:grpSpLocks/>
          </p:cNvGrpSpPr>
          <p:nvPr/>
        </p:nvGrpSpPr>
        <p:grpSpPr bwMode="auto">
          <a:xfrm>
            <a:off x="2141538" y="609600"/>
            <a:ext cx="4259262" cy="6019800"/>
            <a:chOff x="1282" y="936"/>
            <a:chExt cx="2683" cy="3464"/>
          </a:xfrm>
        </p:grpSpPr>
        <p:sp>
          <p:nvSpPr>
            <p:cNvPr id="4154" name="Line 58"/>
            <p:cNvSpPr>
              <a:spLocks noChangeShapeType="1"/>
            </p:cNvSpPr>
            <p:nvPr/>
          </p:nvSpPr>
          <p:spPr bwMode="auto">
            <a:xfrm>
              <a:off x="1296" y="2016"/>
              <a:ext cx="24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55" name="Line 59"/>
            <p:cNvSpPr>
              <a:spLocks noChangeShapeType="1"/>
            </p:cNvSpPr>
            <p:nvPr/>
          </p:nvSpPr>
          <p:spPr bwMode="auto">
            <a:xfrm>
              <a:off x="1296" y="1152"/>
              <a:ext cx="24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56" name="Line 60"/>
            <p:cNvSpPr>
              <a:spLocks noChangeShapeType="1"/>
            </p:cNvSpPr>
            <p:nvPr/>
          </p:nvSpPr>
          <p:spPr bwMode="auto">
            <a:xfrm>
              <a:off x="1282" y="1152"/>
              <a:ext cx="291" cy="0"/>
            </a:xfrm>
            <a:prstGeom prst="line">
              <a:avLst/>
            </a:prstGeom>
            <a:noFill/>
            <a:ln w="2286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57" name="Line 61"/>
            <p:cNvSpPr>
              <a:spLocks noChangeShapeType="1"/>
            </p:cNvSpPr>
            <p:nvPr/>
          </p:nvSpPr>
          <p:spPr bwMode="auto">
            <a:xfrm>
              <a:off x="1296" y="3742"/>
              <a:ext cx="24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58" name="Line 62"/>
            <p:cNvSpPr>
              <a:spLocks noChangeShapeType="1"/>
            </p:cNvSpPr>
            <p:nvPr/>
          </p:nvSpPr>
          <p:spPr bwMode="auto">
            <a:xfrm>
              <a:off x="2754" y="3742"/>
              <a:ext cx="659" cy="0"/>
            </a:xfrm>
            <a:prstGeom prst="line">
              <a:avLst/>
            </a:prstGeom>
            <a:noFill/>
            <a:ln w="2286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59" name="Line 63"/>
            <p:cNvSpPr>
              <a:spLocks noChangeShapeType="1"/>
            </p:cNvSpPr>
            <p:nvPr/>
          </p:nvSpPr>
          <p:spPr bwMode="auto">
            <a:xfrm>
              <a:off x="1296" y="4173"/>
              <a:ext cx="24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60" name="Line 64"/>
            <p:cNvSpPr>
              <a:spLocks noChangeShapeType="1"/>
            </p:cNvSpPr>
            <p:nvPr/>
          </p:nvSpPr>
          <p:spPr bwMode="auto">
            <a:xfrm>
              <a:off x="3831" y="4173"/>
              <a:ext cx="134" cy="0"/>
            </a:xfrm>
            <a:prstGeom prst="line">
              <a:avLst/>
            </a:prstGeom>
            <a:noFill/>
            <a:ln w="2286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61" name="Line 65"/>
            <p:cNvSpPr>
              <a:spLocks noChangeShapeType="1"/>
            </p:cNvSpPr>
            <p:nvPr/>
          </p:nvSpPr>
          <p:spPr bwMode="auto">
            <a:xfrm>
              <a:off x="3413" y="4173"/>
              <a:ext cx="134" cy="0"/>
            </a:xfrm>
            <a:prstGeom prst="line">
              <a:avLst/>
            </a:prstGeom>
            <a:noFill/>
            <a:ln w="2286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62" name="Line 66"/>
            <p:cNvSpPr>
              <a:spLocks noChangeShapeType="1"/>
            </p:cNvSpPr>
            <p:nvPr/>
          </p:nvSpPr>
          <p:spPr bwMode="auto">
            <a:xfrm>
              <a:off x="3625" y="4173"/>
              <a:ext cx="134" cy="0"/>
            </a:xfrm>
            <a:prstGeom prst="line">
              <a:avLst/>
            </a:prstGeom>
            <a:noFill/>
            <a:ln w="2286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63" name="Line 67"/>
            <p:cNvSpPr>
              <a:spLocks noChangeShapeType="1"/>
            </p:cNvSpPr>
            <p:nvPr/>
          </p:nvSpPr>
          <p:spPr bwMode="auto">
            <a:xfrm flipV="1">
              <a:off x="1765" y="942"/>
              <a:ext cx="0" cy="345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64" name="Line 68"/>
            <p:cNvSpPr>
              <a:spLocks noChangeShapeType="1"/>
            </p:cNvSpPr>
            <p:nvPr/>
          </p:nvSpPr>
          <p:spPr bwMode="auto">
            <a:xfrm flipV="1">
              <a:off x="2617" y="942"/>
              <a:ext cx="0" cy="345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65" name="Line 69"/>
            <p:cNvSpPr>
              <a:spLocks noChangeShapeType="1"/>
            </p:cNvSpPr>
            <p:nvPr/>
          </p:nvSpPr>
          <p:spPr bwMode="auto">
            <a:xfrm flipV="1">
              <a:off x="1549" y="942"/>
              <a:ext cx="0" cy="345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66" name="Line 70"/>
            <p:cNvSpPr>
              <a:spLocks noChangeShapeType="1"/>
            </p:cNvSpPr>
            <p:nvPr/>
          </p:nvSpPr>
          <p:spPr bwMode="auto">
            <a:xfrm flipV="1">
              <a:off x="2047" y="936"/>
              <a:ext cx="0" cy="346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67" name="Line 71"/>
            <p:cNvSpPr>
              <a:spLocks noChangeShapeType="1"/>
            </p:cNvSpPr>
            <p:nvPr/>
          </p:nvSpPr>
          <p:spPr bwMode="auto">
            <a:xfrm flipV="1">
              <a:off x="2329" y="936"/>
              <a:ext cx="0" cy="346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68" name="Line 72"/>
            <p:cNvSpPr>
              <a:spLocks noChangeShapeType="1"/>
            </p:cNvSpPr>
            <p:nvPr/>
          </p:nvSpPr>
          <p:spPr bwMode="auto">
            <a:xfrm>
              <a:off x="1296" y="2879"/>
              <a:ext cx="24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69" name="Line 73"/>
            <p:cNvSpPr>
              <a:spLocks noChangeShapeType="1"/>
            </p:cNvSpPr>
            <p:nvPr/>
          </p:nvSpPr>
          <p:spPr bwMode="auto">
            <a:xfrm>
              <a:off x="1608" y="2879"/>
              <a:ext cx="82" cy="0"/>
            </a:xfrm>
            <a:prstGeom prst="line">
              <a:avLst/>
            </a:prstGeom>
            <a:noFill/>
            <a:ln w="2286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70" name="Line 74"/>
            <p:cNvSpPr>
              <a:spLocks noChangeShapeType="1"/>
            </p:cNvSpPr>
            <p:nvPr/>
          </p:nvSpPr>
          <p:spPr bwMode="auto">
            <a:xfrm>
              <a:off x="1892" y="2879"/>
              <a:ext cx="82" cy="0"/>
            </a:xfrm>
            <a:prstGeom prst="line">
              <a:avLst/>
            </a:prstGeom>
            <a:noFill/>
            <a:ln w="2286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71" name="Line 75"/>
            <p:cNvSpPr>
              <a:spLocks noChangeShapeType="1"/>
            </p:cNvSpPr>
            <p:nvPr/>
          </p:nvSpPr>
          <p:spPr bwMode="auto">
            <a:xfrm>
              <a:off x="2174" y="2873"/>
              <a:ext cx="82" cy="0"/>
            </a:xfrm>
            <a:prstGeom prst="line">
              <a:avLst/>
            </a:prstGeom>
            <a:noFill/>
            <a:ln w="2286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72" name="Line 76"/>
            <p:cNvSpPr>
              <a:spLocks noChangeShapeType="1"/>
            </p:cNvSpPr>
            <p:nvPr/>
          </p:nvSpPr>
          <p:spPr bwMode="auto">
            <a:xfrm>
              <a:off x="2456" y="2873"/>
              <a:ext cx="82" cy="0"/>
            </a:xfrm>
            <a:prstGeom prst="line">
              <a:avLst/>
            </a:prstGeom>
            <a:noFill/>
            <a:ln w="2286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73" name="Line 77"/>
            <p:cNvSpPr>
              <a:spLocks noChangeShapeType="1"/>
            </p:cNvSpPr>
            <p:nvPr/>
          </p:nvSpPr>
          <p:spPr bwMode="auto">
            <a:xfrm>
              <a:off x="1296" y="3310"/>
              <a:ext cx="24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74" name="Line 78"/>
            <p:cNvSpPr>
              <a:spLocks noChangeShapeType="1"/>
            </p:cNvSpPr>
            <p:nvPr/>
          </p:nvSpPr>
          <p:spPr bwMode="auto">
            <a:xfrm>
              <a:off x="2638" y="3304"/>
              <a:ext cx="589" cy="0"/>
            </a:xfrm>
            <a:prstGeom prst="line">
              <a:avLst/>
            </a:prstGeom>
            <a:noFill/>
            <a:ln w="2286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75" name="Line 79"/>
            <p:cNvSpPr>
              <a:spLocks noChangeShapeType="1"/>
            </p:cNvSpPr>
            <p:nvPr/>
          </p:nvSpPr>
          <p:spPr bwMode="auto">
            <a:xfrm>
              <a:off x="1687" y="3310"/>
              <a:ext cx="82" cy="0"/>
            </a:xfrm>
            <a:prstGeom prst="line">
              <a:avLst/>
            </a:prstGeom>
            <a:noFill/>
            <a:ln w="2286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76" name="Line 80"/>
            <p:cNvSpPr>
              <a:spLocks noChangeShapeType="1"/>
            </p:cNvSpPr>
            <p:nvPr/>
          </p:nvSpPr>
          <p:spPr bwMode="auto">
            <a:xfrm>
              <a:off x="1971" y="3310"/>
              <a:ext cx="82" cy="0"/>
            </a:xfrm>
            <a:prstGeom prst="line">
              <a:avLst/>
            </a:prstGeom>
            <a:noFill/>
            <a:ln w="2286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77" name="Line 81"/>
            <p:cNvSpPr>
              <a:spLocks noChangeShapeType="1"/>
            </p:cNvSpPr>
            <p:nvPr/>
          </p:nvSpPr>
          <p:spPr bwMode="auto">
            <a:xfrm>
              <a:off x="2253" y="3304"/>
              <a:ext cx="82" cy="0"/>
            </a:xfrm>
            <a:prstGeom prst="line">
              <a:avLst/>
            </a:prstGeom>
            <a:noFill/>
            <a:ln w="2286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78" name="Line 82"/>
            <p:cNvSpPr>
              <a:spLocks noChangeShapeType="1"/>
            </p:cNvSpPr>
            <p:nvPr/>
          </p:nvSpPr>
          <p:spPr bwMode="auto">
            <a:xfrm>
              <a:off x="2535" y="3304"/>
              <a:ext cx="82" cy="0"/>
            </a:xfrm>
            <a:prstGeom prst="line">
              <a:avLst/>
            </a:prstGeom>
            <a:noFill/>
            <a:ln w="2286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79" name="Line 83"/>
            <p:cNvSpPr>
              <a:spLocks noChangeShapeType="1"/>
            </p:cNvSpPr>
            <p:nvPr/>
          </p:nvSpPr>
          <p:spPr bwMode="auto">
            <a:xfrm>
              <a:off x="1296" y="1584"/>
              <a:ext cx="24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80" name="Line 84"/>
            <p:cNvSpPr>
              <a:spLocks noChangeShapeType="1"/>
            </p:cNvSpPr>
            <p:nvPr/>
          </p:nvSpPr>
          <p:spPr bwMode="auto">
            <a:xfrm>
              <a:off x="1473" y="1584"/>
              <a:ext cx="82" cy="0"/>
            </a:xfrm>
            <a:prstGeom prst="line">
              <a:avLst/>
            </a:prstGeom>
            <a:noFill/>
            <a:ln w="2286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81" name="Line 85"/>
            <p:cNvSpPr>
              <a:spLocks noChangeShapeType="1"/>
            </p:cNvSpPr>
            <p:nvPr/>
          </p:nvSpPr>
          <p:spPr bwMode="auto">
            <a:xfrm>
              <a:off x="1757" y="1584"/>
              <a:ext cx="82" cy="0"/>
            </a:xfrm>
            <a:prstGeom prst="line">
              <a:avLst/>
            </a:prstGeom>
            <a:noFill/>
            <a:ln w="2286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82" name="Line 86"/>
            <p:cNvSpPr>
              <a:spLocks noChangeShapeType="1"/>
            </p:cNvSpPr>
            <p:nvPr/>
          </p:nvSpPr>
          <p:spPr bwMode="auto">
            <a:xfrm>
              <a:off x="2039" y="1578"/>
              <a:ext cx="82" cy="0"/>
            </a:xfrm>
            <a:prstGeom prst="line">
              <a:avLst/>
            </a:prstGeom>
            <a:noFill/>
            <a:ln w="2286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83" name="Line 87"/>
            <p:cNvSpPr>
              <a:spLocks noChangeShapeType="1"/>
            </p:cNvSpPr>
            <p:nvPr/>
          </p:nvSpPr>
          <p:spPr bwMode="auto">
            <a:xfrm>
              <a:off x="2321" y="1578"/>
              <a:ext cx="82" cy="0"/>
            </a:xfrm>
            <a:prstGeom prst="line">
              <a:avLst/>
            </a:prstGeom>
            <a:noFill/>
            <a:ln w="2286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84" name="Line 88"/>
            <p:cNvSpPr>
              <a:spLocks noChangeShapeType="1"/>
            </p:cNvSpPr>
            <p:nvPr/>
          </p:nvSpPr>
          <p:spPr bwMode="auto">
            <a:xfrm>
              <a:off x="1296" y="2447"/>
              <a:ext cx="24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85" name="Line 89"/>
            <p:cNvSpPr>
              <a:spLocks noChangeShapeType="1"/>
            </p:cNvSpPr>
            <p:nvPr/>
          </p:nvSpPr>
          <p:spPr bwMode="auto">
            <a:xfrm>
              <a:off x="1545" y="2447"/>
              <a:ext cx="82" cy="0"/>
            </a:xfrm>
            <a:prstGeom prst="line">
              <a:avLst/>
            </a:prstGeom>
            <a:noFill/>
            <a:ln w="2286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86" name="Line 90"/>
            <p:cNvSpPr>
              <a:spLocks noChangeShapeType="1"/>
            </p:cNvSpPr>
            <p:nvPr/>
          </p:nvSpPr>
          <p:spPr bwMode="auto">
            <a:xfrm>
              <a:off x="1829" y="2447"/>
              <a:ext cx="82" cy="0"/>
            </a:xfrm>
            <a:prstGeom prst="line">
              <a:avLst/>
            </a:prstGeom>
            <a:noFill/>
            <a:ln w="2286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87" name="Line 91"/>
            <p:cNvSpPr>
              <a:spLocks noChangeShapeType="1"/>
            </p:cNvSpPr>
            <p:nvPr/>
          </p:nvSpPr>
          <p:spPr bwMode="auto">
            <a:xfrm>
              <a:off x="2111" y="2441"/>
              <a:ext cx="82" cy="0"/>
            </a:xfrm>
            <a:prstGeom prst="line">
              <a:avLst/>
            </a:prstGeom>
            <a:noFill/>
            <a:ln w="2286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88" name="Line 92"/>
            <p:cNvSpPr>
              <a:spLocks noChangeShapeType="1"/>
            </p:cNvSpPr>
            <p:nvPr/>
          </p:nvSpPr>
          <p:spPr bwMode="auto">
            <a:xfrm>
              <a:off x="2393" y="2441"/>
              <a:ext cx="82" cy="0"/>
            </a:xfrm>
            <a:prstGeom prst="line">
              <a:avLst/>
            </a:prstGeom>
            <a:noFill/>
            <a:ln w="2286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4189" name="Freeform 93"/>
            <p:cNvSpPr>
              <a:spLocks/>
            </p:cNvSpPr>
            <p:nvPr/>
          </p:nvSpPr>
          <p:spPr bwMode="auto">
            <a:xfrm>
              <a:off x="2358" y="1578"/>
              <a:ext cx="222" cy="1734"/>
            </a:xfrm>
            <a:custGeom>
              <a:avLst/>
              <a:gdLst>
                <a:gd name="T0" fmla="*/ 12 w 222"/>
                <a:gd name="T1" fmla="*/ 0 h 1734"/>
                <a:gd name="T2" fmla="*/ 12 w 222"/>
                <a:gd name="T3" fmla="*/ 444 h 1734"/>
                <a:gd name="T4" fmla="*/ 84 w 222"/>
                <a:gd name="T5" fmla="*/ 876 h 1734"/>
                <a:gd name="T6" fmla="*/ 222 w 222"/>
                <a:gd name="T7" fmla="*/ 1734 h 1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2" h="1734">
                  <a:moveTo>
                    <a:pt x="12" y="0"/>
                  </a:moveTo>
                  <a:cubicBezTo>
                    <a:pt x="6" y="149"/>
                    <a:pt x="0" y="298"/>
                    <a:pt x="12" y="444"/>
                  </a:cubicBezTo>
                  <a:cubicBezTo>
                    <a:pt x="24" y="590"/>
                    <a:pt x="49" y="661"/>
                    <a:pt x="84" y="876"/>
                  </a:cubicBezTo>
                  <a:cubicBezTo>
                    <a:pt x="119" y="1091"/>
                    <a:pt x="193" y="1555"/>
                    <a:pt x="222" y="1734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da-DK"/>
            </a:p>
          </p:txBody>
        </p:sp>
        <p:sp>
          <p:nvSpPr>
            <p:cNvPr id="4190" name="Freeform 94"/>
            <p:cNvSpPr>
              <a:spLocks/>
            </p:cNvSpPr>
            <p:nvPr/>
          </p:nvSpPr>
          <p:spPr bwMode="auto">
            <a:xfrm>
              <a:off x="2070" y="1578"/>
              <a:ext cx="222" cy="1734"/>
            </a:xfrm>
            <a:custGeom>
              <a:avLst/>
              <a:gdLst>
                <a:gd name="T0" fmla="*/ 12 w 222"/>
                <a:gd name="T1" fmla="*/ 0 h 1734"/>
                <a:gd name="T2" fmla="*/ 12 w 222"/>
                <a:gd name="T3" fmla="*/ 444 h 1734"/>
                <a:gd name="T4" fmla="*/ 84 w 222"/>
                <a:gd name="T5" fmla="*/ 876 h 1734"/>
                <a:gd name="T6" fmla="*/ 222 w 222"/>
                <a:gd name="T7" fmla="*/ 1734 h 1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2" h="1734">
                  <a:moveTo>
                    <a:pt x="12" y="0"/>
                  </a:moveTo>
                  <a:cubicBezTo>
                    <a:pt x="6" y="149"/>
                    <a:pt x="0" y="298"/>
                    <a:pt x="12" y="444"/>
                  </a:cubicBezTo>
                  <a:cubicBezTo>
                    <a:pt x="24" y="590"/>
                    <a:pt x="49" y="661"/>
                    <a:pt x="84" y="876"/>
                  </a:cubicBezTo>
                  <a:cubicBezTo>
                    <a:pt x="119" y="1091"/>
                    <a:pt x="193" y="1555"/>
                    <a:pt x="222" y="1734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da-DK"/>
            </a:p>
          </p:txBody>
        </p:sp>
        <p:sp>
          <p:nvSpPr>
            <p:cNvPr id="4191" name="Freeform 95"/>
            <p:cNvSpPr>
              <a:spLocks/>
            </p:cNvSpPr>
            <p:nvPr/>
          </p:nvSpPr>
          <p:spPr bwMode="auto">
            <a:xfrm>
              <a:off x="1782" y="1578"/>
              <a:ext cx="222" cy="1734"/>
            </a:xfrm>
            <a:custGeom>
              <a:avLst/>
              <a:gdLst>
                <a:gd name="T0" fmla="*/ 12 w 222"/>
                <a:gd name="T1" fmla="*/ 0 h 1734"/>
                <a:gd name="T2" fmla="*/ 12 w 222"/>
                <a:gd name="T3" fmla="*/ 444 h 1734"/>
                <a:gd name="T4" fmla="*/ 84 w 222"/>
                <a:gd name="T5" fmla="*/ 876 h 1734"/>
                <a:gd name="T6" fmla="*/ 222 w 222"/>
                <a:gd name="T7" fmla="*/ 1734 h 1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2" h="1734">
                  <a:moveTo>
                    <a:pt x="12" y="0"/>
                  </a:moveTo>
                  <a:cubicBezTo>
                    <a:pt x="6" y="149"/>
                    <a:pt x="0" y="298"/>
                    <a:pt x="12" y="444"/>
                  </a:cubicBezTo>
                  <a:cubicBezTo>
                    <a:pt x="24" y="590"/>
                    <a:pt x="49" y="661"/>
                    <a:pt x="84" y="876"/>
                  </a:cubicBezTo>
                  <a:cubicBezTo>
                    <a:pt x="119" y="1091"/>
                    <a:pt x="193" y="1555"/>
                    <a:pt x="222" y="1734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da-DK"/>
            </a:p>
          </p:txBody>
        </p:sp>
        <p:sp>
          <p:nvSpPr>
            <p:cNvPr id="4192" name="Freeform 96"/>
            <p:cNvSpPr>
              <a:spLocks/>
            </p:cNvSpPr>
            <p:nvPr/>
          </p:nvSpPr>
          <p:spPr bwMode="auto">
            <a:xfrm>
              <a:off x="1494" y="1578"/>
              <a:ext cx="222" cy="1734"/>
            </a:xfrm>
            <a:custGeom>
              <a:avLst/>
              <a:gdLst>
                <a:gd name="T0" fmla="*/ 12 w 222"/>
                <a:gd name="T1" fmla="*/ 0 h 1734"/>
                <a:gd name="T2" fmla="*/ 12 w 222"/>
                <a:gd name="T3" fmla="*/ 444 h 1734"/>
                <a:gd name="T4" fmla="*/ 84 w 222"/>
                <a:gd name="T5" fmla="*/ 876 h 1734"/>
                <a:gd name="T6" fmla="*/ 222 w 222"/>
                <a:gd name="T7" fmla="*/ 1734 h 1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2" h="1734">
                  <a:moveTo>
                    <a:pt x="12" y="0"/>
                  </a:moveTo>
                  <a:cubicBezTo>
                    <a:pt x="6" y="149"/>
                    <a:pt x="0" y="298"/>
                    <a:pt x="12" y="444"/>
                  </a:cubicBezTo>
                  <a:cubicBezTo>
                    <a:pt x="24" y="590"/>
                    <a:pt x="49" y="661"/>
                    <a:pt x="84" y="876"/>
                  </a:cubicBezTo>
                  <a:cubicBezTo>
                    <a:pt x="119" y="1091"/>
                    <a:pt x="193" y="1555"/>
                    <a:pt x="222" y="1734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da-DK"/>
            </a:p>
          </p:txBody>
        </p:sp>
        <p:sp>
          <p:nvSpPr>
            <p:cNvPr id="4193" name="Line 97"/>
            <p:cNvSpPr>
              <a:spLocks noChangeShapeType="1"/>
            </p:cNvSpPr>
            <p:nvPr/>
          </p:nvSpPr>
          <p:spPr bwMode="auto">
            <a:xfrm>
              <a:off x="2638" y="2879"/>
              <a:ext cx="377" cy="0"/>
            </a:xfrm>
            <a:prstGeom prst="line">
              <a:avLst/>
            </a:prstGeom>
            <a:noFill/>
            <a:ln w="2286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sp>
        <p:nvSpPr>
          <p:cNvPr id="4195" name="Text Box 99"/>
          <p:cNvSpPr txBox="1">
            <a:spLocks noChangeArrowheads="1"/>
          </p:cNvSpPr>
          <p:nvPr/>
        </p:nvSpPr>
        <p:spPr bwMode="auto">
          <a:xfrm>
            <a:off x="4572000" y="609600"/>
            <a:ext cx="717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a-DK" sz="1800" b="1">
                <a:latin typeface="Arial" charset="0"/>
              </a:rPr>
              <a:t>Time</a:t>
            </a:r>
          </a:p>
        </p:txBody>
      </p:sp>
      <p:sp>
        <p:nvSpPr>
          <p:cNvPr id="4196" name="Line 100"/>
          <p:cNvSpPr>
            <a:spLocks noChangeShapeType="1"/>
          </p:cNvSpPr>
          <p:nvPr/>
        </p:nvSpPr>
        <p:spPr bwMode="auto">
          <a:xfrm>
            <a:off x="5310188" y="784225"/>
            <a:ext cx="663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4197" name="AutoShape 101"/>
          <p:cNvSpPr>
            <a:spLocks noChangeArrowheads="1"/>
          </p:cNvSpPr>
          <p:nvPr/>
        </p:nvSpPr>
        <p:spPr bwMode="auto">
          <a:xfrm>
            <a:off x="5167313" y="2346325"/>
            <a:ext cx="2987675" cy="1277938"/>
          </a:xfrm>
          <a:prstGeom prst="wedgeEllipseCallout">
            <a:avLst>
              <a:gd name="adj1" fmla="val -107759"/>
              <a:gd name="adj2" fmla="val -20435"/>
            </a:avLst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da-DK" sz="1800" b="1">
                <a:latin typeface="Arial" charset="0"/>
              </a:rPr>
              <a:t>One iteration.</a:t>
            </a:r>
          </a:p>
          <a:p>
            <a:pPr algn="ctr"/>
            <a:r>
              <a:rPr lang="en-US" altLang="da-DK" sz="1800" b="1">
                <a:latin typeface="Arial" charset="0"/>
              </a:rPr>
              <a:t>Development only.</a:t>
            </a:r>
          </a:p>
          <a:p>
            <a:pPr algn="ctr"/>
            <a:r>
              <a:rPr lang="en-US" altLang="da-DK" sz="1800" b="1">
                <a:latin typeface="Arial" charset="0"/>
              </a:rPr>
              <a:t>Not put into use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777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b="1">
                <a:latin typeface="Arial" charset="0"/>
              </a:rPr>
              <a:t>Fig 15.3  Incremental development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73075" y="2320925"/>
            <a:ext cx="16192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en-US" altLang="da-DK" sz="1800" b="1">
                <a:latin typeface="Arial" charset="0"/>
              </a:rPr>
              <a:t>Requirements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473075" y="685800"/>
            <a:ext cx="16192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en-US" altLang="da-DK" sz="1800" b="1">
                <a:latin typeface="Arial" charset="0"/>
              </a:rPr>
              <a:t>Pre-inve-</a:t>
            </a:r>
          </a:p>
          <a:p>
            <a:r>
              <a:rPr lang="en-US" altLang="da-DK" sz="1800" b="1">
                <a:latin typeface="Arial" charset="0"/>
              </a:rPr>
              <a:t>stigation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473075" y="1600200"/>
            <a:ext cx="16192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0"/>
          <a:lstStyle/>
          <a:p>
            <a:r>
              <a:rPr lang="en-US" altLang="da-DK" sz="1800" b="1">
                <a:latin typeface="Arial" charset="0"/>
              </a:rPr>
              <a:t>Analysis</a:t>
            </a: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473075" y="3043238"/>
            <a:ext cx="16192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en-US" altLang="da-DK" sz="1800" b="1">
                <a:latin typeface="Arial" charset="0"/>
              </a:rPr>
              <a:t>Design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473075" y="3763963"/>
            <a:ext cx="16192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0"/>
          <a:lstStyle/>
          <a:p>
            <a:r>
              <a:rPr lang="en-US" altLang="da-DK" sz="1800" b="1">
                <a:latin typeface="Arial" charset="0"/>
              </a:rPr>
              <a:t>Programming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73075" y="4486275"/>
            <a:ext cx="16192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en-US" altLang="da-DK" sz="1800" b="1">
                <a:latin typeface="Arial" charset="0"/>
              </a:rPr>
              <a:t>Test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473075" y="5207000"/>
            <a:ext cx="16192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0"/>
          <a:lstStyle/>
          <a:p>
            <a:r>
              <a:rPr lang="en-US" altLang="da-DK" sz="1800" b="1">
                <a:latin typeface="Arial" charset="0"/>
              </a:rPr>
              <a:t>Org. imple-</a:t>
            </a:r>
          </a:p>
          <a:p>
            <a:r>
              <a:rPr lang="en-US" altLang="da-DK" sz="1800" b="1">
                <a:latin typeface="Arial" charset="0"/>
              </a:rPr>
              <a:t>mentation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473075" y="6019800"/>
            <a:ext cx="161925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0"/>
          <a:lstStyle/>
          <a:p>
            <a:r>
              <a:rPr lang="en-US" altLang="da-DK" sz="1800" b="1">
                <a:latin typeface="Arial" charset="0"/>
              </a:rPr>
              <a:t>Review &amp;</a:t>
            </a:r>
          </a:p>
          <a:p>
            <a:r>
              <a:rPr lang="en-US" altLang="da-DK" sz="1800" b="1">
                <a:latin typeface="Arial" charset="0"/>
              </a:rPr>
              <a:t>Maintenance</a:t>
            </a:r>
          </a:p>
        </p:txBody>
      </p:sp>
      <p:grpSp>
        <p:nvGrpSpPr>
          <p:cNvPr id="5222" name="Group 102"/>
          <p:cNvGrpSpPr>
            <a:grpSpLocks/>
          </p:cNvGrpSpPr>
          <p:nvPr/>
        </p:nvGrpSpPr>
        <p:grpSpPr bwMode="auto">
          <a:xfrm>
            <a:off x="2163763" y="609600"/>
            <a:ext cx="3932237" cy="5943600"/>
            <a:chOff x="1282" y="862"/>
            <a:chExt cx="2477" cy="3458"/>
          </a:xfrm>
        </p:grpSpPr>
        <p:sp>
          <p:nvSpPr>
            <p:cNvPr id="5172" name="Line 52"/>
            <p:cNvSpPr>
              <a:spLocks noChangeShapeType="1"/>
            </p:cNvSpPr>
            <p:nvPr/>
          </p:nvSpPr>
          <p:spPr bwMode="auto">
            <a:xfrm>
              <a:off x="1296" y="1936"/>
              <a:ext cx="24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5173" name="Line 53"/>
            <p:cNvSpPr>
              <a:spLocks noChangeShapeType="1"/>
            </p:cNvSpPr>
            <p:nvPr/>
          </p:nvSpPr>
          <p:spPr bwMode="auto">
            <a:xfrm>
              <a:off x="1296" y="1072"/>
              <a:ext cx="24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5174" name="Line 54"/>
            <p:cNvSpPr>
              <a:spLocks noChangeShapeType="1"/>
            </p:cNvSpPr>
            <p:nvPr/>
          </p:nvSpPr>
          <p:spPr bwMode="auto">
            <a:xfrm>
              <a:off x="1282" y="1072"/>
              <a:ext cx="291" cy="0"/>
            </a:xfrm>
            <a:prstGeom prst="line">
              <a:avLst/>
            </a:prstGeom>
            <a:noFill/>
            <a:ln w="2286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5175" name="Line 55"/>
            <p:cNvSpPr>
              <a:spLocks noChangeShapeType="1"/>
            </p:cNvSpPr>
            <p:nvPr/>
          </p:nvSpPr>
          <p:spPr bwMode="auto">
            <a:xfrm>
              <a:off x="1296" y="3662"/>
              <a:ext cx="24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5176" name="Line 56"/>
            <p:cNvSpPr>
              <a:spLocks noChangeShapeType="1"/>
            </p:cNvSpPr>
            <p:nvPr/>
          </p:nvSpPr>
          <p:spPr bwMode="auto">
            <a:xfrm>
              <a:off x="1296" y="4093"/>
              <a:ext cx="24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5177" name="Line 57"/>
            <p:cNvSpPr>
              <a:spLocks noChangeShapeType="1"/>
            </p:cNvSpPr>
            <p:nvPr/>
          </p:nvSpPr>
          <p:spPr bwMode="auto">
            <a:xfrm flipV="1">
              <a:off x="1549" y="862"/>
              <a:ext cx="0" cy="345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5178" name="Line 58"/>
            <p:cNvSpPr>
              <a:spLocks noChangeShapeType="1"/>
            </p:cNvSpPr>
            <p:nvPr/>
          </p:nvSpPr>
          <p:spPr bwMode="auto">
            <a:xfrm>
              <a:off x="1296" y="2799"/>
              <a:ext cx="24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5179" name="Line 59"/>
            <p:cNvSpPr>
              <a:spLocks noChangeShapeType="1"/>
            </p:cNvSpPr>
            <p:nvPr/>
          </p:nvSpPr>
          <p:spPr bwMode="auto">
            <a:xfrm>
              <a:off x="1296" y="3230"/>
              <a:ext cx="24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5180" name="Line 60"/>
            <p:cNvSpPr>
              <a:spLocks noChangeShapeType="1"/>
            </p:cNvSpPr>
            <p:nvPr/>
          </p:nvSpPr>
          <p:spPr bwMode="auto">
            <a:xfrm>
              <a:off x="1296" y="1504"/>
              <a:ext cx="24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5181" name="Line 61"/>
            <p:cNvSpPr>
              <a:spLocks noChangeShapeType="1"/>
            </p:cNvSpPr>
            <p:nvPr/>
          </p:nvSpPr>
          <p:spPr bwMode="auto">
            <a:xfrm>
              <a:off x="1296" y="2367"/>
              <a:ext cx="246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grpSp>
          <p:nvGrpSpPr>
            <p:cNvPr id="5182" name="Group 62"/>
            <p:cNvGrpSpPr>
              <a:grpSpLocks/>
            </p:cNvGrpSpPr>
            <p:nvPr/>
          </p:nvGrpSpPr>
          <p:grpSpPr bwMode="auto">
            <a:xfrm>
              <a:off x="1473" y="862"/>
              <a:ext cx="452" cy="3458"/>
              <a:chOff x="1473" y="942"/>
              <a:chExt cx="452" cy="3458"/>
            </a:xfrm>
          </p:grpSpPr>
          <p:sp>
            <p:nvSpPr>
              <p:cNvPr id="5183" name="Line 63"/>
              <p:cNvSpPr>
                <a:spLocks noChangeShapeType="1"/>
              </p:cNvSpPr>
              <p:nvPr/>
            </p:nvSpPr>
            <p:spPr bwMode="auto">
              <a:xfrm flipV="1">
                <a:off x="1849" y="942"/>
                <a:ext cx="0" cy="345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5184" name="Line 64"/>
              <p:cNvSpPr>
                <a:spLocks noChangeShapeType="1"/>
              </p:cNvSpPr>
              <p:nvPr/>
            </p:nvSpPr>
            <p:spPr bwMode="auto">
              <a:xfrm>
                <a:off x="1608" y="2879"/>
                <a:ext cx="82" cy="0"/>
              </a:xfrm>
              <a:prstGeom prst="line">
                <a:avLst/>
              </a:prstGeom>
              <a:noFill/>
              <a:ln w="2286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5185" name="Line 65"/>
              <p:cNvSpPr>
                <a:spLocks noChangeShapeType="1"/>
              </p:cNvSpPr>
              <p:nvPr/>
            </p:nvSpPr>
            <p:spPr bwMode="auto">
              <a:xfrm>
                <a:off x="1687" y="3310"/>
                <a:ext cx="82" cy="0"/>
              </a:xfrm>
              <a:prstGeom prst="line">
                <a:avLst/>
              </a:prstGeom>
              <a:noFill/>
              <a:ln w="2286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5186" name="Line 66"/>
              <p:cNvSpPr>
                <a:spLocks noChangeShapeType="1"/>
              </p:cNvSpPr>
              <p:nvPr/>
            </p:nvSpPr>
            <p:spPr bwMode="auto">
              <a:xfrm>
                <a:off x="1473" y="1584"/>
                <a:ext cx="82" cy="0"/>
              </a:xfrm>
              <a:prstGeom prst="line">
                <a:avLst/>
              </a:prstGeom>
              <a:noFill/>
              <a:ln w="2286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5187" name="Line 67"/>
              <p:cNvSpPr>
                <a:spLocks noChangeShapeType="1"/>
              </p:cNvSpPr>
              <p:nvPr/>
            </p:nvSpPr>
            <p:spPr bwMode="auto">
              <a:xfrm>
                <a:off x="1545" y="2447"/>
                <a:ext cx="82" cy="0"/>
              </a:xfrm>
              <a:prstGeom prst="line">
                <a:avLst/>
              </a:prstGeom>
              <a:noFill/>
              <a:ln w="2286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5188" name="Line 68"/>
              <p:cNvSpPr>
                <a:spLocks noChangeShapeType="1"/>
              </p:cNvSpPr>
              <p:nvPr/>
            </p:nvSpPr>
            <p:spPr bwMode="auto">
              <a:xfrm>
                <a:off x="1473" y="2016"/>
                <a:ext cx="82" cy="0"/>
              </a:xfrm>
              <a:prstGeom prst="line">
                <a:avLst/>
              </a:prstGeom>
              <a:noFill/>
              <a:ln w="2286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5189" name="Line 69"/>
              <p:cNvSpPr>
                <a:spLocks noChangeShapeType="1"/>
              </p:cNvSpPr>
              <p:nvPr/>
            </p:nvSpPr>
            <p:spPr bwMode="auto">
              <a:xfrm>
                <a:off x="1765" y="3742"/>
                <a:ext cx="82" cy="0"/>
              </a:xfrm>
              <a:prstGeom prst="line">
                <a:avLst/>
              </a:prstGeom>
              <a:noFill/>
              <a:ln w="2286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5190" name="Line 70"/>
              <p:cNvSpPr>
                <a:spLocks noChangeShapeType="1"/>
              </p:cNvSpPr>
              <p:nvPr/>
            </p:nvSpPr>
            <p:spPr bwMode="auto">
              <a:xfrm>
                <a:off x="1843" y="4174"/>
                <a:ext cx="82" cy="0"/>
              </a:xfrm>
              <a:prstGeom prst="line">
                <a:avLst/>
              </a:prstGeom>
              <a:noFill/>
              <a:ln w="2286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</p:grpSp>
        <p:grpSp>
          <p:nvGrpSpPr>
            <p:cNvPr id="5191" name="Group 71"/>
            <p:cNvGrpSpPr>
              <a:grpSpLocks/>
            </p:cNvGrpSpPr>
            <p:nvPr/>
          </p:nvGrpSpPr>
          <p:grpSpPr bwMode="auto">
            <a:xfrm>
              <a:off x="1773" y="862"/>
              <a:ext cx="452" cy="3458"/>
              <a:chOff x="1473" y="942"/>
              <a:chExt cx="452" cy="3458"/>
            </a:xfrm>
          </p:grpSpPr>
          <p:sp>
            <p:nvSpPr>
              <p:cNvPr id="5192" name="Line 72"/>
              <p:cNvSpPr>
                <a:spLocks noChangeShapeType="1"/>
              </p:cNvSpPr>
              <p:nvPr/>
            </p:nvSpPr>
            <p:spPr bwMode="auto">
              <a:xfrm flipV="1">
                <a:off x="1849" y="942"/>
                <a:ext cx="0" cy="345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5193" name="Line 73"/>
              <p:cNvSpPr>
                <a:spLocks noChangeShapeType="1"/>
              </p:cNvSpPr>
              <p:nvPr/>
            </p:nvSpPr>
            <p:spPr bwMode="auto">
              <a:xfrm>
                <a:off x="1608" y="2879"/>
                <a:ext cx="82" cy="0"/>
              </a:xfrm>
              <a:prstGeom prst="line">
                <a:avLst/>
              </a:prstGeom>
              <a:noFill/>
              <a:ln w="2286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5194" name="Line 74"/>
              <p:cNvSpPr>
                <a:spLocks noChangeShapeType="1"/>
              </p:cNvSpPr>
              <p:nvPr/>
            </p:nvSpPr>
            <p:spPr bwMode="auto">
              <a:xfrm>
                <a:off x="1687" y="3310"/>
                <a:ext cx="82" cy="0"/>
              </a:xfrm>
              <a:prstGeom prst="line">
                <a:avLst/>
              </a:prstGeom>
              <a:noFill/>
              <a:ln w="2286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5195" name="Line 75"/>
              <p:cNvSpPr>
                <a:spLocks noChangeShapeType="1"/>
              </p:cNvSpPr>
              <p:nvPr/>
            </p:nvSpPr>
            <p:spPr bwMode="auto">
              <a:xfrm>
                <a:off x="1473" y="1584"/>
                <a:ext cx="82" cy="0"/>
              </a:xfrm>
              <a:prstGeom prst="line">
                <a:avLst/>
              </a:prstGeom>
              <a:noFill/>
              <a:ln w="2286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5196" name="Line 76"/>
              <p:cNvSpPr>
                <a:spLocks noChangeShapeType="1"/>
              </p:cNvSpPr>
              <p:nvPr/>
            </p:nvSpPr>
            <p:spPr bwMode="auto">
              <a:xfrm>
                <a:off x="1545" y="2447"/>
                <a:ext cx="82" cy="0"/>
              </a:xfrm>
              <a:prstGeom prst="line">
                <a:avLst/>
              </a:prstGeom>
              <a:noFill/>
              <a:ln w="2286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5197" name="Line 77"/>
              <p:cNvSpPr>
                <a:spLocks noChangeShapeType="1"/>
              </p:cNvSpPr>
              <p:nvPr/>
            </p:nvSpPr>
            <p:spPr bwMode="auto">
              <a:xfrm>
                <a:off x="1473" y="2016"/>
                <a:ext cx="82" cy="0"/>
              </a:xfrm>
              <a:prstGeom prst="line">
                <a:avLst/>
              </a:prstGeom>
              <a:noFill/>
              <a:ln w="2286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5198" name="Line 78"/>
              <p:cNvSpPr>
                <a:spLocks noChangeShapeType="1"/>
              </p:cNvSpPr>
              <p:nvPr/>
            </p:nvSpPr>
            <p:spPr bwMode="auto">
              <a:xfrm>
                <a:off x="1765" y="3742"/>
                <a:ext cx="82" cy="0"/>
              </a:xfrm>
              <a:prstGeom prst="line">
                <a:avLst/>
              </a:prstGeom>
              <a:noFill/>
              <a:ln w="2286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5199" name="Line 79"/>
              <p:cNvSpPr>
                <a:spLocks noChangeShapeType="1"/>
              </p:cNvSpPr>
              <p:nvPr/>
            </p:nvSpPr>
            <p:spPr bwMode="auto">
              <a:xfrm>
                <a:off x="1843" y="4174"/>
                <a:ext cx="82" cy="0"/>
              </a:xfrm>
              <a:prstGeom prst="line">
                <a:avLst/>
              </a:prstGeom>
              <a:noFill/>
              <a:ln w="2286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</p:grpSp>
        <p:grpSp>
          <p:nvGrpSpPr>
            <p:cNvPr id="5200" name="Group 80"/>
            <p:cNvGrpSpPr>
              <a:grpSpLocks/>
            </p:cNvGrpSpPr>
            <p:nvPr/>
          </p:nvGrpSpPr>
          <p:grpSpPr bwMode="auto">
            <a:xfrm>
              <a:off x="2073" y="862"/>
              <a:ext cx="452" cy="3458"/>
              <a:chOff x="1473" y="942"/>
              <a:chExt cx="452" cy="3458"/>
            </a:xfrm>
          </p:grpSpPr>
          <p:sp>
            <p:nvSpPr>
              <p:cNvPr id="5201" name="Line 81"/>
              <p:cNvSpPr>
                <a:spLocks noChangeShapeType="1"/>
              </p:cNvSpPr>
              <p:nvPr/>
            </p:nvSpPr>
            <p:spPr bwMode="auto">
              <a:xfrm flipV="1">
                <a:off x="1849" y="942"/>
                <a:ext cx="0" cy="345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5202" name="Line 82"/>
              <p:cNvSpPr>
                <a:spLocks noChangeShapeType="1"/>
              </p:cNvSpPr>
              <p:nvPr/>
            </p:nvSpPr>
            <p:spPr bwMode="auto">
              <a:xfrm>
                <a:off x="1608" y="2879"/>
                <a:ext cx="82" cy="0"/>
              </a:xfrm>
              <a:prstGeom prst="line">
                <a:avLst/>
              </a:prstGeom>
              <a:noFill/>
              <a:ln w="2286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5203" name="Line 83"/>
              <p:cNvSpPr>
                <a:spLocks noChangeShapeType="1"/>
              </p:cNvSpPr>
              <p:nvPr/>
            </p:nvSpPr>
            <p:spPr bwMode="auto">
              <a:xfrm>
                <a:off x="1687" y="3310"/>
                <a:ext cx="82" cy="0"/>
              </a:xfrm>
              <a:prstGeom prst="line">
                <a:avLst/>
              </a:prstGeom>
              <a:noFill/>
              <a:ln w="2286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5204" name="Line 84"/>
              <p:cNvSpPr>
                <a:spLocks noChangeShapeType="1"/>
              </p:cNvSpPr>
              <p:nvPr/>
            </p:nvSpPr>
            <p:spPr bwMode="auto">
              <a:xfrm>
                <a:off x="1473" y="1584"/>
                <a:ext cx="82" cy="0"/>
              </a:xfrm>
              <a:prstGeom prst="line">
                <a:avLst/>
              </a:prstGeom>
              <a:noFill/>
              <a:ln w="2286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5205" name="Line 85"/>
              <p:cNvSpPr>
                <a:spLocks noChangeShapeType="1"/>
              </p:cNvSpPr>
              <p:nvPr/>
            </p:nvSpPr>
            <p:spPr bwMode="auto">
              <a:xfrm>
                <a:off x="1545" y="2447"/>
                <a:ext cx="82" cy="0"/>
              </a:xfrm>
              <a:prstGeom prst="line">
                <a:avLst/>
              </a:prstGeom>
              <a:noFill/>
              <a:ln w="2286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5206" name="Line 86"/>
              <p:cNvSpPr>
                <a:spLocks noChangeShapeType="1"/>
              </p:cNvSpPr>
              <p:nvPr/>
            </p:nvSpPr>
            <p:spPr bwMode="auto">
              <a:xfrm>
                <a:off x="1473" y="2016"/>
                <a:ext cx="82" cy="0"/>
              </a:xfrm>
              <a:prstGeom prst="line">
                <a:avLst/>
              </a:prstGeom>
              <a:noFill/>
              <a:ln w="2286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5207" name="Line 87"/>
              <p:cNvSpPr>
                <a:spLocks noChangeShapeType="1"/>
              </p:cNvSpPr>
              <p:nvPr/>
            </p:nvSpPr>
            <p:spPr bwMode="auto">
              <a:xfrm>
                <a:off x="1765" y="3742"/>
                <a:ext cx="82" cy="0"/>
              </a:xfrm>
              <a:prstGeom prst="line">
                <a:avLst/>
              </a:prstGeom>
              <a:noFill/>
              <a:ln w="2286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5208" name="Line 88"/>
              <p:cNvSpPr>
                <a:spLocks noChangeShapeType="1"/>
              </p:cNvSpPr>
              <p:nvPr/>
            </p:nvSpPr>
            <p:spPr bwMode="auto">
              <a:xfrm>
                <a:off x="1843" y="4174"/>
                <a:ext cx="82" cy="0"/>
              </a:xfrm>
              <a:prstGeom prst="line">
                <a:avLst/>
              </a:prstGeom>
              <a:noFill/>
              <a:ln w="2286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</p:grpSp>
        <p:grpSp>
          <p:nvGrpSpPr>
            <p:cNvPr id="5209" name="Group 89"/>
            <p:cNvGrpSpPr>
              <a:grpSpLocks/>
            </p:cNvGrpSpPr>
            <p:nvPr/>
          </p:nvGrpSpPr>
          <p:grpSpPr bwMode="auto">
            <a:xfrm>
              <a:off x="2373" y="862"/>
              <a:ext cx="452" cy="3458"/>
              <a:chOff x="1473" y="942"/>
              <a:chExt cx="452" cy="3458"/>
            </a:xfrm>
          </p:grpSpPr>
          <p:sp>
            <p:nvSpPr>
              <p:cNvPr id="5210" name="Line 90"/>
              <p:cNvSpPr>
                <a:spLocks noChangeShapeType="1"/>
              </p:cNvSpPr>
              <p:nvPr/>
            </p:nvSpPr>
            <p:spPr bwMode="auto">
              <a:xfrm flipV="1">
                <a:off x="1849" y="942"/>
                <a:ext cx="0" cy="345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5211" name="Line 91"/>
              <p:cNvSpPr>
                <a:spLocks noChangeShapeType="1"/>
              </p:cNvSpPr>
              <p:nvPr/>
            </p:nvSpPr>
            <p:spPr bwMode="auto">
              <a:xfrm>
                <a:off x="1608" y="2879"/>
                <a:ext cx="82" cy="0"/>
              </a:xfrm>
              <a:prstGeom prst="line">
                <a:avLst/>
              </a:prstGeom>
              <a:noFill/>
              <a:ln w="2286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5212" name="Line 92"/>
              <p:cNvSpPr>
                <a:spLocks noChangeShapeType="1"/>
              </p:cNvSpPr>
              <p:nvPr/>
            </p:nvSpPr>
            <p:spPr bwMode="auto">
              <a:xfrm>
                <a:off x="1687" y="3310"/>
                <a:ext cx="82" cy="0"/>
              </a:xfrm>
              <a:prstGeom prst="line">
                <a:avLst/>
              </a:prstGeom>
              <a:noFill/>
              <a:ln w="2286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5213" name="Line 93"/>
              <p:cNvSpPr>
                <a:spLocks noChangeShapeType="1"/>
              </p:cNvSpPr>
              <p:nvPr/>
            </p:nvSpPr>
            <p:spPr bwMode="auto">
              <a:xfrm>
                <a:off x="1473" y="1584"/>
                <a:ext cx="82" cy="0"/>
              </a:xfrm>
              <a:prstGeom prst="line">
                <a:avLst/>
              </a:prstGeom>
              <a:noFill/>
              <a:ln w="2286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5214" name="Line 94"/>
              <p:cNvSpPr>
                <a:spLocks noChangeShapeType="1"/>
              </p:cNvSpPr>
              <p:nvPr/>
            </p:nvSpPr>
            <p:spPr bwMode="auto">
              <a:xfrm>
                <a:off x="1545" y="2447"/>
                <a:ext cx="82" cy="0"/>
              </a:xfrm>
              <a:prstGeom prst="line">
                <a:avLst/>
              </a:prstGeom>
              <a:noFill/>
              <a:ln w="2286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5215" name="Line 95"/>
              <p:cNvSpPr>
                <a:spLocks noChangeShapeType="1"/>
              </p:cNvSpPr>
              <p:nvPr/>
            </p:nvSpPr>
            <p:spPr bwMode="auto">
              <a:xfrm>
                <a:off x="1473" y="2016"/>
                <a:ext cx="82" cy="0"/>
              </a:xfrm>
              <a:prstGeom prst="line">
                <a:avLst/>
              </a:prstGeom>
              <a:noFill/>
              <a:ln w="2286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5216" name="Line 96"/>
              <p:cNvSpPr>
                <a:spLocks noChangeShapeType="1"/>
              </p:cNvSpPr>
              <p:nvPr/>
            </p:nvSpPr>
            <p:spPr bwMode="auto">
              <a:xfrm>
                <a:off x="1765" y="3742"/>
                <a:ext cx="82" cy="0"/>
              </a:xfrm>
              <a:prstGeom prst="line">
                <a:avLst/>
              </a:prstGeom>
              <a:noFill/>
              <a:ln w="2286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5217" name="Line 97"/>
              <p:cNvSpPr>
                <a:spLocks noChangeShapeType="1"/>
              </p:cNvSpPr>
              <p:nvPr/>
            </p:nvSpPr>
            <p:spPr bwMode="auto">
              <a:xfrm>
                <a:off x="1843" y="4174"/>
                <a:ext cx="82" cy="0"/>
              </a:xfrm>
              <a:prstGeom prst="line">
                <a:avLst/>
              </a:prstGeom>
              <a:noFill/>
              <a:ln w="2286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</p:grpSp>
        <p:sp>
          <p:nvSpPr>
            <p:cNvPr id="5218" name="Freeform 98"/>
            <p:cNvSpPr>
              <a:spLocks/>
            </p:cNvSpPr>
            <p:nvPr/>
          </p:nvSpPr>
          <p:spPr bwMode="auto">
            <a:xfrm>
              <a:off x="1500" y="1492"/>
              <a:ext cx="384" cy="2604"/>
            </a:xfrm>
            <a:custGeom>
              <a:avLst/>
              <a:gdLst>
                <a:gd name="T0" fmla="*/ 12 w 384"/>
                <a:gd name="T1" fmla="*/ 0 h 2604"/>
                <a:gd name="T2" fmla="*/ 12 w 384"/>
                <a:gd name="T3" fmla="*/ 444 h 2604"/>
                <a:gd name="T4" fmla="*/ 84 w 384"/>
                <a:gd name="T5" fmla="*/ 876 h 2604"/>
                <a:gd name="T6" fmla="*/ 384 w 384"/>
                <a:gd name="T7" fmla="*/ 2604 h 2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4" h="2604">
                  <a:moveTo>
                    <a:pt x="12" y="0"/>
                  </a:moveTo>
                  <a:cubicBezTo>
                    <a:pt x="6" y="149"/>
                    <a:pt x="0" y="298"/>
                    <a:pt x="12" y="444"/>
                  </a:cubicBezTo>
                  <a:cubicBezTo>
                    <a:pt x="24" y="590"/>
                    <a:pt x="22" y="516"/>
                    <a:pt x="84" y="876"/>
                  </a:cubicBezTo>
                  <a:cubicBezTo>
                    <a:pt x="146" y="1236"/>
                    <a:pt x="265" y="1920"/>
                    <a:pt x="384" y="2604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da-DK"/>
            </a:p>
          </p:txBody>
        </p:sp>
        <p:sp>
          <p:nvSpPr>
            <p:cNvPr id="5219" name="Freeform 99"/>
            <p:cNvSpPr>
              <a:spLocks/>
            </p:cNvSpPr>
            <p:nvPr/>
          </p:nvSpPr>
          <p:spPr bwMode="auto">
            <a:xfrm>
              <a:off x="1806" y="1504"/>
              <a:ext cx="384" cy="2604"/>
            </a:xfrm>
            <a:custGeom>
              <a:avLst/>
              <a:gdLst>
                <a:gd name="T0" fmla="*/ 12 w 384"/>
                <a:gd name="T1" fmla="*/ 0 h 2604"/>
                <a:gd name="T2" fmla="*/ 12 w 384"/>
                <a:gd name="T3" fmla="*/ 444 h 2604"/>
                <a:gd name="T4" fmla="*/ 84 w 384"/>
                <a:gd name="T5" fmla="*/ 876 h 2604"/>
                <a:gd name="T6" fmla="*/ 384 w 384"/>
                <a:gd name="T7" fmla="*/ 2604 h 2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4" h="2604">
                  <a:moveTo>
                    <a:pt x="12" y="0"/>
                  </a:moveTo>
                  <a:cubicBezTo>
                    <a:pt x="6" y="149"/>
                    <a:pt x="0" y="298"/>
                    <a:pt x="12" y="444"/>
                  </a:cubicBezTo>
                  <a:cubicBezTo>
                    <a:pt x="24" y="590"/>
                    <a:pt x="22" y="516"/>
                    <a:pt x="84" y="876"/>
                  </a:cubicBezTo>
                  <a:cubicBezTo>
                    <a:pt x="146" y="1236"/>
                    <a:pt x="265" y="1920"/>
                    <a:pt x="384" y="2604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da-DK"/>
            </a:p>
          </p:txBody>
        </p:sp>
        <p:sp>
          <p:nvSpPr>
            <p:cNvPr id="5220" name="Freeform 100"/>
            <p:cNvSpPr>
              <a:spLocks/>
            </p:cNvSpPr>
            <p:nvPr/>
          </p:nvSpPr>
          <p:spPr bwMode="auto">
            <a:xfrm>
              <a:off x="2112" y="1516"/>
              <a:ext cx="384" cy="2604"/>
            </a:xfrm>
            <a:custGeom>
              <a:avLst/>
              <a:gdLst>
                <a:gd name="T0" fmla="*/ 12 w 384"/>
                <a:gd name="T1" fmla="*/ 0 h 2604"/>
                <a:gd name="T2" fmla="*/ 12 w 384"/>
                <a:gd name="T3" fmla="*/ 444 h 2604"/>
                <a:gd name="T4" fmla="*/ 84 w 384"/>
                <a:gd name="T5" fmla="*/ 876 h 2604"/>
                <a:gd name="T6" fmla="*/ 384 w 384"/>
                <a:gd name="T7" fmla="*/ 2604 h 2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4" h="2604">
                  <a:moveTo>
                    <a:pt x="12" y="0"/>
                  </a:moveTo>
                  <a:cubicBezTo>
                    <a:pt x="6" y="149"/>
                    <a:pt x="0" y="298"/>
                    <a:pt x="12" y="444"/>
                  </a:cubicBezTo>
                  <a:cubicBezTo>
                    <a:pt x="24" y="590"/>
                    <a:pt x="22" y="516"/>
                    <a:pt x="84" y="876"/>
                  </a:cubicBezTo>
                  <a:cubicBezTo>
                    <a:pt x="146" y="1236"/>
                    <a:pt x="265" y="1920"/>
                    <a:pt x="384" y="2604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da-DK"/>
            </a:p>
          </p:txBody>
        </p:sp>
        <p:sp>
          <p:nvSpPr>
            <p:cNvPr id="5221" name="Freeform 101"/>
            <p:cNvSpPr>
              <a:spLocks/>
            </p:cNvSpPr>
            <p:nvPr/>
          </p:nvSpPr>
          <p:spPr bwMode="auto">
            <a:xfrm>
              <a:off x="2406" y="1504"/>
              <a:ext cx="384" cy="2604"/>
            </a:xfrm>
            <a:custGeom>
              <a:avLst/>
              <a:gdLst>
                <a:gd name="T0" fmla="*/ 12 w 384"/>
                <a:gd name="T1" fmla="*/ 0 h 2604"/>
                <a:gd name="T2" fmla="*/ 12 w 384"/>
                <a:gd name="T3" fmla="*/ 444 h 2604"/>
                <a:gd name="T4" fmla="*/ 84 w 384"/>
                <a:gd name="T5" fmla="*/ 876 h 2604"/>
                <a:gd name="T6" fmla="*/ 384 w 384"/>
                <a:gd name="T7" fmla="*/ 2604 h 2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4" h="2604">
                  <a:moveTo>
                    <a:pt x="12" y="0"/>
                  </a:moveTo>
                  <a:cubicBezTo>
                    <a:pt x="6" y="149"/>
                    <a:pt x="0" y="298"/>
                    <a:pt x="12" y="444"/>
                  </a:cubicBezTo>
                  <a:cubicBezTo>
                    <a:pt x="24" y="590"/>
                    <a:pt x="22" y="516"/>
                    <a:pt x="84" y="876"/>
                  </a:cubicBezTo>
                  <a:cubicBezTo>
                    <a:pt x="146" y="1236"/>
                    <a:pt x="265" y="1920"/>
                    <a:pt x="384" y="2604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5223" name="Text Box 103"/>
          <p:cNvSpPr txBox="1">
            <a:spLocks noChangeArrowheads="1"/>
          </p:cNvSpPr>
          <p:nvPr/>
        </p:nvSpPr>
        <p:spPr bwMode="auto">
          <a:xfrm>
            <a:off x="4800600" y="623888"/>
            <a:ext cx="717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a-DK" sz="1800" b="1">
                <a:latin typeface="Arial" charset="0"/>
              </a:rPr>
              <a:t>Time</a:t>
            </a:r>
          </a:p>
        </p:txBody>
      </p:sp>
      <p:sp>
        <p:nvSpPr>
          <p:cNvPr id="5224" name="Line 104"/>
          <p:cNvSpPr>
            <a:spLocks noChangeShapeType="1"/>
          </p:cNvSpPr>
          <p:nvPr/>
        </p:nvSpPr>
        <p:spPr bwMode="auto">
          <a:xfrm>
            <a:off x="5538788" y="798513"/>
            <a:ext cx="663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5225" name="AutoShape 105"/>
          <p:cNvSpPr>
            <a:spLocks noChangeArrowheads="1"/>
          </p:cNvSpPr>
          <p:nvPr/>
        </p:nvSpPr>
        <p:spPr bwMode="auto">
          <a:xfrm>
            <a:off x="5427663" y="2346325"/>
            <a:ext cx="2466975" cy="1277938"/>
          </a:xfrm>
          <a:prstGeom prst="wedgeEllipseCallout">
            <a:avLst>
              <a:gd name="adj1" fmla="val -124648"/>
              <a:gd name="adj2" fmla="val -12486"/>
            </a:avLst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da-DK" sz="1800" b="1">
                <a:latin typeface="Arial" charset="0"/>
              </a:rPr>
              <a:t>One increment.</a:t>
            </a:r>
          </a:p>
          <a:p>
            <a:pPr algn="ctr"/>
            <a:r>
              <a:rPr lang="en-US" altLang="da-DK" sz="1800" b="1">
                <a:latin typeface="Arial" charset="0"/>
              </a:rPr>
              <a:t>Development </a:t>
            </a:r>
          </a:p>
          <a:p>
            <a:pPr algn="ctr"/>
            <a:r>
              <a:rPr lang="en-US" altLang="da-DK" sz="1800" b="1">
                <a:latin typeface="Arial" charset="0"/>
              </a:rPr>
              <a:t>and real use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8755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b="1">
                <a:latin typeface="Arial" charset="0"/>
              </a:rPr>
              <a:t>(Fig 15.4)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533400" y="838200"/>
            <a:ext cx="7543800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905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647700" indent="2667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2000" noProof="1">
                <a:latin typeface="Arial" charset="0"/>
              </a:rPr>
              <a:t>1. Members of design teams (participatory design).</a:t>
            </a:r>
          </a:p>
          <a:p>
            <a:r>
              <a:rPr lang="da-DK" altLang="da-DK" sz="2000" noProof="1">
                <a:latin typeface="Arial" charset="0"/>
              </a:rPr>
              <a:t>2. Reviewers of the user interface.</a:t>
            </a:r>
          </a:p>
          <a:p>
            <a:r>
              <a:rPr lang="da-DK" altLang="da-DK" sz="2000" noProof="1">
                <a:latin typeface="Arial" charset="0"/>
              </a:rPr>
              <a:t>3. Test users in usability tests.</a:t>
            </a:r>
          </a:p>
          <a:p>
            <a:r>
              <a:rPr lang="da-DK" altLang="da-DK" sz="2000" noProof="1">
                <a:latin typeface="Arial" charset="0"/>
              </a:rPr>
              <a:t>4. Testers for finding bugs.</a:t>
            </a:r>
          </a:p>
          <a:p>
            <a:r>
              <a:rPr lang="da-DK" altLang="da-DK" sz="2000" noProof="1">
                <a:latin typeface="Arial" charset="0"/>
              </a:rPr>
              <a:t>5. Domain experts (how tasks are carried out).</a:t>
            </a:r>
          </a:p>
          <a:p>
            <a:r>
              <a:rPr lang="da-DK" altLang="da-DK" sz="2000" noProof="1">
                <a:latin typeface="Arial" charset="0"/>
              </a:rPr>
              <a:t>6. Brainstorm participants (creating ideas for the new system).</a:t>
            </a:r>
          </a:p>
          <a:p>
            <a:r>
              <a:rPr lang="da-DK" altLang="da-DK" sz="2000" noProof="1">
                <a:latin typeface="Arial" charset="0"/>
              </a:rPr>
              <a:t>7. Members of steering committee.</a:t>
            </a:r>
          </a:p>
        </p:txBody>
      </p:sp>
      <p:sp>
        <p:nvSpPr>
          <p:cNvPr id="17413" name="AutoShape 5"/>
          <p:cNvSpPr>
            <a:spLocks noChangeArrowheads="1"/>
          </p:cNvSpPr>
          <p:nvPr/>
        </p:nvSpPr>
        <p:spPr bwMode="auto">
          <a:xfrm>
            <a:off x="5110163" y="3124200"/>
            <a:ext cx="1790700" cy="879475"/>
          </a:xfrm>
          <a:prstGeom prst="wedgeEllipseCallout">
            <a:avLst>
              <a:gd name="adj1" fmla="val -81921"/>
              <a:gd name="adj2" fmla="val -87681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en-US" altLang="da-DK" sz="1800" b="1">
                <a:latin typeface="Arial" charset="0"/>
              </a:rPr>
              <a:t>Conflicting</a:t>
            </a:r>
          </a:p>
          <a:p>
            <a:pPr algn="ctr"/>
            <a:r>
              <a:rPr lang="en-US" altLang="da-DK" sz="1800" b="1">
                <a:latin typeface="Arial" charset="0"/>
              </a:rPr>
              <a:t>roles?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3104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b="1">
                <a:latin typeface="Arial" charset="0"/>
              </a:rPr>
              <a:t>Fig 15.5A  Interview guide - the work place</a:t>
            </a:r>
          </a:p>
        </p:txBody>
      </p:sp>
      <p:sp>
        <p:nvSpPr>
          <p:cNvPr id="11267" name="AutoShape 3"/>
          <p:cNvSpPr>
            <a:spLocks noChangeArrowheads="1"/>
          </p:cNvSpPr>
          <p:nvPr/>
        </p:nvSpPr>
        <p:spPr bwMode="auto">
          <a:xfrm>
            <a:off x="538163" y="714375"/>
            <a:ext cx="4014787" cy="5881688"/>
          </a:xfrm>
          <a:prstGeom prst="foldedCorner">
            <a:avLst>
              <a:gd name="adj" fmla="val 12968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62000" tIns="46800" rIns="90000" bIns="46800"/>
          <a:lstStyle>
            <a:lvl1pPr>
              <a:tabLst>
                <a:tab pos="2286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2286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2286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2286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2286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Informant:	Date:</a:t>
            </a:r>
            <a:endParaRPr lang="da-DK" altLang="da-DK" sz="1800" b="1" noProof="1">
              <a:latin typeface="Arial" charset="0"/>
            </a:endParaRPr>
          </a:p>
          <a:p>
            <a:r>
              <a:rPr lang="da-DK" altLang="da-DK" sz="1800" b="1" noProof="1">
                <a:latin typeface="Arial" charset="0"/>
              </a:rPr>
              <a:t>Work area:</a:t>
            </a:r>
          </a:p>
          <a:p>
            <a:endParaRPr lang="da-DK" altLang="da-DK" sz="1800" b="1" noProof="1">
              <a:latin typeface="Arial" charset="0"/>
            </a:endParaRPr>
          </a:p>
          <a:p>
            <a:r>
              <a:rPr lang="da-DK" altLang="da-DK" sz="1800" b="1" noProof="1">
                <a:latin typeface="Arial" charset="0"/>
              </a:rPr>
              <a:t>User profile:</a:t>
            </a:r>
          </a:p>
          <a:p>
            <a:endParaRPr lang="da-DK" altLang="da-DK" sz="1800" b="1" noProof="1">
              <a:latin typeface="Arial" charset="0"/>
            </a:endParaRPr>
          </a:p>
          <a:p>
            <a:r>
              <a:rPr lang="da-DK" altLang="da-DK" sz="1800" b="1" noProof="1">
                <a:latin typeface="Arial" charset="0"/>
              </a:rPr>
              <a:t>Tasks:</a:t>
            </a:r>
          </a:p>
          <a:p>
            <a:endParaRPr lang="da-DK" altLang="da-DK" sz="1800" b="1" noProof="1">
              <a:latin typeface="Arial" charset="0"/>
            </a:endParaRPr>
          </a:p>
          <a:p>
            <a:endParaRPr lang="da-DK" altLang="da-DK" sz="1800" b="1" noProof="1">
              <a:latin typeface="Arial" charset="0"/>
            </a:endParaRPr>
          </a:p>
          <a:p>
            <a:r>
              <a:rPr lang="da-DK" altLang="da-DK" sz="1800" b="1" noProof="1">
                <a:latin typeface="Arial" charset="0"/>
              </a:rPr>
              <a:t>Problems today:</a:t>
            </a:r>
          </a:p>
          <a:p>
            <a:endParaRPr lang="da-DK" altLang="da-DK" sz="1800" b="1" noProof="1">
              <a:latin typeface="Arial" charset="0"/>
            </a:endParaRPr>
          </a:p>
          <a:p>
            <a:endParaRPr lang="da-DK" altLang="da-DK" sz="1800" b="1" noProof="1">
              <a:latin typeface="Arial" charset="0"/>
            </a:endParaRPr>
          </a:p>
          <a:p>
            <a:endParaRPr lang="da-DK" altLang="da-DK" sz="1800" b="1" noProof="1">
              <a:latin typeface="Arial" charset="0"/>
            </a:endParaRPr>
          </a:p>
          <a:p>
            <a:r>
              <a:rPr lang="da-DK" altLang="da-DK" sz="1800" b="1" noProof="1">
                <a:latin typeface="Arial" charset="0"/>
              </a:rPr>
              <a:t>Contact persons:</a:t>
            </a:r>
          </a:p>
          <a:p>
            <a:endParaRPr lang="da-DK" altLang="da-DK" sz="1800" b="1" noProof="1">
              <a:latin typeface="Arial" charset="0"/>
            </a:endParaRP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747713" y="3905250"/>
            <a:ext cx="35575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4938713" y="5353050"/>
            <a:ext cx="2136775" cy="685800"/>
          </a:xfrm>
          <a:prstGeom prst="wedgeRoundRectCallout">
            <a:avLst>
              <a:gd name="adj1" fmla="val -124449"/>
              <a:gd name="adj2" fmla="val -3018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800" noProof="1">
                <a:latin typeface="Arial" charset="0"/>
              </a:rPr>
              <a:t>Lots of space</a:t>
            </a:r>
          </a:p>
          <a:p>
            <a:r>
              <a:rPr lang="da-DK" altLang="da-DK" sz="1800" noProof="1">
                <a:latin typeface="Arial" charset="0"/>
              </a:rPr>
              <a:t>for the unexpected</a:t>
            </a:r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>
            <a:off x="4821238" y="1323975"/>
            <a:ext cx="4054475" cy="982663"/>
          </a:xfrm>
          <a:prstGeom prst="wedgeRoundRectCallout">
            <a:avLst>
              <a:gd name="adj1" fmla="val -110583"/>
              <a:gd name="adj2" fmla="val -546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800" noProof="1">
                <a:latin typeface="Arial" charset="0"/>
              </a:rPr>
              <a:t>How long have you been </a:t>
            </a:r>
          </a:p>
          <a:p>
            <a:r>
              <a:rPr lang="da-DK" altLang="da-DK" sz="1800" noProof="1">
                <a:latin typeface="Arial" charset="0"/>
              </a:rPr>
              <a:t>working with . . .?</a:t>
            </a:r>
          </a:p>
          <a:p>
            <a:r>
              <a:rPr lang="da-DK" altLang="da-DK" sz="1800" noProof="1">
                <a:latin typeface="Arial" charset="0"/>
              </a:rPr>
              <a:t>What have you used computers for?</a:t>
            </a:r>
          </a:p>
        </p:txBody>
      </p:sp>
      <p:sp>
        <p:nvSpPr>
          <p:cNvPr id="11271" name="AutoShape 7"/>
          <p:cNvSpPr>
            <a:spLocks noChangeArrowheads="1"/>
          </p:cNvSpPr>
          <p:nvPr/>
        </p:nvSpPr>
        <p:spPr bwMode="auto">
          <a:xfrm>
            <a:off x="4851400" y="754063"/>
            <a:ext cx="3232150" cy="388937"/>
          </a:xfrm>
          <a:prstGeom prst="wedgeRoundRectCallout">
            <a:avLst>
              <a:gd name="adj1" fmla="val -104736"/>
              <a:gd name="adj2" fmla="val 6439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800" noProof="1">
                <a:latin typeface="Arial" charset="0"/>
              </a:rPr>
              <a:t>Could you show me around?</a:t>
            </a:r>
          </a:p>
        </p:txBody>
      </p:sp>
      <p:sp>
        <p:nvSpPr>
          <p:cNvPr id="11272" name="AutoShape 8"/>
          <p:cNvSpPr>
            <a:spLocks noChangeArrowheads="1"/>
          </p:cNvSpPr>
          <p:nvPr/>
        </p:nvSpPr>
        <p:spPr bwMode="auto">
          <a:xfrm>
            <a:off x="4806950" y="2487613"/>
            <a:ext cx="4162425" cy="982662"/>
          </a:xfrm>
          <a:prstGeom prst="wedgeRoundRectCallout">
            <a:avLst>
              <a:gd name="adj1" fmla="val -90852"/>
              <a:gd name="adj2" fmla="val -5871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800" noProof="1">
                <a:latin typeface="Arial" charset="0"/>
              </a:rPr>
              <a:t>What are you doing right now . . .?</a:t>
            </a:r>
          </a:p>
          <a:p>
            <a:r>
              <a:rPr lang="da-DK" altLang="da-DK" sz="1800" noProof="1">
                <a:latin typeface="Arial" charset="0"/>
              </a:rPr>
              <a:t>What else are you working with?</a:t>
            </a:r>
          </a:p>
          <a:p>
            <a:r>
              <a:rPr lang="da-DK" altLang="da-DK" sz="1800" noProof="1">
                <a:latin typeface="Arial" charset="0"/>
              </a:rPr>
              <a:t>Are your colleagues doing the same?</a:t>
            </a:r>
          </a:p>
        </p:txBody>
      </p:sp>
      <p:sp>
        <p:nvSpPr>
          <p:cNvPr id="11273" name="AutoShape 9"/>
          <p:cNvSpPr>
            <a:spLocks noChangeArrowheads="1"/>
          </p:cNvSpPr>
          <p:nvPr/>
        </p:nvSpPr>
        <p:spPr bwMode="auto">
          <a:xfrm>
            <a:off x="4816475" y="3651250"/>
            <a:ext cx="3889375" cy="685800"/>
          </a:xfrm>
          <a:prstGeom prst="wedgeRoundRectCallout">
            <a:avLst>
              <a:gd name="adj1" fmla="val -97611"/>
              <a:gd name="adj2" fmla="val -91894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800" noProof="1">
                <a:latin typeface="Arial" charset="0"/>
              </a:rPr>
              <a:t>Anything annoying in your present </a:t>
            </a:r>
          </a:p>
          <a:p>
            <a:r>
              <a:rPr lang="da-DK" altLang="da-DK" sz="1800" noProof="1">
                <a:latin typeface="Arial" charset="0"/>
              </a:rPr>
              <a:t>work? Three biggest problems?</a:t>
            </a:r>
          </a:p>
        </p:txBody>
      </p:sp>
      <p:sp>
        <p:nvSpPr>
          <p:cNvPr id="11274" name="AutoShape 10"/>
          <p:cNvSpPr>
            <a:spLocks noChangeArrowheads="1"/>
          </p:cNvSpPr>
          <p:nvPr/>
        </p:nvSpPr>
        <p:spPr bwMode="auto">
          <a:xfrm>
            <a:off x="4848225" y="4519613"/>
            <a:ext cx="3917950" cy="388937"/>
          </a:xfrm>
          <a:prstGeom prst="wedgeRoundRectCallout">
            <a:avLst>
              <a:gd name="adj1" fmla="val -93708"/>
              <a:gd name="adj2" fmla="val -70620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800" noProof="1">
                <a:latin typeface="Arial" charset="0"/>
              </a:rPr>
              <a:t>Who could tell me more about . . .?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3104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b="1">
                <a:latin typeface="Arial" charset="0"/>
              </a:rPr>
              <a:t>Fig 15.5B  Interview guide - task details</a:t>
            </a:r>
          </a:p>
        </p:txBody>
      </p:sp>
      <p:sp>
        <p:nvSpPr>
          <p:cNvPr id="13315" name="AutoShape 3"/>
          <p:cNvSpPr>
            <a:spLocks noChangeArrowheads="1"/>
          </p:cNvSpPr>
          <p:nvPr/>
        </p:nvSpPr>
        <p:spPr bwMode="auto">
          <a:xfrm>
            <a:off x="538163" y="782638"/>
            <a:ext cx="4014787" cy="5584825"/>
          </a:xfrm>
          <a:prstGeom prst="flowChartDocumen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62000" tIns="46800" rIns="90000" bIns="46800"/>
          <a:lstStyle>
            <a:lvl1pPr>
              <a:tabLst>
                <a:tab pos="2381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2381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2381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2381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2381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381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381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381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3812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Informant:	Date:</a:t>
            </a:r>
            <a:endParaRPr lang="da-DK" altLang="da-DK" sz="1800" b="1" noProof="1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da-DK" altLang="da-DK" sz="1800" b="1" noProof="1">
                <a:latin typeface="Arial" charset="0"/>
              </a:rPr>
              <a:t>Task:</a:t>
            </a:r>
          </a:p>
          <a:p>
            <a:endParaRPr lang="da-DK" altLang="da-DK" sz="1800" b="1" noProof="1">
              <a:latin typeface="Arial" charset="0"/>
            </a:endParaRPr>
          </a:p>
          <a:p>
            <a:r>
              <a:rPr lang="da-DK" altLang="da-DK" sz="1800" b="1" noProof="1">
                <a:latin typeface="Arial" charset="0"/>
              </a:rPr>
              <a:t>Start:</a:t>
            </a:r>
          </a:p>
          <a:p>
            <a:endParaRPr lang="da-DK" altLang="da-DK" sz="1800" b="1" noProof="1">
              <a:latin typeface="Arial" charset="0"/>
            </a:endParaRPr>
          </a:p>
          <a:p>
            <a:r>
              <a:rPr lang="da-DK" altLang="da-DK" sz="1800" b="1" noProof="1">
                <a:latin typeface="Arial" charset="0"/>
              </a:rPr>
              <a:t>End:</a:t>
            </a:r>
          </a:p>
          <a:p>
            <a:endParaRPr lang="da-DK" altLang="da-DK" sz="1800" b="1" noProof="1">
              <a:latin typeface="Arial" charset="0"/>
            </a:endParaRPr>
          </a:p>
          <a:p>
            <a:r>
              <a:rPr lang="da-DK" altLang="da-DK" sz="1800" b="1" noProof="1">
                <a:latin typeface="Arial" charset="0"/>
              </a:rPr>
              <a:t>Frequency:</a:t>
            </a:r>
          </a:p>
          <a:p>
            <a:endParaRPr lang="da-DK" altLang="da-DK" sz="1800" b="1" noProof="1">
              <a:latin typeface="Arial" charset="0"/>
            </a:endParaRPr>
          </a:p>
          <a:p>
            <a:r>
              <a:rPr lang="da-DK" altLang="da-DK" sz="1800" b="1" noProof="1">
                <a:latin typeface="Arial" charset="0"/>
              </a:rPr>
              <a:t>Difficult:</a:t>
            </a:r>
          </a:p>
          <a:p>
            <a:endParaRPr lang="da-DK" altLang="da-DK" sz="1800" b="1" noProof="1">
              <a:latin typeface="Arial" charset="0"/>
            </a:endParaRPr>
          </a:p>
          <a:p>
            <a:r>
              <a:rPr lang="da-DK" altLang="da-DK" sz="1800" b="1" noProof="1">
                <a:latin typeface="Arial" charset="0"/>
              </a:rPr>
              <a:t>Sub-tasks:</a:t>
            </a:r>
          </a:p>
          <a:p>
            <a:r>
              <a:rPr lang="da-DK" altLang="da-DK" sz="1800" b="1" noProof="1">
                <a:latin typeface="Arial" charset="0"/>
              </a:rPr>
              <a:t>Data used:</a:t>
            </a:r>
          </a:p>
          <a:p>
            <a:r>
              <a:rPr lang="da-DK" altLang="da-DK" sz="1800" b="1" noProof="1">
                <a:latin typeface="Arial" charset="0"/>
              </a:rPr>
              <a:t>Problems to-day:</a:t>
            </a:r>
          </a:p>
          <a:p>
            <a:r>
              <a:rPr lang="da-DK" altLang="da-DK" sz="1800" b="1" noProof="1">
                <a:latin typeface="Arial" charset="0"/>
              </a:rPr>
              <a:t>Clever today:</a:t>
            </a:r>
          </a:p>
          <a:p>
            <a:endParaRPr lang="da-DK" altLang="da-DK" sz="1800" b="1" noProof="1">
              <a:latin typeface="Arial" charset="0"/>
            </a:endParaRPr>
          </a:p>
          <a:p>
            <a:r>
              <a:rPr lang="da-DK" altLang="da-DK" sz="1800" b="1" noProof="1">
                <a:latin typeface="Arial" charset="0"/>
              </a:rPr>
              <a:t>Variants:</a:t>
            </a:r>
          </a:p>
          <a:p>
            <a:endParaRPr lang="da-DK" altLang="da-DK" sz="1800" b="1" noProof="1">
              <a:latin typeface="Arial" charset="0"/>
            </a:endParaRPr>
          </a:p>
        </p:txBody>
      </p:sp>
      <p:sp>
        <p:nvSpPr>
          <p:cNvPr id="13316" name="AutoShape 4"/>
          <p:cNvSpPr>
            <a:spLocks noChangeArrowheads="1"/>
          </p:cNvSpPr>
          <p:nvPr/>
        </p:nvSpPr>
        <p:spPr bwMode="auto">
          <a:xfrm>
            <a:off x="2406650" y="5915025"/>
            <a:ext cx="2136775" cy="685800"/>
          </a:xfrm>
          <a:prstGeom prst="wedgeRoundRectCallout">
            <a:avLst>
              <a:gd name="adj1" fmla="val -84759"/>
              <a:gd name="adj2" fmla="val -15315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algn="ctr"/>
            <a:r>
              <a:rPr lang="da-DK" altLang="da-DK" sz="1800" noProof="1">
                <a:latin typeface="Arial" charset="0"/>
              </a:rPr>
              <a:t>Lots of space</a:t>
            </a:r>
          </a:p>
          <a:p>
            <a:pPr algn="ctr"/>
            <a:r>
              <a:rPr lang="da-DK" altLang="da-DK" sz="1800" noProof="1">
                <a:latin typeface="Arial" charset="0"/>
              </a:rPr>
              <a:t>for the unexpected</a:t>
            </a:r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4800600" y="2133600"/>
            <a:ext cx="3930650" cy="685800"/>
          </a:xfrm>
          <a:prstGeom prst="wedgeRoundRectCallout">
            <a:avLst>
              <a:gd name="adj1" fmla="val -100931"/>
              <a:gd name="adj2" fmla="val 9954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800" noProof="1">
                <a:latin typeface="Arial" charset="0"/>
              </a:rPr>
              <a:t>How can you see you are finished?</a:t>
            </a:r>
          </a:p>
          <a:p>
            <a:r>
              <a:rPr lang="da-DK" altLang="da-DK" sz="1800" noProof="1">
                <a:latin typeface="Arial" charset="0"/>
              </a:rPr>
              <a:t>Who uses the results?</a:t>
            </a:r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auto">
          <a:xfrm>
            <a:off x="4845050" y="754063"/>
            <a:ext cx="3397250" cy="388937"/>
          </a:xfrm>
          <a:prstGeom prst="wedgeRoundRectCallout">
            <a:avLst>
              <a:gd name="adj1" fmla="val -109713"/>
              <a:gd name="adj2" fmla="val 11575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800" noProof="1">
                <a:latin typeface="Arial" charset="0"/>
              </a:rPr>
              <a:t>What should we call this task?</a:t>
            </a:r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auto">
          <a:xfrm>
            <a:off x="4876800" y="1524000"/>
            <a:ext cx="3409950" cy="388938"/>
          </a:xfrm>
          <a:prstGeom prst="wedgeRoundRectCallout">
            <a:avLst>
              <a:gd name="adj1" fmla="val -110102"/>
              <a:gd name="adj2" fmla="val 58162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800" noProof="1">
                <a:latin typeface="Arial" charset="0"/>
              </a:rPr>
              <a:t>What makes you start on this?</a:t>
            </a:r>
          </a:p>
        </p:txBody>
      </p:sp>
      <p:sp>
        <p:nvSpPr>
          <p:cNvPr id="13320" name="AutoShape 8"/>
          <p:cNvSpPr>
            <a:spLocks noChangeArrowheads="1"/>
          </p:cNvSpPr>
          <p:nvPr/>
        </p:nvSpPr>
        <p:spPr bwMode="auto">
          <a:xfrm>
            <a:off x="4810125" y="3060700"/>
            <a:ext cx="4067175" cy="685800"/>
          </a:xfrm>
          <a:prstGeom prst="wedgeRoundRectCallout">
            <a:avLst>
              <a:gd name="adj1" fmla="val -97046"/>
              <a:gd name="adj2" fmla="val -35134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800" noProof="1">
                <a:latin typeface="Arial" charset="0"/>
              </a:rPr>
              <a:t>How often? How much of your time?</a:t>
            </a:r>
          </a:p>
          <a:p>
            <a:r>
              <a:rPr lang="da-DK" altLang="da-DK" sz="1800" noProof="1">
                <a:latin typeface="Arial" charset="0"/>
              </a:rPr>
              <a:t>How many of you do the same?</a:t>
            </a:r>
          </a:p>
        </p:txBody>
      </p:sp>
      <p:sp>
        <p:nvSpPr>
          <p:cNvPr id="13321" name="AutoShape 9"/>
          <p:cNvSpPr>
            <a:spLocks noChangeArrowheads="1"/>
          </p:cNvSpPr>
          <p:nvPr/>
        </p:nvSpPr>
        <p:spPr bwMode="auto">
          <a:xfrm>
            <a:off x="4870450" y="3871913"/>
            <a:ext cx="3340100" cy="388937"/>
          </a:xfrm>
          <a:prstGeom prst="wedgeRoundRectCallout">
            <a:avLst>
              <a:gd name="adj1" fmla="val -103319"/>
              <a:gd name="adj2" fmla="val -9863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800" noProof="1">
                <a:latin typeface="Arial" charset="0"/>
              </a:rPr>
              <a:t>When is it hard, stressful . . .?</a:t>
            </a:r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>
            <a:off x="628650" y="5734050"/>
            <a:ext cx="24003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3323" name="AutoShape 11"/>
          <p:cNvSpPr>
            <a:spLocks noChangeArrowheads="1"/>
          </p:cNvSpPr>
          <p:nvPr/>
        </p:nvSpPr>
        <p:spPr bwMode="auto">
          <a:xfrm>
            <a:off x="4848225" y="4403725"/>
            <a:ext cx="3917950" cy="982663"/>
          </a:xfrm>
          <a:prstGeom prst="wedgeRoundRectCallout">
            <a:avLst>
              <a:gd name="adj1" fmla="val -99477"/>
              <a:gd name="adj2" fmla="val -5950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800" noProof="1">
                <a:latin typeface="Arial" charset="0"/>
              </a:rPr>
              <a:t>How do you do it?</a:t>
            </a:r>
          </a:p>
          <a:p>
            <a:r>
              <a:rPr lang="da-DK" altLang="da-DK" sz="1800" noProof="1">
                <a:latin typeface="Arial" charset="0"/>
              </a:rPr>
              <a:t>What data do you use - may I see?</a:t>
            </a:r>
          </a:p>
          <a:p>
            <a:r>
              <a:rPr lang="da-DK" altLang="da-DK" sz="1800" noProof="1">
                <a:latin typeface="Arial" charset="0"/>
              </a:rPr>
              <a:t>Missing data, have to remember?</a:t>
            </a:r>
          </a:p>
        </p:txBody>
      </p:sp>
      <p:sp>
        <p:nvSpPr>
          <p:cNvPr id="13324" name="AutoShape 12"/>
          <p:cNvSpPr>
            <a:spLocks noChangeArrowheads="1"/>
          </p:cNvSpPr>
          <p:nvPr/>
        </p:nvSpPr>
        <p:spPr bwMode="auto">
          <a:xfrm>
            <a:off x="4859338" y="5524500"/>
            <a:ext cx="3013075" cy="982663"/>
          </a:xfrm>
          <a:prstGeom prst="wedgeRoundRectCallout">
            <a:avLst>
              <a:gd name="adj1" fmla="val -112250"/>
              <a:gd name="adj2" fmla="val -50792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800" noProof="1">
                <a:latin typeface="Arial" charset="0"/>
              </a:rPr>
              <a:t>Is it always done this way?</a:t>
            </a:r>
          </a:p>
          <a:p>
            <a:r>
              <a:rPr lang="da-DK" altLang="da-DK" sz="1800" noProof="1">
                <a:latin typeface="Arial" charset="0"/>
              </a:rPr>
              <a:t>Are there special cases?</a:t>
            </a:r>
          </a:p>
          <a:p>
            <a:r>
              <a:rPr lang="da-DK" altLang="da-DK" sz="1800" noProof="1">
                <a:latin typeface="Arial" charset="0"/>
              </a:rPr>
              <a:t>What if . . . 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a-DK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a-DK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494</Words>
  <Application>Microsoft Office PowerPoint</Application>
  <PresentationFormat>On-screen Show (4:3)</PresentationFormat>
  <Paragraphs>172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Times New Roman</vt:lpstr>
      <vt:lpstr>Arial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ITU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Soren Lauesen</dc:creator>
  <cp:lastModifiedBy>Søren Lauesen</cp:lastModifiedBy>
  <cp:revision>18</cp:revision>
  <dcterms:created xsi:type="dcterms:W3CDTF">2002-04-01T01:21:27Z</dcterms:created>
  <dcterms:modified xsi:type="dcterms:W3CDTF">2016-01-10T14:30:33Z</dcterms:modified>
</cp:coreProperties>
</file>