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78" r:id="rId2"/>
    <p:sldId id="256" r:id="rId3"/>
    <p:sldId id="257" r:id="rId4"/>
    <p:sldId id="265" r:id="rId5"/>
    <p:sldId id="277" r:id="rId6"/>
    <p:sldId id="272" r:id="rId7"/>
    <p:sldId id="276" r:id="rId8"/>
    <p:sldId id="270" r:id="rId9"/>
    <p:sldId id="263" r:id="rId10"/>
    <p:sldId id="259" r:id="rId11"/>
    <p:sldId id="286" r:id="rId12"/>
    <p:sldId id="284" r:id="rId13"/>
    <p:sldId id="285" r:id="rId14"/>
    <p:sldId id="274" r:id="rId15"/>
    <p:sldId id="267" r:id="rId16"/>
    <p:sldId id="273" r:id="rId17"/>
    <p:sldId id="269" r:id="rId18"/>
  </p:sldIdLst>
  <p:sldSz cx="9144000" cy="6858000" type="screen4x3"/>
  <p:notesSz cx="6729413" cy="98679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C0C0C0"/>
    <a:srgbClr val="FF9900"/>
    <a:srgbClr val="0000FF"/>
    <a:srgbClr val="969696"/>
    <a:srgbClr val="DDDDDD"/>
    <a:srgbClr val="4D4D4D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>
        <p:scale>
          <a:sx n="75" d="100"/>
          <a:sy n="75" d="100"/>
        </p:scale>
        <p:origin x="-798" y="-486"/>
      </p:cViewPr>
      <p:guideLst>
        <p:guide orient="horz" pos="3506"/>
        <p:guide orient="horz" pos="1242"/>
        <p:guide orient="horz" pos="2586"/>
        <p:guide pos="3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5" d="100"/>
        <a:sy n="85" d="100"/>
      </p:scale>
      <p:origin x="0" y="0"/>
    </p:cViewPr>
  </p:sorterViewPr>
  <p:notesViewPr>
    <p:cSldViewPr snapToGrid="0" snapToObjects="1" showGuides="1">
      <p:cViewPr varScale="1">
        <p:scale>
          <a:sx n="53" d="100"/>
          <a:sy n="53" d="100"/>
        </p:scale>
        <p:origin x="-1818" y="-96"/>
      </p:cViewPr>
      <p:guideLst>
        <p:guide orient="horz" pos="3108"/>
        <p:guide pos="212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673100" cy="25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35722" tIns="35722" rIns="35722" bIns="35722" numCol="1" anchor="t" anchorCtr="0" compatLnSpc="1">
            <a:prstTxWarp prst="textNoShape">
              <a:avLst/>
            </a:prstTxWarp>
            <a:spAutoFit/>
          </a:bodyPr>
          <a:lstStyle>
            <a:lvl1pPr algn="l" defTabSz="90646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886450" y="0"/>
            <a:ext cx="842963" cy="25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35722" tIns="35722" rIns="35722" bIns="35722" numCol="1" anchor="t" anchorCtr="0" compatLnSpc="1">
            <a:prstTxWarp prst="textNoShape">
              <a:avLst/>
            </a:prstTxWarp>
            <a:spAutoFit/>
          </a:bodyPr>
          <a:lstStyle>
            <a:lvl1pPr algn="r" defTabSz="90646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612313"/>
            <a:ext cx="606425" cy="255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35722" tIns="35722" rIns="35722" bIns="35722" numCol="1" anchor="b" anchorCtr="0" compatLnSpc="1">
            <a:prstTxWarp prst="textNoShape">
              <a:avLst/>
            </a:prstTxWarp>
            <a:spAutoFit/>
          </a:bodyPr>
          <a:lstStyle>
            <a:lvl1pPr algn="l" defTabSz="90646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6470650" y="9612313"/>
            <a:ext cx="258763" cy="255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35722" tIns="35722" rIns="35722" bIns="35722" numCol="1" anchor="b" anchorCtr="0" compatLnSpc="1">
            <a:prstTxWarp prst="textNoShape">
              <a:avLst/>
            </a:prstTxWarp>
            <a:spAutoFit/>
          </a:bodyPr>
          <a:lstStyle>
            <a:lvl1pPr algn="r" defTabSz="906463">
              <a:defRPr sz="1200"/>
            </a:lvl1pPr>
          </a:lstStyle>
          <a:p>
            <a:pPr>
              <a:defRPr/>
            </a:pPr>
            <a:fld id="{AC13ABCB-E40F-4162-B264-A8F818D378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0677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7825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306" tIns="46440" rIns="89306" bIns="46440" numCol="1" anchor="t" anchorCtr="0" compatLnSpc="1">
            <a:prstTxWarp prst="textNoShape">
              <a:avLst/>
            </a:prstTxWarp>
          </a:bodyPr>
          <a:lstStyle>
            <a:lvl1pPr algn="l" defTabSz="906463">
              <a:defRPr sz="1200" b="0" noProof="1"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1588" y="0"/>
            <a:ext cx="2917825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306" tIns="46440" rIns="89306" bIns="46440" numCol="1" anchor="t" anchorCtr="0" compatLnSpc="1">
            <a:prstTxWarp prst="textNoShape">
              <a:avLst/>
            </a:prstTxWarp>
          </a:bodyPr>
          <a:lstStyle>
            <a:lvl1pPr algn="r" defTabSz="906463">
              <a:defRPr sz="1200" b="0"/>
            </a:lvl1pPr>
          </a:lstStyle>
          <a:p>
            <a:pPr>
              <a:defRPr/>
            </a:pPr>
            <a:r>
              <a:rPr lang="en-US"/>
              <a:t>Slide </a:t>
            </a:r>
            <a:fld id="{5FBA6AA4-D9E3-48F7-8364-87F15562B2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9460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955675" y="833438"/>
            <a:ext cx="4808538" cy="36068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8525" y="7894638"/>
            <a:ext cx="4932363" cy="123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306" tIns="46440" rIns="89306" bIns="464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4188"/>
            <a:ext cx="2917825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306" tIns="46440" rIns="89306" bIns="46440" numCol="1" anchor="b" anchorCtr="0" compatLnSpc="1">
            <a:prstTxWarp prst="textNoShape">
              <a:avLst/>
            </a:prstTxWarp>
          </a:bodyPr>
          <a:lstStyle>
            <a:lvl1pPr algn="l" defTabSz="906463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1588" y="9374188"/>
            <a:ext cx="2917825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306" tIns="46440" rIns="89306" bIns="46440" numCol="1" anchor="b" anchorCtr="0" compatLnSpc="1">
            <a:prstTxWarp prst="textNoShape">
              <a:avLst/>
            </a:prstTxWarp>
          </a:bodyPr>
          <a:lstStyle>
            <a:lvl1pPr algn="r" defTabSz="906463">
              <a:defRPr sz="1200" b="0"/>
            </a:lvl1pPr>
          </a:lstStyle>
          <a:p>
            <a:pPr>
              <a:defRPr/>
            </a:pPr>
            <a:fld id="{2A46D6B7-790A-4812-B4D7-2C1A524202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817757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defTabSz="906463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06463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06463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06463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06463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da-DK" b="0" smtClean="0"/>
              <a:t>Slide </a:t>
            </a:r>
            <a:fld id="{3998EEC9-B817-41E1-818F-972A286C50DE}" type="slidenum">
              <a:rPr lang="en-US" altLang="da-DK" b="0" smtClean="0"/>
              <a:pPr/>
              <a:t>2</a:t>
            </a:fld>
            <a:endParaRPr lang="en-US" altLang="da-DK" b="0" smtClean="0"/>
          </a:p>
        </p:txBody>
      </p:sp>
      <p:sp>
        <p:nvSpPr>
          <p:cNvPr id="2048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06463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06463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06463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06463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06463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C30619DC-F56E-45F5-9A4F-97F6EFD69938}" type="slidenum">
              <a:rPr lang="en-US" altLang="da-DK" b="0" smtClean="0"/>
              <a:pPr/>
              <a:t>2</a:t>
            </a:fld>
            <a:endParaRPr lang="en-US" altLang="da-DK" b="0" smtClean="0"/>
          </a:p>
        </p:txBody>
      </p:sp>
      <p:sp>
        <p:nvSpPr>
          <p:cNvPr id="20484" name="Rectangle 8"/>
          <p:cNvSpPr>
            <a:spLocks noChangeArrowheads="1" noTextEdit="1"/>
          </p:cNvSpPr>
          <p:nvPr>
            <p:ph type="sldImg"/>
          </p:nvPr>
        </p:nvSpPr>
        <p:spPr>
          <a:xfrm>
            <a:off x="954088" y="833438"/>
            <a:ext cx="4808537" cy="3606800"/>
          </a:xfrm>
          <a:ln/>
        </p:spPr>
      </p:sp>
      <p:sp>
        <p:nvSpPr>
          <p:cNvPr id="20485" name="Rectangle 9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da-DK" altLang="da-DK" noProof="1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 txBox="1">
            <a:spLocks noGrp="1" noChangeArrowheads="1"/>
          </p:cNvSpPr>
          <p:nvPr/>
        </p:nvSpPr>
        <p:spPr bwMode="auto">
          <a:xfrm>
            <a:off x="3813175" y="9374188"/>
            <a:ext cx="2916238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736" tIns="45369" rIns="90736" bIns="45369" anchor="b"/>
          <a:lstStyle>
            <a:lvl1pPr defTabSz="90805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080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0805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0805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0805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080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080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080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080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BEFB3FCA-2DA8-4202-A7BA-CD50B52AFB26}" type="slidenum">
              <a:rPr altLang="da-DK" sz="1200" b="0" noProof="1">
                <a:latin typeface="Times New Roman" charset="0"/>
              </a:rPr>
              <a:pPr algn="r"/>
              <a:t>12</a:t>
            </a:fld>
            <a:endParaRPr lang="da-DK" altLang="da-DK" sz="1200" b="0" noProof="1">
              <a:latin typeface="Times New Roman" charset="0"/>
            </a:endParaRPr>
          </a:p>
        </p:txBody>
      </p:sp>
      <p:sp>
        <p:nvSpPr>
          <p:cNvPr id="29699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896938" y="736600"/>
            <a:ext cx="4938712" cy="3703638"/>
          </a:xfrm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113" y="4689475"/>
            <a:ext cx="4929187" cy="4441825"/>
          </a:xfrm>
          <a:noFill/>
        </p:spPr>
        <p:txBody>
          <a:bodyPr lIns="91527" tIns="45764" rIns="91527" bIns="45764"/>
          <a:lstStyle/>
          <a:p>
            <a:endParaRPr lang="en-GB" altLang="da-DK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 txBox="1">
            <a:spLocks noGrp="1" noChangeArrowheads="1"/>
          </p:cNvSpPr>
          <p:nvPr/>
        </p:nvSpPr>
        <p:spPr bwMode="auto">
          <a:xfrm>
            <a:off x="3813175" y="9374188"/>
            <a:ext cx="2916238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736" tIns="45369" rIns="90736" bIns="45369" anchor="b"/>
          <a:lstStyle>
            <a:lvl1pPr defTabSz="90805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080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0805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0805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0805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080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080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080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0805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/>
            <a:fld id="{9240602A-8E11-4376-9EF2-3162DF87ED8D}" type="slidenum">
              <a:rPr altLang="da-DK" sz="1200" b="0" noProof="1">
                <a:latin typeface="Times New Roman" charset="0"/>
              </a:rPr>
              <a:pPr algn="r"/>
              <a:t>13</a:t>
            </a:fld>
            <a:endParaRPr lang="da-DK" altLang="da-DK" sz="1200" b="0" noProof="1">
              <a:latin typeface="Times New Roman" charset="0"/>
            </a:endParaRPr>
          </a:p>
        </p:txBody>
      </p:sp>
      <p:sp>
        <p:nvSpPr>
          <p:cNvPr id="30723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898525" y="741363"/>
            <a:ext cx="4932363" cy="3698875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8525" y="4686300"/>
            <a:ext cx="4932363" cy="4440238"/>
          </a:xfrm>
          <a:noFill/>
        </p:spPr>
        <p:txBody>
          <a:bodyPr lIns="90861" tIns="45430" rIns="90861" bIns="45430"/>
          <a:lstStyle/>
          <a:p>
            <a:endParaRPr lang="en-GB" altLang="da-DK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defTabSz="906463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06463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06463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06463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06463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da-DK" b="0" smtClean="0"/>
              <a:t>Slide </a:t>
            </a:r>
            <a:fld id="{9C6C11A9-3631-4662-B36A-D48DB6F6C7B5}" type="slidenum">
              <a:rPr lang="en-US" altLang="da-DK" b="0" smtClean="0"/>
              <a:pPr/>
              <a:t>14</a:t>
            </a:fld>
            <a:endParaRPr lang="en-US" altLang="da-DK" b="0" smtClean="0"/>
          </a:p>
        </p:txBody>
      </p:sp>
      <p:sp>
        <p:nvSpPr>
          <p:cNvPr id="3174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06463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06463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06463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06463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06463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B6D84CB2-A331-43B9-9457-D1B47DDF9A1D}" type="slidenum">
              <a:rPr lang="en-US" altLang="da-DK" b="0" smtClean="0"/>
              <a:pPr/>
              <a:t>14</a:t>
            </a:fld>
            <a:endParaRPr lang="en-US" altLang="da-DK" b="0" smtClean="0"/>
          </a:p>
        </p:txBody>
      </p:sp>
      <p:sp>
        <p:nvSpPr>
          <p:cNvPr id="3174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da-DK" altLang="da-DK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defTabSz="906463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06463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06463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06463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06463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da-DK" b="0" smtClean="0"/>
              <a:t>Slide </a:t>
            </a:r>
            <a:fld id="{02E2C6BF-3CC8-444A-A305-7C6FD2E55DFA}" type="slidenum">
              <a:rPr lang="en-US" altLang="da-DK" b="0" smtClean="0"/>
              <a:pPr/>
              <a:t>15</a:t>
            </a:fld>
            <a:endParaRPr lang="en-US" altLang="da-DK" b="0" smtClean="0"/>
          </a:p>
        </p:txBody>
      </p:sp>
      <p:sp>
        <p:nvSpPr>
          <p:cNvPr id="3277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06463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06463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06463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06463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06463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ACAE4439-4D8A-4784-8464-1357C4D58609}" type="slidenum">
              <a:rPr lang="en-US" altLang="da-DK" b="0" smtClean="0"/>
              <a:pPr/>
              <a:t>15</a:t>
            </a:fld>
            <a:endParaRPr lang="en-US" altLang="da-DK" b="0" smtClean="0"/>
          </a:p>
        </p:txBody>
      </p:sp>
      <p:sp>
        <p:nvSpPr>
          <p:cNvPr id="32772" name="Rectangle 1026"/>
          <p:cNvSpPr>
            <a:spLocks noChangeArrowheads="1" noTextEdit="1"/>
          </p:cNvSpPr>
          <p:nvPr>
            <p:ph type="sldImg"/>
          </p:nvPr>
        </p:nvSpPr>
        <p:spPr>
          <a:xfrm>
            <a:off x="954088" y="833438"/>
            <a:ext cx="4808537" cy="3606800"/>
          </a:xfrm>
          <a:ln/>
        </p:spPr>
      </p:sp>
      <p:sp>
        <p:nvSpPr>
          <p:cNvPr id="32773" name="Rectangle 1027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da-DK" altLang="da-DK" noProof="1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defTabSz="906463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06463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06463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06463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06463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da-DK" b="0" smtClean="0"/>
              <a:t>Slide </a:t>
            </a:r>
            <a:fld id="{F1CCFAB6-49AB-4E2F-A2A3-F6E2086132EB}" type="slidenum">
              <a:rPr lang="en-US" altLang="da-DK" b="0" smtClean="0"/>
              <a:pPr/>
              <a:t>16</a:t>
            </a:fld>
            <a:endParaRPr lang="en-US" altLang="da-DK" b="0" smtClean="0"/>
          </a:p>
        </p:txBody>
      </p:sp>
      <p:sp>
        <p:nvSpPr>
          <p:cNvPr id="3379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06463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06463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06463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06463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06463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DE04FF91-DD0A-4340-883E-9068083C0086}" type="slidenum">
              <a:rPr lang="en-US" altLang="da-DK" b="0" smtClean="0"/>
              <a:pPr/>
              <a:t>16</a:t>
            </a:fld>
            <a:endParaRPr lang="en-US" altLang="da-DK" b="0" smtClean="0"/>
          </a:p>
        </p:txBody>
      </p:sp>
      <p:sp>
        <p:nvSpPr>
          <p:cNvPr id="3379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da-DK" altLang="da-DK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defTabSz="906463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06463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06463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06463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06463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da-DK" b="0" smtClean="0"/>
              <a:t>Slide </a:t>
            </a:r>
            <a:fld id="{382E72C0-D277-46D7-8A3B-EFF65E46AF6A}" type="slidenum">
              <a:rPr lang="en-US" altLang="da-DK" b="0" smtClean="0"/>
              <a:pPr/>
              <a:t>17</a:t>
            </a:fld>
            <a:endParaRPr lang="en-US" altLang="da-DK" b="0" smtClean="0"/>
          </a:p>
        </p:txBody>
      </p:sp>
      <p:sp>
        <p:nvSpPr>
          <p:cNvPr id="3481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06463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06463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06463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06463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06463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921632A6-2846-45FB-8A51-71ACFFFE4701}" type="slidenum">
              <a:rPr lang="en-US" altLang="da-DK" b="0" smtClean="0"/>
              <a:pPr/>
              <a:t>17</a:t>
            </a:fld>
            <a:endParaRPr lang="en-US" altLang="da-DK" b="0" smtClean="0"/>
          </a:p>
        </p:txBody>
      </p:sp>
      <p:sp>
        <p:nvSpPr>
          <p:cNvPr id="34820" name="Rectangle 2050"/>
          <p:cNvSpPr>
            <a:spLocks noChangeArrowheads="1" noTextEdit="1"/>
          </p:cNvSpPr>
          <p:nvPr>
            <p:ph type="sldImg"/>
          </p:nvPr>
        </p:nvSpPr>
        <p:spPr>
          <a:xfrm>
            <a:off x="954088" y="833438"/>
            <a:ext cx="4808537" cy="3606800"/>
          </a:xfrm>
          <a:ln/>
        </p:spPr>
      </p:sp>
      <p:sp>
        <p:nvSpPr>
          <p:cNvPr id="34821" name="Rectangle 2051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da-DK" altLang="da-DK" noProof="1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defTabSz="906463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06463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06463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06463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06463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da-DK" b="0" smtClean="0"/>
              <a:t>Slide </a:t>
            </a:r>
            <a:fld id="{24AB6592-E077-4F2D-A05B-3E2B514A4074}" type="slidenum">
              <a:rPr lang="en-US" altLang="da-DK" b="0" smtClean="0"/>
              <a:pPr/>
              <a:t>3</a:t>
            </a:fld>
            <a:endParaRPr lang="en-US" altLang="da-DK" b="0" smtClean="0"/>
          </a:p>
        </p:txBody>
      </p:sp>
      <p:sp>
        <p:nvSpPr>
          <p:cNvPr id="2150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06463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06463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06463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06463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06463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3240D69D-CF57-473C-AC1B-98BE05834729}" type="slidenum">
              <a:rPr lang="en-US" altLang="da-DK" b="0" smtClean="0"/>
              <a:pPr/>
              <a:t>3</a:t>
            </a:fld>
            <a:endParaRPr lang="en-US" altLang="da-DK" b="0" smtClean="0"/>
          </a:p>
        </p:txBody>
      </p:sp>
      <p:sp>
        <p:nvSpPr>
          <p:cNvPr id="21508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954088" y="833438"/>
            <a:ext cx="4808537" cy="3606800"/>
          </a:xfrm>
          <a:ln/>
        </p:spPr>
      </p:sp>
      <p:sp>
        <p:nvSpPr>
          <p:cNvPr id="2150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da-DK" altLang="da-DK" noProof="1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defTabSz="906463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06463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06463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06463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06463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da-DK" b="0" smtClean="0"/>
              <a:t>Slide </a:t>
            </a:r>
            <a:fld id="{0157F183-BC3A-46BF-9A82-DEB9974AD15C}" type="slidenum">
              <a:rPr lang="en-US" altLang="da-DK" b="0" smtClean="0"/>
              <a:pPr/>
              <a:t>4</a:t>
            </a:fld>
            <a:endParaRPr lang="en-US" altLang="da-DK" b="0" smtClean="0"/>
          </a:p>
        </p:txBody>
      </p:sp>
      <p:sp>
        <p:nvSpPr>
          <p:cNvPr id="2253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06463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06463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06463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06463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06463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472D8DAF-ED50-41ED-A1B5-B91B1B73C3FA}" type="slidenum">
              <a:rPr lang="en-US" altLang="da-DK" b="0" smtClean="0"/>
              <a:pPr/>
              <a:t>4</a:t>
            </a:fld>
            <a:endParaRPr lang="en-US" altLang="da-DK" b="0" smtClean="0"/>
          </a:p>
        </p:txBody>
      </p:sp>
      <p:sp>
        <p:nvSpPr>
          <p:cNvPr id="22532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954088" y="833438"/>
            <a:ext cx="4808537" cy="3606800"/>
          </a:xfrm>
          <a:ln/>
        </p:spPr>
      </p:sp>
      <p:sp>
        <p:nvSpPr>
          <p:cNvPr id="2253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da-DK" altLang="da-DK" noProof="1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defTabSz="906463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06463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06463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06463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06463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da-DK" b="0" smtClean="0"/>
              <a:t>Slide </a:t>
            </a:r>
            <a:fld id="{8F278FDA-816B-4DB9-80AB-5C34085F33A9}" type="slidenum">
              <a:rPr lang="en-US" altLang="da-DK" b="0" smtClean="0"/>
              <a:pPr/>
              <a:t>5</a:t>
            </a:fld>
            <a:endParaRPr lang="en-US" altLang="da-DK" b="0" smtClean="0"/>
          </a:p>
        </p:txBody>
      </p:sp>
      <p:sp>
        <p:nvSpPr>
          <p:cNvPr id="2355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06463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06463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06463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06463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06463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6BB14105-6D6E-43E9-8388-1D8D7BE3811A}" type="slidenum">
              <a:rPr lang="en-US" altLang="da-DK" b="0" smtClean="0"/>
              <a:pPr/>
              <a:t>5</a:t>
            </a:fld>
            <a:endParaRPr lang="en-US" altLang="da-DK" b="0" smtClean="0"/>
          </a:p>
        </p:txBody>
      </p:sp>
      <p:sp>
        <p:nvSpPr>
          <p:cNvPr id="2355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da-DK" altLang="da-DK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defTabSz="906463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06463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06463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06463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06463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da-DK" b="0" smtClean="0"/>
              <a:t>Slide </a:t>
            </a:r>
            <a:fld id="{69A4833F-B338-4271-B757-E5C8E260B33B}" type="slidenum">
              <a:rPr lang="en-US" altLang="da-DK" b="0" smtClean="0"/>
              <a:pPr/>
              <a:t>6</a:t>
            </a:fld>
            <a:endParaRPr lang="en-US" altLang="da-DK" b="0" smtClean="0"/>
          </a:p>
        </p:txBody>
      </p:sp>
      <p:sp>
        <p:nvSpPr>
          <p:cNvPr id="2457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06463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06463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06463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06463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06463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C2442170-B184-4CEF-A1FE-82FD8EEB63E1}" type="slidenum">
              <a:rPr lang="en-US" altLang="da-DK" b="0" smtClean="0"/>
              <a:pPr/>
              <a:t>6</a:t>
            </a:fld>
            <a:endParaRPr lang="en-US" altLang="da-DK" b="0" smtClean="0"/>
          </a:p>
        </p:txBody>
      </p:sp>
      <p:sp>
        <p:nvSpPr>
          <p:cNvPr id="2458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da-DK" altLang="da-DK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defTabSz="906463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06463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06463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06463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06463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da-DK" b="0" smtClean="0"/>
              <a:t>Slide </a:t>
            </a:r>
            <a:fld id="{9E8F0398-FB9C-429A-BBCE-635A953950BA}" type="slidenum">
              <a:rPr lang="en-US" altLang="da-DK" b="0" smtClean="0"/>
              <a:pPr/>
              <a:t>7</a:t>
            </a:fld>
            <a:endParaRPr lang="en-US" altLang="da-DK" b="0" smtClean="0"/>
          </a:p>
        </p:txBody>
      </p:sp>
      <p:sp>
        <p:nvSpPr>
          <p:cNvPr id="2560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06463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06463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06463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06463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06463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201CAB5D-58C4-42E6-A5BF-B18518C4C0D8}" type="slidenum">
              <a:rPr lang="en-US" altLang="da-DK" b="0" smtClean="0"/>
              <a:pPr/>
              <a:t>7</a:t>
            </a:fld>
            <a:endParaRPr lang="en-US" altLang="da-DK" b="0" smtClean="0"/>
          </a:p>
        </p:txBody>
      </p:sp>
      <p:sp>
        <p:nvSpPr>
          <p:cNvPr id="2560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da-DK" altLang="da-DK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defTabSz="906463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06463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06463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06463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06463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da-DK" b="0" smtClean="0"/>
              <a:t>Slide </a:t>
            </a:r>
            <a:fld id="{8D51BC05-8038-4ECF-9913-AE4B4408EEA4}" type="slidenum">
              <a:rPr lang="en-US" altLang="da-DK" b="0" smtClean="0"/>
              <a:pPr/>
              <a:t>8</a:t>
            </a:fld>
            <a:endParaRPr lang="en-US" altLang="da-DK" b="0" smtClean="0"/>
          </a:p>
        </p:txBody>
      </p:sp>
      <p:sp>
        <p:nvSpPr>
          <p:cNvPr id="2662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06463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06463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06463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06463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06463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7F1D77C6-F37C-415E-AC16-0F92B15B004E}" type="slidenum">
              <a:rPr lang="en-US" altLang="da-DK" b="0" smtClean="0"/>
              <a:pPr/>
              <a:t>8</a:t>
            </a:fld>
            <a:endParaRPr lang="en-US" altLang="da-DK" b="0" smtClean="0"/>
          </a:p>
        </p:txBody>
      </p:sp>
      <p:sp>
        <p:nvSpPr>
          <p:cNvPr id="26628" name="Rectangle 2050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9" name="Rectangle 2051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da-DK" altLang="da-DK" noProof="1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defTabSz="906463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06463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06463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06463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06463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da-DK" b="0" smtClean="0"/>
              <a:t>Slide </a:t>
            </a:r>
            <a:fld id="{693DAF92-B566-4D21-A664-10F263CB495E}" type="slidenum">
              <a:rPr lang="en-US" altLang="da-DK" b="0" smtClean="0"/>
              <a:pPr/>
              <a:t>9</a:t>
            </a:fld>
            <a:endParaRPr lang="en-US" altLang="da-DK" b="0" smtClean="0"/>
          </a:p>
        </p:txBody>
      </p:sp>
      <p:sp>
        <p:nvSpPr>
          <p:cNvPr id="2765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06463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06463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06463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06463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06463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0D598D94-65A6-492F-AE8D-20A9BE2AFE89}" type="slidenum">
              <a:rPr lang="en-US" altLang="da-DK" b="0" smtClean="0"/>
              <a:pPr/>
              <a:t>9</a:t>
            </a:fld>
            <a:endParaRPr lang="en-US" altLang="da-DK" b="0" smtClean="0"/>
          </a:p>
        </p:txBody>
      </p:sp>
      <p:sp>
        <p:nvSpPr>
          <p:cNvPr id="27652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954088" y="833438"/>
            <a:ext cx="4808537" cy="3606800"/>
          </a:xfrm>
          <a:ln/>
        </p:spPr>
      </p:sp>
      <p:sp>
        <p:nvSpPr>
          <p:cNvPr id="2765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da-DK" altLang="da-DK" noProof="1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defTabSz="906463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06463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06463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06463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06463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da-DK" b="0" smtClean="0"/>
              <a:t>Slide </a:t>
            </a:r>
            <a:fld id="{4993A87E-11BB-4C8D-AA49-C686C2011F41}" type="slidenum">
              <a:rPr lang="en-US" altLang="da-DK" b="0" smtClean="0"/>
              <a:pPr/>
              <a:t>10</a:t>
            </a:fld>
            <a:endParaRPr lang="en-US" altLang="da-DK" b="0" smtClean="0"/>
          </a:p>
        </p:txBody>
      </p:sp>
      <p:sp>
        <p:nvSpPr>
          <p:cNvPr id="2867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06463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06463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06463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06463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06463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0646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2A736309-76F2-4460-A2C5-7C46EECB8DC4}" type="slidenum">
              <a:rPr lang="en-US" altLang="da-DK" b="0" smtClean="0"/>
              <a:pPr/>
              <a:t>10</a:t>
            </a:fld>
            <a:endParaRPr lang="en-US" altLang="da-DK" b="0" smtClean="0"/>
          </a:p>
        </p:txBody>
      </p:sp>
      <p:sp>
        <p:nvSpPr>
          <p:cNvPr id="28676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954088" y="833438"/>
            <a:ext cx="4808537" cy="3606800"/>
          </a:xfrm>
          <a:ln/>
        </p:spPr>
      </p:sp>
      <p:sp>
        <p:nvSpPr>
          <p:cNvPr id="2867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da-DK" altLang="da-DK" noProof="1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a-DK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DFB88E-3CD6-4517-A68B-72ED21B933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6748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8BCF9B-8D0D-4D4E-B12D-A8D1978A63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261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C387A7-026F-4DBC-9414-493928F042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213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A6AB05-9A55-40F4-90C3-AAD6A86325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8027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E53E95-7D39-4849-9F4B-7EE64AF7F5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299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5DA095-FA88-4ECC-93DA-6C55BB6DC4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6049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3DA4AA-E8E9-4465-8B9A-38BF76EBE0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223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158C08-775B-45E5-924A-04B795BE98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0980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8FEDB1-B8AF-476A-97F1-613B0789E2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5035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F867EC-3B8D-4AA5-AB31-0BBC2185BB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7798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a-DK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AC765D-C6A3-400B-9987-E62D25A763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4256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a-DK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a-DK" smtClean="0"/>
              <a:t>Click to edit Master text styles</a:t>
            </a:r>
          </a:p>
          <a:p>
            <a:pPr lvl="1"/>
            <a:r>
              <a:rPr lang="en-US" altLang="da-DK" smtClean="0"/>
              <a:t>Second level</a:t>
            </a:r>
          </a:p>
          <a:p>
            <a:pPr lvl="2"/>
            <a:r>
              <a:rPr lang="en-US" altLang="da-DK" smtClean="0"/>
              <a:t>Third level</a:t>
            </a:r>
          </a:p>
          <a:p>
            <a:pPr lvl="3"/>
            <a:r>
              <a:rPr lang="en-US" altLang="da-DK" smtClean="0"/>
              <a:t>Fourth level</a:t>
            </a:r>
          </a:p>
          <a:p>
            <a:pPr lvl="4"/>
            <a:r>
              <a:rPr lang="en-US" altLang="da-DK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+mn-lt"/>
              </a:defRPr>
            </a:lvl1pPr>
          </a:lstStyle>
          <a:p>
            <a:pPr>
              <a:defRPr/>
            </a:pPr>
            <a:fld id="{97170B50-E7C1-40E6-9585-DCF1D3DA08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79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3175" y="5803900"/>
            <a:ext cx="9140825" cy="92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a-DK" altLang="da-DK" sz="2800"/>
              <a:t>User Interface Design</a:t>
            </a:r>
          </a:p>
          <a:p>
            <a:r>
              <a:rPr lang="da-DK" altLang="da-DK" sz="2800"/>
              <a:t>5. Analysis, visions and domain description </a:t>
            </a:r>
            <a:endParaRPr lang="en-US" altLang="da-DK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449263" y="76200"/>
            <a:ext cx="83010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tabLst>
                <a:tab pos="5715000" algn="r"/>
              </a:tabLst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tabLst>
                <a:tab pos="5715000" algn="r"/>
              </a:tabLst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tabLst>
                <a:tab pos="5715000" algn="r"/>
              </a:tabLst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tabLst>
                <a:tab pos="5715000" algn="r"/>
              </a:tabLst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da-DK" sz="2400"/>
              <a:t>Fig 5.3C  Session task: Related tasks without break 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533400" y="727075"/>
            <a:ext cx="4987925" cy="279082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>
            <a:spAutoFit/>
          </a:bodyPr>
          <a:lstStyle>
            <a:lvl1pPr>
              <a:tabLst>
                <a:tab pos="381000" algn="l"/>
                <a:tab pos="1244600" algn="l"/>
              </a:tabLst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tabLst>
                <a:tab pos="381000" algn="l"/>
                <a:tab pos="1244600" algn="l"/>
              </a:tabLst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tabLst>
                <a:tab pos="381000" algn="l"/>
                <a:tab pos="1244600" algn="l"/>
              </a:tabLst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tabLst>
                <a:tab pos="381000" algn="l"/>
                <a:tab pos="1244600" algn="l"/>
              </a:tabLst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tabLst>
                <a:tab pos="381000" algn="l"/>
                <a:tab pos="1244600" algn="l"/>
              </a:tabLst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44600" algn="l"/>
              </a:tabLs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44600" algn="l"/>
              </a:tabLs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44600" algn="l"/>
              </a:tabLs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44600" algn="l"/>
              </a:tabLs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da-DK"/>
              <a:t>T1.6:	Change booking</a:t>
            </a:r>
            <a:endParaRPr lang="en-US" altLang="da-DK" b="0"/>
          </a:p>
          <a:p>
            <a:pPr algn="l"/>
            <a:r>
              <a:rPr lang="en-US" altLang="da-DK" b="0"/>
              <a:t>Start:	Guest calls</a:t>
            </a:r>
          </a:p>
          <a:p>
            <a:pPr algn="l"/>
            <a:r>
              <a:rPr lang="en-US" altLang="da-DK" b="0"/>
              <a:t>End:	. . .</a:t>
            </a:r>
          </a:p>
          <a:p>
            <a:pPr algn="l"/>
            <a:r>
              <a:rPr lang="en-US" altLang="da-DK" b="0"/>
              <a:t>. . .</a:t>
            </a:r>
          </a:p>
          <a:p>
            <a:pPr algn="l">
              <a:spcBef>
                <a:spcPct val="50000"/>
              </a:spcBef>
            </a:pPr>
            <a:r>
              <a:rPr lang="en-US" altLang="da-DK" b="0"/>
              <a:t>Subtasks:</a:t>
            </a:r>
          </a:p>
          <a:p>
            <a:pPr algn="l"/>
            <a:r>
              <a:rPr lang="en-US" altLang="da-DK" b="0"/>
              <a:t>1.	Find booking</a:t>
            </a:r>
          </a:p>
          <a:p>
            <a:pPr algn="l"/>
            <a:r>
              <a:rPr lang="en-US" altLang="da-DK" b="0"/>
              <a:t>2.	Modify guest data, e.g. address (optional)</a:t>
            </a:r>
          </a:p>
          <a:p>
            <a:pPr algn="l"/>
            <a:r>
              <a:rPr lang="en-US" altLang="da-DK" b="0"/>
              <a:t>3.	Modify room data, e.g. two rooms (optional)</a:t>
            </a:r>
          </a:p>
          <a:p>
            <a:pPr algn="l"/>
            <a:r>
              <a:rPr lang="en-US" altLang="da-DK" b="0"/>
              <a:t>4.	Cancel booking (optional)</a:t>
            </a:r>
          </a:p>
        </p:txBody>
      </p:sp>
      <p:sp>
        <p:nvSpPr>
          <p:cNvPr id="11268" name="Line 4"/>
          <p:cNvSpPr>
            <a:spLocks noChangeShapeType="1"/>
          </p:cNvSpPr>
          <p:nvPr/>
        </p:nvSpPr>
        <p:spPr bwMode="auto">
          <a:xfrm>
            <a:off x="539750" y="2009775"/>
            <a:ext cx="49879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da-DK"/>
          </a:p>
        </p:txBody>
      </p:sp>
      <p:sp>
        <p:nvSpPr>
          <p:cNvPr id="11269" name="AutoShape 5"/>
          <p:cNvSpPr>
            <a:spLocks noChangeArrowheads="1"/>
          </p:cNvSpPr>
          <p:nvPr/>
        </p:nvSpPr>
        <p:spPr bwMode="auto">
          <a:xfrm>
            <a:off x="6254750" y="2033588"/>
            <a:ext cx="1104900" cy="695325"/>
          </a:xfrm>
          <a:prstGeom prst="wedgeRoundRectCallout">
            <a:avLst>
              <a:gd name="adj1" fmla="val -128847"/>
              <a:gd name="adj2" fmla="val 50903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a-DK" altLang="da-DK" b="0" noProof="1"/>
              <a:t>Separate</a:t>
            </a:r>
          </a:p>
          <a:p>
            <a:r>
              <a:rPr lang="da-DK" altLang="da-DK" b="0" noProof="1"/>
              <a:t>tasks?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609600" y="76200"/>
            <a:ext cx="6003925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fld id="{B37AFE97-4134-4486-8E9E-8D9C7C2940B2}" type="slidenum">
              <a:rPr lang="en-US" altLang="da-DK" sz="2400"/>
              <a:pPr algn="l"/>
              <a:t>11</a:t>
            </a:fld>
            <a:r>
              <a:rPr lang="en-US" altLang="da-DK" sz="2400"/>
              <a:t>. Extra:  </a:t>
            </a:r>
            <a:r>
              <a:rPr lang="da-DK" altLang="da-DK" sz="2400"/>
              <a:t>Task flow or h</a:t>
            </a:r>
            <a:r>
              <a:rPr lang="en-US" altLang="da-DK" sz="2400"/>
              <a:t>igh-level task</a:t>
            </a: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679450" y="1690688"/>
            <a:ext cx="7702550" cy="4176712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44000" tIns="72000" rIns="72000" bIns="72000"/>
          <a:lstStyle>
            <a:lvl1pPr>
              <a:tabLst>
                <a:tab pos="381000" algn="l"/>
                <a:tab pos="1238250" algn="l"/>
                <a:tab pos="2667000" algn="l"/>
              </a:tabLst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tabLst>
                <a:tab pos="381000" algn="l"/>
                <a:tab pos="1238250" algn="l"/>
                <a:tab pos="2667000" algn="l"/>
              </a:tabLst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tabLst>
                <a:tab pos="381000" algn="l"/>
                <a:tab pos="1238250" algn="l"/>
                <a:tab pos="2667000" algn="l"/>
              </a:tabLst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tabLst>
                <a:tab pos="381000" algn="l"/>
                <a:tab pos="1238250" algn="l"/>
                <a:tab pos="2667000" algn="l"/>
              </a:tabLst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tabLst>
                <a:tab pos="381000" algn="l"/>
                <a:tab pos="1238250" algn="l"/>
                <a:tab pos="2667000" algn="l"/>
              </a:tabLst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2667000" algn="l"/>
              </a:tabLs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2667000" algn="l"/>
              </a:tabLs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2667000" algn="l"/>
              </a:tabLs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2667000" algn="l"/>
              </a:tabLs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Aft>
                <a:spcPct val="20000"/>
              </a:spcAft>
            </a:pPr>
            <a:r>
              <a:rPr lang="da-DK" altLang="da-DK"/>
              <a:t>High-level steps</a:t>
            </a:r>
            <a:r>
              <a:rPr lang="en-US" altLang="da-DK"/>
              <a:t>:</a:t>
            </a:r>
            <a:endParaRPr lang="en-US" altLang="da-DK" b="0"/>
          </a:p>
          <a:p>
            <a:pPr algn="l"/>
            <a:r>
              <a:rPr lang="en-US" altLang="da-DK" b="0"/>
              <a:t>1.	Select a hotel.</a:t>
            </a:r>
          </a:p>
          <a:p>
            <a:pPr algn="l">
              <a:spcAft>
                <a:spcPct val="20000"/>
              </a:spcAft>
            </a:pPr>
            <a:r>
              <a:rPr lang="en-US" altLang="da-DK"/>
              <a:t>Problem:</a:t>
            </a:r>
            <a:r>
              <a:rPr lang="en-US" altLang="da-DK" b="0"/>
              <a:t> We aren’t visible enough.</a:t>
            </a:r>
          </a:p>
          <a:p>
            <a:pPr algn="l"/>
            <a:r>
              <a:rPr lang="en-US" altLang="da-DK" b="0"/>
              <a:t>2.	Booking.</a:t>
            </a:r>
          </a:p>
          <a:p>
            <a:pPr algn="l">
              <a:spcAft>
                <a:spcPct val="20000"/>
              </a:spcAft>
            </a:pPr>
            <a:r>
              <a:rPr lang="en-US" altLang="da-DK"/>
              <a:t>Problem: </a:t>
            </a:r>
            <a:r>
              <a:rPr lang="en-US" altLang="da-DK" b="0"/>
              <a:t>Language and time zones.</a:t>
            </a:r>
            <a:r>
              <a:rPr lang="da-DK" altLang="da-DK" b="0"/>
              <a:t/>
            </a:r>
            <a:br>
              <a:rPr lang="da-DK" altLang="da-DK" b="0"/>
            </a:br>
            <a:r>
              <a:rPr lang="en-US" altLang="da-DK" b="0"/>
              <a:t>Guest wants two neighbor rooms</a:t>
            </a:r>
          </a:p>
          <a:p>
            <a:pPr algn="l"/>
            <a:r>
              <a:rPr lang="en-US" altLang="da-DK" b="0"/>
              <a:t>3.	Check in.</a:t>
            </a:r>
            <a:endParaRPr lang="en-US" altLang="da-DK" b="0" u="sng"/>
          </a:p>
          <a:p>
            <a:pPr algn="l">
              <a:spcAft>
                <a:spcPct val="20000"/>
              </a:spcAft>
            </a:pPr>
            <a:r>
              <a:rPr lang="en-US" altLang="da-DK"/>
              <a:t>Problem:</a:t>
            </a:r>
            <a:r>
              <a:rPr lang="en-US" altLang="da-DK" b="0"/>
              <a:t> Guests want two keys</a:t>
            </a:r>
          </a:p>
          <a:p>
            <a:pPr algn="l">
              <a:spcAft>
                <a:spcPct val="20000"/>
              </a:spcAft>
            </a:pPr>
            <a:r>
              <a:rPr lang="en-US" altLang="da-DK" b="0"/>
              <a:t>4. Receive service</a:t>
            </a:r>
          </a:p>
          <a:p>
            <a:pPr algn="l"/>
            <a:r>
              <a:rPr lang="en-US" altLang="da-DK" b="0"/>
              <a:t>5. Check out</a:t>
            </a:r>
          </a:p>
          <a:p>
            <a:pPr algn="l">
              <a:spcAft>
                <a:spcPct val="20000"/>
              </a:spcAft>
            </a:pPr>
            <a:r>
              <a:rPr lang="en-US" altLang="da-DK"/>
              <a:t>Problem:</a:t>
            </a:r>
            <a:r>
              <a:rPr lang="en-US" altLang="da-DK" b="0"/>
              <a:t> Long queue in the morning</a:t>
            </a:r>
          </a:p>
          <a:p>
            <a:pPr algn="l"/>
            <a:r>
              <a:rPr lang="en-US" altLang="da-DK" b="0"/>
              <a:t>6. Reimburse expenses</a:t>
            </a:r>
          </a:p>
          <a:p>
            <a:pPr algn="l"/>
            <a:r>
              <a:rPr lang="en-US" altLang="da-DK"/>
              <a:t>Problem:</a:t>
            </a:r>
            <a:r>
              <a:rPr lang="en-US" altLang="da-DK" b="0"/>
              <a:t> Private services on the bill</a:t>
            </a:r>
          </a:p>
        </p:txBody>
      </p:sp>
      <p:sp>
        <p:nvSpPr>
          <p:cNvPr id="622596" name="Text Box 4"/>
          <p:cNvSpPr txBox="1">
            <a:spLocks noChangeArrowheads="1"/>
          </p:cNvSpPr>
          <p:nvPr/>
        </p:nvSpPr>
        <p:spPr bwMode="auto">
          <a:xfrm>
            <a:off x="4800600" y="1690688"/>
            <a:ext cx="3581400" cy="4176712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44000" tIns="72000" rIns="72000" bIns="72000"/>
          <a:lstStyle>
            <a:lvl1pPr>
              <a:tabLst>
                <a:tab pos="381000" algn="l"/>
                <a:tab pos="1238250" algn="l"/>
                <a:tab pos="2667000" algn="l"/>
              </a:tabLst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tabLst>
                <a:tab pos="381000" algn="l"/>
                <a:tab pos="1238250" algn="l"/>
                <a:tab pos="2667000" algn="l"/>
              </a:tabLst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tabLst>
                <a:tab pos="381000" algn="l"/>
                <a:tab pos="1238250" algn="l"/>
                <a:tab pos="2667000" algn="l"/>
              </a:tabLst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tabLst>
                <a:tab pos="381000" algn="l"/>
                <a:tab pos="1238250" algn="l"/>
                <a:tab pos="2667000" algn="l"/>
              </a:tabLst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tabLst>
                <a:tab pos="381000" algn="l"/>
                <a:tab pos="1238250" algn="l"/>
                <a:tab pos="2667000" algn="l"/>
              </a:tabLst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2667000" algn="l"/>
              </a:tabLs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2667000" algn="l"/>
              </a:tabLs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2667000" algn="l"/>
              </a:tabLs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2667000" algn="l"/>
              </a:tabLs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Aft>
                <a:spcPct val="20000"/>
              </a:spcAft>
            </a:pPr>
            <a:r>
              <a:rPr lang="en-US" altLang="da-DK"/>
              <a:t>Example solution:</a:t>
            </a:r>
            <a:endParaRPr lang="en-US" altLang="da-DK" b="0"/>
          </a:p>
          <a:p>
            <a:pPr algn="l"/>
            <a:endParaRPr lang="en-US" altLang="da-DK" b="0"/>
          </a:p>
          <a:p>
            <a:pPr algn="l">
              <a:spcAft>
                <a:spcPct val="20000"/>
              </a:spcAft>
            </a:pPr>
            <a:r>
              <a:rPr lang="en-US" altLang="da-DK" b="0"/>
              <a:t>?</a:t>
            </a:r>
          </a:p>
          <a:p>
            <a:pPr algn="l"/>
            <a:endParaRPr lang="en-US" altLang="da-DK" b="0"/>
          </a:p>
          <a:p>
            <a:pPr algn="l"/>
            <a:r>
              <a:rPr lang="en-US" altLang="da-DK" b="0"/>
              <a:t>Web-booking.</a:t>
            </a:r>
          </a:p>
          <a:p>
            <a:pPr algn="l">
              <a:spcAft>
                <a:spcPct val="20000"/>
              </a:spcAft>
            </a:pPr>
            <a:r>
              <a:rPr lang="en-US" altLang="da-DK" b="0"/>
              <a:t>Choose rooms on web at a fee.</a:t>
            </a:r>
          </a:p>
          <a:p>
            <a:pPr algn="l"/>
            <a:endParaRPr lang="en-US" altLang="da-DK" b="0"/>
          </a:p>
          <a:p>
            <a:pPr algn="l">
              <a:spcAft>
                <a:spcPct val="20000"/>
              </a:spcAft>
            </a:pPr>
            <a:r>
              <a:rPr lang="en-US" altLang="da-DK" b="0"/>
              <a:t>Electronic keys.</a:t>
            </a:r>
          </a:p>
          <a:p>
            <a:pPr algn="l">
              <a:spcAft>
                <a:spcPct val="20000"/>
              </a:spcAft>
            </a:pPr>
            <a:endParaRPr lang="en-US" altLang="da-DK" b="0"/>
          </a:p>
          <a:p>
            <a:pPr algn="l">
              <a:spcAft>
                <a:spcPct val="20000"/>
              </a:spcAft>
            </a:pPr>
            <a:r>
              <a:rPr lang="en-US" altLang="da-DK" b="0"/>
              <a:t>Use electronic key for self- checkout.</a:t>
            </a:r>
          </a:p>
          <a:p>
            <a:pPr algn="l">
              <a:spcAft>
                <a:spcPct val="20000"/>
              </a:spcAft>
            </a:pPr>
            <a:r>
              <a:rPr lang="en-US" altLang="da-DK" b="0"/>
              <a:t>Split into two invoices, e.g. through room TV. </a:t>
            </a:r>
          </a:p>
        </p:txBody>
      </p:sp>
      <p:sp>
        <p:nvSpPr>
          <p:cNvPr id="12293" name="Line 5"/>
          <p:cNvSpPr>
            <a:spLocks noChangeShapeType="1"/>
          </p:cNvSpPr>
          <p:nvPr/>
        </p:nvSpPr>
        <p:spPr bwMode="auto">
          <a:xfrm>
            <a:off x="685800" y="2076450"/>
            <a:ext cx="7696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12294" name="Line 6"/>
          <p:cNvSpPr>
            <a:spLocks noChangeShapeType="1"/>
          </p:cNvSpPr>
          <p:nvPr/>
        </p:nvSpPr>
        <p:spPr bwMode="auto">
          <a:xfrm>
            <a:off x="685800" y="2686050"/>
            <a:ext cx="7696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12295" name="Line 7"/>
          <p:cNvSpPr>
            <a:spLocks noChangeShapeType="1"/>
          </p:cNvSpPr>
          <p:nvPr/>
        </p:nvSpPr>
        <p:spPr bwMode="auto">
          <a:xfrm>
            <a:off x="685800" y="3562350"/>
            <a:ext cx="7696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12296" name="Line 8"/>
          <p:cNvSpPr>
            <a:spLocks noChangeShapeType="1"/>
          </p:cNvSpPr>
          <p:nvPr/>
        </p:nvSpPr>
        <p:spPr bwMode="auto">
          <a:xfrm>
            <a:off x="685800" y="4171950"/>
            <a:ext cx="7696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12297" name="Line 9"/>
          <p:cNvSpPr>
            <a:spLocks noChangeShapeType="1"/>
          </p:cNvSpPr>
          <p:nvPr/>
        </p:nvSpPr>
        <p:spPr bwMode="auto">
          <a:xfrm>
            <a:off x="685800" y="4495800"/>
            <a:ext cx="7696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12298" name="Line 10"/>
          <p:cNvSpPr>
            <a:spLocks noChangeShapeType="1"/>
          </p:cNvSpPr>
          <p:nvPr/>
        </p:nvSpPr>
        <p:spPr bwMode="auto">
          <a:xfrm>
            <a:off x="685800" y="5105400"/>
            <a:ext cx="7696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12299" name="Text Box 11"/>
          <p:cNvSpPr txBox="1">
            <a:spLocks noChangeArrowheads="1"/>
          </p:cNvSpPr>
          <p:nvPr/>
        </p:nvSpPr>
        <p:spPr bwMode="auto">
          <a:xfrm>
            <a:off x="762000" y="685800"/>
            <a:ext cx="3105150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tabLst>
                <a:tab pos="952500" algn="l"/>
              </a:tabLst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tabLst>
                <a:tab pos="952500" algn="l"/>
              </a:tabLst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tabLst>
                <a:tab pos="952500" algn="l"/>
              </a:tabLst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tabLst>
                <a:tab pos="952500" algn="l"/>
              </a:tabLst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tabLst>
                <a:tab pos="952500" algn="l"/>
              </a:tabLst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952500" algn="l"/>
              </a:tabLs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952500" algn="l"/>
              </a:tabLs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952500" algn="l"/>
              </a:tabLs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952500" algn="l"/>
              </a:tabLs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da-DK" altLang="da-DK"/>
              <a:t>Flow 1</a:t>
            </a:r>
            <a:r>
              <a:rPr lang="en-US" altLang="da-DK"/>
              <a:t>:	A stay at the hotel</a:t>
            </a:r>
            <a:endParaRPr lang="en-US" altLang="da-DK" b="0"/>
          </a:p>
          <a:p>
            <a:pPr algn="l"/>
            <a:r>
              <a:rPr lang="da-DK" altLang="da-DK" b="0"/>
              <a:t>User</a:t>
            </a:r>
            <a:r>
              <a:rPr lang="en-US" altLang="da-DK" b="0"/>
              <a:t>:	The guest</a:t>
            </a:r>
          </a:p>
          <a:p>
            <a:pPr algn="l"/>
            <a:r>
              <a:rPr lang="en-US" altLang="da-DK" b="0"/>
              <a:t>Start:	. . .</a:t>
            </a:r>
            <a:endParaRPr lang="en-US" altLang="da-DK" sz="2400" b="0">
              <a:latin typeface="Times New Roman" charset="0"/>
            </a:endParaRPr>
          </a:p>
        </p:txBody>
      </p:sp>
      <p:sp>
        <p:nvSpPr>
          <p:cNvPr id="12300" name="Rectangle 12"/>
          <p:cNvSpPr>
            <a:spLocks noChangeArrowheads="1"/>
          </p:cNvSpPr>
          <p:nvPr/>
        </p:nvSpPr>
        <p:spPr bwMode="auto">
          <a:xfrm>
            <a:off x="609600" y="6248400"/>
            <a:ext cx="3124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da-DK" altLang="da-DK" sz="1200" b="0" noProof="1">
                <a:latin typeface="Times New Roman" charset="0"/>
              </a:rPr>
              <a:t>From: Soren Lauesen: Software Requirements</a:t>
            </a:r>
          </a:p>
          <a:p>
            <a:pPr algn="l"/>
            <a:r>
              <a:rPr lang="da-DK" altLang="da-DK" sz="1200" b="0" noProof="1">
                <a:latin typeface="Times New Roman" charset="0"/>
              </a:rPr>
              <a:t>© Pearson / Addison-Wesley 2002</a:t>
            </a:r>
          </a:p>
        </p:txBody>
      </p:sp>
      <p:sp>
        <p:nvSpPr>
          <p:cNvPr id="622605" name="AutoShape 13"/>
          <p:cNvSpPr>
            <a:spLocks noChangeArrowheads="1"/>
          </p:cNvSpPr>
          <p:nvPr/>
        </p:nvSpPr>
        <p:spPr bwMode="auto">
          <a:xfrm>
            <a:off x="3962400" y="5867400"/>
            <a:ext cx="3581400" cy="685800"/>
          </a:xfrm>
          <a:prstGeom prst="wedgeRoundRectCallout">
            <a:avLst>
              <a:gd name="adj1" fmla="val -31074"/>
              <a:gd name="adj2" fmla="val -154398"/>
              <a:gd name="adj3" fmla="val 16667"/>
            </a:avLst>
          </a:prstGeom>
          <a:solidFill>
            <a:srgbClr val="FFFF66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a-DK" altLang="da-DK" b="0"/>
              <a:t>Hierarchical decomposition? </a:t>
            </a:r>
          </a:p>
          <a:p>
            <a:r>
              <a:rPr lang="da-DK" altLang="da-DK" b="0"/>
              <a:t>Only in simple cases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2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2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2596" grpId="0" animBg="1" autoUpdateAnimBg="0"/>
      <p:bldP spid="622605" grpId="0" animBg="1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685800" y="2192338"/>
            <a:ext cx="8001000" cy="2608262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284163" algn="l"/>
                <a:tab pos="3624263" algn="l"/>
              </a:tabLst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tabLst>
                <a:tab pos="284163" algn="l"/>
                <a:tab pos="3624263" algn="l"/>
              </a:tabLst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tabLst>
                <a:tab pos="284163" algn="l"/>
                <a:tab pos="3624263" algn="l"/>
              </a:tabLst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tabLst>
                <a:tab pos="284163" algn="l"/>
                <a:tab pos="3624263" algn="l"/>
              </a:tabLst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tabLst>
                <a:tab pos="284163" algn="l"/>
                <a:tab pos="3624263" algn="l"/>
              </a:tabLst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84163" algn="l"/>
                <a:tab pos="3624263" algn="l"/>
              </a:tabLs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84163" algn="l"/>
                <a:tab pos="3624263" algn="l"/>
              </a:tabLs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84163" algn="l"/>
                <a:tab pos="3624263" algn="l"/>
              </a:tabLs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84163" algn="l"/>
                <a:tab pos="3624263" algn="l"/>
              </a:tabLs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da-DK" altLang="da-DK"/>
              <a:t>High-level step</a:t>
            </a:r>
            <a:r>
              <a:rPr lang="da-DK" altLang="da-DK" noProof="1"/>
              <a:t>:	</a:t>
            </a:r>
            <a:r>
              <a:rPr lang="da-DK" altLang="da-DK"/>
              <a:t>Tasks</a:t>
            </a:r>
            <a:r>
              <a:rPr lang="da-DK" altLang="da-DK" noProof="1"/>
              <a:t>:</a:t>
            </a:r>
          </a:p>
          <a:p>
            <a:pPr algn="l"/>
            <a:r>
              <a:rPr lang="da-DK" altLang="da-DK" b="0" noProof="1"/>
              <a:t>1.	</a:t>
            </a:r>
            <a:r>
              <a:rPr lang="da-DK" altLang="da-DK" b="0"/>
              <a:t>Admit the patient</a:t>
            </a:r>
            <a:r>
              <a:rPr lang="da-DK" altLang="da-DK" b="0" noProof="1"/>
              <a:t>	</a:t>
            </a:r>
          </a:p>
          <a:p>
            <a:pPr algn="l"/>
            <a:r>
              <a:rPr lang="da-DK" altLang="da-DK" b="0" noProof="1"/>
              <a:t>		</a:t>
            </a:r>
          </a:p>
          <a:p>
            <a:pPr algn="l"/>
            <a:r>
              <a:rPr lang="da-DK" altLang="da-DK" b="0" noProof="1"/>
              <a:t>2.	</a:t>
            </a:r>
            <a:r>
              <a:rPr lang="da-DK" altLang="da-DK" b="0"/>
              <a:t>Make a diagnosis</a:t>
            </a:r>
            <a:r>
              <a:rPr lang="da-DK" altLang="da-DK" b="0" noProof="1"/>
              <a:t>	</a:t>
            </a:r>
          </a:p>
          <a:p>
            <a:pPr algn="l"/>
            <a:r>
              <a:rPr lang="da-DK" altLang="da-DK" b="0" noProof="1"/>
              <a:t>3.	</a:t>
            </a:r>
            <a:r>
              <a:rPr lang="da-DK" altLang="da-DK" b="0"/>
              <a:t>Plan the treatment</a:t>
            </a:r>
            <a:r>
              <a:rPr lang="da-DK" altLang="da-DK" b="0" noProof="1"/>
              <a:t>	</a:t>
            </a:r>
          </a:p>
          <a:p>
            <a:pPr algn="l"/>
            <a:r>
              <a:rPr lang="da-DK" altLang="da-DK" b="0" noProof="1"/>
              <a:t>4.	</a:t>
            </a:r>
            <a:r>
              <a:rPr lang="da-DK" altLang="da-DK" b="0"/>
              <a:t>Carry out the treatment</a:t>
            </a:r>
            <a:r>
              <a:rPr lang="da-DK" altLang="da-DK" b="0" noProof="1"/>
              <a:t>	</a:t>
            </a:r>
          </a:p>
          <a:p>
            <a:pPr algn="l"/>
            <a:r>
              <a:rPr lang="da-DK" altLang="da-DK" b="0" noProof="1"/>
              <a:t>5.	</a:t>
            </a:r>
            <a:r>
              <a:rPr lang="da-DK" altLang="da-DK" b="0"/>
              <a:t>Assess the result</a:t>
            </a:r>
            <a:r>
              <a:rPr lang="da-DK" altLang="da-DK" b="0" noProof="1"/>
              <a:t>	</a:t>
            </a:r>
          </a:p>
          <a:p>
            <a:pPr algn="l"/>
            <a:r>
              <a:rPr lang="da-DK" altLang="da-DK" b="0" noProof="1"/>
              <a:t>6.	</a:t>
            </a:r>
            <a:r>
              <a:rPr lang="da-DK" altLang="da-DK" b="0"/>
              <a:t>Discharge the patient</a:t>
            </a:r>
          </a:p>
          <a:p>
            <a:pPr algn="l"/>
            <a:r>
              <a:rPr lang="da-DK" altLang="da-DK" b="0"/>
              <a:t>7. Follow-up at home							</a:t>
            </a:r>
            <a:r>
              <a:rPr lang="da-DK" altLang="da-DK" b="0" noProof="1"/>
              <a:t>	</a:t>
            </a:r>
          </a:p>
        </p:txBody>
      </p:sp>
      <p:sp>
        <p:nvSpPr>
          <p:cNvPr id="13315" name="Line 3"/>
          <p:cNvSpPr>
            <a:spLocks noChangeShapeType="1"/>
          </p:cNvSpPr>
          <p:nvPr/>
        </p:nvSpPr>
        <p:spPr bwMode="auto">
          <a:xfrm>
            <a:off x="4267200" y="2192338"/>
            <a:ext cx="0" cy="26082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13316" name="Line 4"/>
          <p:cNvSpPr>
            <a:spLocks noChangeShapeType="1"/>
          </p:cNvSpPr>
          <p:nvPr/>
        </p:nvSpPr>
        <p:spPr bwMode="auto">
          <a:xfrm>
            <a:off x="685800" y="3081338"/>
            <a:ext cx="8001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13317" name="Line 5"/>
          <p:cNvSpPr>
            <a:spLocks noChangeShapeType="1"/>
          </p:cNvSpPr>
          <p:nvPr/>
        </p:nvSpPr>
        <p:spPr bwMode="auto">
          <a:xfrm>
            <a:off x="685800" y="3360738"/>
            <a:ext cx="8001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13318" name="Line 6"/>
          <p:cNvSpPr>
            <a:spLocks noChangeShapeType="1"/>
          </p:cNvSpPr>
          <p:nvPr/>
        </p:nvSpPr>
        <p:spPr bwMode="auto">
          <a:xfrm>
            <a:off x="685800" y="3652838"/>
            <a:ext cx="8001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13319" name="Line 7"/>
          <p:cNvSpPr>
            <a:spLocks noChangeShapeType="1"/>
          </p:cNvSpPr>
          <p:nvPr/>
        </p:nvSpPr>
        <p:spPr bwMode="auto">
          <a:xfrm>
            <a:off x="685800" y="3919538"/>
            <a:ext cx="8001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13320" name="Line 8"/>
          <p:cNvSpPr>
            <a:spLocks noChangeShapeType="1"/>
          </p:cNvSpPr>
          <p:nvPr/>
        </p:nvSpPr>
        <p:spPr bwMode="auto">
          <a:xfrm>
            <a:off x="685800" y="4186238"/>
            <a:ext cx="8001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13321" name="Line 9"/>
          <p:cNvSpPr>
            <a:spLocks noChangeShapeType="1"/>
          </p:cNvSpPr>
          <p:nvPr/>
        </p:nvSpPr>
        <p:spPr bwMode="auto">
          <a:xfrm>
            <a:off x="685800" y="2536825"/>
            <a:ext cx="8001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13322" name="Text Box 10"/>
          <p:cNvSpPr txBox="1">
            <a:spLocks noChangeArrowheads="1"/>
          </p:cNvSpPr>
          <p:nvPr/>
        </p:nvSpPr>
        <p:spPr bwMode="auto">
          <a:xfrm>
            <a:off x="609600" y="76200"/>
            <a:ext cx="83058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fld id="{F1622AC1-8C95-410F-BF7C-8D76D50FA8E8}" type="slidenum">
              <a:rPr lang="da-DK" altLang="da-DK" sz="2400"/>
              <a:pPr algn="l"/>
              <a:t>12</a:t>
            </a:fld>
            <a:r>
              <a:rPr lang="da-DK" altLang="da-DK" sz="2400" noProof="1"/>
              <a:t>. Extra: </a:t>
            </a:r>
            <a:r>
              <a:rPr lang="da-DK" altLang="da-DK" sz="2400"/>
              <a:t>Complex tasks - not hierarchical</a:t>
            </a:r>
            <a:endParaRPr lang="en-US" altLang="da-DK" sz="2400"/>
          </a:p>
        </p:txBody>
      </p:sp>
      <p:sp>
        <p:nvSpPr>
          <p:cNvPr id="13323" name="Rectangle 11"/>
          <p:cNvSpPr>
            <a:spLocks noChangeArrowheads="1"/>
          </p:cNvSpPr>
          <p:nvPr/>
        </p:nvSpPr>
        <p:spPr bwMode="auto">
          <a:xfrm>
            <a:off x="684213" y="765175"/>
            <a:ext cx="675005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952500" indent="-952500">
              <a:tabLst>
                <a:tab pos="952500" algn="l"/>
              </a:tabLst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tabLst>
                <a:tab pos="952500" algn="l"/>
              </a:tabLst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tabLst>
                <a:tab pos="952500" algn="l"/>
              </a:tabLst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tabLst>
                <a:tab pos="952500" algn="l"/>
              </a:tabLst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tabLst>
                <a:tab pos="952500" algn="l"/>
              </a:tabLst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952500" algn="l"/>
              </a:tabLs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952500" algn="l"/>
              </a:tabLs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952500" algn="l"/>
              </a:tabLs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952500" algn="l"/>
              </a:tabLs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da-DK" altLang="da-DK"/>
              <a:t>Flow 2:	Patient treatment</a:t>
            </a:r>
            <a:endParaRPr lang="da-DK" altLang="da-DK" b="0" noProof="1"/>
          </a:p>
          <a:p>
            <a:pPr algn="l"/>
            <a:r>
              <a:rPr lang="da-DK" altLang="da-DK" b="0" noProof="1"/>
              <a:t>Start:	</a:t>
            </a:r>
            <a:r>
              <a:rPr lang="da-DK" altLang="da-DK" b="0"/>
              <a:t>The patient is referred to the hospital from a practitioner or arrives in emergency</a:t>
            </a:r>
            <a:r>
              <a:rPr lang="da-DK" altLang="da-DK" b="0" noProof="1"/>
              <a:t>.</a:t>
            </a:r>
          </a:p>
          <a:p>
            <a:pPr algn="l"/>
            <a:r>
              <a:rPr lang="da-DK" altLang="da-DK" b="0"/>
              <a:t>End</a:t>
            </a:r>
            <a:r>
              <a:rPr lang="da-DK" altLang="da-DK" b="0" noProof="1"/>
              <a:t>:	</a:t>
            </a:r>
            <a:r>
              <a:rPr lang="da-DK" altLang="da-DK" b="0"/>
              <a:t>The patient is cured or . . </a:t>
            </a:r>
            <a:r>
              <a:rPr lang="da-DK" altLang="da-DK" b="0" noProof="1"/>
              <a:t>.</a:t>
            </a:r>
            <a:endParaRPr lang="da-DK" altLang="da-DK" b="0"/>
          </a:p>
        </p:txBody>
      </p:sp>
      <p:sp>
        <p:nvSpPr>
          <p:cNvPr id="623628" name="Rectangle 12"/>
          <p:cNvSpPr>
            <a:spLocks noChangeArrowheads="1"/>
          </p:cNvSpPr>
          <p:nvPr/>
        </p:nvSpPr>
        <p:spPr bwMode="auto">
          <a:xfrm>
            <a:off x="4332288" y="2481263"/>
            <a:ext cx="3024187" cy="228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1074738" algn="l"/>
              </a:tabLst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tabLst>
                <a:tab pos="1074738" algn="l"/>
              </a:tabLst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tabLst>
                <a:tab pos="1074738" algn="l"/>
              </a:tabLst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tabLst>
                <a:tab pos="1074738" algn="l"/>
              </a:tabLst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tabLst>
                <a:tab pos="1074738" algn="l"/>
              </a:tabLst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074738" algn="l"/>
              </a:tabLs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074738" algn="l"/>
              </a:tabLs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074738" algn="l"/>
              </a:tabLs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074738" algn="l"/>
              </a:tabLs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da-DK" altLang="da-DK" b="0"/>
              <a:t>C1: Admit before arrival</a:t>
            </a:r>
            <a:endParaRPr lang="da-DK" altLang="da-DK" b="0" noProof="1"/>
          </a:p>
          <a:p>
            <a:pPr algn="l"/>
            <a:r>
              <a:rPr lang="da-DK" altLang="da-DK" b="0"/>
              <a:t>C2: Immediate admission</a:t>
            </a:r>
            <a:endParaRPr lang="da-DK" altLang="da-DK" b="0" noProof="1"/>
          </a:p>
          <a:p>
            <a:pPr algn="l"/>
            <a:r>
              <a:rPr lang="da-DK" altLang="da-DK" b="0"/>
              <a:t>C10: Clinical session</a:t>
            </a:r>
            <a:endParaRPr lang="da-DK" altLang="da-DK" b="0" noProof="1"/>
          </a:p>
          <a:p>
            <a:pPr algn="l"/>
            <a:r>
              <a:rPr lang="da-DK" altLang="da-DK" b="0"/>
              <a:t>C10: Clinical session</a:t>
            </a:r>
            <a:endParaRPr lang="da-DK" altLang="da-DK" b="0" noProof="1"/>
          </a:p>
          <a:p>
            <a:pPr algn="l"/>
            <a:r>
              <a:rPr lang="da-DK" altLang="da-DK" b="0"/>
              <a:t>C10: Clinical session</a:t>
            </a:r>
            <a:endParaRPr lang="da-DK" altLang="da-DK" b="0" noProof="1"/>
          </a:p>
          <a:p>
            <a:pPr algn="l"/>
            <a:r>
              <a:rPr lang="da-DK" altLang="da-DK" b="0"/>
              <a:t>C10: Clinical session</a:t>
            </a:r>
            <a:endParaRPr lang="da-DK" altLang="da-DK" b="0" noProof="1"/>
          </a:p>
          <a:p>
            <a:pPr algn="l"/>
            <a:r>
              <a:rPr lang="da-DK" altLang="da-DK" b="0"/>
              <a:t>C3: Discharge patient . . .</a:t>
            </a:r>
          </a:p>
          <a:p>
            <a:pPr algn="l"/>
            <a:r>
              <a:rPr lang="da-DK" altLang="da-DK" b="0"/>
              <a:t>	?</a:t>
            </a:r>
          </a:p>
        </p:txBody>
      </p:sp>
      <p:sp>
        <p:nvSpPr>
          <p:cNvPr id="13325" name="Line 13"/>
          <p:cNvSpPr>
            <a:spLocks noChangeShapeType="1"/>
          </p:cNvSpPr>
          <p:nvPr/>
        </p:nvSpPr>
        <p:spPr bwMode="auto">
          <a:xfrm>
            <a:off x="685800" y="4467225"/>
            <a:ext cx="8001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3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3628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685800" y="3276600"/>
            <a:ext cx="8001000" cy="22860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284163" algn="l"/>
                <a:tab pos="3624263" algn="l"/>
              </a:tabLst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tabLst>
                <a:tab pos="284163" algn="l"/>
                <a:tab pos="3624263" algn="l"/>
              </a:tabLst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tabLst>
                <a:tab pos="284163" algn="l"/>
                <a:tab pos="3624263" algn="l"/>
              </a:tabLst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tabLst>
                <a:tab pos="284163" algn="l"/>
                <a:tab pos="3624263" algn="l"/>
              </a:tabLst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tabLst>
                <a:tab pos="284163" algn="l"/>
                <a:tab pos="3624263" algn="l"/>
              </a:tabLst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84163" algn="l"/>
                <a:tab pos="3624263" algn="l"/>
              </a:tabLs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84163" algn="l"/>
                <a:tab pos="3624263" algn="l"/>
              </a:tabLs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84163" algn="l"/>
                <a:tab pos="3624263" algn="l"/>
              </a:tabLs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84163" algn="l"/>
                <a:tab pos="3624263" algn="l"/>
              </a:tabLs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da-DK" altLang="da-DK" noProof="1"/>
              <a:t>Subtasks and variants:	Example solution:</a:t>
            </a:r>
          </a:p>
          <a:p>
            <a:pPr algn="l"/>
            <a:r>
              <a:rPr lang="da-DK" altLang="da-DK" b="0" noProof="1"/>
              <a:t>1.	Review the state of the patient	</a:t>
            </a:r>
          </a:p>
          <a:p>
            <a:pPr algn="l"/>
            <a:r>
              <a:rPr lang="da-DK" altLang="da-DK" b="0" noProof="1"/>
              <a:t>	</a:t>
            </a:r>
            <a:r>
              <a:rPr lang="da-DK" altLang="da-DK" noProof="1"/>
              <a:t>Problem:</a:t>
            </a:r>
            <a:r>
              <a:rPr lang="da-DK" altLang="da-DK" b="0" noProof="1"/>
              <a:t> Overview of data	Overview of diagnoses and results</a:t>
            </a:r>
          </a:p>
          <a:p>
            <a:pPr algn="l"/>
            <a:r>
              <a:rPr lang="da-DK" altLang="da-DK" b="0" noProof="1"/>
              <a:t>2.	Provide services on the spot	Record results on the spot</a:t>
            </a:r>
          </a:p>
          <a:p>
            <a:pPr algn="l"/>
            <a:r>
              <a:rPr lang="da-DK" altLang="da-DK" b="0" noProof="1"/>
              <a:t>3.	Follow up on planned services	Overview of requested services</a:t>
            </a:r>
          </a:p>
          <a:p>
            <a:pPr algn="l"/>
            <a:r>
              <a:rPr lang="da-DK" altLang="da-DK" b="0" noProof="1"/>
              <a:t>4.	Adjust diagnoses	Record on the spot</a:t>
            </a:r>
          </a:p>
          <a:p>
            <a:pPr algn="l"/>
            <a:r>
              <a:rPr lang="da-DK" altLang="da-DK" b="0" noProof="1"/>
              <a:t>5.	Plan new services	Check with everybody</a:t>
            </a:r>
            <a:r>
              <a:rPr lang="da-DK" altLang="da-DK" b="0"/>
              <a:t>'</a:t>
            </a:r>
            <a:r>
              <a:rPr lang="da-DK" altLang="da-DK" b="0" noProof="1"/>
              <a:t>s calendar ...</a:t>
            </a:r>
          </a:p>
          <a:p>
            <a:pPr algn="l"/>
            <a:r>
              <a:rPr lang="da-DK" altLang="da-DK" b="0" noProof="1"/>
              <a:t>6.	Maybe discharge the patient	Request transport, message to ...</a:t>
            </a: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685800" y="990600"/>
            <a:ext cx="80010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1435100" algn="l"/>
                <a:tab pos="3908425" algn="l"/>
              </a:tabLst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tabLst>
                <a:tab pos="1435100" algn="l"/>
                <a:tab pos="3908425" algn="l"/>
              </a:tabLst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tabLst>
                <a:tab pos="1435100" algn="l"/>
                <a:tab pos="3908425" algn="l"/>
              </a:tabLst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tabLst>
                <a:tab pos="1435100" algn="l"/>
                <a:tab pos="3908425" algn="l"/>
              </a:tabLst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tabLst>
                <a:tab pos="1435100" algn="l"/>
                <a:tab pos="3908425" algn="l"/>
              </a:tabLst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  <a:tab pos="3908425" algn="l"/>
              </a:tabLs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  <a:tab pos="3908425" algn="l"/>
              </a:tabLs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  <a:tab pos="3908425" algn="l"/>
              </a:tabLs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435100" algn="l"/>
                <a:tab pos="3908425" algn="l"/>
              </a:tabLs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da-DK" altLang="da-DK"/>
              <a:t>C10</a:t>
            </a:r>
            <a:r>
              <a:rPr lang="da-DK" altLang="da-DK" noProof="1"/>
              <a:t>: 	</a:t>
            </a:r>
            <a:r>
              <a:rPr lang="da-DK" altLang="da-DK"/>
              <a:t>Perform a c</a:t>
            </a:r>
            <a:r>
              <a:rPr lang="da-DK" altLang="da-DK" noProof="1"/>
              <a:t>linical session</a:t>
            </a:r>
            <a:endParaRPr lang="da-DK" altLang="da-DK" b="0" noProof="1"/>
          </a:p>
          <a:p>
            <a:pPr algn="l"/>
            <a:r>
              <a:rPr lang="da-DK" altLang="da-DK" b="0" noProof="1"/>
              <a:t>Start:	Contact with the patient, e.g. ward round or emergency ward.</a:t>
            </a:r>
          </a:p>
          <a:p>
            <a:pPr algn="l"/>
            <a:r>
              <a:rPr lang="da-DK" altLang="da-DK" b="0" noProof="1"/>
              <a:t>	Or conference about the patient.</a:t>
            </a:r>
          </a:p>
          <a:p>
            <a:pPr algn="l"/>
            <a:r>
              <a:rPr lang="da-DK" altLang="da-DK" b="0" noProof="1"/>
              <a:t>End:	When </a:t>
            </a:r>
            <a:r>
              <a:rPr lang="da-DK" altLang="da-DK" b="0"/>
              <a:t>we cannot do more for the patient now</a:t>
            </a:r>
            <a:r>
              <a:rPr lang="da-DK" altLang="da-DK" b="0" noProof="1"/>
              <a:t>.</a:t>
            </a:r>
          </a:p>
          <a:p>
            <a:pPr algn="l"/>
            <a:r>
              <a:rPr lang="da-DK" altLang="da-DK" b="0" noProof="1"/>
              <a:t>Data needs:	See the data description in . . .</a:t>
            </a:r>
          </a:p>
          <a:p>
            <a:pPr algn="l"/>
            <a:endParaRPr lang="da-DK" altLang="da-DK" b="0" noProof="1"/>
          </a:p>
          <a:p>
            <a:pPr algn="l"/>
            <a:endParaRPr lang="da-DK" altLang="da-DK" b="0" noProof="1"/>
          </a:p>
          <a:p>
            <a:pPr algn="l"/>
            <a:r>
              <a:rPr lang="da-DK" altLang="da-DK" b="0" noProof="1"/>
              <a:t>(All subtasks are optional and repeatable. The sequence is arbitrary)</a:t>
            </a:r>
          </a:p>
        </p:txBody>
      </p:sp>
      <p:sp>
        <p:nvSpPr>
          <p:cNvPr id="14340" name="Line 4"/>
          <p:cNvSpPr>
            <a:spLocks noChangeShapeType="1"/>
          </p:cNvSpPr>
          <p:nvPr/>
        </p:nvSpPr>
        <p:spPr bwMode="auto">
          <a:xfrm>
            <a:off x="4267200" y="3276600"/>
            <a:ext cx="0" cy="2286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14341" name="Line 5"/>
          <p:cNvSpPr>
            <a:spLocks noChangeShapeType="1"/>
          </p:cNvSpPr>
          <p:nvPr/>
        </p:nvSpPr>
        <p:spPr bwMode="auto">
          <a:xfrm>
            <a:off x="685800" y="4165600"/>
            <a:ext cx="8001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14342" name="Line 6"/>
          <p:cNvSpPr>
            <a:spLocks noChangeShapeType="1"/>
          </p:cNvSpPr>
          <p:nvPr/>
        </p:nvSpPr>
        <p:spPr bwMode="auto">
          <a:xfrm>
            <a:off x="685800" y="4445000"/>
            <a:ext cx="8001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14343" name="Line 7"/>
          <p:cNvSpPr>
            <a:spLocks noChangeShapeType="1"/>
          </p:cNvSpPr>
          <p:nvPr/>
        </p:nvSpPr>
        <p:spPr bwMode="auto">
          <a:xfrm>
            <a:off x="685800" y="4737100"/>
            <a:ext cx="8001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14344" name="Line 8"/>
          <p:cNvSpPr>
            <a:spLocks noChangeShapeType="1"/>
          </p:cNvSpPr>
          <p:nvPr/>
        </p:nvSpPr>
        <p:spPr bwMode="auto">
          <a:xfrm>
            <a:off x="685800" y="5003800"/>
            <a:ext cx="8001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14345" name="Line 9"/>
          <p:cNvSpPr>
            <a:spLocks noChangeShapeType="1"/>
          </p:cNvSpPr>
          <p:nvPr/>
        </p:nvSpPr>
        <p:spPr bwMode="auto">
          <a:xfrm>
            <a:off x="685800" y="5270500"/>
            <a:ext cx="8001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14346" name="Line 10"/>
          <p:cNvSpPr>
            <a:spLocks noChangeShapeType="1"/>
          </p:cNvSpPr>
          <p:nvPr/>
        </p:nvSpPr>
        <p:spPr bwMode="auto">
          <a:xfrm>
            <a:off x="685800" y="3644900"/>
            <a:ext cx="8001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14347" name="Text Box 11"/>
          <p:cNvSpPr txBox="1">
            <a:spLocks noChangeArrowheads="1"/>
          </p:cNvSpPr>
          <p:nvPr/>
        </p:nvSpPr>
        <p:spPr bwMode="auto">
          <a:xfrm>
            <a:off x="609600" y="76200"/>
            <a:ext cx="830580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fld id="{03F1F536-7894-481B-9C9E-8C9657439146}" type="slidenum">
              <a:rPr altLang="da-DK" sz="2400" noProof="1"/>
              <a:pPr algn="l"/>
              <a:t>13</a:t>
            </a:fld>
            <a:r>
              <a:rPr lang="da-DK" altLang="da-DK" sz="2400" noProof="1"/>
              <a:t>. Extra: </a:t>
            </a:r>
            <a:r>
              <a:rPr lang="da-DK" altLang="da-DK" sz="2400"/>
              <a:t>T</a:t>
            </a:r>
            <a:r>
              <a:rPr lang="da-DK" altLang="da-DK" sz="2400" noProof="1"/>
              <a:t>he true work task</a:t>
            </a:r>
            <a:endParaRPr lang="en-US" altLang="da-DK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2328" name="Group 56"/>
          <p:cNvGrpSpPr>
            <a:grpSpLocks/>
          </p:cNvGrpSpPr>
          <p:nvPr/>
        </p:nvGrpSpPr>
        <p:grpSpPr bwMode="auto">
          <a:xfrm>
            <a:off x="4081463" y="844550"/>
            <a:ext cx="2039937" cy="3575050"/>
            <a:chOff x="2571" y="532"/>
            <a:chExt cx="1285" cy="2252"/>
          </a:xfrm>
        </p:grpSpPr>
        <p:sp>
          <p:nvSpPr>
            <p:cNvPr id="15401" name="AutoShape 8"/>
            <p:cNvSpPr>
              <a:spLocks noChangeArrowheads="1"/>
            </p:cNvSpPr>
            <p:nvPr/>
          </p:nvSpPr>
          <p:spPr bwMode="auto">
            <a:xfrm>
              <a:off x="2571" y="532"/>
              <a:ext cx="1194" cy="44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>
              <a:spAutoFit/>
            </a:bodyPr>
            <a:lstStyle>
              <a:lvl1pPr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altLang="da-DK"/>
                <a:t>Write marketing</a:t>
              </a:r>
            </a:p>
            <a:p>
              <a:r>
                <a:rPr lang="en-US" altLang="da-DK"/>
                <a:t>report</a:t>
              </a:r>
              <a:endParaRPr lang="en-US" altLang="da-DK" b="0"/>
            </a:p>
          </p:txBody>
        </p:sp>
        <p:sp>
          <p:nvSpPr>
            <p:cNvPr id="15402" name="Freeform 17"/>
            <p:cNvSpPr>
              <a:spLocks/>
            </p:cNvSpPr>
            <p:nvPr/>
          </p:nvSpPr>
          <p:spPr bwMode="auto">
            <a:xfrm>
              <a:off x="3512" y="968"/>
              <a:ext cx="344" cy="1816"/>
            </a:xfrm>
            <a:custGeom>
              <a:avLst/>
              <a:gdLst>
                <a:gd name="T0" fmla="*/ 88 w 344"/>
                <a:gd name="T1" fmla="*/ 0 h 1816"/>
                <a:gd name="T2" fmla="*/ 344 w 344"/>
                <a:gd name="T3" fmla="*/ 904 h 1816"/>
                <a:gd name="T4" fmla="*/ 0 w 344"/>
                <a:gd name="T5" fmla="*/ 1816 h 181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44" h="1816">
                  <a:moveTo>
                    <a:pt x="88" y="0"/>
                  </a:moveTo>
                  <a:cubicBezTo>
                    <a:pt x="216" y="200"/>
                    <a:pt x="344" y="456"/>
                    <a:pt x="344" y="904"/>
                  </a:cubicBezTo>
                  <a:cubicBezTo>
                    <a:pt x="344" y="1352"/>
                    <a:pt x="192" y="1624"/>
                    <a:pt x="0" y="1816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sp>
        <p:nvSpPr>
          <p:cNvPr id="15363" name="Text Box 25"/>
          <p:cNvSpPr txBox="1">
            <a:spLocks noChangeArrowheads="1"/>
          </p:cNvSpPr>
          <p:nvPr/>
        </p:nvSpPr>
        <p:spPr bwMode="auto">
          <a:xfrm>
            <a:off x="449263" y="76200"/>
            <a:ext cx="802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tabLst>
                <a:tab pos="5715000" algn="r"/>
              </a:tabLst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tabLst>
                <a:tab pos="5715000" algn="r"/>
              </a:tabLst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tabLst>
                <a:tab pos="5715000" algn="r"/>
              </a:tabLst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tabLst>
                <a:tab pos="5715000" algn="r"/>
              </a:tabLst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da-DK" sz="2400"/>
              <a:t>Fig 5.5B  High-level tasks and case management</a:t>
            </a:r>
          </a:p>
        </p:txBody>
      </p:sp>
      <p:grpSp>
        <p:nvGrpSpPr>
          <p:cNvPr id="15364" name="Group 53"/>
          <p:cNvGrpSpPr>
            <a:grpSpLocks/>
          </p:cNvGrpSpPr>
          <p:nvPr/>
        </p:nvGrpSpPr>
        <p:grpSpPr bwMode="auto">
          <a:xfrm>
            <a:off x="2076450" y="844550"/>
            <a:ext cx="6437313" cy="1130300"/>
            <a:chOff x="1308" y="532"/>
            <a:chExt cx="4055" cy="712"/>
          </a:xfrm>
        </p:grpSpPr>
        <p:sp>
          <p:nvSpPr>
            <p:cNvPr id="15398" name="AutoShape 5"/>
            <p:cNvSpPr>
              <a:spLocks noChangeArrowheads="1"/>
            </p:cNvSpPr>
            <p:nvPr/>
          </p:nvSpPr>
          <p:spPr bwMode="auto">
            <a:xfrm>
              <a:off x="1308" y="540"/>
              <a:ext cx="696" cy="44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>
              <a:spAutoFit/>
            </a:bodyPr>
            <a:lstStyle>
              <a:lvl1pPr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altLang="da-DK"/>
                <a:t>Arrange </a:t>
              </a:r>
            </a:p>
            <a:p>
              <a:r>
                <a:rPr lang="en-US" altLang="da-DK"/>
                <a:t>meeting</a:t>
              </a:r>
              <a:endParaRPr lang="en-US" altLang="da-DK" b="0"/>
            </a:p>
          </p:txBody>
        </p:sp>
        <p:sp>
          <p:nvSpPr>
            <p:cNvPr id="15399" name="Text Box 11"/>
            <p:cNvSpPr txBox="1">
              <a:spLocks noChangeArrowheads="1"/>
            </p:cNvSpPr>
            <p:nvPr/>
          </p:nvSpPr>
          <p:spPr bwMode="auto">
            <a:xfrm>
              <a:off x="4213" y="673"/>
              <a:ext cx="1150" cy="2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>
              <a:spAutoFit/>
            </a:bodyPr>
            <a:lstStyle>
              <a:lvl1pPr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/>
              <a:r>
                <a:rPr lang="en-US" altLang="da-DK">
                  <a:solidFill>
                    <a:srgbClr val="FF9900"/>
                  </a:solidFill>
                </a:rPr>
                <a:t>Case to manage</a:t>
              </a:r>
              <a:endParaRPr lang="en-US" altLang="da-DK" b="0">
                <a:solidFill>
                  <a:srgbClr val="FF9900"/>
                </a:solidFill>
              </a:endParaRPr>
            </a:p>
          </p:txBody>
        </p:sp>
        <p:sp>
          <p:nvSpPr>
            <p:cNvPr id="15400" name="AutoShape 26"/>
            <p:cNvSpPr>
              <a:spLocks/>
            </p:cNvSpPr>
            <p:nvPr/>
          </p:nvSpPr>
          <p:spPr bwMode="auto">
            <a:xfrm>
              <a:off x="3989" y="532"/>
              <a:ext cx="195" cy="712"/>
            </a:xfrm>
            <a:prstGeom prst="rightBrace">
              <a:avLst>
                <a:gd name="adj1" fmla="val 34366"/>
                <a:gd name="adj2" fmla="val 51125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endParaRPr lang="da-DK" altLang="da-DK"/>
            </a:p>
          </p:txBody>
        </p:sp>
      </p:grpSp>
      <p:grpSp>
        <p:nvGrpSpPr>
          <p:cNvPr id="182324" name="Group 52"/>
          <p:cNvGrpSpPr>
            <a:grpSpLocks/>
          </p:cNvGrpSpPr>
          <p:nvPr/>
        </p:nvGrpSpPr>
        <p:grpSpPr bwMode="auto">
          <a:xfrm>
            <a:off x="541338" y="1536700"/>
            <a:ext cx="7959725" cy="2268538"/>
            <a:chOff x="341" y="968"/>
            <a:chExt cx="5014" cy="1429"/>
          </a:xfrm>
        </p:grpSpPr>
        <p:sp>
          <p:nvSpPr>
            <p:cNvPr id="15388" name="AutoShape 7"/>
            <p:cNvSpPr>
              <a:spLocks noChangeArrowheads="1"/>
            </p:cNvSpPr>
            <p:nvPr/>
          </p:nvSpPr>
          <p:spPr bwMode="auto">
            <a:xfrm>
              <a:off x="1141" y="1446"/>
              <a:ext cx="1116" cy="641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>
              <a:spAutoFit/>
            </a:bodyPr>
            <a:lstStyle>
              <a:lvl1pPr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/>
              <a:r>
                <a:rPr lang="en-US" altLang="da-DK"/>
                <a:t>Participant 2:</a:t>
              </a:r>
            </a:p>
            <a:p>
              <a:pPr algn="l"/>
              <a:r>
                <a:rPr lang="en-US" altLang="da-DK"/>
                <a:t>Able? unable?</a:t>
              </a:r>
            </a:p>
            <a:p>
              <a:pPr algn="l"/>
              <a:r>
                <a:rPr lang="en-US" altLang="da-DK"/>
                <a:t>other time?</a:t>
              </a:r>
              <a:endParaRPr lang="en-US" altLang="da-DK" b="0"/>
            </a:p>
          </p:txBody>
        </p:sp>
        <p:sp>
          <p:nvSpPr>
            <p:cNvPr id="15389" name="AutoShape 10"/>
            <p:cNvSpPr>
              <a:spLocks noChangeArrowheads="1"/>
            </p:cNvSpPr>
            <p:nvPr/>
          </p:nvSpPr>
          <p:spPr bwMode="auto">
            <a:xfrm>
              <a:off x="341" y="1686"/>
              <a:ext cx="1116" cy="641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>
              <a:spAutoFit/>
            </a:bodyPr>
            <a:lstStyle>
              <a:lvl1pPr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/>
              <a:r>
                <a:rPr lang="en-US" altLang="da-DK"/>
                <a:t>Participant 1:</a:t>
              </a:r>
            </a:p>
            <a:p>
              <a:pPr algn="l"/>
              <a:r>
                <a:rPr lang="en-US" altLang="da-DK"/>
                <a:t>Able? unable?</a:t>
              </a:r>
            </a:p>
            <a:p>
              <a:pPr algn="l"/>
              <a:r>
                <a:rPr lang="en-US" altLang="da-DK"/>
                <a:t>other time?</a:t>
              </a:r>
              <a:endParaRPr lang="en-US" altLang="da-DK" b="0"/>
            </a:p>
          </p:txBody>
        </p:sp>
        <p:sp>
          <p:nvSpPr>
            <p:cNvPr id="15390" name="AutoShape 3"/>
            <p:cNvSpPr>
              <a:spLocks noChangeArrowheads="1"/>
            </p:cNvSpPr>
            <p:nvPr/>
          </p:nvSpPr>
          <p:spPr bwMode="auto">
            <a:xfrm>
              <a:off x="2110" y="1879"/>
              <a:ext cx="1546" cy="448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>
              <a:spAutoFit/>
            </a:bodyPr>
            <a:lstStyle>
              <a:lvl1pPr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/>
              <a:r>
                <a:rPr lang="en-US" altLang="da-DK"/>
                <a:t>Coordinator:</a:t>
              </a:r>
            </a:p>
            <a:p>
              <a:pPr algn="l"/>
              <a:r>
                <a:rPr lang="en-US" altLang="da-DK"/>
                <a:t>Who? when? where?</a:t>
              </a:r>
              <a:endParaRPr lang="en-US" altLang="da-DK" b="0"/>
            </a:p>
          </p:txBody>
        </p:sp>
        <p:sp>
          <p:nvSpPr>
            <p:cNvPr id="15391" name="Text Box 12"/>
            <p:cNvSpPr txBox="1">
              <a:spLocks noChangeArrowheads="1"/>
            </p:cNvSpPr>
            <p:nvPr/>
          </p:nvSpPr>
          <p:spPr bwMode="auto">
            <a:xfrm>
              <a:off x="4213" y="1751"/>
              <a:ext cx="1142" cy="2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>
              <a:spAutoFit/>
            </a:bodyPr>
            <a:lstStyle>
              <a:lvl1pPr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/>
              <a:r>
                <a:rPr lang="en-US" altLang="da-DK">
                  <a:solidFill>
                    <a:srgbClr val="FF9900"/>
                  </a:solidFill>
                </a:rPr>
                <a:t>High-level tasks</a:t>
              </a:r>
              <a:endParaRPr lang="en-US" altLang="da-DK" b="0">
                <a:solidFill>
                  <a:srgbClr val="FF9900"/>
                </a:solidFill>
              </a:endParaRPr>
            </a:p>
          </p:txBody>
        </p:sp>
        <p:sp>
          <p:nvSpPr>
            <p:cNvPr id="15392" name="AutoShape 27"/>
            <p:cNvSpPr>
              <a:spLocks/>
            </p:cNvSpPr>
            <p:nvPr/>
          </p:nvSpPr>
          <p:spPr bwMode="auto">
            <a:xfrm>
              <a:off x="3989" y="1456"/>
              <a:ext cx="195" cy="941"/>
            </a:xfrm>
            <a:prstGeom prst="rightBrace">
              <a:avLst>
                <a:gd name="adj1" fmla="val 45419"/>
                <a:gd name="adj2" fmla="val 51125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endParaRPr lang="da-DK" altLang="da-DK"/>
            </a:p>
          </p:txBody>
        </p:sp>
        <p:sp>
          <p:nvSpPr>
            <p:cNvPr id="15393" name="Line 34"/>
            <p:cNvSpPr>
              <a:spLocks noChangeShapeType="1"/>
            </p:cNvSpPr>
            <p:nvPr/>
          </p:nvSpPr>
          <p:spPr bwMode="auto">
            <a:xfrm flipV="1">
              <a:off x="920" y="1244"/>
              <a:ext cx="0" cy="47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5394" name="Line 35"/>
            <p:cNvSpPr>
              <a:spLocks noChangeShapeType="1"/>
            </p:cNvSpPr>
            <p:nvPr/>
          </p:nvSpPr>
          <p:spPr bwMode="auto">
            <a:xfrm flipV="1">
              <a:off x="1816" y="1242"/>
              <a:ext cx="0" cy="23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5395" name="Line 36"/>
            <p:cNvSpPr>
              <a:spLocks noChangeShapeType="1"/>
            </p:cNvSpPr>
            <p:nvPr/>
          </p:nvSpPr>
          <p:spPr bwMode="auto">
            <a:xfrm flipV="1">
              <a:off x="2682" y="1244"/>
              <a:ext cx="0" cy="65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5396" name="Line 37"/>
            <p:cNvSpPr>
              <a:spLocks noChangeShapeType="1"/>
            </p:cNvSpPr>
            <p:nvPr/>
          </p:nvSpPr>
          <p:spPr bwMode="auto">
            <a:xfrm>
              <a:off x="1626" y="968"/>
              <a:ext cx="0" cy="27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5397" name="Line 46"/>
            <p:cNvSpPr>
              <a:spLocks noChangeShapeType="1"/>
            </p:cNvSpPr>
            <p:nvPr/>
          </p:nvSpPr>
          <p:spPr bwMode="auto">
            <a:xfrm>
              <a:off x="920" y="1242"/>
              <a:ext cx="176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182326" name="Group 54"/>
          <p:cNvGrpSpPr>
            <a:grpSpLocks/>
          </p:cNvGrpSpPr>
          <p:nvPr/>
        </p:nvGrpSpPr>
        <p:grpSpPr bwMode="auto">
          <a:xfrm>
            <a:off x="2190750" y="3663950"/>
            <a:ext cx="6170613" cy="1620838"/>
            <a:chOff x="1380" y="2308"/>
            <a:chExt cx="3887" cy="1021"/>
          </a:xfrm>
        </p:grpSpPr>
        <p:sp>
          <p:nvSpPr>
            <p:cNvPr id="15378" name="AutoShape 23"/>
            <p:cNvSpPr>
              <a:spLocks noChangeArrowheads="1"/>
            </p:cNvSpPr>
            <p:nvPr/>
          </p:nvSpPr>
          <p:spPr bwMode="auto">
            <a:xfrm>
              <a:off x="1380" y="2811"/>
              <a:ext cx="808" cy="257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>
              <a:spAutoFit/>
            </a:bodyPr>
            <a:lstStyle>
              <a:lvl1pPr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/>
              <a:r>
                <a:rPr lang="en-US" altLang="da-DK"/>
                <a:t>Phone call</a:t>
              </a:r>
              <a:endParaRPr lang="en-US" altLang="da-DK" b="0"/>
            </a:p>
          </p:txBody>
        </p:sp>
        <p:sp>
          <p:nvSpPr>
            <p:cNvPr id="15379" name="AutoShape 4"/>
            <p:cNvSpPr>
              <a:spLocks noChangeArrowheads="1"/>
            </p:cNvSpPr>
            <p:nvPr/>
          </p:nvSpPr>
          <p:spPr bwMode="auto">
            <a:xfrm>
              <a:off x="2597" y="2791"/>
              <a:ext cx="1048" cy="257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>
              <a:spAutoFit/>
            </a:bodyPr>
            <a:lstStyle>
              <a:lvl1pPr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/>
              <a:r>
                <a:rPr lang="en-US" altLang="da-DK"/>
                <a:t>Email session</a:t>
              </a:r>
              <a:endParaRPr lang="en-US" altLang="da-DK" b="0"/>
            </a:p>
          </p:txBody>
        </p:sp>
        <p:sp>
          <p:nvSpPr>
            <p:cNvPr id="15380" name="AutoShape 9"/>
            <p:cNvSpPr>
              <a:spLocks noChangeArrowheads="1"/>
            </p:cNvSpPr>
            <p:nvPr/>
          </p:nvSpPr>
          <p:spPr bwMode="auto">
            <a:xfrm>
              <a:off x="2109" y="3024"/>
              <a:ext cx="1048" cy="257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>
              <a:spAutoFit/>
            </a:bodyPr>
            <a:lstStyle>
              <a:lvl1pPr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/>
              <a:r>
                <a:rPr lang="en-US" altLang="da-DK"/>
                <a:t>Email session</a:t>
              </a:r>
              <a:endParaRPr lang="en-US" altLang="da-DK" b="0"/>
            </a:p>
          </p:txBody>
        </p:sp>
        <p:sp>
          <p:nvSpPr>
            <p:cNvPr id="15381" name="Text Box 13"/>
            <p:cNvSpPr txBox="1">
              <a:spLocks noChangeArrowheads="1"/>
            </p:cNvSpPr>
            <p:nvPr/>
          </p:nvSpPr>
          <p:spPr bwMode="auto">
            <a:xfrm>
              <a:off x="4213" y="2827"/>
              <a:ext cx="1054" cy="2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>
              <a:spAutoFit/>
            </a:bodyPr>
            <a:lstStyle>
              <a:lvl1pPr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/>
              <a:r>
                <a:rPr lang="en-US" altLang="da-DK">
                  <a:solidFill>
                    <a:srgbClr val="FF9900"/>
                  </a:solidFill>
                </a:rPr>
                <a:t>Ordinary tasks</a:t>
              </a:r>
              <a:endParaRPr lang="en-US" altLang="da-DK" b="0">
                <a:solidFill>
                  <a:srgbClr val="FF9900"/>
                </a:solidFill>
              </a:endParaRPr>
            </a:p>
          </p:txBody>
        </p:sp>
        <p:sp>
          <p:nvSpPr>
            <p:cNvPr id="15382" name="AutoShape 28"/>
            <p:cNvSpPr>
              <a:spLocks/>
            </p:cNvSpPr>
            <p:nvPr/>
          </p:nvSpPr>
          <p:spPr bwMode="auto">
            <a:xfrm>
              <a:off x="3989" y="2744"/>
              <a:ext cx="195" cy="585"/>
            </a:xfrm>
            <a:prstGeom prst="rightBrace">
              <a:avLst>
                <a:gd name="adj1" fmla="val 28236"/>
                <a:gd name="adj2" fmla="val 51125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endParaRPr lang="da-DK" altLang="da-DK"/>
            </a:p>
          </p:txBody>
        </p:sp>
        <p:sp>
          <p:nvSpPr>
            <p:cNvPr id="15383" name="Line 38"/>
            <p:cNvSpPr>
              <a:spLocks noChangeShapeType="1"/>
            </p:cNvSpPr>
            <p:nvPr/>
          </p:nvSpPr>
          <p:spPr bwMode="auto">
            <a:xfrm>
              <a:off x="2832" y="2308"/>
              <a:ext cx="0" cy="27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5384" name="Line 39"/>
            <p:cNvSpPr>
              <a:spLocks noChangeShapeType="1"/>
            </p:cNvSpPr>
            <p:nvPr/>
          </p:nvSpPr>
          <p:spPr bwMode="auto">
            <a:xfrm flipV="1">
              <a:off x="3057" y="2586"/>
              <a:ext cx="0" cy="19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5385" name="Line 40"/>
            <p:cNvSpPr>
              <a:spLocks noChangeShapeType="1"/>
            </p:cNvSpPr>
            <p:nvPr/>
          </p:nvSpPr>
          <p:spPr bwMode="auto">
            <a:xfrm flipV="1">
              <a:off x="2370" y="2586"/>
              <a:ext cx="0" cy="44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5386" name="Line 41"/>
            <p:cNvSpPr>
              <a:spLocks noChangeShapeType="1"/>
            </p:cNvSpPr>
            <p:nvPr/>
          </p:nvSpPr>
          <p:spPr bwMode="auto">
            <a:xfrm flipV="1">
              <a:off x="1984" y="2586"/>
              <a:ext cx="0" cy="23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5387" name="Line 47"/>
            <p:cNvSpPr>
              <a:spLocks noChangeShapeType="1"/>
            </p:cNvSpPr>
            <p:nvPr/>
          </p:nvSpPr>
          <p:spPr bwMode="auto">
            <a:xfrm>
              <a:off x="1984" y="2586"/>
              <a:ext cx="1073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182327" name="Group 55"/>
          <p:cNvGrpSpPr>
            <a:grpSpLocks/>
          </p:cNvGrpSpPr>
          <p:nvPr/>
        </p:nvGrpSpPr>
        <p:grpSpPr bwMode="auto">
          <a:xfrm>
            <a:off x="2563813" y="5192713"/>
            <a:ext cx="5213350" cy="1301750"/>
            <a:chOff x="1615" y="3271"/>
            <a:chExt cx="3284" cy="820"/>
          </a:xfrm>
        </p:grpSpPr>
        <p:sp>
          <p:nvSpPr>
            <p:cNvPr id="15368" name="AutoShape 31"/>
            <p:cNvSpPr>
              <a:spLocks noChangeArrowheads="1"/>
            </p:cNvSpPr>
            <p:nvPr/>
          </p:nvSpPr>
          <p:spPr bwMode="auto">
            <a:xfrm>
              <a:off x="1615" y="3696"/>
              <a:ext cx="478" cy="257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>
              <a:spAutoFit/>
            </a:bodyPr>
            <a:lstStyle>
              <a:lvl1pPr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/>
              <a:r>
                <a:rPr lang="en-US" altLang="da-DK"/>
                <a:t>Reply</a:t>
              </a:r>
              <a:endParaRPr lang="en-US" altLang="da-DK" b="0"/>
            </a:p>
          </p:txBody>
        </p:sp>
        <p:sp>
          <p:nvSpPr>
            <p:cNvPr id="15369" name="AutoShape 32"/>
            <p:cNvSpPr>
              <a:spLocks noChangeArrowheads="1"/>
            </p:cNvSpPr>
            <p:nvPr/>
          </p:nvSpPr>
          <p:spPr bwMode="auto">
            <a:xfrm>
              <a:off x="2224" y="3696"/>
              <a:ext cx="334" cy="257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>
              <a:spAutoFit/>
            </a:bodyPr>
            <a:lstStyle>
              <a:lvl1pPr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/>
              <a:r>
                <a:rPr lang="en-US" altLang="da-DK"/>
                <a:t>File</a:t>
              </a:r>
              <a:endParaRPr lang="en-US" altLang="da-DK" b="0"/>
            </a:p>
          </p:txBody>
        </p:sp>
        <p:sp>
          <p:nvSpPr>
            <p:cNvPr id="15370" name="AutoShape 33"/>
            <p:cNvSpPr>
              <a:spLocks noChangeArrowheads="1"/>
            </p:cNvSpPr>
            <p:nvPr/>
          </p:nvSpPr>
          <p:spPr bwMode="auto">
            <a:xfrm>
              <a:off x="2758" y="3696"/>
              <a:ext cx="656" cy="257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>
              <a:spAutoFit/>
            </a:bodyPr>
            <a:lstStyle>
              <a:lvl1pPr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/>
              <a:r>
                <a:rPr lang="en-US" altLang="da-DK"/>
                <a:t>Retrieve</a:t>
              </a:r>
              <a:endParaRPr lang="en-US" altLang="da-DK" b="0"/>
            </a:p>
          </p:txBody>
        </p:sp>
        <p:sp>
          <p:nvSpPr>
            <p:cNvPr id="15371" name="Line 42"/>
            <p:cNvSpPr>
              <a:spLocks noChangeShapeType="1"/>
            </p:cNvSpPr>
            <p:nvPr/>
          </p:nvSpPr>
          <p:spPr bwMode="auto">
            <a:xfrm>
              <a:off x="2592" y="3271"/>
              <a:ext cx="0" cy="23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5372" name="Line 43"/>
            <p:cNvSpPr>
              <a:spLocks noChangeShapeType="1"/>
            </p:cNvSpPr>
            <p:nvPr/>
          </p:nvSpPr>
          <p:spPr bwMode="auto">
            <a:xfrm flipV="1">
              <a:off x="1904" y="3506"/>
              <a:ext cx="0" cy="2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5373" name="Line 44"/>
            <p:cNvSpPr>
              <a:spLocks noChangeShapeType="1"/>
            </p:cNvSpPr>
            <p:nvPr/>
          </p:nvSpPr>
          <p:spPr bwMode="auto">
            <a:xfrm>
              <a:off x="2370" y="3506"/>
              <a:ext cx="0" cy="2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5374" name="Line 45"/>
            <p:cNvSpPr>
              <a:spLocks noChangeShapeType="1"/>
            </p:cNvSpPr>
            <p:nvPr/>
          </p:nvSpPr>
          <p:spPr bwMode="auto">
            <a:xfrm>
              <a:off x="2993" y="3506"/>
              <a:ext cx="0" cy="2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5375" name="Line 48"/>
            <p:cNvSpPr>
              <a:spLocks noChangeShapeType="1"/>
            </p:cNvSpPr>
            <p:nvPr/>
          </p:nvSpPr>
          <p:spPr bwMode="auto">
            <a:xfrm>
              <a:off x="1904" y="3506"/>
              <a:ext cx="1089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15376" name="Text Box 49"/>
            <p:cNvSpPr txBox="1">
              <a:spLocks noChangeArrowheads="1"/>
            </p:cNvSpPr>
            <p:nvPr/>
          </p:nvSpPr>
          <p:spPr bwMode="auto">
            <a:xfrm>
              <a:off x="4213" y="3597"/>
              <a:ext cx="686" cy="2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>
              <a:spAutoFit/>
            </a:bodyPr>
            <a:lstStyle>
              <a:lvl1pPr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8575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/>
              <a:r>
                <a:rPr lang="en-US" altLang="da-DK">
                  <a:solidFill>
                    <a:srgbClr val="FF9900"/>
                  </a:solidFill>
                </a:rPr>
                <a:t>Subtasks</a:t>
              </a:r>
              <a:endParaRPr lang="en-US" altLang="da-DK" b="0">
                <a:solidFill>
                  <a:srgbClr val="FF9900"/>
                </a:solidFill>
              </a:endParaRPr>
            </a:p>
          </p:txBody>
        </p:sp>
        <p:sp>
          <p:nvSpPr>
            <p:cNvPr id="15377" name="AutoShape 51"/>
            <p:cNvSpPr>
              <a:spLocks/>
            </p:cNvSpPr>
            <p:nvPr/>
          </p:nvSpPr>
          <p:spPr bwMode="auto">
            <a:xfrm>
              <a:off x="3989" y="3506"/>
              <a:ext cx="195" cy="585"/>
            </a:xfrm>
            <a:prstGeom prst="rightBrace">
              <a:avLst>
                <a:gd name="adj1" fmla="val 28236"/>
                <a:gd name="adj2" fmla="val 51125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endParaRPr lang="da-DK" altLang="da-DK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2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2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2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2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449263" y="76200"/>
            <a:ext cx="73104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tabLst>
                <a:tab pos="5715000" algn="r"/>
              </a:tabLst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tabLst>
                <a:tab pos="5715000" algn="r"/>
              </a:tabLst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tabLst>
                <a:tab pos="5715000" algn="r"/>
              </a:tabLst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tabLst>
                <a:tab pos="5715000" algn="r"/>
              </a:tabLst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da-DK" sz="2400"/>
              <a:t>Fig 5.6A  Vivid scenario or user story</a:t>
            </a:r>
          </a:p>
        </p:txBody>
      </p:sp>
      <p:sp>
        <p:nvSpPr>
          <p:cNvPr id="16387" name="Text Box 13"/>
          <p:cNvSpPr txBox="1">
            <a:spLocks noChangeArrowheads="1"/>
          </p:cNvSpPr>
          <p:nvPr/>
        </p:nvSpPr>
        <p:spPr bwMode="auto">
          <a:xfrm>
            <a:off x="546100" y="723900"/>
            <a:ext cx="7931150" cy="5884863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000" tIns="108000" rIns="108000" bIns="108000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Aft>
                <a:spcPct val="50000"/>
              </a:spcAft>
            </a:pPr>
            <a:r>
              <a:rPr lang="da-DK" altLang="da-DK" noProof="1"/>
              <a:t>Scenario: The evening duty</a:t>
            </a:r>
            <a:endParaRPr lang="da-DK" altLang="da-DK" b="0" noProof="1"/>
          </a:p>
          <a:p>
            <a:pPr algn="l"/>
            <a:r>
              <a:rPr lang="da-DK" altLang="da-DK" b="0" noProof="1"/>
              <a:t>Doug Larsson had studied all afternoon and was a bit exhausted when arriving 6 pm to start his turn in the reception. The first task was to prepare the arrival of the bus of tourists expected 7 pm. He printed out all the checkin sheets and put them on the desk with the appropriate room key on each sheet.</a:t>
            </a:r>
          </a:p>
          <a:p>
            <a:pPr algn="l"/>
            <a:endParaRPr lang="da-DK" altLang="da-DK" b="0" noProof="1"/>
          </a:p>
          <a:p>
            <a:pPr algn="l"/>
            <a:r>
              <a:rPr lang="da-DK" altLang="da-DK" b="0" noProof="1"/>
              <a:t>In the middle of that a family arrived asking for rooms. They tried to bargain and Doug always felt uneasy about that. Should he give them a discount? Fortunately Jane came out from the back office and told them with her persuading smile that she could offer 10% discount on the kid’s room. They accepted, and Doug was left to assign them their rooms. They wanted a neighbor room for the kids, and as usual he couldn’t remember which rooms were neighbors.</a:t>
            </a:r>
          </a:p>
          <a:p>
            <a:pPr algn="l"/>
            <a:endParaRPr lang="da-DK" altLang="da-DK" b="0" noProof="1"/>
          </a:p>
          <a:p>
            <a:pPr algn="l"/>
            <a:r>
              <a:rPr lang="da-DK" altLang="da-DK" b="0" noProof="1"/>
              <a:t>Around 10 pm, everything was quiet, and he tried to do some of his homework, but immediately became sleepy. Too bad - he wasn’t allowed to sleep at work until 1 AM. Fortunately the office computer allowed him to surf the net. That kept him awake and even helped him with some of his homework.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3406775" y="684213"/>
            <a:ext cx="1763713" cy="29083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a-DK" altLang="da-DK"/>
          </a:p>
        </p:txBody>
      </p:sp>
      <p:sp>
        <p:nvSpPr>
          <p:cNvPr id="17411" name="Text Box 4"/>
          <p:cNvSpPr txBox="1">
            <a:spLocks noChangeArrowheads="1"/>
          </p:cNvSpPr>
          <p:nvPr/>
        </p:nvSpPr>
        <p:spPr bwMode="auto">
          <a:xfrm>
            <a:off x="3582988" y="792163"/>
            <a:ext cx="1393825" cy="347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da-DK" b="0"/>
              <a:t>Hotel system</a:t>
            </a:r>
          </a:p>
        </p:txBody>
      </p:sp>
      <p:sp>
        <p:nvSpPr>
          <p:cNvPr id="17412" name="Oval 5"/>
          <p:cNvSpPr>
            <a:spLocks noChangeArrowheads="1"/>
          </p:cNvSpPr>
          <p:nvPr/>
        </p:nvSpPr>
        <p:spPr bwMode="auto">
          <a:xfrm>
            <a:off x="3662363" y="1295400"/>
            <a:ext cx="1196975" cy="417513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da-DK" b="0"/>
              <a:t>Booking</a:t>
            </a:r>
          </a:p>
        </p:txBody>
      </p:sp>
      <p:sp>
        <p:nvSpPr>
          <p:cNvPr id="17413" name="Oval 6"/>
          <p:cNvSpPr>
            <a:spLocks noChangeArrowheads="1"/>
          </p:cNvSpPr>
          <p:nvPr/>
        </p:nvSpPr>
        <p:spPr bwMode="auto">
          <a:xfrm>
            <a:off x="3675063" y="1828800"/>
            <a:ext cx="1196975" cy="417513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da-DK" b="0"/>
              <a:t>Checkin</a:t>
            </a:r>
          </a:p>
        </p:txBody>
      </p:sp>
      <p:sp>
        <p:nvSpPr>
          <p:cNvPr id="17414" name="Oval 7"/>
          <p:cNvSpPr>
            <a:spLocks noChangeArrowheads="1"/>
          </p:cNvSpPr>
          <p:nvPr/>
        </p:nvSpPr>
        <p:spPr bwMode="auto">
          <a:xfrm>
            <a:off x="3570288" y="2362200"/>
            <a:ext cx="1393825" cy="417513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da-DK" b="0"/>
              <a:t>Checkout</a:t>
            </a:r>
          </a:p>
        </p:txBody>
      </p:sp>
      <p:grpSp>
        <p:nvGrpSpPr>
          <p:cNvPr id="17415" name="Group 8"/>
          <p:cNvGrpSpPr>
            <a:grpSpLocks/>
          </p:cNvGrpSpPr>
          <p:nvPr/>
        </p:nvGrpSpPr>
        <p:grpSpPr bwMode="auto">
          <a:xfrm>
            <a:off x="2135188" y="1600200"/>
            <a:ext cx="280987" cy="590550"/>
            <a:chOff x="1449" y="2649"/>
            <a:chExt cx="177" cy="372"/>
          </a:xfrm>
        </p:grpSpPr>
        <p:sp>
          <p:nvSpPr>
            <p:cNvPr id="17461" name="Line 9"/>
            <p:cNvSpPr>
              <a:spLocks noChangeShapeType="1"/>
            </p:cNvSpPr>
            <p:nvPr/>
          </p:nvSpPr>
          <p:spPr bwMode="auto">
            <a:xfrm>
              <a:off x="1449" y="2791"/>
              <a:ext cx="17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da-DK"/>
            </a:p>
          </p:txBody>
        </p:sp>
        <p:sp>
          <p:nvSpPr>
            <p:cNvPr id="17462" name="Line 10"/>
            <p:cNvSpPr>
              <a:spLocks noChangeShapeType="1"/>
            </p:cNvSpPr>
            <p:nvPr/>
          </p:nvSpPr>
          <p:spPr bwMode="auto">
            <a:xfrm>
              <a:off x="1538" y="2736"/>
              <a:ext cx="0" cy="18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endParaRPr lang="da-DK"/>
            </a:p>
          </p:txBody>
        </p:sp>
        <p:sp>
          <p:nvSpPr>
            <p:cNvPr id="17463" name="Freeform 11"/>
            <p:cNvSpPr>
              <a:spLocks/>
            </p:cNvSpPr>
            <p:nvPr/>
          </p:nvSpPr>
          <p:spPr bwMode="auto">
            <a:xfrm>
              <a:off x="1542" y="2893"/>
              <a:ext cx="57" cy="128"/>
            </a:xfrm>
            <a:custGeom>
              <a:avLst/>
              <a:gdLst>
                <a:gd name="T0" fmla="*/ 0 w 39"/>
                <a:gd name="T1" fmla="*/ 0 h 87"/>
                <a:gd name="T2" fmla="*/ 83 w 39"/>
                <a:gd name="T3" fmla="*/ 188 h 87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39" h="87">
                  <a:moveTo>
                    <a:pt x="0" y="0"/>
                  </a:moveTo>
                  <a:lnTo>
                    <a:pt x="39" y="87"/>
                  </a:ln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endParaRPr lang="da-DK"/>
            </a:p>
          </p:txBody>
        </p:sp>
        <p:sp>
          <p:nvSpPr>
            <p:cNvPr id="17464" name="Freeform 12"/>
            <p:cNvSpPr>
              <a:spLocks/>
            </p:cNvSpPr>
            <p:nvPr/>
          </p:nvSpPr>
          <p:spPr bwMode="auto">
            <a:xfrm>
              <a:off x="1476" y="2888"/>
              <a:ext cx="62" cy="133"/>
            </a:xfrm>
            <a:custGeom>
              <a:avLst/>
              <a:gdLst>
                <a:gd name="T0" fmla="*/ 92 w 42"/>
                <a:gd name="T1" fmla="*/ 0 h 90"/>
                <a:gd name="T2" fmla="*/ 0 w 42"/>
                <a:gd name="T3" fmla="*/ 197 h 90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42" h="90">
                  <a:moveTo>
                    <a:pt x="42" y="0"/>
                  </a:moveTo>
                  <a:lnTo>
                    <a:pt x="0" y="90"/>
                  </a:ln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endParaRPr lang="da-DK"/>
            </a:p>
          </p:txBody>
        </p:sp>
        <p:sp>
          <p:nvSpPr>
            <p:cNvPr id="17465" name="Oval 13"/>
            <p:cNvSpPr>
              <a:spLocks noChangeArrowheads="1"/>
            </p:cNvSpPr>
            <p:nvPr/>
          </p:nvSpPr>
          <p:spPr bwMode="auto">
            <a:xfrm>
              <a:off x="1493" y="2649"/>
              <a:ext cx="93" cy="93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endParaRPr lang="da-DK" altLang="da-DK"/>
            </a:p>
          </p:txBody>
        </p:sp>
      </p:grpSp>
      <p:sp>
        <p:nvSpPr>
          <p:cNvPr id="17416" name="Text Box 14"/>
          <p:cNvSpPr txBox="1">
            <a:spLocks noChangeArrowheads="1"/>
          </p:cNvSpPr>
          <p:nvPr/>
        </p:nvSpPr>
        <p:spPr bwMode="auto">
          <a:xfrm>
            <a:off x="1543050" y="2190750"/>
            <a:ext cx="1330325" cy="347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da-DK" b="0"/>
              <a:t>Receptionist</a:t>
            </a:r>
          </a:p>
        </p:txBody>
      </p:sp>
      <p:cxnSp>
        <p:nvCxnSpPr>
          <p:cNvPr id="17417" name="AutoShape 15"/>
          <p:cNvCxnSpPr>
            <a:cxnSpLocks noChangeShapeType="1"/>
            <a:stCxn id="17412" idx="2"/>
          </p:cNvCxnSpPr>
          <p:nvPr/>
        </p:nvCxnSpPr>
        <p:spPr bwMode="auto">
          <a:xfrm flipH="1">
            <a:off x="2590800" y="1504950"/>
            <a:ext cx="1057275" cy="33655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418" name="AutoShape 16"/>
          <p:cNvCxnSpPr>
            <a:cxnSpLocks noChangeShapeType="1"/>
            <a:stCxn id="17413" idx="2"/>
          </p:cNvCxnSpPr>
          <p:nvPr/>
        </p:nvCxnSpPr>
        <p:spPr bwMode="auto">
          <a:xfrm flipH="1" flipV="1">
            <a:off x="2622550" y="1881188"/>
            <a:ext cx="1038225" cy="157162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419" name="AutoShape 17"/>
          <p:cNvCxnSpPr>
            <a:cxnSpLocks noChangeShapeType="1"/>
            <a:stCxn id="17414" idx="2"/>
          </p:cNvCxnSpPr>
          <p:nvPr/>
        </p:nvCxnSpPr>
        <p:spPr bwMode="auto">
          <a:xfrm flipH="1" flipV="1">
            <a:off x="2620963" y="1903413"/>
            <a:ext cx="935037" cy="668337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420" name="Text Box 18"/>
          <p:cNvSpPr txBox="1">
            <a:spLocks noChangeArrowheads="1"/>
          </p:cNvSpPr>
          <p:nvPr/>
        </p:nvSpPr>
        <p:spPr bwMode="auto">
          <a:xfrm>
            <a:off x="5778500" y="2613025"/>
            <a:ext cx="927100" cy="65087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da-DK" b="0"/>
              <a:t>Account</a:t>
            </a:r>
          </a:p>
          <a:p>
            <a:r>
              <a:rPr lang="en-US" altLang="da-DK" b="0"/>
              <a:t>system</a:t>
            </a:r>
          </a:p>
        </p:txBody>
      </p:sp>
      <p:cxnSp>
        <p:nvCxnSpPr>
          <p:cNvPr id="17421" name="AutoShape 19"/>
          <p:cNvCxnSpPr>
            <a:cxnSpLocks noChangeShapeType="1"/>
            <a:endCxn id="17423" idx="6"/>
          </p:cNvCxnSpPr>
          <p:nvPr/>
        </p:nvCxnSpPr>
        <p:spPr bwMode="auto">
          <a:xfrm flipH="1">
            <a:off x="4881563" y="2741613"/>
            <a:ext cx="882650" cy="439737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422" name="Text Box 20"/>
          <p:cNvSpPr txBox="1">
            <a:spLocks noChangeArrowheads="1"/>
          </p:cNvSpPr>
          <p:nvPr/>
        </p:nvSpPr>
        <p:spPr bwMode="auto">
          <a:xfrm>
            <a:off x="1447800" y="635000"/>
            <a:ext cx="1739900" cy="62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da-DK" b="0"/>
              <a:t>UML use case</a:t>
            </a:r>
          </a:p>
          <a:p>
            <a:pPr algn="l"/>
            <a:r>
              <a:rPr lang="en-US" altLang="da-DK" b="0"/>
              <a:t>diagram:</a:t>
            </a:r>
          </a:p>
        </p:txBody>
      </p:sp>
      <p:sp>
        <p:nvSpPr>
          <p:cNvPr id="17423" name="Oval 21"/>
          <p:cNvSpPr>
            <a:spLocks noChangeArrowheads="1"/>
          </p:cNvSpPr>
          <p:nvPr/>
        </p:nvSpPr>
        <p:spPr bwMode="auto">
          <a:xfrm>
            <a:off x="3635375" y="2971800"/>
            <a:ext cx="1231900" cy="417513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da-DK" b="0"/>
              <a:t>Transfer</a:t>
            </a:r>
          </a:p>
        </p:txBody>
      </p:sp>
      <p:sp>
        <p:nvSpPr>
          <p:cNvPr id="17424" name="Text Box 22"/>
          <p:cNvSpPr txBox="1">
            <a:spLocks noChangeArrowheads="1"/>
          </p:cNvSpPr>
          <p:nvPr/>
        </p:nvSpPr>
        <p:spPr bwMode="auto">
          <a:xfrm>
            <a:off x="1838325" y="3081338"/>
            <a:ext cx="581025" cy="347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FF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da-DK" b="0">
                <a:solidFill>
                  <a:srgbClr val="FF00FF"/>
                </a:solidFill>
              </a:rPr>
              <a:t>actor</a:t>
            </a:r>
            <a:endParaRPr lang="en-US" altLang="da-DK" b="0"/>
          </a:p>
        </p:txBody>
      </p:sp>
      <p:sp>
        <p:nvSpPr>
          <p:cNvPr id="17425" name="Freeform 23"/>
          <p:cNvSpPr>
            <a:spLocks/>
          </p:cNvSpPr>
          <p:nvPr/>
        </p:nvSpPr>
        <p:spPr bwMode="auto">
          <a:xfrm>
            <a:off x="1644650" y="2508250"/>
            <a:ext cx="228600" cy="762000"/>
          </a:xfrm>
          <a:custGeom>
            <a:avLst/>
            <a:gdLst>
              <a:gd name="T0" fmla="*/ 151209375 w 144"/>
              <a:gd name="T1" fmla="*/ 1209675000 h 480"/>
              <a:gd name="T2" fmla="*/ 362902500 w 144"/>
              <a:gd name="T3" fmla="*/ 0 h 480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144" h="480">
                <a:moveTo>
                  <a:pt x="60" y="480"/>
                </a:moveTo>
                <a:cubicBezTo>
                  <a:pt x="0" y="276"/>
                  <a:pt x="24" y="144"/>
                  <a:pt x="144" y="0"/>
                </a:cubicBezTo>
              </a:path>
            </a:pathLst>
          </a:custGeom>
          <a:noFill/>
          <a:ln w="28575" cap="flat" cmpd="sng">
            <a:solidFill>
              <a:srgbClr val="FF00FF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da-DK"/>
          </a:p>
        </p:txBody>
      </p:sp>
      <p:sp>
        <p:nvSpPr>
          <p:cNvPr id="17426" name="Text Box 24"/>
          <p:cNvSpPr txBox="1">
            <a:spLocks noChangeArrowheads="1"/>
          </p:cNvSpPr>
          <p:nvPr/>
        </p:nvSpPr>
        <p:spPr bwMode="auto">
          <a:xfrm>
            <a:off x="5811838" y="1600200"/>
            <a:ext cx="581025" cy="347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FF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da-DK" b="0">
                <a:solidFill>
                  <a:srgbClr val="FF00FF"/>
                </a:solidFill>
              </a:rPr>
              <a:t>actor</a:t>
            </a:r>
            <a:endParaRPr lang="en-US" altLang="da-DK" b="0"/>
          </a:p>
        </p:txBody>
      </p:sp>
      <p:sp>
        <p:nvSpPr>
          <p:cNvPr id="17427" name="Freeform 25"/>
          <p:cNvSpPr>
            <a:spLocks/>
          </p:cNvSpPr>
          <p:nvPr/>
        </p:nvSpPr>
        <p:spPr bwMode="auto">
          <a:xfrm flipH="1" flipV="1">
            <a:off x="6323013" y="1770063"/>
            <a:ext cx="228600" cy="762000"/>
          </a:xfrm>
          <a:custGeom>
            <a:avLst/>
            <a:gdLst>
              <a:gd name="T0" fmla="*/ 151209375 w 144"/>
              <a:gd name="T1" fmla="*/ 1209675000 h 480"/>
              <a:gd name="T2" fmla="*/ 362902500 w 144"/>
              <a:gd name="T3" fmla="*/ 0 h 480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144" h="480">
                <a:moveTo>
                  <a:pt x="60" y="480"/>
                </a:moveTo>
                <a:cubicBezTo>
                  <a:pt x="0" y="276"/>
                  <a:pt x="24" y="144"/>
                  <a:pt x="144" y="0"/>
                </a:cubicBezTo>
              </a:path>
            </a:pathLst>
          </a:custGeom>
          <a:noFill/>
          <a:ln w="28575" cap="flat" cmpd="sng">
            <a:solidFill>
              <a:srgbClr val="FF00FF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da-DK"/>
          </a:p>
        </p:txBody>
      </p:sp>
      <p:grpSp>
        <p:nvGrpSpPr>
          <p:cNvPr id="180250" name="Group 26"/>
          <p:cNvGrpSpPr>
            <a:grpSpLocks/>
          </p:cNvGrpSpPr>
          <p:nvPr/>
        </p:nvGrpSpPr>
        <p:grpSpPr bwMode="auto">
          <a:xfrm>
            <a:off x="546100" y="3810000"/>
            <a:ext cx="8293100" cy="2286000"/>
            <a:chOff x="344" y="2400"/>
            <a:chExt cx="5224" cy="1440"/>
          </a:xfrm>
        </p:grpSpPr>
        <p:sp>
          <p:nvSpPr>
            <p:cNvPr id="17446" name="Text Box 27"/>
            <p:cNvSpPr txBox="1">
              <a:spLocks noChangeArrowheads="1"/>
            </p:cNvSpPr>
            <p:nvPr/>
          </p:nvSpPr>
          <p:spPr bwMode="auto">
            <a:xfrm>
              <a:off x="384" y="2480"/>
              <a:ext cx="2150" cy="2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/>
              <a:r>
                <a:rPr lang="en-US" altLang="da-DK" b="0"/>
                <a:t>Human and computer separated:</a:t>
              </a:r>
            </a:p>
          </p:txBody>
        </p:sp>
        <p:sp>
          <p:nvSpPr>
            <p:cNvPr id="17447" name="Rectangle 28"/>
            <p:cNvSpPr>
              <a:spLocks noChangeArrowheads="1"/>
            </p:cNvSpPr>
            <p:nvPr/>
          </p:nvSpPr>
          <p:spPr bwMode="auto">
            <a:xfrm>
              <a:off x="1137" y="2908"/>
              <a:ext cx="1111" cy="932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endParaRPr lang="da-DK" altLang="da-DK"/>
            </a:p>
          </p:txBody>
        </p:sp>
        <p:sp>
          <p:nvSpPr>
            <p:cNvPr id="17448" name="Text Box 29"/>
            <p:cNvSpPr txBox="1">
              <a:spLocks noChangeArrowheads="1"/>
            </p:cNvSpPr>
            <p:nvPr/>
          </p:nvSpPr>
          <p:spPr bwMode="auto">
            <a:xfrm>
              <a:off x="1272" y="2976"/>
              <a:ext cx="878" cy="2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/>
              <a:r>
                <a:rPr lang="en-US" altLang="da-DK" b="0"/>
                <a:t>Hotel system</a:t>
              </a:r>
            </a:p>
          </p:txBody>
        </p:sp>
        <p:grpSp>
          <p:nvGrpSpPr>
            <p:cNvPr id="17449" name="Group 30"/>
            <p:cNvGrpSpPr>
              <a:grpSpLocks/>
            </p:cNvGrpSpPr>
            <p:nvPr/>
          </p:nvGrpSpPr>
          <p:grpSpPr bwMode="auto">
            <a:xfrm>
              <a:off x="432" y="3362"/>
              <a:ext cx="177" cy="372"/>
              <a:chOff x="1449" y="2649"/>
              <a:chExt cx="177" cy="372"/>
            </a:xfrm>
          </p:grpSpPr>
          <p:sp>
            <p:nvSpPr>
              <p:cNvPr id="17456" name="Line 31"/>
              <p:cNvSpPr>
                <a:spLocks noChangeShapeType="1"/>
              </p:cNvSpPr>
              <p:nvPr/>
            </p:nvSpPr>
            <p:spPr bwMode="auto">
              <a:xfrm>
                <a:off x="1449" y="2791"/>
                <a:ext cx="177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7457" name="Line 32"/>
              <p:cNvSpPr>
                <a:spLocks noChangeShapeType="1"/>
              </p:cNvSpPr>
              <p:nvPr/>
            </p:nvSpPr>
            <p:spPr bwMode="auto">
              <a:xfrm>
                <a:off x="1538" y="2736"/>
                <a:ext cx="0" cy="18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36000" tIns="36000" rIns="36000" bIns="360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7458" name="Freeform 33"/>
              <p:cNvSpPr>
                <a:spLocks/>
              </p:cNvSpPr>
              <p:nvPr/>
            </p:nvSpPr>
            <p:spPr bwMode="auto">
              <a:xfrm>
                <a:off x="1542" y="2893"/>
                <a:ext cx="57" cy="128"/>
              </a:xfrm>
              <a:custGeom>
                <a:avLst/>
                <a:gdLst>
                  <a:gd name="T0" fmla="*/ 0 w 39"/>
                  <a:gd name="T1" fmla="*/ 0 h 87"/>
                  <a:gd name="T2" fmla="*/ 83 w 39"/>
                  <a:gd name="T3" fmla="*/ 188 h 8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9" h="87">
                    <a:moveTo>
                      <a:pt x="0" y="0"/>
                    </a:moveTo>
                    <a:lnTo>
                      <a:pt x="39" y="87"/>
                    </a:ln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36000" tIns="36000" rIns="36000" bIns="360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7459" name="Freeform 34"/>
              <p:cNvSpPr>
                <a:spLocks/>
              </p:cNvSpPr>
              <p:nvPr/>
            </p:nvSpPr>
            <p:spPr bwMode="auto">
              <a:xfrm>
                <a:off x="1476" y="2888"/>
                <a:ext cx="62" cy="133"/>
              </a:xfrm>
              <a:custGeom>
                <a:avLst/>
                <a:gdLst>
                  <a:gd name="T0" fmla="*/ 92 w 42"/>
                  <a:gd name="T1" fmla="*/ 0 h 90"/>
                  <a:gd name="T2" fmla="*/ 0 w 42"/>
                  <a:gd name="T3" fmla="*/ 197 h 90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42" h="90">
                    <a:moveTo>
                      <a:pt x="42" y="0"/>
                    </a:moveTo>
                    <a:lnTo>
                      <a:pt x="0" y="90"/>
                    </a:ln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36000" tIns="36000" rIns="36000" bIns="360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7460" name="Oval 35"/>
              <p:cNvSpPr>
                <a:spLocks noChangeArrowheads="1"/>
              </p:cNvSpPr>
              <p:nvPr/>
            </p:nvSpPr>
            <p:spPr bwMode="auto">
              <a:xfrm>
                <a:off x="1493" y="2649"/>
                <a:ext cx="93" cy="93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>
                <a:spAutoFit/>
              </a:bodyPr>
              <a:lstStyle>
                <a:lvl1pPr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endParaRPr lang="da-DK" altLang="da-DK"/>
              </a:p>
            </p:txBody>
          </p:sp>
        </p:grpSp>
        <p:sp>
          <p:nvSpPr>
            <p:cNvPr id="17450" name="Text Box 36"/>
            <p:cNvSpPr txBox="1">
              <a:spLocks noChangeArrowheads="1"/>
            </p:cNvSpPr>
            <p:nvPr/>
          </p:nvSpPr>
          <p:spPr bwMode="auto">
            <a:xfrm>
              <a:off x="1587" y="3501"/>
              <a:ext cx="246" cy="2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/>
              <a:r>
                <a:rPr lang="en-US" altLang="da-DK" b="0"/>
                <a:t>. . .</a:t>
              </a:r>
            </a:p>
          </p:txBody>
        </p:sp>
        <p:sp>
          <p:nvSpPr>
            <p:cNvPr id="17451" name="Line 37"/>
            <p:cNvSpPr>
              <a:spLocks noChangeShapeType="1"/>
            </p:cNvSpPr>
            <p:nvPr/>
          </p:nvSpPr>
          <p:spPr bwMode="auto">
            <a:xfrm>
              <a:off x="344" y="2400"/>
              <a:ext cx="522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endParaRPr lang="da-DK"/>
            </a:p>
          </p:txBody>
        </p:sp>
        <p:sp>
          <p:nvSpPr>
            <p:cNvPr id="17452" name="Freeform 38"/>
            <p:cNvSpPr>
              <a:spLocks/>
            </p:cNvSpPr>
            <p:nvPr/>
          </p:nvSpPr>
          <p:spPr bwMode="auto">
            <a:xfrm>
              <a:off x="594" y="3261"/>
              <a:ext cx="405" cy="273"/>
            </a:xfrm>
            <a:custGeom>
              <a:avLst/>
              <a:gdLst>
                <a:gd name="T0" fmla="*/ 405 w 405"/>
                <a:gd name="T1" fmla="*/ 9 h 273"/>
                <a:gd name="T2" fmla="*/ 405 w 405"/>
                <a:gd name="T3" fmla="*/ 270 h 273"/>
                <a:gd name="T4" fmla="*/ 0 w 405"/>
                <a:gd name="T5" fmla="*/ 141 h 273"/>
                <a:gd name="T6" fmla="*/ 405 w 405"/>
                <a:gd name="T7" fmla="*/ 9 h 27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05" h="273">
                  <a:moveTo>
                    <a:pt x="405" y="9"/>
                  </a:moveTo>
                  <a:cubicBezTo>
                    <a:pt x="405" y="264"/>
                    <a:pt x="405" y="0"/>
                    <a:pt x="405" y="270"/>
                  </a:cubicBezTo>
                  <a:cubicBezTo>
                    <a:pt x="240" y="273"/>
                    <a:pt x="0" y="240"/>
                    <a:pt x="0" y="141"/>
                  </a:cubicBezTo>
                  <a:cubicBezTo>
                    <a:pt x="0" y="42"/>
                    <a:pt x="198" y="9"/>
                    <a:pt x="405" y="9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da-DK"/>
            </a:p>
          </p:txBody>
        </p:sp>
        <p:sp>
          <p:nvSpPr>
            <p:cNvPr id="17453" name="Freeform 39"/>
            <p:cNvSpPr>
              <a:spLocks/>
            </p:cNvSpPr>
            <p:nvPr/>
          </p:nvSpPr>
          <p:spPr bwMode="auto">
            <a:xfrm flipH="1">
              <a:off x="1251" y="3264"/>
              <a:ext cx="405" cy="273"/>
            </a:xfrm>
            <a:custGeom>
              <a:avLst/>
              <a:gdLst>
                <a:gd name="T0" fmla="*/ 405 w 405"/>
                <a:gd name="T1" fmla="*/ 9 h 273"/>
                <a:gd name="T2" fmla="*/ 405 w 405"/>
                <a:gd name="T3" fmla="*/ 270 h 273"/>
                <a:gd name="T4" fmla="*/ 0 w 405"/>
                <a:gd name="T5" fmla="*/ 141 h 273"/>
                <a:gd name="T6" fmla="*/ 405 w 405"/>
                <a:gd name="T7" fmla="*/ 9 h 27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05" h="273">
                  <a:moveTo>
                    <a:pt x="405" y="9"/>
                  </a:moveTo>
                  <a:cubicBezTo>
                    <a:pt x="405" y="264"/>
                    <a:pt x="405" y="0"/>
                    <a:pt x="405" y="270"/>
                  </a:cubicBezTo>
                  <a:cubicBezTo>
                    <a:pt x="240" y="273"/>
                    <a:pt x="0" y="240"/>
                    <a:pt x="0" y="141"/>
                  </a:cubicBezTo>
                  <a:cubicBezTo>
                    <a:pt x="0" y="42"/>
                    <a:pt x="198" y="9"/>
                    <a:pt x="405" y="9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/>
            <a:p>
              <a:endParaRPr lang="da-DK"/>
            </a:p>
          </p:txBody>
        </p:sp>
        <p:sp>
          <p:nvSpPr>
            <p:cNvPr id="17454" name="Rectangle 40"/>
            <p:cNvSpPr>
              <a:spLocks noChangeArrowheads="1"/>
            </p:cNvSpPr>
            <p:nvPr/>
          </p:nvSpPr>
          <p:spPr bwMode="auto">
            <a:xfrm>
              <a:off x="747" y="3338"/>
              <a:ext cx="580" cy="13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endParaRPr lang="da-DK" altLang="da-DK"/>
            </a:p>
          </p:txBody>
        </p:sp>
        <p:sp>
          <p:nvSpPr>
            <p:cNvPr id="17455" name="Text Box 41"/>
            <p:cNvSpPr txBox="1">
              <a:spLocks noChangeArrowheads="1"/>
            </p:cNvSpPr>
            <p:nvPr/>
          </p:nvSpPr>
          <p:spPr bwMode="auto">
            <a:xfrm>
              <a:off x="816" y="3310"/>
              <a:ext cx="520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/>
              <a:r>
                <a:rPr lang="da-DK" altLang="da-DK" b="0" noProof="1"/>
                <a:t>Booking</a:t>
              </a:r>
            </a:p>
          </p:txBody>
        </p:sp>
      </p:grpSp>
      <p:grpSp>
        <p:nvGrpSpPr>
          <p:cNvPr id="180266" name="Group 42"/>
          <p:cNvGrpSpPr>
            <a:grpSpLocks/>
          </p:cNvGrpSpPr>
          <p:nvPr/>
        </p:nvGrpSpPr>
        <p:grpSpPr bwMode="auto">
          <a:xfrm>
            <a:off x="4267200" y="3810000"/>
            <a:ext cx="4673600" cy="2667000"/>
            <a:chOff x="2688" y="2400"/>
            <a:chExt cx="2944" cy="1680"/>
          </a:xfrm>
        </p:grpSpPr>
        <p:sp>
          <p:nvSpPr>
            <p:cNvPr id="17432" name="Rectangle 43"/>
            <p:cNvSpPr>
              <a:spLocks noChangeArrowheads="1"/>
            </p:cNvSpPr>
            <p:nvPr/>
          </p:nvSpPr>
          <p:spPr bwMode="auto">
            <a:xfrm>
              <a:off x="3501" y="2904"/>
              <a:ext cx="1111" cy="932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endParaRPr lang="da-DK" altLang="da-DK"/>
            </a:p>
          </p:txBody>
        </p:sp>
        <p:sp>
          <p:nvSpPr>
            <p:cNvPr id="17433" name="Text Box 44"/>
            <p:cNvSpPr txBox="1">
              <a:spLocks noChangeArrowheads="1"/>
            </p:cNvSpPr>
            <p:nvPr/>
          </p:nvSpPr>
          <p:spPr bwMode="auto">
            <a:xfrm>
              <a:off x="3624" y="2972"/>
              <a:ext cx="878" cy="2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/>
              <a:r>
                <a:rPr lang="en-US" altLang="da-DK" b="0"/>
                <a:t>Hotel system</a:t>
              </a:r>
            </a:p>
          </p:txBody>
        </p:sp>
        <p:sp>
          <p:nvSpPr>
            <p:cNvPr id="17434" name="Oval 45"/>
            <p:cNvSpPr>
              <a:spLocks noChangeArrowheads="1"/>
            </p:cNvSpPr>
            <p:nvPr/>
          </p:nvSpPr>
          <p:spPr bwMode="auto">
            <a:xfrm>
              <a:off x="2985" y="3252"/>
              <a:ext cx="1116" cy="263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altLang="da-DK" b="0"/>
                <a:t>Booking</a:t>
              </a:r>
            </a:p>
          </p:txBody>
        </p:sp>
        <p:grpSp>
          <p:nvGrpSpPr>
            <p:cNvPr id="17435" name="Group 46"/>
            <p:cNvGrpSpPr>
              <a:grpSpLocks/>
            </p:cNvGrpSpPr>
            <p:nvPr/>
          </p:nvGrpSpPr>
          <p:grpSpPr bwMode="auto">
            <a:xfrm>
              <a:off x="2832" y="3358"/>
              <a:ext cx="177" cy="372"/>
              <a:chOff x="1449" y="2649"/>
              <a:chExt cx="177" cy="372"/>
            </a:xfrm>
          </p:grpSpPr>
          <p:sp>
            <p:nvSpPr>
              <p:cNvPr id="17441" name="Line 47"/>
              <p:cNvSpPr>
                <a:spLocks noChangeShapeType="1"/>
              </p:cNvSpPr>
              <p:nvPr/>
            </p:nvSpPr>
            <p:spPr bwMode="auto">
              <a:xfrm>
                <a:off x="1449" y="2791"/>
                <a:ext cx="177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7442" name="Line 48"/>
              <p:cNvSpPr>
                <a:spLocks noChangeShapeType="1"/>
              </p:cNvSpPr>
              <p:nvPr/>
            </p:nvSpPr>
            <p:spPr bwMode="auto">
              <a:xfrm>
                <a:off x="1538" y="2736"/>
                <a:ext cx="0" cy="18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36000" tIns="36000" rIns="36000" bIns="360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7443" name="Freeform 49"/>
              <p:cNvSpPr>
                <a:spLocks/>
              </p:cNvSpPr>
              <p:nvPr/>
            </p:nvSpPr>
            <p:spPr bwMode="auto">
              <a:xfrm>
                <a:off x="1542" y="2893"/>
                <a:ext cx="57" cy="128"/>
              </a:xfrm>
              <a:custGeom>
                <a:avLst/>
                <a:gdLst>
                  <a:gd name="T0" fmla="*/ 0 w 39"/>
                  <a:gd name="T1" fmla="*/ 0 h 87"/>
                  <a:gd name="T2" fmla="*/ 83 w 39"/>
                  <a:gd name="T3" fmla="*/ 188 h 8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9" h="87">
                    <a:moveTo>
                      <a:pt x="0" y="0"/>
                    </a:moveTo>
                    <a:lnTo>
                      <a:pt x="39" y="87"/>
                    </a:ln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36000" tIns="36000" rIns="36000" bIns="360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7444" name="Freeform 50"/>
              <p:cNvSpPr>
                <a:spLocks/>
              </p:cNvSpPr>
              <p:nvPr/>
            </p:nvSpPr>
            <p:spPr bwMode="auto">
              <a:xfrm>
                <a:off x="1476" y="2888"/>
                <a:ext cx="62" cy="133"/>
              </a:xfrm>
              <a:custGeom>
                <a:avLst/>
                <a:gdLst>
                  <a:gd name="T0" fmla="*/ 92 w 42"/>
                  <a:gd name="T1" fmla="*/ 0 h 90"/>
                  <a:gd name="T2" fmla="*/ 0 w 42"/>
                  <a:gd name="T3" fmla="*/ 197 h 90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42" h="90">
                    <a:moveTo>
                      <a:pt x="42" y="0"/>
                    </a:moveTo>
                    <a:lnTo>
                      <a:pt x="0" y="90"/>
                    </a:ln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36000" tIns="36000" rIns="36000" bIns="36000" anchor="ctr">
                <a:spAutoFit/>
              </a:bodyPr>
              <a:lstStyle/>
              <a:p>
                <a:endParaRPr lang="da-DK"/>
              </a:p>
            </p:txBody>
          </p:sp>
          <p:sp>
            <p:nvSpPr>
              <p:cNvPr id="17445" name="Oval 51"/>
              <p:cNvSpPr>
                <a:spLocks noChangeArrowheads="1"/>
              </p:cNvSpPr>
              <p:nvPr/>
            </p:nvSpPr>
            <p:spPr bwMode="auto">
              <a:xfrm>
                <a:off x="1493" y="2649"/>
                <a:ext cx="93" cy="93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>
                <a:spAutoFit/>
              </a:bodyPr>
              <a:lstStyle>
                <a:lvl1pPr>
                  <a:defRPr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endParaRPr lang="da-DK" altLang="da-DK"/>
              </a:p>
            </p:txBody>
          </p:sp>
        </p:grpSp>
        <p:sp>
          <p:nvSpPr>
            <p:cNvPr id="17436" name="Text Box 52"/>
            <p:cNvSpPr txBox="1">
              <a:spLocks noChangeArrowheads="1"/>
            </p:cNvSpPr>
            <p:nvPr/>
          </p:nvSpPr>
          <p:spPr bwMode="auto">
            <a:xfrm>
              <a:off x="3939" y="3497"/>
              <a:ext cx="246" cy="2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/>
              <a:r>
                <a:rPr lang="en-US" altLang="da-DK" b="0"/>
                <a:t>. . .</a:t>
              </a:r>
            </a:p>
          </p:txBody>
        </p:sp>
        <p:sp>
          <p:nvSpPr>
            <p:cNvPr id="17437" name="Text Box 53"/>
            <p:cNvSpPr txBox="1">
              <a:spLocks noChangeArrowheads="1"/>
            </p:cNvSpPr>
            <p:nvPr/>
          </p:nvSpPr>
          <p:spPr bwMode="auto">
            <a:xfrm>
              <a:off x="2928" y="2480"/>
              <a:ext cx="2278" cy="2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/>
              <a:r>
                <a:rPr lang="en-US" altLang="da-DK" b="0"/>
                <a:t>Task descriptions. Split postponed:</a:t>
              </a:r>
            </a:p>
          </p:txBody>
        </p:sp>
        <p:sp>
          <p:nvSpPr>
            <p:cNvPr id="17438" name="Text Box 54"/>
            <p:cNvSpPr txBox="1">
              <a:spLocks noChangeArrowheads="1"/>
            </p:cNvSpPr>
            <p:nvPr/>
          </p:nvSpPr>
          <p:spPr bwMode="auto">
            <a:xfrm>
              <a:off x="4851" y="3306"/>
              <a:ext cx="781" cy="410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altLang="da-DK" b="0"/>
                <a:t>Account</a:t>
              </a:r>
            </a:p>
            <a:p>
              <a:r>
                <a:rPr lang="en-US" altLang="da-DK" b="0"/>
                <a:t>system</a:t>
              </a:r>
            </a:p>
          </p:txBody>
        </p:sp>
        <p:sp>
          <p:nvSpPr>
            <p:cNvPr id="17439" name="Oval 55"/>
            <p:cNvSpPr>
              <a:spLocks noChangeArrowheads="1"/>
            </p:cNvSpPr>
            <p:nvPr/>
          </p:nvSpPr>
          <p:spPr bwMode="auto">
            <a:xfrm>
              <a:off x="4209" y="3365"/>
              <a:ext cx="776" cy="263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/>
              <a:r>
                <a:rPr lang="en-US" altLang="da-DK" b="0"/>
                <a:t>Transfer</a:t>
              </a:r>
            </a:p>
          </p:txBody>
        </p:sp>
        <p:sp>
          <p:nvSpPr>
            <p:cNvPr id="17440" name="Line 56"/>
            <p:cNvSpPr>
              <a:spLocks noChangeShapeType="1"/>
            </p:cNvSpPr>
            <p:nvPr/>
          </p:nvSpPr>
          <p:spPr bwMode="auto">
            <a:xfrm>
              <a:off x="2688" y="2400"/>
              <a:ext cx="0" cy="168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a-DK"/>
            </a:p>
          </p:txBody>
        </p:sp>
      </p:grpSp>
      <p:sp>
        <p:nvSpPr>
          <p:cNvPr id="17430" name="Text Box 59"/>
          <p:cNvSpPr txBox="1">
            <a:spLocks noChangeArrowheads="1"/>
          </p:cNvSpPr>
          <p:nvPr/>
        </p:nvSpPr>
        <p:spPr bwMode="auto">
          <a:xfrm>
            <a:off x="449263" y="76200"/>
            <a:ext cx="73104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tabLst>
                <a:tab pos="5715000" algn="r"/>
              </a:tabLst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tabLst>
                <a:tab pos="5715000" algn="r"/>
              </a:tabLst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tabLst>
                <a:tab pos="5715000" algn="r"/>
              </a:tabLst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tabLst>
                <a:tab pos="5715000" algn="r"/>
              </a:tabLst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da-DK" sz="2400"/>
              <a:t>Fig 5.6B  Use cases versus tasks</a:t>
            </a:r>
          </a:p>
        </p:txBody>
      </p:sp>
      <p:sp>
        <p:nvSpPr>
          <p:cNvPr id="59" name="AutoShape 58"/>
          <p:cNvSpPr>
            <a:spLocks noChangeArrowheads="1"/>
          </p:cNvSpPr>
          <p:nvPr/>
        </p:nvSpPr>
        <p:spPr bwMode="auto">
          <a:xfrm>
            <a:off x="4953000" y="5988050"/>
            <a:ext cx="2514600" cy="476250"/>
          </a:xfrm>
          <a:prstGeom prst="wedgeRoundRectCallout">
            <a:avLst>
              <a:gd name="adj1" fmla="val -12690"/>
              <a:gd name="adj2" fmla="val -109509"/>
              <a:gd name="adj3" fmla="val 16667"/>
            </a:avLst>
          </a:prstGeom>
          <a:solidFill>
            <a:srgbClr val="FFFF66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a-DK" altLang="da-DK"/>
              <a:t>Problems allowed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0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449263" y="76200"/>
            <a:ext cx="73104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tabLst>
                <a:tab pos="5715000" algn="r"/>
              </a:tabLst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tabLst>
                <a:tab pos="5715000" algn="r"/>
              </a:tabLst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tabLst>
                <a:tab pos="5715000" algn="r"/>
              </a:tabLst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tabLst>
                <a:tab pos="5715000" algn="r"/>
              </a:tabLst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da-DK" sz="2400"/>
              <a:t>Fig 5.6C  </a:t>
            </a:r>
            <a:r>
              <a:rPr lang="en-US" altLang="da-DK" sz="2400" noProof="1"/>
              <a:t>Human and computer separated</a:t>
            </a:r>
            <a:r>
              <a:rPr lang="en-US" altLang="da-DK" noProof="1"/>
              <a:t> </a:t>
            </a:r>
            <a:endParaRPr lang="en-US" altLang="da-DK"/>
          </a:p>
        </p:txBody>
      </p:sp>
      <p:sp>
        <p:nvSpPr>
          <p:cNvPr id="18435" name="Text Box 54"/>
          <p:cNvSpPr txBox="1">
            <a:spLocks noChangeArrowheads="1"/>
          </p:cNvSpPr>
          <p:nvPr/>
        </p:nvSpPr>
        <p:spPr bwMode="auto">
          <a:xfrm>
            <a:off x="508000" y="884238"/>
            <a:ext cx="6369050" cy="3138487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08000" tIns="108000" rIns="108000" bIns="108000">
            <a:spAutoFit/>
          </a:bodyPr>
          <a:lstStyle>
            <a:lvl1pPr>
              <a:tabLst>
                <a:tab pos="2667000" algn="l"/>
              </a:tabLst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tabLst>
                <a:tab pos="2667000" algn="l"/>
              </a:tabLst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tabLst>
                <a:tab pos="2667000" algn="l"/>
              </a:tabLst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tabLst>
                <a:tab pos="2667000" algn="l"/>
              </a:tabLst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tabLst>
                <a:tab pos="2667000" algn="l"/>
              </a:tabLst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0" algn="l"/>
              </a:tabLs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0" algn="l"/>
              </a:tabLs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0" algn="l"/>
              </a:tabLs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667000" algn="l"/>
              </a:tabLs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Aft>
                <a:spcPct val="50000"/>
              </a:spcAft>
            </a:pPr>
            <a:r>
              <a:rPr lang="da-DK" altLang="da-DK" noProof="1"/>
              <a:t>Use case: Check in a booked guest</a:t>
            </a:r>
            <a:endParaRPr lang="da-DK" altLang="da-DK" b="0" noProof="1"/>
          </a:p>
          <a:p>
            <a:pPr algn="l"/>
            <a:r>
              <a:rPr lang="da-DK" altLang="da-DK" noProof="1"/>
              <a:t>User action	System action</a:t>
            </a:r>
            <a:endParaRPr lang="da-DK" altLang="da-DK" b="0" noProof="1"/>
          </a:p>
          <a:p>
            <a:pPr algn="l"/>
            <a:r>
              <a:rPr lang="da-DK" altLang="da-DK" b="0" noProof="1"/>
              <a:t>Enter booking number</a:t>
            </a:r>
          </a:p>
          <a:p>
            <a:pPr algn="l"/>
            <a:r>
              <a:rPr lang="da-DK" altLang="da-DK" b="0" noProof="1"/>
              <a:t>	Show guest and booking details</a:t>
            </a:r>
          </a:p>
          <a:p>
            <a:pPr algn="l"/>
            <a:r>
              <a:rPr lang="da-DK" altLang="da-DK" b="0" noProof="1"/>
              <a:t>Edit details (optional)</a:t>
            </a:r>
          </a:p>
          <a:p>
            <a:pPr algn="l"/>
            <a:r>
              <a:rPr lang="da-DK" altLang="da-DK" b="0" noProof="1"/>
              <a:t>	Store modifications</a:t>
            </a:r>
          </a:p>
          <a:p>
            <a:pPr algn="l"/>
            <a:r>
              <a:rPr lang="da-DK" altLang="da-DK" b="0"/>
              <a:t>Click</a:t>
            </a:r>
            <a:r>
              <a:rPr lang="da-DK" altLang="da-DK" b="0" noProof="1"/>
              <a:t> checkin</a:t>
            </a:r>
          </a:p>
          <a:p>
            <a:pPr algn="l"/>
            <a:r>
              <a:rPr lang="da-DK" altLang="da-DK" b="0" noProof="1"/>
              <a:t>	Allocate free room(s)</a:t>
            </a:r>
          </a:p>
          <a:p>
            <a:pPr algn="l"/>
            <a:r>
              <a:rPr lang="da-DK" altLang="da-DK" b="0" noProof="1"/>
              <a:t>	Display room number(s)</a:t>
            </a:r>
          </a:p>
          <a:p>
            <a:pPr algn="l"/>
            <a:r>
              <a:rPr lang="da-DK" altLang="da-DK" b="0" noProof="1"/>
              <a:t>Give guest key(s)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92"/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tabLst>
                <a:tab pos="5715000" algn="r"/>
              </a:tabLst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tabLst>
                <a:tab pos="5715000" algn="r"/>
              </a:tabLst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tabLst>
                <a:tab pos="5715000" algn="r"/>
              </a:tabLst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tabLst>
                <a:tab pos="5715000" algn="r"/>
              </a:tabLst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da-DK" sz="2400"/>
              <a:t>Fig 5.1  Visions for the hotel system</a:t>
            </a:r>
          </a:p>
        </p:txBody>
      </p:sp>
      <p:sp>
        <p:nvSpPr>
          <p:cNvPr id="3075" name="Rectangle 217"/>
          <p:cNvSpPr>
            <a:spLocks noChangeArrowheads="1"/>
          </p:cNvSpPr>
          <p:nvPr/>
        </p:nvSpPr>
        <p:spPr bwMode="auto">
          <a:xfrm>
            <a:off x="2162175" y="2000250"/>
            <a:ext cx="304800" cy="2286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a-DK" altLang="da-DK"/>
          </a:p>
        </p:txBody>
      </p:sp>
      <p:sp>
        <p:nvSpPr>
          <p:cNvPr id="3076" name="Rectangle 218"/>
          <p:cNvSpPr>
            <a:spLocks noChangeArrowheads="1"/>
          </p:cNvSpPr>
          <p:nvPr/>
        </p:nvSpPr>
        <p:spPr bwMode="auto">
          <a:xfrm>
            <a:off x="1752600" y="2438400"/>
            <a:ext cx="361950" cy="27146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a-DK" altLang="da-DK"/>
          </a:p>
        </p:txBody>
      </p:sp>
      <p:sp>
        <p:nvSpPr>
          <p:cNvPr id="3077" name="Freeform 219"/>
          <p:cNvSpPr>
            <a:spLocks/>
          </p:cNvSpPr>
          <p:nvPr/>
        </p:nvSpPr>
        <p:spPr bwMode="auto">
          <a:xfrm>
            <a:off x="1685925" y="1962150"/>
            <a:ext cx="838200" cy="533400"/>
          </a:xfrm>
          <a:custGeom>
            <a:avLst/>
            <a:gdLst>
              <a:gd name="T0" fmla="*/ 0 w 528"/>
              <a:gd name="T1" fmla="*/ 846772500 h 336"/>
              <a:gd name="T2" fmla="*/ 725805000 w 528"/>
              <a:gd name="T3" fmla="*/ 0 h 336"/>
              <a:gd name="T4" fmla="*/ 1330642500 w 528"/>
              <a:gd name="T5" fmla="*/ 0 h 336"/>
              <a:gd name="T6" fmla="*/ 725805000 w 528"/>
              <a:gd name="T7" fmla="*/ 846772500 h 336"/>
              <a:gd name="T8" fmla="*/ 0 w 528"/>
              <a:gd name="T9" fmla="*/ 846772500 h 3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28" h="336">
                <a:moveTo>
                  <a:pt x="0" y="336"/>
                </a:moveTo>
                <a:cubicBezTo>
                  <a:pt x="204" y="93"/>
                  <a:pt x="54" y="270"/>
                  <a:pt x="288" y="0"/>
                </a:cubicBezTo>
                <a:cubicBezTo>
                  <a:pt x="477" y="0"/>
                  <a:pt x="345" y="3"/>
                  <a:pt x="528" y="0"/>
                </a:cubicBezTo>
                <a:cubicBezTo>
                  <a:pt x="357" y="252"/>
                  <a:pt x="525" y="0"/>
                  <a:pt x="288" y="336"/>
                </a:cubicBezTo>
                <a:cubicBezTo>
                  <a:pt x="45" y="336"/>
                  <a:pt x="219" y="336"/>
                  <a:pt x="0" y="336"/>
                </a:cubicBezTo>
                <a:close/>
              </a:path>
            </a:pathLst>
          </a:custGeom>
          <a:solidFill>
            <a:srgbClr val="FF66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3078" name="Freeform 220"/>
          <p:cNvSpPr>
            <a:spLocks/>
          </p:cNvSpPr>
          <p:nvPr/>
        </p:nvSpPr>
        <p:spPr bwMode="auto">
          <a:xfrm>
            <a:off x="4933950" y="876300"/>
            <a:ext cx="1181100" cy="628650"/>
          </a:xfrm>
          <a:custGeom>
            <a:avLst/>
            <a:gdLst>
              <a:gd name="T0" fmla="*/ 529232813 w 744"/>
              <a:gd name="T1" fmla="*/ 0 h 396"/>
              <a:gd name="T2" fmla="*/ 0 w 744"/>
              <a:gd name="T3" fmla="*/ 589716563 h 396"/>
              <a:gd name="T4" fmla="*/ 1376005313 w 744"/>
              <a:gd name="T5" fmla="*/ 997981875 h 396"/>
              <a:gd name="T6" fmla="*/ 1874996250 w 744"/>
              <a:gd name="T7" fmla="*/ 287297813 h 396"/>
              <a:gd name="T8" fmla="*/ 529232813 w 744"/>
              <a:gd name="T9" fmla="*/ 0 h 39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44" h="396">
                <a:moveTo>
                  <a:pt x="210" y="0"/>
                </a:moveTo>
                <a:lnTo>
                  <a:pt x="0" y="234"/>
                </a:lnTo>
                <a:lnTo>
                  <a:pt x="546" y="396"/>
                </a:lnTo>
                <a:lnTo>
                  <a:pt x="744" y="114"/>
                </a:lnTo>
                <a:lnTo>
                  <a:pt x="210" y="0"/>
                </a:lnTo>
                <a:close/>
              </a:path>
            </a:pathLst>
          </a:custGeom>
          <a:solidFill>
            <a:srgbClr val="FF5F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079" name="Freeform 221"/>
          <p:cNvSpPr>
            <a:spLocks/>
          </p:cNvSpPr>
          <p:nvPr/>
        </p:nvSpPr>
        <p:spPr bwMode="auto">
          <a:xfrm>
            <a:off x="4924425" y="866775"/>
            <a:ext cx="1200150" cy="647700"/>
          </a:xfrm>
          <a:custGeom>
            <a:avLst/>
            <a:gdLst>
              <a:gd name="T0" fmla="*/ 15120938 w 756"/>
              <a:gd name="T1" fmla="*/ 589716563 h 408"/>
              <a:gd name="T2" fmla="*/ 1391126250 w 756"/>
              <a:gd name="T3" fmla="*/ 997981875 h 408"/>
              <a:gd name="T4" fmla="*/ 1874996250 w 756"/>
              <a:gd name="T5" fmla="*/ 317539688 h 408"/>
              <a:gd name="T6" fmla="*/ 544353750 w 756"/>
              <a:gd name="T7" fmla="*/ 30241875 h 408"/>
              <a:gd name="T8" fmla="*/ 544353750 w 756"/>
              <a:gd name="T9" fmla="*/ 0 h 408"/>
              <a:gd name="T10" fmla="*/ 1890117188 w 756"/>
              <a:gd name="T11" fmla="*/ 287297813 h 408"/>
              <a:gd name="T12" fmla="*/ 1905238125 w 756"/>
              <a:gd name="T13" fmla="*/ 302418750 h 408"/>
              <a:gd name="T14" fmla="*/ 1406247188 w 756"/>
              <a:gd name="T15" fmla="*/ 1013102813 h 408"/>
              <a:gd name="T16" fmla="*/ 1391126250 w 756"/>
              <a:gd name="T17" fmla="*/ 1028223750 h 408"/>
              <a:gd name="T18" fmla="*/ 15120938 w 756"/>
              <a:gd name="T19" fmla="*/ 619958438 h 408"/>
              <a:gd name="T20" fmla="*/ 0 w 756"/>
              <a:gd name="T21" fmla="*/ 604837500 h 408"/>
              <a:gd name="T22" fmla="*/ 15120938 w 756"/>
              <a:gd name="T23" fmla="*/ 589716563 h 408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756" h="408">
                <a:moveTo>
                  <a:pt x="6" y="234"/>
                </a:moveTo>
                <a:lnTo>
                  <a:pt x="552" y="396"/>
                </a:lnTo>
                <a:lnTo>
                  <a:pt x="744" y="126"/>
                </a:lnTo>
                <a:lnTo>
                  <a:pt x="216" y="12"/>
                </a:lnTo>
                <a:lnTo>
                  <a:pt x="216" y="0"/>
                </a:lnTo>
                <a:lnTo>
                  <a:pt x="750" y="114"/>
                </a:lnTo>
                <a:lnTo>
                  <a:pt x="756" y="120"/>
                </a:lnTo>
                <a:lnTo>
                  <a:pt x="558" y="402"/>
                </a:lnTo>
                <a:lnTo>
                  <a:pt x="552" y="408"/>
                </a:lnTo>
                <a:lnTo>
                  <a:pt x="6" y="246"/>
                </a:lnTo>
                <a:lnTo>
                  <a:pt x="0" y="240"/>
                </a:lnTo>
                <a:lnTo>
                  <a:pt x="6" y="23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080" name="Freeform 222"/>
          <p:cNvSpPr>
            <a:spLocks/>
          </p:cNvSpPr>
          <p:nvPr/>
        </p:nvSpPr>
        <p:spPr bwMode="auto">
          <a:xfrm>
            <a:off x="4924425" y="866775"/>
            <a:ext cx="352425" cy="381000"/>
          </a:xfrm>
          <a:custGeom>
            <a:avLst/>
            <a:gdLst>
              <a:gd name="T0" fmla="*/ 559474688 w 222"/>
              <a:gd name="T1" fmla="*/ 15120938 h 240"/>
              <a:gd name="T2" fmla="*/ 30241875 w 222"/>
              <a:gd name="T3" fmla="*/ 604837500 h 240"/>
              <a:gd name="T4" fmla="*/ 0 w 222"/>
              <a:gd name="T5" fmla="*/ 604837500 h 240"/>
              <a:gd name="T6" fmla="*/ 529232813 w 222"/>
              <a:gd name="T7" fmla="*/ 15120938 h 240"/>
              <a:gd name="T8" fmla="*/ 544353750 w 222"/>
              <a:gd name="T9" fmla="*/ 0 h 240"/>
              <a:gd name="T10" fmla="*/ 559474688 w 222"/>
              <a:gd name="T11" fmla="*/ 15120938 h 24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2" h="240">
                <a:moveTo>
                  <a:pt x="222" y="6"/>
                </a:moveTo>
                <a:lnTo>
                  <a:pt x="12" y="240"/>
                </a:lnTo>
                <a:lnTo>
                  <a:pt x="0" y="240"/>
                </a:lnTo>
                <a:lnTo>
                  <a:pt x="210" y="6"/>
                </a:lnTo>
                <a:lnTo>
                  <a:pt x="216" y="0"/>
                </a:lnTo>
                <a:lnTo>
                  <a:pt x="222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081" name="Freeform 223"/>
          <p:cNvSpPr>
            <a:spLocks/>
          </p:cNvSpPr>
          <p:nvPr/>
        </p:nvSpPr>
        <p:spPr bwMode="auto">
          <a:xfrm>
            <a:off x="5791200" y="1057275"/>
            <a:ext cx="685800" cy="971550"/>
          </a:xfrm>
          <a:custGeom>
            <a:avLst/>
            <a:gdLst>
              <a:gd name="T0" fmla="*/ 498990938 w 432"/>
              <a:gd name="T1" fmla="*/ 0 h 612"/>
              <a:gd name="T2" fmla="*/ 1088707500 w 432"/>
              <a:gd name="T3" fmla="*/ 468749063 h 612"/>
              <a:gd name="T4" fmla="*/ 1013102813 w 432"/>
              <a:gd name="T5" fmla="*/ 483870000 h 612"/>
              <a:gd name="T6" fmla="*/ 1013102813 w 432"/>
              <a:gd name="T7" fmla="*/ 1315521563 h 612"/>
              <a:gd name="T8" fmla="*/ 75604688 w 432"/>
              <a:gd name="T9" fmla="*/ 1542335625 h 612"/>
              <a:gd name="T10" fmla="*/ 75604688 w 432"/>
              <a:gd name="T11" fmla="*/ 695563125 h 612"/>
              <a:gd name="T12" fmla="*/ 0 w 432"/>
              <a:gd name="T13" fmla="*/ 725805000 h 612"/>
              <a:gd name="T14" fmla="*/ 498990938 w 432"/>
              <a:gd name="T15" fmla="*/ 0 h 61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432" h="612">
                <a:moveTo>
                  <a:pt x="198" y="0"/>
                </a:moveTo>
                <a:lnTo>
                  <a:pt x="432" y="186"/>
                </a:lnTo>
                <a:lnTo>
                  <a:pt x="402" y="192"/>
                </a:lnTo>
                <a:lnTo>
                  <a:pt x="402" y="522"/>
                </a:lnTo>
                <a:lnTo>
                  <a:pt x="30" y="612"/>
                </a:lnTo>
                <a:lnTo>
                  <a:pt x="30" y="276"/>
                </a:lnTo>
                <a:lnTo>
                  <a:pt x="0" y="288"/>
                </a:lnTo>
                <a:lnTo>
                  <a:pt x="19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082" name="Freeform 224"/>
          <p:cNvSpPr>
            <a:spLocks/>
          </p:cNvSpPr>
          <p:nvPr/>
        </p:nvSpPr>
        <p:spPr bwMode="auto">
          <a:xfrm>
            <a:off x="5781675" y="1057275"/>
            <a:ext cx="695325" cy="981075"/>
          </a:xfrm>
          <a:custGeom>
            <a:avLst/>
            <a:gdLst>
              <a:gd name="T0" fmla="*/ 1103828438 w 438"/>
              <a:gd name="T1" fmla="*/ 453628125 h 618"/>
              <a:gd name="T2" fmla="*/ 1103828438 w 438"/>
              <a:gd name="T3" fmla="*/ 483870000 h 618"/>
              <a:gd name="T4" fmla="*/ 1043344688 w 438"/>
              <a:gd name="T5" fmla="*/ 498990938 h 618"/>
              <a:gd name="T6" fmla="*/ 1043344688 w 438"/>
              <a:gd name="T7" fmla="*/ 1315521563 h 618"/>
              <a:gd name="T8" fmla="*/ 1028223750 w 438"/>
              <a:gd name="T9" fmla="*/ 1330642500 h 618"/>
              <a:gd name="T10" fmla="*/ 90725625 w 438"/>
              <a:gd name="T11" fmla="*/ 1557456563 h 618"/>
              <a:gd name="T12" fmla="*/ 75604688 w 438"/>
              <a:gd name="T13" fmla="*/ 1542335625 h 618"/>
              <a:gd name="T14" fmla="*/ 75604688 w 438"/>
              <a:gd name="T15" fmla="*/ 710684063 h 618"/>
              <a:gd name="T16" fmla="*/ 15120938 w 438"/>
              <a:gd name="T17" fmla="*/ 740925938 h 618"/>
              <a:gd name="T18" fmla="*/ 0 w 438"/>
              <a:gd name="T19" fmla="*/ 725805000 h 618"/>
              <a:gd name="T20" fmla="*/ 498990938 w 438"/>
              <a:gd name="T21" fmla="*/ 0 h 618"/>
              <a:gd name="T22" fmla="*/ 529232813 w 438"/>
              <a:gd name="T23" fmla="*/ 0 h 618"/>
              <a:gd name="T24" fmla="*/ 45362813 w 438"/>
              <a:gd name="T25" fmla="*/ 695563125 h 618"/>
              <a:gd name="T26" fmla="*/ 90725625 w 438"/>
              <a:gd name="T27" fmla="*/ 680442188 h 618"/>
              <a:gd name="T28" fmla="*/ 105846563 w 438"/>
              <a:gd name="T29" fmla="*/ 695563125 h 618"/>
              <a:gd name="T30" fmla="*/ 105846563 w 438"/>
              <a:gd name="T31" fmla="*/ 1527214688 h 618"/>
              <a:gd name="T32" fmla="*/ 1013102813 w 438"/>
              <a:gd name="T33" fmla="*/ 1300400625 h 618"/>
              <a:gd name="T34" fmla="*/ 1013102813 w 438"/>
              <a:gd name="T35" fmla="*/ 483870000 h 618"/>
              <a:gd name="T36" fmla="*/ 1028223750 w 438"/>
              <a:gd name="T37" fmla="*/ 468749063 h 618"/>
              <a:gd name="T38" fmla="*/ 1103828438 w 438"/>
              <a:gd name="T39" fmla="*/ 453628125 h 618"/>
              <a:gd name="T40" fmla="*/ 1103828438 w 438"/>
              <a:gd name="T41" fmla="*/ 453628125 h 618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438" h="618">
                <a:moveTo>
                  <a:pt x="438" y="180"/>
                </a:moveTo>
                <a:lnTo>
                  <a:pt x="438" y="192"/>
                </a:lnTo>
                <a:lnTo>
                  <a:pt x="414" y="198"/>
                </a:lnTo>
                <a:lnTo>
                  <a:pt x="414" y="522"/>
                </a:lnTo>
                <a:lnTo>
                  <a:pt x="408" y="528"/>
                </a:lnTo>
                <a:lnTo>
                  <a:pt x="36" y="618"/>
                </a:lnTo>
                <a:lnTo>
                  <a:pt x="30" y="612"/>
                </a:lnTo>
                <a:lnTo>
                  <a:pt x="30" y="282"/>
                </a:lnTo>
                <a:lnTo>
                  <a:pt x="6" y="294"/>
                </a:lnTo>
                <a:lnTo>
                  <a:pt x="0" y="288"/>
                </a:lnTo>
                <a:lnTo>
                  <a:pt x="198" y="0"/>
                </a:lnTo>
                <a:lnTo>
                  <a:pt x="210" y="0"/>
                </a:lnTo>
                <a:lnTo>
                  <a:pt x="18" y="276"/>
                </a:lnTo>
                <a:lnTo>
                  <a:pt x="36" y="270"/>
                </a:lnTo>
                <a:lnTo>
                  <a:pt x="42" y="276"/>
                </a:lnTo>
                <a:lnTo>
                  <a:pt x="42" y="606"/>
                </a:lnTo>
                <a:lnTo>
                  <a:pt x="402" y="516"/>
                </a:lnTo>
                <a:lnTo>
                  <a:pt x="402" y="192"/>
                </a:lnTo>
                <a:lnTo>
                  <a:pt x="408" y="186"/>
                </a:lnTo>
                <a:lnTo>
                  <a:pt x="438" y="18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083" name="Freeform 225"/>
          <p:cNvSpPr>
            <a:spLocks/>
          </p:cNvSpPr>
          <p:nvPr/>
        </p:nvSpPr>
        <p:spPr bwMode="auto">
          <a:xfrm>
            <a:off x="6096000" y="1047750"/>
            <a:ext cx="381000" cy="314325"/>
          </a:xfrm>
          <a:custGeom>
            <a:avLst/>
            <a:gdLst>
              <a:gd name="T0" fmla="*/ 0 w 240"/>
              <a:gd name="T1" fmla="*/ 15120938 h 198"/>
              <a:gd name="T2" fmla="*/ 15120938 w 240"/>
              <a:gd name="T3" fmla="*/ 0 h 198"/>
              <a:gd name="T4" fmla="*/ 604837500 w 240"/>
              <a:gd name="T5" fmla="*/ 468749063 h 198"/>
              <a:gd name="T6" fmla="*/ 604837500 w 240"/>
              <a:gd name="T7" fmla="*/ 498990938 h 198"/>
              <a:gd name="T8" fmla="*/ 15120938 w 240"/>
              <a:gd name="T9" fmla="*/ 30241875 h 198"/>
              <a:gd name="T10" fmla="*/ 0 w 240"/>
              <a:gd name="T11" fmla="*/ 15120938 h 19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40" h="198">
                <a:moveTo>
                  <a:pt x="0" y="6"/>
                </a:moveTo>
                <a:lnTo>
                  <a:pt x="6" y="0"/>
                </a:lnTo>
                <a:lnTo>
                  <a:pt x="240" y="186"/>
                </a:lnTo>
                <a:lnTo>
                  <a:pt x="240" y="198"/>
                </a:lnTo>
                <a:lnTo>
                  <a:pt x="6" y="12"/>
                </a:lnTo>
                <a:lnTo>
                  <a:pt x="0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084" name="Freeform 226"/>
          <p:cNvSpPr>
            <a:spLocks/>
          </p:cNvSpPr>
          <p:nvPr/>
        </p:nvSpPr>
        <p:spPr bwMode="auto">
          <a:xfrm>
            <a:off x="4962525" y="1257300"/>
            <a:ext cx="876300" cy="781050"/>
          </a:xfrm>
          <a:custGeom>
            <a:avLst/>
            <a:gdLst>
              <a:gd name="T0" fmla="*/ 1391126250 w 552"/>
              <a:gd name="T1" fmla="*/ 1239916875 h 492"/>
              <a:gd name="T2" fmla="*/ 15120938 w 552"/>
              <a:gd name="T3" fmla="*/ 816530625 h 492"/>
              <a:gd name="T4" fmla="*/ 0 w 552"/>
              <a:gd name="T5" fmla="*/ 801409688 h 492"/>
              <a:gd name="T6" fmla="*/ 0 w 552"/>
              <a:gd name="T7" fmla="*/ 0 h 492"/>
              <a:gd name="T8" fmla="*/ 30241875 w 552"/>
              <a:gd name="T9" fmla="*/ 0 h 492"/>
              <a:gd name="T10" fmla="*/ 30241875 w 552"/>
              <a:gd name="T11" fmla="*/ 786288750 h 492"/>
              <a:gd name="T12" fmla="*/ 1391126250 w 552"/>
              <a:gd name="T13" fmla="*/ 1209675000 h 492"/>
              <a:gd name="T14" fmla="*/ 1391126250 w 552"/>
              <a:gd name="T15" fmla="*/ 1239916875 h 49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552" h="492">
                <a:moveTo>
                  <a:pt x="552" y="492"/>
                </a:moveTo>
                <a:lnTo>
                  <a:pt x="6" y="324"/>
                </a:lnTo>
                <a:lnTo>
                  <a:pt x="0" y="318"/>
                </a:lnTo>
                <a:lnTo>
                  <a:pt x="0" y="0"/>
                </a:lnTo>
                <a:lnTo>
                  <a:pt x="12" y="0"/>
                </a:lnTo>
                <a:lnTo>
                  <a:pt x="12" y="312"/>
                </a:lnTo>
                <a:lnTo>
                  <a:pt x="552" y="480"/>
                </a:lnTo>
                <a:lnTo>
                  <a:pt x="552" y="49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085" name="Freeform 227"/>
          <p:cNvSpPr>
            <a:spLocks/>
          </p:cNvSpPr>
          <p:nvPr/>
        </p:nvSpPr>
        <p:spPr bwMode="auto">
          <a:xfrm>
            <a:off x="3924300" y="1514475"/>
            <a:ext cx="1390650" cy="314325"/>
          </a:xfrm>
          <a:custGeom>
            <a:avLst/>
            <a:gdLst>
              <a:gd name="T0" fmla="*/ 1663303125 w 876"/>
              <a:gd name="T1" fmla="*/ 0 h 198"/>
              <a:gd name="T2" fmla="*/ 0 w 876"/>
              <a:gd name="T3" fmla="*/ 332660625 h 198"/>
              <a:gd name="T4" fmla="*/ 635079375 w 876"/>
              <a:gd name="T5" fmla="*/ 498990938 h 198"/>
              <a:gd name="T6" fmla="*/ 2147483647 w 876"/>
              <a:gd name="T7" fmla="*/ 151209375 h 198"/>
              <a:gd name="T8" fmla="*/ 1663303125 w 876"/>
              <a:gd name="T9" fmla="*/ 0 h 19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76" h="198">
                <a:moveTo>
                  <a:pt x="660" y="0"/>
                </a:moveTo>
                <a:lnTo>
                  <a:pt x="0" y="132"/>
                </a:lnTo>
                <a:lnTo>
                  <a:pt x="252" y="198"/>
                </a:lnTo>
                <a:lnTo>
                  <a:pt x="876" y="60"/>
                </a:lnTo>
                <a:lnTo>
                  <a:pt x="660" y="0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086" name="Freeform 228"/>
          <p:cNvSpPr>
            <a:spLocks/>
          </p:cNvSpPr>
          <p:nvPr/>
        </p:nvSpPr>
        <p:spPr bwMode="auto">
          <a:xfrm>
            <a:off x="3924300" y="1600200"/>
            <a:ext cx="1390650" cy="238125"/>
          </a:xfrm>
          <a:custGeom>
            <a:avLst/>
            <a:gdLst>
              <a:gd name="T0" fmla="*/ 0 w 876"/>
              <a:gd name="T1" fmla="*/ 181451250 h 150"/>
              <a:gd name="T2" fmla="*/ 635079375 w 876"/>
              <a:gd name="T3" fmla="*/ 347781563 h 150"/>
              <a:gd name="T4" fmla="*/ 2147483647 w 876"/>
              <a:gd name="T5" fmla="*/ 0 h 150"/>
              <a:gd name="T6" fmla="*/ 2147483647 w 876"/>
              <a:gd name="T7" fmla="*/ 30241875 h 150"/>
              <a:gd name="T8" fmla="*/ 635079375 w 876"/>
              <a:gd name="T9" fmla="*/ 378023438 h 150"/>
              <a:gd name="T10" fmla="*/ 0 w 876"/>
              <a:gd name="T11" fmla="*/ 211693125 h 150"/>
              <a:gd name="T12" fmla="*/ 0 w 876"/>
              <a:gd name="T13" fmla="*/ 181451250 h 150"/>
              <a:gd name="T14" fmla="*/ 0 w 876"/>
              <a:gd name="T15" fmla="*/ 181451250 h 15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876" h="150">
                <a:moveTo>
                  <a:pt x="0" y="72"/>
                </a:moveTo>
                <a:lnTo>
                  <a:pt x="252" y="138"/>
                </a:lnTo>
                <a:lnTo>
                  <a:pt x="876" y="0"/>
                </a:lnTo>
                <a:lnTo>
                  <a:pt x="876" y="12"/>
                </a:lnTo>
                <a:lnTo>
                  <a:pt x="252" y="150"/>
                </a:lnTo>
                <a:lnTo>
                  <a:pt x="0" y="84"/>
                </a:lnTo>
                <a:lnTo>
                  <a:pt x="0" y="7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087" name="Freeform 229"/>
          <p:cNvSpPr>
            <a:spLocks/>
          </p:cNvSpPr>
          <p:nvPr/>
        </p:nvSpPr>
        <p:spPr bwMode="auto">
          <a:xfrm>
            <a:off x="4972050" y="1504950"/>
            <a:ext cx="342900" cy="114300"/>
          </a:xfrm>
          <a:custGeom>
            <a:avLst/>
            <a:gdLst>
              <a:gd name="T0" fmla="*/ 544353750 w 216"/>
              <a:gd name="T1" fmla="*/ 181451250 h 72"/>
              <a:gd name="T2" fmla="*/ 0 w 216"/>
              <a:gd name="T3" fmla="*/ 30241875 h 72"/>
              <a:gd name="T4" fmla="*/ 0 w 216"/>
              <a:gd name="T5" fmla="*/ 0 h 72"/>
              <a:gd name="T6" fmla="*/ 544353750 w 216"/>
              <a:gd name="T7" fmla="*/ 151209375 h 72"/>
              <a:gd name="T8" fmla="*/ 544353750 w 216"/>
              <a:gd name="T9" fmla="*/ 181451250 h 72"/>
              <a:gd name="T10" fmla="*/ 544353750 w 216"/>
              <a:gd name="T11" fmla="*/ 181451250 h 7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16" h="72">
                <a:moveTo>
                  <a:pt x="216" y="72"/>
                </a:moveTo>
                <a:lnTo>
                  <a:pt x="0" y="12"/>
                </a:lnTo>
                <a:lnTo>
                  <a:pt x="0" y="0"/>
                </a:lnTo>
                <a:lnTo>
                  <a:pt x="216" y="60"/>
                </a:lnTo>
                <a:lnTo>
                  <a:pt x="216" y="7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088" name="Freeform 230"/>
          <p:cNvSpPr>
            <a:spLocks/>
          </p:cNvSpPr>
          <p:nvPr/>
        </p:nvSpPr>
        <p:spPr bwMode="auto">
          <a:xfrm>
            <a:off x="3924300" y="1504950"/>
            <a:ext cx="1047750" cy="228600"/>
          </a:xfrm>
          <a:custGeom>
            <a:avLst/>
            <a:gdLst>
              <a:gd name="T0" fmla="*/ 1663303125 w 660"/>
              <a:gd name="T1" fmla="*/ 30241875 h 144"/>
              <a:gd name="T2" fmla="*/ 0 w 660"/>
              <a:gd name="T3" fmla="*/ 362902500 h 144"/>
              <a:gd name="T4" fmla="*/ 0 w 660"/>
              <a:gd name="T5" fmla="*/ 332660625 h 144"/>
              <a:gd name="T6" fmla="*/ 1663303125 w 660"/>
              <a:gd name="T7" fmla="*/ 0 h 144"/>
              <a:gd name="T8" fmla="*/ 1663303125 w 660"/>
              <a:gd name="T9" fmla="*/ 30241875 h 14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660" h="144">
                <a:moveTo>
                  <a:pt x="660" y="12"/>
                </a:moveTo>
                <a:lnTo>
                  <a:pt x="0" y="144"/>
                </a:lnTo>
                <a:lnTo>
                  <a:pt x="0" y="132"/>
                </a:lnTo>
                <a:lnTo>
                  <a:pt x="660" y="0"/>
                </a:lnTo>
                <a:lnTo>
                  <a:pt x="660" y="1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089" name="Freeform 231"/>
          <p:cNvSpPr>
            <a:spLocks/>
          </p:cNvSpPr>
          <p:nvPr/>
        </p:nvSpPr>
        <p:spPr bwMode="auto">
          <a:xfrm>
            <a:off x="4371975" y="1619250"/>
            <a:ext cx="895350" cy="438150"/>
          </a:xfrm>
          <a:custGeom>
            <a:avLst/>
            <a:gdLst>
              <a:gd name="T0" fmla="*/ 1421368125 w 564"/>
              <a:gd name="T1" fmla="*/ 0 h 276"/>
              <a:gd name="T2" fmla="*/ 1421368125 w 564"/>
              <a:gd name="T3" fmla="*/ 362902500 h 276"/>
              <a:gd name="T4" fmla="*/ 0 w 564"/>
              <a:gd name="T5" fmla="*/ 695563125 h 276"/>
              <a:gd name="T6" fmla="*/ 0 w 564"/>
              <a:gd name="T7" fmla="*/ 332660625 h 276"/>
              <a:gd name="T8" fmla="*/ 1421368125 w 564"/>
              <a:gd name="T9" fmla="*/ 0 h 27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64" h="276">
                <a:moveTo>
                  <a:pt x="564" y="0"/>
                </a:moveTo>
                <a:lnTo>
                  <a:pt x="564" y="144"/>
                </a:lnTo>
                <a:lnTo>
                  <a:pt x="0" y="276"/>
                </a:lnTo>
                <a:lnTo>
                  <a:pt x="0" y="132"/>
                </a:lnTo>
                <a:lnTo>
                  <a:pt x="56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090" name="Freeform 232"/>
          <p:cNvSpPr>
            <a:spLocks/>
          </p:cNvSpPr>
          <p:nvPr/>
        </p:nvSpPr>
        <p:spPr bwMode="auto">
          <a:xfrm>
            <a:off x="4362450" y="1609725"/>
            <a:ext cx="914400" cy="457200"/>
          </a:xfrm>
          <a:custGeom>
            <a:avLst/>
            <a:gdLst>
              <a:gd name="T0" fmla="*/ 1451610000 w 576"/>
              <a:gd name="T1" fmla="*/ 378023438 h 288"/>
              <a:gd name="T2" fmla="*/ 1436489063 w 576"/>
              <a:gd name="T3" fmla="*/ 393144375 h 288"/>
              <a:gd name="T4" fmla="*/ 15120938 w 576"/>
              <a:gd name="T5" fmla="*/ 725805000 h 288"/>
              <a:gd name="T6" fmla="*/ 0 w 576"/>
              <a:gd name="T7" fmla="*/ 710684063 h 288"/>
              <a:gd name="T8" fmla="*/ 0 w 576"/>
              <a:gd name="T9" fmla="*/ 347781563 h 288"/>
              <a:gd name="T10" fmla="*/ 15120938 w 576"/>
              <a:gd name="T11" fmla="*/ 332660625 h 288"/>
              <a:gd name="T12" fmla="*/ 1436489063 w 576"/>
              <a:gd name="T13" fmla="*/ 0 h 288"/>
              <a:gd name="T14" fmla="*/ 1436489063 w 576"/>
              <a:gd name="T15" fmla="*/ 30241875 h 288"/>
              <a:gd name="T16" fmla="*/ 30241875 w 576"/>
              <a:gd name="T17" fmla="*/ 362902500 h 288"/>
              <a:gd name="T18" fmla="*/ 30241875 w 576"/>
              <a:gd name="T19" fmla="*/ 695563125 h 288"/>
              <a:gd name="T20" fmla="*/ 1436489063 w 576"/>
              <a:gd name="T21" fmla="*/ 362902500 h 288"/>
              <a:gd name="T22" fmla="*/ 1451610000 w 576"/>
              <a:gd name="T23" fmla="*/ 378023438 h 288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576" h="288">
                <a:moveTo>
                  <a:pt x="576" y="150"/>
                </a:moveTo>
                <a:lnTo>
                  <a:pt x="570" y="156"/>
                </a:lnTo>
                <a:lnTo>
                  <a:pt x="6" y="288"/>
                </a:lnTo>
                <a:lnTo>
                  <a:pt x="0" y="282"/>
                </a:lnTo>
                <a:lnTo>
                  <a:pt x="0" y="138"/>
                </a:lnTo>
                <a:lnTo>
                  <a:pt x="6" y="132"/>
                </a:lnTo>
                <a:lnTo>
                  <a:pt x="570" y="0"/>
                </a:lnTo>
                <a:lnTo>
                  <a:pt x="570" y="12"/>
                </a:lnTo>
                <a:lnTo>
                  <a:pt x="12" y="144"/>
                </a:lnTo>
                <a:lnTo>
                  <a:pt x="12" y="276"/>
                </a:lnTo>
                <a:lnTo>
                  <a:pt x="570" y="144"/>
                </a:lnTo>
                <a:lnTo>
                  <a:pt x="576" y="15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091" name="Freeform 233"/>
          <p:cNvSpPr>
            <a:spLocks/>
          </p:cNvSpPr>
          <p:nvPr/>
        </p:nvSpPr>
        <p:spPr bwMode="auto">
          <a:xfrm>
            <a:off x="5257800" y="1609725"/>
            <a:ext cx="19050" cy="238125"/>
          </a:xfrm>
          <a:custGeom>
            <a:avLst/>
            <a:gdLst>
              <a:gd name="T0" fmla="*/ 15120938 w 12"/>
              <a:gd name="T1" fmla="*/ 0 h 150"/>
              <a:gd name="T2" fmla="*/ 30241875 w 12"/>
              <a:gd name="T3" fmla="*/ 15120938 h 150"/>
              <a:gd name="T4" fmla="*/ 30241875 w 12"/>
              <a:gd name="T5" fmla="*/ 378023438 h 150"/>
              <a:gd name="T6" fmla="*/ 0 w 12"/>
              <a:gd name="T7" fmla="*/ 378023438 h 150"/>
              <a:gd name="T8" fmla="*/ 0 w 12"/>
              <a:gd name="T9" fmla="*/ 15120938 h 150"/>
              <a:gd name="T10" fmla="*/ 15120938 w 12"/>
              <a:gd name="T11" fmla="*/ 0 h 15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" h="150">
                <a:moveTo>
                  <a:pt x="6" y="0"/>
                </a:moveTo>
                <a:lnTo>
                  <a:pt x="12" y="6"/>
                </a:lnTo>
                <a:lnTo>
                  <a:pt x="12" y="150"/>
                </a:lnTo>
                <a:lnTo>
                  <a:pt x="0" y="150"/>
                </a:lnTo>
                <a:lnTo>
                  <a:pt x="0" y="6"/>
                </a:lnTo>
                <a:lnTo>
                  <a:pt x="6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092" name="Freeform 234"/>
          <p:cNvSpPr>
            <a:spLocks/>
          </p:cNvSpPr>
          <p:nvPr/>
        </p:nvSpPr>
        <p:spPr bwMode="auto">
          <a:xfrm>
            <a:off x="3962400" y="1733550"/>
            <a:ext cx="409575" cy="333375"/>
          </a:xfrm>
          <a:custGeom>
            <a:avLst/>
            <a:gdLst>
              <a:gd name="T0" fmla="*/ 650200313 w 258"/>
              <a:gd name="T1" fmla="*/ 529232813 h 210"/>
              <a:gd name="T2" fmla="*/ 15120938 w 258"/>
              <a:gd name="T3" fmla="*/ 362902500 h 210"/>
              <a:gd name="T4" fmla="*/ 0 w 258"/>
              <a:gd name="T5" fmla="*/ 347781563 h 210"/>
              <a:gd name="T6" fmla="*/ 0 w 258"/>
              <a:gd name="T7" fmla="*/ 0 h 210"/>
              <a:gd name="T8" fmla="*/ 30241875 w 258"/>
              <a:gd name="T9" fmla="*/ 0 h 210"/>
              <a:gd name="T10" fmla="*/ 30241875 w 258"/>
              <a:gd name="T11" fmla="*/ 332660625 h 210"/>
              <a:gd name="T12" fmla="*/ 650200313 w 258"/>
              <a:gd name="T13" fmla="*/ 498990938 h 210"/>
              <a:gd name="T14" fmla="*/ 650200313 w 258"/>
              <a:gd name="T15" fmla="*/ 529232813 h 21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58" h="210">
                <a:moveTo>
                  <a:pt x="258" y="210"/>
                </a:moveTo>
                <a:lnTo>
                  <a:pt x="6" y="144"/>
                </a:lnTo>
                <a:lnTo>
                  <a:pt x="0" y="138"/>
                </a:lnTo>
                <a:lnTo>
                  <a:pt x="0" y="0"/>
                </a:lnTo>
                <a:lnTo>
                  <a:pt x="12" y="0"/>
                </a:lnTo>
                <a:lnTo>
                  <a:pt x="12" y="132"/>
                </a:lnTo>
                <a:lnTo>
                  <a:pt x="258" y="198"/>
                </a:lnTo>
                <a:lnTo>
                  <a:pt x="258" y="21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093" name="Freeform 235"/>
          <p:cNvSpPr>
            <a:spLocks/>
          </p:cNvSpPr>
          <p:nvPr/>
        </p:nvSpPr>
        <p:spPr bwMode="auto">
          <a:xfrm>
            <a:off x="5467350" y="857250"/>
            <a:ext cx="104775" cy="114300"/>
          </a:xfrm>
          <a:custGeom>
            <a:avLst/>
            <a:gdLst>
              <a:gd name="T0" fmla="*/ 0 w 66"/>
              <a:gd name="T1" fmla="*/ 0 h 72"/>
              <a:gd name="T2" fmla="*/ 0 w 66"/>
              <a:gd name="T3" fmla="*/ 151209375 h 72"/>
              <a:gd name="T4" fmla="*/ 105846563 w 66"/>
              <a:gd name="T5" fmla="*/ 181451250 h 72"/>
              <a:gd name="T6" fmla="*/ 136088438 w 66"/>
              <a:gd name="T7" fmla="*/ 136088438 h 72"/>
              <a:gd name="T8" fmla="*/ 166330313 w 66"/>
              <a:gd name="T9" fmla="*/ 151209375 h 72"/>
              <a:gd name="T10" fmla="*/ 166330313 w 66"/>
              <a:gd name="T11" fmla="*/ 0 h 72"/>
              <a:gd name="T12" fmla="*/ 105846563 w 66"/>
              <a:gd name="T13" fmla="*/ 15120938 h 72"/>
              <a:gd name="T14" fmla="*/ 0 w 66"/>
              <a:gd name="T15" fmla="*/ 0 h 7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66" h="72">
                <a:moveTo>
                  <a:pt x="0" y="0"/>
                </a:moveTo>
                <a:lnTo>
                  <a:pt x="0" y="60"/>
                </a:lnTo>
                <a:lnTo>
                  <a:pt x="42" y="72"/>
                </a:lnTo>
                <a:lnTo>
                  <a:pt x="54" y="54"/>
                </a:lnTo>
                <a:lnTo>
                  <a:pt x="66" y="60"/>
                </a:lnTo>
                <a:lnTo>
                  <a:pt x="66" y="0"/>
                </a:lnTo>
                <a:lnTo>
                  <a:pt x="42" y="6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094" name="Freeform 236"/>
          <p:cNvSpPr>
            <a:spLocks/>
          </p:cNvSpPr>
          <p:nvPr/>
        </p:nvSpPr>
        <p:spPr bwMode="auto">
          <a:xfrm>
            <a:off x="5457825" y="847725"/>
            <a:ext cx="123825" cy="133350"/>
          </a:xfrm>
          <a:custGeom>
            <a:avLst/>
            <a:gdLst>
              <a:gd name="T0" fmla="*/ 15120938 w 78"/>
              <a:gd name="T1" fmla="*/ 151209375 h 84"/>
              <a:gd name="T2" fmla="*/ 120967500 w 78"/>
              <a:gd name="T3" fmla="*/ 181451250 h 84"/>
              <a:gd name="T4" fmla="*/ 136088438 w 78"/>
              <a:gd name="T5" fmla="*/ 151209375 h 84"/>
              <a:gd name="T6" fmla="*/ 151209375 w 78"/>
              <a:gd name="T7" fmla="*/ 136088438 h 84"/>
              <a:gd name="T8" fmla="*/ 166330313 w 78"/>
              <a:gd name="T9" fmla="*/ 151209375 h 84"/>
              <a:gd name="T10" fmla="*/ 166330313 w 78"/>
              <a:gd name="T11" fmla="*/ 30241875 h 84"/>
              <a:gd name="T12" fmla="*/ 120967500 w 78"/>
              <a:gd name="T13" fmla="*/ 45362813 h 84"/>
              <a:gd name="T14" fmla="*/ 15120938 w 78"/>
              <a:gd name="T15" fmla="*/ 30241875 h 84"/>
              <a:gd name="T16" fmla="*/ 15120938 w 78"/>
              <a:gd name="T17" fmla="*/ 0 h 84"/>
              <a:gd name="T18" fmla="*/ 120967500 w 78"/>
              <a:gd name="T19" fmla="*/ 15120938 h 84"/>
              <a:gd name="T20" fmla="*/ 181451250 w 78"/>
              <a:gd name="T21" fmla="*/ 0 h 84"/>
              <a:gd name="T22" fmla="*/ 196572188 w 78"/>
              <a:gd name="T23" fmla="*/ 15120938 h 84"/>
              <a:gd name="T24" fmla="*/ 196572188 w 78"/>
              <a:gd name="T25" fmla="*/ 166330313 h 84"/>
              <a:gd name="T26" fmla="*/ 181451250 w 78"/>
              <a:gd name="T27" fmla="*/ 181451250 h 84"/>
              <a:gd name="T28" fmla="*/ 151209375 w 78"/>
              <a:gd name="T29" fmla="*/ 166330313 h 84"/>
              <a:gd name="T30" fmla="*/ 136088438 w 78"/>
              <a:gd name="T31" fmla="*/ 196572188 h 84"/>
              <a:gd name="T32" fmla="*/ 120967500 w 78"/>
              <a:gd name="T33" fmla="*/ 211693125 h 84"/>
              <a:gd name="T34" fmla="*/ 15120938 w 78"/>
              <a:gd name="T35" fmla="*/ 181451250 h 84"/>
              <a:gd name="T36" fmla="*/ 0 w 78"/>
              <a:gd name="T37" fmla="*/ 166330313 h 84"/>
              <a:gd name="T38" fmla="*/ 15120938 w 78"/>
              <a:gd name="T39" fmla="*/ 151209375 h 8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78" h="84">
                <a:moveTo>
                  <a:pt x="6" y="60"/>
                </a:moveTo>
                <a:lnTo>
                  <a:pt x="48" y="72"/>
                </a:lnTo>
                <a:lnTo>
                  <a:pt x="54" y="60"/>
                </a:lnTo>
                <a:lnTo>
                  <a:pt x="60" y="54"/>
                </a:lnTo>
                <a:lnTo>
                  <a:pt x="66" y="60"/>
                </a:lnTo>
                <a:lnTo>
                  <a:pt x="66" y="12"/>
                </a:lnTo>
                <a:lnTo>
                  <a:pt x="48" y="18"/>
                </a:lnTo>
                <a:lnTo>
                  <a:pt x="6" y="12"/>
                </a:lnTo>
                <a:lnTo>
                  <a:pt x="6" y="0"/>
                </a:lnTo>
                <a:lnTo>
                  <a:pt x="48" y="6"/>
                </a:lnTo>
                <a:lnTo>
                  <a:pt x="72" y="0"/>
                </a:lnTo>
                <a:lnTo>
                  <a:pt x="78" y="6"/>
                </a:lnTo>
                <a:lnTo>
                  <a:pt x="78" y="66"/>
                </a:lnTo>
                <a:lnTo>
                  <a:pt x="72" y="72"/>
                </a:lnTo>
                <a:lnTo>
                  <a:pt x="60" y="66"/>
                </a:lnTo>
                <a:lnTo>
                  <a:pt x="54" y="78"/>
                </a:lnTo>
                <a:lnTo>
                  <a:pt x="48" y="84"/>
                </a:lnTo>
                <a:lnTo>
                  <a:pt x="6" y="72"/>
                </a:lnTo>
                <a:lnTo>
                  <a:pt x="0" y="66"/>
                </a:lnTo>
                <a:lnTo>
                  <a:pt x="6" y="6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095" name="Freeform 237"/>
          <p:cNvSpPr>
            <a:spLocks/>
          </p:cNvSpPr>
          <p:nvPr/>
        </p:nvSpPr>
        <p:spPr bwMode="auto">
          <a:xfrm>
            <a:off x="5457825" y="847725"/>
            <a:ext cx="19050" cy="104775"/>
          </a:xfrm>
          <a:custGeom>
            <a:avLst/>
            <a:gdLst>
              <a:gd name="T0" fmla="*/ 30241875 w 12"/>
              <a:gd name="T1" fmla="*/ 15120938 h 66"/>
              <a:gd name="T2" fmla="*/ 30241875 w 12"/>
              <a:gd name="T3" fmla="*/ 166330313 h 66"/>
              <a:gd name="T4" fmla="*/ 0 w 12"/>
              <a:gd name="T5" fmla="*/ 166330313 h 66"/>
              <a:gd name="T6" fmla="*/ 0 w 12"/>
              <a:gd name="T7" fmla="*/ 15120938 h 66"/>
              <a:gd name="T8" fmla="*/ 15120938 w 12"/>
              <a:gd name="T9" fmla="*/ 0 h 66"/>
              <a:gd name="T10" fmla="*/ 30241875 w 12"/>
              <a:gd name="T11" fmla="*/ 15120938 h 6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" h="66">
                <a:moveTo>
                  <a:pt x="12" y="6"/>
                </a:moveTo>
                <a:lnTo>
                  <a:pt x="12" y="66"/>
                </a:lnTo>
                <a:lnTo>
                  <a:pt x="0" y="66"/>
                </a:lnTo>
                <a:lnTo>
                  <a:pt x="0" y="6"/>
                </a:lnTo>
                <a:lnTo>
                  <a:pt x="6" y="0"/>
                </a:lnTo>
                <a:lnTo>
                  <a:pt x="12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096" name="Rectangle 238"/>
          <p:cNvSpPr>
            <a:spLocks noChangeArrowheads="1"/>
          </p:cNvSpPr>
          <p:nvPr/>
        </p:nvSpPr>
        <p:spPr bwMode="auto">
          <a:xfrm>
            <a:off x="5514975" y="866775"/>
            <a:ext cx="19050" cy="9525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a-DK" altLang="da-DK"/>
          </a:p>
        </p:txBody>
      </p:sp>
      <p:sp>
        <p:nvSpPr>
          <p:cNvPr id="3097" name="Freeform 239"/>
          <p:cNvSpPr>
            <a:spLocks/>
          </p:cNvSpPr>
          <p:nvPr/>
        </p:nvSpPr>
        <p:spPr bwMode="auto">
          <a:xfrm>
            <a:off x="5467350" y="838200"/>
            <a:ext cx="104775" cy="28575"/>
          </a:xfrm>
          <a:custGeom>
            <a:avLst/>
            <a:gdLst>
              <a:gd name="T0" fmla="*/ 0 w 66"/>
              <a:gd name="T1" fmla="*/ 15120938 h 18"/>
              <a:gd name="T2" fmla="*/ 75604688 w 66"/>
              <a:gd name="T3" fmla="*/ 0 h 18"/>
              <a:gd name="T4" fmla="*/ 166330313 w 66"/>
              <a:gd name="T5" fmla="*/ 15120938 h 18"/>
              <a:gd name="T6" fmla="*/ 166330313 w 66"/>
              <a:gd name="T7" fmla="*/ 45362813 h 18"/>
              <a:gd name="T8" fmla="*/ 75604688 w 66"/>
              <a:gd name="T9" fmla="*/ 30241875 h 18"/>
              <a:gd name="T10" fmla="*/ 0 w 66"/>
              <a:gd name="T11" fmla="*/ 45362813 h 18"/>
              <a:gd name="T12" fmla="*/ 0 w 66"/>
              <a:gd name="T13" fmla="*/ 15120938 h 1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66" h="18">
                <a:moveTo>
                  <a:pt x="0" y="6"/>
                </a:moveTo>
                <a:lnTo>
                  <a:pt x="30" y="0"/>
                </a:lnTo>
                <a:lnTo>
                  <a:pt x="66" y="6"/>
                </a:lnTo>
                <a:lnTo>
                  <a:pt x="66" y="18"/>
                </a:lnTo>
                <a:lnTo>
                  <a:pt x="30" y="12"/>
                </a:lnTo>
                <a:lnTo>
                  <a:pt x="0" y="18"/>
                </a:lnTo>
                <a:lnTo>
                  <a:pt x="0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098" name="Freeform 240"/>
          <p:cNvSpPr>
            <a:spLocks/>
          </p:cNvSpPr>
          <p:nvPr/>
        </p:nvSpPr>
        <p:spPr bwMode="auto">
          <a:xfrm>
            <a:off x="5886450" y="1524000"/>
            <a:ext cx="114300" cy="114300"/>
          </a:xfrm>
          <a:custGeom>
            <a:avLst/>
            <a:gdLst>
              <a:gd name="T0" fmla="*/ 0 w 72"/>
              <a:gd name="T1" fmla="*/ 30241875 h 72"/>
              <a:gd name="T2" fmla="*/ 0 w 72"/>
              <a:gd name="T3" fmla="*/ 181451250 h 72"/>
              <a:gd name="T4" fmla="*/ 181451250 w 72"/>
              <a:gd name="T5" fmla="*/ 151209375 h 72"/>
              <a:gd name="T6" fmla="*/ 181451250 w 72"/>
              <a:gd name="T7" fmla="*/ 0 h 72"/>
              <a:gd name="T8" fmla="*/ 0 w 72"/>
              <a:gd name="T9" fmla="*/ 30241875 h 7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2" h="72">
                <a:moveTo>
                  <a:pt x="0" y="12"/>
                </a:moveTo>
                <a:lnTo>
                  <a:pt x="0" y="72"/>
                </a:lnTo>
                <a:lnTo>
                  <a:pt x="72" y="60"/>
                </a:lnTo>
                <a:lnTo>
                  <a:pt x="72" y="0"/>
                </a:lnTo>
                <a:lnTo>
                  <a:pt x="0" y="1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099" name="Freeform 241"/>
          <p:cNvSpPr>
            <a:spLocks/>
          </p:cNvSpPr>
          <p:nvPr/>
        </p:nvSpPr>
        <p:spPr bwMode="auto">
          <a:xfrm>
            <a:off x="5876925" y="1514475"/>
            <a:ext cx="133350" cy="133350"/>
          </a:xfrm>
          <a:custGeom>
            <a:avLst/>
            <a:gdLst>
              <a:gd name="T0" fmla="*/ 15120938 w 84"/>
              <a:gd name="T1" fmla="*/ 181451250 h 84"/>
              <a:gd name="T2" fmla="*/ 181451250 w 84"/>
              <a:gd name="T3" fmla="*/ 151209375 h 84"/>
              <a:gd name="T4" fmla="*/ 181451250 w 84"/>
              <a:gd name="T5" fmla="*/ 30241875 h 84"/>
              <a:gd name="T6" fmla="*/ 15120938 w 84"/>
              <a:gd name="T7" fmla="*/ 60483750 h 84"/>
              <a:gd name="T8" fmla="*/ 15120938 w 84"/>
              <a:gd name="T9" fmla="*/ 30241875 h 84"/>
              <a:gd name="T10" fmla="*/ 196572188 w 84"/>
              <a:gd name="T11" fmla="*/ 0 h 84"/>
              <a:gd name="T12" fmla="*/ 211693125 w 84"/>
              <a:gd name="T13" fmla="*/ 15120938 h 84"/>
              <a:gd name="T14" fmla="*/ 211693125 w 84"/>
              <a:gd name="T15" fmla="*/ 166330313 h 84"/>
              <a:gd name="T16" fmla="*/ 196572188 w 84"/>
              <a:gd name="T17" fmla="*/ 181451250 h 84"/>
              <a:gd name="T18" fmla="*/ 15120938 w 84"/>
              <a:gd name="T19" fmla="*/ 211693125 h 84"/>
              <a:gd name="T20" fmla="*/ 0 w 84"/>
              <a:gd name="T21" fmla="*/ 196572188 h 84"/>
              <a:gd name="T22" fmla="*/ 15120938 w 84"/>
              <a:gd name="T23" fmla="*/ 181451250 h 8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84" h="84">
                <a:moveTo>
                  <a:pt x="6" y="72"/>
                </a:moveTo>
                <a:lnTo>
                  <a:pt x="72" y="60"/>
                </a:lnTo>
                <a:lnTo>
                  <a:pt x="72" y="12"/>
                </a:lnTo>
                <a:lnTo>
                  <a:pt x="6" y="24"/>
                </a:lnTo>
                <a:lnTo>
                  <a:pt x="6" y="12"/>
                </a:lnTo>
                <a:lnTo>
                  <a:pt x="78" y="0"/>
                </a:lnTo>
                <a:lnTo>
                  <a:pt x="84" y="6"/>
                </a:lnTo>
                <a:lnTo>
                  <a:pt x="84" y="66"/>
                </a:lnTo>
                <a:lnTo>
                  <a:pt x="78" y="72"/>
                </a:lnTo>
                <a:lnTo>
                  <a:pt x="6" y="84"/>
                </a:lnTo>
                <a:lnTo>
                  <a:pt x="0" y="78"/>
                </a:lnTo>
                <a:lnTo>
                  <a:pt x="6" y="7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100" name="Freeform 242"/>
          <p:cNvSpPr>
            <a:spLocks/>
          </p:cNvSpPr>
          <p:nvPr/>
        </p:nvSpPr>
        <p:spPr bwMode="auto">
          <a:xfrm>
            <a:off x="5876925" y="1533525"/>
            <a:ext cx="19050" cy="104775"/>
          </a:xfrm>
          <a:custGeom>
            <a:avLst/>
            <a:gdLst>
              <a:gd name="T0" fmla="*/ 30241875 w 12"/>
              <a:gd name="T1" fmla="*/ 15120938 h 66"/>
              <a:gd name="T2" fmla="*/ 30241875 w 12"/>
              <a:gd name="T3" fmla="*/ 166330313 h 66"/>
              <a:gd name="T4" fmla="*/ 0 w 12"/>
              <a:gd name="T5" fmla="*/ 166330313 h 66"/>
              <a:gd name="T6" fmla="*/ 0 w 12"/>
              <a:gd name="T7" fmla="*/ 15120938 h 66"/>
              <a:gd name="T8" fmla="*/ 15120938 w 12"/>
              <a:gd name="T9" fmla="*/ 0 h 66"/>
              <a:gd name="T10" fmla="*/ 30241875 w 12"/>
              <a:gd name="T11" fmla="*/ 15120938 h 6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" h="66">
                <a:moveTo>
                  <a:pt x="12" y="6"/>
                </a:moveTo>
                <a:lnTo>
                  <a:pt x="12" y="66"/>
                </a:lnTo>
                <a:lnTo>
                  <a:pt x="0" y="66"/>
                </a:lnTo>
                <a:lnTo>
                  <a:pt x="0" y="6"/>
                </a:lnTo>
                <a:lnTo>
                  <a:pt x="6" y="0"/>
                </a:lnTo>
                <a:lnTo>
                  <a:pt x="12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101" name="Freeform 243"/>
          <p:cNvSpPr>
            <a:spLocks/>
          </p:cNvSpPr>
          <p:nvPr/>
        </p:nvSpPr>
        <p:spPr bwMode="auto">
          <a:xfrm>
            <a:off x="6067425" y="1476375"/>
            <a:ext cx="133350" cy="123825"/>
          </a:xfrm>
          <a:custGeom>
            <a:avLst/>
            <a:gdLst>
              <a:gd name="T0" fmla="*/ 0 w 84"/>
              <a:gd name="T1" fmla="*/ 45362813 h 78"/>
              <a:gd name="T2" fmla="*/ 0 w 84"/>
              <a:gd name="T3" fmla="*/ 196572188 h 78"/>
              <a:gd name="T4" fmla="*/ 211693125 w 84"/>
              <a:gd name="T5" fmla="*/ 151209375 h 78"/>
              <a:gd name="T6" fmla="*/ 211693125 w 84"/>
              <a:gd name="T7" fmla="*/ 0 h 78"/>
              <a:gd name="T8" fmla="*/ 0 w 84"/>
              <a:gd name="T9" fmla="*/ 45362813 h 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4" h="78">
                <a:moveTo>
                  <a:pt x="0" y="18"/>
                </a:moveTo>
                <a:lnTo>
                  <a:pt x="0" y="78"/>
                </a:lnTo>
                <a:lnTo>
                  <a:pt x="84" y="60"/>
                </a:lnTo>
                <a:lnTo>
                  <a:pt x="84" y="0"/>
                </a:lnTo>
                <a:lnTo>
                  <a:pt x="0" y="1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102" name="Freeform 244"/>
          <p:cNvSpPr>
            <a:spLocks/>
          </p:cNvSpPr>
          <p:nvPr/>
        </p:nvSpPr>
        <p:spPr bwMode="auto">
          <a:xfrm>
            <a:off x="6057900" y="1466850"/>
            <a:ext cx="152400" cy="142875"/>
          </a:xfrm>
          <a:custGeom>
            <a:avLst/>
            <a:gdLst>
              <a:gd name="T0" fmla="*/ 15120938 w 96"/>
              <a:gd name="T1" fmla="*/ 196572188 h 90"/>
              <a:gd name="T2" fmla="*/ 211693125 w 96"/>
              <a:gd name="T3" fmla="*/ 151209375 h 90"/>
              <a:gd name="T4" fmla="*/ 211693125 w 96"/>
              <a:gd name="T5" fmla="*/ 30241875 h 90"/>
              <a:gd name="T6" fmla="*/ 15120938 w 96"/>
              <a:gd name="T7" fmla="*/ 75604688 h 90"/>
              <a:gd name="T8" fmla="*/ 15120938 w 96"/>
              <a:gd name="T9" fmla="*/ 45362813 h 90"/>
              <a:gd name="T10" fmla="*/ 226814063 w 96"/>
              <a:gd name="T11" fmla="*/ 0 h 90"/>
              <a:gd name="T12" fmla="*/ 241935000 w 96"/>
              <a:gd name="T13" fmla="*/ 15120938 h 90"/>
              <a:gd name="T14" fmla="*/ 241935000 w 96"/>
              <a:gd name="T15" fmla="*/ 166330313 h 90"/>
              <a:gd name="T16" fmla="*/ 226814063 w 96"/>
              <a:gd name="T17" fmla="*/ 181451250 h 90"/>
              <a:gd name="T18" fmla="*/ 15120938 w 96"/>
              <a:gd name="T19" fmla="*/ 226814063 h 90"/>
              <a:gd name="T20" fmla="*/ 0 w 96"/>
              <a:gd name="T21" fmla="*/ 211693125 h 90"/>
              <a:gd name="T22" fmla="*/ 15120938 w 96"/>
              <a:gd name="T23" fmla="*/ 196572188 h 9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96" h="90">
                <a:moveTo>
                  <a:pt x="6" y="78"/>
                </a:moveTo>
                <a:lnTo>
                  <a:pt x="84" y="60"/>
                </a:lnTo>
                <a:lnTo>
                  <a:pt x="84" y="12"/>
                </a:lnTo>
                <a:lnTo>
                  <a:pt x="6" y="30"/>
                </a:lnTo>
                <a:lnTo>
                  <a:pt x="6" y="18"/>
                </a:lnTo>
                <a:lnTo>
                  <a:pt x="90" y="0"/>
                </a:lnTo>
                <a:lnTo>
                  <a:pt x="96" y="6"/>
                </a:lnTo>
                <a:lnTo>
                  <a:pt x="96" y="66"/>
                </a:lnTo>
                <a:lnTo>
                  <a:pt x="90" y="72"/>
                </a:lnTo>
                <a:lnTo>
                  <a:pt x="6" y="90"/>
                </a:lnTo>
                <a:lnTo>
                  <a:pt x="0" y="84"/>
                </a:lnTo>
                <a:lnTo>
                  <a:pt x="6" y="7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103" name="Freeform 245"/>
          <p:cNvSpPr>
            <a:spLocks/>
          </p:cNvSpPr>
          <p:nvPr/>
        </p:nvSpPr>
        <p:spPr bwMode="auto">
          <a:xfrm>
            <a:off x="6057900" y="1495425"/>
            <a:ext cx="19050" cy="104775"/>
          </a:xfrm>
          <a:custGeom>
            <a:avLst/>
            <a:gdLst>
              <a:gd name="T0" fmla="*/ 30241875 w 12"/>
              <a:gd name="T1" fmla="*/ 15120938 h 66"/>
              <a:gd name="T2" fmla="*/ 30241875 w 12"/>
              <a:gd name="T3" fmla="*/ 166330313 h 66"/>
              <a:gd name="T4" fmla="*/ 0 w 12"/>
              <a:gd name="T5" fmla="*/ 166330313 h 66"/>
              <a:gd name="T6" fmla="*/ 0 w 12"/>
              <a:gd name="T7" fmla="*/ 15120938 h 66"/>
              <a:gd name="T8" fmla="*/ 15120938 w 12"/>
              <a:gd name="T9" fmla="*/ 0 h 66"/>
              <a:gd name="T10" fmla="*/ 30241875 w 12"/>
              <a:gd name="T11" fmla="*/ 15120938 h 6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" h="66">
                <a:moveTo>
                  <a:pt x="12" y="6"/>
                </a:moveTo>
                <a:lnTo>
                  <a:pt x="12" y="66"/>
                </a:lnTo>
                <a:lnTo>
                  <a:pt x="0" y="66"/>
                </a:lnTo>
                <a:lnTo>
                  <a:pt x="0" y="6"/>
                </a:lnTo>
                <a:lnTo>
                  <a:pt x="6" y="0"/>
                </a:lnTo>
                <a:lnTo>
                  <a:pt x="12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104" name="Freeform 246"/>
          <p:cNvSpPr>
            <a:spLocks/>
          </p:cNvSpPr>
          <p:nvPr/>
        </p:nvSpPr>
        <p:spPr bwMode="auto">
          <a:xfrm>
            <a:off x="6257925" y="1447800"/>
            <a:ext cx="114300" cy="114300"/>
          </a:xfrm>
          <a:custGeom>
            <a:avLst/>
            <a:gdLst>
              <a:gd name="T0" fmla="*/ 0 w 72"/>
              <a:gd name="T1" fmla="*/ 30241875 h 72"/>
              <a:gd name="T2" fmla="*/ 0 w 72"/>
              <a:gd name="T3" fmla="*/ 181451250 h 72"/>
              <a:gd name="T4" fmla="*/ 181451250 w 72"/>
              <a:gd name="T5" fmla="*/ 151209375 h 72"/>
              <a:gd name="T6" fmla="*/ 181451250 w 72"/>
              <a:gd name="T7" fmla="*/ 0 h 72"/>
              <a:gd name="T8" fmla="*/ 0 w 72"/>
              <a:gd name="T9" fmla="*/ 30241875 h 7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2" h="72">
                <a:moveTo>
                  <a:pt x="0" y="12"/>
                </a:moveTo>
                <a:lnTo>
                  <a:pt x="0" y="72"/>
                </a:lnTo>
                <a:lnTo>
                  <a:pt x="72" y="60"/>
                </a:lnTo>
                <a:lnTo>
                  <a:pt x="72" y="0"/>
                </a:lnTo>
                <a:lnTo>
                  <a:pt x="0" y="1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105" name="Freeform 247"/>
          <p:cNvSpPr>
            <a:spLocks/>
          </p:cNvSpPr>
          <p:nvPr/>
        </p:nvSpPr>
        <p:spPr bwMode="auto">
          <a:xfrm>
            <a:off x="6248400" y="1438275"/>
            <a:ext cx="133350" cy="133350"/>
          </a:xfrm>
          <a:custGeom>
            <a:avLst/>
            <a:gdLst>
              <a:gd name="T0" fmla="*/ 15120938 w 84"/>
              <a:gd name="T1" fmla="*/ 181451250 h 84"/>
              <a:gd name="T2" fmla="*/ 181451250 w 84"/>
              <a:gd name="T3" fmla="*/ 151209375 h 84"/>
              <a:gd name="T4" fmla="*/ 181451250 w 84"/>
              <a:gd name="T5" fmla="*/ 30241875 h 84"/>
              <a:gd name="T6" fmla="*/ 15120938 w 84"/>
              <a:gd name="T7" fmla="*/ 60483750 h 84"/>
              <a:gd name="T8" fmla="*/ 15120938 w 84"/>
              <a:gd name="T9" fmla="*/ 30241875 h 84"/>
              <a:gd name="T10" fmla="*/ 196572188 w 84"/>
              <a:gd name="T11" fmla="*/ 0 h 84"/>
              <a:gd name="T12" fmla="*/ 211693125 w 84"/>
              <a:gd name="T13" fmla="*/ 15120938 h 84"/>
              <a:gd name="T14" fmla="*/ 211693125 w 84"/>
              <a:gd name="T15" fmla="*/ 166330313 h 84"/>
              <a:gd name="T16" fmla="*/ 196572188 w 84"/>
              <a:gd name="T17" fmla="*/ 181451250 h 84"/>
              <a:gd name="T18" fmla="*/ 15120938 w 84"/>
              <a:gd name="T19" fmla="*/ 211693125 h 84"/>
              <a:gd name="T20" fmla="*/ 0 w 84"/>
              <a:gd name="T21" fmla="*/ 196572188 h 84"/>
              <a:gd name="T22" fmla="*/ 15120938 w 84"/>
              <a:gd name="T23" fmla="*/ 181451250 h 8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84" h="84">
                <a:moveTo>
                  <a:pt x="6" y="72"/>
                </a:moveTo>
                <a:lnTo>
                  <a:pt x="72" y="60"/>
                </a:lnTo>
                <a:lnTo>
                  <a:pt x="72" y="12"/>
                </a:lnTo>
                <a:lnTo>
                  <a:pt x="6" y="24"/>
                </a:lnTo>
                <a:lnTo>
                  <a:pt x="6" y="12"/>
                </a:lnTo>
                <a:lnTo>
                  <a:pt x="78" y="0"/>
                </a:lnTo>
                <a:lnTo>
                  <a:pt x="84" y="6"/>
                </a:lnTo>
                <a:lnTo>
                  <a:pt x="84" y="66"/>
                </a:lnTo>
                <a:lnTo>
                  <a:pt x="78" y="72"/>
                </a:lnTo>
                <a:lnTo>
                  <a:pt x="6" y="84"/>
                </a:lnTo>
                <a:lnTo>
                  <a:pt x="0" y="78"/>
                </a:lnTo>
                <a:lnTo>
                  <a:pt x="6" y="7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106" name="Freeform 248"/>
          <p:cNvSpPr>
            <a:spLocks/>
          </p:cNvSpPr>
          <p:nvPr/>
        </p:nvSpPr>
        <p:spPr bwMode="auto">
          <a:xfrm>
            <a:off x="6248400" y="1457325"/>
            <a:ext cx="19050" cy="104775"/>
          </a:xfrm>
          <a:custGeom>
            <a:avLst/>
            <a:gdLst>
              <a:gd name="T0" fmla="*/ 30241875 w 12"/>
              <a:gd name="T1" fmla="*/ 15120938 h 66"/>
              <a:gd name="T2" fmla="*/ 30241875 w 12"/>
              <a:gd name="T3" fmla="*/ 166330313 h 66"/>
              <a:gd name="T4" fmla="*/ 0 w 12"/>
              <a:gd name="T5" fmla="*/ 166330313 h 66"/>
              <a:gd name="T6" fmla="*/ 0 w 12"/>
              <a:gd name="T7" fmla="*/ 15120938 h 66"/>
              <a:gd name="T8" fmla="*/ 15120938 w 12"/>
              <a:gd name="T9" fmla="*/ 0 h 66"/>
              <a:gd name="T10" fmla="*/ 30241875 w 12"/>
              <a:gd name="T11" fmla="*/ 15120938 h 6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" h="66">
                <a:moveTo>
                  <a:pt x="12" y="6"/>
                </a:moveTo>
                <a:lnTo>
                  <a:pt x="12" y="66"/>
                </a:lnTo>
                <a:lnTo>
                  <a:pt x="0" y="66"/>
                </a:lnTo>
                <a:lnTo>
                  <a:pt x="0" y="6"/>
                </a:lnTo>
                <a:lnTo>
                  <a:pt x="6" y="0"/>
                </a:lnTo>
                <a:lnTo>
                  <a:pt x="12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107" name="Freeform 249"/>
          <p:cNvSpPr>
            <a:spLocks/>
          </p:cNvSpPr>
          <p:nvPr/>
        </p:nvSpPr>
        <p:spPr bwMode="auto">
          <a:xfrm>
            <a:off x="5886450" y="1676400"/>
            <a:ext cx="114300" cy="123825"/>
          </a:xfrm>
          <a:custGeom>
            <a:avLst/>
            <a:gdLst>
              <a:gd name="T0" fmla="*/ 0 w 72"/>
              <a:gd name="T1" fmla="*/ 30241875 h 78"/>
              <a:gd name="T2" fmla="*/ 0 w 72"/>
              <a:gd name="T3" fmla="*/ 196572188 h 78"/>
              <a:gd name="T4" fmla="*/ 181451250 w 72"/>
              <a:gd name="T5" fmla="*/ 151209375 h 78"/>
              <a:gd name="T6" fmla="*/ 181451250 w 72"/>
              <a:gd name="T7" fmla="*/ 0 h 78"/>
              <a:gd name="T8" fmla="*/ 0 w 72"/>
              <a:gd name="T9" fmla="*/ 30241875 h 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2" h="78">
                <a:moveTo>
                  <a:pt x="0" y="12"/>
                </a:moveTo>
                <a:lnTo>
                  <a:pt x="0" y="78"/>
                </a:lnTo>
                <a:lnTo>
                  <a:pt x="72" y="60"/>
                </a:lnTo>
                <a:lnTo>
                  <a:pt x="72" y="0"/>
                </a:lnTo>
                <a:lnTo>
                  <a:pt x="0" y="1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108" name="Freeform 250"/>
          <p:cNvSpPr>
            <a:spLocks/>
          </p:cNvSpPr>
          <p:nvPr/>
        </p:nvSpPr>
        <p:spPr bwMode="auto">
          <a:xfrm>
            <a:off x="5876925" y="1666875"/>
            <a:ext cx="133350" cy="142875"/>
          </a:xfrm>
          <a:custGeom>
            <a:avLst/>
            <a:gdLst>
              <a:gd name="T0" fmla="*/ 15120938 w 84"/>
              <a:gd name="T1" fmla="*/ 196572188 h 90"/>
              <a:gd name="T2" fmla="*/ 181451250 w 84"/>
              <a:gd name="T3" fmla="*/ 151209375 h 90"/>
              <a:gd name="T4" fmla="*/ 181451250 w 84"/>
              <a:gd name="T5" fmla="*/ 30241875 h 90"/>
              <a:gd name="T6" fmla="*/ 15120938 w 84"/>
              <a:gd name="T7" fmla="*/ 60483750 h 90"/>
              <a:gd name="T8" fmla="*/ 15120938 w 84"/>
              <a:gd name="T9" fmla="*/ 30241875 h 90"/>
              <a:gd name="T10" fmla="*/ 196572188 w 84"/>
              <a:gd name="T11" fmla="*/ 0 h 90"/>
              <a:gd name="T12" fmla="*/ 211693125 w 84"/>
              <a:gd name="T13" fmla="*/ 15120938 h 90"/>
              <a:gd name="T14" fmla="*/ 211693125 w 84"/>
              <a:gd name="T15" fmla="*/ 166330313 h 90"/>
              <a:gd name="T16" fmla="*/ 196572188 w 84"/>
              <a:gd name="T17" fmla="*/ 181451250 h 90"/>
              <a:gd name="T18" fmla="*/ 15120938 w 84"/>
              <a:gd name="T19" fmla="*/ 226814063 h 90"/>
              <a:gd name="T20" fmla="*/ 0 w 84"/>
              <a:gd name="T21" fmla="*/ 211693125 h 90"/>
              <a:gd name="T22" fmla="*/ 15120938 w 84"/>
              <a:gd name="T23" fmla="*/ 196572188 h 9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84" h="90">
                <a:moveTo>
                  <a:pt x="6" y="78"/>
                </a:moveTo>
                <a:lnTo>
                  <a:pt x="72" y="60"/>
                </a:lnTo>
                <a:lnTo>
                  <a:pt x="72" y="12"/>
                </a:lnTo>
                <a:lnTo>
                  <a:pt x="6" y="24"/>
                </a:lnTo>
                <a:lnTo>
                  <a:pt x="6" y="12"/>
                </a:lnTo>
                <a:lnTo>
                  <a:pt x="78" y="0"/>
                </a:lnTo>
                <a:lnTo>
                  <a:pt x="84" y="6"/>
                </a:lnTo>
                <a:lnTo>
                  <a:pt x="84" y="66"/>
                </a:lnTo>
                <a:lnTo>
                  <a:pt x="78" y="72"/>
                </a:lnTo>
                <a:lnTo>
                  <a:pt x="6" y="90"/>
                </a:lnTo>
                <a:lnTo>
                  <a:pt x="0" y="84"/>
                </a:lnTo>
                <a:lnTo>
                  <a:pt x="6" y="7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109" name="Freeform 251"/>
          <p:cNvSpPr>
            <a:spLocks/>
          </p:cNvSpPr>
          <p:nvPr/>
        </p:nvSpPr>
        <p:spPr bwMode="auto">
          <a:xfrm>
            <a:off x="5876925" y="1685925"/>
            <a:ext cx="19050" cy="114300"/>
          </a:xfrm>
          <a:custGeom>
            <a:avLst/>
            <a:gdLst>
              <a:gd name="T0" fmla="*/ 30241875 w 12"/>
              <a:gd name="T1" fmla="*/ 15120938 h 72"/>
              <a:gd name="T2" fmla="*/ 30241875 w 12"/>
              <a:gd name="T3" fmla="*/ 181451250 h 72"/>
              <a:gd name="T4" fmla="*/ 0 w 12"/>
              <a:gd name="T5" fmla="*/ 181451250 h 72"/>
              <a:gd name="T6" fmla="*/ 0 w 12"/>
              <a:gd name="T7" fmla="*/ 15120938 h 72"/>
              <a:gd name="T8" fmla="*/ 15120938 w 12"/>
              <a:gd name="T9" fmla="*/ 0 h 72"/>
              <a:gd name="T10" fmla="*/ 30241875 w 12"/>
              <a:gd name="T11" fmla="*/ 15120938 h 7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" h="72">
                <a:moveTo>
                  <a:pt x="12" y="6"/>
                </a:moveTo>
                <a:lnTo>
                  <a:pt x="12" y="72"/>
                </a:lnTo>
                <a:lnTo>
                  <a:pt x="0" y="72"/>
                </a:lnTo>
                <a:lnTo>
                  <a:pt x="0" y="6"/>
                </a:lnTo>
                <a:lnTo>
                  <a:pt x="6" y="0"/>
                </a:lnTo>
                <a:lnTo>
                  <a:pt x="12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110" name="Freeform 252"/>
          <p:cNvSpPr>
            <a:spLocks/>
          </p:cNvSpPr>
          <p:nvPr/>
        </p:nvSpPr>
        <p:spPr bwMode="auto">
          <a:xfrm>
            <a:off x="6067425" y="1628775"/>
            <a:ext cx="133350" cy="133350"/>
          </a:xfrm>
          <a:custGeom>
            <a:avLst/>
            <a:gdLst>
              <a:gd name="T0" fmla="*/ 0 w 84"/>
              <a:gd name="T1" fmla="*/ 45362813 h 84"/>
              <a:gd name="T2" fmla="*/ 0 w 84"/>
              <a:gd name="T3" fmla="*/ 211693125 h 84"/>
              <a:gd name="T4" fmla="*/ 211693125 w 84"/>
              <a:gd name="T5" fmla="*/ 166330313 h 84"/>
              <a:gd name="T6" fmla="*/ 211693125 w 84"/>
              <a:gd name="T7" fmla="*/ 0 h 84"/>
              <a:gd name="T8" fmla="*/ 0 w 84"/>
              <a:gd name="T9" fmla="*/ 45362813 h 8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4" h="84">
                <a:moveTo>
                  <a:pt x="0" y="18"/>
                </a:moveTo>
                <a:lnTo>
                  <a:pt x="0" y="84"/>
                </a:lnTo>
                <a:lnTo>
                  <a:pt x="84" y="66"/>
                </a:lnTo>
                <a:lnTo>
                  <a:pt x="84" y="0"/>
                </a:lnTo>
                <a:lnTo>
                  <a:pt x="0" y="1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111" name="Freeform 253"/>
          <p:cNvSpPr>
            <a:spLocks/>
          </p:cNvSpPr>
          <p:nvPr/>
        </p:nvSpPr>
        <p:spPr bwMode="auto">
          <a:xfrm>
            <a:off x="6057900" y="1619250"/>
            <a:ext cx="152400" cy="152400"/>
          </a:xfrm>
          <a:custGeom>
            <a:avLst/>
            <a:gdLst>
              <a:gd name="T0" fmla="*/ 15120938 w 96"/>
              <a:gd name="T1" fmla="*/ 211693125 h 96"/>
              <a:gd name="T2" fmla="*/ 211693125 w 96"/>
              <a:gd name="T3" fmla="*/ 166330313 h 96"/>
              <a:gd name="T4" fmla="*/ 211693125 w 96"/>
              <a:gd name="T5" fmla="*/ 30241875 h 96"/>
              <a:gd name="T6" fmla="*/ 15120938 w 96"/>
              <a:gd name="T7" fmla="*/ 75604688 h 96"/>
              <a:gd name="T8" fmla="*/ 15120938 w 96"/>
              <a:gd name="T9" fmla="*/ 45362813 h 96"/>
              <a:gd name="T10" fmla="*/ 226814063 w 96"/>
              <a:gd name="T11" fmla="*/ 0 h 96"/>
              <a:gd name="T12" fmla="*/ 241935000 w 96"/>
              <a:gd name="T13" fmla="*/ 15120938 h 96"/>
              <a:gd name="T14" fmla="*/ 241935000 w 96"/>
              <a:gd name="T15" fmla="*/ 181451250 h 96"/>
              <a:gd name="T16" fmla="*/ 226814063 w 96"/>
              <a:gd name="T17" fmla="*/ 196572188 h 96"/>
              <a:gd name="T18" fmla="*/ 15120938 w 96"/>
              <a:gd name="T19" fmla="*/ 241935000 h 96"/>
              <a:gd name="T20" fmla="*/ 0 w 96"/>
              <a:gd name="T21" fmla="*/ 226814063 h 96"/>
              <a:gd name="T22" fmla="*/ 15120938 w 96"/>
              <a:gd name="T23" fmla="*/ 211693125 h 9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96" h="96">
                <a:moveTo>
                  <a:pt x="6" y="84"/>
                </a:moveTo>
                <a:lnTo>
                  <a:pt x="84" y="66"/>
                </a:lnTo>
                <a:lnTo>
                  <a:pt x="84" y="12"/>
                </a:lnTo>
                <a:lnTo>
                  <a:pt x="6" y="30"/>
                </a:lnTo>
                <a:lnTo>
                  <a:pt x="6" y="18"/>
                </a:lnTo>
                <a:lnTo>
                  <a:pt x="90" y="0"/>
                </a:lnTo>
                <a:lnTo>
                  <a:pt x="96" y="6"/>
                </a:lnTo>
                <a:lnTo>
                  <a:pt x="96" y="72"/>
                </a:lnTo>
                <a:lnTo>
                  <a:pt x="90" y="78"/>
                </a:lnTo>
                <a:lnTo>
                  <a:pt x="6" y="96"/>
                </a:lnTo>
                <a:lnTo>
                  <a:pt x="0" y="90"/>
                </a:lnTo>
                <a:lnTo>
                  <a:pt x="6" y="8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112" name="Freeform 254"/>
          <p:cNvSpPr>
            <a:spLocks/>
          </p:cNvSpPr>
          <p:nvPr/>
        </p:nvSpPr>
        <p:spPr bwMode="auto">
          <a:xfrm>
            <a:off x="6057900" y="1647825"/>
            <a:ext cx="19050" cy="114300"/>
          </a:xfrm>
          <a:custGeom>
            <a:avLst/>
            <a:gdLst>
              <a:gd name="T0" fmla="*/ 30241875 w 12"/>
              <a:gd name="T1" fmla="*/ 15120938 h 72"/>
              <a:gd name="T2" fmla="*/ 30241875 w 12"/>
              <a:gd name="T3" fmla="*/ 181451250 h 72"/>
              <a:gd name="T4" fmla="*/ 0 w 12"/>
              <a:gd name="T5" fmla="*/ 181451250 h 72"/>
              <a:gd name="T6" fmla="*/ 0 w 12"/>
              <a:gd name="T7" fmla="*/ 15120938 h 72"/>
              <a:gd name="T8" fmla="*/ 15120938 w 12"/>
              <a:gd name="T9" fmla="*/ 0 h 72"/>
              <a:gd name="T10" fmla="*/ 30241875 w 12"/>
              <a:gd name="T11" fmla="*/ 15120938 h 7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" h="72">
                <a:moveTo>
                  <a:pt x="12" y="6"/>
                </a:moveTo>
                <a:lnTo>
                  <a:pt x="12" y="72"/>
                </a:lnTo>
                <a:lnTo>
                  <a:pt x="0" y="72"/>
                </a:lnTo>
                <a:lnTo>
                  <a:pt x="0" y="6"/>
                </a:lnTo>
                <a:lnTo>
                  <a:pt x="6" y="0"/>
                </a:lnTo>
                <a:lnTo>
                  <a:pt x="12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113" name="Freeform 255"/>
          <p:cNvSpPr>
            <a:spLocks/>
          </p:cNvSpPr>
          <p:nvPr/>
        </p:nvSpPr>
        <p:spPr bwMode="auto">
          <a:xfrm>
            <a:off x="6257925" y="1600200"/>
            <a:ext cx="114300" cy="114300"/>
          </a:xfrm>
          <a:custGeom>
            <a:avLst/>
            <a:gdLst>
              <a:gd name="T0" fmla="*/ 0 w 72"/>
              <a:gd name="T1" fmla="*/ 30241875 h 72"/>
              <a:gd name="T2" fmla="*/ 0 w 72"/>
              <a:gd name="T3" fmla="*/ 181451250 h 72"/>
              <a:gd name="T4" fmla="*/ 181451250 w 72"/>
              <a:gd name="T5" fmla="*/ 151209375 h 72"/>
              <a:gd name="T6" fmla="*/ 181451250 w 72"/>
              <a:gd name="T7" fmla="*/ 0 h 72"/>
              <a:gd name="T8" fmla="*/ 0 w 72"/>
              <a:gd name="T9" fmla="*/ 30241875 h 7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2" h="72">
                <a:moveTo>
                  <a:pt x="0" y="12"/>
                </a:moveTo>
                <a:lnTo>
                  <a:pt x="0" y="72"/>
                </a:lnTo>
                <a:lnTo>
                  <a:pt x="72" y="60"/>
                </a:lnTo>
                <a:lnTo>
                  <a:pt x="72" y="0"/>
                </a:lnTo>
                <a:lnTo>
                  <a:pt x="0" y="1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114" name="Freeform 256"/>
          <p:cNvSpPr>
            <a:spLocks/>
          </p:cNvSpPr>
          <p:nvPr/>
        </p:nvSpPr>
        <p:spPr bwMode="auto">
          <a:xfrm>
            <a:off x="6248400" y="1590675"/>
            <a:ext cx="133350" cy="133350"/>
          </a:xfrm>
          <a:custGeom>
            <a:avLst/>
            <a:gdLst>
              <a:gd name="T0" fmla="*/ 15120938 w 84"/>
              <a:gd name="T1" fmla="*/ 181451250 h 84"/>
              <a:gd name="T2" fmla="*/ 181451250 w 84"/>
              <a:gd name="T3" fmla="*/ 151209375 h 84"/>
              <a:gd name="T4" fmla="*/ 181451250 w 84"/>
              <a:gd name="T5" fmla="*/ 30241875 h 84"/>
              <a:gd name="T6" fmla="*/ 15120938 w 84"/>
              <a:gd name="T7" fmla="*/ 60483750 h 84"/>
              <a:gd name="T8" fmla="*/ 15120938 w 84"/>
              <a:gd name="T9" fmla="*/ 30241875 h 84"/>
              <a:gd name="T10" fmla="*/ 196572188 w 84"/>
              <a:gd name="T11" fmla="*/ 0 h 84"/>
              <a:gd name="T12" fmla="*/ 211693125 w 84"/>
              <a:gd name="T13" fmla="*/ 15120938 h 84"/>
              <a:gd name="T14" fmla="*/ 211693125 w 84"/>
              <a:gd name="T15" fmla="*/ 166330313 h 84"/>
              <a:gd name="T16" fmla="*/ 196572188 w 84"/>
              <a:gd name="T17" fmla="*/ 181451250 h 84"/>
              <a:gd name="T18" fmla="*/ 15120938 w 84"/>
              <a:gd name="T19" fmla="*/ 211693125 h 84"/>
              <a:gd name="T20" fmla="*/ 0 w 84"/>
              <a:gd name="T21" fmla="*/ 196572188 h 84"/>
              <a:gd name="T22" fmla="*/ 15120938 w 84"/>
              <a:gd name="T23" fmla="*/ 181451250 h 8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84" h="84">
                <a:moveTo>
                  <a:pt x="6" y="72"/>
                </a:moveTo>
                <a:lnTo>
                  <a:pt x="72" y="60"/>
                </a:lnTo>
                <a:lnTo>
                  <a:pt x="72" y="12"/>
                </a:lnTo>
                <a:lnTo>
                  <a:pt x="6" y="24"/>
                </a:lnTo>
                <a:lnTo>
                  <a:pt x="6" y="12"/>
                </a:lnTo>
                <a:lnTo>
                  <a:pt x="78" y="0"/>
                </a:lnTo>
                <a:lnTo>
                  <a:pt x="84" y="6"/>
                </a:lnTo>
                <a:lnTo>
                  <a:pt x="84" y="66"/>
                </a:lnTo>
                <a:lnTo>
                  <a:pt x="78" y="72"/>
                </a:lnTo>
                <a:lnTo>
                  <a:pt x="6" y="84"/>
                </a:lnTo>
                <a:lnTo>
                  <a:pt x="0" y="78"/>
                </a:lnTo>
                <a:lnTo>
                  <a:pt x="6" y="7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115" name="Freeform 257"/>
          <p:cNvSpPr>
            <a:spLocks/>
          </p:cNvSpPr>
          <p:nvPr/>
        </p:nvSpPr>
        <p:spPr bwMode="auto">
          <a:xfrm>
            <a:off x="6248400" y="1609725"/>
            <a:ext cx="19050" cy="104775"/>
          </a:xfrm>
          <a:custGeom>
            <a:avLst/>
            <a:gdLst>
              <a:gd name="T0" fmla="*/ 30241875 w 12"/>
              <a:gd name="T1" fmla="*/ 15120938 h 66"/>
              <a:gd name="T2" fmla="*/ 30241875 w 12"/>
              <a:gd name="T3" fmla="*/ 166330313 h 66"/>
              <a:gd name="T4" fmla="*/ 0 w 12"/>
              <a:gd name="T5" fmla="*/ 166330313 h 66"/>
              <a:gd name="T6" fmla="*/ 0 w 12"/>
              <a:gd name="T7" fmla="*/ 15120938 h 66"/>
              <a:gd name="T8" fmla="*/ 15120938 w 12"/>
              <a:gd name="T9" fmla="*/ 0 h 66"/>
              <a:gd name="T10" fmla="*/ 30241875 w 12"/>
              <a:gd name="T11" fmla="*/ 15120938 h 6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" h="66">
                <a:moveTo>
                  <a:pt x="12" y="6"/>
                </a:moveTo>
                <a:lnTo>
                  <a:pt x="12" y="66"/>
                </a:lnTo>
                <a:lnTo>
                  <a:pt x="0" y="66"/>
                </a:lnTo>
                <a:lnTo>
                  <a:pt x="0" y="6"/>
                </a:lnTo>
                <a:lnTo>
                  <a:pt x="6" y="0"/>
                </a:lnTo>
                <a:lnTo>
                  <a:pt x="12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116" name="Freeform 258"/>
          <p:cNvSpPr>
            <a:spLocks/>
          </p:cNvSpPr>
          <p:nvPr/>
        </p:nvSpPr>
        <p:spPr bwMode="auto">
          <a:xfrm>
            <a:off x="5886450" y="1838325"/>
            <a:ext cx="114300" cy="123825"/>
          </a:xfrm>
          <a:custGeom>
            <a:avLst/>
            <a:gdLst>
              <a:gd name="T0" fmla="*/ 0 w 72"/>
              <a:gd name="T1" fmla="*/ 30241875 h 78"/>
              <a:gd name="T2" fmla="*/ 0 w 72"/>
              <a:gd name="T3" fmla="*/ 196572188 h 78"/>
              <a:gd name="T4" fmla="*/ 181451250 w 72"/>
              <a:gd name="T5" fmla="*/ 151209375 h 78"/>
              <a:gd name="T6" fmla="*/ 181451250 w 72"/>
              <a:gd name="T7" fmla="*/ 0 h 78"/>
              <a:gd name="T8" fmla="*/ 0 w 72"/>
              <a:gd name="T9" fmla="*/ 30241875 h 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2" h="78">
                <a:moveTo>
                  <a:pt x="0" y="12"/>
                </a:moveTo>
                <a:lnTo>
                  <a:pt x="0" y="78"/>
                </a:lnTo>
                <a:lnTo>
                  <a:pt x="72" y="60"/>
                </a:lnTo>
                <a:lnTo>
                  <a:pt x="72" y="0"/>
                </a:lnTo>
                <a:lnTo>
                  <a:pt x="0" y="1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117" name="Freeform 259"/>
          <p:cNvSpPr>
            <a:spLocks/>
          </p:cNvSpPr>
          <p:nvPr/>
        </p:nvSpPr>
        <p:spPr bwMode="auto">
          <a:xfrm>
            <a:off x="5876925" y="1828800"/>
            <a:ext cx="133350" cy="142875"/>
          </a:xfrm>
          <a:custGeom>
            <a:avLst/>
            <a:gdLst>
              <a:gd name="T0" fmla="*/ 15120938 w 84"/>
              <a:gd name="T1" fmla="*/ 196572188 h 90"/>
              <a:gd name="T2" fmla="*/ 181451250 w 84"/>
              <a:gd name="T3" fmla="*/ 151209375 h 90"/>
              <a:gd name="T4" fmla="*/ 181451250 w 84"/>
              <a:gd name="T5" fmla="*/ 30241875 h 90"/>
              <a:gd name="T6" fmla="*/ 15120938 w 84"/>
              <a:gd name="T7" fmla="*/ 60483750 h 90"/>
              <a:gd name="T8" fmla="*/ 15120938 w 84"/>
              <a:gd name="T9" fmla="*/ 30241875 h 90"/>
              <a:gd name="T10" fmla="*/ 196572188 w 84"/>
              <a:gd name="T11" fmla="*/ 0 h 90"/>
              <a:gd name="T12" fmla="*/ 211693125 w 84"/>
              <a:gd name="T13" fmla="*/ 15120938 h 90"/>
              <a:gd name="T14" fmla="*/ 211693125 w 84"/>
              <a:gd name="T15" fmla="*/ 166330313 h 90"/>
              <a:gd name="T16" fmla="*/ 196572188 w 84"/>
              <a:gd name="T17" fmla="*/ 181451250 h 90"/>
              <a:gd name="T18" fmla="*/ 15120938 w 84"/>
              <a:gd name="T19" fmla="*/ 226814063 h 90"/>
              <a:gd name="T20" fmla="*/ 0 w 84"/>
              <a:gd name="T21" fmla="*/ 211693125 h 90"/>
              <a:gd name="T22" fmla="*/ 15120938 w 84"/>
              <a:gd name="T23" fmla="*/ 196572188 h 9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84" h="90">
                <a:moveTo>
                  <a:pt x="6" y="78"/>
                </a:moveTo>
                <a:lnTo>
                  <a:pt x="72" y="60"/>
                </a:lnTo>
                <a:lnTo>
                  <a:pt x="72" y="12"/>
                </a:lnTo>
                <a:lnTo>
                  <a:pt x="6" y="24"/>
                </a:lnTo>
                <a:lnTo>
                  <a:pt x="6" y="12"/>
                </a:lnTo>
                <a:lnTo>
                  <a:pt x="78" y="0"/>
                </a:lnTo>
                <a:lnTo>
                  <a:pt x="84" y="6"/>
                </a:lnTo>
                <a:lnTo>
                  <a:pt x="84" y="66"/>
                </a:lnTo>
                <a:lnTo>
                  <a:pt x="78" y="72"/>
                </a:lnTo>
                <a:lnTo>
                  <a:pt x="6" y="90"/>
                </a:lnTo>
                <a:lnTo>
                  <a:pt x="0" y="84"/>
                </a:lnTo>
                <a:lnTo>
                  <a:pt x="6" y="7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118" name="Freeform 260"/>
          <p:cNvSpPr>
            <a:spLocks/>
          </p:cNvSpPr>
          <p:nvPr/>
        </p:nvSpPr>
        <p:spPr bwMode="auto">
          <a:xfrm>
            <a:off x="5876925" y="1847850"/>
            <a:ext cx="19050" cy="114300"/>
          </a:xfrm>
          <a:custGeom>
            <a:avLst/>
            <a:gdLst>
              <a:gd name="T0" fmla="*/ 30241875 w 12"/>
              <a:gd name="T1" fmla="*/ 15120938 h 72"/>
              <a:gd name="T2" fmla="*/ 30241875 w 12"/>
              <a:gd name="T3" fmla="*/ 181451250 h 72"/>
              <a:gd name="T4" fmla="*/ 0 w 12"/>
              <a:gd name="T5" fmla="*/ 181451250 h 72"/>
              <a:gd name="T6" fmla="*/ 0 w 12"/>
              <a:gd name="T7" fmla="*/ 15120938 h 72"/>
              <a:gd name="T8" fmla="*/ 15120938 w 12"/>
              <a:gd name="T9" fmla="*/ 0 h 72"/>
              <a:gd name="T10" fmla="*/ 30241875 w 12"/>
              <a:gd name="T11" fmla="*/ 15120938 h 7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" h="72">
                <a:moveTo>
                  <a:pt x="12" y="6"/>
                </a:moveTo>
                <a:lnTo>
                  <a:pt x="12" y="72"/>
                </a:lnTo>
                <a:lnTo>
                  <a:pt x="0" y="72"/>
                </a:lnTo>
                <a:lnTo>
                  <a:pt x="0" y="6"/>
                </a:lnTo>
                <a:lnTo>
                  <a:pt x="6" y="0"/>
                </a:lnTo>
                <a:lnTo>
                  <a:pt x="12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119" name="Freeform 261"/>
          <p:cNvSpPr>
            <a:spLocks/>
          </p:cNvSpPr>
          <p:nvPr/>
        </p:nvSpPr>
        <p:spPr bwMode="auto">
          <a:xfrm>
            <a:off x="6067425" y="1800225"/>
            <a:ext cx="133350" cy="114300"/>
          </a:xfrm>
          <a:custGeom>
            <a:avLst/>
            <a:gdLst>
              <a:gd name="T0" fmla="*/ 0 w 84"/>
              <a:gd name="T1" fmla="*/ 30241875 h 72"/>
              <a:gd name="T2" fmla="*/ 0 w 84"/>
              <a:gd name="T3" fmla="*/ 181451250 h 72"/>
              <a:gd name="T4" fmla="*/ 211693125 w 84"/>
              <a:gd name="T5" fmla="*/ 136088438 h 72"/>
              <a:gd name="T6" fmla="*/ 211693125 w 84"/>
              <a:gd name="T7" fmla="*/ 0 h 72"/>
              <a:gd name="T8" fmla="*/ 0 w 84"/>
              <a:gd name="T9" fmla="*/ 30241875 h 7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4" h="72">
                <a:moveTo>
                  <a:pt x="0" y="12"/>
                </a:moveTo>
                <a:lnTo>
                  <a:pt x="0" y="72"/>
                </a:lnTo>
                <a:lnTo>
                  <a:pt x="84" y="54"/>
                </a:lnTo>
                <a:lnTo>
                  <a:pt x="84" y="0"/>
                </a:lnTo>
                <a:lnTo>
                  <a:pt x="0" y="1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120" name="Freeform 262"/>
          <p:cNvSpPr>
            <a:spLocks/>
          </p:cNvSpPr>
          <p:nvPr/>
        </p:nvSpPr>
        <p:spPr bwMode="auto">
          <a:xfrm>
            <a:off x="6057900" y="1790700"/>
            <a:ext cx="152400" cy="133350"/>
          </a:xfrm>
          <a:custGeom>
            <a:avLst/>
            <a:gdLst>
              <a:gd name="T0" fmla="*/ 15120938 w 96"/>
              <a:gd name="T1" fmla="*/ 181451250 h 84"/>
              <a:gd name="T2" fmla="*/ 211693125 w 96"/>
              <a:gd name="T3" fmla="*/ 136088438 h 84"/>
              <a:gd name="T4" fmla="*/ 211693125 w 96"/>
              <a:gd name="T5" fmla="*/ 30241875 h 84"/>
              <a:gd name="T6" fmla="*/ 15120938 w 96"/>
              <a:gd name="T7" fmla="*/ 60483750 h 84"/>
              <a:gd name="T8" fmla="*/ 15120938 w 96"/>
              <a:gd name="T9" fmla="*/ 30241875 h 84"/>
              <a:gd name="T10" fmla="*/ 226814063 w 96"/>
              <a:gd name="T11" fmla="*/ 0 h 84"/>
              <a:gd name="T12" fmla="*/ 241935000 w 96"/>
              <a:gd name="T13" fmla="*/ 15120938 h 84"/>
              <a:gd name="T14" fmla="*/ 241935000 w 96"/>
              <a:gd name="T15" fmla="*/ 151209375 h 84"/>
              <a:gd name="T16" fmla="*/ 226814063 w 96"/>
              <a:gd name="T17" fmla="*/ 166330313 h 84"/>
              <a:gd name="T18" fmla="*/ 15120938 w 96"/>
              <a:gd name="T19" fmla="*/ 211693125 h 84"/>
              <a:gd name="T20" fmla="*/ 0 w 96"/>
              <a:gd name="T21" fmla="*/ 196572188 h 84"/>
              <a:gd name="T22" fmla="*/ 15120938 w 96"/>
              <a:gd name="T23" fmla="*/ 181451250 h 8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96" h="84">
                <a:moveTo>
                  <a:pt x="6" y="72"/>
                </a:moveTo>
                <a:lnTo>
                  <a:pt x="84" y="54"/>
                </a:lnTo>
                <a:lnTo>
                  <a:pt x="84" y="12"/>
                </a:lnTo>
                <a:lnTo>
                  <a:pt x="6" y="24"/>
                </a:lnTo>
                <a:lnTo>
                  <a:pt x="6" y="12"/>
                </a:lnTo>
                <a:lnTo>
                  <a:pt x="90" y="0"/>
                </a:lnTo>
                <a:lnTo>
                  <a:pt x="96" y="6"/>
                </a:lnTo>
                <a:lnTo>
                  <a:pt x="96" y="60"/>
                </a:lnTo>
                <a:lnTo>
                  <a:pt x="90" y="66"/>
                </a:lnTo>
                <a:lnTo>
                  <a:pt x="6" y="84"/>
                </a:lnTo>
                <a:lnTo>
                  <a:pt x="0" y="78"/>
                </a:lnTo>
                <a:lnTo>
                  <a:pt x="6" y="7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121" name="Freeform 263"/>
          <p:cNvSpPr>
            <a:spLocks/>
          </p:cNvSpPr>
          <p:nvPr/>
        </p:nvSpPr>
        <p:spPr bwMode="auto">
          <a:xfrm>
            <a:off x="6057900" y="1809750"/>
            <a:ext cx="19050" cy="104775"/>
          </a:xfrm>
          <a:custGeom>
            <a:avLst/>
            <a:gdLst>
              <a:gd name="T0" fmla="*/ 30241875 w 12"/>
              <a:gd name="T1" fmla="*/ 15120938 h 66"/>
              <a:gd name="T2" fmla="*/ 30241875 w 12"/>
              <a:gd name="T3" fmla="*/ 166330313 h 66"/>
              <a:gd name="T4" fmla="*/ 0 w 12"/>
              <a:gd name="T5" fmla="*/ 166330313 h 66"/>
              <a:gd name="T6" fmla="*/ 0 w 12"/>
              <a:gd name="T7" fmla="*/ 15120938 h 66"/>
              <a:gd name="T8" fmla="*/ 15120938 w 12"/>
              <a:gd name="T9" fmla="*/ 0 h 66"/>
              <a:gd name="T10" fmla="*/ 30241875 w 12"/>
              <a:gd name="T11" fmla="*/ 15120938 h 6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" h="66">
                <a:moveTo>
                  <a:pt x="12" y="6"/>
                </a:moveTo>
                <a:lnTo>
                  <a:pt x="12" y="66"/>
                </a:lnTo>
                <a:lnTo>
                  <a:pt x="0" y="66"/>
                </a:lnTo>
                <a:lnTo>
                  <a:pt x="0" y="6"/>
                </a:lnTo>
                <a:lnTo>
                  <a:pt x="6" y="0"/>
                </a:lnTo>
                <a:lnTo>
                  <a:pt x="12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122" name="Freeform 264"/>
          <p:cNvSpPr>
            <a:spLocks/>
          </p:cNvSpPr>
          <p:nvPr/>
        </p:nvSpPr>
        <p:spPr bwMode="auto">
          <a:xfrm>
            <a:off x="6257925" y="1752600"/>
            <a:ext cx="114300" cy="123825"/>
          </a:xfrm>
          <a:custGeom>
            <a:avLst/>
            <a:gdLst>
              <a:gd name="T0" fmla="*/ 0 w 72"/>
              <a:gd name="T1" fmla="*/ 45362813 h 78"/>
              <a:gd name="T2" fmla="*/ 0 w 72"/>
              <a:gd name="T3" fmla="*/ 196572188 h 78"/>
              <a:gd name="T4" fmla="*/ 181451250 w 72"/>
              <a:gd name="T5" fmla="*/ 151209375 h 78"/>
              <a:gd name="T6" fmla="*/ 181451250 w 72"/>
              <a:gd name="T7" fmla="*/ 0 h 78"/>
              <a:gd name="T8" fmla="*/ 0 w 72"/>
              <a:gd name="T9" fmla="*/ 45362813 h 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2" h="78">
                <a:moveTo>
                  <a:pt x="0" y="18"/>
                </a:moveTo>
                <a:lnTo>
                  <a:pt x="0" y="78"/>
                </a:lnTo>
                <a:lnTo>
                  <a:pt x="72" y="60"/>
                </a:lnTo>
                <a:lnTo>
                  <a:pt x="72" y="0"/>
                </a:lnTo>
                <a:lnTo>
                  <a:pt x="0" y="1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123" name="Freeform 265"/>
          <p:cNvSpPr>
            <a:spLocks/>
          </p:cNvSpPr>
          <p:nvPr/>
        </p:nvSpPr>
        <p:spPr bwMode="auto">
          <a:xfrm>
            <a:off x="6248400" y="1743075"/>
            <a:ext cx="133350" cy="142875"/>
          </a:xfrm>
          <a:custGeom>
            <a:avLst/>
            <a:gdLst>
              <a:gd name="T0" fmla="*/ 15120938 w 84"/>
              <a:gd name="T1" fmla="*/ 196572188 h 90"/>
              <a:gd name="T2" fmla="*/ 181451250 w 84"/>
              <a:gd name="T3" fmla="*/ 151209375 h 90"/>
              <a:gd name="T4" fmla="*/ 181451250 w 84"/>
              <a:gd name="T5" fmla="*/ 30241875 h 90"/>
              <a:gd name="T6" fmla="*/ 15120938 w 84"/>
              <a:gd name="T7" fmla="*/ 75604688 h 90"/>
              <a:gd name="T8" fmla="*/ 15120938 w 84"/>
              <a:gd name="T9" fmla="*/ 45362813 h 90"/>
              <a:gd name="T10" fmla="*/ 196572188 w 84"/>
              <a:gd name="T11" fmla="*/ 0 h 90"/>
              <a:gd name="T12" fmla="*/ 211693125 w 84"/>
              <a:gd name="T13" fmla="*/ 15120938 h 90"/>
              <a:gd name="T14" fmla="*/ 211693125 w 84"/>
              <a:gd name="T15" fmla="*/ 166330313 h 90"/>
              <a:gd name="T16" fmla="*/ 196572188 w 84"/>
              <a:gd name="T17" fmla="*/ 181451250 h 90"/>
              <a:gd name="T18" fmla="*/ 15120938 w 84"/>
              <a:gd name="T19" fmla="*/ 226814063 h 90"/>
              <a:gd name="T20" fmla="*/ 0 w 84"/>
              <a:gd name="T21" fmla="*/ 211693125 h 90"/>
              <a:gd name="T22" fmla="*/ 15120938 w 84"/>
              <a:gd name="T23" fmla="*/ 196572188 h 9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84" h="90">
                <a:moveTo>
                  <a:pt x="6" y="78"/>
                </a:moveTo>
                <a:lnTo>
                  <a:pt x="72" y="60"/>
                </a:lnTo>
                <a:lnTo>
                  <a:pt x="72" y="12"/>
                </a:lnTo>
                <a:lnTo>
                  <a:pt x="6" y="30"/>
                </a:lnTo>
                <a:lnTo>
                  <a:pt x="6" y="18"/>
                </a:lnTo>
                <a:lnTo>
                  <a:pt x="78" y="0"/>
                </a:lnTo>
                <a:lnTo>
                  <a:pt x="84" y="6"/>
                </a:lnTo>
                <a:lnTo>
                  <a:pt x="84" y="66"/>
                </a:lnTo>
                <a:lnTo>
                  <a:pt x="78" y="72"/>
                </a:lnTo>
                <a:lnTo>
                  <a:pt x="6" y="90"/>
                </a:lnTo>
                <a:lnTo>
                  <a:pt x="0" y="84"/>
                </a:lnTo>
                <a:lnTo>
                  <a:pt x="6" y="7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124" name="Freeform 266"/>
          <p:cNvSpPr>
            <a:spLocks/>
          </p:cNvSpPr>
          <p:nvPr/>
        </p:nvSpPr>
        <p:spPr bwMode="auto">
          <a:xfrm>
            <a:off x="6248400" y="1771650"/>
            <a:ext cx="19050" cy="104775"/>
          </a:xfrm>
          <a:custGeom>
            <a:avLst/>
            <a:gdLst>
              <a:gd name="T0" fmla="*/ 30241875 w 12"/>
              <a:gd name="T1" fmla="*/ 15120938 h 66"/>
              <a:gd name="T2" fmla="*/ 30241875 w 12"/>
              <a:gd name="T3" fmla="*/ 166330313 h 66"/>
              <a:gd name="T4" fmla="*/ 0 w 12"/>
              <a:gd name="T5" fmla="*/ 166330313 h 66"/>
              <a:gd name="T6" fmla="*/ 0 w 12"/>
              <a:gd name="T7" fmla="*/ 15120938 h 66"/>
              <a:gd name="T8" fmla="*/ 15120938 w 12"/>
              <a:gd name="T9" fmla="*/ 0 h 66"/>
              <a:gd name="T10" fmla="*/ 30241875 w 12"/>
              <a:gd name="T11" fmla="*/ 15120938 h 6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" h="66">
                <a:moveTo>
                  <a:pt x="12" y="6"/>
                </a:moveTo>
                <a:lnTo>
                  <a:pt x="12" y="66"/>
                </a:lnTo>
                <a:lnTo>
                  <a:pt x="0" y="66"/>
                </a:lnTo>
                <a:lnTo>
                  <a:pt x="0" y="6"/>
                </a:lnTo>
                <a:lnTo>
                  <a:pt x="6" y="0"/>
                </a:lnTo>
                <a:lnTo>
                  <a:pt x="12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125" name="Freeform 267"/>
          <p:cNvSpPr>
            <a:spLocks/>
          </p:cNvSpPr>
          <p:nvPr/>
        </p:nvSpPr>
        <p:spPr bwMode="auto">
          <a:xfrm>
            <a:off x="5267325" y="1381125"/>
            <a:ext cx="104775" cy="133350"/>
          </a:xfrm>
          <a:custGeom>
            <a:avLst/>
            <a:gdLst>
              <a:gd name="T0" fmla="*/ 0 w 66"/>
              <a:gd name="T1" fmla="*/ 0 h 84"/>
              <a:gd name="T2" fmla="*/ 0 w 66"/>
              <a:gd name="T3" fmla="*/ 181451250 h 84"/>
              <a:gd name="T4" fmla="*/ 166330313 w 66"/>
              <a:gd name="T5" fmla="*/ 211693125 h 84"/>
              <a:gd name="T6" fmla="*/ 166330313 w 66"/>
              <a:gd name="T7" fmla="*/ 45362813 h 84"/>
              <a:gd name="T8" fmla="*/ 0 w 66"/>
              <a:gd name="T9" fmla="*/ 0 h 8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66" h="84">
                <a:moveTo>
                  <a:pt x="0" y="0"/>
                </a:moveTo>
                <a:lnTo>
                  <a:pt x="0" y="72"/>
                </a:lnTo>
                <a:lnTo>
                  <a:pt x="66" y="84"/>
                </a:lnTo>
                <a:lnTo>
                  <a:pt x="66" y="18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126" name="Freeform 268"/>
          <p:cNvSpPr>
            <a:spLocks/>
          </p:cNvSpPr>
          <p:nvPr/>
        </p:nvSpPr>
        <p:spPr bwMode="auto">
          <a:xfrm>
            <a:off x="5257800" y="1371600"/>
            <a:ext cx="123825" cy="152400"/>
          </a:xfrm>
          <a:custGeom>
            <a:avLst/>
            <a:gdLst>
              <a:gd name="T0" fmla="*/ 15120938 w 78"/>
              <a:gd name="T1" fmla="*/ 181451250 h 96"/>
              <a:gd name="T2" fmla="*/ 166330313 w 78"/>
              <a:gd name="T3" fmla="*/ 211693125 h 96"/>
              <a:gd name="T4" fmla="*/ 166330313 w 78"/>
              <a:gd name="T5" fmla="*/ 75604688 h 96"/>
              <a:gd name="T6" fmla="*/ 15120938 w 78"/>
              <a:gd name="T7" fmla="*/ 30241875 h 96"/>
              <a:gd name="T8" fmla="*/ 15120938 w 78"/>
              <a:gd name="T9" fmla="*/ 0 h 96"/>
              <a:gd name="T10" fmla="*/ 181451250 w 78"/>
              <a:gd name="T11" fmla="*/ 45362813 h 96"/>
              <a:gd name="T12" fmla="*/ 196572188 w 78"/>
              <a:gd name="T13" fmla="*/ 60483750 h 96"/>
              <a:gd name="T14" fmla="*/ 196572188 w 78"/>
              <a:gd name="T15" fmla="*/ 226814063 h 96"/>
              <a:gd name="T16" fmla="*/ 181451250 w 78"/>
              <a:gd name="T17" fmla="*/ 241935000 h 96"/>
              <a:gd name="T18" fmla="*/ 15120938 w 78"/>
              <a:gd name="T19" fmla="*/ 211693125 h 96"/>
              <a:gd name="T20" fmla="*/ 0 w 78"/>
              <a:gd name="T21" fmla="*/ 196572188 h 96"/>
              <a:gd name="T22" fmla="*/ 15120938 w 78"/>
              <a:gd name="T23" fmla="*/ 181451250 h 9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78" h="96">
                <a:moveTo>
                  <a:pt x="6" y="72"/>
                </a:moveTo>
                <a:lnTo>
                  <a:pt x="66" y="84"/>
                </a:lnTo>
                <a:lnTo>
                  <a:pt x="66" y="30"/>
                </a:lnTo>
                <a:lnTo>
                  <a:pt x="6" y="12"/>
                </a:lnTo>
                <a:lnTo>
                  <a:pt x="6" y="0"/>
                </a:lnTo>
                <a:lnTo>
                  <a:pt x="72" y="18"/>
                </a:lnTo>
                <a:lnTo>
                  <a:pt x="78" y="24"/>
                </a:lnTo>
                <a:lnTo>
                  <a:pt x="78" y="90"/>
                </a:lnTo>
                <a:lnTo>
                  <a:pt x="72" y="96"/>
                </a:lnTo>
                <a:lnTo>
                  <a:pt x="6" y="84"/>
                </a:lnTo>
                <a:lnTo>
                  <a:pt x="0" y="78"/>
                </a:lnTo>
                <a:lnTo>
                  <a:pt x="6" y="7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127" name="Freeform 269"/>
          <p:cNvSpPr>
            <a:spLocks/>
          </p:cNvSpPr>
          <p:nvPr/>
        </p:nvSpPr>
        <p:spPr bwMode="auto">
          <a:xfrm>
            <a:off x="5257800" y="1371600"/>
            <a:ext cx="19050" cy="123825"/>
          </a:xfrm>
          <a:custGeom>
            <a:avLst/>
            <a:gdLst>
              <a:gd name="T0" fmla="*/ 30241875 w 12"/>
              <a:gd name="T1" fmla="*/ 15120938 h 78"/>
              <a:gd name="T2" fmla="*/ 30241875 w 12"/>
              <a:gd name="T3" fmla="*/ 196572188 h 78"/>
              <a:gd name="T4" fmla="*/ 0 w 12"/>
              <a:gd name="T5" fmla="*/ 196572188 h 78"/>
              <a:gd name="T6" fmla="*/ 0 w 12"/>
              <a:gd name="T7" fmla="*/ 15120938 h 78"/>
              <a:gd name="T8" fmla="*/ 15120938 w 12"/>
              <a:gd name="T9" fmla="*/ 0 h 78"/>
              <a:gd name="T10" fmla="*/ 30241875 w 12"/>
              <a:gd name="T11" fmla="*/ 15120938 h 7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" h="78">
                <a:moveTo>
                  <a:pt x="12" y="6"/>
                </a:moveTo>
                <a:lnTo>
                  <a:pt x="12" y="78"/>
                </a:lnTo>
                <a:lnTo>
                  <a:pt x="0" y="78"/>
                </a:lnTo>
                <a:lnTo>
                  <a:pt x="0" y="6"/>
                </a:lnTo>
                <a:lnTo>
                  <a:pt x="6" y="0"/>
                </a:lnTo>
                <a:lnTo>
                  <a:pt x="12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128" name="Freeform 270"/>
          <p:cNvSpPr>
            <a:spLocks/>
          </p:cNvSpPr>
          <p:nvPr/>
        </p:nvSpPr>
        <p:spPr bwMode="auto">
          <a:xfrm>
            <a:off x="5133975" y="1343025"/>
            <a:ext cx="76200" cy="123825"/>
          </a:xfrm>
          <a:custGeom>
            <a:avLst/>
            <a:gdLst>
              <a:gd name="T0" fmla="*/ 120967500 w 48"/>
              <a:gd name="T1" fmla="*/ 45362813 h 78"/>
              <a:gd name="T2" fmla="*/ 120967500 w 48"/>
              <a:gd name="T3" fmla="*/ 196572188 h 78"/>
              <a:gd name="T4" fmla="*/ 0 w 48"/>
              <a:gd name="T5" fmla="*/ 166330313 h 78"/>
              <a:gd name="T6" fmla="*/ 0 w 48"/>
              <a:gd name="T7" fmla="*/ 0 h 78"/>
              <a:gd name="T8" fmla="*/ 120967500 w 48"/>
              <a:gd name="T9" fmla="*/ 45362813 h 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8" h="78">
                <a:moveTo>
                  <a:pt x="48" y="18"/>
                </a:moveTo>
                <a:lnTo>
                  <a:pt x="48" y="78"/>
                </a:lnTo>
                <a:lnTo>
                  <a:pt x="0" y="66"/>
                </a:lnTo>
                <a:lnTo>
                  <a:pt x="0" y="0"/>
                </a:lnTo>
                <a:lnTo>
                  <a:pt x="48" y="1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129" name="Freeform 271"/>
          <p:cNvSpPr>
            <a:spLocks/>
          </p:cNvSpPr>
          <p:nvPr/>
        </p:nvSpPr>
        <p:spPr bwMode="auto">
          <a:xfrm>
            <a:off x="5124450" y="1333500"/>
            <a:ext cx="95250" cy="142875"/>
          </a:xfrm>
          <a:custGeom>
            <a:avLst/>
            <a:gdLst>
              <a:gd name="T0" fmla="*/ 151209375 w 60"/>
              <a:gd name="T1" fmla="*/ 211693125 h 90"/>
              <a:gd name="T2" fmla="*/ 136088438 w 60"/>
              <a:gd name="T3" fmla="*/ 226814063 h 90"/>
              <a:gd name="T4" fmla="*/ 15120938 w 60"/>
              <a:gd name="T5" fmla="*/ 196572188 h 90"/>
              <a:gd name="T6" fmla="*/ 0 w 60"/>
              <a:gd name="T7" fmla="*/ 181451250 h 90"/>
              <a:gd name="T8" fmla="*/ 0 w 60"/>
              <a:gd name="T9" fmla="*/ 15120938 h 90"/>
              <a:gd name="T10" fmla="*/ 15120938 w 60"/>
              <a:gd name="T11" fmla="*/ 0 h 90"/>
              <a:gd name="T12" fmla="*/ 136088438 w 60"/>
              <a:gd name="T13" fmla="*/ 45362813 h 90"/>
              <a:gd name="T14" fmla="*/ 136088438 w 60"/>
              <a:gd name="T15" fmla="*/ 75604688 h 90"/>
              <a:gd name="T16" fmla="*/ 30241875 w 60"/>
              <a:gd name="T17" fmla="*/ 30241875 h 90"/>
              <a:gd name="T18" fmla="*/ 30241875 w 60"/>
              <a:gd name="T19" fmla="*/ 166330313 h 90"/>
              <a:gd name="T20" fmla="*/ 136088438 w 60"/>
              <a:gd name="T21" fmla="*/ 196572188 h 90"/>
              <a:gd name="T22" fmla="*/ 151209375 w 60"/>
              <a:gd name="T23" fmla="*/ 211693125 h 9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60" h="90">
                <a:moveTo>
                  <a:pt x="60" y="84"/>
                </a:moveTo>
                <a:lnTo>
                  <a:pt x="54" y="90"/>
                </a:lnTo>
                <a:lnTo>
                  <a:pt x="6" y="78"/>
                </a:lnTo>
                <a:lnTo>
                  <a:pt x="0" y="72"/>
                </a:lnTo>
                <a:lnTo>
                  <a:pt x="0" y="6"/>
                </a:lnTo>
                <a:lnTo>
                  <a:pt x="6" y="0"/>
                </a:lnTo>
                <a:lnTo>
                  <a:pt x="54" y="18"/>
                </a:lnTo>
                <a:lnTo>
                  <a:pt x="54" y="30"/>
                </a:lnTo>
                <a:lnTo>
                  <a:pt x="12" y="12"/>
                </a:lnTo>
                <a:lnTo>
                  <a:pt x="12" y="66"/>
                </a:lnTo>
                <a:lnTo>
                  <a:pt x="54" y="78"/>
                </a:lnTo>
                <a:lnTo>
                  <a:pt x="60" y="8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130" name="Freeform 272"/>
          <p:cNvSpPr>
            <a:spLocks/>
          </p:cNvSpPr>
          <p:nvPr/>
        </p:nvSpPr>
        <p:spPr bwMode="auto">
          <a:xfrm>
            <a:off x="5200650" y="1362075"/>
            <a:ext cx="19050" cy="104775"/>
          </a:xfrm>
          <a:custGeom>
            <a:avLst/>
            <a:gdLst>
              <a:gd name="T0" fmla="*/ 15120938 w 12"/>
              <a:gd name="T1" fmla="*/ 0 h 66"/>
              <a:gd name="T2" fmla="*/ 30241875 w 12"/>
              <a:gd name="T3" fmla="*/ 15120938 h 66"/>
              <a:gd name="T4" fmla="*/ 30241875 w 12"/>
              <a:gd name="T5" fmla="*/ 166330313 h 66"/>
              <a:gd name="T6" fmla="*/ 0 w 12"/>
              <a:gd name="T7" fmla="*/ 166330313 h 66"/>
              <a:gd name="T8" fmla="*/ 0 w 12"/>
              <a:gd name="T9" fmla="*/ 15120938 h 66"/>
              <a:gd name="T10" fmla="*/ 15120938 w 12"/>
              <a:gd name="T11" fmla="*/ 0 h 6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" h="66">
                <a:moveTo>
                  <a:pt x="6" y="0"/>
                </a:moveTo>
                <a:lnTo>
                  <a:pt x="12" y="6"/>
                </a:lnTo>
                <a:lnTo>
                  <a:pt x="12" y="66"/>
                </a:lnTo>
                <a:lnTo>
                  <a:pt x="0" y="66"/>
                </a:lnTo>
                <a:lnTo>
                  <a:pt x="0" y="6"/>
                </a:lnTo>
                <a:lnTo>
                  <a:pt x="6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131" name="Freeform 273"/>
          <p:cNvSpPr>
            <a:spLocks/>
          </p:cNvSpPr>
          <p:nvPr/>
        </p:nvSpPr>
        <p:spPr bwMode="auto">
          <a:xfrm>
            <a:off x="5010150" y="1304925"/>
            <a:ext cx="66675" cy="133350"/>
          </a:xfrm>
          <a:custGeom>
            <a:avLst/>
            <a:gdLst>
              <a:gd name="T0" fmla="*/ 105846563 w 42"/>
              <a:gd name="T1" fmla="*/ 30241875 h 84"/>
              <a:gd name="T2" fmla="*/ 105846563 w 42"/>
              <a:gd name="T3" fmla="*/ 211693125 h 84"/>
              <a:gd name="T4" fmla="*/ 0 w 42"/>
              <a:gd name="T5" fmla="*/ 166330313 h 84"/>
              <a:gd name="T6" fmla="*/ 0 w 42"/>
              <a:gd name="T7" fmla="*/ 0 h 84"/>
              <a:gd name="T8" fmla="*/ 105846563 w 42"/>
              <a:gd name="T9" fmla="*/ 30241875 h 8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2" h="84">
                <a:moveTo>
                  <a:pt x="42" y="12"/>
                </a:moveTo>
                <a:lnTo>
                  <a:pt x="42" y="84"/>
                </a:lnTo>
                <a:lnTo>
                  <a:pt x="0" y="66"/>
                </a:lnTo>
                <a:lnTo>
                  <a:pt x="0" y="0"/>
                </a:lnTo>
                <a:lnTo>
                  <a:pt x="42" y="1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132" name="Freeform 274"/>
          <p:cNvSpPr>
            <a:spLocks/>
          </p:cNvSpPr>
          <p:nvPr/>
        </p:nvSpPr>
        <p:spPr bwMode="auto">
          <a:xfrm>
            <a:off x="5000625" y="1295400"/>
            <a:ext cx="85725" cy="152400"/>
          </a:xfrm>
          <a:custGeom>
            <a:avLst/>
            <a:gdLst>
              <a:gd name="T0" fmla="*/ 136088438 w 54"/>
              <a:gd name="T1" fmla="*/ 226814063 h 96"/>
              <a:gd name="T2" fmla="*/ 120967500 w 54"/>
              <a:gd name="T3" fmla="*/ 241935000 h 96"/>
              <a:gd name="T4" fmla="*/ 15120938 w 54"/>
              <a:gd name="T5" fmla="*/ 196572188 h 96"/>
              <a:gd name="T6" fmla="*/ 0 w 54"/>
              <a:gd name="T7" fmla="*/ 181451250 h 96"/>
              <a:gd name="T8" fmla="*/ 0 w 54"/>
              <a:gd name="T9" fmla="*/ 15120938 h 96"/>
              <a:gd name="T10" fmla="*/ 15120938 w 54"/>
              <a:gd name="T11" fmla="*/ 0 h 96"/>
              <a:gd name="T12" fmla="*/ 120967500 w 54"/>
              <a:gd name="T13" fmla="*/ 30241875 h 96"/>
              <a:gd name="T14" fmla="*/ 120967500 w 54"/>
              <a:gd name="T15" fmla="*/ 60483750 h 96"/>
              <a:gd name="T16" fmla="*/ 30241875 w 54"/>
              <a:gd name="T17" fmla="*/ 30241875 h 96"/>
              <a:gd name="T18" fmla="*/ 30241875 w 54"/>
              <a:gd name="T19" fmla="*/ 166330313 h 96"/>
              <a:gd name="T20" fmla="*/ 120967500 w 54"/>
              <a:gd name="T21" fmla="*/ 211693125 h 96"/>
              <a:gd name="T22" fmla="*/ 136088438 w 54"/>
              <a:gd name="T23" fmla="*/ 226814063 h 9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54" h="96">
                <a:moveTo>
                  <a:pt x="54" y="90"/>
                </a:moveTo>
                <a:lnTo>
                  <a:pt x="48" y="96"/>
                </a:lnTo>
                <a:lnTo>
                  <a:pt x="6" y="78"/>
                </a:lnTo>
                <a:lnTo>
                  <a:pt x="0" y="72"/>
                </a:lnTo>
                <a:lnTo>
                  <a:pt x="0" y="6"/>
                </a:lnTo>
                <a:lnTo>
                  <a:pt x="6" y="0"/>
                </a:lnTo>
                <a:lnTo>
                  <a:pt x="48" y="12"/>
                </a:lnTo>
                <a:lnTo>
                  <a:pt x="48" y="24"/>
                </a:lnTo>
                <a:lnTo>
                  <a:pt x="12" y="12"/>
                </a:lnTo>
                <a:lnTo>
                  <a:pt x="12" y="66"/>
                </a:lnTo>
                <a:lnTo>
                  <a:pt x="48" y="84"/>
                </a:lnTo>
                <a:lnTo>
                  <a:pt x="54" y="9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133" name="Freeform 275"/>
          <p:cNvSpPr>
            <a:spLocks/>
          </p:cNvSpPr>
          <p:nvPr/>
        </p:nvSpPr>
        <p:spPr bwMode="auto">
          <a:xfrm>
            <a:off x="5067300" y="1314450"/>
            <a:ext cx="19050" cy="123825"/>
          </a:xfrm>
          <a:custGeom>
            <a:avLst/>
            <a:gdLst>
              <a:gd name="T0" fmla="*/ 15120938 w 12"/>
              <a:gd name="T1" fmla="*/ 0 h 78"/>
              <a:gd name="T2" fmla="*/ 30241875 w 12"/>
              <a:gd name="T3" fmla="*/ 15120938 h 78"/>
              <a:gd name="T4" fmla="*/ 30241875 w 12"/>
              <a:gd name="T5" fmla="*/ 196572188 h 78"/>
              <a:gd name="T6" fmla="*/ 0 w 12"/>
              <a:gd name="T7" fmla="*/ 196572188 h 78"/>
              <a:gd name="T8" fmla="*/ 0 w 12"/>
              <a:gd name="T9" fmla="*/ 15120938 h 78"/>
              <a:gd name="T10" fmla="*/ 15120938 w 12"/>
              <a:gd name="T11" fmla="*/ 0 h 7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" h="78">
                <a:moveTo>
                  <a:pt x="6" y="0"/>
                </a:moveTo>
                <a:lnTo>
                  <a:pt x="12" y="6"/>
                </a:lnTo>
                <a:lnTo>
                  <a:pt x="12" y="78"/>
                </a:lnTo>
                <a:lnTo>
                  <a:pt x="0" y="78"/>
                </a:lnTo>
                <a:lnTo>
                  <a:pt x="0" y="6"/>
                </a:lnTo>
                <a:lnTo>
                  <a:pt x="6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134" name="Freeform 276"/>
          <p:cNvSpPr>
            <a:spLocks/>
          </p:cNvSpPr>
          <p:nvPr/>
        </p:nvSpPr>
        <p:spPr bwMode="auto">
          <a:xfrm>
            <a:off x="5429250" y="1428750"/>
            <a:ext cx="104775" cy="133350"/>
          </a:xfrm>
          <a:custGeom>
            <a:avLst/>
            <a:gdLst>
              <a:gd name="T0" fmla="*/ 0 w 66"/>
              <a:gd name="T1" fmla="*/ 0 h 84"/>
              <a:gd name="T2" fmla="*/ 0 w 66"/>
              <a:gd name="T3" fmla="*/ 166330313 h 84"/>
              <a:gd name="T4" fmla="*/ 166330313 w 66"/>
              <a:gd name="T5" fmla="*/ 211693125 h 84"/>
              <a:gd name="T6" fmla="*/ 166330313 w 66"/>
              <a:gd name="T7" fmla="*/ 45362813 h 84"/>
              <a:gd name="T8" fmla="*/ 0 w 66"/>
              <a:gd name="T9" fmla="*/ 0 h 8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66" h="84">
                <a:moveTo>
                  <a:pt x="0" y="0"/>
                </a:moveTo>
                <a:lnTo>
                  <a:pt x="0" y="66"/>
                </a:lnTo>
                <a:lnTo>
                  <a:pt x="66" y="84"/>
                </a:lnTo>
                <a:lnTo>
                  <a:pt x="66" y="18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135" name="Freeform 277"/>
          <p:cNvSpPr>
            <a:spLocks/>
          </p:cNvSpPr>
          <p:nvPr/>
        </p:nvSpPr>
        <p:spPr bwMode="auto">
          <a:xfrm>
            <a:off x="5419725" y="1419225"/>
            <a:ext cx="123825" cy="152400"/>
          </a:xfrm>
          <a:custGeom>
            <a:avLst/>
            <a:gdLst>
              <a:gd name="T0" fmla="*/ 15120938 w 78"/>
              <a:gd name="T1" fmla="*/ 166330313 h 96"/>
              <a:gd name="T2" fmla="*/ 166330313 w 78"/>
              <a:gd name="T3" fmla="*/ 211693125 h 96"/>
              <a:gd name="T4" fmla="*/ 166330313 w 78"/>
              <a:gd name="T5" fmla="*/ 75604688 h 96"/>
              <a:gd name="T6" fmla="*/ 15120938 w 78"/>
              <a:gd name="T7" fmla="*/ 30241875 h 96"/>
              <a:gd name="T8" fmla="*/ 15120938 w 78"/>
              <a:gd name="T9" fmla="*/ 0 h 96"/>
              <a:gd name="T10" fmla="*/ 181451250 w 78"/>
              <a:gd name="T11" fmla="*/ 45362813 h 96"/>
              <a:gd name="T12" fmla="*/ 196572188 w 78"/>
              <a:gd name="T13" fmla="*/ 60483750 h 96"/>
              <a:gd name="T14" fmla="*/ 196572188 w 78"/>
              <a:gd name="T15" fmla="*/ 226814063 h 96"/>
              <a:gd name="T16" fmla="*/ 181451250 w 78"/>
              <a:gd name="T17" fmla="*/ 241935000 h 96"/>
              <a:gd name="T18" fmla="*/ 15120938 w 78"/>
              <a:gd name="T19" fmla="*/ 196572188 h 96"/>
              <a:gd name="T20" fmla="*/ 0 w 78"/>
              <a:gd name="T21" fmla="*/ 181451250 h 96"/>
              <a:gd name="T22" fmla="*/ 15120938 w 78"/>
              <a:gd name="T23" fmla="*/ 166330313 h 9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78" h="96">
                <a:moveTo>
                  <a:pt x="6" y="66"/>
                </a:moveTo>
                <a:lnTo>
                  <a:pt x="66" y="84"/>
                </a:lnTo>
                <a:lnTo>
                  <a:pt x="66" y="30"/>
                </a:lnTo>
                <a:lnTo>
                  <a:pt x="6" y="12"/>
                </a:lnTo>
                <a:lnTo>
                  <a:pt x="6" y="0"/>
                </a:lnTo>
                <a:lnTo>
                  <a:pt x="72" y="18"/>
                </a:lnTo>
                <a:lnTo>
                  <a:pt x="78" y="24"/>
                </a:lnTo>
                <a:lnTo>
                  <a:pt x="78" y="90"/>
                </a:lnTo>
                <a:lnTo>
                  <a:pt x="72" y="96"/>
                </a:lnTo>
                <a:lnTo>
                  <a:pt x="6" y="78"/>
                </a:lnTo>
                <a:lnTo>
                  <a:pt x="0" y="72"/>
                </a:lnTo>
                <a:lnTo>
                  <a:pt x="6" y="6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136" name="Freeform 278"/>
          <p:cNvSpPr>
            <a:spLocks/>
          </p:cNvSpPr>
          <p:nvPr/>
        </p:nvSpPr>
        <p:spPr bwMode="auto">
          <a:xfrm>
            <a:off x="5419725" y="1419225"/>
            <a:ext cx="19050" cy="114300"/>
          </a:xfrm>
          <a:custGeom>
            <a:avLst/>
            <a:gdLst>
              <a:gd name="T0" fmla="*/ 30241875 w 12"/>
              <a:gd name="T1" fmla="*/ 15120938 h 72"/>
              <a:gd name="T2" fmla="*/ 30241875 w 12"/>
              <a:gd name="T3" fmla="*/ 181451250 h 72"/>
              <a:gd name="T4" fmla="*/ 0 w 12"/>
              <a:gd name="T5" fmla="*/ 181451250 h 72"/>
              <a:gd name="T6" fmla="*/ 0 w 12"/>
              <a:gd name="T7" fmla="*/ 15120938 h 72"/>
              <a:gd name="T8" fmla="*/ 15120938 w 12"/>
              <a:gd name="T9" fmla="*/ 0 h 72"/>
              <a:gd name="T10" fmla="*/ 30241875 w 12"/>
              <a:gd name="T11" fmla="*/ 15120938 h 7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" h="72">
                <a:moveTo>
                  <a:pt x="12" y="6"/>
                </a:moveTo>
                <a:lnTo>
                  <a:pt x="12" y="72"/>
                </a:lnTo>
                <a:lnTo>
                  <a:pt x="0" y="72"/>
                </a:lnTo>
                <a:lnTo>
                  <a:pt x="0" y="6"/>
                </a:lnTo>
                <a:lnTo>
                  <a:pt x="6" y="0"/>
                </a:lnTo>
                <a:lnTo>
                  <a:pt x="12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137" name="Freeform 279"/>
          <p:cNvSpPr>
            <a:spLocks/>
          </p:cNvSpPr>
          <p:nvPr/>
        </p:nvSpPr>
        <p:spPr bwMode="auto">
          <a:xfrm>
            <a:off x="5591175" y="1476375"/>
            <a:ext cx="104775" cy="133350"/>
          </a:xfrm>
          <a:custGeom>
            <a:avLst/>
            <a:gdLst>
              <a:gd name="T0" fmla="*/ 0 w 66"/>
              <a:gd name="T1" fmla="*/ 0 h 84"/>
              <a:gd name="T2" fmla="*/ 0 w 66"/>
              <a:gd name="T3" fmla="*/ 166330313 h 84"/>
              <a:gd name="T4" fmla="*/ 166330313 w 66"/>
              <a:gd name="T5" fmla="*/ 211693125 h 84"/>
              <a:gd name="T6" fmla="*/ 166330313 w 66"/>
              <a:gd name="T7" fmla="*/ 45362813 h 84"/>
              <a:gd name="T8" fmla="*/ 0 w 66"/>
              <a:gd name="T9" fmla="*/ 0 h 8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66" h="84">
                <a:moveTo>
                  <a:pt x="0" y="0"/>
                </a:moveTo>
                <a:lnTo>
                  <a:pt x="0" y="66"/>
                </a:lnTo>
                <a:lnTo>
                  <a:pt x="66" y="84"/>
                </a:lnTo>
                <a:lnTo>
                  <a:pt x="66" y="18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138" name="Freeform 280"/>
          <p:cNvSpPr>
            <a:spLocks/>
          </p:cNvSpPr>
          <p:nvPr/>
        </p:nvSpPr>
        <p:spPr bwMode="auto">
          <a:xfrm>
            <a:off x="5581650" y="1466850"/>
            <a:ext cx="123825" cy="152400"/>
          </a:xfrm>
          <a:custGeom>
            <a:avLst/>
            <a:gdLst>
              <a:gd name="T0" fmla="*/ 15120938 w 78"/>
              <a:gd name="T1" fmla="*/ 166330313 h 96"/>
              <a:gd name="T2" fmla="*/ 166330313 w 78"/>
              <a:gd name="T3" fmla="*/ 211693125 h 96"/>
              <a:gd name="T4" fmla="*/ 166330313 w 78"/>
              <a:gd name="T5" fmla="*/ 75604688 h 96"/>
              <a:gd name="T6" fmla="*/ 15120938 w 78"/>
              <a:gd name="T7" fmla="*/ 30241875 h 96"/>
              <a:gd name="T8" fmla="*/ 15120938 w 78"/>
              <a:gd name="T9" fmla="*/ 0 h 96"/>
              <a:gd name="T10" fmla="*/ 181451250 w 78"/>
              <a:gd name="T11" fmla="*/ 45362813 h 96"/>
              <a:gd name="T12" fmla="*/ 196572188 w 78"/>
              <a:gd name="T13" fmla="*/ 60483750 h 96"/>
              <a:gd name="T14" fmla="*/ 196572188 w 78"/>
              <a:gd name="T15" fmla="*/ 226814063 h 96"/>
              <a:gd name="T16" fmla="*/ 181451250 w 78"/>
              <a:gd name="T17" fmla="*/ 241935000 h 96"/>
              <a:gd name="T18" fmla="*/ 15120938 w 78"/>
              <a:gd name="T19" fmla="*/ 196572188 h 96"/>
              <a:gd name="T20" fmla="*/ 0 w 78"/>
              <a:gd name="T21" fmla="*/ 181451250 h 96"/>
              <a:gd name="T22" fmla="*/ 15120938 w 78"/>
              <a:gd name="T23" fmla="*/ 166330313 h 9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78" h="96">
                <a:moveTo>
                  <a:pt x="6" y="66"/>
                </a:moveTo>
                <a:lnTo>
                  <a:pt x="66" y="84"/>
                </a:lnTo>
                <a:lnTo>
                  <a:pt x="66" y="30"/>
                </a:lnTo>
                <a:lnTo>
                  <a:pt x="6" y="12"/>
                </a:lnTo>
                <a:lnTo>
                  <a:pt x="6" y="0"/>
                </a:lnTo>
                <a:lnTo>
                  <a:pt x="72" y="18"/>
                </a:lnTo>
                <a:lnTo>
                  <a:pt x="78" y="24"/>
                </a:lnTo>
                <a:lnTo>
                  <a:pt x="78" y="90"/>
                </a:lnTo>
                <a:lnTo>
                  <a:pt x="72" y="96"/>
                </a:lnTo>
                <a:lnTo>
                  <a:pt x="6" y="78"/>
                </a:lnTo>
                <a:lnTo>
                  <a:pt x="0" y="72"/>
                </a:lnTo>
                <a:lnTo>
                  <a:pt x="6" y="6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139" name="Freeform 281"/>
          <p:cNvSpPr>
            <a:spLocks/>
          </p:cNvSpPr>
          <p:nvPr/>
        </p:nvSpPr>
        <p:spPr bwMode="auto">
          <a:xfrm>
            <a:off x="5581650" y="1466850"/>
            <a:ext cx="19050" cy="114300"/>
          </a:xfrm>
          <a:custGeom>
            <a:avLst/>
            <a:gdLst>
              <a:gd name="T0" fmla="*/ 30241875 w 12"/>
              <a:gd name="T1" fmla="*/ 15120938 h 72"/>
              <a:gd name="T2" fmla="*/ 30241875 w 12"/>
              <a:gd name="T3" fmla="*/ 181451250 h 72"/>
              <a:gd name="T4" fmla="*/ 0 w 12"/>
              <a:gd name="T5" fmla="*/ 181451250 h 72"/>
              <a:gd name="T6" fmla="*/ 0 w 12"/>
              <a:gd name="T7" fmla="*/ 15120938 h 72"/>
              <a:gd name="T8" fmla="*/ 15120938 w 12"/>
              <a:gd name="T9" fmla="*/ 0 h 72"/>
              <a:gd name="T10" fmla="*/ 30241875 w 12"/>
              <a:gd name="T11" fmla="*/ 15120938 h 7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" h="72">
                <a:moveTo>
                  <a:pt x="12" y="6"/>
                </a:moveTo>
                <a:lnTo>
                  <a:pt x="12" y="72"/>
                </a:lnTo>
                <a:lnTo>
                  <a:pt x="0" y="72"/>
                </a:lnTo>
                <a:lnTo>
                  <a:pt x="0" y="6"/>
                </a:lnTo>
                <a:lnTo>
                  <a:pt x="6" y="0"/>
                </a:lnTo>
                <a:lnTo>
                  <a:pt x="12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140" name="Freeform 282"/>
          <p:cNvSpPr>
            <a:spLocks/>
          </p:cNvSpPr>
          <p:nvPr/>
        </p:nvSpPr>
        <p:spPr bwMode="auto">
          <a:xfrm>
            <a:off x="5429250" y="1590675"/>
            <a:ext cx="104775" cy="123825"/>
          </a:xfrm>
          <a:custGeom>
            <a:avLst/>
            <a:gdLst>
              <a:gd name="T0" fmla="*/ 0 w 66"/>
              <a:gd name="T1" fmla="*/ 0 h 78"/>
              <a:gd name="T2" fmla="*/ 0 w 66"/>
              <a:gd name="T3" fmla="*/ 151209375 h 78"/>
              <a:gd name="T4" fmla="*/ 166330313 w 66"/>
              <a:gd name="T5" fmla="*/ 196572188 h 78"/>
              <a:gd name="T6" fmla="*/ 166330313 w 66"/>
              <a:gd name="T7" fmla="*/ 45362813 h 78"/>
              <a:gd name="T8" fmla="*/ 0 w 66"/>
              <a:gd name="T9" fmla="*/ 0 h 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66" h="78">
                <a:moveTo>
                  <a:pt x="0" y="0"/>
                </a:moveTo>
                <a:lnTo>
                  <a:pt x="0" y="60"/>
                </a:lnTo>
                <a:lnTo>
                  <a:pt x="66" y="78"/>
                </a:lnTo>
                <a:lnTo>
                  <a:pt x="66" y="18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141" name="Freeform 283"/>
          <p:cNvSpPr>
            <a:spLocks/>
          </p:cNvSpPr>
          <p:nvPr/>
        </p:nvSpPr>
        <p:spPr bwMode="auto">
          <a:xfrm>
            <a:off x="5419725" y="1581150"/>
            <a:ext cx="123825" cy="142875"/>
          </a:xfrm>
          <a:custGeom>
            <a:avLst/>
            <a:gdLst>
              <a:gd name="T0" fmla="*/ 15120938 w 78"/>
              <a:gd name="T1" fmla="*/ 151209375 h 90"/>
              <a:gd name="T2" fmla="*/ 166330313 w 78"/>
              <a:gd name="T3" fmla="*/ 196572188 h 90"/>
              <a:gd name="T4" fmla="*/ 166330313 w 78"/>
              <a:gd name="T5" fmla="*/ 75604688 h 90"/>
              <a:gd name="T6" fmla="*/ 15120938 w 78"/>
              <a:gd name="T7" fmla="*/ 30241875 h 90"/>
              <a:gd name="T8" fmla="*/ 15120938 w 78"/>
              <a:gd name="T9" fmla="*/ 0 h 90"/>
              <a:gd name="T10" fmla="*/ 181451250 w 78"/>
              <a:gd name="T11" fmla="*/ 45362813 h 90"/>
              <a:gd name="T12" fmla="*/ 196572188 w 78"/>
              <a:gd name="T13" fmla="*/ 60483750 h 90"/>
              <a:gd name="T14" fmla="*/ 196572188 w 78"/>
              <a:gd name="T15" fmla="*/ 211693125 h 90"/>
              <a:gd name="T16" fmla="*/ 181451250 w 78"/>
              <a:gd name="T17" fmla="*/ 226814063 h 90"/>
              <a:gd name="T18" fmla="*/ 15120938 w 78"/>
              <a:gd name="T19" fmla="*/ 181451250 h 90"/>
              <a:gd name="T20" fmla="*/ 0 w 78"/>
              <a:gd name="T21" fmla="*/ 166330313 h 90"/>
              <a:gd name="T22" fmla="*/ 15120938 w 78"/>
              <a:gd name="T23" fmla="*/ 151209375 h 9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78" h="90">
                <a:moveTo>
                  <a:pt x="6" y="60"/>
                </a:moveTo>
                <a:lnTo>
                  <a:pt x="66" y="78"/>
                </a:lnTo>
                <a:lnTo>
                  <a:pt x="66" y="30"/>
                </a:lnTo>
                <a:lnTo>
                  <a:pt x="6" y="12"/>
                </a:lnTo>
                <a:lnTo>
                  <a:pt x="6" y="0"/>
                </a:lnTo>
                <a:lnTo>
                  <a:pt x="72" y="18"/>
                </a:lnTo>
                <a:lnTo>
                  <a:pt x="78" y="24"/>
                </a:lnTo>
                <a:lnTo>
                  <a:pt x="78" y="84"/>
                </a:lnTo>
                <a:lnTo>
                  <a:pt x="72" y="90"/>
                </a:lnTo>
                <a:lnTo>
                  <a:pt x="6" y="72"/>
                </a:lnTo>
                <a:lnTo>
                  <a:pt x="0" y="66"/>
                </a:lnTo>
                <a:lnTo>
                  <a:pt x="6" y="6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142" name="Freeform 284"/>
          <p:cNvSpPr>
            <a:spLocks/>
          </p:cNvSpPr>
          <p:nvPr/>
        </p:nvSpPr>
        <p:spPr bwMode="auto">
          <a:xfrm>
            <a:off x="5419725" y="1581150"/>
            <a:ext cx="19050" cy="104775"/>
          </a:xfrm>
          <a:custGeom>
            <a:avLst/>
            <a:gdLst>
              <a:gd name="T0" fmla="*/ 30241875 w 12"/>
              <a:gd name="T1" fmla="*/ 15120938 h 66"/>
              <a:gd name="T2" fmla="*/ 30241875 w 12"/>
              <a:gd name="T3" fmla="*/ 166330313 h 66"/>
              <a:gd name="T4" fmla="*/ 0 w 12"/>
              <a:gd name="T5" fmla="*/ 166330313 h 66"/>
              <a:gd name="T6" fmla="*/ 0 w 12"/>
              <a:gd name="T7" fmla="*/ 15120938 h 66"/>
              <a:gd name="T8" fmla="*/ 15120938 w 12"/>
              <a:gd name="T9" fmla="*/ 0 h 66"/>
              <a:gd name="T10" fmla="*/ 30241875 w 12"/>
              <a:gd name="T11" fmla="*/ 15120938 h 6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" h="66">
                <a:moveTo>
                  <a:pt x="12" y="6"/>
                </a:moveTo>
                <a:lnTo>
                  <a:pt x="12" y="66"/>
                </a:lnTo>
                <a:lnTo>
                  <a:pt x="0" y="66"/>
                </a:lnTo>
                <a:lnTo>
                  <a:pt x="0" y="6"/>
                </a:lnTo>
                <a:lnTo>
                  <a:pt x="6" y="0"/>
                </a:lnTo>
                <a:lnTo>
                  <a:pt x="12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143" name="Freeform 285"/>
          <p:cNvSpPr>
            <a:spLocks/>
          </p:cNvSpPr>
          <p:nvPr/>
        </p:nvSpPr>
        <p:spPr bwMode="auto">
          <a:xfrm>
            <a:off x="5591175" y="1638300"/>
            <a:ext cx="104775" cy="133350"/>
          </a:xfrm>
          <a:custGeom>
            <a:avLst/>
            <a:gdLst>
              <a:gd name="T0" fmla="*/ 0 w 66"/>
              <a:gd name="T1" fmla="*/ 0 h 84"/>
              <a:gd name="T2" fmla="*/ 0 w 66"/>
              <a:gd name="T3" fmla="*/ 151209375 h 84"/>
              <a:gd name="T4" fmla="*/ 166330313 w 66"/>
              <a:gd name="T5" fmla="*/ 211693125 h 84"/>
              <a:gd name="T6" fmla="*/ 166330313 w 66"/>
              <a:gd name="T7" fmla="*/ 45362813 h 84"/>
              <a:gd name="T8" fmla="*/ 0 w 66"/>
              <a:gd name="T9" fmla="*/ 0 h 8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66" h="84">
                <a:moveTo>
                  <a:pt x="0" y="0"/>
                </a:moveTo>
                <a:lnTo>
                  <a:pt x="0" y="60"/>
                </a:lnTo>
                <a:lnTo>
                  <a:pt x="66" y="84"/>
                </a:lnTo>
                <a:lnTo>
                  <a:pt x="66" y="18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144" name="Freeform 286"/>
          <p:cNvSpPr>
            <a:spLocks/>
          </p:cNvSpPr>
          <p:nvPr/>
        </p:nvSpPr>
        <p:spPr bwMode="auto">
          <a:xfrm>
            <a:off x="5581650" y="1628775"/>
            <a:ext cx="123825" cy="152400"/>
          </a:xfrm>
          <a:custGeom>
            <a:avLst/>
            <a:gdLst>
              <a:gd name="T0" fmla="*/ 15120938 w 78"/>
              <a:gd name="T1" fmla="*/ 151209375 h 96"/>
              <a:gd name="T2" fmla="*/ 166330313 w 78"/>
              <a:gd name="T3" fmla="*/ 211693125 h 96"/>
              <a:gd name="T4" fmla="*/ 166330313 w 78"/>
              <a:gd name="T5" fmla="*/ 75604688 h 96"/>
              <a:gd name="T6" fmla="*/ 15120938 w 78"/>
              <a:gd name="T7" fmla="*/ 30241875 h 96"/>
              <a:gd name="T8" fmla="*/ 15120938 w 78"/>
              <a:gd name="T9" fmla="*/ 0 h 96"/>
              <a:gd name="T10" fmla="*/ 181451250 w 78"/>
              <a:gd name="T11" fmla="*/ 45362813 h 96"/>
              <a:gd name="T12" fmla="*/ 196572188 w 78"/>
              <a:gd name="T13" fmla="*/ 60483750 h 96"/>
              <a:gd name="T14" fmla="*/ 196572188 w 78"/>
              <a:gd name="T15" fmla="*/ 226814063 h 96"/>
              <a:gd name="T16" fmla="*/ 181451250 w 78"/>
              <a:gd name="T17" fmla="*/ 241935000 h 96"/>
              <a:gd name="T18" fmla="*/ 15120938 w 78"/>
              <a:gd name="T19" fmla="*/ 181451250 h 96"/>
              <a:gd name="T20" fmla="*/ 0 w 78"/>
              <a:gd name="T21" fmla="*/ 166330313 h 96"/>
              <a:gd name="T22" fmla="*/ 15120938 w 78"/>
              <a:gd name="T23" fmla="*/ 151209375 h 9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78" h="96">
                <a:moveTo>
                  <a:pt x="6" y="60"/>
                </a:moveTo>
                <a:lnTo>
                  <a:pt x="66" y="84"/>
                </a:lnTo>
                <a:lnTo>
                  <a:pt x="66" y="30"/>
                </a:lnTo>
                <a:lnTo>
                  <a:pt x="6" y="12"/>
                </a:lnTo>
                <a:lnTo>
                  <a:pt x="6" y="0"/>
                </a:lnTo>
                <a:lnTo>
                  <a:pt x="72" y="18"/>
                </a:lnTo>
                <a:lnTo>
                  <a:pt x="78" y="24"/>
                </a:lnTo>
                <a:lnTo>
                  <a:pt x="78" y="90"/>
                </a:lnTo>
                <a:lnTo>
                  <a:pt x="72" y="96"/>
                </a:lnTo>
                <a:lnTo>
                  <a:pt x="6" y="72"/>
                </a:lnTo>
                <a:lnTo>
                  <a:pt x="0" y="66"/>
                </a:lnTo>
                <a:lnTo>
                  <a:pt x="6" y="6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145" name="Freeform 287"/>
          <p:cNvSpPr>
            <a:spLocks/>
          </p:cNvSpPr>
          <p:nvPr/>
        </p:nvSpPr>
        <p:spPr bwMode="auto">
          <a:xfrm>
            <a:off x="5581650" y="1628775"/>
            <a:ext cx="19050" cy="104775"/>
          </a:xfrm>
          <a:custGeom>
            <a:avLst/>
            <a:gdLst>
              <a:gd name="T0" fmla="*/ 30241875 w 12"/>
              <a:gd name="T1" fmla="*/ 15120938 h 66"/>
              <a:gd name="T2" fmla="*/ 30241875 w 12"/>
              <a:gd name="T3" fmla="*/ 166330313 h 66"/>
              <a:gd name="T4" fmla="*/ 0 w 12"/>
              <a:gd name="T5" fmla="*/ 166330313 h 66"/>
              <a:gd name="T6" fmla="*/ 0 w 12"/>
              <a:gd name="T7" fmla="*/ 15120938 h 66"/>
              <a:gd name="T8" fmla="*/ 15120938 w 12"/>
              <a:gd name="T9" fmla="*/ 0 h 66"/>
              <a:gd name="T10" fmla="*/ 30241875 w 12"/>
              <a:gd name="T11" fmla="*/ 15120938 h 6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" h="66">
                <a:moveTo>
                  <a:pt x="12" y="6"/>
                </a:moveTo>
                <a:lnTo>
                  <a:pt x="12" y="66"/>
                </a:lnTo>
                <a:lnTo>
                  <a:pt x="0" y="66"/>
                </a:lnTo>
                <a:lnTo>
                  <a:pt x="0" y="6"/>
                </a:lnTo>
                <a:lnTo>
                  <a:pt x="6" y="0"/>
                </a:lnTo>
                <a:lnTo>
                  <a:pt x="12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146" name="Freeform 288"/>
          <p:cNvSpPr>
            <a:spLocks/>
          </p:cNvSpPr>
          <p:nvPr/>
        </p:nvSpPr>
        <p:spPr bwMode="auto">
          <a:xfrm>
            <a:off x="5429250" y="1752600"/>
            <a:ext cx="104775" cy="123825"/>
          </a:xfrm>
          <a:custGeom>
            <a:avLst/>
            <a:gdLst>
              <a:gd name="T0" fmla="*/ 0 w 66"/>
              <a:gd name="T1" fmla="*/ 0 h 78"/>
              <a:gd name="T2" fmla="*/ 0 w 66"/>
              <a:gd name="T3" fmla="*/ 151209375 h 78"/>
              <a:gd name="T4" fmla="*/ 166330313 w 66"/>
              <a:gd name="T5" fmla="*/ 196572188 h 78"/>
              <a:gd name="T6" fmla="*/ 166330313 w 66"/>
              <a:gd name="T7" fmla="*/ 45362813 h 78"/>
              <a:gd name="T8" fmla="*/ 0 w 66"/>
              <a:gd name="T9" fmla="*/ 0 h 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66" h="78">
                <a:moveTo>
                  <a:pt x="0" y="0"/>
                </a:moveTo>
                <a:lnTo>
                  <a:pt x="0" y="60"/>
                </a:lnTo>
                <a:lnTo>
                  <a:pt x="66" y="78"/>
                </a:lnTo>
                <a:lnTo>
                  <a:pt x="66" y="18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147" name="Freeform 289"/>
          <p:cNvSpPr>
            <a:spLocks/>
          </p:cNvSpPr>
          <p:nvPr/>
        </p:nvSpPr>
        <p:spPr bwMode="auto">
          <a:xfrm>
            <a:off x="5419725" y="1743075"/>
            <a:ext cx="123825" cy="142875"/>
          </a:xfrm>
          <a:custGeom>
            <a:avLst/>
            <a:gdLst>
              <a:gd name="T0" fmla="*/ 15120938 w 78"/>
              <a:gd name="T1" fmla="*/ 151209375 h 90"/>
              <a:gd name="T2" fmla="*/ 166330313 w 78"/>
              <a:gd name="T3" fmla="*/ 196572188 h 90"/>
              <a:gd name="T4" fmla="*/ 166330313 w 78"/>
              <a:gd name="T5" fmla="*/ 75604688 h 90"/>
              <a:gd name="T6" fmla="*/ 15120938 w 78"/>
              <a:gd name="T7" fmla="*/ 30241875 h 90"/>
              <a:gd name="T8" fmla="*/ 15120938 w 78"/>
              <a:gd name="T9" fmla="*/ 0 h 90"/>
              <a:gd name="T10" fmla="*/ 181451250 w 78"/>
              <a:gd name="T11" fmla="*/ 45362813 h 90"/>
              <a:gd name="T12" fmla="*/ 196572188 w 78"/>
              <a:gd name="T13" fmla="*/ 60483750 h 90"/>
              <a:gd name="T14" fmla="*/ 196572188 w 78"/>
              <a:gd name="T15" fmla="*/ 211693125 h 90"/>
              <a:gd name="T16" fmla="*/ 181451250 w 78"/>
              <a:gd name="T17" fmla="*/ 226814063 h 90"/>
              <a:gd name="T18" fmla="*/ 15120938 w 78"/>
              <a:gd name="T19" fmla="*/ 181451250 h 90"/>
              <a:gd name="T20" fmla="*/ 0 w 78"/>
              <a:gd name="T21" fmla="*/ 166330313 h 90"/>
              <a:gd name="T22" fmla="*/ 15120938 w 78"/>
              <a:gd name="T23" fmla="*/ 151209375 h 9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78" h="90">
                <a:moveTo>
                  <a:pt x="6" y="60"/>
                </a:moveTo>
                <a:lnTo>
                  <a:pt x="66" y="78"/>
                </a:lnTo>
                <a:lnTo>
                  <a:pt x="66" y="30"/>
                </a:lnTo>
                <a:lnTo>
                  <a:pt x="6" y="12"/>
                </a:lnTo>
                <a:lnTo>
                  <a:pt x="6" y="0"/>
                </a:lnTo>
                <a:lnTo>
                  <a:pt x="72" y="18"/>
                </a:lnTo>
                <a:lnTo>
                  <a:pt x="78" y="24"/>
                </a:lnTo>
                <a:lnTo>
                  <a:pt x="78" y="84"/>
                </a:lnTo>
                <a:lnTo>
                  <a:pt x="72" y="90"/>
                </a:lnTo>
                <a:lnTo>
                  <a:pt x="6" y="72"/>
                </a:lnTo>
                <a:lnTo>
                  <a:pt x="0" y="66"/>
                </a:lnTo>
                <a:lnTo>
                  <a:pt x="6" y="6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148" name="Freeform 290"/>
          <p:cNvSpPr>
            <a:spLocks/>
          </p:cNvSpPr>
          <p:nvPr/>
        </p:nvSpPr>
        <p:spPr bwMode="auto">
          <a:xfrm>
            <a:off x="5419725" y="1743075"/>
            <a:ext cx="19050" cy="104775"/>
          </a:xfrm>
          <a:custGeom>
            <a:avLst/>
            <a:gdLst>
              <a:gd name="T0" fmla="*/ 30241875 w 12"/>
              <a:gd name="T1" fmla="*/ 15120938 h 66"/>
              <a:gd name="T2" fmla="*/ 30241875 w 12"/>
              <a:gd name="T3" fmla="*/ 166330313 h 66"/>
              <a:gd name="T4" fmla="*/ 0 w 12"/>
              <a:gd name="T5" fmla="*/ 166330313 h 66"/>
              <a:gd name="T6" fmla="*/ 0 w 12"/>
              <a:gd name="T7" fmla="*/ 15120938 h 66"/>
              <a:gd name="T8" fmla="*/ 15120938 w 12"/>
              <a:gd name="T9" fmla="*/ 0 h 66"/>
              <a:gd name="T10" fmla="*/ 30241875 w 12"/>
              <a:gd name="T11" fmla="*/ 15120938 h 6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" h="66">
                <a:moveTo>
                  <a:pt x="12" y="6"/>
                </a:moveTo>
                <a:lnTo>
                  <a:pt x="12" y="66"/>
                </a:lnTo>
                <a:lnTo>
                  <a:pt x="0" y="66"/>
                </a:lnTo>
                <a:lnTo>
                  <a:pt x="0" y="6"/>
                </a:lnTo>
                <a:lnTo>
                  <a:pt x="6" y="0"/>
                </a:lnTo>
                <a:lnTo>
                  <a:pt x="12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149" name="Freeform 291"/>
          <p:cNvSpPr>
            <a:spLocks/>
          </p:cNvSpPr>
          <p:nvPr/>
        </p:nvSpPr>
        <p:spPr bwMode="auto">
          <a:xfrm>
            <a:off x="5600700" y="1800225"/>
            <a:ext cx="95250" cy="123825"/>
          </a:xfrm>
          <a:custGeom>
            <a:avLst/>
            <a:gdLst>
              <a:gd name="T0" fmla="*/ 0 w 60"/>
              <a:gd name="T1" fmla="*/ 0 h 78"/>
              <a:gd name="T2" fmla="*/ 0 w 60"/>
              <a:gd name="T3" fmla="*/ 151209375 h 78"/>
              <a:gd name="T4" fmla="*/ 151209375 w 60"/>
              <a:gd name="T5" fmla="*/ 196572188 h 78"/>
              <a:gd name="T6" fmla="*/ 151209375 w 60"/>
              <a:gd name="T7" fmla="*/ 45362813 h 78"/>
              <a:gd name="T8" fmla="*/ 0 w 60"/>
              <a:gd name="T9" fmla="*/ 0 h 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60" h="78">
                <a:moveTo>
                  <a:pt x="0" y="0"/>
                </a:moveTo>
                <a:lnTo>
                  <a:pt x="0" y="60"/>
                </a:lnTo>
                <a:lnTo>
                  <a:pt x="60" y="78"/>
                </a:lnTo>
                <a:lnTo>
                  <a:pt x="60" y="18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150" name="Freeform 292"/>
          <p:cNvSpPr>
            <a:spLocks/>
          </p:cNvSpPr>
          <p:nvPr/>
        </p:nvSpPr>
        <p:spPr bwMode="auto">
          <a:xfrm>
            <a:off x="5591175" y="1790700"/>
            <a:ext cx="114300" cy="142875"/>
          </a:xfrm>
          <a:custGeom>
            <a:avLst/>
            <a:gdLst>
              <a:gd name="T0" fmla="*/ 15120938 w 72"/>
              <a:gd name="T1" fmla="*/ 151209375 h 90"/>
              <a:gd name="T2" fmla="*/ 151209375 w 72"/>
              <a:gd name="T3" fmla="*/ 196572188 h 90"/>
              <a:gd name="T4" fmla="*/ 151209375 w 72"/>
              <a:gd name="T5" fmla="*/ 75604688 h 90"/>
              <a:gd name="T6" fmla="*/ 15120938 w 72"/>
              <a:gd name="T7" fmla="*/ 30241875 h 90"/>
              <a:gd name="T8" fmla="*/ 15120938 w 72"/>
              <a:gd name="T9" fmla="*/ 0 h 90"/>
              <a:gd name="T10" fmla="*/ 166330313 w 72"/>
              <a:gd name="T11" fmla="*/ 45362813 h 90"/>
              <a:gd name="T12" fmla="*/ 181451250 w 72"/>
              <a:gd name="T13" fmla="*/ 60483750 h 90"/>
              <a:gd name="T14" fmla="*/ 181451250 w 72"/>
              <a:gd name="T15" fmla="*/ 211693125 h 90"/>
              <a:gd name="T16" fmla="*/ 166330313 w 72"/>
              <a:gd name="T17" fmla="*/ 226814063 h 90"/>
              <a:gd name="T18" fmla="*/ 15120938 w 72"/>
              <a:gd name="T19" fmla="*/ 181451250 h 90"/>
              <a:gd name="T20" fmla="*/ 0 w 72"/>
              <a:gd name="T21" fmla="*/ 166330313 h 90"/>
              <a:gd name="T22" fmla="*/ 15120938 w 72"/>
              <a:gd name="T23" fmla="*/ 151209375 h 9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72" h="90">
                <a:moveTo>
                  <a:pt x="6" y="60"/>
                </a:moveTo>
                <a:lnTo>
                  <a:pt x="60" y="78"/>
                </a:lnTo>
                <a:lnTo>
                  <a:pt x="60" y="30"/>
                </a:lnTo>
                <a:lnTo>
                  <a:pt x="6" y="12"/>
                </a:lnTo>
                <a:lnTo>
                  <a:pt x="6" y="0"/>
                </a:lnTo>
                <a:lnTo>
                  <a:pt x="66" y="18"/>
                </a:lnTo>
                <a:lnTo>
                  <a:pt x="72" y="24"/>
                </a:lnTo>
                <a:lnTo>
                  <a:pt x="72" y="84"/>
                </a:lnTo>
                <a:lnTo>
                  <a:pt x="66" y="90"/>
                </a:lnTo>
                <a:lnTo>
                  <a:pt x="6" y="72"/>
                </a:lnTo>
                <a:lnTo>
                  <a:pt x="0" y="66"/>
                </a:lnTo>
                <a:lnTo>
                  <a:pt x="6" y="6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151" name="Freeform 293"/>
          <p:cNvSpPr>
            <a:spLocks/>
          </p:cNvSpPr>
          <p:nvPr/>
        </p:nvSpPr>
        <p:spPr bwMode="auto">
          <a:xfrm>
            <a:off x="5591175" y="1790700"/>
            <a:ext cx="19050" cy="104775"/>
          </a:xfrm>
          <a:custGeom>
            <a:avLst/>
            <a:gdLst>
              <a:gd name="T0" fmla="*/ 30241875 w 12"/>
              <a:gd name="T1" fmla="*/ 15120938 h 66"/>
              <a:gd name="T2" fmla="*/ 30241875 w 12"/>
              <a:gd name="T3" fmla="*/ 166330313 h 66"/>
              <a:gd name="T4" fmla="*/ 0 w 12"/>
              <a:gd name="T5" fmla="*/ 166330313 h 66"/>
              <a:gd name="T6" fmla="*/ 0 w 12"/>
              <a:gd name="T7" fmla="*/ 15120938 h 66"/>
              <a:gd name="T8" fmla="*/ 15120938 w 12"/>
              <a:gd name="T9" fmla="*/ 0 h 66"/>
              <a:gd name="T10" fmla="*/ 30241875 w 12"/>
              <a:gd name="T11" fmla="*/ 15120938 h 6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" h="66">
                <a:moveTo>
                  <a:pt x="12" y="6"/>
                </a:moveTo>
                <a:lnTo>
                  <a:pt x="12" y="66"/>
                </a:lnTo>
                <a:lnTo>
                  <a:pt x="0" y="66"/>
                </a:lnTo>
                <a:lnTo>
                  <a:pt x="0" y="6"/>
                </a:lnTo>
                <a:lnTo>
                  <a:pt x="6" y="0"/>
                </a:lnTo>
                <a:lnTo>
                  <a:pt x="12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152" name="Freeform 294"/>
          <p:cNvSpPr>
            <a:spLocks/>
          </p:cNvSpPr>
          <p:nvPr/>
        </p:nvSpPr>
        <p:spPr bwMode="auto">
          <a:xfrm>
            <a:off x="4743450" y="1733550"/>
            <a:ext cx="209550" cy="238125"/>
          </a:xfrm>
          <a:custGeom>
            <a:avLst/>
            <a:gdLst>
              <a:gd name="T0" fmla="*/ 15120938 w 132"/>
              <a:gd name="T1" fmla="*/ 347781563 h 150"/>
              <a:gd name="T2" fmla="*/ 302418750 w 132"/>
              <a:gd name="T3" fmla="*/ 272176875 h 150"/>
              <a:gd name="T4" fmla="*/ 302418750 w 132"/>
              <a:gd name="T5" fmla="*/ 30241875 h 150"/>
              <a:gd name="T6" fmla="*/ 15120938 w 132"/>
              <a:gd name="T7" fmla="*/ 90725625 h 150"/>
              <a:gd name="T8" fmla="*/ 15120938 w 132"/>
              <a:gd name="T9" fmla="*/ 60483750 h 150"/>
              <a:gd name="T10" fmla="*/ 317539688 w 132"/>
              <a:gd name="T11" fmla="*/ 0 h 150"/>
              <a:gd name="T12" fmla="*/ 332660625 w 132"/>
              <a:gd name="T13" fmla="*/ 15120938 h 150"/>
              <a:gd name="T14" fmla="*/ 332660625 w 132"/>
              <a:gd name="T15" fmla="*/ 287297813 h 150"/>
              <a:gd name="T16" fmla="*/ 317539688 w 132"/>
              <a:gd name="T17" fmla="*/ 302418750 h 150"/>
              <a:gd name="T18" fmla="*/ 15120938 w 132"/>
              <a:gd name="T19" fmla="*/ 378023438 h 150"/>
              <a:gd name="T20" fmla="*/ 0 w 132"/>
              <a:gd name="T21" fmla="*/ 362902500 h 150"/>
              <a:gd name="T22" fmla="*/ 15120938 w 132"/>
              <a:gd name="T23" fmla="*/ 347781563 h 15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32" h="150">
                <a:moveTo>
                  <a:pt x="6" y="138"/>
                </a:moveTo>
                <a:lnTo>
                  <a:pt x="120" y="108"/>
                </a:lnTo>
                <a:lnTo>
                  <a:pt x="120" y="12"/>
                </a:lnTo>
                <a:lnTo>
                  <a:pt x="6" y="36"/>
                </a:lnTo>
                <a:lnTo>
                  <a:pt x="6" y="24"/>
                </a:lnTo>
                <a:lnTo>
                  <a:pt x="126" y="0"/>
                </a:lnTo>
                <a:lnTo>
                  <a:pt x="132" y="6"/>
                </a:lnTo>
                <a:lnTo>
                  <a:pt x="132" y="114"/>
                </a:lnTo>
                <a:lnTo>
                  <a:pt x="126" y="120"/>
                </a:lnTo>
                <a:lnTo>
                  <a:pt x="6" y="150"/>
                </a:lnTo>
                <a:lnTo>
                  <a:pt x="0" y="144"/>
                </a:lnTo>
                <a:lnTo>
                  <a:pt x="6" y="13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153" name="Freeform 295"/>
          <p:cNvSpPr>
            <a:spLocks/>
          </p:cNvSpPr>
          <p:nvPr/>
        </p:nvSpPr>
        <p:spPr bwMode="auto">
          <a:xfrm>
            <a:off x="4743450" y="1771650"/>
            <a:ext cx="19050" cy="190500"/>
          </a:xfrm>
          <a:custGeom>
            <a:avLst/>
            <a:gdLst>
              <a:gd name="T0" fmla="*/ 30241875 w 12"/>
              <a:gd name="T1" fmla="*/ 15120938 h 120"/>
              <a:gd name="T2" fmla="*/ 30241875 w 12"/>
              <a:gd name="T3" fmla="*/ 302418750 h 120"/>
              <a:gd name="T4" fmla="*/ 0 w 12"/>
              <a:gd name="T5" fmla="*/ 302418750 h 120"/>
              <a:gd name="T6" fmla="*/ 0 w 12"/>
              <a:gd name="T7" fmla="*/ 15120938 h 120"/>
              <a:gd name="T8" fmla="*/ 15120938 w 12"/>
              <a:gd name="T9" fmla="*/ 0 h 120"/>
              <a:gd name="T10" fmla="*/ 30241875 w 12"/>
              <a:gd name="T11" fmla="*/ 15120938 h 12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" h="120">
                <a:moveTo>
                  <a:pt x="12" y="6"/>
                </a:moveTo>
                <a:lnTo>
                  <a:pt x="12" y="120"/>
                </a:lnTo>
                <a:lnTo>
                  <a:pt x="0" y="120"/>
                </a:lnTo>
                <a:lnTo>
                  <a:pt x="0" y="6"/>
                </a:lnTo>
                <a:lnTo>
                  <a:pt x="6" y="0"/>
                </a:lnTo>
                <a:lnTo>
                  <a:pt x="12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154" name="Rectangle 296"/>
          <p:cNvSpPr>
            <a:spLocks noChangeArrowheads="1"/>
          </p:cNvSpPr>
          <p:nvPr/>
        </p:nvSpPr>
        <p:spPr bwMode="auto">
          <a:xfrm>
            <a:off x="4848225" y="1762125"/>
            <a:ext cx="19050" cy="17145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a-DK" altLang="da-DK"/>
          </a:p>
        </p:txBody>
      </p:sp>
      <p:sp>
        <p:nvSpPr>
          <p:cNvPr id="3155" name="Freeform 297"/>
          <p:cNvSpPr>
            <a:spLocks/>
          </p:cNvSpPr>
          <p:nvPr/>
        </p:nvSpPr>
        <p:spPr bwMode="auto">
          <a:xfrm>
            <a:off x="4581525" y="1800225"/>
            <a:ext cx="95250" cy="123825"/>
          </a:xfrm>
          <a:custGeom>
            <a:avLst/>
            <a:gdLst>
              <a:gd name="T0" fmla="*/ 151209375 w 60"/>
              <a:gd name="T1" fmla="*/ 0 h 78"/>
              <a:gd name="T2" fmla="*/ 151209375 w 60"/>
              <a:gd name="T3" fmla="*/ 166330313 h 78"/>
              <a:gd name="T4" fmla="*/ 0 w 60"/>
              <a:gd name="T5" fmla="*/ 196572188 h 78"/>
              <a:gd name="T6" fmla="*/ 0 w 60"/>
              <a:gd name="T7" fmla="*/ 30241875 h 78"/>
              <a:gd name="T8" fmla="*/ 151209375 w 60"/>
              <a:gd name="T9" fmla="*/ 0 h 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60" h="78">
                <a:moveTo>
                  <a:pt x="60" y="0"/>
                </a:moveTo>
                <a:lnTo>
                  <a:pt x="60" y="66"/>
                </a:lnTo>
                <a:lnTo>
                  <a:pt x="0" y="78"/>
                </a:lnTo>
                <a:lnTo>
                  <a:pt x="0" y="12"/>
                </a:lnTo>
                <a:lnTo>
                  <a:pt x="6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156" name="Freeform 298"/>
          <p:cNvSpPr>
            <a:spLocks/>
          </p:cNvSpPr>
          <p:nvPr/>
        </p:nvSpPr>
        <p:spPr bwMode="auto">
          <a:xfrm>
            <a:off x="4572000" y="1790700"/>
            <a:ext cx="114300" cy="142875"/>
          </a:xfrm>
          <a:custGeom>
            <a:avLst/>
            <a:gdLst>
              <a:gd name="T0" fmla="*/ 181451250 w 72"/>
              <a:gd name="T1" fmla="*/ 181451250 h 90"/>
              <a:gd name="T2" fmla="*/ 166330313 w 72"/>
              <a:gd name="T3" fmla="*/ 196572188 h 90"/>
              <a:gd name="T4" fmla="*/ 15120938 w 72"/>
              <a:gd name="T5" fmla="*/ 226814063 h 90"/>
              <a:gd name="T6" fmla="*/ 0 w 72"/>
              <a:gd name="T7" fmla="*/ 211693125 h 90"/>
              <a:gd name="T8" fmla="*/ 0 w 72"/>
              <a:gd name="T9" fmla="*/ 45362813 h 90"/>
              <a:gd name="T10" fmla="*/ 15120938 w 72"/>
              <a:gd name="T11" fmla="*/ 30241875 h 90"/>
              <a:gd name="T12" fmla="*/ 166330313 w 72"/>
              <a:gd name="T13" fmla="*/ 0 h 90"/>
              <a:gd name="T14" fmla="*/ 166330313 w 72"/>
              <a:gd name="T15" fmla="*/ 30241875 h 90"/>
              <a:gd name="T16" fmla="*/ 30241875 w 72"/>
              <a:gd name="T17" fmla="*/ 60483750 h 90"/>
              <a:gd name="T18" fmla="*/ 30241875 w 72"/>
              <a:gd name="T19" fmla="*/ 196572188 h 90"/>
              <a:gd name="T20" fmla="*/ 166330313 w 72"/>
              <a:gd name="T21" fmla="*/ 166330313 h 90"/>
              <a:gd name="T22" fmla="*/ 181451250 w 72"/>
              <a:gd name="T23" fmla="*/ 181451250 h 9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72" h="90">
                <a:moveTo>
                  <a:pt x="72" y="72"/>
                </a:moveTo>
                <a:lnTo>
                  <a:pt x="66" y="78"/>
                </a:lnTo>
                <a:lnTo>
                  <a:pt x="6" y="90"/>
                </a:lnTo>
                <a:lnTo>
                  <a:pt x="0" y="84"/>
                </a:lnTo>
                <a:lnTo>
                  <a:pt x="0" y="18"/>
                </a:lnTo>
                <a:lnTo>
                  <a:pt x="6" y="12"/>
                </a:lnTo>
                <a:lnTo>
                  <a:pt x="66" y="0"/>
                </a:lnTo>
                <a:lnTo>
                  <a:pt x="66" y="12"/>
                </a:lnTo>
                <a:lnTo>
                  <a:pt x="12" y="24"/>
                </a:lnTo>
                <a:lnTo>
                  <a:pt x="12" y="78"/>
                </a:lnTo>
                <a:lnTo>
                  <a:pt x="66" y="66"/>
                </a:lnTo>
                <a:lnTo>
                  <a:pt x="72" y="7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157" name="Freeform 299"/>
          <p:cNvSpPr>
            <a:spLocks/>
          </p:cNvSpPr>
          <p:nvPr/>
        </p:nvSpPr>
        <p:spPr bwMode="auto">
          <a:xfrm>
            <a:off x="4667250" y="1790700"/>
            <a:ext cx="19050" cy="114300"/>
          </a:xfrm>
          <a:custGeom>
            <a:avLst/>
            <a:gdLst>
              <a:gd name="T0" fmla="*/ 15120938 w 12"/>
              <a:gd name="T1" fmla="*/ 0 h 72"/>
              <a:gd name="T2" fmla="*/ 30241875 w 12"/>
              <a:gd name="T3" fmla="*/ 15120938 h 72"/>
              <a:gd name="T4" fmla="*/ 30241875 w 12"/>
              <a:gd name="T5" fmla="*/ 181451250 h 72"/>
              <a:gd name="T6" fmla="*/ 0 w 12"/>
              <a:gd name="T7" fmla="*/ 181451250 h 72"/>
              <a:gd name="T8" fmla="*/ 0 w 12"/>
              <a:gd name="T9" fmla="*/ 15120938 h 72"/>
              <a:gd name="T10" fmla="*/ 15120938 w 12"/>
              <a:gd name="T11" fmla="*/ 0 h 7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" h="72">
                <a:moveTo>
                  <a:pt x="6" y="0"/>
                </a:moveTo>
                <a:lnTo>
                  <a:pt x="12" y="6"/>
                </a:lnTo>
                <a:lnTo>
                  <a:pt x="12" y="72"/>
                </a:lnTo>
                <a:lnTo>
                  <a:pt x="0" y="72"/>
                </a:lnTo>
                <a:lnTo>
                  <a:pt x="0" y="6"/>
                </a:lnTo>
                <a:lnTo>
                  <a:pt x="6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158" name="Freeform 300"/>
          <p:cNvSpPr>
            <a:spLocks/>
          </p:cNvSpPr>
          <p:nvPr/>
        </p:nvSpPr>
        <p:spPr bwMode="auto">
          <a:xfrm>
            <a:off x="4419600" y="1838325"/>
            <a:ext cx="95250" cy="123825"/>
          </a:xfrm>
          <a:custGeom>
            <a:avLst/>
            <a:gdLst>
              <a:gd name="T0" fmla="*/ 151209375 w 60"/>
              <a:gd name="T1" fmla="*/ 0 h 78"/>
              <a:gd name="T2" fmla="*/ 151209375 w 60"/>
              <a:gd name="T3" fmla="*/ 151209375 h 78"/>
              <a:gd name="T4" fmla="*/ 0 w 60"/>
              <a:gd name="T5" fmla="*/ 196572188 h 78"/>
              <a:gd name="T6" fmla="*/ 0 w 60"/>
              <a:gd name="T7" fmla="*/ 30241875 h 78"/>
              <a:gd name="T8" fmla="*/ 151209375 w 60"/>
              <a:gd name="T9" fmla="*/ 0 h 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60" h="78">
                <a:moveTo>
                  <a:pt x="60" y="0"/>
                </a:moveTo>
                <a:lnTo>
                  <a:pt x="60" y="60"/>
                </a:lnTo>
                <a:lnTo>
                  <a:pt x="0" y="78"/>
                </a:lnTo>
                <a:lnTo>
                  <a:pt x="0" y="12"/>
                </a:lnTo>
                <a:lnTo>
                  <a:pt x="6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159" name="Freeform 301"/>
          <p:cNvSpPr>
            <a:spLocks/>
          </p:cNvSpPr>
          <p:nvPr/>
        </p:nvSpPr>
        <p:spPr bwMode="auto">
          <a:xfrm>
            <a:off x="4410075" y="1828800"/>
            <a:ext cx="114300" cy="142875"/>
          </a:xfrm>
          <a:custGeom>
            <a:avLst/>
            <a:gdLst>
              <a:gd name="T0" fmla="*/ 181451250 w 72"/>
              <a:gd name="T1" fmla="*/ 166330313 h 90"/>
              <a:gd name="T2" fmla="*/ 166330313 w 72"/>
              <a:gd name="T3" fmla="*/ 181451250 h 90"/>
              <a:gd name="T4" fmla="*/ 15120938 w 72"/>
              <a:gd name="T5" fmla="*/ 226814063 h 90"/>
              <a:gd name="T6" fmla="*/ 0 w 72"/>
              <a:gd name="T7" fmla="*/ 211693125 h 90"/>
              <a:gd name="T8" fmla="*/ 0 w 72"/>
              <a:gd name="T9" fmla="*/ 45362813 h 90"/>
              <a:gd name="T10" fmla="*/ 15120938 w 72"/>
              <a:gd name="T11" fmla="*/ 30241875 h 90"/>
              <a:gd name="T12" fmla="*/ 166330313 w 72"/>
              <a:gd name="T13" fmla="*/ 0 h 90"/>
              <a:gd name="T14" fmla="*/ 166330313 w 72"/>
              <a:gd name="T15" fmla="*/ 30241875 h 90"/>
              <a:gd name="T16" fmla="*/ 30241875 w 72"/>
              <a:gd name="T17" fmla="*/ 60483750 h 90"/>
              <a:gd name="T18" fmla="*/ 30241875 w 72"/>
              <a:gd name="T19" fmla="*/ 196572188 h 90"/>
              <a:gd name="T20" fmla="*/ 166330313 w 72"/>
              <a:gd name="T21" fmla="*/ 151209375 h 90"/>
              <a:gd name="T22" fmla="*/ 181451250 w 72"/>
              <a:gd name="T23" fmla="*/ 166330313 h 9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72" h="90">
                <a:moveTo>
                  <a:pt x="72" y="66"/>
                </a:moveTo>
                <a:lnTo>
                  <a:pt x="66" y="72"/>
                </a:lnTo>
                <a:lnTo>
                  <a:pt x="6" y="90"/>
                </a:lnTo>
                <a:lnTo>
                  <a:pt x="0" y="84"/>
                </a:lnTo>
                <a:lnTo>
                  <a:pt x="0" y="18"/>
                </a:lnTo>
                <a:lnTo>
                  <a:pt x="6" y="12"/>
                </a:lnTo>
                <a:lnTo>
                  <a:pt x="66" y="0"/>
                </a:lnTo>
                <a:lnTo>
                  <a:pt x="66" y="12"/>
                </a:lnTo>
                <a:lnTo>
                  <a:pt x="12" y="24"/>
                </a:lnTo>
                <a:lnTo>
                  <a:pt x="12" y="78"/>
                </a:lnTo>
                <a:lnTo>
                  <a:pt x="66" y="60"/>
                </a:lnTo>
                <a:lnTo>
                  <a:pt x="72" y="6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160" name="Freeform 302"/>
          <p:cNvSpPr>
            <a:spLocks/>
          </p:cNvSpPr>
          <p:nvPr/>
        </p:nvSpPr>
        <p:spPr bwMode="auto">
          <a:xfrm>
            <a:off x="4505325" y="1828800"/>
            <a:ext cx="19050" cy="104775"/>
          </a:xfrm>
          <a:custGeom>
            <a:avLst/>
            <a:gdLst>
              <a:gd name="T0" fmla="*/ 15120938 w 12"/>
              <a:gd name="T1" fmla="*/ 0 h 66"/>
              <a:gd name="T2" fmla="*/ 30241875 w 12"/>
              <a:gd name="T3" fmla="*/ 15120938 h 66"/>
              <a:gd name="T4" fmla="*/ 30241875 w 12"/>
              <a:gd name="T5" fmla="*/ 166330313 h 66"/>
              <a:gd name="T6" fmla="*/ 0 w 12"/>
              <a:gd name="T7" fmla="*/ 166330313 h 66"/>
              <a:gd name="T8" fmla="*/ 0 w 12"/>
              <a:gd name="T9" fmla="*/ 15120938 h 66"/>
              <a:gd name="T10" fmla="*/ 15120938 w 12"/>
              <a:gd name="T11" fmla="*/ 0 h 6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" h="66">
                <a:moveTo>
                  <a:pt x="6" y="0"/>
                </a:moveTo>
                <a:lnTo>
                  <a:pt x="12" y="6"/>
                </a:lnTo>
                <a:lnTo>
                  <a:pt x="12" y="66"/>
                </a:lnTo>
                <a:lnTo>
                  <a:pt x="0" y="66"/>
                </a:lnTo>
                <a:lnTo>
                  <a:pt x="0" y="6"/>
                </a:lnTo>
                <a:lnTo>
                  <a:pt x="6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161" name="Freeform 303"/>
          <p:cNvSpPr>
            <a:spLocks/>
          </p:cNvSpPr>
          <p:nvPr/>
        </p:nvSpPr>
        <p:spPr bwMode="auto">
          <a:xfrm>
            <a:off x="5010150" y="1704975"/>
            <a:ext cx="85725" cy="123825"/>
          </a:xfrm>
          <a:custGeom>
            <a:avLst/>
            <a:gdLst>
              <a:gd name="T0" fmla="*/ 0 w 54"/>
              <a:gd name="T1" fmla="*/ 30241875 h 78"/>
              <a:gd name="T2" fmla="*/ 0 w 54"/>
              <a:gd name="T3" fmla="*/ 196572188 h 78"/>
              <a:gd name="T4" fmla="*/ 136088438 w 54"/>
              <a:gd name="T5" fmla="*/ 166330313 h 78"/>
              <a:gd name="T6" fmla="*/ 136088438 w 54"/>
              <a:gd name="T7" fmla="*/ 0 h 78"/>
              <a:gd name="T8" fmla="*/ 0 w 54"/>
              <a:gd name="T9" fmla="*/ 30241875 h 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4" h="78">
                <a:moveTo>
                  <a:pt x="0" y="12"/>
                </a:moveTo>
                <a:lnTo>
                  <a:pt x="0" y="78"/>
                </a:lnTo>
                <a:lnTo>
                  <a:pt x="54" y="66"/>
                </a:lnTo>
                <a:lnTo>
                  <a:pt x="54" y="0"/>
                </a:lnTo>
                <a:lnTo>
                  <a:pt x="0" y="1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162" name="Freeform 304"/>
          <p:cNvSpPr>
            <a:spLocks/>
          </p:cNvSpPr>
          <p:nvPr/>
        </p:nvSpPr>
        <p:spPr bwMode="auto">
          <a:xfrm>
            <a:off x="5000625" y="1695450"/>
            <a:ext cx="104775" cy="142875"/>
          </a:xfrm>
          <a:custGeom>
            <a:avLst/>
            <a:gdLst>
              <a:gd name="T0" fmla="*/ 15120938 w 66"/>
              <a:gd name="T1" fmla="*/ 196572188 h 90"/>
              <a:gd name="T2" fmla="*/ 136088438 w 66"/>
              <a:gd name="T3" fmla="*/ 166330313 h 90"/>
              <a:gd name="T4" fmla="*/ 136088438 w 66"/>
              <a:gd name="T5" fmla="*/ 30241875 h 90"/>
              <a:gd name="T6" fmla="*/ 15120938 w 66"/>
              <a:gd name="T7" fmla="*/ 60483750 h 90"/>
              <a:gd name="T8" fmla="*/ 15120938 w 66"/>
              <a:gd name="T9" fmla="*/ 30241875 h 90"/>
              <a:gd name="T10" fmla="*/ 151209375 w 66"/>
              <a:gd name="T11" fmla="*/ 0 h 90"/>
              <a:gd name="T12" fmla="*/ 166330313 w 66"/>
              <a:gd name="T13" fmla="*/ 15120938 h 90"/>
              <a:gd name="T14" fmla="*/ 166330313 w 66"/>
              <a:gd name="T15" fmla="*/ 181451250 h 90"/>
              <a:gd name="T16" fmla="*/ 151209375 w 66"/>
              <a:gd name="T17" fmla="*/ 196572188 h 90"/>
              <a:gd name="T18" fmla="*/ 15120938 w 66"/>
              <a:gd name="T19" fmla="*/ 226814063 h 90"/>
              <a:gd name="T20" fmla="*/ 0 w 66"/>
              <a:gd name="T21" fmla="*/ 211693125 h 90"/>
              <a:gd name="T22" fmla="*/ 15120938 w 66"/>
              <a:gd name="T23" fmla="*/ 196572188 h 9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66" h="90">
                <a:moveTo>
                  <a:pt x="6" y="78"/>
                </a:moveTo>
                <a:lnTo>
                  <a:pt x="54" y="66"/>
                </a:lnTo>
                <a:lnTo>
                  <a:pt x="54" y="12"/>
                </a:lnTo>
                <a:lnTo>
                  <a:pt x="6" y="24"/>
                </a:lnTo>
                <a:lnTo>
                  <a:pt x="6" y="12"/>
                </a:lnTo>
                <a:lnTo>
                  <a:pt x="60" y="0"/>
                </a:lnTo>
                <a:lnTo>
                  <a:pt x="66" y="6"/>
                </a:lnTo>
                <a:lnTo>
                  <a:pt x="66" y="72"/>
                </a:lnTo>
                <a:lnTo>
                  <a:pt x="60" y="78"/>
                </a:lnTo>
                <a:lnTo>
                  <a:pt x="6" y="90"/>
                </a:lnTo>
                <a:lnTo>
                  <a:pt x="0" y="84"/>
                </a:lnTo>
                <a:lnTo>
                  <a:pt x="6" y="7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163" name="Freeform 305"/>
          <p:cNvSpPr>
            <a:spLocks/>
          </p:cNvSpPr>
          <p:nvPr/>
        </p:nvSpPr>
        <p:spPr bwMode="auto">
          <a:xfrm>
            <a:off x="5000625" y="1714500"/>
            <a:ext cx="19050" cy="114300"/>
          </a:xfrm>
          <a:custGeom>
            <a:avLst/>
            <a:gdLst>
              <a:gd name="T0" fmla="*/ 30241875 w 12"/>
              <a:gd name="T1" fmla="*/ 15120938 h 72"/>
              <a:gd name="T2" fmla="*/ 30241875 w 12"/>
              <a:gd name="T3" fmla="*/ 181451250 h 72"/>
              <a:gd name="T4" fmla="*/ 0 w 12"/>
              <a:gd name="T5" fmla="*/ 181451250 h 72"/>
              <a:gd name="T6" fmla="*/ 0 w 12"/>
              <a:gd name="T7" fmla="*/ 15120938 h 72"/>
              <a:gd name="T8" fmla="*/ 15120938 w 12"/>
              <a:gd name="T9" fmla="*/ 0 h 72"/>
              <a:gd name="T10" fmla="*/ 30241875 w 12"/>
              <a:gd name="T11" fmla="*/ 15120938 h 7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" h="72">
                <a:moveTo>
                  <a:pt x="12" y="6"/>
                </a:moveTo>
                <a:lnTo>
                  <a:pt x="12" y="72"/>
                </a:lnTo>
                <a:lnTo>
                  <a:pt x="0" y="72"/>
                </a:lnTo>
                <a:lnTo>
                  <a:pt x="0" y="6"/>
                </a:lnTo>
                <a:lnTo>
                  <a:pt x="6" y="0"/>
                </a:lnTo>
                <a:lnTo>
                  <a:pt x="12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164" name="Freeform 306"/>
          <p:cNvSpPr>
            <a:spLocks/>
          </p:cNvSpPr>
          <p:nvPr/>
        </p:nvSpPr>
        <p:spPr bwMode="auto">
          <a:xfrm>
            <a:off x="5153025" y="1676400"/>
            <a:ext cx="76200" cy="123825"/>
          </a:xfrm>
          <a:custGeom>
            <a:avLst/>
            <a:gdLst>
              <a:gd name="T0" fmla="*/ 0 w 48"/>
              <a:gd name="T1" fmla="*/ 30241875 h 78"/>
              <a:gd name="T2" fmla="*/ 0 w 48"/>
              <a:gd name="T3" fmla="*/ 196572188 h 78"/>
              <a:gd name="T4" fmla="*/ 120967500 w 48"/>
              <a:gd name="T5" fmla="*/ 151209375 h 78"/>
              <a:gd name="T6" fmla="*/ 120967500 w 48"/>
              <a:gd name="T7" fmla="*/ 0 h 78"/>
              <a:gd name="T8" fmla="*/ 0 w 48"/>
              <a:gd name="T9" fmla="*/ 30241875 h 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8" h="78">
                <a:moveTo>
                  <a:pt x="0" y="12"/>
                </a:moveTo>
                <a:lnTo>
                  <a:pt x="0" y="78"/>
                </a:lnTo>
                <a:lnTo>
                  <a:pt x="48" y="60"/>
                </a:lnTo>
                <a:lnTo>
                  <a:pt x="48" y="0"/>
                </a:lnTo>
                <a:lnTo>
                  <a:pt x="0" y="1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165" name="Freeform 307"/>
          <p:cNvSpPr>
            <a:spLocks/>
          </p:cNvSpPr>
          <p:nvPr/>
        </p:nvSpPr>
        <p:spPr bwMode="auto">
          <a:xfrm>
            <a:off x="5143500" y="1666875"/>
            <a:ext cx="95250" cy="142875"/>
          </a:xfrm>
          <a:custGeom>
            <a:avLst/>
            <a:gdLst>
              <a:gd name="T0" fmla="*/ 15120938 w 60"/>
              <a:gd name="T1" fmla="*/ 196572188 h 90"/>
              <a:gd name="T2" fmla="*/ 120967500 w 60"/>
              <a:gd name="T3" fmla="*/ 151209375 h 90"/>
              <a:gd name="T4" fmla="*/ 120967500 w 60"/>
              <a:gd name="T5" fmla="*/ 30241875 h 90"/>
              <a:gd name="T6" fmla="*/ 15120938 w 60"/>
              <a:gd name="T7" fmla="*/ 60483750 h 90"/>
              <a:gd name="T8" fmla="*/ 15120938 w 60"/>
              <a:gd name="T9" fmla="*/ 30241875 h 90"/>
              <a:gd name="T10" fmla="*/ 136088438 w 60"/>
              <a:gd name="T11" fmla="*/ 0 h 90"/>
              <a:gd name="T12" fmla="*/ 151209375 w 60"/>
              <a:gd name="T13" fmla="*/ 15120938 h 90"/>
              <a:gd name="T14" fmla="*/ 151209375 w 60"/>
              <a:gd name="T15" fmla="*/ 166330313 h 90"/>
              <a:gd name="T16" fmla="*/ 136088438 w 60"/>
              <a:gd name="T17" fmla="*/ 181451250 h 90"/>
              <a:gd name="T18" fmla="*/ 15120938 w 60"/>
              <a:gd name="T19" fmla="*/ 226814063 h 90"/>
              <a:gd name="T20" fmla="*/ 0 w 60"/>
              <a:gd name="T21" fmla="*/ 211693125 h 90"/>
              <a:gd name="T22" fmla="*/ 15120938 w 60"/>
              <a:gd name="T23" fmla="*/ 196572188 h 9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60" h="90">
                <a:moveTo>
                  <a:pt x="6" y="78"/>
                </a:moveTo>
                <a:lnTo>
                  <a:pt x="48" y="60"/>
                </a:lnTo>
                <a:lnTo>
                  <a:pt x="48" y="12"/>
                </a:lnTo>
                <a:lnTo>
                  <a:pt x="6" y="24"/>
                </a:lnTo>
                <a:lnTo>
                  <a:pt x="6" y="12"/>
                </a:lnTo>
                <a:lnTo>
                  <a:pt x="54" y="0"/>
                </a:lnTo>
                <a:lnTo>
                  <a:pt x="60" y="6"/>
                </a:lnTo>
                <a:lnTo>
                  <a:pt x="60" y="66"/>
                </a:lnTo>
                <a:lnTo>
                  <a:pt x="54" y="72"/>
                </a:lnTo>
                <a:lnTo>
                  <a:pt x="6" y="90"/>
                </a:lnTo>
                <a:lnTo>
                  <a:pt x="0" y="84"/>
                </a:lnTo>
                <a:lnTo>
                  <a:pt x="6" y="7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166" name="Freeform 308"/>
          <p:cNvSpPr>
            <a:spLocks/>
          </p:cNvSpPr>
          <p:nvPr/>
        </p:nvSpPr>
        <p:spPr bwMode="auto">
          <a:xfrm>
            <a:off x="5143500" y="1685925"/>
            <a:ext cx="19050" cy="114300"/>
          </a:xfrm>
          <a:custGeom>
            <a:avLst/>
            <a:gdLst>
              <a:gd name="T0" fmla="*/ 30241875 w 12"/>
              <a:gd name="T1" fmla="*/ 15120938 h 72"/>
              <a:gd name="T2" fmla="*/ 30241875 w 12"/>
              <a:gd name="T3" fmla="*/ 181451250 h 72"/>
              <a:gd name="T4" fmla="*/ 0 w 12"/>
              <a:gd name="T5" fmla="*/ 181451250 h 72"/>
              <a:gd name="T6" fmla="*/ 0 w 12"/>
              <a:gd name="T7" fmla="*/ 15120938 h 72"/>
              <a:gd name="T8" fmla="*/ 15120938 w 12"/>
              <a:gd name="T9" fmla="*/ 0 h 72"/>
              <a:gd name="T10" fmla="*/ 30241875 w 12"/>
              <a:gd name="T11" fmla="*/ 15120938 h 7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" h="72">
                <a:moveTo>
                  <a:pt x="12" y="6"/>
                </a:moveTo>
                <a:lnTo>
                  <a:pt x="12" y="72"/>
                </a:lnTo>
                <a:lnTo>
                  <a:pt x="0" y="72"/>
                </a:lnTo>
                <a:lnTo>
                  <a:pt x="0" y="6"/>
                </a:lnTo>
                <a:lnTo>
                  <a:pt x="6" y="0"/>
                </a:lnTo>
                <a:lnTo>
                  <a:pt x="12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167" name="Freeform 309"/>
          <p:cNvSpPr>
            <a:spLocks/>
          </p:cNvSpPr>
          <p:nvPr/>
        </p:nvSpPr>
        <p:spPr bwMode="auto">
          <a:xfrm>
            <a:off x="2343150" y="1524000"/>
            <a:ext cx="628650" cy="361950"/>
          </a:xfrm>
          <a:custGeom>
            <a:avLst/>
            <a:gdLst>
              <a:gd name="T0" fmla="*/ 30241875 w 396"/>
              <a:gd name="T1" fmla="*/ 529232813 h 228"/>
              <a:gd name="T2" fmla="*/ 952619063 w 396"/>
              <a:gd name="T3" fmla="*/ 529232813 h 228"/>
              <a:gd name="T4" fmla="*/ 952619063 w 396"/>
              <a:gd name="T5" fmla="*/ 45362813 h 228"/>
              <a:gd name="T6" fmla="*/ 30241875 w 396"/>
              <a:gd name="T7" fmla="*/ 45362813 h 228"/>
              <a:gd name="T8" fmla="*/ 30241875 w 396"/>
              <a:gd name="T9" fmla="*/ 0 h 228"/>
              <a:gd name="T10" fmla="*/ 967740000 w 396"/>
              <a:gd name="T11" fmla="*/ 0 h 228"/>
              <a:gd name="T12" fmla="*/ 997981875 w 396"/>
              <a:gd name="T13" fmla="*/ 30241875 h 228"/>
              <a:gd name="T14" fmla="*/ 997981875 w 396"/>
              <a:gd name="T15" fmla="*/ 544353750 h 228"/>
              <a:gd name="T16" fmla="*/ 967740000 w 396"/>
              <a:gd name="T17" fmla="*/ 574595625 h 228"/>
              <a:gd name="T18" fmla="*/ 30241875 w 396"/>
              <a:gd name="T19" fmla="*/ 574595625 h 228"/>
              <a:gd name="T20" fmla="*/ 0 w 396"/>
              <a:gd name="T21" fmla="*/ 544353750 h 228"/>
              <a:gd name="T22" fmla="*/ 30241875 w 396"/>
              <a:gd name="T23" fmla="*/ 529232813 h 228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396" h="228">
                <a:moveTo>
                  <a:pt x="12" y="210"/>
                </a:moveTo>
                <a:lnTo>
                  <a:pt x="378" y="210"/>
                </a:lnTo>
                <a:lnTo>
                  <a:pt x="378" y="18"/>
                </a:lnTo>
                <a:lnTo>
                  <a:pt x="12" y="18"/>
                </a:lnTo>
                <a:lnTo>
                  <a:pt x="12" y="0"/>
                </a:lnTo>
                <a:lnTo>
                  <a:pt x="384" y="0"/>
                </a:lnTo>
                <a:lnTo>
                  <a:pt x="396" y="12"/>
                </a:lnTo>
                <a:lnTo>
                  <a:pt x="396" y="216"/>
                </a:lnTo>
                <a:lnTo>
                  <a:pt x="384" y="228"/>
                </a:lnTo>
                <a:lnTo>
                  <a:pt x="12" y="228"/>
                </a:lnTo>
                <a:lnTo>
                  <a:pt x="0" y="216"/>
                </a:lnTo>
                <a:lnTo>
                  <a:pt x="12" y="21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168" name="Freeform 310"/>
          <p:cNvSpPr>
            <a:spLocks/>
          </p:cNvSpPr>
          <p:nvPr/>
        </p:nvSpPr>
        <p:spPr bwMode="auto">
          <a:xfrm>
            <a:off x="2343150" y="1524000"/>
            <a:ext cx="28575" cy="342900"/>
          </a:xfrm>
          <a:custGeom>
            <a:avLst/>
            <a:gdLst>
              <a:gd name="T0" fmla="*/ 45362813 w 18"/>
              <a:gd name="T1" fmla="*/ 30241875 h 216"/>
              <a:gd name="T2" fmla="*/ 45362813 w 18"/>
              <a:gd name="T3" fmla="*/ 544353750 h 216"/>
              <a:gd name="T4" fmla="*/ 0 w 18"/>
              <a:gd name="T5" fmla="*/ 544353750 h 216"/>
              <a:gd name="T6" fmla="*/ 0 w 18"/>
              <a:gd name="T7" fmla="*/ 30241875 h 216"/>
              <a:gd name="T8" fmla="*/ 30241875 w 18"/>
              <a:gd name="T9" fmla="*/ 0 h 216"/>
              <a:gd name="T10" fmla="*/ 45362813 w 18"/>
              <a:gd name="T11" fmla="*/ 30241875 h 21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8" h="216">
                <a:moveTo>
                  <a:pt x="18" y="12"/>
                </a:moveTo>
                <a:lnTo>
                  <a:pt x="18" y="216"/>
                </a:lnTo>
                <a:lnTo>
                  <a:pt x="0" y="216"/>
                </a:lnTo>
                <a:lnTo>
                  <a:pt x="0" y="12"/>
                </a:lnTo>
                <a:lnTo>
                  <a:pt x="12" y="0"/>
                </a:lnTo>
                <a:lnTo>
                  <a:pt x="18" y="1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169" name="Rectangle 311"/>
          <p:cNvSpPr>
            <a:spLocks noChangeArrowheads="1"/>
          </p:cNvSpPr>
          <p:nvPr/>
        </p:nvSpPr>
        <p:spPr bwMode="auto">
          <a:xfrm>
            <a:off x="2362200" y="1704975"/>
            <a:ext cx="590550" cy="1905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a-DK" altLang="da-DK"/>
          </a:p>
        </p:txBody>
      </p:sp>
      <p:sp>
        <p:nvSpPr>
          <p:cNvPr id="3170" name="Rectangle 312"/>
          <p:cNvSpPr>
            <a:spLocks noChangeArrowheads="1"/>
          </p:cNvSpPr>
          <p:nvPr/>
        </p:nvSpPr>
        <p:spPr bwMode="auto">
          <a:xfrm>
            <a:off x="2362200" y="1628775"/>
            <a:ext cx="590550" cy="1905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a-DK" altLang="da-DK"/>
          </a:p>
        </p:txBody>
      </p:sp>
      <p:sp>
        <p:nvSpPr>
          <p:cNvPr id="3171" name="Rectangle 313"/>
          <p:cNvSpPr>
            <a:spLocks noChangeArrowheads="1"/>
          </p:cNvSpPr>
          <p:nvPr/>
        </p:nvSpPr>
        <p:spPr bwMode="auto">
          <a:xfrm>
            <a:off x="2362200" y="1781175"/>
            <a:ext cx="590550" cy="1905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a-DK" altLang="da-DK"/>
          </a:p>
        </p:txBody>
      </p:sp>
      <p:sp>
        <p:nvSpPr>
          <p:cNvPr id="3172" name="Rectangle 314"/>
          <p:cNvSpPr>
            <a:spLocks noChangeArrowheads="1"/>
          </p:cNvSpPr>
          <p:nvPr/>
        </p:nvSpPr>
        <p:spPr bwMode="auto">
          <a:xfrm>
            <a:off x="2638425" y="1552575"/>
            <a:ext cx="19050" cy="3143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a-DK" altLang="da-DK"/>
          </a:p>
        </p:txBody>
      </p:sp>
      <p:sp>
        <p:nvSpPr>
          <p:cNvPr id="3173" name="Rectangle 315"/>
          <p:cNvSpPr>
            <a:spLocks noChangeArrowheads="1"/>
          </p:cNvSpPr>
          <p:nvPr/>
        </p:nvSpPr>
        <p:spPr bwMode="auto">
          <a:xfrm>
            <a:off x="2495550" y="1552575"/>
            <a:ext cx="19050" cy="3143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a-DK" altLang="da-DK"/>
          </a:p>
        </p:txBody>
      </p:sp>
      <p:sp>
        <p:nvSpPr>
          <p:cNvPr id="3174" name="Rectangle 316"/>
          <p:cNvSpPr>
            <a:spLocks noChangeArrowheads="1"/>
          </p:cNvSpPr>
          <p:nvPr/>
        </p:nvSpPr>
        <p:spPr bwMode="auto">
          <a:xfrm>
            <a:off x="2781300" y="1543050"/>
            <a:ext cx="19050" cy="32385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a-DK" altLang="da-DK"/>
          </a:p>
        </p:txBody>
      </p:sp>
      <p:sp>
        <p:nvSpPr>
          <p:cNvPr id="3175" name="Rectangle 317"/>
          <p:cNvSpPr>
            <a:spLocks noChangeArrowheads="1"/>
          </p:cNvSpPr>
          <p:nvPr/>
        </p:nvSpPr>
        <p:spPr bwMode="auto">
          <a:xfrm>
            <a:off x="2857500" y="1552575"/>
            <a:ext cx="19050" cy="3143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a-DK" altLang="da-DK"/>
          </a:p>
        </p:txBody>
      </p:sp>
      <p:sp>
        <p:nvSpPr>
          <p:cNvPr id="3176" name="Rectangle 318"/>
          <p:cNvSpPr>
            <a:spLocks noChangeArrowheads="1"/>
          </p:cNvSpPr>
          <p:nvPr/>
        </p:nvSpPr>
        <p:spPr bwMode="auto">
          <a:xfrm>
            <a:off x="2714625" y="1543050"/>
            <a:ext cx="19050" cy="32385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a-DK" altLang="da-DK"/>
          </a:p>
        </p:txBody>
      </p:sp>
      <p:sp>
        <p:nvSpPr>
          <p:cNvPr id="3177" name="Rectangle 319"/>
          <p:cNvSpPr>
            <a:spLocks noChangeArrowheads="1"/>
          </p:cNvSpPr>
          <p:nvPr/>
        </p:nvSpPr>
        <p:spPr bwMode="auto">
          <a:xfrm>
            <a:off x="2571750" y="1552575"/>
            <a:ext cx="19050" cy="3143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a-DK" altLang="da-DK"/>
          </a:p>
        </p:txBody>
      </p:sp>
      <p:sp>
        <p:nvSpPr>
          <p:cNvPr id="3178" name="Rectangle 320"/>
          <p:cNvSpPr>
            <a:spLocks noChangeArrowheads="1"/>
          </p:cNvSpPr>
          <p:nvPr/>
        </p:nvSpPr>
        <p:spPr bwMode="auto">
          <a:xfrm>
            <a:off x="2428875" y="1543050"/>
            <a:ext cx="19050" cy="32385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a-DK" altLang="da-DK"/>
          </a:p>
        </p:txBody>
      </p:sp>
      <p:sp>
        <p:nvSpPr>
          <p:cNvPr id="3179" name="Freeform 321"/>
          <p:cNvSpPr>
            <a:spLocks/>
          </p:cNvSpPr>
          <p:nvPr/>
        </p:nvSpPr>
        <p:spPr bwMode="auto">
          <a:xfrm>
            <a:off x="2182813" y="1965325"/>
            <a:ext cx="20637" cy="258763"/>
          </a:xfrm>
          <a:custGeom>
            <a:avLst/>
            <a:gdLst>
              <a:gd name="T0" fmla="*/ 35490481 w 12"/>
              <a:gd name="T1" fmla="*/ 17856372 h 150"/>
              <a:gd name="T2" fmla="*/ 35490481 w 12"/>
              <a:gd name="T3" fmla="*/ 446388601 h 150"/>
              <a:gd name="T4" fmla="*/ 0 w 12"/>
              <a:gd name="T5" fmla="*/ 446388601 h 150"/>
              <a:gd name="T6" fmla="*/ 0 w 12"/>
              <a:gd name="T7" fmla="*/ 17856372 h 150"/>
              <a:gd name="T8" fmla="*/ 17746100 w 12"/>
              <a:gd name="T9" fmla="*/ 0 h 150"/>
              <a:gd name="T10" fmla="*/ 35490481 w 12"/>
              <a:gd name="T11" fmla="*/ 17856372 h 15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" h="150">
                <a:moveTo>
                  <a:pt x="12" y="6"/>
                </a:moveTo>
                <a:lnTo>
                  <a:pt x="12" y="150"/>
                </a:lnTo>
                <a:lnTo>
                  <a:pt x="0" y="150"/>
                </a:lnTo>
                <a:lnTo>
                  <a:pt x="0" y="6"/>
                </a:lnTo>
                <a:lnTo>
                  <a:pt x="6" y="0"/>
                </a:lnTo>
                <a:lnTo>
                  <a:pt x="12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180" name="Freeform 322"/>
          <p:cNvSpPr>
            <a:spLocks/>
          </p:cNvSpPr>
          <p:nvPr/>
        </p:nvSpPr>
        <p:spPr bwMode="auto">
          <a:xfrm>
            <a:off x="2130425" y="1985963"/>
            <a:ext cx="155575" cy="123825"/>
          </a:xfrm>
          <a:custGeom>
            <a:avLst/>
            <a:gdLst>
              <a:gd name="T0" fmla="*/ 89642315 w 90"/>
              <a:gd name="T1" fmla="*/ 17746530 h 72"/>
              <a:gd name="T2" fmla="*/ 0 w 90"/>
              <a:gd name="T3" fmla="*/ 212953203 h 72"/>
              <a:gd name="T4" fmla="*/ 215142939 w 90"/>
              <a:gd name="T5" fmla="*/ 195206673 h 72"/>
              <a:gd name="T6" fmla="*/ 268928674 w 90"/>
              <a:gd name="T7" fmla="*/ 0 h 72"/>
              <a:gd name="T8" fmla="*/ 89642315 w 90"/>
              <a:gd name="T9" fmla="*/ 17746530 h 7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0" h="72">
                <a:moveTo>
                  <a:pt x="30" y="6"/>
                </a:moveTo>
                <a:lnTo>
                  <a:pt x="0" y="72"/>
                </a:lnTo>
                <a:lnTo>
                  <a:pt x="72" y="66"/>
                </a:lnTo>
                <a:lnTo>
                  <a:pt x="90" y="0"/>
                </a:lnTo>
                <a:lnTo>
                  <a:pt x="30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181" name="Freeform 323"/>
          <p:cNvSpPr>
            <a:spLocks/>
          </p:cNvSpPr>
          <p:nvPr/>
        </p:nvSpPr>
        <p:spPr bwMode="auto">
          <a:xfrm>
            <a:off x="2120900" y="1974850"/>
            <a:ext cx="176213" cy="146050"/>
          </a:xfrm>
          <a:custGeom>
            <a:avLst/>
            <a:gdLst>
              <a:gd name="T0" fmla="*/ 17906350 w 102"/>
              <a:gd name="T1" fmla="*/ 217659706 h 84"/>
              <a:gd name="T2" fmla="*/ 214886571 w 102"/>
              <a:gd name="T3" fmla="*/ 199521687 h 84"/>
              <a:gd name="T4" fmla="*/ 268607350 w 102"/>
              <a:gd name="T5" fmla="*/ 36276038 h 84"/>
              <a:gd name="T6" fmla="*/ 107443285 w 102"/>
              <a:gd name="T7" fmla="*/ 54414057 h 84"/>
              <a:gd name="T8" fmla="*/ 107443285 w 102"/>
              <a:gd name="T9" fmla="*/ 18138019 h 84"/>
              <a:gd name="T10" fmla="*/ 286515428 w 102"/>
              <a:gd name="T11" fmla="*/ 0 h 84"/>
              <a:gd name="T12" fmla="*/ 304421778 w 102"/>
              <a:gd name="T13" fmla="*/ 18138019 h 84"/>
              <a:gd name="T14" fmla="*/ 250700999 w 102"/>
              <a:gd name="T15" fmla="*/ 217659706 h 84"/>
              <a:gd name="T16" fmla="*/ 232792921 w 102"/>
              <a:gd name="T17" fmla="*/ 235797725 h 84"/>
              <a:gd name="T18" fmla="*/ 17906350 w 102"/>
              <a:gd name="T19" fmla="*/ 253935744 h 84"/>
              <a:gd name="T20" fmla="*/ 0 w 102"/>
              <a:gd name="T21" fmla="*/ 235797725 h 84"/>
              <a:gd name="T22" fmla="*/ 17906350 w 102"/>
              <a:gd name="T23" fmla="*/ 217659706 h 8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02" h="84">
                <a:moveTo>
                  <a:pt x="6" y="72"/>
                </a:moveTo>
                <a:lnTo>
                  <a:pt x="72" y="66"/>
                </a:lnTo>
                <a:lnTo>
                  <a:pt x="90" y="12"/>
                </a:lnTo>
                <a:lnTo>
                  <a:pt x="36" y="18"/>
                </a:lnTo>
                <a:lnTo>
                  <a:pt x="36" y="6"/>
                </a:lnTo>
                <a:lnTo>
                  <a:pt x="96" y="0"/>
                </a:lnTo>
                <a:lnTo>
                  <a:pt x="102" y="6"/>
                </a:lnTo>
                <a:lnTo>
                  <a:pt x="84" y="72"/>
                </a:lnTo>
                <a:lnTo>
                  <a:pt x="78" y="78"/>
                </a:lnTo>
                <a:lnTo>
                  <a:pt x="6" y="84"/>
                </a:lnTo>
                <a:lnTo>
                  <a:pt x="0" y="78"/>
                </a:lnTo>
                <a:lnTo>
                  <a:pt x="6" y="7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182" name="Freeform 324"/>
          <p:cNvSpPr>
            <a:spLocks/>
          </p:cNvSpPr>
          <p:nvPr/>
        </p:nvSpPr>
        <p:spPr bwMode="auto">
          <a:xfrm>
            <a:off x="2120900" y="1985963"/>
            <a:ext cx="73025" cy="123825"/>
          </a:xfrm>
          <a:custGeom>
            <a:avLst/>
            <a:gdLst>
              <a:gd name="T0" fmla="*/ 126967872 w 42"/>
              <a:gd name="T1" fmla="*/ 17746530 h 72"/>
              <a:gd name="T2" fmla="*/ 36276038 w 42"/>
              <a:gd name="T3" fmla="*/ 212953203 h 72"/>
              <a:gd name="T4" fmla="*/ 0 w 42"/>
              <a:gd name="T5" fmla="*/ 212953203 h 72"/>
              <a:gd name="T6" fmla="*/ 90691834 w 42"/>
              <a:gd name="T7" fmla="*/ 17746530 h 72"/>
              <a:gd name="T8" fmla="*/ 108829853 w 42"/>
              <a:gd name="T9" fmla="*/ 0 h 72"/>
              <a:gd name="T10" fmla="*/ 126967872 w 42"/>
              <a:gd name="T11" fmla="*/ 17746530 h 7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42" h="72">
                <a:moveTo>
                  <a:pt x="42" y="6"/>
                </a:moveTo>
                <a:lnTo>
                  <a:pt x="12" y="72"/>
                </a:lnTo>
                <a:lnTo>
                  <a:pt x="0" y="72"/>
                </a:lnTo>
                <a:lnTo>
                  <a:pt x="30" y="6"/>
                </a:lnTo>
                <a:lnTo>
                  <a:pt x="36" y="0"/>
                </a:lnTo>
                <a:lnTo>
                  <a:pt x="42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183" name="Freeform 325"/>
          <p:cNvSpPr>
            <a:spLocks/>
          </p:cNvSpPr>
          <p:nvPr/>
        </p:nvSpPr>
        <p:spPr bwMode="auto">
          <a:xfrm>
            <a:off x="2255838" y="1933575"/>
            <a:ext cx="82550" cy="176213"/>
          </a:xfrm>
          <a:custGeom>
            <a:avLst/>
            <a:gdLst>
              <a:gd name="T0" fmla="*/ 53237871 w 48"/>
              <a:gd name="T1" fmla="*/ 89535207 h 102"/>
              <a:gd name="T2" fmla="*/ 141968802 w 48"/>
              <a:gd name="T3" fmla="*/ 0 h 102"/>
              <a:gd name="T4" fmla="*/ 88730931 w 48"/>
              <a:gd name="T5" fmla="*/ 214886571 h 102"/>
              <a:gd name="T6" fmla="*/ 0 w 48"/>
              <a:gd name="T7" fmla="*/ 304421778 h 102"/>
              <a:gd name="T8" fmla="*/ 53237871 w 48"/>
              <a:gd name="T9" fmla="*/ 89535207 h 10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8" h="102">
                <a:moveTo>
                  <a:pt x="18" y="30"/>
                </a:moveTo>
                <a:lnTo>
                  <a:pt x="48" y="0"/>
                </a:lnTo>
                <a:lnTo>
                  <a:pt x="30" y="72"/>
                </a:lnTo>
                <a:lnTo>
                  <a:pt x="0" y="102"/>
                </a:lnTo>
                <a:lnTo>
                  <a:pt x="18" y="3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184" name="Freeform 326"/>
          <p:cNvSpPr>
            <a:spLocks/>
          </p:cNvSpPr>
          <p:nvPr/>
        </p:nvSpPr>
        <p:spPr bwMode="auto">
          <a:xfrm>
            <a:off x="2244725" y="1933575"/>
            <a:ext cx="103188" cy="176213"/>
          </a:xfrm>
          <a:custGeom>
            <a:avLst/>
            <a:gdLst>
              <a:gd name="T0" fmla="*/ 141969490 w 60"/>
              <a:gd name="T1" fmla="*/ 0 h 102"/>
              <a:gd name="T2" fmla="*/ 177462722 w 60"/>
              <a:gd name="T3" fmla="*/ 0 h 102"/>
              <a:gd name="T4" fmla="*/ 124224594 w 60"/>
              <a:gd name="T5" fmla="*/ 214886571 h 102"/>
              <a:gd name="T6" fmla="*/ 35493232 w 60"/>
              <a:gd name="T7" fmla="*/ 304421778 h 102"/>
              <a:gd name="T8" fmla="*/ 0 w 60"/>
              <a:gd name="T9" fmla="*/ 304421778 h 102"/>
              <a:gd name="T10" fmla="*/ 53238129 w 60"/>
              <a:gd name="T11" fmla="*/ 89535207 h 102"/>
              <a:gd name="T12" fmla="*/ 88731361 w 60"/>
              <a:gd name="T13" fmla="*/ 89535207 h 102"/>
              <a:gd name="T14" fmla="*/ 53238129 w 60"/>
              <a:gd name="T15" fmla="*/ 250700999 h 102"/>
              <a:gd name="T16" fmla="*/ 88731361 w 60"/>
              <a:gd name="T17" fmla="*/ 214886571 h 102"/>
              <a:gd name="T18" fmla="*/ 141969490 w 60"/>
              <a:gd name="T19" fmla="*/ 0 h 102"/>
              <a:gd name="T20" fmla="*/ 141969490 w 60"/>
              <a:gd name="T21" fmla="*/ 0 h 10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60" h="102">
                <a:moveTo>
                  <a:pt x="48" y="0"/>
                </a:moveTo>
                <a:lnTo>
                  <a:pt x="60" y="0"/>
                </a:lnTo>
                <a:lnTo>
                  <a:pt x="42" y="72"/>
                </a:lnTo>
                <a:lnTo>
                  <a:pt x="12" y="102"/>
                </a:lnTo>
                <a:lnTo>
                  <a:pt x="0" y="102"/>
                </a:lnTo>
                <a:lnTo>
                  <a:pt x="18" y="30"/>
                </a:lnTo>
                <a:lnTo>
                  <a:pt x="30" y="30"/>
                </a:lnTo>
                <a:lnTo>
                  <a:pt x="18" y="84"/>
                </a:lnTo>
                <a:lnTo>
                  <a:pt x="30" y="72"/>
                </a:lnTo>
                <a:lnTo>
                  <a:pt x="48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185" name="Freeform 327"/>
          <p:cNvSpPr>
            <a:spLocks/>
          </p:cNvSpPr>
          <p:nvPr/>
        </p:nvSpPr>
        <p:spPr bwMode="auto">
          <a:xfrm>
            <a:off x="2276475" y="1933575"/>
            <a:ext cx="71438" cy="52388"/>
          </a:xfrm>
          <a:custGeom>
            <a:avLst/>
            <a:gdLst>
              <a:gd name="T0" fmla="*/ 0 w 42"/>
              <a:gd name="T1" fmla="*/ 91483418 h 30"/>
              <a:gd name="T2" fmla="*/ 86792067 w 42"/>
              <a:gd name="T3" fmla="*/ 0 h 30"/>
              <a:gd name="T4" fmla="*/ 121509234 w 42"/>
              <a:gd name="T5" fmla="*/ 0 h 30"/>
              <a:gd name="T6" fmla="*/ 34717167 w 42"/>
              <a:gd name="T7" fmla="*/ 91483418 h 30"/>
              <a:gd name="T8" fmla="*/ 0 w 42"/>
              <a:gd name="T9" fmla="*/ 91483418 h 3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2" h="30">
                <a:moveTo>
                  <a:pt x="0" y="30"/>
                </a:moveTo>
                <a:lnTo>
                  <a:pt x="30" y="0"/>
                </a:lnTo>
                <a:lnTo>
                  <a:pt x="42" y="0"/>
                </a:lnTo>
                <a:lnTo>
                  <a:pt x="12" y="30"/>
                </a:lnTo>
                <a:lnTo>
                  <a:pt x="0" y="3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186" name="Freeform 328"/>
          <p:cNvSpPr>
            <a:spLocks/>
          </p:cNvSpPr>
          <p:nvPr/>
        </p:nvSpPr>
        <p:spPr bwMode="auto">
          <a:xfrm>
            <a:off x="2130425" y="2100263"/>
            <a:ext cx="134938" cy="71437"/>
          </a:xfrm>
          <a:custGeom>
            <a:avLst/>
            <a:gdLst>
              <a:gd name="T0" fmla="*/ 233439280 w 78"/>
              <a:gd name="T1" fmla="*/ 0 h 42"/>
              <a:gd name="T2" fmla="*/ 215482146 w 78"/>
              <a:gd name="T3" fmla="*/ 104148342 h 42"/>
              <a:gd name="T4" fmla="*/ 0 w 78"/>
              <a:gd name="T5" fmla="*/ 121505833 h 42"/>
              <a:gd name="T6" fmla="*/ 0 w 78"/>
              <a:gd name="T7" fmla="*/ 17357490 h 42"/>
              <a:gd name="T8" fmla="*/ 233439280 w 78"/>
              <a:gd name="T9" fmla="*/ 0 h 4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8" h="42">
                <a:moveTo>
                  <a:pt x="78" y="0"/>
                </a:moveTo>
                <a:lnTo>
                  <a:pt x="72" y="36"/>
                </a:lnTo>
                <a:lnTo>
                  <a:pt x="0" y="42"/>
                </a:lnTo>
                <a:lnTo>
                  <a:pt x="0" y="6"/>
                </a:lnTo>
                <a:lnTo>
                  <a:pt x="7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187" name="Freeform 329"/>
          <p:cNvSpPr>
            <a:spLocks/>
          </p:cNvSpPr>
          <p:nvPr/>
        </p:nvSpPr>
        <p:spPr bwMode="auto">
          <a:xfrm>
            <a:off x="2120900" y="2089150"/>
            <a:ext cx="144463" cy="93663"/>
          </a:xfrm>
          <a:custGeom>
            <a:avLst/>
            <a:gdLst>
              <a:gd name="T0" fmla="*/ 248447123 w 84"/>
              <a:gd name="T1" fmla="*/ 126356591 h 54"/>
              <a:gd name="T2" fmla="*/ 230700532 w 84"/>
              <a:gd name="T3" fmla="*/ 144407532 h 54"/>
              <a:gd name="T4" fmla="*/ 17746592 w 84"/>
              <a:gd name="T5" fmla="*/ 162458474 h 54"/>
              <a:gd name="T6" fmla="*/ 0 w 84"/>
              <a:gd name="T7" fmla="*/ 144407532 h 54"/>
              <a:gd name="T8" fmla="*/ 0 w 84"/>
              <a:gd name="T9" fmla="*/ 36101883 h 54"/>
              <a:gd name="T10" fmla="*/ 17746592 w 84"/>
              <a:gd name="T11" fmla="*/ 18050942 h 54"/>
              <a:gd name="T12" fmla="*/ 248447123 w 84"/>
              <a:gd name="T13" fmla="*/ 0 h 54"/>
              <a:gd name="T14" fmla="*/ 248447123 w 84"/>
              <a:gd name="T15" fmla="*/ 36101883 h 54"/>
              <a:gd name="T16" fmla="*/ 35493183 w 84"/>
              <a:gd name="T17" fmla="*/ 54152825 h 54"/>
              <a:gd name="T18" fmla="*/ 35493183 w 84"/>
              <a:gd name="T19" fmla="*/ 126356591 h 54"/>
              <a:gd name="T20" fmla="*/ 230700532 w 84"/>
              <a:gd name="T21" fmla="*/ 108305649 h 54"/>
              <a:gd name="T22" fmla="*/ 248447123 w 84"/>
              <a:gd name="T23" fmla="*/ 126356591 h 5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84" h="54">
                <a:moveTo>
                  <a:pt x="84" y="42"/>
                </a:moveTo>
                <a:lnTo>
                  <a:pt x="78" y="48"/>
                </a:lnTo>
                <a:lnTo>
                  <a:pt x="6" y="54"/>
                </a:lnTo>
                <a:lnTo>
                  <a:pt x="0" y="48"/>
                </a:lnTo>
                <a:lnTo>
                  <a:pt x="0" y="12"/>
                </a:lnTo>
                <a:lnTo>
                  <a:pt x="6" y="6"/>
                </a:lnTo>
                <a:lnTo>
                  <a:pt x="84" y="0"/>
                </a:lnTo>
                <a:lnTo>
                  <a:pt x="84" y="12"/>
                </a:lnTo>
                <a:lnTo>
                  <a:pt x="12" y="18"/>
                </a:lnTo>
                <a:lnTo>
                  <a:pt x="12" y="42"/>
                </a:lnTo>
                <a:lnTo>
                  <a:pt x="78" y="36"/>
                </a:lnTo>
                <a:lnTo>
                  <a:pt x="84" y="4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188" name="Freeform 330"/>
          <p:cNvSpPr>
            <a:spLocks/>
          </p:cNvSpPr>
          <p:nvPr/>
        </p:nvSpPr>
        <p:spPr bwMode="auto">
          <a:xfrm>
            <a:off x="2244725" y="2089150"/>
            <a:ext cx="31750" cy="73025"/>
          </a:xfrm>
          <a:custGeom>
            <a:avLst/>
            <a:gdLst>
              <a:gd name="T0" fmla="*/ 37336236 w 18"/>
              <a:gd name="T1" fmla="*/ 0 h 42"/>
              <a:gd name="T2" fmla="*/ 56003472 w 18"/>
              <a:gd name="T3" fmla="*/ 18138019 h 42"/>
              <a:gd name="T4" fmla="*/ 37336236 w 18"/>
              <a:gd name="T5" fmla="*/ 126967872 h 42"/>
              <a:gd name="T6" fmla="*/ 0 w 18"/>
              <a:gd name="T7" fmla="*/ 126967872 h 42"/>
              <a:gd name="T8" fmla="*/ 18667236 w 18"/>
              <a:gd name="T9" fmla="*/ 18138019 h 42"/>
              <a:gd name="T10" fmla="*/ 37336236 w 18"/>
              <a:gd name="T11" fmla="*/ 0 h 4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8" h="42">
                <a:moveTo>
                  <a:pt x="12" y="0"/>
                </a:moveTo>
                <a:lnTo>
                  <a:pt x="18" y="6"/>
                </a:lnTo>
                <a:lnTo>
                  <a:pt x="12" y="42"/>
                </a:lnTo>
                <a:lnTo>
                  <a:pt x="0" y="42"/>
                </a:lnTo>
                <a:lnTo>
                  <a:pt x="6" y="6"/>
                </a:lnTo>
                <a:lnTo>
                  <a:pt x="12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189" name="Freeform 331"/>
          <p:cNvSpPr>
            <a:spLocks/>
          </p:cNvSpPr>
          <p:nvPr/>
        </p:nvSpPr>
        <p:spPr bwMode="auto">
          <a:xfrm>
            <a:off x="1830388" y="2244725"/>
            <a:ext cx="279400" cy="176213"/>
          </a:xfrm>
          <a:custGeom>
            <a:avLst/>
            <a:gdLst>
              <a:gd name="T0" fmla="*/ 392641510 w 162"/>
              <a:gd name="T1" fmla="*/ 0 h 102"/>
              <a:gd name="T2" fmla="*/ 249862936 w 162"/>
              <a:gd name="T3" fmla="*/ 17906350 h 102"/>
              <a:gd name="T4" fmla="*/ 142778574 w 162"/>
              <a:gd name="T5" fmla="*/ 35814428 h 102"/>
              <a:gd name="T6" fmla="*/ 17847106 w 162"/>
              <a:gd name="T7" fmla="*/ 161164064 h 102"/>
              <a:gd name="T8" fmla="*/ 0 w 162"/>
              <a:gd name="T9" fmla="*/ 196978493 h 102"/>
              <a:gd name="T10" fmla="*/ 53541319 w 162"/>
              <a:gd name="T11" fmla="*/ 250700999 h 102"/>
              <a:gd name="T12" fmla="*/ 142778574 w 162"/>
              <a:gd name="T13" fmla="*/ 286515428 h 102"/>
              <a:gd name="T14" fmla="*/ 196321617 w 162"/>
              <a:gd name="T15" fmla="*/ 304421778 h 102"/>
              <a:gd name="T16" fmla="*/ 249862936 w 162"/>
              <a:gd name="T17" fmla="*/ 304421778 h 102"/>
              <a:gd name="T18" fmla="*/ 356947298 w 162"/>
              <a:gd name="T19" fmla="*/ 268607350 h 102"/>
              <a:gd name="T20" fmla="*/ 392641510 w 162"/>
              <a:gd name="T21" fmla="*/ 250700999 h 102"/>
              <a:gd name="T22" fmla="*/ 428337447 w 162"/>
              <a:gd name="T23" fmla="*/ 214886571 h 102"/>
              <a:gd name="T24" fmla="*/ 481878765 w 162"/>
              <a:gd name="T25" fmla="*/ 53720779 h 102"/>
              <a:gd name="T26" fmla="*/ 481878765 w 162"/>
              <a:gd name="T27" fmla="*/ 35814428 h 102"/>
              <a:gd name="T28" fmla="*/ 446184553 w 162"/>
              <a:gd name="T29" fmla="*/ 0 h 102"/>
              <a:gd name="T30" fmla="*/ 392641510 w 162"/>
              <a:gd name="T31" fmla="*/ 0 h 102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162" h="102">
                <a:moveTo>
                  <a:pt x="132" y="0"/>
                </a:moveTo>
                <a:lnTo>
                  <a:pt x="84" y="6"/>
                </a:lnTo>
                <a:lnTo>
                  <a:pt x="48" y="12"/>
                </a:lnTo>
                <a:lnTo>
                  <a:pt x="6" y="54"/>
                </a:lnTo>
                <a:lnTo>
                  <a:pt x="0" y="66"/>
                </a:lnTo>
                <a:lnTo>
                  <a:pt x="18" y="84"/>
                </a:lnTo>
                <a:lnTo>
                  <a:pt x="48" y="96"/>
                </a:lnTo>
                <a:lnTo>
                  <a:pt x="66" y="102"/>
                </a:lnTo>
                <a:lnTo>
                  <a:pt x="84" y="102"/>
                </a:lnTo>
                <a:lnTo>
                  <a:pt x="120" y="90"/>
                </a:lnTo>
                <a:lnTo>
                  <a:pt x="132" y="84"/>
                </a:lnTo>
                <a:lnTo>
                  <a:pt x="144" y="72"/>
                </a:lnTo>
                <a:lnTo>
                  <a:pt x="162" y="18"/>
                </a:lnTo>
                <a:lnTo>
                  <a:pt x="162" y="12"/>
                </a:lnTo>
                <a:lnTo>
                  <a:pt x="150" y="0"/>
                </a:lnTo>
                <a:lnTo>
                  <a:pt x="13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190" name="Freeform 332"/>
          <p:cNvSpPr>
            <a:spLocks/>
          </p:cNvSpPr>
          <p:nvPr/>
        </p:nvSpPr>
        <p:spPr bwMode="auto">
          <a:xfrm>
            <a:off x="1819275" y="2233613"/>
            <a:ext cx="301625" cy="198437"/>
          </a:xfrm>
          <a:custGeom>
            <a:avLst/>
            <a:gdLst>
              <a:gd name="T0" fmla="*/ 270444949 w 174"/>
              <a:gd name="T1" fmla="*/ 54538843 h 114"/>
              <a:gd name="T2" fmla="*/ 162267316 w 174"/>
              <a:gd name="T3" fmla="*/ 72718457 h 114"/>
              <a:gd name="T4" fmla="*/ 54089683 w 174"/>
              <a:gd name="T5" fmla="*/ 181797883 h 114"/>
              <a:gd name="T6" fmla="*/ 36059789 w 174"/>
              <a:gd name="T7" fmla="*/ 218157112 h 114"/>
              <a:gd name="T8" fmla="*/ 72117844 w 174"/>
              <a:gd name="T9" fmla="*/ 254516341 h 114"/>
              <a:gd name="T10" fmla="*/ 162267316 w 174"/>
              <a:gd name="T11" fmla="*/ 290875569 h 114"/>
              <a:gd name="T12" fmla="*/ 216355266 w 174"/>
              <a:gd name="T13" fmla="*/ 309055183 h 114"/>
              <a:gd name="T14" fmla="*/ 270444949 w 174"/>
              <a:gd name="T15" fmla="*/ 309055183 h 114"/>
              <a:gd name="T16" fmla="*/ 378622582 w 174"/>
              <a:gd name="T17" fmla="*/ 272695955 h 114"/>
              <a:gd name="T18" fmla="*/ 414682371 w 174"/>
              <a:gd name="T19" fmla="*/ 254516341 h 114"/>
              <a:gd name="T20" fmla="*/ 432712265 w 174"/>
              <a:gd name="T21" fmla="*/ 236336726 h 114"/>
              <a:gd name="T22" fmla="*/ 486800215 w 174"/>
              <a:gd name="T23" fmla="*/ 72718457 h 114"/>
              <a:gd name="T24" fmla="*/ 486800215 w 174"/>
              <a:gd name="T25" fmla="*/ 54538843 h 114"/>
              <a:gd name="T26" fmla="*/ 468770320 w 174"/>
              <a:gd name="T27" fmla="*/ 36359229 h 114"/>
              <a:gd name="T28" fmla="*/ 414682371 w 174"/>
              <a:gd name="T29" fmla="*/ 36359229 h 114"/>
              <a:gd name="T30" fmla="*/ 414682371 w 174"/>
              <a:gd name="T31" fmla="*/ 0 h 114"/>
              <a:gd name="T32" fmla="*/ 468770320 w 174"/>
              <a:gd name="T33" fmla="*/ 0 h 114"/>
              <a:gd name="T34" fmla="*/ 486800215 w 174"/>
              <a:gd name="T35" fmla="*/ 18179614 h 114"/>
              <a:gd name="T36" fmla="*/ 522860004 w 174"/>
              <a:gd name="T37" fmla="*/ 54538843 h 114"/>
              <a:gd name="T38" fmla="*/ 522860004 w 174"/>
              <a:gd name="T39" fmla="*/ 72718457 h 114"/>
              <a:gd name="T40" fmla="*/ 468770320 w 174"/>
              <a:gd name="T41" fmla="*/ 236336726 h 114"/>
              <a:gd name="T42" fmla="*/ 432712265 w 174"/>
              <a:gd name="T43" fmla="*/ 272695955 h 114"/>
              <a:gd name="T44" fmla="*/ 414682371 w 174"/>
              <a:gd name="T45" fmla="*/ 290875569 h 114"/>
              <a:gd name="T46" fmla="*/ 378622582 w 174"/>
              <a:gd name="T47" fmla="*/ 309055183 h 114"/>
              <a:gd name="T48" fmla="*/ 270444949 w 174"/>
              <a:gd name="T49" fmla="*/ 345414412 h 114"/>
              <a:gd name="T50" fmla="*/ 216355266 w 174"/>
              <a:gd name="T51" fmla="*/ 345414412 h 114"/>
              <a:gd name="T52" fmla="*/ 162267316 w 174"/>
              <a:gd name="T53" fmla="*/ 327234798 h 114"/>
              <a:gd name="T54" fmla="*/ 72117844 w 174"/>
              <a:gd name="T55" fmla="*/ 290875569 h 114"/>
              <a:gd name="T56" fmla="*/ 54089683 w 174"/>
              <a:gd name="T57" fmla="*/ 272695955 h 114"/>
              <a:gd name="T58" fmla="*/ 0 w 174"/>
              <a:gd name="T59" fmla="*/ 218157112 h 114"/>
              <a:gd name="T60" fmla="*/ 18029894 w 174"/>
              <a:gd name="T61" fmla="*/ 181797883 h 114"/>
              <a:gd name="T62" fmla="*/ 144237422 w 174"/>
              <a:gd name="T63" fmla="*/ 54538843 h 114"/>
              <a:gd name="T64" fmla="*/ 162267316 w 174"/>
              <a:gd name="T65" fmla="*/ 36359229 h 114"/>
              <a:gd name="T66" fmla="*/ 270444949 w 174"/>
              <a:gd name="T67" fmla="*/ 18179614 h 114"/>
              <a:gd name="T68" fmla="*/ 270444949 w 174"/>
              <a:gd name="T69" fmla="*/ 54538843 h 114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74" h="114">
                <a:moveTo>
                  <a:pt x="90" y="18"/>
                </a:moveTo>
                <a:lnTo>
                  <a:pt x="54" y="24"/>
                </a:lnTo>
                <a:lnTo>
                  <a:pt x="18" y="60"/>
                </a:lnTo>
                <a:lnTo>
                  <a:pt x="12" y="72"/>
                </a:lnTo>
                <a:lnTo>
                  <a:pt x="24" y="84"/>
                </a:lnTo>
                <a:lnTo>
                  <a:pt x="54" y="96"/>
                </a:lnTo>
                <a:lnTo>
                  <a:pt x="72" y="102"/>
                </a:lnTo>
                <a:lnTo>
                  <a:pt x="90" y="102"/>
                </a:lnTo>
                <a:lnTo>
                  <a:pt x="126" y="90"/>
                </a:lnTo>
                <a:lnTo>
                  <a:pt x="138" y="84"/>
                </a:lnTo>
                <a:lnTo>
                  <a:pt x="144" y="78"/>
                </a:lnTo>
                <a:lnTo>
                  <a:pt x="162" y="24"/>
                </a:lnTo>
                <a:lnTo>
                  <a:pt x="162" y="18"/>
                </a:lnTo>
                <a:lnTo>
                  <a:pt x="156" y="12"/>
                </a:lnTo>
                <a:lnTo>
                  <a:pt x="138" y="12"/>
                </a:lnTo>
                <a:lnTo>
                  <a:pt x="138" y="0"/>
                </a:lnTo>
                <a:lnTo>
                  <a:pt x="156" y="0"/>
                </a:lnTo>
                <a:lnTo>
                  <a:pt x="162" y="6"/>
                </a:lnTo>
                <a:lnTo>
                  <a:pt x="174" y="18"/>
                </a:lnTo>
                <a:lnTo>
                  <a:pt x="174" y="24"/>
                </a:lnTo>
                <a:lnTo>
                  <a:pt x="156" y="78"/>
                </a:lnTo>
                <a:lnTo>
                  <a:pt x="144" y="90"/>
                </a:lnTo>
                <a:lnTo>
                  <a:pt x="138" y="96"/>
                </a:lnTo>
                <a:lnTo>
                  <a:pt x="126" y="102"/>
                </a:lnTo>
                <a:lnTo>
                  <a:pt x="90" y="114"/>
                </a:lnTo>
                <a:lnTo>
                  <a:pt x="72" y="114"/>
                </a:lnTo>
                <a:lnTo>
                  <a:pt x="54" y="108"/>
                </a:lnTo>
                <a:lnTo>
                  <a:pt x="24" y="96"/>
                </a:lnTo>
                <a:lnTo>
                  <a:pt x="18" y="90"/>
                </a:lnTo>
                <a:lnTo>
                  <a:pt x="0" y="72"/>
                </a:lnTo>
                <a:lnTo>
                  <a:pt x="6" y="60"/>
                </a:lnTo>
                <a:lnTo>
                  <a:pt x="48" y="18"/>
                </a:lnTo>
                <a:lnTo>
                  <a:pt x="54" y="12"/>
                </a:lnTo>
                <a:lnTo>
                  <a:pt x="90" y="6"/>
                </a:lnTo>
                <a:lnTo>
                  <a:pt x="90" y="1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191" name="Freeform 333"/>
          <p:cNvSpPr>
            <a:spLocks/>
          </p:cNvSpPr>
          <p:nvPr/>
        </p:nvSpPr>
        <p:spPr bwMode="auto">
          <a:xfrm>
            <a:off x="1974850" y="2233613"/>
            <a:ext cx="84138" cy="31750"/>
          </a:xfrm>
          <a:custGeom>
            <a:avLst/>
            <a:gdLst>
              <a:gd name="T0" fmla="*/ 147483397 w 48"/>
              <a:gd name="T1" fmla="*/ 37336236 h 18"/>
              <a:gd name="T2" fmla="*/ 0 w 48"/>
              <a:gd name="T3" fmla="*/ 56003472 h 18"/>
              <a:gd name="T4" fmla="*/ 0 w 48"/>
              <a:gd name="T5" fmla="*/ 18667236 h 18"/>
              <a:gd name="T6" fmla="*/ 147483397 w 48"/>
              <a:gd name="T7" fmla="*/ 0 h 18"/>
              <a:gd name="T8" fmla="*/ 147483397 w 48"/>
              <a:gd name="T9" fmla="*/ 37336236 h 1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8" h="18">
                <a:moveTo>
                  <a:pt x="48" y="12"/>
                </a:moveTo>
                <a:lnTo>
                  <a:pt x="0" y="18"/>
                </a:lnTo>
                <a:lnTo>
                  <a:pt x="0" y="6"/>
                </a:lnTo>
                <a:lnTo>
                  <a:pt x="48" y="0"/>
                </a:lnTo>
                <a:lnTo>
                  <a:pt x="48" y="1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192" name="Freeform 334"/>
          <p:cNvSpPr>
            <a:spLocks/>
          </p:cNvSpPr>
          <p:nvPr/>
        </p:nvSpPr>
        <p:spPr bwMode="auto">
          <a:xfrm>
            <a:off x="1944688" y="2255838"/>
            <a:ext cx="134937" cy="144462"/>
          </a:xfrm>
          <a:custGeom>
            <a:avLst/>
            <a:gdLst>
              <a:gd name="T0" fmla="*/ 197521819 w 78"/>
              <a:gd name="T1" fmla="*/ 17746469 h 84"/>
              <a:gd name="T2" fmla="*/ 161609547 w 78"/>
              <a:gd name="T3" fmla="*/ 0 h 84"/>
              <a:gd name="T4" fmla="*/ 125695545 w 78"/>
              <a:gd name="T5" fmla="*/ 17746469 h 84"/>
              <a:gd name="T6" fmla="*/ 53869272 w 78"/>
              <a:gd name="T7" fmla="*/ 88730624 h 84"/>
              <a:gd name="T8" fmla="*/ 17957001 w 78"/>
              <a:gd name="T9" fmla="*/ 141968311 h 84"/>
              <a:gd name="T10" fmla="*/ 0 w 78"/>
              <a:gd name="T11" fmla="*/ 177459529 h 84"/>
              <a:gd name="T12" fmla="*/ 17957001 w 78"/>
              <a:gd name="T13" fmla="*/ 230697215 h 84"/>
              <a:gd name="T14" fmla="*/ 71826273 w 78"/>
              <a:gd name="T15" fmla="*/ 248443684 h 84"/>
              <a:gd name="T16" fmla="*/ 125695545 w 78"/>
              <a:gd name="T17" fmla="*/ 230697215 h 84"/>
              <a:gd name="T18" fmla="*/ 143652546 w 78"/>
              <a:gd name="T19" fmla="*/ 212952466 h 84"/>
              <a:gd name="T20" fmla="*/ 215478819 w 78"/>
              <a:gd name="T21" fmla="*/ 124221842 h 84"/>
              <a:gd name="T22" fmla="*/ 233435820 w 78"/>
              <a:gd name="T23" fmla="*/ 88730624 h 84"/>
              <a:gd name="T24" fmla="*/ 233435820 w 78"/>
              <a:gd name="T25" fmla="*/ 53237687 h 84"/>
              <a:gd name="T26" fmla="*/ 197521819 w 78"/>
              <a:gd name="T27" fmla="*/ 17746469 h 84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78" h="84">
                <a:moveTo>
                  <a:pt x="66" y="6"/>
                </a:moveTo>
                <a:lnTo>
                  <a:pt x="54" y="0"/>
                </a:lnTo>
                <a:lnTo>
                  <a:pt x="42" y="6"/>
                </a:lnTo>
                <a:lnTo>
                  <a:pt x="18" y="30"/>
                </a:lnTo>
                <a:lnTo>
                  <a:pt x="6" y="48"/>
                </a:lnTo>
                <a:lnTo>
                  <a:pt x="0" y="60"/>
                </a:lnTo>
                <a:lnTo>
                  <a:pt x="6" y="78"/>
                </a:lnTo>
                <a:lnTo>
                  <a:pt x="24" y="84"/>
                </a:lnTo>
                <a:lnTo>
                  <a:pt x="42" y="78"/>
                </a:lnTo>
                <a:lnTo>
                  <a:pt x="48" y="72"/>
                </a:lnTo>
                <a:lnTo>
                  <a:pt x="72" y="42"/>
                </a:lnTo>
                <a:lnTo>
                  <a:pt x="78" y="30"/>
                </a:lnTo>
                <a:lnTo>
                  <a:pt x="78" y="18"/>
                </a:lnTo>
                <a:lnTo>
                  <a:pt x="66" y="6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da-DK"/>
          </a:p>
        </p:txBody>
      </p:sp>
      <p:sp>
        <p:nvSpPr>
          <p:cNvPr id="3193" name="Freeform 335"/>
          <p:cNvSpPr>
            <a:spLocks/>
          </p:cNvSpPr>
          <p:nvPr/>
        </p:nvSpPr>
        <p:spPr bwMode="auto">
          <a:xfrm>
            <a:off x="1371600" y="1114425"/>
            <a:ext cx="142875" cy="247650"/>
          </a:xfrm>
          <a:custGeom>
            <a:avLst/>
            <a:gdLst>
              <a:gd name="T0" fmla="*/ 30241875 w 90"/>
              <a:gd name="T1" fmla="*/ 347781563 h 156"/>
              <a:gd name="T2" fmla="*/ 181451250 w 90"/>
              <a:gd name="T3" fmla="*/ 347781563 h 156"/>
              <a:gd name="T4" fmla="*/ 181451250 w 90"/>
              <a:gd name="T5" fmla="*/ 105846563 h 156"/>
              <a:gd name="T6" fmla="*/ 136088438 w 90"/>
              <a:gd name="T7" fmla="*/ 45362813 h 156"/>
              <a:gd name="T8" fmla="*/ 60483750 w 90"/>
              <a:gd name="T9" fmla="*/ 45362813 h 156"/>
              <a:gd name="T10" fmla="*/ 60483750 w 90"/>
              <a:gd name="T11" fmla="*/ 0 h 156"/>
              <a:gd name="T12" fmla="*/ 151209375 w 90"/>
              <a:gd name="T13" fmla="*/ 0 h 156"/>
              <a:gd name="T14" fmla="*/ 166330313 w 90"/>
              <a:gd name="T15" fmla="*/ 15120938 h 156"/>
              <a:gd name="T16" fmla="*/ 211693125 w 90"/>
              <a:gd name="T17" fmla="*/ 75604688 h 156"/>
              <a:gd name="T18" fmla="*/ 226814063 w 90"/>
              <a:gd name="T19" fmla="*/ 90725625 h 156"/>
              <a:gd name="T20" fmla="*/ 226814063 w 90"/>
              <a:gd name="T21" fmla="*/ 362902500 h 156"/>
              <a:gd name="T22" fmla="*/ 196572188 w 90"/>
              <a:gd name="T23" fmla="*/ 393144375 h 156"/>
              <a:gd name="T24" fmla="*/ 30241875 w 90"/>
              <a:gd name="T25" fmla="*/ 393144375 h 156"/>
              <a:gd name="T26" fmla="*/ 0 w 90"/>
              <a:gd name="T27" fmla="*/ 362902500 h 156"/>
              <a:gd name="T28" fmla="*/ 30241875 w 90"/>
              <a:gd name="T29" fmla="*/ 347781563 h 15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90" h="156">
                <a:moveTo>
                  <a:pt x="12" y="138"/>
                </a:moveTo>
                <a:lnTo>
                  <a:pt x="72" y="138"/>
                </a:lnTo>
                <a:lnTo>
                  <a:pt x="72" y="42"/>
                </a:lnTo>
                <a:lnTo>
                  <a:pt x="54" y="18"/>
                </a:lnTo>
                <a:lnTo>
                  <a:pt x="24" y="18"/>
                </a:lnTo>
                <a:lnTo>
                  <a:pt x="24" y="0"/>
                </a:lnTo>
                <a:lnTo>
                  <a:pt x="60" y="0"/>
                </a:lnTo>
                <a:lnTo>
                  <a:pt x="66" y="6"/>
                </a:lnTo>
                <a:lnTo>
                  <a:pt x="84" y="30"/>
                </a:lnTo>
                <a:lnTo>
                  <a:pt x="90" y="36"/>
                </a:lnTo>
                <a:lnTo>
                  <a:pt x="90" y="144"/>
                </a:lnTo>
                <a:lnTo>
                  <a:pt x="78" y="156"/>
                </a:lnTo>
                <a:lnTo>
                  <a:pt x="12" y="156"/>
                </a:lnTo>
                <a:lnTo>
                  <a:pt x="0" y="144"/>
                </a:lnTo>
                <a:lnTo>
                  <a:pt x="12" y="13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194" name="Freeform 336"/>
          <p:cNvSpPr>
            <a:spLocks/>
          </p:cNvSpPr>
          <p:nvPr/>
        </p:nvSpPr>
        <p:spPr bwMode="auto">
          <a:xfrm>
            <a:off x="1371600" y="1114425"/>
            <a:ext cx="47625" cy="228600"/>
          </a:xfrm>
          <a:custGeom>
            <a:avLst/>
            <a:gdLst>
              <a:gd name="T0" fmla="*/ 75604688 w 30"/>
              <a:gd name="T1" fmla="*/ 30241875 h 144"/>
              <a:gd name="T2" fmla="*/ 45362813 w 30"/>
              <a:gd name="T3" fmla="*/ 362902500 h 144"/>
              <a:gd name="T4" fmla="*/ 0 w 30"/>
              <a:gd name="T5" fmla="*/ 362902500 h 144"/>
              <a:gd name="T6" fmla="*/ 30241875 w 30"/>
              <a:gd name="T7" fmla="*/ 30241875 h 144"/>
              <a:gd name="T8" fmla="*/ 60483750 w 30"/>
              <a:gd name="T9" fmla="*/ 0 h 144"/>
              <a:gd name="T10" fmla="*/ 75604688 w 30"/>
              <a:gd name="T11" fmla="*/ 30241875 h 14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30" h="144">
                <a:moveTo>
                  <a:pt x="30" y="12"/>
                </a:moveTo>
                <a:lnTo>
                  <a:pt x="18" y="144"/>
                </a:lnTo>
                <a:lnTo>
                  <a:pt x="0" y="144"/>
                </a:lnTo>
                <a:lnTo>
                  <a:pt x="12" y="12"/>
                </a:lnTo>
                <a:lnTo>
                  <a:pt x="24" y="0"/>
                </a:lnTo>
                <a:lnTo>
                  <a:pt x="30" y="1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195" name="Freeform 337"/>
          <p:cNvSpPr>
            <a:spLocks/>
          </p:cNvSpPr>
          <p:nvPr/>
        </p:nvSpPr>
        <p:spPr bwMode="auto">
          <a:xfrm>
            <a:off x="1352550" y="1047750"/>
            <a:ext cx="104775" cy="542925"/>
          </a:xfrm>
          <a:custGeom>
            <a:avLst/>
            <a:gdLst>
              <a:gd name="T0" fmla="*/ 166330313 w 66"/>
              <a:gd name="T1" fmla="*/ 0 h 342"/>
              <a:gd name="T2" fmla="*/ 166330313 w 66"/>
              <a:gd name="T3" fmla="*/ 393144375 h 342"/>
              <a:gd name="T4" fmla="*/ 45362813 w 66"/>
              <a:gd name="T5" fmla="*/ 816530625 h 342"/>
              <a:gd name="T6" fmla="*/ 151209375 w 66"/>
              <a:gd name="T7" fmla="*/ 816530625 h 342"/>
              <a:gd name="T8" fmla="*/ 151209375 w 66"/>
              <a:gd name="T9" fmla="*/ 861893438 h 342"/>
              <a:gd name="T10" fmla="*/ 30241875 w 66"/>
              <a:gd name="T11" fmla="*/ 861893438 h 342"/>
              <a:gd name="T12" fmla="*/ 0 w 66"/>
              <a:gd name="T13" fmla="*/ 831651563 h 342"/>
              <a:gd name="T14" fmla="*/ 120967500 w 66"/>
              <a:gd name="T15" fmla="*/ 393144375 h 342"/>
              <a:gd name="T16" fmla="*/ 120967500 w 66"/>
              <a:gd name="T17" fmla="*/ 0 h 342"/>
              <a:gd name="T18" fmla="*/ 166330313 w 66"/>
              <a:gd name="T19" fmla="*/ 0 h 34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66" h="342">
                <a:moveTo>
                  <a:pt x="66" y="0"/>
                </a:moveTo>
                <a:lnTo>
                  <a:pt x="66" y="156"/>
                </a:lnTo>
                <a:lnTo>
                  <a:pt x="18" y="324"/>
                </a:lnTo>
                <a:lnTo>
                  <a:pt x="60" y="324"/>
                </a:lnTo>
                <a:lnTo>
                  <a:pt x="60" y="342"/>
                </a:lnTo>
                <a:lnTo>
                  <a:pt x="12" y="342"/>
                </a:lnTo>
                <a:lnTo>
                  <a:pt x="0" y="330"/>
                </a:lnTo>
                <a:lnTo>
                  <a:pt x="48" y="156"/>
                </a:lnTo>
                <a:lnTo>
                  <a:pt x="48" y="0"/>
                </a:lnTo>
                <a:lnTo>
                  <a:pt x="66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196" name="Freeform 338"/>
          <p:cNvSpPr>
            <a:spLocks/>
          </p:cNvSpPr>
          <p:nvPr/>
        </p:nvSpPr>
        <p:spPr bwMode="auto">
          <a:xfrm>
            <a:off x="1428750" y="1304925"/>
            <a:ext cx="133350" cy="285750"/>
          </a:xfrm>
          <a:custGeom>
            <a:avLst/>
            <a:gdLst>
              <a:gd name="T0" fmla="*/ 45362813 w 84"/>
              <a:gd name="T1" fmla="*/ 0 h 180"/>
              <a:gd name="T2" fmla="*/ 120967500 w 84"/>
              <a:gd name="T3" fmla="*/ 226814063 h 180"/>
              <a:gd name="T4" fmla="*/ 120967500 w 84"/>
              <a:gd name="T5" fmla="*/ 408265313 h 180"/>
              <a:gd name="T6" fmla="*/ 211693125 w 84"/>
              <a:gd name="T7" fmla="*/ 408265313 h 180"/>
              <a:gd name="T8" fmla="*/ 211693125 w 84"/>
              <a:gd name="T9" fmla="*/ 453628125 h 180"/>
              <a:gd name="T10" fmla="*/ 105846563 w 84"/>
              <a:gd name="T11" fmla="*/ 453628125 h 180"/>
              <a:gd name="T12" fmla="*/ 75604688 w 84"/>
              <a:gd name="T13" fmla="*/ 423386250 h 180"/>
              <a:gd name="T14" fmla="*/ 75604688 w 84"/>
              <a:gd name="T15" fmla="*/ 226814063 h 180"/>
              <a:gd name="T16" fmla="*/ 0 w 84"/>
              <a:gd name="T17" fmla="*/ 0 h 180"/>
              <a:gd name="T18" fmla="*/ 45362813 w 84"/>
              <a:gd name="T19" fmla="*/ 0 h 18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84" h="180">
                <a:moveTo>
                  <a:pt x="18" y="0"/>
                </a:moveTo>
                <a:lnTo>
                  <a:pt x="48" y="90"/>
                </a:lnTo>
                <a:lnTo>
                  <a:pt x="48" y="162"/>
                </a:lnTo>
                <a:lnTo>
                  <a:pt x="84" y="162"/>
                </a:lnTo>
                <a:lnTo>
                  <a:pt x="84" y="180"/>
                </a:lnTo>
                <a:lnTo>
                  <a:pt x="42" y="180"/>
                </a:lnTo>
                <a:lnTo>
                  <a:pt x="30" y="168"/>
                </a:lnTo>
                <a:lnTo>
                  <a:pt x="30" y="90"/>
                </a:lnTo>
                <a:lnTo>
                  <a:pt x="0" y="0"/>
                </a:lnTo>
                <a:lnTo>
                  <a:pt x="18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197" name="Freeform 339"/>
          <p:cNvSpPr>
            <a:spLocks/>
          </p:cNvSpPr>
          <p:nvPr/>
        </p:nvSpPr>
        <p:spPr bwMode="auto">
          <a:xfrm>
            <a:off x="1352550" y="1114425"/>
            <a:ext cx="95250" cy="238125"/>
          </a:xfrm>
          <a:custGeom>
            <a:avLst/>
            <a:gdLst>
              <a:gd name="T0" fmla="*/ 151209375 w 60"/>
              <a:gd name="T1" fmla="*/ 45362813 h 150"/>
              <a:gd name="T2" fmla="*/ 75604688 w 60"/>
              <a:gd name="T3" fmla="*/ 45362813 h 150"/>
              <a:gd name="T4" fmla="*/ 45362813 w 60"/>
              <a:gd name="T5" fmla="*/ 241935000 h 150"/>
              <a:gd name="T6" fmla="*/ 120967500 w 60"/>
              <a:gd name="T7" fmla="*/ 378023438 h 150"/>
              <a:gd name="T8" fmla="*/ 75604688 w 60"/>
              <a:gd name="T9" fmla="*/ 378023438 h 150"/>
              <a:gd name="T10" fmla="*/ 0 w 60"/>
              <a:gd name="T11" fmla="*/ 241935000 h 150"/>
              <a:gd name="T12" fmla="*/ 30241875 w 60"/>
              <a:gd name="T13" fmla="*/ 30241875 h 150"/>
              <a:gd name="T14" fmla="*/ 60483750 w 60"/>
              <a:gd name="T15" fmla="*/ 0 h 150"/>
              <a:gd name="T16" fmla="*/ 151209375 w 60"/>
              <a:gd name="T17" fmla="*/ 0 h 150"/>
              <a:gd name="T18" fmla="*/ 151209375 w 60"/>
              <a:gd name="T19" fmla="*/ 45362813 h 15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60" h="150">
                <a:moveTo>
                  <a:pt x="60" y="18"/>
                </a:moveTo>
                <a:lnTo>
                  <a:pt x="30" y="18"/>
                </a:lnTo>
                <a:lnTo>
                  <a:pt x="18" y="96"/>
                </a:lnTo>
                <a:lnTo>
                  <a:pt x="48" y="150"/>
                </a:lnTo>
                <a:lnTo>
                  <a:pt x="30" y="150"/>
                </a:lnTo>
                <a:lnTo>
                  <a:pt x="0" y="96"/>
                </a:lnTo>
                <a:lnTo>
                  <a:pt x="12" y="12"/>
                </a:lnTo>
                <a:lnTo>
                  <a:pt x="24" y="0"/>
                </a:lnTo>
                <a:lnTo>
                  <a:pt x="60" y="0"/>
                </a:lnTo>
                <a:lnTo>
                  <a:pt x="60" y="1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198" name="Freeform 340"/>
          <p:cNvSpPr>
            <a:spLocks/>
          </p:cNvSpPr>
          <p:nvPr/>
        </p:nvSpPr>
        <p:spPr bwMode="auto">
          <a:xfrm>
            <a:off x="1447800" y="1038225"/>
            <a:ext cx="238125" cy="190500"/>
          </a:xfrm>
          <a:custGeom>
            <a:avLst/>
            <a:gdLst>
              <a:gd name="T0" fmla="*/ 0 w 150"/>
              <a:gd name="T1" fmla="*/ 136088438 h 120"/>
              <a:gd name="T2" fmla="*/ 211693125 w 150"/>
              <a:gd name="T3" fmla="*/ 257055938 h 120"/>
              <a:gd name="T4" fmla="*/ 332660625 w 150"/>
              <a:gd name="T5" fmla="*/ 0 h 120"/>
              <a:gd name="T6" fmla="*/ 378023438 w 150"/>
              <a:gd name="T7" fmla="*/ 0 h 120"/>
              <a:gd name="T8" fmla="*/ 241935000 w 150"/>
              <a:gd name="T9" fmla="*/ 272176875 h 120"/>
              <a:gd name="T10" fmla="*/ 211693125 w 150"/>
              <a:gd name="T11" fmla="*/ 302418750 h 120"/>
              <a:gd name="T12" fmla="*/ 0 w 150"/>
              <a:gd name="T13" fmla="*/ 181451250 h 120"/>
              <a:gd name="T14" fmla="*/ 0 w 150"/>
              <a:gd name="T15" fmla="*/ 136088438 h 12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50" h="120">
                <a:moveTo>
                  <a:pt x="0" y="54"/>
                </a:moveTo>
                <a:lnTo>
                  <a:pt x="84" y="102"/>
                </a:lnTo>
                <a:lnTo>
                  <a:pt x="132" y="0"/>
                </a:lnTo>
                <a:lnTo>
                  <a:pt x="150" y="0"/>
                </a:lnTo>
                <a:lnTo>
                  <a:pt x="96" y="108"/>
                </a:lnTo>
                <a:lnTo>
                  <a:pt x="84" y="120"/>
                </a:lnTo>
                <a:lnTo>
                  <a:pt x="0" y="72"/>
                </a:lnTo>
                <a:lnTo>
                  <a:pt x="0" y="5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199" name="Freeform 341"/>
          <p:cNvSpPr>
            <a:spLocks/>
          </p:cNvSpPr>
          <p:nvPr/>
        </p:nvSpPr>
        <p:spPr bwMode="auto">
          <a:xfrm>
            <a:off x="1381125" y="942975"/>
            <a:ext cx="123825" cy="142875"/>
          </a:xfrm>
          <a:custGeom>
            <a:avLst/>
            <a:gdLst>
              <a:gd name="T0" fmla="*/ 0 w 78"/>
              <a:gd name="T1" fmla="*/ 120967500 h 90"/>
              <a:gd name="T2" fmla="*/ 15120938 w 78"/>
              <a:gd name="T3" fmla="*/ 75604688 h 90"/>
              <a:gd name="T4" fmla="*/ 30241875 w 78"/>
              <a:gd name="T5" fmla="*/ 45362813 h 90"/>
              <a:gd name="T6" fmla="*/ 60483750 w 78"/>
              <a:gd name="T7" fmla="*/ 15120938 h 90"/>
              <a:gd name="T8" fmla="*/ 90725625 w 78"/>
              <a:gd name="T9" fmla="*/ 0 h 90"/>
              <a:gd name="T10" fmla="*/ 136088438 w 78"/>
              <a:gd name="T11" fmla="*/ 15120938 h 90"/>
              <a:gd name="T12" fmla="*/ 166330313 w 78"/>
              <a:gd name="T13" fmla="*/ 45362813 h 90"/>
              <a:gd name="T14" fmla="*/ 181451250 w 78"/>
              <a:gd name="T15" fmla="*/ 75604688 h 90"/>
              <a:gd name="T16" fmla="*/ 196572188 w 78"/>
              <a:gd name="T17" fmla="*/ 120967500 h 90"/>
              <a:gd name="T18" fmla="*/ 181451250 w 78"/>
              <a:gd name="T19" fmla="*/ 166330313 h 90"/>
              <a:gd name="T20" fmla="*/ 166330313 w 78"/>
              <a:gd name="T21" fmla="*/ 196572188 h 90"/>
              <a:gd name="T22" fmla="*/ 136088438 w 78"/>
              <a:gd name="T23" fmla="*/ 211693125 h 90"/>
              <a:gd name="T24" fmla="*/ 90725625 w 78"/>
              <a:gd name="T25" fmla="*/ 226814063 h 90"/>
              <a:gd name="T26" fmla="*/ 30241875 w 78"/>
              <a:gd name="T27" fmla="*/ 196572188 h 90"/>
              <a:gd name="T28" fmla="*/ 15120938 w 78"/>
              <a:gd name="T29" fmla="*/ 166330313 h 90"/>
              <a:gd name="T30" fmla="*/ 0 w 78"/>
              <a:gd name="T31" fmla="*/ 120967500 h 90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78" h="90">
                <a:moveTo>
                  <a:pt x="0" y="48"/>
                </a:moveTo>
                <a:lnTo>
                  <a:pt x="6" y="30"/>
                </a:lnTo>
                <a:lnTo>
                  <a:pt x="12" y="18"/>
                </a:lnTo>
                <a:lnTo>
                  <a:pt x="24" y="6"/>
                </a:lnTo>
                <a:lnTo>
                  <a:pt x="36" y="0"/>
                </a:lnTo>
                <a:lnTo>
                  <a:pt x="54" y="6"/>
                </a:lnTo>
                <a:lnTo>
                  <a:pt x="66" y="18"/>
                </a:lnTo>
                <a:lnTo>
                  <a:pt x="72" y="30"/>
                </a:lnTo>
                <a:lnTo>
                  <a:pt x="78" y="48"/>
                </a:lnTo>
                <a:lnTo>
                  <a:pt x="72" y="66"/>
                </a:lnTo>
                <a:lnTo>
                  <a:pt x="66" y="78"/>
                </a:lnTo>
                <a:lnTo>
                  <a:pt x="54" y="84"/>
                </a:lnTo>
                <a:lnTo>
                  <a:pt x="36" y="90"/>
                </a:lnTo>
                <a:lnTo>
                  <a:pt x="12" y="78"/>
                </a:lnTo>
                <a:lnTo>
                  <a:pt x="6" y="66"/>
                </a:lnTo>
                <a:lnTo>
                  <a:pt x="0" y="48"/>
                </a:lnTo>
                <a:close/>
              </a:path>
            </a:pathLst>
          </a:custGeom>
          <a:solidFill>
            <a:srgbClr val="FF9F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200" name="Freeform 342"/>
          <p:cNvSpPr>
            <a:spLocks/>
          </p:cNvSpPr>
          <p:nvPr/>
        </p:nvSpPr>
        <p:spPr bwMode="auto">
          <a:xfrm>
            <a:off x="1371600" y="933450"/>
            <a:ext cx="142875" cy="161925"/>
          </a:xfrm>
          <a:custGeom>
            <a:avLst/>
            <a:gdLst>
              <a:gd name="T0" fmla="*/ 15120938 w 90"/>
              <a:gd name="T1" fmla="*/ 90725625 h 102"/>
              <a:gd name="T2" fmla="*/ 30241875 w 90"/>
              <a:gd name="T3" fmla="*/ 60483750 h 102"/>
              <a:gd name="T4" fmla="*/ 60483750 w 90"/>
              <a:gd name="T5" fmla="*/ 30241875 h 102"/>
              <a:gd name="T6" fmla="*/ 75604688 w 90"/>
              <a:gd name="T7" fmla="*/ 15120938 h 102"/>
              <a:gd name="T8" fmla="*/ 105846563 w 90"/>
              <a:gd name="T9" fmla="*/ 0 h 102"/>
              <a:gd name="T10" fmla="*/ 151209375 w 90"/>
              <a:gd name="T11" fmla="*/ 15120938 h 102"/>
              <a:gd name="T12" fmla="*/ 166330313 w 90"/>
              <a:gd name="T13" fmla="*/ 30241875 h 102"/>
              <a:gd name="T14" fmla="*/ 196572188 w 90"/>
              <a:gd name="T15" fmla="*/ 60483750 h 102"/>
              <a:gd name="T16" fmla="*/ 211693125 w 90"/>
              <a:gd name="T17" fmla="*/ 90725625 h 102"/>
              <a:gd name="T18" fmla="*/ 226814063 w 90"/>
              <a:gd name="T19" fmla="*/ 136088438 h 102"/>
              <a:gd name="T20" fmla="*/ 211693125 w 90"/>
              <a:gd name="T21" fmla="*/ 181451250 h 102"/>
              <a:gd name="T22" fmla="*/ 196572188 w 90"/>
              <a:gd name="T23" fmla="*/ 211693125 h 102"/>
              <a:gd name="T24" fmla="*/ 181451250 w 90"/>
              <a:gd name="T25" fmla="*/ 226814063 h 102"/>
              <a:gd name="T26" fmla="*/ 151209375 w 90"/>
              <a:gd name="T27" fmla="*/ 241935000 h 102"/>
              <a:gd name="T28" fmla="*/ 105846563 w 90"/>
              <a:gd name="T29" fmla="*/ 257055938 h 102"/>
              <a:gd name="T30" fmla="*/ 45362813 w 90"/>
              <a:gd name="T31" fmla="*/ 226814063 h 102"/>
              <a:gd name="T32" fmla="*/ 30241875 w 90"/>
              <a:gd name="T33" fmla="*/ 211693125 h 102"/>
              <a:gd name="T34" fmla="*/ 15120938 w 90"/>
              <a:gd name="T35" fmla="*/ 181451250 h 102"/>
              <a:gd name="T36" fmla="*/ 0 w 90"/>
              <a:gd name="T37" fmla="*/ 136088438 h 102"/>
              <a:gd name="T38" fmla="*/ 30241875 w 90"/>
              <a:gd name="T39" fmla="*/ 136088438 h 102"/>
              <a:gd name="T40" fmla="*/ 45362813 w 90"/>
              <a:gd name="T41" fmla="*/ 181451250 h 102"/>
              <a:gd name="T42" fmla="*/ 60483750 w 90"/>
              <a:gd name="T43" fmla="*/ 196572188 h 102"/>
              <a:gd name="T44" fmla="*/ 105846563 w 90"/>
              <a:gd name="T45" fmla="*/ 226814063 h 102"/>
              <a:gd name="T46" fmla="*/ 151209375 w 90"/>
              <a:gd name="T47" fmla="*/ 211693125 h 102"/>
              <a:gd name="T48" fmla="*/ 166330313 w 90"/>
              <a:gd name="T49" fmla="*/ 196572188 h 102"/>
              <a:gd name="T50" fmla="*/ 181451250 w 90"/>
              <a:gd name="T51" fmla="*/ 181451250 h 102"/>
              <a:gd name="T52" fmla="*/ 196572188 w 90"/>
              <a:gd name="T53" fmla="*/ 136088438 h 102"/>
              <a:gd name="T54" fmla="*/ 181451250 w 90"/>
              <a:gd name="T55" fmla="*/ 90725625 h 102"/>
              <a:gd name="T56" fmla="*/ 166330313 w 90"/>
              <a:gd name="T57" fmla="*/ 60483750 h 102"/>
              <a:gd name="T58" fmla="*/ 151209375 w 90"/>
              <a:gd name="T59" fmla="*/ 45362813 h 102"/>
              <a:gd name="T60" fmla="*/ 105846563 w 90"/>
              <a:gd name="T61" fmla="*/ 30241875 h 102"/>
              <a:gd name="T62" fmla="*/ 75604688 w 90"/>
              <a:gd name="T63" fmla="*/ 45362813 h 102"/>
              <a:gd name="T64" fmla="*/ 60483750 w 90"/>
              <a:gd name="T65" fmla="*/ 60483750 h 102"/>
              <a:gd name="T66" fmla="*/ 45362813 w 90"/>
              <a:gd name="T67" fmla="*/ 90725625 h 102"/>
              <a:gd name="T68" fmla="*/ 15120938 w 90"/>
              <a:gd name="T69" fmla="*/ 90725625 h 102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90" h="102">
                <a:moveTo>
                  <a:pt x="6" y="36"/>
                </a:moveTo>
                <a:lnTo>
                  <a:pt x="12" y="24"/>
                </a:lnTo>
                <a:lnTo>
                  <a:pt x="24" y="12"/>
                </a:lnTo>
                <a:lnTo>
                  <a:pt x="30" y="6"/>
                </a:lnTo>
                <a:lnTo>
                  <a:pt x="42" y="0"/>
                </a:lnTo>
                <a:lnTo>
                  <a:pt x="60" y="6"/>
                </a:lnTo>
                <a:lnTo>
                  <a:pt x="66" y="12"/>
                </a:lnTo>
                <a:lnTo>
                  <a:pt x="78" y="24"/>
                </a:lnTo>
                <a:lnTo>
                  <a:pt x="84" y="36"/>
                </a:lnTo>
                <a:lnTo>
                  <a:pt x="90" y="54"/>
                </a:lnTo>
                <a:lnTo>
                  <a:pt x="84" y="72"/>
                </a:lnTo>
                <a:lnTo>
                  <a:pt x="78" y="84"/>
                </a:lnTo>
                <a:lnTo>
                  <a:pt x="72" y="90"/>
                </a:lnTo>
                <a:lnTo>
                  <a:pt x="60" y="96"/>
                </a:lnTo>
                <a:lnTo>
                  <a:pt x="42" y="102"/>
                </a:lnTo>
                <a:lnTo>
                  <a:pt x="18" y="90"/>
                </a:lnTo>
                <a:lnTo>
                  <a:pt x="12" y="84"/>
                </a:lnTo>
                <a:lnTo>
                  <a:pt x="6" y="72"/>
                </a:lnTo>
                <a:lnTo>
                  <a:pt x="0" y="54"/>
                </a:lnTo>
                <a:lnTo>
                  <a:pt x="12" y="54"/>
                </a:lnTo>
                <a:lnTo>
                  <a:pt x="18" y="72"/>
                </a:lnTo>
                <a:lnTo>
                  <a:pt x="24" y="78"/>
                </a:lnTo>
                <a:lnTo>
                  <a:pt x="42" y="90"/>
                </a:lnTo>
                <a:lnTo>
                  <a:pt x="60" y="84"/>
                </a:lnTo>
                <a:lnTo>
                  <a:pt x="66" y="78"/>
                </a:lnTo>
                <a:lnTo>
                  <a:pt x="72" y="72"/>
                </a:lnTo>
                <a:lnTo>
                  <a:pt x="78" y="54"/>
                </a:lnTo>
                <a:lnTo>
                  <a:pt x="72" y="36"/>
                </a:lnTo>
                <a:lnTo>
                  <a:pt x="66" y="24"/>
                </a:lnTo>
                <a:lnTo>
                  <a:pt x="60" y="18"/>
                </a:lnTo>
                <a:lnTo>
                  <a:pt x="42" y="12"/>
                </a:lnTo>
                <a:lnTo>
                  <a:pt x="30" y="18"/>
                </a:lnTo>
                <a:lnTo>
                  <a:pt x="24" y="24"/>
                </a:lnTo>
                <a:lnTo>
                  <a:pt x="18" y="36"/>
                </a:lnTo>
                <a:lnTo>
                  <a:pt x="6" y="3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201" name="Freeform 343"/>
          <p:cNvSpPr>
            <a:spLocks/>
          </p:cNvSpPr>
          <p:nvPr/>
        </p:nvSpPr>
        <p:spPr bwMode="auto">
          <a:xfrm>
            <a:off x="1371600" y="990600"/>
            <a:ext cx="28575" cy="28575"/>
          </a:xfrm>
          <a:custGeom>
            <a:avLst/>
            <a:gdLst>
              <a:gd name="T0" fmla="*/ 0 w 18"/>
              <a:gd name="T1" fmla="*/ 45362813 h 18"/>
              <a:gd name="T2" fmla="*/ 15120938 w 18"/>
              <a:gd name="T3" fmla="*/ 0 h 18"/>
              <a:gd name="T4" fmla="*/ 45362813 w 18"/>
              <a:gd name="T5" fmla="*/ 0 h 18"/>
              <a:gd name="T6" fmla="*/ 30241875 w 18"/>
              <a:gd name="T7" fmla="*/ 45362813 h 18"/>
              <a:gd name="T8" fmla="*/ 0 w 18"/>
              <a:gd name="T9" fmla="*/ 45362813 h 1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8" h="18">
                <a:moveTo>
                  <a:pt x="0" y="18"/>
                </a:moveTo>
                <a:lnTo>
                  <a:pt x="6" y="0"/>
                </a:lnTo>
                <a:lnTo>
                  <a:pt x="18" y="0"/>
                </a:lnTo>
                <a:lnTo>
                  <a:pt x="12" y="18"/>
                </a:lnTo>
                <a:lnTo>
                  <a:pt x="0" y="1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202" name="Freeform 344"/>
          <p:cNvSpPr>
            <a:spLocks/>
          </p:cNvSpPr>
          <p:nvPr/>
        </p:nvSpPr>
        <p:spPr bwMode="auto">
          <a:xfrm rot="1581028">
            <a:off x="1562100" y="990600"/>
            <a:ext cx="190500" cy="190500"/>
          </a:xfrm>
          <a:custGeom>
            <a:avLst/>
            <a:gdLst>
              <a:gd name="T0" fmla="*/ 90725625 w 120"/>
              <a:gd name="T1" fmla="*/ 0 h 120"/>
              <a:gd name="T2" fmla="*/ 302418750 w 120"/>
              <a:gd name="T3" fmla="*/ 226814063 h 120"/>
              <a:gd name="T4" fmla="*/ 272176875 w 120"/>
              <a:gd name="T5" fmla="*/ 302418750 h 120"/>
              <a:gd name="T6" fmla="*/ 211693125 w 120"/>
              <a:gd name="T7" fmla="*/ 272176875 h 120"/>
              <a:gd name="T8" fmla="*/ 211693125 w 120"/>
              <a:gd name="T9" fmla="*/ 226814063 h 120"/>
              <a:gd name="T10" fmla="*/ 90725625 w 120"/>
              <a:gd name="T11" fmla="*/ 90725625 h 120"/>
              <a:gd name="T12" fmla="*/ 60483750 w 120"/>
              <a:gd name="T13" fmla="*/ 120967500 h 120"/>
              <a:gd name="T14" fmla="*/ 0 w 120"/>
              <a:gd name="T15" fmla="*/ 15120938 h 120"/>
              <a:gd name="T16" fmla="*/ 90725625 w 120"/>
              <a:gd name="T17" fmla="*/ 0 h 12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20" h="120">
                <a:moveTo>
                  <a:pt x="36" y="0"/>
                </a:moveTo>
                <a:lnTo>
                  <a:pt x="120" y="90"/>
                </a:lnTo>
                <a:lnTo>
                  <a:pt x="108" y="120"/>
                </a:lnTo>
                <a:lnTo>
                  <a:pt x="84" y="108"/>
                </a:lnTo>
                <a:lnTo>
                  <a:pt x="84" y="90"/>
                </a:lnTo>
                <a:lnTo>
                  <a:pt x="36" y="36"/>
                </a:lnTo>
                <a:lnTo>
                  <a:pt x="24" y="48"/>
                </a:lnTo>
                <a:lnTo>
                  <a:pt x="0" y="6"/>
                </a:lnTo>
                <a:lnTo>
                  <a:pt x="36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203" name="Freeform 345"/>
          <p:cNvSpPr>
            <a:spLocks/>
          </p:cNvSpPr>
          <p:nvPr/>
        </p:nvSpPr>
        <p:spPr bwMode="auto">
          <a:xfrm>
            <a:off x="1752600" y="1247775"/>
            <a:ext cx="295275" cy="142875"/>
          </a:xfrm>
          <a:custGeom>
            <a:avLst/>
            <a:gdLst>
              <a:gd name="T0" fmla="*/ 151209375 w 186"/>
              <a:gd name="T1" fmla="*/ 0 h 90"/>
              <a:gd name="T2" fmla="*/ 0 w 186"/>
              <a:gd name="T3" fmla="*/ 136088438 h 90"/>
              <a:gd name="T4" fmla="*/ 302418750 w 186"/>
              <a:gd name="T5" fmla="*/ 226814063 h 90"/>
              <a:gd name="T6" fmla="*/ 468749063 w 186"/>
              <a:gd name="T7" fmla="*/ 60483750 h 90"/>
              <a:gd name="T8" fmla="*/ 151209375 w 186"/>
              <a:gd name="T9" fmla="*/ 0 h 9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86" h="90">
                <a:moveTo>
                  <a:pt x="60" y="0"/>
                </a:moveTo>
                <a:lnTo>
                  <a:pt x="0" y="54"/>
                </a:lnTo>
                <a:lnTo>
                  <a:pt x="120" y="90"/>
                </a:lnTo>
                <a:lnTo>
                  <a:pt x="186" y="24"/>
                </a:lnTo>
                <a:lnTo>
                  <a:pt x="60" y="0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204" name="Freeform 346"/>
          <p:cNvSpPr>
            <a:spLocks/>
          </p:cNvSpPr>
          <p:nvPr/>
        </p:nvSpPr>
        <p:spPr bwMode="auto">
          <a:xfrm>
            <a:off x="1743075" y="1228725"/>
            <a:ext cx="314325" cy="180975"/>
          </a:xfrm>
          <a:custGeom>
            <a:avLst/>
            <a:gdLst>
              <a:gd name="T0" fmla="*/ 15120938 w 198"/>
              <a:gd name="T1" fmla="*/ 151209375 h 114"/>
              <a:gd name="T2" fmla="*/ 302418750 w 198"/>
              <a:gd name="T3" fmla="*/ 241935000 h 114"/>
              <a:gd name="T4" fmla="*/ 438507188 w 198"/>
              <a:gd name="T5" fmla="*/ 105846563 h 114"/>
              <a:gd name="T6" fmla="*/ 166330313 w 198"/>
              <a:gd name="T7" fmla="*/ 45362813 h 114"/>
              <a:gd name="T8" fmla="*/ 166330313 w 198"/>
              <a:gd name="T9" fmla="*/ 0 h 114"/>
              <a:gd name="T10" fmla="*/ 483870000 w 198"/>
              <a:gd name="T11" fmla="*/ 60483750 h 114"/>
              <a:gd name="T12" fmla="*/ 498990938 w 198"/>
              <a:gd name="T13" fmla="*/ 105846563 h 114"/>
              <a:gd name="T14" fmla="*/ 332660625 w 198"/>
              <a:gd name="T15" fmla="*/ 272176875 h 114"/>
              <a:gd name="T16" fmla="*/ 317539688 w 198"/>
              <a:gd name="T17" fmla="*/ 287297813 h 114"/>
              <a:gd name="T18" fmla="*/ 15120938 w 198"/>
              <a:gd name="T19" fmla="*/ 196572188 h 114"/>
              <a:gd name="T20" fmla="*/ 0 w 198"/>
              <a:gd name="T21" fmla="*/ 151209375 h 114"/>
              <a:gd name="T22" fmla="*/ 15120938 w 198"/>
              <a:gd name="T23" fmla="*/ 151209375 h 11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98" h="114">
                <a:moveTo>
                  <a:pt x="6" y="60"/>
                </a:moveTo>
                <a:lnTo>
                  <a:pt x="120" y="96"/>
                </a:lnTo>
                <a:lnTo>
                  <a:pt x="174" y="42"/>
                </a:lnTo>
                <a:lnTo>
                  <a:pt x="66" y="18"/>
                </a:lnTo>
                <a:lnTo>
                  <a:pt x="66" y="0"/>
                </a:lnTo>
                <a:lnTo>
                  <a:pt x="192" y="24"/>
                </a:lnTo>
                <a:lnTo>
                  <a:pt x="198" y="42"/>
                </a:lnTo>
                <a:lnTo>
                  <a:pt x="132" y="108"/>
                </a:lnTo>
                <a:lnTo>
                  <a:pt x="126" y="114"/>
                </a:lnTo>
                <a:lnTo>
                  <a:pt x="6" y="78"/>
                </a:lnTo>
                <a:lnTo>
                  <a:pt x="0" y="60"/>
                </a:lnTo>
                <a:lnTo>
                  <a:pt x="6" y="6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205" name="Freeform 347"/>
          <p:cNvSpPr>
            <a:spLocks/>
          </p:cNvSpPr>
          <p:nvPr/>
        </p:nvSpPr>
        <p:spPr bwMode="auto">
          <a:xfrm>
            <a:off x="1743075" y="1228725"/>
            <a:ext cx="114300" cy="114300"/>
          </a:xfrm>
          <a:custGeom>
            <a:avLst/>
            <a:gdLst>
              <a:gd name="T0" fmla="*/ 181451250 w 72"/>
              <a:gd name="T1" fmla="*/ 45362813 h 72"/>
              <a:gd name="T2" fmla="*/ 30241875 w 72"/>
              <a:gd name="T3" fmla="*/ 181451250 h 72"/>
              <a:gd name="T4" fmla="*/ 0 w 72"/>
              <a:gd name="T5" fmla="*/ 151209375 h 72"/>
              <a:gd name="T6" fmla="*/ 151209375 w 72"/>
              <a:gd name="T7" fmla="*/ 15120938 h 72"/>
              <a:gd name="T8" fmla="*/ 166330313 w 72"/>
              <a:gd name="T9" fmla="*/ 0 h 72"/>
              <a:gd name="T10" fmla="*/ 181451250 w 72"/>
              <a:gd name="T11" fmla="*/ 45362813 h 7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72" h="72">
                <a:moveTo>
                  <a:pt x="72" y="18"/>
                </a:moveTo>
                <a:lnTo>
                  <a:pt x="12" y="72"/>
                </a:lnTo>
                <a:lnTo>
                  <a:pt x="0" y="60"/>
                </a:lnTo>
                <a:lnTo>
                  <a:pt x="60" y="6"/>
                </a:lnTo>
                <a:lnTo>
                  <a:pt x="66" y="0"/>
                </a:lnTo>
                <a:lnTo>
                  <a:pt x="72" y="1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206" name="Freeform 348"/>
          <p:cNvSpPr>
            <a:spLocks/>
          </p:cNvSpPr>
          <p:nvPr/>
        </p:nvSpPr>
        <p:spPr bwMode="auto">
          <a:xfrm>
            <a:off x="4476750" y="2390775"/>
            <a:ext cx="828675" cy="361950"/>
          </a:xfrm>
          <a:custGeom>
            <a:avLst/>
            <a:gdLst>
              <a:gd name="T0" fmla="*/ 15120938 w 522"/>
              <a:gd name="T1" fmla="*/ 226814063 h 228"/>
              <a:gd name="T2" fmla="*/ 45362813 w 522"/>
              <a:gd name="T3" fmla="*/ 181451250 h 228"/>
              <a:gd name="T4" fmla="*/ 60483750 w 522"/>
              <a:gd name="T5" fmla="*/ 166330313 h 228"/>
              <a:gd name="T6" fmla="*/ 211693125 w 522"/>
              <a:gd name="T7" fmla="*/ 75604688 h 228"/>
              <a:gd name="T8" fmla="*/ 302418750 w 522"/>
              <a:gd name="T9" fmla="*/ 45362813 h 228"/>
              <a:gd name="T10" fmla="*/ 423386250 w 522"/>
              <a:gd name="T11" fmla="*/ 15120938 h 228"/>
              <a:gd name="T12" fmla="*/ 544353750 w 522"/>
              <a:gd name="T13" fmla="*/ 0 h 228"/>
              <a:gd name="T14" fmla="*/ 786288750 w 522"/>
              <a:gd name="T15" fmla="*/ 0 h 228"/>
              <a:gd name="T16" fmla="*/ 907256250 w 522"/>
              <a:gd name="T17" fmla="*/ 15120938 h 228"/>
              <a:gd name="T18" fmla="*/ 1118949375 w 522"/>
              <a:gd name="T19" fmla="*/ 75604688 h 228"/>
              <a:gd name="T20" fmla="*/ 1194554063 w 522"/>
              <a:gd name="T21" fmla="*/ 120967500 h 228"/>
              <a:gd name="T22" fmla="*/ 1255037813 w 522"/>
              <a:gd name="T23" fmla="*/ 166330313 h 228"/>
              <a:gd name="T24" fmla="*/ 1270158750 w 522"/>
              <a:gd name="T25" fmla="*/ 181451250 h 228"/>
              <a:gd name="T26" fmla="*/ 1300400625 w 522"/>
              <a:gd name="T27" fmla="*/ 226814063 h 228"/>
              <a:gd name="T28" fmla="*/ 1315521563 w 522"/>
              <a:gd name="T29" fmla="*/ 287297813 h 228"/>
              <a:gd name="T30" fmla="*/ 1300400625 w 522"/>
              <a:gd name="T31" fmla="*/ 347781563 h 228"/>
              <a:gd name="T32" fmla="*/ 1270158750 w 522"/>
              <a:gd name="T33" fmla="*/ 393144375 h 228"/>
              <a:gd name="T34" fmla="*/ 1255037813 w 522"/>
              <a:gd name="T35" fmla="*/ 408265313 h 228"/>
              <a:gd name="T36" fmla="*/ 1194554063 w 522"/>
              <a:gd name="T37" fmla="*/ 453628125 h 228"/>
              <a:gd name="T38" fmla="*/ 1118949375 w 522"/>
              <a:gd name="T39" fmla="*/ 498990938 h 228"/>
              <a:gd name="T40" fmla="*/ 907256250 w 522"/>
              <a:gd name="T41" fmla="*/ 559474688 h 228"/>
              <a:gd name="T42" fmla="*/ 786288750 w 522"/>
              <a:gd name="T43" fmla="*/ 574595625 h 228"/>
              <a:gd name="T44" fmla="*/ 544353750 w 522"/>
              <a:gd name="T45" fmla="*/ 574595625 h 228"/>
              <a:gd name="T46" fmla="*/ 423386250 w 522"/>
              <a:gd name="T47" fmla="*/ 559474688 h 228"/>
              <a:gd name="T48" fmla="*/ 302418750 w 522"/>
              <a:gd name="T49" fmla="*/ 529232813 h 228"/>
              <a:gd name="T50" fmla="*/ 211693125 w 522"/>
              <a:gd name="T51" fmla="*/ 498990938 h 228"/>
              <a:gd name="T52" fmla="*/ 60483750 w 522"/>
              <a:gd name="T53" fmla="*/ 408265313 h 228"/>
              <a:gd name="T54" fmla="*/ 45362813 w 522"/>
              <a:gd name="T55" fmla="*/ 393144375 h 228"/>
              <a:gd name="T56" fmla="*/ 15120938 w 522"/>
              <a:gd name="T57" fmla="*/ 347781563 h 228"/>
              <a:gd name="T58" fmla="*/ 0 w 522"/>
              <a:gd name="T59" fmla="*/ 287297813 h 228"/>
              <a:gd name="T60" fmla="*/ 30241875 w 522"/>
              <a:gd name="T61" fmla="*/ 287297813 h 228"/>
              <a:gd name="T62" fmla="*/ 45362813 w 522"/>
              <a:gd name="T63" fmla="*/ 347781563 h 228"/>
              <a:gd name="T64" fmla="*/ 75604688 w 522"/>
              <a:gd name="T65" fmla="*/ 378023438 h 228"/>
              <a:gd name="T66" fmla="*/ 211693125 w 522"/>
              <a:gd name="T67" fmla="*/ 468749063 h 228"/>
              <a:gd name="T68" fmla="*/ 302418750 w 522"/>
              <a:gd name="T69" fmla="*/ 498990938 h 228"/>
              <a:gd name="T70" fmla="*/ 423386250 w 522"/>
              <a:gd name="T71" fmla="*/ 529232813 h 228"/>
              <a:gd name="T72" fmla="*/ 544353750 w 522"/>
              <a:gd name="T73" fmla="*/ 544353750 h 228"/>
              <a:gd name="T74" fmla="*/ 786288750 w 522"/>
              <a:gd name="T75" fmla="*/ 544353750 h 228"/>
              <a:gd name="T76" fmla="*/ 907256250 w 522"/>
              <a:gd name="T77" fmla="*/ 529232813 h 228"/>
              <a:gd name="T78" fmla="*/ 1118949375 w 522"/>
              <a:gd name="T79" fmla="*/ 468749063 h 228"/>
              <a:gd name="T80" fmla="*/ 1194554063 w 522"/>
              <a:gd name="T81" fmla="*/ 423386250 h 228"/>
              <a:gd name="T82" fmla="*/ 1239916875 w 522"/>
              <a:gd name="T83" fmla="*/ 393144375 h 228"/>
              <a:gd name="T84" fmla="*/ 1270158750 w 522"/>
              <a:gd name="T85" fmla="*/ 347781563 h 228"/>
              <a:gd name="T86" fmla="*/ 1285279688 w 522"/>
              <a:gd name="T87" fmla="*/ 287297813 h 228"/>
              <a:gd name="T88" fmla="*/ 1270158750 w 522"/>
              <a:gd name="T89" fmla="*/ 226814063 h 228"/>
              <a:gd name="T90" fmla="*/ 1239916875 w 522"/>
              <a:gd name="T91" fmla="*/ 196572188 h 228"/>
              <a:gd name="T92" fmla="*/ 1194554063 w 522"/>
              <a:gd name="T93" fmla="*/ 151209375 h 228"/>
              <a:gd name="T94" fmla="*/ 1118949375 w 522"/>
              <a:gd name="T95" fmla="*/ 105846563 h 228"/>
              <a:gd name="T96" fmla="*/ 907256250 w 522"/>
              <a:gd name="T97" fmla="*/ 45362813 h 228"/>
              <a:gd name="T98" fmla="*/ 786288750 w 522"/>
              <a:gd name="T99" fmla="*/ 30241875 h 228"/>
              <a:gd name="T100" fmla="*/ 544353750 w 522"/>
              <a:gd name="T101" fmla="*/ 30241875 h 228"/>
              <a:gd name="T102" fmla="*/ 423386250 w 522"/>
              <a:gd name="T103" fmla="*/ 45362813 h 228"/>
              <a:gd name="T104" fmla="*/ 302418750 w 522"/>
              <a:gd name="T105" fmla="*/ 75604688 h 228"/>
              <a:gd name="T106" fmla="*/ 211693125 w 522"/>
              <a:gd name="T107" fmla="*/ 105846563 h 228"/>
              <a:gd name="T108" fmla="*/ 75604688 w 522"/>
              <a:gd name="T109" fmla="*/ 196572188 h 228"/>
              <a:gd name="T110" fmla="*/ 45362813 w 522"/>
              <a:gd name="T111" fmla="*/ 226814063 h 228"/>
              <a:gd name="T112" fmla="*/ 15120938 w 522"/>
              <a:gd name="T113" fmla="*/ 226814063 h 228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522" h="228">
                <a:moveTo>
                  <a:pt x="6" y="90"/>
                </a:moveTo>
                <a:lnTo>
                  <a:pt x="18" y="72"/>
                </a:lnTo>
                <a:lnTo>
                  <a:pt x="24" y="66"/>
                </a:lnTo>
                <a:lnTo>
                  <a:pt x="84" y="30"/>
                </a:lnTo>
                <a:lnTo>
                  <a:pt x="120" y="18"/>
                </a:lnTo>
                <a:lnTo>
                  <a:pt x="168" y="6"/>
                </a:lnTo>
                <a:lnTo>
                  <a:pt x="216" y="0"/>
                </a:lnTo>
                <a:lnTo>
                  <a:pt x="312" y="0"/>
                </a:lnTo>
                <a:lnTo>
                  <a:pt x="360" y="6"/>
                </a:lnTo>
                <a:lnTo>
                  <a:pt x="444" y="30"/>
                </a:lnTo>
                <a:lnTo>
                  <a:pt x="474" y="48"/>
                </a:lnTo>
                <a:lnTo>
                  <a:pt x="498" y="66"/>
                </a:lnTo>
                <a:lnTo>
                  <a:pt x="504" y="72"/>
                </a:lnTo>
                <a:lnTo>
                  <a:pt x="516" y="90"/>
                </a:lnTo>
                <a:lnTo>
                  <a:pt x="522" y="114"/>
                </a:lnTo>
                <a:lnTo>
                  <a:pt x="516" y="138"/>
                </a:lnTo>
                <a:lnTo>
                  <a:pt x="504" y="156"/>
                </a:lnTo>
                <a:lnTo>
                  <a:pt x="498" y="162"/>
                </a:lnTo>
                <a:lnTo>
                  <a:pt x="474" y="180"/>
                </a:lnTo>
                <a:lnTo>
                  <a:pt x="444" y="198"/>
                </a:lnTo>
                <a:lnTo>
                  <a:pt x="360" y="222"/>
                </a:lnTo>
                <a:lnTo>
                  <a:pt x="312" y="228"/>
                </a:lnTo>
                <a:lnTo>
                  <a:pt x="216" y="228"/>
                </a:lnTo>
                <a:lnTo>
                  <a:pt x="168" y="222"/>
                </a:lnTo>
                <a:lnTo>
                  <a:pt x="120" y="210"/>
                </a:lnTo>
                <a:lnTo>
                  <a:pt x="84" y="198"/>
                </a:lnTo>
                <a:lnTo>
                  <a:pt x="24" y="162"/>
                </a:lnTo>
                <a:lnTo>
                  <a:pt x="18" y="156"/>
                </a:lnTo>
                <a:lnTo>
                  <a:pt x="6" y="138"/>
                </a:lnTo>
                <a:lnTo>
                  <a:pt x="0" y="114"/>
                </a:lnTo>
                <a:lnTo>
                  <a:pt x="12" y="114"/>
                </a:lnTo>
                <a:lnTo>
                  <a:pt x="18" y="138"/>
                </a:lnTo>
                <a:lnTo>
                  <a:pt x="30" y="150"/>
                </a:lnTo>
                <a:lnTo>
                  <a:pt x="84" y="186"/>
                </a:lnTo>
                <a:lnTo>
                  <a:pt x="120" y="198"/>
                </a:lnTo>
                <a:lnTo>
                  <a:pt x="168" y="210"/>
                </a:lnTo>
                <a:lnTo>
                  <a:pt x="216" y="216"/>
                </a:lnTo>
                <a:lnTo>
                  <a:pt x="312" y="216"/>
                </a:lnTo>
                <a:lnTo>
                  <a:pt x="360" y="210"/>
                </a:lnTo>
                <a:lnTo>
                  <a:pt x="444" y="186"/>
                </a:lnTo>
                <a:lnTo>
                  <a:pt x="474" y="168"/>
                </a:lnTo>
                <a:lnTo>
                  <a:pt x="492" y="156"/>
                </a:lnTo>
                <a:lnTo>
                  <a:pt x="504" y="138"/>
                </a:lnTo>
                <a:lnTo>
                  <a:pt x="510" y="114"/>
                </a:lnTo>
                <a:lnTo>
                  <a:pt x="504" y="90"/>
                </a:lnTo>
                <a:lnTo>
                  <a:pt x="492" y="78"/>
                </a:lnTo>
                <a:lnTo>
                  <a:pt x="474" y="60"/>
                </a:lnTo>
                <a:lnTo>
                  <a:pt x="444" y="42"/>
                </a:lnTo>
                <a:lnTo>
                  <a:pt x="360" y="18"/>
                </a:lnTo>
                <a:lnTo>
                  <a:pt x="312" y="12"/>
                </a:lnTo>
                <a:lnTo>
                  <a:pt x="216" y="12"/>
                </a:lnTo>
                <a:lnTo>
                  <a:pt x="168" y="18"/>
                </a:lnTo>
                <a:lnTo>
                  <a:pt x="120" y="30"/>
                </a:lnTo>
                <a:lnTo>
                  <a:pt x="84" y="42"/>
                </a:lnTo>
                <a:lnTo>
                  <a:pt x="30" y="78"/>
                </a:lnTo>
                <a:lnTo>
                  <a:pt x="18" y="90"/>
                </a:lnTo>
                <a:lnTo>
                  <a:pt x="6" y="9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207" name="Freeform 349"/>
          <p:cNvSpPr>
            <a:spLocks/>
          </p:cNvSpPr>
          <p:nvPr/>
        </p:nvSpPr>
        <p:spPr bwMode="auto">
          <a:xfrm>
            <a:off x="4476750" y="2533650"/>
            <a:ext cx="28575" cy="38100"/>
          </a:xfrm>
          <a:custGeom>
            <a:avLst/>
            <a:gdLst>
              <a:gd name="T0" fmla="*/ 0 w 18"/>
              <a:gd name="T1" fmla="*/ 60483750 h 24"/>
              <a:gd name="T2" fmla="*/ 15120938 w 18"/>
              <a:gd name="T3" fmla="*/ 0 h 24"/>
              <a:gd name="T4" fmla="*/ 45362813 w 18"/>
              <a:gd name="T5" fmla="*/ 0 h 24"/>
              <a:gd name="T6" fmla="*/ 30241875 w 18"/>
              <a:gd name="T7" fmla="*/ 60483750 h 24"/>
              <a:gd name="T8" fmla="*/ 0 w 18"/>
              <a:gd name="T9" fmla="*/ 60483750 h 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8" h="24">
                <a:moveTo>
                  <a:pt x="0" y="24"/>
                </a:moveTo>
                <a:lnTo>
                  <a:pt x="6" y="0"/>
                </a:lnTo>
                <a:lnTo>
                  <a:pt x="18" y="0"/>
                </a:lnTo>
                <a:lnTo>
                  <a:pt x="12" y="24"/>
                </a:lnTo>
                <a:lnTo>
                  <a:pt x="0" y="2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208" name="Freeform 350"/>
          <p:cNvSpPr>
            <a:spLocks/>
          </p:cNvSpPr>
          <p:nvPr/>
        </p:nvSpPr>
        <p:spPr bwMode="auto">
          <a:xfrm>
            <a:off x="5238750" y="2295525"/>
            <a:ext cx="400050" cy="190500"/>
          </a:xfrm>
          <a:custGeom>
            <a:avLst/>
            <a:gdLst>
              <a:gd name="T0" fmla="*/ 30241875 w 252"/>
              <a:gd name="T1" fmla="*/ 90725625 h 120"/>
              <a:gd name="T2" fmla="*/ 45362813 w 252"/>
              <a:gd name="T3" fmla="*/ 75604688 h 120"/>
              <a:gd name="T4" fmla="*/ 105846563 w 252"/>
              <a:gd name="T5" fmla="*/ 45362813 h 120"/>
              <a:gd name="T6" fmla="*/ 196572188 w 252"/>
              <a:gd name="T7" fmla="*/ 15120938 h 120"/>
              <a:gd name="T8" fmla="*/ 317539688 w 252"/>
              <a:gd name="T9" fmla="*/ 0 h 120"/>
              <a:gd name="T10" fmla="*/ 438507188 w 252"/>
              <a:gd name="T11" fmla="*/ 15120938 h 120"/>
              <a:gd name="T12" fmla="*/ 529232813 w 252"/>
              <a:gd name="T13" fmla="*/ 45362813 h 120"/>
              <a:gd name="T14" fmla="*/ 589716563 w 252"/>
              <a:gd name="T15" fmla="*/ 75604688 h 120"/>
              <a:gd name="T16" fmla="*/ 604837500 w 252"/>
              <a:gd name="T17" fmla="*/ 90725625 h 120"/>
              <a:gd name="T18" fmla="*/ 635079375 w 252"/>
              <a:gd name="T19" fmla="*/ 151209375 h 120"/>
              <a:gd name="T20" fmla="*/ 604837500 w 252"/>
              <a:gd name="T21" fmla="*/ 211693125 h 120"/>
              <a:gd name="T22" fmla="*/ 589716563 w 252"/>
              <a:gd name="T23" fmla="*/ 226814063 h 120"/>
              <a:gd name="T24" fmla="*/ 529232813 w 252"/>
              <a:gd name="T25" fmla="*/ 257055938 h 120"/>
              <a:gd name="T26" fmla="*/ 438507188 w 252"/>
              <a:gd name="T27" fmla="*/ 287297813 h 120"/>
              <a:gd name="T28" fmla="*/ 317539688 w 252"/>
              <a:gd name="T29" fmla="*/ 302418750 h 120"/>
              <a:gd name="T30" fmla="*/ 196572188 w 252"/>
              <a:gd name="T31" fmla="*/ 287297813 h 120"/>
              <a:gd name="T32" fmla="*/ 105846563 w 252"/>
              <a:gd name="T33" fmla="*/ 257055938 h 120"/>
              <a:gd name="T34" fmla="*/ 45362813 w 252"/>
              <a:gd name="T35" fmla="*/ 226814063 h 120"/>
              <a:gd name="T36" fmla="*/ 30241875 w 252"/>
              <a:gd name="T37" fmla="*/ 211693125 h 120"/>
              <a:gd name="T38" fmla="*/ 0 w 252"/>
              <a:gd name="T39" fmla="*/ 151209375 h 120"/>
              <a:gd name="T40" fmla="*/ 30241875 w 252"/>
              <a:gd name="T41" fmla="*/ 151209375 h 120"/>
              <a:gd name="T42" fmla="*/ 60483750 w 252"/>
              <a:gd name="T43" fmla="*/ 196572188 h 120"/>
              <a:gd name="T44" fmla="*/ 105846563 w 252"/>
              <a:gd name="T45" fmla="*/ 226814063 h 120"/>
              <a:gd name="T46" fmla="*/ 196572188 w 252"/>
              <a:gd name="T47" fmla="*/ 257055938 h 120"/>
              <a:gd name="T48" fmla="*/ 317539688 w 252"/>
              <a:gd name="T49" fmla="*/ 272176875 h 120"/>
              <a:gd name="T50" fmla="*/ 438507188 w 252"/>
              <a:gd name="T51" fmla="*/ 257055938 h 120"/>
              <a:gd name="T52" fmla="*/ 529232813 w 252"/>
              <a:gd name="T53" fmla="*/ 226814063 h 120"/>
              <a:gd name="T54" fmla="*/ 574595625 w 252"/>
              <a:gd name="T55" fmla="*/ 196572188 h 120"/>
              <a:gd name="T56" fmla="*/ 604837500 w 252"/>
              <a:gd name="T57" fmla="*/ 151209375 h 120"/>
              <a:gd name="T58" fmla="*/ 574595625 w 252"/>
              <a:gd name="T59" fmla="*/ 105846563 h 120"/>
              <a:gd name="T60" fmla="*/ 529232813 w 252"/>
              <a:gd name="T61" fmla="*/ 75604688 h 120"/>
              <a:gd name="T62" fmla="*/ 438507188 w 252"/>
              <a:gd name="T63" fmla="*/ 45362813 h 120"/>
              <a:gd name="T64" fmla="*/ 317539688 w 252"/>
              <a:gd name="T65" fmla="*/ 30241875 h 120"/>
              <a:gd name="T66" fmla="*/ 196572188 w 252"/>
              <a:gd name="T67" fmla="*/ 45362813 h 120"/>
              <a:gd name="T68" fmla="*/ 105846563 w 252"/>
              <a:gd name="T69" fmla="*/ 75604688 h 120"/>
              <a:gd name="T70" fmla="*/ 45362813 w 252"/>
              <a:gd name="T71" fmla="*/ 105846563 h 120"/>
              <a:gd name="T72" fmla="*/ 30241875 w 252"/>
              <a:gd name="T73" fmla="*/ 90725625 h 120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252" h="120">
                <a:moveTo>
                  <a:pt x="12" y="36"/>
                </a:moveTo>
                <a:lnTo>
                  <a:pt x="18" y="30"/>
                </a:lnTo>
                <a:lnTo>
                  <a:pt x="42" y="18"/>
                </a:lnTo>
                <a:lnTo>
                  <a:pt x="78" y="6"/>
                </a:lnTo>
                <a:lnTo>
                  <a:pt x="126" y="0"/>
                </a:lnTo>
                <a:lnTo>
                  <a:pt x="174" y="6"/>
                </a:lnTo>
                <a:lnTo>
                  <a:pt x="210" y="18"/>
                </a:lnTo>
                <a:lnTo>
                  <a:pt x="234" y="30"/>
                </a:lnTo>
                <a:lnTo>
                  <a:pt x="240" y="36"/>
                </a:lnTo>
                <a:lnTo>
                  <a:pt x="252" y="60"/>
                </a:lnTo>
                <a:lnTo>
                  <a:pt x="240" y="84"/>
                </a:lnTo>
                <a:lnTo>
                  <a:pt x="234" y="90"/>
                </a:lnTo>
                <a:lnTo>
                  <a:pt x="210" y="102"/>
                </a:lnTo>
                <a:lnTo>
                  <a:pt x="174" y="114"/>
                </a:lnTo>
                <a:lnTo>
                  <a:pt x="126" y="120"/>
                </a:lnTo>
                <a:lnTo>
                  <a:pt x="78" y="114"/>
                </a:lnTo>
                <a:lnTo>
                  <a:pt x="42" y="102"/>
                </a:lnTo>
                <a:lnTo>
                  <a:pt x="18" y="90"/>
                </a:lnTo>
                <a:lnTo>
                  <a:pt x="12" y="84"/>
                </a:lnTo>
                <a:lnTo>
                  <a:pt x="0" y="60"/>
                </a:lnTo>
                <a:lnTo>
                  <a:pt x="12" y="60"/>
                </a:lnTo>
                <a:lnTo>
                  <a:pt x="24" y="78"/>
                </a:lnTo>
                <a:lnTo>
                  <a:pt x="42" y="90"/>
                </a:lnTo>
                <a:lnTo>
                  <a:pt x="78" y="102"/>
                </a:lnTo>
                <a:lnTo>
                  <a:pt x="126" y="108"/>
                </a:lnTo>
                <a:lnTo>
                  <a:pt x="174" y="102"/>
                </a:lnTo>
                <a:lnTo>
                  <a:pt x="210" y="90"/>
                </a:lnTo>
                <a:lnTo>
                  <a:pt x="228" y="78"/>
                </a:lnTo>
                <a:lnTo>
                  <a:pt x="240" y="60"/>
                </a:lnTo>
                <a:lnTo>
                  <a:pt x="228" y="42"/>
                </a:lnTo>
                <a:lnTo>
                  <a:pt x="210" y="30"/>
                </a:lnTo>
                <a:lnTo>
                  <a:pt x="174" y="18"/>
                </a:lnTo>
                <a:lnTo>
                  <a:pt x="126" y="12"/>
                </a:lnTo>
                <a:lnTo>
                  <a:pt x="78" y="18"/>
                </a:lnTo>
                <a:lnTo>
                  <a:pt x="42" y="30"/>
                </a:lnTo>
                <a:lnTo>
                  <a:pt x="18" y="42"/>
                </a:lnTo>
                <a:lnTo>
                  <a:pt x="12" y="3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209" name="Freeform 351"/>
          <p:cNvSpPr>
            <a:spLocks/>
          </p:cNvSpPr>
          <p:nvPr/>
        </p:nvSpPr>
        <p:spPr bwMode="auto">
          <a:xfrm>
            <a:off x="5238750" y="2352675"/>
            <a:ext cx="38100" cy="38100"/>
          </a:xfrm>
          <a:custGeom>
            <a:avLst/>
            <a:gdLst>
              <a:gd name="T0" fmla="*/ 0 w 24"/>
              <a:gd name="T1" fmla="*/ 60483750 h 24"/>
              <a:gd name="T2" fmla="*/ 30241875 w 24"/>
              <a:gd name="T3" fmla="*/ 0 h 24"/>
              <a:gd name="T4" fmla="*/ 60483750 w 24"/>
              <a:gd name="T5" fmla="*/ 0 h 24"/>
              <a:gd name="T6" fmla="*/ 30241875 w 24"/>
              <a:gd name="T7" fmla="*/ 60483750 h 24"/>
              <a:gd name="T8" fmla="*/ 0 w 24"/>
              <a:gd name="T9" fmla="*/ 60483750 h 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4" h="24">
                <a:moveTo>
                  <a:pt x="0" y="24"/>
                </a:moveTo>
                <a:lnTo>
                  <a:pt x="12" y="0"/>
                </a:lnTo>
                <a:lnTo>
                  <a:pt x="24" y="0"/>
                </a:lnTo>
                <a:lnTo>
                  <a:pt x="12" y="24"/>
                </a:lnTo>
                <a:lnTo>
                  <a:pt x="0" y="2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210" name="Freeform 352"/>
          <p:cNvSpPr>
            <a:spLocks/>
          </p:cNvSpPr>
          <p:nvPr/>
        </p:nvSpPr>
        <p:spPr bwMode="auto">
          <a:xfrm>
            <a:off x="5353050" y="2238375"/>
            <a:ext cx="190500" cy="85725"/>
          </a:xfrm>
          <a:custGeom>
            <a:avLst/>
            <a:gdLst>
              <a:gd name="T0" fmla="*/ 0 w 120"/>
              <a:gd name="T1" fmla="*/ 60483750 h 54"/>
              <a:gd name="T2" fmla="*/ 45362813 w 120"/>
              <a:gd name="T3" fmla="*/ 15120938 h 54"/>
              <a:gd name="T4" fmla="*/ 90725625 w 120"/>
              <a:gd name="T5" fmla="*/ 0 h 54"/>
              <a:gd name="T6" fmla="*/ 211693125 w 120"/>
              <a:gd name="T7" fmla="*/ 0 h 54"/>
              <a:gd name="T8" fmla="*/ 257055938 w 120"/>
              <a:gd name="T9" fmla="*/ 15120938 h 54"/>
              <a:gd name="T10" fmla="*/ 302418750 w 120"/>
              <a:gd name="T11" fmla="*/ 60483750 h 54"/>
              <a:gd name="T12" fmla="*/ 287297813 w 120"/>
              <a:gd name="T13" fmla="*/ 90725625 h 54"/>
              <a:gd name="T14" fmla="*/ 257055938 w 120"/>
              <a:gd name="T15" fmla="*/ 120967500 h 54"/>
              <a:gd name="T16" fmla="*/ 211693125 w 120"/>
              <a:gd name="T17" fmla="*/ 136088438 h 54"/>
              <a:gd name="T18" fmla="*/ 90725625 w 120"/>
              <a:gd name="T19" fmla="*/ 136088438 h 54"/>
              <a:gd name="T20" fmla="*/ 45362813 w 120"/>
              <a:gd name="T21" fmla="*/ 120967500 h 54"/>
              <a:gd name="T22" fmla="*/ 15120938 w 120"/>
              <a:gd name="T23" fmla="*/ 90725625 h 54"/>
              <a:gd name="T24" fmla="*/ 0 w 120"/>
              <a:gd name="T25" fmla="*/ 60483750 h 54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20" h="54">
                <a:moveTo>
                  <a:pt x="0" y="24"/>
                </a:moveTo>
                <a:lnTo>
                  <a:pt x="18" y="6"/>
                </a:lnTo>
                <a:lnTo>
                  <a:pt x="36" y="0"/>
                </a:lnTo>
                <a:lnTo>
                  <a:pt x="84" y="0"/>
                </a:lnTo>
                <a:lnTo>
                  <a:pt x="102" y="6"/>
                </a:lnTo>
                <a:lnTo>
                  <a:pt x="120" y="24"/>
                </a:lnTo>
                <a:lnTo>
                  <a:pt x="114" y="36"/>
                </a:lnTo>
                <a:lnTo>
                  <a:pt x="102" y="48"/>
                </a:lnTo>
                <a:lnTo>
                  <a:pt x="84" y="54"/>
                </a:lnTo>
                <a:lnTo>
                  <a:pt x="36" y="54"/>
                </a:lnTo>
                <a:lnTo>
                  <a:pt x="18" y="48"/>
                </a:lnTo>
                <a:lnTo>
                  <a:pt x="6" y="36"/>
                </a:lnTo>
                <a:lnTo>
                  <a:pt x="0" y="2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211" name="Freeform 353"/>
          <p:cNvSpPr>
            <a:spLocks/>
          </p:cNvSpPr>
          <p:nvPr/>
        </p:nvSpPr>
        <p:spPr bwMode="auto">
          <a:xfrm>
            <a:off x="5343525" y="2228850"/>
            <a:ext cx="209550" cy="104775"/>
          </a:xfrm>
          <a:custGeom>
            <a:avLst/>
            <a:gdLst>
              <a:gd name="T0" fmla="*/ 45362813 w 132"/>
              <a:gd name="T1" fmla="*/ 30241875 h 66"/>
              <a:gd name="T2" fmla="*/ 60483750 w 132"/>
              <a:gd name="T3" fmla="*/ 15120938 h 66"/>
              <a:gd name="T4" fmla="*/ 105846563 w 132"/>
              <a:gd name="T5" fmla="*/ 0 h 66"/>
              <a:gd name="T6" fmla="*/ 226814063 w 132"/>
              <a:gd name="T7" fmla="*/ 0 h 66"/>
              <a:gd name="T8" fmla="*/ 272176875 w 132"/>
              <a:gd name="T9" fmla="*/ 15120938 h 66"/>
              <a:gd name="T10" fmla="*/ 287297813 w 132"/>
              <a:gd name="T11" fmla="*/ 30241875 h 66"/>
              <a:gd name="T12" fmla="*/ 332660625 w 132"/>
              <a:gd name="T13" fmla="*/ 75604688 h 66"/>
              <a:gd name="T14" fmla="*/ 317539688 w 132"/>
              <a:gd name="T15" fmla="*/ 105846563 h 66"/>
              <a:gd name="T16" fmla="*/ 287297813 w 132"/>
              <a:gd name="T17" fmla="*/ 136088438 h 66"/>
              <a:gd name="T18" fmla="*/ 272176875 w 132"/>
              <a:gd name="T19" fmla="*/ 151209375 h 66"/>
              <a:gd name="T20" fmla="*/ 226814063 w 132"/>
              <a:gd name="T21" fmla="*/ 166330313 h 66"/>
              <a:gd name="T22" fmla="*/ 105846563 w 132"/>
              <a:gd name="T23" fmla="*/ 166330313 h 66"/>
              <a:gd name="T24" fmla="*/ 60483750 w 132"/>
              <a:gd name="T25" fmla="*/ 151209375 h 66"/>
              <a:gd name="T26" fmla="*/ 45362813 w 132"/>
              <a:gd name="T27" fmla="*/ 136088438 h 66"/>
              <a:gd name="T28" fmla="*/ 15120938 w 132"/>
              <a:gd name="T29" fmla="*/ 105846563 h 66"/>
              <a:gd name="T30" fmla="*/ 0 w 132"/>
              <a:gd name="T31" fmla="*/ 75604688 h 66"/>
              <a:gd name="T32" fmla="*/ 30241875 w 132"/>
              <a:gd name="T33" fmla="*/ 75604688 h 66"/>
              <a:gd name="T34" fmla="*/ 45362813 w 132"/>
              <a:gd name="T35" fmla="*/ 105846563 h 66"/>
              <a:gd name="T36" fmla="*/ 60483750 w 132"/>
              <a:gd name="T37" fmla="*/ 120967500 h 66"/>
              <a:gd name="T38" fmla="*/ 105846563 w 132"/>
              <a:gd name="T39" fmla="*/ 136088438 h 66"/>
              <a:gd name="T40" fmla="*/ 226814063 w 132"/>
              <a:gd name="T41" fmla="*/ 136088438 h 66"/>
              <a:gd name="T42" fmla="*/ 272176875 w 132"/>
              <a:gd name="T43" fmla="*/ 120967500 h 66"/>
              <a:gd name="T44" fmla="*/ 287297813 w 132"/>
              <a:gd name="T45" fmla="*/ 105846563 h 66"/>
              <a:gd name="T46" fmla="*/ 302418750 w 132"/>
              <a:gd name="T47" fmla="*/ 75604688 h 66"/>
              <a:gd name="T48" fmla="*/ 272176875 w 132"/>
              <a:gd name="T49" fmla="*/ 45362813 h 66"/>
              <a:gd name="T50" fmla="*/ 226814063 w 132"/>
              <a:gd name="T51" fmla="*/ 30241875 h 66"/>
              <a:gd name="T52" fmla="*/ 105846563 w 132"/>
              <a:gd name="T53" fmla="*/ 30241875 h 66"/>
              <a:gd name="T54" fmla="*/ 60483750 w 132"/>
              <a:gd name="T55" fmla="*/ 45362813 h 66"/>
              <a:gd name="T56" fmla="*/ 45362813 w 132"/>
              <a:gd name="T57" fmla="*/ 30241875 h 6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132" h="66">
                <a:moveTo>
                  <a:pt x="18" y="12"/>
                </a:moveTo>
                <a:lnTo>
                  <a:pt x="24" y="6"/>
                </a:lnTo>
                <a:lnTo>
                  <a:pt x="42" y="0"/>
                </a:lnTo>
                <a:lnTo>
                  <a:pt x="90" y="0"/>
                </a:lnTo>
                <a:lnTo>
                  <a:pt x="108" y="6"/>
                </a:lnTo>
                <a:lnTo>
                  <a:pt x="114" y="12"/>
                </a:lnTo>
                <a:lnTo>
                  <a:pt x="132" y="30"/>
                </a:lnTo>
                <a:lnTo>
                  <a:pt x="126" y="42"/>
                </a:lnTo>
                <a:lnTo>
                  <a:pt x="114" y="54"/>
                </a:lnTo>
                <a:lnTo>
                  <a:pt x="108" y="60"/>
                </a:lnTo>
                <a:lnTo>
                  <a:pt x="90" y="66"/>
                </a:lnTo>
                <a:lnTo>
                  <a:pt x="42" y="66"/>
                </a:lnTo>
                <a:lnTo>
                  <a:pt x="24" y="60"/>
                </a:lnTo>
                <a:lnTo>
                  <a:pt x="18" y="54"/>
                </a:lnTo>
                <a:lnTo>
                  <a:pt x="6" y="42"/>
                </a:lnTo>
                <a:lnTo>
                  <a:pt x="0" y="30"/>
                </a:lnTo>
                <a:lnTo>
                  <a:pt x="12" y="30"/>
                </a:lnTo>
                <a:lnTo>
                  <a:pt x="18" y="42"/>
                </a:lnTo>
                <a:lnTo>
                  <a:pt x="24" y="48"/>
                </a:lnTo>
                <a:lnTo>
                  <a:pt x="42" y="54"/>
                </a:lnTo>
                <a:lnTo>
                  <a:pt x="90" y="54"/>
                </a:lnTo>
                <a:lnTo>
                  <a:pt x="108" y="48"/>
                </a:lnTo>
                <a:lnTo>
                  <a:pt x="114" y="42"/>
                </a:lnTo>
                <a:lnTo>
                  <a:pt x="120" y="30"/>
                </a:lnTo>
                <a:lnTo>
                  <a:pt x="108" y="18"/>
                </a:lnTo>
                <a:lnTo>
                  <a:pt x="90" y="12"/>
                </a:lnTo>
                <a:lnTo>
                  <a:pt x="42" y="12"/>
                </a:lnTo>
                <a:lnTo>
                  <a:pt x="24" y="18"/>
                </a:lnTo>
                <a:lnTo>
                  <a:pt x="18" y="1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212" name="Freeform 354"/>
          <p:cNvSpPr>
            <a:spLocks/>
          </p:cNvSpPr>
          <p:nvPr/>
        </p:nvSpPr>
        <p:spPr bwMode="auto">
          <a:xfrm>
            <a:off x="5343525" y="2247900"/>
            <a:ext cx="47625" cy="28575"/>
          </a:xfrm>
          <a:custGeom>
            <a:avLst/>
            <a:gdLst>
              <a:gd name="T0" fmla="*/ 0 w 30"/>
              <a:gd name="T1" fmla="*/ 45362813 h 18"/>
              <a:gd name="T2" fmla="*/ 45362813 w 30"/>
              <a:gd name="T3" fmla="*/ 0 h 18"/>
              <a:gd name="T4" fmla="*/ 75604688 w 30"/>
              <a:gd name="T5" fmla="*/ 0 h 18"/>
              <a:gd name="T6" fmla="*/ 30241875 w 30"/>
              <a:gd name="T7" fmla="*/ 45362813 h 18"/>
              <a:gd name="T8" fmla="*/ 0 w 30"/>
              <a:gd name="T9" fmla="*/ 45362813 h 1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0" h="18">
                <a:moveTo>
                  <a:pt x="0" y="18"/>
                </a:moveTo>
                <a:lnTo>
                  <a:pt x="18" y="0"/>
                </a:lnTo>
                <a:lnTo>
                  <a:pt x="30" y="0"/>
                </a:lnTo>
                <a:lnTo>
                  <a:pt x="12" y="18"/>
                </a:lnTo>
                <a:lnTo>
                  <a:pt x="0" y="1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213" name="Freeform 355"/>
          <p:cNvSpPr>
            <a:spLocks/>
          </p:cNvSpPr>
          <p:nvPr/>
        </p:nvSpPr>
        <p:spPr bwMode="auto">
          <a:xfrm>
            <a:off x="5343525" y="2286000"/>
            <a:ext cx="200025" cy="142875"/>
          </a:xfrm>
          <a:custGeom>
            <a:avLst/>
            <a:gdLst>
              <a:gd name="T0" fmla="*/ 30241875 w 126"/>
              <a:gd name="T1" fmla="*/ 0 h 90"/>
              <a:gd name="T2" fmla="*/ 60483750 w 126"/>
              <a:gd name="T3" fmla="*/ 181451250 h 90"/>
              <a:gd name="T4" fmla="*/ 105846563 w 126"/>
              <a:gd name="T5" fmla="*/ 196572188 h 90"/>
              <a:gd name="T6" fmla="*/ 196572188 w 126"/>
              <a:gd name="T7" fmla="*/ 196572188 h 90"/>
              <a:gd name="T8" fmla="*/ 257055938 w 126"/>
              <a:gd name="T9" fmla="*/ 166330313 h 90"/>
              <a:gd name="T10" fmla="*/ 287297813 w 126"/>
              <a:gd name="T11" fmla="*/ 0 h 90"/>
              <a:gd name="T12" fmla="*/ 317539688 w 126"/>
              <a:gd name="T13" fmla="*/ 0 h 90"/>
              <a:gd name="T14" fmla="*/ 287297813 w 126"/>
              <a:gd name="T15" fmla="*/ 181451250 h 90"/>
              <a:gd name="T16" fmla="*/ 272176875 w 126"/>
              <a:gd name="T17" fmla="*/ 196572188 h 90"/>
              <a:gd name="T18" fmla="*/ 196572188 w 126"/>
              <a:gd name="T19" fmla="*/ 226814063 h 90"/>
              <a:gd name="T20" fmla="*/ 105846563 w 126"/>
              <a:gd name="T21" fmla="*/ 226814063 h 90"/>
              <a:gd name="T22" fmla="*/ 45362813 w 126"/>
              <a:gd name="T23" fmla="*/ 211693125 h 90"/>
              <a:gd name="T24" fmla="*/ 30241875 w 126"/>
              <a:gd name="T25" fmla="*/ 196572188 h 90"/>
              <a:gd name="T26" fmla="*/ 0 w 126"/>
              <a:gd name="T27" fmla="*/ 0 h 90"/>
              <a:gd name="T28" fmla="*/ 30241875 w 126"/>
              <a:gd name="T29" fmla="*/ 0 h 90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26" h="90">
                <a:moveTo>
                  <a:pt x="12" y="0"/>
                </a:moveTo>
                <a:lnTo>
                  <a:pt x="24" y="72"/>
                </a:lnTo>
                <a:lnTo>
                  <a:pt x="42" y="78"/>
                </a:lnTo>
                <a:lnTo>
                  <a:pt x="78" y="78"/>
                </a:lnTo>
                <a:lnTo>
                  <a:pt x="102" y="66"/>
                </a:lnTo>
                <a:lnTo>
                  <a:pt x="114" y="0"/>
                </a:lnTo>
                <a:lnTo>
                  <a:pt x="126" y="0"/>
                </a:lnTo>
                <a:lnTo>
                  <a:pt x="114" y="72"/>
                </a:lnTo>
                <a:lnTo>
                  <a:pt x="108" y="78"/>
                </a:lnTo>
                <a:lnTo>
                  <a:pt x="78" y="90"/>
                </a:lnTo>
                <a:lnTo>
                  <a:pt x="42" y="90"/>
                </a:lnTo>
                <a:lnTo>
                  <a:pt x="18" y="84"/>
                </a:lnTo>
                <a:lnTo>
                  <a:pt x="12" y="78"/>
                </a:lnTo>
                <a:lnTo>
                  <a:pt x="0" y="0"/>
                </a:lnTo>
                <a:lnTo>
                  <a:pt x="12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214" name="Freeform 356"/>
          <p:cNvSpPr>
            <a:spLocks/>
          </p:cNvSpPr>
          <p:nvPr/>
        </p:nvSpPr>
        <p:spPr bwMode="auto">
          <a:xfrm>
            <a:off x="4600575" y="2447925"/>
            <a:ext cx="581025" cy="247650"/>
          </a:xfrm>
          <a:custGeom>
            <a:avLst/>
            <a:gdLst>
              <a:gd name="T0" fmla="*/ 15120938 w 366"/>
              <a:gd name="T1" fmla="*/ 151209375 h 156"/>
              <a:gd name="T2" fmla="*/ 30241875 w 366"/>
              <a:gd name="T3" fmla="*/ 120967500 h 156"/>
              <a:gd name="T4" fmla="*/ 45362813 w 366"/>
              <a:gd name="T5" fmla="*/ 105846563 h 156"/>
              <a:gd name="T6" fmla="*/ 90725625 w 366"/>
              <a:gd name="T7" fmla="*/ 75604688 h 156"/>
              <a:gd name="T8" fmla="*/ 151209375 w 366"/>
              <a:gd name="T9" fmla="*/ 45362813 h 156"/>
              <a:gd name="T10" fmla="*/ 302418750 w 366"/>
              <a:gd name="T11" fmla="*/ 15120938 h 156"/>
              <a:gd name="T12" fmla="*/ 468749063 w 366"/>
              <a:gd name="T13" fmla="*/ 0 h 156"/>
              <a:gd name="T14" fmla="*/ 635079375 w 366"/>
              <a:gd name="T15" fmla="*/ 15120938 h 156"/>
              <a:gd name="T16" fmla="*/ 786288750 w 366"/>
              <a:gd name="T17" fmla="*/ 45362813 h 156"/>
              <a:gd name="T18" fmla="*/ 877014375 w 366"/>
              <a:gd name="T19" fmla="*/ 105846563 h 156"/>
              <a:gd name="T20" fmla="*/ 892135313 w 366"/>
              <a:gd name="T21" fmla="*/ 120967500 h 156"/>
              <a:gd name="T22" fmla="*/ 907256250 w 366"/>
              <a:gd name="T23" fmla="*/ 151209375 h 156"/>
              <a:gd name="T24" fmla="*/ 922377188 w 366"/>
              <a:gd name="T25" fmla="*/ 196572188 h 156"/>
              <a:gd name="T26" fmla="*/ 907256250 w 366"/>
              <a:gd name="T27" fmla="*/ 241935000 h 156"/>
              <a:gd name="T28" fmla="*/ 892135313 w 366"/>
              <a:gd name="T29" fmla="*/ 272176875 h 156"/>
              <a:gd name="T30" fmla="*/ 877014375 w 366"/>
              <a:gd name="T31" fmla="*/ 287297813 h 156"/>
              <a:gd name="T32" fmla="*/ 786288750 w 366"/>
              <a:gd name="T33" fmla="*/ 347781563 h 156"/>
              <a:gd name="T34" fmla="*/ 635079375 w 366"/>
              <a:gd name="T35" fmla="*/ 378023438 h 156"/>
              <a:gd name="T36" fmla="*/ 468749063 w 366"/>
              <a:gd name="T37" fmla="*/ 393144375 h 156"/>
              <a:gd name="T38" fmla="*/ 302418750 w 366"/>
              <a:gd name="T39" fmla="*/ 378023438 h 156"/>
              <a:gd name="T40" fmla="*/ 151209375 w 366"/>
              <a:gd name="T41" fmla="*/ 347781563 h 156"/>
              <a:gd name="T42" fmla="*/ 90725625 w 366"/>
              <a:gd name="T43" fmla="*/ 317539688 h 156"/>
              <a:gd name="T44" fmla="*/ 45362813 w 366"/>
              <a:gd name="T45" fmla="*/ 287297813 h 156"/>
              <a:gd name="T46" fmla="*/ 30241875 w 366"/>
              <a:gd name="T47" fmla="*/ 272176875 h 156"/>
              <a:gd name="T48" fmla="*/ 15120938 w 366"/>
              <a:gd name="T49" fmla="*/ 241935000 h 156"/>
              <a:gd name="T50" fmla="*/ 0 w 366"/>
              <a:gd name="T51" fmla="*/ 196572188 h 156"/>
              <a:gd name="T52" fmla="*/ 30241875 w 366"/>
              <a:gd name="T53" fmla="*/ 196572188 h 156"/>
              <a:gd name="T54" fmla="*/ 45362813 w 366"/>
              <a:gd name="T55" fmla="*/ 241935000 h 156"/>
              <a:gd name="T56" fmla="*/ 60483750 w 366"/>
              <a:gd name="T57" fmla="*/ 272176875 h 156"/>
              <a:gd name="T58" fmla="*/ 90725625 w 366"/>
              <a:gd name="T59" fmla="*/ 287297813 h 156"/>
              <a:gd name="T60" fmla="*/ 151209375 w 366"/>
              <a:gd name="T61" fmla="*/ 317539688 h 156"/>
              <a:gd name="T62" fmla="*/ 302418750 w 366"/>
              <a:gd name="T63" fmla="*/ 347781563 h 156"/>
              <a:gd name="T64" fmla="*/ 468749063 w 366"/>
              <a:gd name="T65" fmla="*/ 362902500 h 156"/>
              <a:gd name="T66" fmla="*/ 635079375 w 366"/>
              <a:gd name="T67" fmla="*/ 347781563 h 156"/>
              <a:gd name="T68" fmla="*/ 786288750 w 366"/>
              <a:gd name="T69" fmla="*/ 317539688 h 156"/>
              <a:gd name="T70" fmla="*/ 861893438 w 366"/>
              <a:gd name="T71" fmla="*/ 272176875 h 156"/>
              <a:gd name="T72" fmla="*/ 877014375 w 366"/>
              <a:gd name="T73" fmla="*/ 241935000 h 156"/>
              <a:gd name="T74" fmla="*/ 892135313 w 366"/>
              <a:gd name="T75" fmla="*/ 196572188 h 156"/>
              <a:gd name="T76" fmla="*/ 877014375 w 366"/>
              <a:gd name="T77" fmla="*/ 151209375 h 156"/>
              <a:gd name="T78" fmla="*/ 861893438 w 366"/>
              <a:gd name="T79" fmla="*/ 120967500 h 156"/>
              <a:gd name="T80" fmla="*/ 786288750 w 366"/>
              <a:gd name="T81" fmla="*/ 75604688 h 156"/>
              <a:gd name="T82" fmla="*/ 635079375 w 366"/>
              <a:gd name="T83" fmla="*/ 45362813 h 156"/>
              <a:gd name="T84" fmla="*/ 468749063 w 366"/>
              <a:gd name="T85" fmla="*/ 30241875 h 156"/>
              <a:gd name="T86" fmla="*/ 302418750 w 366"/>
              <a:gd name="T87" fmla="*/ 45362813 h 156"/>
              <a:gd name="T88" fmla="*/ 151209375 w 366"/>
              <a:gd name="T89" fmla="*/ 75604688 h 156"/>
              <a:gd name="T90" fmla="*/ 90725625 w 366"/>
              <a:gd name="T91" fmla="*/ 105846563 h 156"/>
              <a:gd name="T92" fmla="*/ 60483750 w 366"/>
              <a:gd name="T93" fmla="*/ 136088438 h 156"/>
              <a:gd name="T94" fmla="*/ 45362813 w 366"/>
              <a:gd name="T95" fmla="*/ 151209375 h 156"/>
              <a:gd name="T96" fmla="*/ 15120938 w 366"/>
              <a:gd name="T97" fmla="*/ 151209375 h 15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366" h="156">
                <a:moveTo>
                  <a:pt x="6" y="60"/>
                </a:moveTo>
                <a:lnTo>
                  <a:pt x="12" y="48"/>
                </a:lnTo>
                <a:lnTo>
                  <a:pt x="18" y="42"/>
                </a:lnTo>
                <a:lnTo>
                  <a:pt x="36" y="30"/>
                </a:lnTo>
                <a:lnTo>
                  <a:pt x="60" y="18"/>
                </a:lnTo>
                <a:lnTo>
                  <a:pt x="120" y="6"/>
                </a:lnTo>
                <a:lnTo>
                  <a:pt x="186" y="0"/>
                </a:lnTo>
                <a:lnTo>
                  <a:pt x="252" y="6"/>
                </a:lnTo>
                <a:lnTo>
                  <a:pt x="312" y="18"/>
                </a:lnTo>
                <a:lnTo>
                  <a:pt x="348" y="42"/>
                </a:lnTo>
                <a:lnTo>
                  <a:pt x="354" y="48"/>
                </a:lnTo>
                <a:lnTo>
                  <a:pt x="360" y="60"/>
                </a:lnTo>
                <a:lnTo>
                  <a:pt x="366" y="78"/>
                </a:lnTo>
                <a:lnTo>
                  <a:pt x="360" y="96"/>
                </a:lnTo>
                <a:lnTo>
                  <a:pt x="354" y="108"/>
                </a:lnTo>
                <a:lnTo>
                  <a:pt x="348" y="114"/>
                </a:lnTo>
                <a:lnTo>
                  <a:pt x="312" y="138"/>
                </a:lnTo>
                <a:lnTo>
                  <a:pt x="252" y="150"/>
                </a:lnTo>
                <a:lnTo>
                  <a:pt x="186" y="156"/>
                </a:lnTo>
                <a:lnTo>
                  <a:pt x="120" y="150"/>
                </a:lnTo>
                <a:lnTo>
                  <a:pt x="60" y="138"/>
                </a:lnTo>
                <a:lnTo>
                  <a:pt x="36" y="126"/>
                </a:lnTo>
                <a:lnTo>
                  <a:pt x="18" y="114"/>
                </a:lnTo>
                <a:lnTo>
                  <a:pt x="12" y="108"/>
                </a:lnTo>
                <a:lnTo>
                  <a:pt x="6" y="96"/>
                </a:lnTo>
                <a:lnTo>
                  <a:pt x="0" y="78"/>
                </a:lnTo>
                <a:lnTo>
                  <a:pt x="12" y="78"/>
                </a:lnTo>
                <a:lnTo>
                  <a:pt x="18" y="96"/>
                </a:lnTo>
                <a:lnTo>
                  <a:pt x="24" y="108"/>
                </a:lnTo>
                <a:lnTo>
                  <a:pt x="36" y="114"/>
                </a:lnTo>
                <a:lnTo>
                  <a:pt x="60" y="126"/>
                </a:lnTo>
                <a:lnTo>
                  <a:pt x="120" y="138"/>
                </a:lnTo>
                <a:lnTo>
                  <a:pt x="186" y="144"/>
                </a:lnTo>
                <a:lnTo>
                  <a:pt x="252" y="138"/>
                </a:lnTo>
                <a:lnTo>
                  <a:pt x="312" y="126"/>
                </a:lnTo>
                <a:lnTo>
                  <a:pt x="342" y="108"/>
                </a:lnTo>
                <a:lnTo>
                  <a:pt x="348" y="96"/>
                </a:lnTo>
                <a:lnTo>
                  <a:pt x="354" y="78"/>
                </a:lnTo>
                <a:lnTo>
                  <a:pt x="348" y="60"/>
                </a:lnTo>
                <a:lnTo>
                  <a:pt x="342" y="48"/>
                </a:lnTo>
                <a:lnTo>
                  <a:pt x="312" y="30"/>
                </a:lnTo>
                <a:lnTo>
                  <a:pt x="252" y="18"/>
                </a:lnTo>
                <a:lnTo>
                  <a:pt x="186" y="12"/>
                </a:lnTo>
                <a:lnTo>
                  <a:pt x="120" y="18"/>
                </a:lnTo>
                <a:lnTo>
                  <a:pt x="60" y="30"/>
                </a:lnTo>
                <a:lnTo>
                  <a:pt x="36" y="42"/>
                </a:lnTo>
                <a:lnTo>
                  <a:pt x="24" y="54"/>
                </a:lnTo>
                <a:lnTo>
                  <a:pt x="18" y="60"/>
                </a:lnTo>
                <a:lnTo>
                  <a:pt x="6" y="6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215" name="Freeform 357"/>
          <p:cNvSpPr>
            <a:spLocks/>
          </p:cNvSpPr>
          <p:nvPr/>
        </p:nvSpPr>
        <p:spPr bwMode="auto">
          <a:xfrm>
            <a:off x="4600575" y="2543175"/>
            <a:ext cx="28575" cy="28575"/>
          </a:xfrm>
          <a:custGeom>
            <a:avLst/>
            <a:gdLst>
              <a:gd name="T0" fmla="*/ 0 w 18"/>
              <a:gd name="T1" fmla="*/ 45362813 h 18"/>
              <a:gd name="T2" fmla="*/ 15120938 w 18"/>
              <a:gd name="T3" fmla="*/ 0 h 18"/>
              <a:gd name="T4" fmla="*/ 45362813 w 18"/>
              <a:gd name="T5" fmla="*/ 0 h 18"/>
              <a:gd name="T6" fmla="*/ 30241875 w 18"/>
              <a:gd name="T7" fmla="*/ 45362813 h 18"/>
              <a:gd name="T8" fmla="*/ 0 w 18"/>
              <a:gd name="T9" fmla="*/ 45362813 h 1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8" h="18">
                <a:moveTo>
                  <a:pt x="0" y="18"/>
                </a:moveTo>
                <a:lnTo>
                  <a:pt x="6" y="0"/>
                </a:lnTo>
                <a:lnTo>
                  <a:pt x="18" y="0"/>
                </a:lnTo>
                <a:lnTo>
                  <a:pt x="12" y="18"/>
                </a:lnTo>
                <a:lnTo>
                  <a:pt x="0" y="1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216" name="Freeform 358"/>
          <p:cNvSpPr>
            <a:spLocks/>
          </p:cNvSpPr>
          <p:nvPr/>
        </p:nvSpPr>
        <p:spPr bwMode="auto">
          <a:xfrm>
            <a:off x="4314825" y="2400300"/>
            <a:ext cx="142875" cy="352425"/>
          </a:xfrm>
          <a:custGeom>
            <a:avLst/>
            <a:gdLst>
              <a:gd name="T0" fmla="*/ 226814063 w 90"/>
              <a:gd name="T1" fmla="*/ 0 h 222"/>
              <a:gd name="T2" fmla="*/ 75604688 w 90"/>
              <a:gd name="T3" fmla="*/ 559474688 h 222"/>
              <a:gd name="T4" fmla="*/ 0 w 90"/>
              <a:gd name="T5" fmla="*/ 559474688 h 222"/>
              <a:gd name="T6" fmla="*/ 90725625 w 90"/>
              <a:gd name="T7" fmla="*/ 287297813 h 222"/>
              <a:gd name="T8" fmla="*/ 75604688 w 90"/>
              <a:gd name="T9" fmla="*/ 211693125 h 222"/>
              <a:gd name="T10" fmla="*/ 136088438 w 90"/>
              <a:gd name="T11" fmla="*/ 75604688 h 222"/>
              <a:gd name="T12" fmla="*/ 226814063 w 90"/>
              <a:gd name="T13" fmla="*/ 0 h 22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90" h="222">
                <a:moveTo>
                  <a:pt x="90" y="0"/>
                </a:moveTo>
                <a:lnTo>
                  <a:pt x="30" y="222"/>
                </a:lnTo>
                <a:lnTo>
                  <a:pt x="0" y="222"/>
                </a:lnTo>
                <a:lnTo>
                  <a:pt x="36" y="114"/>
                </a:lnTo>
                <a:lnTo>
                  <a:pt x="30" y="84"/>
                </a:lnTo>
                <a:lnTo>
                  <a:pt x="54" y="30"/>
                </a:lnTo>
                <a:lnTo>
                  <a:pt x="90" y="0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217" name="Freeform 359"/>
          <p:cNvSpPr>
            <a:spLocks/>
          </p:cNvSpPr>
          <p:nvPr/>
        </p:nvSpPr>
        <p:spPr bwMode="auto">
          <a:xfrm>
            <a:off x="4305300" y="2390775"/>
            <a:ext cx="152400" cy="371475"/>
          </a:xfrm>
          <a:custGeom>
            <a:avLst/>
            <a:gdLst>
              <a:gd name="T0" fmla="*/ 105846563 w 96"/>
              <a:gd name="T1" fmla="*/ 574595625 h 234"/>
              <a:gd name="T2" fmla="*/ 90725625 w 96"/>
              <a:gd name="T3" fmla="*/ 589716563 h 234"/>
              <a:gd name="T4" fmla="*/ 15120938 w 96"/>
              <a:gd name="T5" fmla="*/ 589716563 h 234"/>
              <a:gd name="T6" fmla="*/ 0 w 96"/>
              <a:gd name="T7" fmla="*/ 574595625 h 234"/>
              <a:gd name="T8" fmla="*/ 90725625 w 96"/>
              <a:gd name="T9" fmla="*/ 302418750 h 234"/>
              <a:gd name="T10" fmla="*/ 75604688 w 96"/>
              <a:gd name="T11" fmla="*/ 226814063 h 234"/>
              <a:gd name="T12" fmla="*/ 136088438 w 96"/>
              <a:gd name="T13" fmla="*/ 90725625 h 234"/>
              <a:gd name="T14" fmla="*/ 151209375 w 96"/>
              <a:gd name="T15" fmla="*/ 75604688 h 234"/>
              <a:gd name="T16" fmla="*/ 241935000 w 96"/>
              <a:gd name="T17" fmla="*/ 0 h 234"/>
              <a:gd name="T18" fmla="*/ 241935000 w 96"/>
              <a:gd name="T19" fmla="*/ 30241875 h 234"/>
              <a:gd name="T20" fmla="*/ 166330313 w 96"/>
              <a:gd name="T21" fmla="*/ 90725625 h 234"/>
              <a:gd name="T22" fmla="*/ 105846563 w 96"/>
              <a:gd name="T23" fmla="*/ 226814063 h 234"/>
              <a:gd name="T24" fmla="*/ 120967500 w 96"/>
              <a:gd name="T25" fmla="*/ 302418750 h 234"/>
              <a:gd name="T26" fmla="*/ 30241875 w 96"/>
              <a:gd name="T27" fmla="*/ 559474688 h 234"/>
              <a:gd name="T28" fmla="*/ 90725625 w 96"/>
              <a:gd name="T29" fmla="*/ 559474688 h 234"/>
              <a:gd name="T30" fmla="*/ 105846563 w 96"/>
              <a:gd name="T31" fmla="*/ 574595625 h 234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96" h="234">
                <a:moveTo>
                  <a:pt x="42" y="228"/>
                </a:moveTo>
                <a:lnTo>
                  <a:pt x="36" y="234"/>
                </a:lnTo>
                <a:lnTo>
                  <a:pt x="6" y="234"/>
                </a:lnTo>
                <a:lnTo>
                  <a:pt x="0" y="228"/>
                </a:lnTo>
                <a:lnTo>
                  <a:pt x="36" y="120"/>
                </a:lnTo>
                <a:lnTo>
                  <a:pt x="30" y="90"/>
                </a:lnTo>
                <a:lnTo>
                  <a:pt x="54" y="36"/>
                </a:lnTo>
                <a:lnTo>
                  <a:pt x="60" y="30"/>
                </a:lnTo>
                <a:lnTo>
                  <a:pt x="96" y="0"/>
                </a:lnTo>
                <a:lnTo>
                  <a:pt x="96" y="12"/>
                </a:lnTo>
                <a:lnTo>
                  <a:pt x="66" y="36"/>
                </a:lnTo>
                <a:lnTo>
                  <a:pt x="42" y="90"/>
                </a:lnTo>
                <a:lnTo>
                  <a:pt x="48" y="120"/>
                </a:lnTo>
                <a:lnTo>
                  <a:pt x="12" y="222"/>
                </a:lnTo>
                <a:lnTo>
                  <a:pt x="36" y="222"/>
                </a:lnTo>
                <a:lnTo>
                  <a:pt x="42" y="228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218" name="Freeform 360"/>
          <p:cNvSpPr>
            <a:spLocks/>
          </p:cNvSpPr>
          <p:nvPr/>
        </p:nvSpPr>
        <p:spPr bwMode="auto">
          <a:xfrm>
            <a:off x="4352925" y="2390775"/>
            <a:ext cx="114300" cy="361950"/>
          </a:xfrm>
          <a:custGeom>
            <a:avLst/>
            <a:gdLst>
              <a:gd name="T0" fmla="*/ 166330313 w 72"/>
              <a:gd name="T1" fmla="*/ 0 h 228"/>
              <a:gd name="T2" fmla="*/ 181451250 w 72"/>
              <a:gd name="T3" fmla="*/ 15120938 h 228"/>
              <a:gd name="T4" fmla="*/ 30241875 w 72"/>
              <a:gd name="T5" fmla="*/ 574595625 h 228"/>
              <a:gd name="T6" fmla="*/ 0 w 72"/>
              <a:gd name="T7" fmla="*/ 574595625 h 228"/>
              <a:gd name="T8" fmla="*/ 151209375 w 72"/>
              <a:gd name="T9" fmla="*/ 15120938 h 228"/>
              <a:gd name="T10" fmla="*/ 166330313 w 72"/>
              <a:gd name="T11" fmla="*/ 0 h 22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72" h="228">
                <a:moveTo>
                  <a:pt x="66" y="0"/>
                </a:moveTo>
                <a:lnTo>
                  <a:pt x="72" y="6"/>
                </a:lnTo>
                <a:lnTo>
                  <a:pt x="12" y="228"/>
                </a:lnTo>
                <a:lnTo>
                  <a:pt x="0" y="228"/>
                </a:lnTo>
                <a:lnTo>
                  <a:pt x="60" y="6"/>
                </a:lnTo>
                <a:lnTo>
                  <a:pt x="66" y="0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219" name="Freeform 361"/>
          <p:cNvSpPr>
            <a:spLocks/>
          </p:cNvSpPr>
          <p:nvPr/>
        </p:nvSpPr>
        <p:spPr bwMode="auto">
          <a:xfrm>
            <a:off x="4171950" y="2381250"/>
            <a:ext cx="190500" cy="361950"/>
          </a:xfrm>
          <a:custGeom>
            <a:avLst/>
            <a:gdLst>
              <a:gd name="T0" fmla="*/ 75604688 w 120"/>
              <a:gd name="T1" fmla="*/ 574595625 h 228"/>
              <a:gd name="T2" fmla="*/ 196572188 w 120"/>
              <a:gd name="T3" fmla="*/ 196572188 h 228"/>
              <a:gd name="T4" fmla="*/ 257055938 w 120"/>
              <a:gd name="T5" fmla="*/ 136088438 h 228"/>
              <a:gd name="T6" fmla="*/ 302418750 w 120"/>
              <a:gd name="T7" fmla="*/ 0 h 228"/>
              <a:gd name="T8" fmla="*/ 257055938 w 120"/>
              <a:gd name="T9" fmla="*/ 75604688 h 228"/>
              <a:gd name="T10" fmla="*/ 241935000 w 120"/>
              <a:gd name="T11" fmla="*/ 0 h 228"/>
              <a:gd name="T12" fmla="*/ 196572188 w 120"/>
              <a:gd name="T13" fmla="*/ 60483750 h 228"/>
              <a:gd name="T14" fmla="*/ 181451250 w 120"/>
              <a:gd name="T15" fmla="*/ 0 h 228"/>
              <a:gd name="T16" fmla="*/ 136088438 w 120"/>
              <a:gd name="T17" fmla="*/ 90725625 h 228"/>
              <a:gd name="T18" fmla="*/ 151209375 w 120"/>
              <a:gd name="T19" fmla="*/ 181451250 h 228"/>
              <a:gd name="T20" fmla="*/ 0 w 120"/>
              <a:gd name="T21" fmla="*/ 574595625 h 228"/>
              <a:gd name="T22" fmla="*/ 75604688 w 120"/>
              <a:gd name="T23" fmla="*/ 574595625 h 228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20" h="228">
                <a:moveTo>
                  <a:pt x="30" y="228"/>
                </a:moveTo>
                <a:lnTo>
                  <a:pt x="78" y="78"/>
                </a:lnTo>
                <a:lnTo>
                  <a:pt x="102" y="54"/>
                </a:lnTo>
                <a:lnTo>
                  <a:pt x="120" y="0"/>
                </a:lnTo>
                <a:lnTo>
                  <a:pt x="102" y="30"/>
                </a:lnTo>
                <a:lnTo>
                  <a:pt x="96" y="0"/>
                </a:lnTo>
                <a:lnTo>
                  <a:pt x="78" y="24"/>
                </a:lnTo>
                <a:lnTo>
                  <a:pt x="72" y="0"/>
                </a:lnTo>
                <a:lnTo>
                  <a:pt x="54" y="36"/>
                </a:lnTo>
                <a:lnTo>
                  <a:pt x="60" y="72"/>
                </a:lnTo>
                <a:lnTo>
                  <a:pt x="0" y="228"/>
                </a:lnTo>
                <a:lnTo>
                  <a:pt x="30" y="228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220" name="Freeform 362"/>
          <p:cNvSpPr>
            <a:spLocks/>
          </p:cNvSpPr>
          <p:nvPr/>
        </p:nvSpPr>
        <p:spPr bwMode="auto">
          <a:xfrm>
            <a:off x="4286250" y="2381250"/>
            <a:ext cx="85725" cy="123825"/>
          </a:xfrm>
          <a:custGeom>
            <a:avLst/>
            <a:gdLst>
              <a:gd name="T0" fmla="*/ 0 w 54"/>
              <a:gd name="T1" fmla="*/ 196572188 h 78"/>
              <a:gd name="T2" fmla="*/ 60483750 w 54"/>
              <a:gd name="T3" fmla="*/ 136088438 h 78"/>
              <a:gd name="T4" fmla="*/ 105846563 w 54"/>
              <a:gd name="T5" fmla="*/ 0 h 78"/>
              <a:gd name="T6" fmla="*/ 136088438 w 54"/>
              <a:gd name="T7" fmla="*/ 0 h 78"/>
              <a:gd name="T8" fmla="*/ 90725625 w 54"/>
              <a:gd name="T9" fmla="*/ 136088438 h 78"/>
              <a:gd name="T10" fmla="*/ 30241875 w 54"/>
              <a:gd name="T11" fmla="*/ 196572188 h 78"/>
              <a:gd name="T12" fmla="*/ 0 w 54"/>
              <a:gd name="T13" fmla="*/ 196572188 h 7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54" h="78">
                <a:moveTo>
                  <a:pt x="0" y="78"/>
                </a:moveTo>
                <a:lnTo>
                  <a:pt x="24" y="54"/>
                </a:lnTo>
                <a:lnTo>
                  <a:pt x="42" y="0"/>
                </a:lnTo>
                <a:lnTo>
                  <a:pt x="54" y="0"/>
                </a:lnTo>
                <a:lnTo>
                  <a:pt x="36" y="54"/>
                </a:lnTo>
                <a:lnTo>
                  <a:pt x="12" y="78"/>
                </a:lnTo>
                <a:lnTo>
                  <a:pt x="0" y="78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221" name="Freeform 363"/>
          <p:cNvSpPr>
            <a:spLocks/>
          </p:cNvSpPr>
          <p:nvPr/>
        </p:nvSpPr>
        <p:spPr bwMode="auto">
          <a:xfrm>
            <a:off x="4286250" y="2381250"/>
            <a:ext cx="85725" cy="47625"/>
          </a:xfrm>
          <a:custGeom>
            <a:avLst/>
            <a:gdLst>
              <a:gd name="T0" fmla="*/ 136088438 w 54"/>
              <a:gd name="T1" fmla="*/ 0 h 30"/>
              <a:gd name="T2" fmla="*/ 90725625 w 54"/>
              <a:gd name="T3" fmla="*/ 75604688 h 30"/>
              <a:gd name="T4" fmla="*/ 60483750 w 54"/>
              <a:gd name="T5" fmla="*/ 75604688 h 30"/>
              <a:gd name="T6" fmla="*/ 45362813 w 54"/>
              <a:gd name="T7" fmla="*/ 30241875 h 30"/>
              <a:gd name="T8" fmla="*/ 30241875 w 54"/>
              <a:gd name="T9" fmla="*/ 60483750 h 30"/>
              <a:gd name="T10" fmla="*/ 0 w 54"/>
              <a:gd name="T11" fmla="*/ 60483750 h 30"/>
              <a:gd name="T12" fmla="*/ 45362813 w 54"/>
              <a:gd name="T13" fmla="*/ 0 h 30"/>
              <a:gd name="T14" fmla="*/ 75604688 w 54"/>
              <a:gd name="T15" fmla="*/ 0 h 30"/>
              <a:gd name="T16" fmla="*/ 90725625 w 54"/>
              <a:gd name="T17" fmla="*/ 30241875 h 30"/>
              <a:gd name="T18" fmla="*/ 105846563 w 54"/>
              <a:gd name="T19" fmla="*/ 0 h 30"/>
              <a:gd name="T20" fmla="*/ 136088438 w 54"/>
              <a:gd name="T21" fmla="*/ 0 h 30"/>
              <a:gd name="T22" fmla="*/ 136088438 w 54"/>
              <a:gd name="T23" fmla="*/ 0 h 3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54" h="30">
                <a:moveTo>
                  <a:pt x="54" y="0"/>
                </a:moveTo>
                <a:lnTo>
                  <a:pt x="36" y="30"/>
                </a:lnTo>
                <a:lnTo>
                  <a:pt x="24" y="30"/>
                </a:lnTo>
                <a:lnTo>
                  <a:pt x="18" y="12"/>
                </a:lnTo>
                <a:lnTo>
                  <a:pt x="12" y="24"/>
                </a:lnTo>
                <a:lnTo>
                  <a:pt x="0" y="24"/>
                </a:lnTo>
                <a:lnTo>
                  <a:pt x="18" y="0"/>
                </a:lnTo>
                <a:lnTo>
                  <a:pt x="30" y="0"/>
                </a:lnTo>
                <a:lnTo>
                  <a:pt x="36" y="12"/>
                </a:lnTo>
                <a:lnTo>
                  <a:pt x="42" y="0"/>
                </a:lnTo>
                <a:lnTo>
                  <a:pt x="54" y="0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222" name="Freeform 364"/>
          <p:cNvSpPr>
            <a:spLocks/>
          </p:cNvSpPr>
          <p:nvPr/>
        </p:nvSpPr>
        <p:spPr bwMode="auto">
          <a:xfrm>
            <a:off x="4276725" y="2381250"/>
            <a:ext cx="28575" cy="38100"/>
          </a:xfrm>
          <a:custGeom>
            <a:avLst/>
            <a:gdLst>
              <a:gd name="T0" fmla="*/ 45362813 w 18"/>
              <a:gd name="T1" fmla="*/ 60483750 h 24"/>
              <a:gd name="T2" fmla="*/ 15120938 w 18"/>
              <a:gd name="T3" fmla="*/ 60483750 h 24"/>
              <a:gd name="T4" fmla="*/ 0 w 18"/>
              <a:gd name="T5" fmla="*/ 0 h 24"/>
              <a:gd name="T6" fmla="*/ 30241875 w 18"/>
              <a:gd name="T7" fmla="*/ 0 h 24"/>
              <a:gd name="T8" fmla="*/ 45362813 w 18"/>
              <a:gd name="T9" fmla="*/ 60483750 h 24"/>
              <a:gd name="T10" fmla="*/ 45362813 w 18"/>
              <a:gd name="T11" fmla="*/ 60483750 h 2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8" h="24">
                <a:moveTo>
                  <a:pt x="18" y="24"/>
                </a:moveTo>
                <a:lnTo>
                  <a:pt x="6" y="24"/>
                </a:lnTo>
                <a:lnTo>
                  <a:pt x="0" y="0"/>
                </a:lnTo>
                <a:lnTo>
                  <a:pt x="12" y="0"/>
                </a:lnTo>
                <a:lnTo>
                  <a:pt x="18" y="24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223" name="Freeform 365"/>
          <p:cNvSpPr>
            <a:spLocks/>
          </p:cNvSpPr>
          <p:nvPr/>
        </p:nvSpPr>
        <p:spPr bwMode="auto">
          <a:xfrm>
            <a:off x="4162425" y="2381250"/>
            <a:ext cx="133350" cy="371475"/>
          </a:xfrm>
          <a:custGeom>
            <a:avLst/>
            <a:gdLst>
              <a:gd name="T0" fmla="*/ 211693125 w 84"/>
              <a:gd name="T1" fmla="*/ 0 h 234"/>
              <a:gd name="T2" fmla="*/ 166330313 w 84"/>
              <a:gd name="T3" fmla="*/ 90725625 h 234"/>
              <a:gd name="T4" fmla="*/ 181451250 w 84"/>
              <a:gd name="T5" fmla="*/ 181451250 h 234"/>
              <a:gd name="T6" fmla="*/ 30241875 w 84"/>
              <a:gd name="T7" fmla="*/ 559474688 h 234"/>
              <a:gd name="T8" fmla="*/ 90725625 w 84"/>
              <a:gd name="T9" fmla="*/ 559474688 h 234"/>
              <a:gd name="T10" fmla="*/ 90725625 w 84"/>
              <a:gd name="T11" fmla="*/ 589716563 h 234"/>
              <a:gd name="T12" fmla="*/ 15120938 w 84"/>
              <a:gd name="T13" fmla="*/ 589716563 h 234"/>
              <a:gd name="T14" fmla="*/ 0 w 84"/>
              <a:gd name="T15" fmla="*/ 574595625 h 234"/>
              <a:gd name="T16" fmla="*/ 151209375 w 84"/>
              <a:gd name="T17" fmla="*/ 181451250 h 234"/>
              <a:gd name="T18" fmla="*/ 136088438 w 84"/>
              <a:gd name="T19" fmla="*/ 90725625 h 234"/>
              <a:gd name="T20" fmla="*/ 181451250 w 84"/>
              <a:gd name="T21" fmla="*/ 0 h 234"/>
              <a:gd name="T22" fmla="*/ 211693125 w 84"/>
              <a:gd name="T23" fmla="*/ 0 h 234"/>
              <a:gd name="T24" fmla="*/ 211693125 w 84"/>
              <a:gd name="T25" fmla="*/ 0 h 234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84" h="234">
                <a:moveTo>
                  <a:pt x="84" y="0"/>
                </a:moveTo>
                <a:lnTo>
                  <a:pt x="66" y="36"/>
                </a:lnTo>
                <a:lnTo>
                  <a:pt x="72" y="72"/>
                </a:lnTo>
                <a:lnTo>
                  <a:pt x="12" y="222"/>
                </a:lnTo>
                <a:lnTo>
                  <a:pt x="36" y="222"/>
                </a:lnTo>
                <a:lnTo>
                  <a:pt x="36" y="234"/>
                </a:lnTo>
                <a:lnTo>
                  <a:pt x="6" y="234"/>
                </a:lnTo>
                <a:lnTo>
                  <a:pt x="0" y="228"/>
                </a:lnTo>
                <a:lnTo>
                  <a:pt x="60" y="72"/>
                </a:lnTo>
                <a:lnTo>
                  <a:pt x="54" y="36"/>
                </a:lnTo>
                <a:lnTo>
                  <a:pt x="72" y="0"/>
                </a:lnTo>
                <a:lnTo>
                  <a:pt x="84" y="0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224" name="Freeform 366"/>
          <p:cNvSpPr>
            <a:spLocks/>
          </p:cNvSpPr>
          <p:nvPr/>
        </p:nvSpPr>
        <p:spPr bwMode="auto">
          <a:xfrm>
            <a:off x="4210050" y="2505075"/>
            <a:ext cx="95250" cy="247650"/>
          </a:xfrm>
          <a:custGeom>
            <a:avLst/>
            <a:gdLst>
              <a:gd name="T0" fmla="*/ 0 w 60"/>
              <a:gd name="T1" fmla="*/ 378023438 h 156"/>
              <a:gd name="T2" fmla="*/ 120967500 w 60"/>
              <a:gd name="T3" fmla="*/ 0 h 156"/>
              <a:gd name="T4" fmla="*/ 151209375 w 60"/>
              <a:gd name="T5" fmla="*/ 0 h 156"/>
              <a:gd name="T6" fmla="*/ 30241875 w 60"/>
              <a:gd name="T7" fmla="*/ 378023438 h 156"/>
              <a:gd name="T8" fmla="*/ 15120938 w 60"/>
              <a:gd name="T9" fmla="*/ 393144375 h 156"/>
              <a:gd name="T10" fmla="*/ 0 w 60"/>
              <a:gd name="T11" fmla="*/ 378023438 h 15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0" h="156">
                <a:moveTo>
                  <a:pt x="0" y="150"/>
                </a:moveTo>
                <a:lnTo>
                  <a:pt x="48" y="0"/>
                </a:lnTo>
                <a:lnTo>
                  <a:pt x="60" y="0"/>
                </a:lnTo>
                <a:lnTo>
                  <a:pt x="12" y="150"/>
                </a:lnTo>
                <a:lnTo>
                  <a:pt x="6" y="156"/>
                </a:lnTo>
                <a:lnTo>
                  <a:pt x="0" y="150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225" name="Freeform 367"/>
          <p:cNvSpPr>
            <a:spLocks/>
          </p:cNvSpPr>
          <p:nvPr/>
        </p:nvSpPr>
        <p:spPr bwMode="auto">
          <a:xfrm>
            <a:off x="4752975" y="2266950"/>
            <a:ext cx="447675" cy="85725"/>
          </a:xfrm>
          <a:custGeom>
            <a:avLst/>
            <a:gdLst>
              <a:gd name="T0" fmla="*/ 120967500 w 282"/>
              <a:gd name="T1" fmla="*/ 0 h 54"/>
              <a:gd name="T2" fmla="*/ 0 w 282"/>
              <a:gd name="T3" fmla="*/ 60483750 h 54"/>
              <a:gd name="T4" fmla="*/ 90725625 w 282"/>
              <a:gd name="T5" fmla="*/ 120967500 h 54"/>
              <a:gd name="T6" fmla="*/ 196572188 w 282"/>
              <a:gd name="T7" fmla="*/ 90725625 h 54"/>
              <a:gd name="T8" fmla="*/ 635079375 w 282"/>
              <a:gd name="T9" fmla="*/ 136088438 h 54"/>
              <a:gd name="T10" fmla="*/ 710684063 w 282"/>
              <a:gd name="T11" fmla="*/ 60483750 h 54"/>
              <a:gd name="T12" fmla="*/ 211693125 w 282"/>
              <a:gd name="T13" fmla="*/ 60483750 h 54"/>
              <a:gd name="T14" fmla="*/ 120967500 w 282"/>
              <a:gd name="T15" fmla="*/ 0 h 5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82" h="54">
                <a:moveTo>
                  <a:pt x="48" y="0"/>
                </a:moveTo>
                <a:lnTo>
                  <a:pt x="0" y="24"/>
                </a:lnTo>
                <a:lnTo>
                  <a:pt x="36" y="48"/>
                </a:lnTo>
                <a:lnTo>
                  <a:pt x="78" y="36"/>
                </a:lnTo>
                <a:lnTo>
                  <a:pt x="252" y="54"/>
                </a:lnTo>
                <a:lnTo>
                  <a:pt x="282" y="24"/>
                </a:lnTo>
                <a:lnTo>
                  <a:pt x="84" y="24"/>
                </a:lnTo>
                <a:lnTo>
                  <a:pt x="48" y="0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226" name="Freeform 368"/>
          <p:cNvSpPr>
            <a:spLocks/>
          </p:cNvSpPr>
          <p:nvPr/>
        </p:nvSpPr>
        <p:spPr bwMode="auto">
          <a:xfrm>
            <a:off x="4752975" y="2257425"/>
            <a:ext cx="457200" cy="104775"/>
          </a:xfrm>
          <a:custGeom>
            <a:avLst/>
            <a:gdLst>
              <a:gd name="T0" fmla="*/ 0 w 288"/>
              <a:gd name="T1" fmla="*/ 60483750 h 66"/>
              <a:gd name="T2" fmla="*/ 90725625 w 288"/>
              <a:gd name="T3" fmla="*/ 120967500 h 66"/>
              <a:gd name="T4" fmla="*/ 196572188 w 288"/>
              <a:gd name="T5" fmla="*/ 90725625 h 66"/>
              <a:gd name="T6" fmla="*/ 635079375 w 288"/>
              <a:gd name="T7" fmla="*/ 136088438 h 66"/>
              <a:gd name="T8" fmla="*/ 680442188 w 288"/>
              <a:gd name="T9" fmla="*/ 90725625 h 66"/>
              <a:gd name="T10" fmla="*/ 211693125 w 288"/>
              <a:gd name="T11" fmla="*/ 90725625 h 66"/>
              <a:gd name="T12" fmla="*/ 120967500 w 288"/>
              <a:gd name="T13" fmla="*/ 30241875 h 66"/>
              <a:gd name="T14" fmla="*/ 120967500 w 288"/>
              <a:gd name="T15" fmla="*/ 0 h 66"/>
              <a:gd name="T16" fmla="*/ 211693125 w 288"/>
              <a:gd name="T17" fmla="*/ 60483750 h 66"/>
              <a:gd name="T18" fmla="*/ 710684063 w 288"/>
              <a:gd name="T19" fmla="*/ 60483750 h 66"/>
              <a:gd name="T20" fmla="*/ 725805000 w 288"/>
              <a:gd name="T21" fmla="*/ 75604688 h 66"/>
              <a:gd name="T22" fmla="*/ 650200313 w 288"/>
              <a:gd name="T23" fmla="*/ 151209375 h 66"/>
              <a:gd name="T24" fmla="*/ 635079375 w 288"/>
              <a:gd name="T25" fmla="*/ 166330313 h 66"/>
              <a:gd name="T26" fmla="*/ 196572188 w 288"/>
              <a:gd name="T27" fmla="*/ 120967500 h 66"/>
              <a:gd name="T28" fmla="*/ 90725625 w 288"/>
              <a:gd name="T29" fmla="*/ 151209375 h 66"/>
              <a:gd name="T30" fmla="*/ 0 w 288"/>
              <a:gd name="T31" fmla="*/ 90725625 h 66"/>
              <a:gd name="T32" fmla="*/ 0 w 288"/>
              <a:gd name="T33" fmla="*/ 60483750 h 66"/>
              <a:gd name="T34" fmla="*/ 0 w 288"/>
              <a:gd name="T35" fmla="*/ 60483750 h 6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288" h="66">
                <a:moveTo>
                  <a:pt x="0" y="24"/>
                </a:moveTo>
                <a:lnTo>
                  <a:pt x="36" y="48"/>
                </a:lnTo>
                <a:lnTo>
                  <a:pt x="78" y="36"/>
                </a:lnTo>
                <a:lnTo>
                  <a:pt x="252" y="54"/>
                </a:lnTo>
                <a:lnTo>
                  <a:pt x="270" y="36"/>
                </a:lnTo>
                <a:lnTo>
                  <a:pt x="84" y="36"/>
                </a:lnTo>
                <a:lnTo>
                  <a:pt x="48" y="12"/>
                </a:lnTo>
                <a:lnTo>
                  <a:pt x="48" y="0"/>
                </a:lnTo>
                <a:lnTo>
                  <a:pt x="84" y="24"/>
                </a:lnTo>
                <a:lnTo>
                  <a:pt x="282" y="24"/>
                </a:lnTo>
                <a:lnTo>
                  <a:pt x="288" y="30"/>
                </a:lnTo>
                <a:lnTo>
                  <a:pt x="258" y="60"/>
                </a:lnTo>
                <a:lnTo>
                  <a:pt x="252" y="66"/>
                </a:lnTo>
                <a:lnTo>
                  <a:pt x="78" y="48"/>
                </a:lnTo>
                <a:lnTo>
                  <a:pt x="36" y="60"/>
                </a:lnTo>
                <a:lnTo>
                  <a:pt x="0" y="36"/>
                </a:lnTo>
                <a:lnTo>
                  <a:pt x="0" y="24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227" name="Freeform 369"/>
          <p:cNvSpPr>
            <a:spLocks/>
          </p:cNvSpPr>
          <p:nvPr/>
        </p:nvSpPr>
        <p:spPr bwMode="auto">
          <a:xfrm>
            <a:off x="4752975" y="2257425"/>
            <a:ext cx="76200" cy="57150"/>
          </a:xfrm>
          <a:custGeom>
            <a:avLst/>
            <a:gdLst>
              <a:gd name="T0" fmla="*/ 120967500 w 48"/>
              <a:gd name="T1" fmla="*/ 30241875 h 36"/>
              <a:gd name="T2" fmla="*/ 0 w 48"/>
              <a:gd name="T3" fmla="*/ 90725625 h 36"/>
              <a:gd name="T4" fmla="*/ 0 w 48"/>
              <a:gd name="T5" fmla="*/ 60483750 h 36"/>
              <a:gd name="T6" fmla="*/ 120967500 w 48"/>
              <a:gd name="T7" fmla="*/ 0 h 36"/>
              <a:gd name="T8" fmla="*/ 120967500 w 48"/>
              <a:gd name="T9" fmla="*/ 30241875 h 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8" h="36">
                <a:moveTo>
                  <a:pt x="48" y="12"/>
                </a:moveTo>
                <a:lnTo>
                  <a:pt x="0" y="36"/>
                </a:lnTo>
                <a:lnTo>
                  <a:pt x="0" y="24"/>
                </a:lnTo>
                <a:lnTo>
                  <a:pt x="48" y="0"/>
                </a:lnTo>
                <a:lnTo>
                  <a:pt x="48" y="12"/>
                </a:lnTo>
                <a:close/>
              </a:path>
            </a:pathLst>
          </a:cu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grpSp>
        <p:nvGrpSpPr>
          <p:cNvPr id="3228" name="Group 370"/>
          <p:cNvGrpSpPr>
            <a:grpSpLocks/>
          </p:cNvGrpSpPr>
          <p:nvPr/>
        </p:nvGrpSpPr>
        <p:grpSpPr bwMode="auto">
          <a:xfrm>
            <a:off x="2544763" y="1828800"/>
            <a:ext cx="350837" cy="838200"/>
            <a:chOff x="1656" y="1200"/>
            <a:chExt cx="198" cy="474"/>
          </a:xfrm>
        </p:grpSpPr>
        <p:sp>
          <p:nvSpPr>
            <p:cNvPr id="3248" name="Freeform 371"/>
            <p:cNvSpPr>
              <a:spLocks/>
            </p:cNvSpPr>
            <p:nvPr/>
          </p:nvSpPr>
          <p:spPr bwMode="auto">
            <a:xfrm>
              <a:off x="1674" y="1326"/>
              <a:ext cx="168" cy="246"/>
            </a:xfrm>
            <a:custGeom>
              <a:avLst/>
              <a:gdLst>
                <a:gd name="T0" fmla="*/ 78 w 168"/>
                <a:gd name="T1" fmla="*/ 0 h 246"/>
                <a:gd name="T2" fmla="*/ 36 w 168"/>
                <a:gd name="T3" fmla="*/ 12 h 246"/>
                <a:gd name="T4" fmla="*/ 36 w 168"/>
                <a:gd name="T5" fmla="*/ 126 h 246"/>
                <a:gd name="T6" fmla="*/ 0 w 168"/>
                <a:gd name="T7" fmla="*/ 246 h 246"/>
                <a:gd name="T8" fmla="*/ 168 w 168"/>
                <a:gd name="T9" fmla="*/ 246 h 246"/>
                <a:gd name="T10" fmla="*/ 132 w 168"/>
                <a:gd name="T11" fmla="*/ 126 h 246"/>
                <a:gd name="T12" fmla="*/ 126 w 168"/>
                <a:gd name="T13" fmla="*/ 12 h 246"/>
                <a:gd name="T14" fmla="*/ 78 w 168"/>
                <a:gd name="T15" fmla="*/ 0 h 24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68" h="246">
                  <a:moveTo>
                    <a:pt x="78" y="0"/>
                  </a:moveTo>
                  <a:lnTo>
                    <a:pt x="36" y="12"/>
                  </a:lnTo>
                  <a:lnTo>
                    <a:pt x="36" y="126"/>
                  </a:lnTo>
                  <a:lnTo>
                    <a:pt x="0" y="246"/>
                  </a:lnTo>
                  <a:lnTo>
                    <a:pt x="168" y="246"/>
                  </a:lnTo>
                  <a:lnTo>
                    <a:pt x="132" y="126"/>
                  </a:lnTo>
                  <a:lnTo>
                    <a:pt x="126" y="12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00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3249" name="Freeform 372"/>
            <p:cNvSpPr>
              <a:spLocks/>
            </p:cNvSpPr>
            <p:nvPr/>
          </p:nvSpPr>
          <p:spPr bwMode="auto">
            <a:xfrm>
              <a:off x="1668" y="1320"/>
              <a:ext cx="180" cy="258"/>
            </a:xfrm>
            <a:custGeom>
              <a:avLst/>
              <a:gdLst>
                <a:gd name="T0" fmla="*/ 48 w 180"/>
                <a:gd name="T1" fmla="*/ 18 h 258"/>
                <a:gd name="T2" fmla="*/ 48 w 180"/>
                <a:gd name="T3" fmla="*/ 132 h 258"/>
                <a:gd name="T4" fmla="*/ 12 w 180"/>
                <a:gd name="T5" fmla="*/ 246 h 258"/>
                <a:gd name="T6" fmla="*/ 168 w 180"/>
                <a:gd name="T7" fmla="*/ 246 h 258"/>
                <a:gd name="T8" fmla="*/ 132 w 180"/>
                <a:gd name="T9" fmla="*/ 132 h 258"/>
                <a:gd name="T10" fmla="*/ 126 w 180"/>
                <a:gd name="T11" fmla="*/ 24 h 258"/>
                <a:gd name="T12" fmla="*/ 84 w 180"/>
                <a:gd name="T13" fmla="*/ 12 h 258"/>
                <a:gd name="T14" fmla="*/ 84 w 180"/>
                <a:gd name="T15" fmla="*/ 0 h 258"/>
                <a:gd name="T16" fmla="*/ 132 w 180"/>
                <a:gd name="T17" fmla="*/ 12 h 258"/>
                <a:gd name="T18" fmla="*/ 138 w 180"/>
                <a:gd name="T19" fmla="*/ 18 h 258"/>
                <a:gd name="T20" fmla="*/ 144 w 180"/>
                <a:gd name="T21" fmla="*/ 132 h 258"/>
                <a:gd name="T22" fmla="*/ 180 w 180"/>
                <a:gd name="T23" fmla="*/ 252 h 258"/>
                <a:gd name="T24" fmla="*/ 174 w 180"/>
                <a:gd name="T25" fmla="*/ 258 h 258"/>
                <a:gd name="T26" fmla="*/ 6 w 180"/>
                <a:gd name="T27" fmla="*/ 258 h 258"/>
                <a:gd name="T28" fmla="*/ 0 w 180"/>
                <a:gd name="T29" fmla="*/ 252 h 258"/>
                <a:gd name="T30" fmla="*/ 36 w 180"/>
                <a:gd name="T31" fmla="*/ 132 h 258"/>
                <a:gd name="T32" fmla="*/ 36 w 180"/>
                <a:gd name="T33" fmla="*/ 18 h 258"/>
                <a:gd name="T34" fmla="*/ 42 w 180"/>
                <a:gd name="T35" fmla="*/ 12 h 258"/>
                <a:gd name="T36" fmla="*/ 48 w 180"/>
                <a:gd name="T37" fmla="*/ 18 h 25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180" h="258">
                  <a:moveTo>
                    <a:pt x="48" y="18"/>
                  </a:moveTo>
                  <a:lnTo>
                    <a:pt x="48" y="132"/>
                  </a:lnTo>
                  <a:lnTo>
                    <a:pt x="12" y="246"/>
                  </a:lnTo>
                  <a:lnTo>
                    <a:pt x="168" y="246"/>
                  </a:lnTo>
                  <a:lnTo>
                    <a:pt x="132" y="132"/>
                  </a:lnTo>
                  <a:lnTo>
                    <a:pt x="126" y="24"/>
                  </a:lnTo>
                  <a:lnTo>
                    <a:pt x="84" y="12"/>
                  </a:lnTo>
                  <a:lnTo>
                    <a:pt x="84" y="0"/>
                  </a:lnTo>
                  <a:lnTo>
                    <a:pt x="132" y="12"/>
                  </a:lnTo>
                  <a:lnTo>
                    <a:pt x="138" y="18"/>
                  </a:lnTo>
                  <a:lnTo>
                    <a:pt x="144" y="132"/>
                  </a:lnTo>
                  <a:lnTo>
                    <a:pt x="180" y="252"/>
                  </a:lnTo>
                  <a:lnTo>
                    <a:pt x="174" y="258"/>
                  </a:lnTo>
                  <a:lnTo>
                    <a:pt x="6" y="258"/>
                  </a:lnTo>
                  <a:lnTo>
                    <a:pt x="0" y="252"/>
                  </a:lnTo>
                  <a:lnTo>
                    <a:pt x="36" y="132"/>
                  </a:lnTo>
                  <a:lnTo>
                    <a:pt x="36" y="18"/>
                  </a:lnTo>
                  <a:lnTo>
                    <a:pt x="42" y="12"/>
                  </a:lnTo>
                  <a:lnTo>
                    <a:pt x="48" y="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3250" name="Freeform 373"/>
            <p:cNvSpPr>
              <a:spLocks/>
            </p:cNvSpPr>
            <p:nvPr/>
          </p:nvSpPr>
          <p:spPr bwMode="auto">
            <a:xfrm>
              <a:off x="1710" y="1320"/>
              <a:ext cx="42" cy="24"/>
            </a:xfrm>
            <a:custGeom>
              <a:avLst/>
              <a:gdLst>
                <a:gd name="T0" fmla="*/ 42 w 42"/>
                <a:gd name="T1" fmla="*/ 12 h 24"/>
                <a:gd name="T2" fmla="*/ 0 w 42"/>
                <a:gd name="T3" fmla="*/ 24 h 24"/>
                <a:gd name="T4" fmla="*/ 0 w 42"/>
                <a:gd name="T5" fmla="*/ 12 h 24"/>
                <a:gd name="T6" fmla="*/ 42 w 42"/>
                <a:gd name="T7" fmla="*/ 0 h 24"/>
                <a:gd name="T8" fmla="*/ 42 w 42"/>
                <a:gd name="T9" fmla="*/ 12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2" h="24">
                  <a:moveTo>
                    <a:pt x="42" y="12"/>
                  </a:moveTo>
                  <a:lnTo>
                    <a:pt x="0" y="24"/>
                  </a:lnTo>
                  <a:lnTo>
                    <a:pt x="0" y="12"/>
                  </a:lnTo>
                  <a:lnTo>
                    <a:pt x="42" y="0"/>
                  </a:lnTo>
                  <a:lnTo>
                    <a:pt x="42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3251" name="Freeform 374"/>
            <p:cNvSpPr>
              <a:spLocks/>
            </p:cNvSpPr>
            <p:nvPr/>
          </p:nvSpPr>
          <p:spPr bwMode="auto">
            <a:xfrm>
              <a:off x="1674" y="1572"/>
              <a:ext cx="54" cy="96"/>
            </a:xfrm>
            <a:custGeom>
              <a:avLst/>
              <a:gdLst>
                <a:gd name="T0" fmla="*/ 54 w 54"/>
                <a:gd name="T1" fmla="*/ 0 h 96"/>
                <a:gd name="T2" fmla="*/ 42 w 54"/>
                <a:gd name="T3" fmla="*/ 90 h 96"/>
                <a:gd name="T4" fmla="*/ 36 w 54"/>
                <a:gd name="T5" fmla="*/ 96 h 96"/>
                <a:gd name="T6" fmla="*/ 0 w 54"/>
                <a:gd name="T7" fmla="*/ 96 h 96"/>
                <a:gd name="T8" fmla="*/ 0 w 54"/>
                <a:gd name="T9" fmla="*/ 78 h 96"/>
                <a:gd name="T10" fmla="*/ 24 w 54"/>
                <a:gd name="T11" fmla="*/ 78 h 96"/>
                <a:gd name="T12" fmla="*/ 36 w 54"/>
                <a:gd name="T13" fmla="*/ 0 h 96"/>
                <a:gd name="T14" fmla="*/ 54 w 54"/>
                <a:gd name="T15" fmla="*/ 0 h 9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4" h="96">
                  <a:moveTo>
                    <a:pt x="54" y="0"/>
                  </a:moveTo>
                  <a:lnTo>
                    <a:pt x="42" y="90"/>
                  </a:lnTo>
                  <a:lnTo>
                    <a:pt x="36" y="96"/>
                  </a:lnTo>
                  <a:lnTo>
                    <a:pt x="0" y="96"/>
                  </a:lnTo>
                  <a:lnTo>
                    <a:pt x="0" y="78"/>
                  </a:lnTo>
                  <a:lnTo>
                    <a:pt x="24" y="78"/>
                  </a:lnTo>
                  <a:lnTo>
                    <a:pt x="36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3252" name="Freeform 375"/>
            <p:cNvSpPr>
              <a:spLocks/>
            </p:cNvSpPr>
            <p:nvPr/>
          </p:nvSpPr>
          <p:spPr bwMode="auto">
            <a:xfrm>
              <a:off x="1758" y="1572"/>
              <a:ext cx="42" cy="102"/>
            </a:xfrm>
            <a:custGeom>
              <a:avLst/>
              <a:gdLst>
                <a:gd name="T0" fmla="*/ 30 w 42"/>
                <a:gd name="T1" fmla="*/ 0 h 102"/>
                <a:gd name="T2" fmla="*/ 42 w 42"/>
                <a:gd name="T3" fmla="*/ 96 h 102"/>
                <a:gd name="T4" fmla="*/ 36 w 42"/>
                <a:gd name="T5" fmla="*/ 102 h 102"/>
                <a:gd name="T6" fmla="*/ 0 w 42"/>
                <a:gd name="T7" fmla="*/ 96 h 102"/>
                <a:gd name="T8" fmla="*/ 0 w 42"/>
                <a:gd name="T9" fmla="*/ 78 h 102"/>
                <a:gd name="T10" fmla="*/ 24 w 42"/>
                <a:gd name="T11" fmla="*/ 84 h 102"/>
                <a:gd name="T12" fmla="*/ 12 w 42"/>
                <a:gd name="T13" fmla="*/ 0 h 102"/>
                <a:gd name="T14" fmla="*/ 30 w 42"/>
                <a:gd name="T15" fmla="*/ 0 h 10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42" h="102">
                  <a:moveTo>
                    <a:pt x="30" y="0"/>
                  </a:moveTo>
                  <a:lnTo>
                    <a:pt x="42" y="96"/>
                  </a:lnTo>
                  <a:lnTo>
                    <a:pt x="36" y="102"/>
                  </a:lnTo>
                  <a:lnTo>
                    <a:pt x="0" y="96"/>
                  </a:lnTo>
                  <a:lnTo>
                    <a:pt x="0" y="78"/>
                  </a:lnTo>
                  <a:lnTo>
                    <a:pt x="24" y="84"/>
                  </a:lnTo>
                  <a:lnTo>
                    <a:pt x="12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3253" name="Freeform 376"/>
            <p:cNvSpPr>
              <a:spLocks/>
            </p:cNvSpPr>
            <p:nvPr/>
          </p:nvSpPr>
          <p:spPr bwMode="auto">
            <a:xfrm>
              <a:off x="1764" y="1356"/>
              <a:ext cx="90" cy="138"/>
            </a:xfrm>
            <a:custGeom>
              <a:avLst/>
              <a:gdLst>
                <a:gd name="T0" fmla="*/ 42 w 90"/>
                <a:gd name="T1" fmla="*/ 0 h 138"/>
                <a:gd name="T2" fmla="*/ 90 w 90"/>
                <a:gd name="T3" fmla="*/ 90 h 138"/>
                <a:gd name="T4" fmla="*/ 84 w 90"/>
                <a:gd name="T5" fmla="*/ 96 h 138"/>
                <a:gd name="T6" fmla="*/ 0 w 90"/>
                <a:gd name="T7" fmla="*/ 138 h 138"/>
                <a:gd name="T8" fmla="*/ 0 w 90"/>
                <a:gd name="T9" fmla="*/ 120 h 138"/>
                <a:gd name="T10" fmla="*/ 72 w 90"/>
                <a:gd name="T11" fmla="*/ 84 h 138"/>
                <a:gd name="T12" fmla="*/ 24 w 90"/>
                <a:gd name="T13" fmla="*/ 0 h 138"/>
                <a:gd name="T14" fmla="*/ 42 w 90"/>
                <a:gd name="T15" fmla="*/ 0 h 13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90" h="138">
                  <a:moveTo>
                    <a:pt x="42" y="0"/>
                  </a:moveTo>
                  <a:lnTo>
                    <a:pt x="90" y="90"/>
                  </a:lnTo>
                  <a:lnTo>
                    <a:pt x="84" y="96"/>
                  </a:lnTo>
                  <a:lnTo>
                    <a:pt x="0" y="138"/>
                  </a:lnTo>
                  <a:lnTo>
                    <a:pt x="0" y="120"/>
                  </a:lnTo>
                  <a:lnTo>
                    <a:pt x="72" y="84"/>
                  </a:lnTo>
                  <a:lnTo>
                    <a:pt x="24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3254" name="Freeform 377"/>
            <p:cNvSpPr>
              <a:spLocks/>
            </p:cNvSpPr>
            <p:nvPr/>
          </p:nvSpPr>
          <p:spPr bwMode="auto">
            <a:xfrm>
              <a:off x="1656" y="1356"/>
              <a:ext cx="60" cy="144"/>
            </a:xfrm>
            <a:custGeom>
              <a:avLst/>
              <a:gdLst>
                <a:gd name="T0" fmla="*/ 60 w 60"/>
                <a:gd name="T1" fmla="*/ 0 h 144"/>
                <a:gd name="T2" fmla="*/ 42 w 60"/>
                <a:gd name="T3" fmla="*/ 78 h 144"/>
                <a:gd name="T4" fmla="*/ 18 w 60"/>
                <a:gd name="T5" fmla="*/ 144 h 144"/>
                <a:gd name="T6" fmla="*/ 0 w 60"/>
                <a:gd name="T7" fmla="*/ 144 h 144"/>
                <a:gd name="T8" fmla="*/ 24 w 60"/>
                <a:gd name="T9" fmla="*/ 78 h 144"/>
                <a:gd name="T10" fmla="*/ 42 w 60"/>
                <a:gd name="T11" fmla="*/ 0 h 144"/>
                <a:gd name="T12" fmla="*/ 60 w 60"/>
                <a:gd name="T13" fmla="*/ 0 h 14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0" h="144">
                  <a:moveTo>
                    <a:pt x="60" y="0"/>
                  </a:moveTo>
                  <a:lnTo>
                    <a:pt x="42" y="78"/>
                  </a:lnTo>
                  <a:lnTo>
                    <a:pt x="18" y="144"/>
                  </a:lnTo>
                  <a:lnTo>
                    <a:pt x="0" y="144"/>
                  </a:lnTo>
                  <a:lnTo>
                    <a:pt x="24" y="78"/>
                  </a:lnTo>
                  <a:lnTo>
                    <a:pt x="42" y="0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3255" name="Freeform 378"/>
            <p:cNvSpPr>
              <a:spLocks/>
            </p:cNvSpPr>
            <p:nvPr/>
          </p:nvSpPr>
          <p:spPr bwMode="auto">
            <a:xfrm>
              <a:off x="1716" y="1224"/>
              <a:ext cx="90" cy="90"/>
            </a:xfrm>
            <a:custGeom>
              <a:avLst/>
              <a:gdLst>
                <a:gd name="T0" fmla="*/ 0 w 90"/>
                <a:gd name="T1" fmla="*/ 48 h 90"/>
                <a:gd name="T2" fmla="*/ 6 w 90"/>
                <a:gd name="T3" fmla="*/ 30 h 90"/>
                <a:gd name="T4" fmla="*/ 30 w 90"/>
                <a:gd name="T5" fmla="*/ 6 h 90"/>
                <a:gd name="T6" fmla="*/ 48 w 90"/>
                <a:gd name="T7" fmla="*/ 0 h 90"/>
                <a:gd name="T8" fmla="*/ 66 w 90"/>
                <a:gd name="T9" fmla="*/ 6 h 90"/>
                <a:gd name="T10" fmla="*/ 78 w 90"/>
                <a:gd name="T11" fmla="*/ 18 h 90"/>
                <a:gd name="T12" fmla="*/ 84 w 90"/>
                <a:gd name="T13" fmla="*/ 30 h 90"/>
                <a:gd name="T14" fmla="*/ 90 w 90"/>
                <a:gd name="T15" fmla="*/ 48 h 90"/>
                <a:gd name="T16" fmla="*/ 84 w 90"/>
                <a:gd name="T17" fmla="*/ 66 h 90"/>
                <a:gd name="T18" fmla="*/ 78 w 90"/>
                <a:gd name="T19" fmla="*/ 78 h 90"/>
                <a:gd name="T20" fmla="*/ 66 w 90"/>
                <a:gd name="T21" fmla="*/ 84 h 90"/>
                <a:gd name="T22" fmla="*/ 48 w 90"/>
                <a:gd name="T23" fmla="*/ 90 h 90"/>
                <a:gd name="T24" fmla="*/ 30 w 90"/>
                <a:gd name="T25" fmla="*/ 84 h 90"/>
                <a:gd name="T26" fmla="*/ 18 w 90"/>
                <a:gd name="T27" fmla="*/ 78 h 90"/>
                <a:gd name="T28" fmla="*/ 6 w 90"/>
                <a:gd name="T29" fmla="*/ 66 h 90"/>
                <a:gd name="T30" fmla="*/ 0 w 90"/>
                <a:gd name="T31" fmla="*/ 48 h 9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90" h="90">
                  <a:moveTo>
                    <a:pt x="0" y="48"/>
                  </a:moveTo>
                  <a:lnTo>
                    <a:pt x="6" y="30"/>
                  </a:lnTo>
                  <a:lnTo>
                    <a:pt x="30" y="6"/>
                  </a:lnTo>
                  <a:lnTo>
                    <a:pt x="48" y="0"/>
                  </a:lnTo>
                  <a:lnTo>
                    <a:pt x="66" y="6"/>
                  </a:lnTo>
                  <a:lnTo>
                    <a:pt x="78" y="18"/>
                  </a:lnTo>
                  <a:lnTo>
                    <a:pt x="84" y="30"/>
                  </a:lnTo>
                  <a:lnTo>
                    <a:pt x="90" y="48"/>
                  </a:lnTo>
                  <a:lnTo>
                    <a:pt x="84" y="66"/>
                  </a:lnTo>
                  <a:lnTo>
                    <a:pt x="78" y="78"/>
                  </a:lnTo>
                  <a:lnTo>
                    <a:pt x="66" y="84"/>
                  </a:lnTo>
                  <a:lnTo>
                    <a:pt x="48" y="90"/>
                  </a:lnTo>
                  <a:lnTo>
                    <a:pt x="30" y="84"/>
                  </a:lnTo>
                  <a:lnTo>
                    <a:pt x="18" y="78"/>
                  </a:lnTo>
                  <a:lnTo>
                    <a:pt x="6" y="66"/>
                  </a:lnTo>
                  <a:lnTo>
                    <a:pt x="0" y="48"/>
                  </a:lnTo>
                  <a:close/>
                </a:path>
              </a:pathLst>
            </a:custGeom>
            <a:solidFill>
              <a:srgbClr val="FF9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3256" name="Freeform 379"/>
            <p:cNvSpPr>
              <a:spLocks/>
            </p:cNvSpPr>
            <p:nvPr/>
          </p:nvSpPr>
          <p:spPr bwMode="auto">
            <a:xfrm>
              <a:off x="1710" y="1218"/>
              <a:ext cx="102" cy="102"/>
            </a:xfrm>
            <a:custGeom>
              <a:avLst/>
              <a:gdLst>
                <a:gd name="T0" fmla="*/ 6 w 102"/>
                <a:gd name="T1" fmla="*/ 36 h 102"/>
                <a:gd name="T2" fmla="*/ 30 w 102"/>
                <a:gd name="T3" fmla="*/ 12 h 102"/>
                <a:gd name="T4" fmla="*/ 36 w 102"/>
                <a:gd name="T5" fmla="*/ 6 h 102"/>
                <a:gd name="T6" fmla="*/ 54 w 102"/>
                <a:gd name="T7" fmla="*/ 0 h 102"/>
                <a:gd name="T8" fmla="*/ 72 w 102"/>
                <a:gd name="T9" fmla="*/ 6 h 102"/>
                <a:gd name="T10" fmla="*/ 78 w 102"/>
                <a:gd name="T11" fmla="*/ 12 h 102"/>
                <a:gd name="T12" fmla="*/ 90 w 102"/>
                <a:gd name="T13" fmla="*/ 24 h 102"/>
                <a:gd name="T14" fmla="*/ 96 w 102"/>
                <a:gd name="T15" fmla="*/ 36 h 102"/>
                <a:gd name="T16" fmla="*/ 102 w 102"/>
                <a:gd name="T17" fmla="*/ 54 h 102"/>
                <a:gd name="T18" fmla="*/ 96 w 102"/>
                <a:gd name="T19" fmla="*/ 72 h 102"/>
                <a:gd name="T20" fmla="*/ 90 w 102"/>
                <a:gd name="T21" fmla="*/ 84 h 102"/>
                <a:gd name="T22" fmla="*/ 84 w 102"/>
                <a:gd name="T23" fmla="*/ 90 h 102"/>
                <a:gd name="T24" fmla="*/ 72 w 102"/>
                <a:gd name="T25" fmla="*/ 96 h 102"/>
                <a:gd name="T26" fmla="*/ 54 w 102"/>
                <a:gd name="T27" fmla="*/ 102 h 102"/>
                <a:gd name="T28" fmla="*/ 36 w 102"/>
                <a:gd name="T29" fmla="*/ 96 h 102"/>
                <a:gd name="T30" fmla="*/ 24 w 102"/>
                <a:gd name="T31" fmla="*/ 90 h 102"/>
                <a:gd name="T32" fmla="*/ 18 w 102"/>
                <a:gd name="T33" fmla="*/ 84 h 102"/>
                <a:gd name="T34" fmla="*/ 6 w 102"/>
                <a:gd name="T35" fmla="*/ 72 h 102"/>
                <a:gd name="T36" fmla="*/ 0 w 102"/>
                <a:gd name="T37" fmla="*/ 54 h 102"/>
                <a:gd name="T38" fmla="*/ 12 w 102"/>
                <a:gd name="T39" fmla="*/ 54 h 102"/>
                <a:gd name="T40" fmla="*/ 18 w 102"/>
                <a:gd name="T41" fmla="*/ 72 h 102"/>
                <a:gd name="T42" fmla="*/ 24 w 102"/>
                <a:gd name="T43" fmla="*/ 78 h 102"/>
                <a:gd name="T44" fmla="*/ 36 w 102"/>
                <a:gd name="T45" fmla="*/ 84 h 102"/>
                <a:gd name="T46" fmla="*/ 54 w 102"/>
                <a:gd name="T47" fmla="*/ 90 h 102"/>
                <a:gd name="T48" fmla="*/ 72 w 102"/>
                <a:gd name="T49" fmla="*/ 84 h 102"/>
                <a:gd name="T50" fmla="*/ 78 w 102"/>
                <a:gd name="T51" fmla="*/ 78 h 102"/>
                <a:gd name="T52" fmla="*/ 84 w 102"/>
                <a:gd name="T53" fmla="*/ 72 h 102"/>
                <a:gd name="T54" fmla="*/ 90 w 102"/>
                <a:gd name="T55" fmla="*/ 54 h 102"/>
                <a:gd name="T56" fmla="*/ 84 w 102"/>
                <a:gd name="T57" fmla="*/ 36 h 102"/>
                <a:gd name="T58" fmla="*/ 78 w 102"/>
                <a:gd name="T59" fmla="*/ 24 h 102"/>
                <a:gd name="T60" fmla="*/ 72 w 102"/>
                <a:gd name="T61" fmla="*/ 18 h 102"/>
                <a:gd name="T62" fmla="*/ 54 w 102"/>
                <a:gd name="T63" fmla="*/ 12 h 102"/>
                <a:gd name="T64" fmla="*/ 36 w 102"/>
                <a:gd name="T65" fmla="*/ 18 h 102"/>
                <a:gd name="T66" fmla="*/ 18 w 102"/>
                <a:gd name="T67" fmla="*/ 36 h 102"/>
                <a:gd name="T68" fmla="*/ 6 w 102"/>
                <a:gd name="T69" fmla="*/ 36 h 10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02" h="102">
                  <a:moveTo>
                    <a:pt x="6" y="36"/>
                  </a:moveTo>
                  <a:lnTo>
                    <a:pt x="30" y="12"/>
                  </a:lnTo>
                  <a:lnTo>
                    <a:pt x="36" y="6"/>
                  </a:lnTo>
                  <a:lnTo>
                    <a:pt x="54" y="0"/>
                  </a:lnTo>
                  <a:lnTo>
                    <a:pt x="72" y="6"/>
                  </a:lnTo>
                  <a:lnTo>
                    <a:pt x="78" y="12"/>
                  </a:lnTo>
                  <a:lnTo>
                    <a:pt x="90" y="24"/>
                  </a:lnTo>
                  <a:lnTo>
                    <a:pt x="96" y="36"/>
                  </a:lnTo>
                  <a:lnTo>
                    <a:pt x="102" y="54"/>
                  </a:lnTo>
                  <a:lnTo>
                    <a:pt x="96" y="72"/>
                  </a:lnTo>
                  <a:lnTo>
                    <a:pt x="90" y="84"/>
                  </a:lnTo>
                  <a:lnTo>
                    <a:pt x="84" y="90"/>
                  </a:lnTo>
                  <a:lnTo>
                    <a:pt x="72" y="96"/>
                  </a:lnTo>
                  <a:lnTo>
                    <a:pt x="54" y="102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6" y="72"/>
                  </a:lnTo>
                  <a:lnTo>
                    <a:pt x="0" y="54"/>
                  </a:lnTo>
                  <a:lnTo>
                    <a:pt x="12" y="54"/>
                  </a:lnTo>
                  <a:lnTo>
                    <a:pt x="18" y="72"/>
                  </a:lnTo>
                  <a:lnTo>
                    <a:pt x="24" y="78"/>
                  </a:lnTo>
                  <a:lnTo>
                    <a:pt x="36" y="84"/>
                  </a:lnTo>
                  <a:lnTo>
                    <a:pt x="54" y="90"/>
                  </a:lnTo>
                  <a:lnTo>
                    <a:pt x="72" y="84"/>
                  </a:lnTo>
                  <a:lnTo>
                    <a:pt x="78" y="78"/>
                  </a:lnTo>
                  <a:lnTo>
                    <a:pt x="84" y="72"/>
                  </a:lnTo>
                  <a:lnTo>
                    <a:pt x="90" y="54"/>
                  </a:lnTo>
                  <a:lnTo>
                    <a:pt x="84" y="36"/>
                  </a:lnTo>
                  <a:lnTo>
                    <a:pt x="78" y="24"/>
                  </a:lnTo>
                  <a:lnTo>
                    <a:pt x="72" y="18"/>
                  </a:lnTo>
                  <a:lnTo>
                    <a:pt x="54" y="12"/>
                  </a:lnTo>
                  <a:lnTo>
                    <a:pt x="36" y="18"/>
                  </a:lnTo>
                  <a:lnTo>
                    <a:pt x="18" y="36"/>
                  </a:lnTo>
                  <a:lnTo>
                    <a:pt x="6" y="3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3257" name="Freeform 380"/>
            <p:cNvSpPr>
              <a:spLocks/>
            </p:cNvSpPr>
            <p:nvPr/>
          </p:nvSpPr>
          <p:spPr bwMode="auto">
            <a:xfrm>
              <a:off x="1710" y="1254"/>
              <a:ext cx="18" cy="18"/>
            </a:xfrm>
            <a:custGeom>
              <a:avLst/>
              <a:gdLst>
                <a:gd name="T0" fmla="*/ 0 w 18"/>
                <a:gd name="T1" fmla="*/ 18 h 18"/>
                <a:gd name="T2" fmla="*/ 6 w 18"/>
                <a:gd name="T3" fmla="*/ 0 h 18"/>
                <a:gd name="T4" fmla="*/ 18 w 18"/>
                <a:gd name="T5" fmla="*/ 0 h 18"/>
                <a:gd name="T6" fmla="*/ 12 w 18"/>
                <a:gd name="T7" fmla="*/ 18 h 18"/>
                <a:gd name="T8" fmla="*/ 0 w 18"/>
                <a:gd name="T9" fmla="*/ 18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" h="18">
                  <a:moveTo>
                    <a:pt x="0" y="18"/>
                  </a:moveTo>
                  <a:lnTo>
                    <a:pt x="6" y="0"/>
                  </a:lnTo>
                  <a:lnTo>
                    <a:pt x="18" y="0"/>
                  </a:lnTo>
                  <a:lnTo>
                    <a:pt x="12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3258" name="Freeform 381"/>
            <p:cNvSpPr>
              <a:spLocks/>
            </p:cNvSpPr>
            <p:nvPr/>
          </p:nvSpPr>
          <p:spPr bwMode="auto">
            <a:xfrm>
              <a:off x="1704" y="1242"/>
              <a:ext cx="24" cy="42"/>
            </a:xfrm>
            <a:custGeom>
              <a:avLst/>
              <a:gdLst>
                <a:gd name="T0" fmla="*/ 0 w 24"/>
                <a:gd name="T1" fmla="*/ 24 h 42"/>
                <a:gd name="T2" fmla="*/ 6 w 24"/>
                <a:gd name="T3" fmla="*/ 24 h 42"/>
                <a:gd name="T4" fmla="*/ 6 w 24"/>
                <a:gd name="T5" fmla="*/ 24 h 42"/>
                <a:gd name="T6" fmla="*/ 0 w 24"/>
                <a:gd name="T7" fmla="*/ 18 h 42"/>
                <a:gd name="T8" fmla="*/ 0 w 24"/>
                <a:gd name="T9" fmla="*/ 18 h 42"/>
                <a:gd name="T10" fmla="*/ 0 w 24"/>
                <a:gd name="T11" fmla="*/ 0 h 42"/>
                <a:gd name="T12" fmla="*/ 12 w 24"/>
                <a:gd name="T13" fmla="*/ 6 h 42"/>
                <a:gd name="T14" fmla="*/ 18 w 24"/>
                <a:gd name="T15" fmla="*/ 12 h 42"/>
                <a:gd name="T16" fmla="*/ 24 w 24"/>
                <a:gd name="T17" fmla="*/ 18 h 42"/>
                <a:gd name="T18" fmla="*/ 24 w 24"/>
                <a:gd name="T19" fmla="*/ 30 h 42"/>
                <a:gd name="T20" fmla="*/ 18 w 24"/>
                <a:gd name="T21" fmla="*/ 36 h 42"/>
                <a:gd name="T22" fmla="*/ 12 w 24"/>
                <a:gd name="T23" fmla="*/ 42 h 42"/>
                <a:gd name="T24" fmla="*/ 0 w 24"/>
                <a:gd name="T25" fmla="*/ 42 h 42"/>
                <a:gd name="T26" fmla="*/ 0 w 24"/>
                <a:gd name="T27" fmla="*/ 24 h 4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4" h="42">
                  <a:moveTo>
                    <a:pt x="0" y="24"/>
                  </a:moveTo>
                  <a:lnTo>
                    <a:pt x="6" y="24"/>
                  </a:lnTo>
                  <a:lnTo>
                    <a:pt x="0" y="18"/>
                  </a:lnTo>
                  <a:lnTo>
                    <a:pt x="0" y="0"/>
                  </a:lnTo>
                  <a:lnTo>
                    <a:pt x="12" y="6"/>
                  </a:lnTo>
                  <a:lnTo>
                    <a:pt x="18" y="12"/>
                  </a:lnTo>
                  <a:lnTo>
                    <a:pt x="24" y="18"/>
                  </a:lnTo>
                  <a:lnTo>
                    <a:pt x="24" y="30"/>
                  </a:lnTo>
                  <a:lnTo>
                    <a:pt x="18" y="36"/>
                  </a:lnTo>
                  <a:lnTo>
                    <a:pt x="12" y="42"/>
                  </a:lnTo>
                  <a:lnTo>
                    <a:pt x="0" y="42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3259" name="Freeform 382"/>
            <p:cNvSpPr>
              <a:spLocks/>
            </p:cNvSpPr>
            <p:nvPr/>
          </p:nvSpPr>
          <p:spPr bwMode="auto">
            <a:xfrm>
              <a:off x="1704" y="1236"/>
              <a:ext cx="24" cy="30"/>
            </a:xfrm>
            <a:custGeom>
              <a:avLst/>
              <a:gdLst>
                <a:gd name="T0" fmla="*/ 0 w 24"/>
                <a:gd name="T1" fmla="*/ 24 h 30"/>
                <a:gd name="T2" fmla="*/ 0 w 24"/>
                <a:gd name="T3" fmla="*/ 12 h 30"/>
                <a:gd name="T4" fmla="*/ 24 w 24"/>
                <a:gd name="T5" fmla="*/ 0 h 30"/>
                <a:gd name="T6" fmla="*/ 24 w 24"/>
                <a:gd name="T7" fmla="*/ 18 h 30"/>
                <a:gd name="T8" fmla="*/ 0 w 24"/>
                <a:gd name="T9" fmla="*/ 30 h 30"/>
                <a:gd name="T10" fmla="*/ 0 w 24"/>
                <a:gd name="T11" fmla="*/ 24 h 3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4" h="30">
                  <a:moveTo>
                    <a:pt x="0" y="24"/>
                  </a:moveTo>
                  <a:lnTo>
                    <a:pt x="0" y="12"/>
                  </a:lnTo>
                  <a:lnTo>
                    <a:pt x="24" y="0"/>
                  </a:lnTo>
                  <a:lnTo>
                    <a:pt x="24" y="18"/>
                  </a:lnTo>
                  <a:lnTo>
                    <a:pt x="0" y="3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3260" name="Freeform 383"/>
            <p:cNvSpPr>
              <a:spLocks/>
            </p:cNvSpPr>
            <p:nvPr/>
          </p:nvSpPr>
          <p:spPr bwMode="auto">
            <a:xfrm>
              <a:off x="1716" y="1224"/>
              <a:ext cx="24" cy="30"/>
            </a:xfrm>
            <a:custGeom>
              <a:avLst/>
              <a:gdLst>
                <a:gd name="T0" fmla="*/ 6 w 24"/>
                <a:gd name="T1" fmla="*/ 18 h 30"/>
                <a:gd name="T2" fmla="*/ 6 w 24"/>
                <a:gd name="T3" fmla="*/ 18 h 30"/>
                <a:gd name="T4" fmla="*/ 0 w 24"/>
                <a:gd name="T5" fmla="*/ 12 h 30"/>
                <a:gd name="T6" fmla="*/ 12 w 24"/>
                <a:gd name="T7" fmla="*/ 0 h 30"/>
                <a:gd name="T8" fmla="*/ 18 w 24"/>
                <a:gd name="T9" fmla="*/ 6 h 30"/>
                <a:gd name="T10" fmla="*/ 24 w 24"/>
                <a:gd name="T11" fmla="*/ 12 h 30"/>
                <a:gd name="T12" fmla="*/ 24 w 24"/>
                <a:gd name="T13" fmla="*/ 18 h 30"/>
                <a:gd name="T14" fmla="*/ 12 w 24"/>
                <a:gd name="T15" fmla="*/ 30 h 30"/>
                <a:gd name="T16" fmla="*/ 6 w 24"/>
                <a:gd name="T17" fmla="*/ 18 h 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4" h="30">
                  <a:moveTo>
                    <a:pt x="6" y="18"/>
                  </a:moveTo>
                  <a:lnTo>
                    <a:pt x="6" y="18"/>
                  </a:lnTo>
                  <a:lnTo>
                    <a:pt x="0" y="12"/>
                  </a:lnTo>
                  <a:lnTo>
                    <a:pt x="12" y="0"/>
                  </a:lnTo>
                  <a:lnTo>
                    <a:pt x="18" y="6"/>
                  </a:lnTo>
                  <a:lnTo>
                    <a:pt x="24" y="12"/>
                  </a:lnTo>
                  <a:lnTo>
                    <a:pt x="24" y="18"/>
                  </a:lnTo>
                  <a:lnTo>
                    <a:pt x="12" y="30"/>
                  </a:lnTo>
                  <a:lnTo>
                    <a:pt x="6" y="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3261" name="Freeform 384"/>
            <p:cNvSpPr>
              <a:spLocks/>
            </p:cNvSpPr>
            <p:nvPr/>
          </p:nvSpPr>
          <p:spPr bwMode="auto">
            <a:xfrm>
              <a:off x="1716" y="1224"/>
              <a:ext cx="42" cy="18"/>
            </a:xfrm>
            <a:custGeom>
              <a:avLst/>
              <a:gdLst>
                <a:gd name="T0" fmla="*/ 0 w 42"/>
                <a:gd name="T1" fmla="*/ 12 h 18"/>
                <a:gd name="T2" fmla="*/ 6 w 42"/>
                <a:gd name="T3" fmla="*/ 0 h 18"/>
                <a:gd name="T4" fmla="*/ 42 w 42"/>
                <a:gd name="T5" fmla="*/ 0 h 18"/>
                <a:gd name="T6" fmla="*/ 42 w 42"/>
                <a:gd name="T7" fmla="*/ 18 h 18"/>
                <a:gd name="T8" fmla="*/ 6 w 42"/>
                <a:gd name="T9" fmla="*/ 18 h 18"/>
                <a:gd name="T10" fmla="*/ 0 w 42"/>
                <a:gd name="T11" fmla="*/ 12 h 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2" h="18">
                  <a:moveTo>
                    <a:pt x="0" y="12"/>
                  </a:moveTo>
                  <a:lnTo>
                    <a:pt x="6" y="0"/>
                  </a:lnTo>
                  <a:lnTo>
                    <a:pt x="42" y="0"/>
                  </a:lnTo>
                  <a:lnTo>
                    <a:pt x="42" y="18"/>
                  </a:lnTo>
                  <a:lnTo>
                    <a:pt x="6" y="18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3262" name="Freeform 385"/>
            <p:cNvSpPr>
              <a:spLocks/>
            </p:cNvSpPr>
            <p:nvPr/>
          </p:nvSpPr>
          <p:spPr bwMode="auto">
            <a:xfrm>
              <a:off x="1746" y="1206"/>
              <a:ext cx="24" cy="36"/>
            </a:xfrm>
            <a:custGeom>
              <a:avLst/>
              <a:gdLst>
                <a:gd name="T0" fmla="*/ 6 w 24"/>
                <a:gd name="T1" fmla="*/ 24 h 36"/>
                <a:gd name="T2" fmla="*/ 6 w 24"/>
                <a:gd name="T3" fmla="*/ 24 h 36"/>
                <a:gd name="T4" fmla="*/ 0 w 24"/>
                <a:gd name="T5" fmla="*/ 18 h 36"/>
                <a:gd name="T6" fmla="*/ 0 w 24"/>
                <a:gd name="T7" fmla="*/ 12 h 36"/>
                <a:gd name="T8" fmla="*/ 0 w 24"/>
                <a:gd name="T9" fmla="*/ 0 h 36"/>
                <a:gd name="T10" fmla="*/ 18 w 24"/>
                <a:gd name="T11" fmla="*/ 0 h 36"/>
                <a:gd name="T12" fmla="*/ 18 w 24"/>
                <a:gd name="T13" fmla="*/ 12 h 36"/>
                <a:gd name="T14" fmla="*/ 18 w 24"/>
                <a:gd name="T15" fmla="*/ 12 h 36"/>
                <a:gd name="T16" fmla="*/ 24 w 24"/>
                <a:gd name="T17" fmla="*/ 18 h 36"/>
                <a:gd name="T18" fmla="*/ 24 w 24"/>
                <a:gd name="T19" fmla="*/ 24 h 36"/>
                <a:gd name="T20" fmla="*/ 12 w 24"/>
                <a:gd name="T21" fmla="*/ 36 h 36"/>
                <a:gd name="T22" fmla="*/ 6 w 24"/>
                <a:gd name="T23" fmla="*/ 24 h 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4" h="36">
                  <a:moveTo>
                    <a:pt x="6" y="24"/>
                  </a:moveTo>
                  <a:lnTo>
                    <a:pt x="6" y="24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12"/>
                  </a:lnTo>
                  <a:lnTo>
                    <a:pt x="24" y="18"/>
                  </a:lnTo>
                  <a:lnTo>
                    <a:pt x="24" y="24"/>
                  </a:lnTo>
                  <a:lnTo>
                    <a:pt x="12" y="36"/>
                  </a:lnTo>
                  <a:lnTo>
                    <a:pt x="6" y="2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3263" name="Freeform 386"/>
            <p:cNvSpPr>
              <a:spLocks/>
            </p:cNvSpPr>
            <p:nvPr/>
          </p:nvSpPr>
          <p:spPr bwMode="auto">
            <a:xfrm>
              <a:off x="1746" y="1200"/>
              <a:ext cx="36" cy="30"/>
            </a:xfrm>
            <a:custGeom>
              <a:avLst/>
              <a:gdLst>
                <a:gd name="T0" fmla="*/ 0 w 36"/>
                <a:gd name="T1" fmla="*/ 6 h 30"/>
                <a:gd name="T2" fmla="*/ 6 w 36"/>
                <a:gd name="T3" fmla="*/ 0 h 30"/>
                <a:gd name="T4" fmla="*/ 24 w 36"/>
                <a:gd name="T5" fmla="*/ 6 h 30"/>
                <a:gd name="T6" fmla="*/ 36 w 36"/>
                <a:gd name="T7" fmla="*/ 12 h 30"/>
                <a:gd name="T8" fmla="*/ 36 w 36"/>
                <a:gd name="T9" fmla="*/ 30 h 30"/>
                <a:gd name="T10" fmla="*/ 24 w 36"/>
                <a:gd name="T11" fmla="*/ 24 h 30"/>
                <a:gd name="T12" fmla="*/ 6 w 36"/>
                <a:gd name="T13" fmla="*/ 18 h 30"/>
                <a:gd name="T14" fmla="*/ 0 w 36"/>
                <a:gd name="T15" fmla="*/ 6 h 3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6" h="30">
                  <a:moveTo>
                    <a:pt x="0" y="6"/>
                  </a:moveTo>
                  <a:lnTo>
                    <a:pt x="6" y="0"/>
                  </a:lnTo>
                  <a:lnTo>
                    <a:pt x="24" y="6"/>
                  </a:lnTo>
                  <a:lnTo>
                    <a:pt x="36" y="12"/>
                  </a:lnTo>
                  <a:lnTo>
                    <a:pt x="36" y="30"/>
                  </a:lnTo>
                  <a:lnTo>
                    <a:pt x="24" y="24"/>
                  </a:lnTo>
                  <a:lnTo>
                    <a:pt x="6" y="18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3264" name="Freeform 387"/>
            <p:cNvSpPr>
              <a:spLocks/>
            </p:cNvSpPr>
            <p:nvPr/>
          </p:nvSpPr>
          <p:spPr bwMode="auto">
            <a:xfrm>
              <a:off x="1764" y="1212"/>
              <a:ext cx="24" cy="24"/>
            </a:xfrm>
            <a:custGeom>
              <a:avLst/>
              <a:gdLst>
                <a:gd name="T0" fmla="*/ 18 w 24"/>
                <a:gd name="T1" fmla="*/ 0 h 24"/>
                <a:gd name="T2" fmla="*/ 24 w 24"/>
                <a:gd name="T3" fmla="*/ 12 h 24"/>
                <a:gd name="T4" fmla="*/ 12 w 24"/>
                <a:gd name="T5" fmla="*/ 24 h 24"/>
                <a:gd name="T6" fmla="*/ 0 w 24"/>
                <a:gd name="T7" fmla="*/ 12 h 24"/>
                <a:gd name="T8" fmla="*/ 12 w 24"/>
                <a:gd name="T9" fmla="*/ 0 h 24"/>
                <a:gd name="T10" fmla="*/ 18 w 24"/>
                <a:gd name="T11" fmla="*/ 0 h 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4" h="24">
                  <a:moveTo>
                    <a:pt x="18" y="0"/>
                  </a:moveTo>
                  <a:lnTo>
                    <a:pt x="24" y="12"/>
                  </a:lnTo>
                  <a:lnTo>
                    <a:pt x="12" y="24"/>
                  </a:lnTo>
                  <a:lnTo>
                    <a:pt x="0" y="12"/>
                  </a:lnTo>
                  <a:lnTo>
                    <a:pt x="12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3265" name="Freeform 388"/>
            <p:cNvSpPr>
              <a:spLocks/>
            </p:cNvSpPr>
            <p:nvPr/>
          </p:nvSpPr>
          <p:spPr bwMode="auto">
            <a:xfrm>
              <a:off x="1764" y="1224"/>
              <a:ext cx="36" cy="18"/>
            </a:xfrm>
            <a:custGeom>
              <a:avLst/>
              <a:gdLst>
                <a:gd name="T0" fmla="*/ 6 w 36"/>
                <a:gd name="T1" fmla="*/ 0 h 18"/>
                <a:gd name="T2" fmla="*/ 36 w 36"/>
                <a:gd name="T3" fmla="*/ 0 h 18"/>
                <a:gd name="T4" fmla="*/ 36 w 36"/>
                <a:gd name="T5" fmla="*/ 18 h 18"/>
                <a:gd name="T6" fmla="*/ 6 w 36"/>
                <a:gd name="T7" fmla="*/ 18 h 18"/>
                <a:gd name="T8" fmla="*/ 0 w 36"/>
                <a:gd name="T9" fmla="*/ 0 h 18"/>
                <a:gd name="T10" fmla="*/ 6 w 36"/>
                <a:gd name="T11" fmla="*/ 0 h 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6" h="18">
                  <a:moveTo>
                    <a:pt x="6" y="0"/>
                  </a:moveTo>
                  <a:lnTo>
                    <a:pt x="36" y="0"/>
                  </a:lnTo>
                  <a:lnTo>
                    <a:pt x="36" y="18"/>
                  </a:lnTo>
                  <a:lnTo>
                    <a:pt x="6" y="18"/>
                  </a:lnTo>
                  <a:lnTo>
                    <a:pt x="0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3266" name="Freeform 389"/>
            <p:cNvSpPr>
              <a:spLocks/>
            </p:cNvSpPr>
            <p:nvPr/>
          </p:nvSpPr>
          <p:spPr bwMode="auto">
            <a:xfrm>
              <a:off x="1788" y="1224"/>
              <a:ext cx="18" cy="24"/>
            </a:xfrm>
            <a:custGeom>
              <a:avLst/>
              <a:gdLst>
                <a:gd name="T0" fmla="*/ 12 w 18"/>
                <a:gd name="T1" fmla="*/ 0 h 24"/>
                <a:gd name="T2" fmla="*/ 18 w 18"/>
                <a:gd name="T3" fmla="*/ 6 h 24"/>
                <a:gd name="T4" fmla="*/ 18 w 18"/>
                <a:gd name="T5" fmla="*/ 12 h 24"/>
                <a:gd name="T6" fmla="*/ 18 w 18"/>
                <a:gd name="T7" fmla="*/ 18 h 24"/>
                <a:gd name="T8" fmla="*/ 12 w 18"/>
                <a:gd name="T9" fmla="*/ 24 h 24"/>
                <a:gd name="T10" fmla="*/ 0 w 18"/>
                <a:gd name="T11" fmla="*/ 12 h 24"/>
                <a:gd name="T12" fmla="*/ 0 w 18"/>
                <a:gd name="T13" fmla="*/ 12 h 24"/>
                <a:gd name="T14" fmla="*/ 0 w 18"/>
                <a:gd name="T15" fmla="*/ 6 h 24"/>
                <a:gd name="T16" fmla="*/ 12 w 18"/>
                <a:gd name="T17" fmla="*/ 0 h 2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8" h="24">
                  <a:moveTo>
                    <a:pt x="12" y="0"/>
                  </a:moveTo>
                  <a:lnTo>
                    <a:pt x="18" y="6"/>
                  </a:lnTo>
                  <a:lnTo>
                    <a:pt x="18" y="12"/>
                  </a:lnTo>
                  <a:lnTo>
                    <a:pt x="18" y="18"/>
                  </a:lnTo>
                  <a:lnTo>
                    <a:pt x="12" y="24"/>
                  </a:lnTo>
                  <a:lnTo>
                    <a:pt x="0" y="12"/>
                  </a:lnTo>
                  <a:lnTo>
                    <a:pt x="0" y="6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3267" name="Freeform 390"/>
            <p:cNvSpPr>
              <a:spLocks/>
            </p:cNvSpPr>
            <p:nvPr/>
          </p:nvSpPr>
          <p:spPr bwMode="auto">
            <a:xfrm>
              <a:off x="1788" y="1236"/>
              <a:ext cx="24" cy="24"/>
            </a:xfrm>
            <a:custGeom>
              <a:avLst/>
              <a:gdLst>
                <a:gd name="T0" fmla="*/ 6 w 24"/>
                <a:gd name="T1" fmla="*/ 0 h 24"/>
                <a:gd name="T2" fmla="*/ 18 w 24"/>
                <a:gd name="T3" fmla="*/ 6 h 24"/>
                <a:gd name="T4" fmla="*/ 24 w 24"/>
                <a:gd name="T5" fmla="*/ 6 h 24"/>
                <a:gd name="T6" fmla="*/ 24 w 24"/>
                <a:gd name="T7" fmla="*/ 24 h 24"/>
                <a:gd name="T8" fmla="*/ 18 w 24"/>
                <a:gd name="T9" fmla="*/ 24 h 24"/>
                <a:gd name="T10" fmla="*/ 6 w 24"/>
                <a:gd name="T11" fmla="*/ 18 h 24"/>
                <a:gd name="T12" fmla="*/ 0 w 24"/>
                <a:gd name="T13" fmla="*/ 0 h 24"/>
                <a:gd name="T14" fmla="*/ 6 w 24"/>
                <a:gd name="T15" fmla="*/ 0 h 2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4" h="24">
                  <a:moveTo>
                    <a:pt x="6" y="0"/>
                  </a:moveTo>
                  <a:lnTo>
                    <a:pt x="18" y="6"/>
                  </a:lnTo>
                  <a:lnTo>
                    <a:pt x="24" y="6"/>
                  </a:lnTo>
                  <a:lnTo>
                    <a:pt x="24" y="24"/>
                  </a:lnTo>
                  <a:lnTo>
                    <a:pt x="18" y="24"/>
                  </a:lnTo>
                  <a:lnTo>
                    <a:pt x="6" y="18"/>
                  </a:lnTo>
                  <a:lnTo>
                    <a:pt x="0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3268" name="Freeform 391"/>
            <p:cNvSpPr>
              <a:spLocks/>
            </p:cNvSpPr>
            <p:nvPr/>
          </p:nvSpPr>
          <p:spPr bwMode="auto">
            <a:xfrm>
              <a:off x="1794" y="1242"/>
              <a:ext cx="24" cy="42"/>
            </a:xfrm>
            <a:custGeom>
              <a:avLst/>
              <a:gdLst>
                <a:gd name="T0" fmla="*/ 18 w 24"/>
                <a:gd name="T1" fmla="*/ 0 h 42"/>
                <a:gd name="T2" fmla="*/ 24 w 24"/>
                <a:gd name="T3" fmla="*/ 6 h 42"/>
                <a:gd name="T4" fmla="*/ 18 w 24"/>
                <a:gd name="T5" fmla="*/ 18 h 42"/>
                <a:gd name="T6" fmla="*/ 18 w 24"/>
                <a:gd name="T7" fmla="*/ 24 h 42"/>
                <a:gd name="T8" fmla="*/ 18 w 24"/>
                <a:gd name="T9" fmla="*/ 24 h 42"/>
                <a:gd name="T10" fmla="*/ 18 w 24"/>
                <a:gd name="T11" fmla="*/ 24 h 42"/>
                <a:gd name="T12" fmla="*/ 24 w 24"/>
                <a:gd name="T13" fmla="*/ 24 h 42"/>
                <a:gd name="T14" fmla="*/ 24 w 24"/>
                <a:gd name="T15" fmla="*/ 42 h 42"/>
                <a:gd name="T16" fmla="*/ 12 w 24"/>
                <a:gd name="T17" fmla="*/ 42 h 42"/>
                <a:gd name="T18" fmla="*/ 6 w 24"/>
                <a:gd name="T19" fmla="*/ 36 h 42"/>
                <a:gd name="T20" fmla="*/ 0 w 24"/>
                <a:gd name="T21" fmla="*/ 30 h 42"/>
                <a:gd name="T22" fmla="*/ 0 w 24"/>
                <a:gd name="T23" fmla="*/ 18 h 42"/>
                <a:gd name="T24" fmla="*/ 0 w 24"/>
                <a:gd name="T25" fmla="*/ 18 h 42"/>
                <a:gd name="T26" fmla="*/ 6 w 24"/>
                <a:gd name="T27" fmla="*/ 6 h 42"/>
                <a:gd name="T28" fmla="*/ 18 w 24"/>
                <a:gd name="T29" fmla="*/ 0 h 4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4" h="42">
                  <a:moveTo>
                    <a:pt x="18" y="0"/>
                  </a:moveTo>
                  <a:lnTo>
                    <a:pt x="24" y="6"/>
                  </a:lnTo>
                  <a:lnTo>
                    <a:pt x="18" y="18"/>
                  </a:lnTo>
                  <a:lnTo>
                    <a:pt x="18" y="24"/>
                  </a:lnTo>
                  <a:lnTo>
                    <a:pt x="24" y="24"/>
                  </a:lnTo>
                  <a:lnTo>
                    <a:pt x="24" y="42"/>
                  </a:lnTo>
                  <a:lnTo>
                    <a:pt x="12" y="42"/>
                  </a:lnTo>
                  <a:lnTo>
                    <a:pt x="6" y="36"/>
                  </a:lnTo>
                  <a:lnTo>
                    <a:pt x="0" y="30"/>
                  </a:lnTo>
                  <a:lnTo>
                    <a:pt x="0" y="18"/>
                  </a:lnTo>
                  <a:lnTo>
                    <a:pt x="6" y="6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</p:grpSp>
      <p:sp>
        <p:nvSpPr>
          <p:cNvPr id="3229" name="AutoShape 392"/>
          <p:cNvSpPr>
            <a:spLocks noChangeArrowheads="1"/>
          </p:cNvSpPr>
          <p:nvPr/>
        </p:nvSpPr>
        <p:spPr bwMode="auto">
          <a:xfrm>
            <a:off x="5781675" y="4114800"/>
            <a:ext cx="2835275" cy="2479675"/>
          </a:xfrm>
          <a:prstGeom prst="foldedCorner">
            <a:avLst>
              <a:gd name="adj" fmla="val 14727"/>
            </a:avLst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44000" tIns="108000" rIns="144000" bIns="46800">
            <a:spAutoFit/>
          </a:bodyPr>
          <a:lstStyle>
            <a:lvl1pPr marL="381000" indent="-381000">
              <a:tabLst>
                <a:tab pos="381000" algn="l"/>
                <a:tab pos="2571750" algn="l"/>
              </a:tabLst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tabLst>
                <a:tab pos="381000" algn="l"/>
                <a:tab pos="2571750" algn="l"/>
              </a:tabLst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tabLst>
                <a:tab pos="381000" algn="l"/>
                <a:tab pos="2571750" algn="l"/>
              </a:tabLst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tabLst>
                <a:tab pos="381000" algn="l"/>
                <a:tab pos="2571750" algn="l"/>
              </a:tabLst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tabLst>
                <a:tab pos="381000" algn="l"/>
                <a:tab pos="2571750" algn="l"/>
              </a:tabLst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2571750" algn="l"/>
              </a:tabLs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2571750" algn="l"/>
              </a:tabLs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2571750" algn="l"/>
              </a:tabLs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2571750" algn="l"/>
              </a:tabLs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da-DK" sz="2400"/>
              <a:t>Task list</a:t>
            </a:r>
          </a:p>
          <a:p>
            <a:pPr algn="l"/>
            <a:r>
              <a:rPr lang="en-US" altLang="da-DK"/>
              <a:t>T1.	Book room</a:t>
            </a:r>
          </a:p>
          <a:p>
            <a:pPr algn="l"/>
            <a:r>
              <a:rPr lang="en-US" altLang="da-DK"/>
              <a:t>T2.	Check in</a:t>
            </a:r>
          </a:p>
          <a:p>
            <a:pPr algn="l"/>
            <a:r>
              <a:rPr lang="en-US" altLang="da-DK"/>
              <a:t>T3.	Check out</a:t>
            </a:r>
          </a:p>
          <a:p>
            <a:pPr algn="l"/>
            <a:r>
              <a:rPr lang="en-US" altLang="da-DK"/>
              <a:t>T4.	Change room</a:t>
            </a:r>
          </a:p>
          <a:p>
            <a:pPr algn="l"/>
            <a:r>
              <a:rPr lang="en-US" altLang="da-DK"/>
              <a:t>T5.	Record services and breakfast list</a:t>
            </a:r>
          </a:p>
        </p:txBody>
      </p:sp>
      <p:sp>
        <p:nvSpPr>
          <p:cNvPr id="3230" name="AutoShape 393"/>
          <p:cNvSpPr>
            <a:spLocks noChangeArrowheads="1"/>
          </p:cNvSpPr>
          <p:nvPr/>
        </p:nvSpPr>
        <p:spPr bwMode="auto">
          <a:xfrm>
            <a:off x="6646863" y="2187575"/>
            <a:ext cx="1970087" cy="1616075"/>
          </a:xfrm>
          <a:prstGeom prst="foldedCorner">
            <a:avLst>
              <a:gd name="adj" fmla="val 20227"/>
            </a:avLst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44000" tIns="108000" rIns="144000" bIns="46800">
            <a:spAutoFit/>
          </a:bodyPr>
          <a:lstStyle>
            <a:lvl1pPr>
              <a:tabLst>
                <a:tab pos="482600" algn="l"/>
                <a:tab pos="2571750" algn="l"/>
              </a:tabLst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tabLst>
                <a:tab pos="482600" algn="l"/>
                <a:tab pos="2571750" algn="l"/>
              </a:tabLst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tabLst>
                <a:tab pos="482600" algn="l"/>
                <a:tab pos="2571750" algn="l"/>
              </a:tabLst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tabLst>
                <a:tab pos="482600" algn="l"/>
                <a:tab pos="2571750" algn="l"/>
              </a:tabLst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tabLst>
                <a:tab pos="482600" algn="l"/>
                <a:tab pos="2571750" algn="l"/>
              </a:tabLst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  <a:tab pos="2571750" algn="l"/>
              </a:tabLs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  <a:tab pos="2571750" algn="l"/>
              </a:tabLs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  <a:tab pos="2571750" algn="l"/>
              </a:tabLs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  <a:tab pos="2571750" algn="l"/>
              </a:tabLs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da-DK" sz="2400"/>
              <a:t>Data model</a:t>
            </a:r>
          </a:p>
          <a:p>
            <a:pPr algn="l"/>
            <a:r>
              <a:rPr lang="en-US" altLang="da-DK"/>
              <a:t>D1.	Guests</a:t>
            </a:r>
          </a:p>
          <a:p>
            <a:pPr algn="l"/>
            <a:r>
              <a:rPr lang="en-US" altLang="da-DK"/>
              <a:t>D2.	Rooms</a:t>
            </a:r>
          </a:p>
          <a:p>
            <a:pPr algn="l"/>
            <a:r>
              <a:rPr lang="en-US" altLang="da-DK"/>
              <a:t>D3.	Services</a:t>
            </a:r>
          </a:p>
        </p:txBody>
      </p:sp>
      <p:sp>
        <p:nvSpPr>
          <p:cNvPr id="3231" name="Freeform 394"/>
          <p:cNvSpPr>
            <a:spLocks/>
          </p:cNvSpPr>
          <p:nvPr/>
        </p:nvSpPr>
        <p:spPr bwMode="auto">
          <a:xfrm>
            <a:off x="1390650" y="1133475"/>
            <a:ext cx="104775" cy="209550"/>
          </a:xfrm>
          <a:custGeom>
            <a:avLst/>
            <a:gdLst>
              <a:gd name="T0" fmla="*/ 30241875 w 66"/>
              <a:gd name="T1" fmla="*/ 0 h 132"/>
              <a:gd name="T2" fmla="*/ 0 w 66"/>
              <a:gd name="T3" fmla="*/ 332660625 h 132"/>
              <a:gd name="T4" fmla="*/ 166330313 w 66"/>
              <a:gd name="T5" fmla="*/ 332660625 h 132"/>
              <a:gd name="T6" fmla="*/ 166330313 w 66"/>
              <a:gd name="T7" fmla="*/ 60483750 h 132"/>
              <a:gd name="T8" fmla="*/ 120967500 w 66"/>
              <a:gd name="T9" fmla="*/ 0 h 132"/>
              <a:gd name="T10" fmla="*/ 30241875 w 66"/>
              <a:gd name="T11" fmla="*/ 0 h 13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66" h="132">
                <a:moveTo>
                  <a:pt x="12" y="0"/>
                </a:moveTo>
                <a:lnTo>
                  <a:pt x="0" y="132"/>
                </a:lnTo>
                <a:lnTo>
                  <a:pt x="66" y="132"/>
                </a:lnTo>
                <a:lnTo>
                  <a:pt x="66" y="24"/>
                </a:lnTo>
                <a:lnTo>
                  <a:pt x="48" y="0"/>
                </a:lnTo>
                <a:lnTo>
                  <a:pt x="12" y="0"/>
                </a:lnTo>
                <a:close/>
              </a:path>
            </a:pathLst>
          </a:cu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da-DK"/>
          </a:p>
        </p:txBody>
      </p:sp>
      <p:sp>
        <p:nvSpPr>
          <p:cNvPr id="3232" name="Freeform 395"/>
          <p:cNvSpPr>
            <a:spLocks/>
          </p:cNvSpPr>
          <p:nvPr/>
        </p:nvSpPr>
        <p:spPr bwMode="auto">
          <a:xfrm>
            <a:off x="1647825" y="1193800"/>
            <a:ext cx="180975" cy="279400"/>
          </a:xfrm>
          <a:custGeom>
            <a:avLst/>
            <a:gdLst>
              <a:gd name="T0" fmla="*/ 60483750 w 114"/>
              <a:gd name="T1" fmla="*/ 0 h 176"/>
              <a:gd name="T2" fmla="*/ 50403125 w 114"/>
              <a:gd name="T3" fmla="*/ 337700938 h 176"/>
              <a:gd name="T4" fmla="*/ 287297813 w 114"/>
              <a:gd name="T5" fmla="*/ 272176875 h 176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14" h="176">
                <a:moveTo>
                  <a:pt x="24" y="0"/>
                </a:moveTo>
                <a:cubicBezTo>
                  <a:pt x="10" y="50"/>
                  <a:pt x="0" y="124"/>
                  <a:pt x="20" y="134"/>
                </a:cubicBezTo>
                <a:cubicBezTo>
                  <a:pt x="68" y="158"/>
                  <a:pt x="88" y="176"/>
                  <a:pt x="114" y="108"/>
                </a:cubicBez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grpSp>
        <p:nvGrpSpPr>
          <p:cNvPr id="3233" name="Group 396"/>
          <p:cNvGrpSpPr>
            <a:grpSpLocks/>
          </p:cNvGrpSpPr>
          <p:nvPr/>
        </p:nvGrpSpPr>
        <p:grpSpPr bwMode="auto">
          <a:xfrm>
            <a:off x="1227138" y="1866900"/>
            <a:ext cx="430212" cy="800100"/>
            <a:chOff x="792" y="1176"/>
            <a:chExt cx="252" cy="468"/>
          </a:xfrm>
        </p:grpSpPr>
        <p:sp>
          <p:nvSpPr>
            <p:cNvPr id="3235" name="Freeform 397"/>
            <p:cNvSpPr>
              <a:spLocks/>
            </p:cNvSpPr>
            <p:nvPr/>
          </p:nvSpPr>
          <p:spPr bwMode="auto">
            <a:xfrm>
              <a:off x="852" y="1302"/>
              <a:ext cx="96" cy="180"/>
            </a:xfrm>
            <a:custGeom>
              <a:avLst/>
              <a:gdLst>
                <a:gd name="T0" fmla="*/ 12 w 96"/>
                <a:gd name="T1" fmla="*/ 162 h 180"/>
                <a:gd name="T2" fmla="*/ 78 w 96"/>
                <a:gd name="T3" fmla="*/ 162 h 180"/>
                <a:gd name="T4" fmla="*/ 78 w 96"/>
                <a:gd name="T5" fmla="*/ 48 h 180"/>
                <a:gd name="T6" fmla="*/ 54 w 96"/>
                <a:gd name="T7" fmla="*/ 24 h 180"/>
                <a:gd name="T8" fmla="*/ 18 w 96"/>
                <a:gd name="T9" fmla="*/ 18 h 180"/>
                <a:gd name="T10" fmla="*/ 18 w 96"/>
                <a:gd name="T11" fmla="*/ 0 h 180"/>
                <a:gd name="T12" fmla="*/ 60 w 96"/>
                <a:gd name="T13" fmla="*/ 6 h 180"/>
                <a:gd name="T14" fmla="*/ 66 w 96"/>
                <a:gd name="T15" fmla="*/ 12 h 180"/>
                <a:gd name="T16" fmla="*/ 90 w 96"/>
                <a:gd name="T17" fmla="*/ 36 h 180"/>
                <a:gd name="T18" fmla="*/ 96 w 96"/>
                <a:gd name="T19" fmla="*/ 42 h 180"/>
                <a:gd name="T20" fmla="*/ 96 w 96"/>
                <a:gd name="T21" fmla="*/ 168 h 180"/>
                <a:gd name="T22" fmla="*/ 84 w 96"/>
                <a:gd name="T23" fmla="*/ 180 h 180"/>
                <a:gd name="T24" fmla="*/ 12 w 96"/>
                <a:gd name="T25" fmla="*/ 180 h 180"/>
                <a:gd name="T26" fmla="*/ 0 w 96"/>
                <a:gd name="T27" fmla="*/ 168 h 180"/>
                <a:gd name="T28" fmla="*/ 12 w 96"/>
                <a:gd name="T29" fmla="*/ 162 h 18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96" h="180">
                  <a:moveTo>
                    <a:pt x="12" y="162"/>
                  </a:moveTo>
                  <a:lnTo>
                    <a:pt x="78" y="162"/>
                  </a:lnTo>
                  <a:lnTo>
                    <a:pt x="78" y="48"/>
                  </a:lnTo>
                  <a:lnTo>
                    <a:pt x="54" y="24"/>
                  </a:lnTo>
                  <a:lnTo>
                    <a:pt x="18" y="18"/>
                  </a:lnTo>
                  <a:lnTo>
                    <a:pt x="18" y="0"/>
                  </a:lnTo>
                  <a:lnTo>
                    <a:pt x="60" y="6"/>
                  </a:lnTo>
                  <a:lnTo>
                    <a:pt x="66" y="12"/>
                  </a:lnTo>
                  <a:lnTo>
                    <a:pt x="90" y="36"/>
                  </a:lnTo>
                  <a:lnTo>
                    <a:pt x="96" y="42"/>
                  </a:lnTo>
                  <a:lnTo>
                    <a:pt x="96" y="168"/>
                  </a:lnTo>
                  <a:lnTo>
                    <a:pt x="84" y="180"/>
                  </a:lnTo>
                  <a:lnTo>
                    <a:pt x="12" y="180"/>
                  </a:lnTo>
                  <a:lnTo>
                    <a:pt x="0" y="168"/>
                  </a:lnTo>
                  <a:lnTo>
                    <a:pt x="12" y="16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3236" name="Freeform 398"/>
            <p:cNvSpPr>
              <a:spLocks/>
            </p:cNvSpPr>
            <p:nvPr/>
          </p:nvSpPr>
          <p:spPr bwMode="auto">
            <a:xfrm>
              <a:off x="852" y="1302"/>
              <a:ext cx="24" cy="168"/>
            </a:xfrm>
            <a:custGeom>
              <a:avLst/>
              <a:gdLst>
                <a:gd name="T0" fmla="*/ 24 w 24"/>
                <a:gd name="T1" fmla="*/ 12 h 168"/>
                <a:gd name="T2" fmla="*/ 18 w 24"/>
                <a:gd name="T3" fmla="*/ 168 h 168"/>
                <a:gd name="T4" fmla="*/ 0 w 24"/>
                <a:gd name="T5" fmla="*/ 168 h 168"/>
                <a:gd name="T6" fmla="*/ 6 w 24"/>
                <a:gd name="T7" fmla="*/ 12 h 168"/>
                <a:gd name="T8" fmla="*/ 18 w 24"/>
                <a:gd name="T9" fmla="*/ 0 h 168"/>
                <a:gd name="T10" fmla="*/ 24 w 24"/>
                <a:gd name="T11" fmla="*/ 12 h 16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4" h="168">
                  <a:moveTo>
                    <a:pt x="24" y="12"/>
                  </a:moveTo>
                  <a:lnTo>
                    <a:pt x="18" y="168"/>
                  </a:lnTo>
                  <a:lnTo>
                    <a:pt x="0" y="168"/>
                  </a:lnTo>
                  <a:lnTo>
                    <a:pt x="6" y="12"/>
                  </a:lnTo>
                  <a:lnTo>
                    <a:pt x="18" y="0"/>
                  </a:lnTo>
                  <a:lnTo>
                    <a:pt x="24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3237" name="Freeform 399"/>
            <p:cNvSpPr>
              <a:spLocks/>
            </p:cNvSpPr>
            <p:nvPr/>
          </p:nvSpPr>
          <p:spPr bwMode="auto">
            <a:xfrm>
              <a:off x="840" y="1254"/>
              <a:ext cx="72" cy="390"/>
            </a:xfrm>
            <a:custGeom>
              <a:avLst/>
              <a:gdLst>
                <a:gd name="T0" fmla="*/ 72 w 72"/>
                <a:gd name="T1" fmla="*/ 0 h 390"/>
                <a:gd name="T2" fmla="*/ 72 w 72"/>
                <a:gd name="T3" fmla="*/ 180 h 390"/>
                <a:gd name="T4" fmla="*/ 18 w 72"/>
                <a:gd name="T5" fmla="*/ 372 h 390"/>
                <a:gd name="T6" fmla="*/ 66 w 72"/>
                <a:gd name="T7" fmla="*/ 372 h 390"/>
                <a:gd name="T8" fmla="*/ 66 w 72"/>
                <a:gd name="T9" fmla="*/ 390 h 390"/>
                <a:gd name="T10" fmla="*/ 12 w 72"/>
                <a:gd name="T11" fmla="*/ 390 h 390"/>
                <a:gd name="T12" fmla="*/ 0 w 72"/>
                <a:gd name="T13" fmla="*/ 378 h 390"/>
                <a:gd name="T14" fmla="*/ 54 w 72"/>
                <a:gd name="T15" fmla="*/ 180 h 390"/>
                <a:gd name="T16" fmla="*/ 54 w 72"/>
                <a:gd name="T17" fmla="*/ 0 h 390"/>
                <a:gd name="T18" fmla="*/ 72 w 72"/>
                <a:gd name="T19" fmla="*/ 0 h 39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72" h="390">
                  <a:moveTo>
                    <a:pt x="72" y="0"/>
                  </a:moveTo>
                  <a:lnTo>
                    <a:pt x="72" y="180"/>
                  </a:lnTo>
                  <a:lnTo>
                    <a:pt x="18" y="372"/>
                  </a:lnTo>
                  <a:lnTo>
                    <a:pt x="66" y="372"/>
                  </a:lnTo>
                  <a:lnTo>
                    <a:pt x="66" y="390"/>
                  </a:lnTo>
                  <a:lnTo>
                    <a:pt x="12" y="390"/>
                  </a:lnTo>
                  <a:lnTo>
                    <a:pt x="0" y="378"/>
                  </a:lnTo>
                  <a:lnTo>
                    <a:pt x="54" y="180"/>
                  </a:lnTo>
                  <a:lnTo>
                    <a:pt x="54" y="0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3238" name="Freeform 400"/>
            <p:cNvSpPr>
              <a:spLocks/>
            </p:cNvSpPr>
            <p:nvPr/>
          </p:nvSpPr>
          <p:spPr bwMode="auto">
            <a:xfrm>
              <a:off x="894" y="1446"/>
              <a:ext cx="90" cy="198"/>
            </a:xfrm>
            <a:custGeom>
              <a:avLst/>
              <a:gdLst>
                <a:gd name="T0" fmla="*/ 18 w 90"/>
                <a:gd name="T1" fmla="*/ 0 h 198"/>
                <a:gd name="T2" fmla="*/ 48 w 90"/>
                <a:gd name="T3" fmla="*/ 102 h 198"/>
                <a:gd name="T4" fmla="*/ 54 w 90"/>
                <a:gd name="T5" fmla="*/ 180 h 198"/>
                <a:gd name="T6" fmla="*/ 90 w 90"/>
                <a:gd name="T7" fmla="*/ 180 h 198"/>
                <a:gd name="T8" fmla="*/ 90 w 90"/>
                <a:gd name="T9" fmla="*/ 198 h 198"/>
                <a:gd name="T10" fmla="*/ 48 w 90"/>
                <a:gd name="T11" fmla="*/ 198 h 198"/>
                <a:gd name="T12" fmla="*/ 36 w 90"/>
                <a:gd name="T13" fmla="*/ 186 h 198"/>
                <a:gd name="T14" fmla="*/ 30 w 90"/>
                <a:gd name="T15" fmla="*/ 102 h 198"/>
                <a:gd name="T16" fmla="*/ 0 w 90"/>
                <a:gd name="T17" fmla="*/ 0 h 198"/>
                <a:gd name="T18" fmla="*/ 18 w 90"/>
                <a:gd name="T19" fmla="*/ 0 h 19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90" h="198">
                  <a:moveTo>
                    <a:pt x="18" y="0"/>
                  </a:moveTo>
                  <a:lnTo>
                    <a:pt x="48" y="102"/>
                  </a:lnTo>
                  <a:lnTo>
                    <a:pt x="54" y="180"/>
                  </a:lnTo>
                  <a:lnTo>
                    <a:pt x="90" y="180"/>
                  </a:lnTo>
                  <a:lnTo>
                    <a:pt x="90" y="198"/>
                  </a:lnTo>
                  <a:lnTo>
                    <a:pt x="48" y="198"/>
                  </a:lnTo>
                  <a:lnTo>
                    <a:pt x="36" y="186"/>
                  </a:lnTo>
                  <a:lnTo>
                    <a:pt x="30" y="102"/>
                  </a:lnTo>
                  <a:lnTo>
                    <a:pt x="0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3239" name="Rectangle 401"/>
            <p:cNvSpPr>
              <a:spLocks noChangeArrowheads="1"/>
            </p:cNvSpPr>
            <p:nvPr/>
          </p:nvSpPr>
          <p:spPr bwMode="auto">
            <a:xfrm>
              <a:off x="804" y="1476"/>
              <a:ext cx="180" cy="12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endParaRPr lang="da-DK" altLang="da-DK"/>
            </a:p>
          </p:txBody>
        </p:sp>
        <p:sp>
          <p:nvSpPr>
            <p:cNvPr id="3240" name="Freeform 402"/>
            <p:cNvSpPr>
              <a:spLocks/>
            </p:cNvSpPr>
            <p:nvPr/>
          </p:nvSpPr>
          <p:spPr bwMode="auto">
            <a:xfrm>
              <a:off x="792" y="1464"/>
              <a:ext cx="198" cy="138"/>
            </a:xfrm>
            <a:custGeom>
              <a:avLst/>
              <a:gdLst>
                <a:gd name="T0" fmla="*/ 12 w 198"/>
                <a:gd name="T1" fmla="*/ 120 h 138"/>
                <a:gd name="T2" fmla="*/ 180 w 198"/>
                <a:gd name="T3" fmla="*/ 120 h 138"/>
                <a:gd name="T4" fmla="*/ 180 w 198"/>
                <a:gd name="T5" fmla="*/ 18 h 138"/>
                <a:gd name="T6" fmla="*/ 12 w 198"/>
                <a:gd name="T7" fmla="*/ 18 h 138"/>
                <a:gd name="T8" fmla="*/ 12 w 198"/>
                <a:gd name="T9" fmla="*/ 0 h 138"/>
                <a:gd name="T10" fmla="*/ 186 w 198"/>
                <a:gd name="T11" fmla="*/ 0 h 138"/>
                <a:gd name="T12" fmla="*/ 198 w 198"/>
                <a:gd name="T13" fmla="*/ 12 h 138"/>
                <a:gd name="T14" fmla="*/ 198 w 198"/>
                <a:gd name="T15" fmla="*/ 126 h 138"/>
                <a:gd name="T16" fmla="*/ 186 w 198"/>
                <a:gd name="T17" fmla="*/ 138 h 138"/>
                <a:gd name="T18" fmla="*/ 12 w 198"/>
                <a:gd name="T19" fmla="*/ 138 h 138"/>
                <a:gd name="T20" fmla="*/ 0 w 198"/>
                <a:gd name="T21" fmla="*/ 126 h 138"/>
                <a:gd name="T22" fmla="*/ 12 w 198"/>
                <a:gd name="T23" fmla="*/ 120 h 13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98" h="138">
                  <a:moveTo>
                    <a:pt x="12" y="120"/>
                  </a:moveTo>
                  <a:lnTo>
                    <a:pt x="180" y="120"/>
                  </a:lnTo>
                  <a:lnTo>
                    <a:pt x="180" y="18"/>
                  </a:lnTo>
                  <a:lnTo>
                    <a:pt x="12" y="18"/>
                  </a:lnTo>
                  <a:lnTo>
                    <a:pt x="12" y="0"/>
                  </a:lnTo>
                  <a:lnTo>
                    <a:pt x="186" y="0"/>
                  </a:lnTo>
                  <a:lnTo>
                    <a:pt x="198" y="12"/>
                  </a:lnTo>
                  <a:lnTo>
                    <a:pt x="198" y="126"/>
                  </a:lnTo>
                  <a:lnTo>
                    <a:pt x="186" y="138"/>
                  </a:lnTo>
                  <a:lnTo>
                    <a:pt x="12" y="138"/>
                  </a:lnTo>
                  <a:lnTo>
                    <a:pt x="0" y="126"/>
                  </a:lnTo>
                  <a:lnTo>
                    <a:pt x="12" y="12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3241" name="Freeform 403"/>
            <p:cNvSpPr>
              <a:spLocks/>
            </p:cNvSpPr>
            <p:nvPr/>
          </p:nvSpPr>
          <p:spPr bwMode="auto">
            <a:xfrm>
              <a:off x="792" y="1464"/>
              <a:ext cx="18" cy="126"/>
            </a:xfrm>
            <a:custGeom>
              <a:avLst/>
              <a:gdLst>
                <a:gd name="T0" fmla="*/ 18 w 18"/>
                <a:gd name="T1" fmla="*/ 12 h 126"/>
                <a:gd name="T2" fmla="*/ 18 w 18"/>
                <a:gd name="T3" fmla="*/ 126 h 126"/>
                <a:gd name="T4" fmla="*/ 0 w 18"/>
                <a:gd name="T5" fmla="*/ 126 h 126"/>
                <a:gd name="T6" fmla="*/ 0 w 18"/>
                <a:gd name="T7" fmla="*/ 12 h 126"/>
                <a:gd name="T8" fmla="*/ 12 w 18"/>
                <a:gd name="T9" fmla="*/ 0 h 126"/>
                <a:gd name="T10" fmla="*/ 18 w 18"/>
                <a:gd name="T11" fmla="*/ 12 h 1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8" h="126">
                  <a:moveTo>
                    <a:pt x="18" y="12"/>
                  </a:moveTo>
                  <a:lnTo>
                    <a:pt x="18" y="126"/>
                  </a:lnTo>
                  <a:lnTo>
                    <a:pt x="0" y="126"/>
                  </a:lnTo>
                  <a:lnTo>
                    <a:pt x="0" y="12"/>
                  </a:lnTo>
                  <a:lnTo>
                    <a:pt x="12" y="0"/>
                  </a:lnTo>
                  <a:lnTo>
                    <a:pt x="18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3242" name="Freeform 404"/>
            <p:cNvSpPr>
              <a:spLocks/>
            </p:cNvSpPr>
            <p:nvPr/>
          </p:nvSpPr>
          <p:spPr bwMode="auto">
            <a:xfrm>
              <a:off x="840" y="1302"/>
              <a:ext cx="66" cy="180"/>
            </a:xfrm>
            <a:custGeom>
              <a:avLst/>
              <a:gdLst>
                <a:gd name="T0" fmla="*/ 66 w 66"/>
                <a:gd name="T1" fmla="*/ 18 h 180"/>
                <a:gd name="T2" fmla="*/ 24 w 66"/>
                <a:gd name="T3" fmla="*/ 24 h 180"/>
                <a:gd name="T4" fmla="*/ 18 w 66"/>
                <a:gd name="T5" fmla="*/ 114 h 180"/>
                <a:gd name="T6" fmla="*/ 48 w 66"/>
                <a:gd name="T7" fmla="*/ 180 h 180"/>
                <a:gd name="T8" fmla="*/ 30 w 66"/>
                <a:gd name="T9" fmla="*/ 180 h 180"/>
                <a:gd name="T10" fmla="*/ 0 w 66"/>
                <a:gd name="T11" fmla="*/ 114 h 180"/>
                <a:gd name="T12" fmla="*/ 6 w 66"/>
                <a:gd name="T13" fmla="*/ 18 h 180"/>
                <a:gd name="T14" fmla="*/ 18 w 66"/>
                <a:gd name="T15" fmla="*/ 6 h 180"/>
                <a:gd name="T16" fmla="*/ 66 w 66"/>
                <a:gd name="T17" fmla="*/ 0 h 180"/>
                <a:gd name="T18" fmla="*/ 66 w 66"/>
                <a:gd name="T19" fmla="*/ 18 h 18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66" h="180">
                  <a:moveTo>
                    <a:pt x="66" y="18"/>
                  </a:moveTo>
                  <a:lnTo>
                    <a:pt x="24" y="24"/>
                  </a:lnTo>
                  <a:lnTo>
                    <a:pt x="18" y="114"/>
                  </a:lnTo>
                  <a:lnTo>
                    <a:pt x="48" y="180"/>
                  </a:lnTo>
                  <a:lnTo>
                    <a:pt x="30" y="180"/>
                  </a:lnTo>
                  <a:lnTo>
                    <a:pt x="0" y="114"/>
                  </a:lnTo>
                  <a:lnTo>
                    <a:pt x="6" y="18"/>
                  </a:lnTo>
                  <a:lnTo>
                    <a:pt x="18" y="6"/>
                  </a:lnTo>
                  <a:lnTo>
                    <a:pt x="66" y="0"/>
                  </a:lnTo>
                  <a:lnTo>
                    <a:pt x="66" y="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3243" name="Freeform 405"/>
            <p:cNvSpPr>
              <a:spLocks/>
            </p:cNvSpPr>
            <p:nvPr/>
          </p:nvSpPr>
          <p:spPr bwMode="auto">
            <a:xfrm>
              <a:off x="894" y="1308"/>
              <a:ext cx="150" cy="162"/>
            </a:xfrm>
            <a:custGeom>
              <a:avLst/>
              <a:gdLst>
                <a:gd name="T0" fmla="*/ 18 w 150"/>
                <a:gd name="T1" fmla="*/ 0 h 162"/>
                <a:gd name="T2" fmla="*/ 84 w 150"/>
                <a:gd name="T3" fmla="*/ 102 h 162"/>
                <a:gd name="T4" fmla="*/ 150 w 150"/>
                <a:gd name="T5" fmla="*/ 144 h 162"/>
                <a:gd name="T6" fmla="*/ 138 w 150"/>
                <a:gd name="T7" fmla="*/ 162 h 162"/>
                <a:gd name="T8" fmla="*/ 72 w 150"/>
                <a:gd name="T9" fmla="*/ 120 h 162"/>
                <a:gd name="T10" fmla="*/ 66 w 150"/>
                <a:gd name="T11" fmla="*/ 114 h 162"/>
                <a:gd name="T12" fmla="*/ 0 w 150"/>
                <a:gd name="T13" fmla="*/ 12 h 162"/>
                <a:gd name="T14" fmla="*/ 18 w 150"/>
                <a:gd name="T15" fmla="*/ 0 h 16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50" h="162">
                  <a:moveTo>
                    <a:pt x="18" y="0"/>
                  </a:moveTo>
                  <a:lnTo>
                    <a:pt x="84" y="102"/>
                  </a:lnTo>
                  <a:lnTo>
                    <a:pt x="150" y="144"/>
                  </a:lnTo>
                  <a:lnTo>
                    <a:pt x="138" y="162"/>
                  </a:lnTo>
                  <a:lnTo>
                    <a:pt x="72" y="120"/>
                  </a:lnTo>
                  <a:lnTo>
                    <a:pt x="66" y="114"/>
                  </a:lnTo>
                  <a:lnTo>
                    <a:pt x="0" y="12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3244" name="Freeform 406"/>
            <p:cNvSpPr>
              <a:spLocks/>
            </p:cNvSpPr>
            <p:nvPr/>
          </p:nvSpPr>
          <p:spPr bwMode="auto">
            <a:xfrm>
              <a:off x="870" y="1182"/>
              <a:ext cx="90" cy="102"/>
            </a:xfrm>
            <a:custGeom>
              <a:avLst/>
              <a:gdLst>
                <a:gd name="T0" fmla="*/ 0 w 90"/>
                <a:gd name="T1" fmla="*/ 48 h 102"/>
                <a:gd name="T2" fmla="*/ 6 w 90"/>
                <a:gd name="T3" fmla="*/ 30 h 102"/>
                <a:gd name="T4" fmla="*/ 12 w 90"/>
                <a:gd name="T5" fmla="*/ 18 h 102"/>
                <a:gd name="T6" fmla="*/ 24 w 90"/>
                <a:gd name="T7" fmla="*/ 6 h 102"/>
                <a:gd name="T8" fmla="*/ 42 w 90"/>
                <a:gd name="T9" fmla="*/ 0 h 102"/>
                <a:gd name="T10" fmla="*/ 60 w 90"/>
                <a:gd name="T11" fmla="*/ 6 h 102"/>
                <a:gd name="T12" fmla="*/ 78 w 90"/>
                <a:gd name="T13" fmla="*/ 18 h 102"/>
                <a:gd name="T14" fmla="*/ 84 w 90"/>
                <a:gd name="T15" fmla="*/ 30 h 102"/>
                <a:gd name="T16" fmla="*/ 90 w 90"/>
                <a:gd name="T17" fmla="*/ 48 h 102"/>
                <a:gd name="T18" fmla="*/ 84 w 90"/>
                <a:gd name="T19" fmla="*/ 72 h 102"/>
                <a:gd name="T20" fmla="*/ 78 w 90"/>
                <a:gd name="T21" fmla="*/ 84 h 102"/>
                <a:gd name="T22" fmla="*/ 60 w 90"/>
                <a:gd name="T23" fmla="*/ 96 h 102"/>
                <a:gd name="T24" fmla="*/ 42 w 90"/>
                <a:gd name="T25" fmla="*/ 102 h 102"/>
                <a:gd name="T26" fmla="*/ 24 w 90"/>
                <a:gd name="T27" fmla="*/ 96 h 102"/>
                <a:gd name="T28" fmla="*/ 12 w 90"/>
                <a:gd name="T29" fmla="*/ 84 h 102"/>
                <a:gd name="T30" fmla="*/ 6 w 90"/>
                <a:gd name="T31" fmla="*/ 72 h 102"/>
                <a:gd name="T32" fmla="*/ 0 w 90"/>
                <a:gd name="T33" fmla="*/ 48 h 10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90" h="102">
                  <a:moveTo>
                    <a:pt x="0" y="48"/>
                  </a:moveTo>
                  <a:lnTo>
                    <a:pt x="6" y="30"/>
                  </a:lnTo>
                  <a:lnTo>
                    <a:pt x="12" y="18"/>
                  </a:lnTo>
                  <a:lnTo>
                    <a:pt x="24" y="6"/>
                  </a:lnTo>
                  <a:lnTo>
                    <a:pt x="42" y="0"/>
                  </a:lnTo>
                  <a:lnTo>
                    <a:pt x="60" y="6"/>
                  </a:lnTo>
                  <a:lnTo>
                    <a:pt x="78" y="18"/>
                  </a:lnTo>
                  <a:lnTo>
                    <a:pt x="84" y="30"/>
                  </a:lnTo>
                  <a:lnTo>
                    <a:pt x="90" y="48"/>
                  </a:lnTo>
                  <a:lnTo>
                    <a:pt x="84" y="72"/>
                  </a:lnTo>
                  <a:lnTo>
                    <a:pt x="78" y="84"/>
                  </a:lnTo>
                  <a:lnTo>
                    <a:pt x="60" y="96"/>
                  </a:lnTo>
                  <a:lnTo>
                    <a:pt x="42" y="102"/>
                  </a:lnTo>
                  <a:lnTo>
                    <a:pt x="24" y="96"/>
                  </a:lnTo>
                  <a:lnTo>
                    <a:pt x="12" y="84"/>
                  </a:lnTo>
                  <a:lnTo>
                    <a:pt x="6" y="72"/>
                  </a:lnTo>
                  <a:lnTo>
                    <a:pt x="0" y="48"/>
                  </a:lnTo>
                  <a:close/>
                </a:path>
              </a:pathLst>
            </a:custGeom>
            <a:solidFill>
              <a:srgbClr val="FF9F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3245" name="Freeform 407"/>
            <p:cNvSpPr>
              <a:spLocks/>
            </p:cNvSpPr>
            <p:nvPr/>
          </p:nvSpPr>
          <p:spPr bwMode="auto">
            <a:xfrm>
              <a:off x="864" y="1176"/>
              <a:ext cx="102" cy="114"/>
            </a:xfrm>
            <a:custGeom>
              <a:avLst/>
              <a:gdLst>
                <a:gd name="T0" fmla="*/ 6 w 102"/>
                <a:gd name="T1" fmla="*/ 36 h 114"/>
                <a:gd name="T2" fmla="*/ 12 w 102"/>
                <a:gd name="T3" fmla="*/ 24 h 114"/>
                <a:gd name="T4" fmla="*/ 12 w 102"/>
                <a:gd name="T5" fmla="*/ 18 h 114"/>
                <a:gd name="T6" fmla="*/ 24 w 102"/>
                <a:gd name="T7" fmla="*/ 6 h 114"/>
                <a:gd name="T8" fmla="*/ 30 w 102"/>
                <a:gd name="T9" fmla="*/ 6 h 114"/>
                <a:gd name="T10" fmla="*/ 48 w 102"/>
                <a:gd name="T11" fmla="*/ 0 h 114"/>
                <a:gd name="T12" fmla="*/ 66 w 102"/>
                <a:gd name="T13" fmla="*/ 6 h 114"/>
                <a:gd name="T14" fmla="*/ 72 w 102"/>
                <a:gd name="T15" fmla="*/ 6 h 114"/>
                <a:gd name="T16" fmla="*/ 90 w 102"/>
                <a:gd name="T17" fmla="*/ 18 h 114"/>
                <a:gd name="T18" fmla="*/ 90 w 102"/>
                <a:gd name="T19" fmla="*/ 24 h 114"/>
                <a:gd name="T20" fmla="*/ 96 w 102"/>
                <a:gd name="T21" fmla="*/ 36 h 114"/>
                <a:gd name="T22" fmla="*/ 102 w 102"/>
                <a:gd name="T23" fmla="*/ 54 h 114"/>
                <a:gd name="T24" fmla="*/ 96 w 102"/>
                <a:gd name="T25" fmla="*/ 78 h 114"/>
                <a:gd name="T26" fmla="*/ 90 w 102"/>
                <a:gd name="T27" fmla="*/ 90 h 114"/>
                <a:gd name="T28" fmla="*/ 90 w 102"/>
                <a:gd name="T29" fmla="*/ 96 h 114"/>
                <a:gd name="T30" fmla="*/ 72 w 102"/>
                <a:gd name="T31" fmla="*/ 108 h 114"/>
                <a:gd name="T32" fmla="*/ 66 w 102"/>
                <a:gd name="T33" fmla="*/ 108 h 114"/>
                <a:gd name="T34" fmla="*/ 48 w 102"/>
                <a:gd name="T35" fmla="*/ 114 h 114"/>
                <a:gd name="T36" fmla="*/ 30 w 102"/>
                <a:gd name="T37" fmla="*/ 108 h 114"/>
                <a:gd name="T38" fmla="*/ 24 w 102"/>
                <a:gd name="T39" fmla="*/ 108 h 114"/>
                <a:gd name="T40" fmla="*/ 12 w 102"/>
                <a:gd name="T41" fmla="*/ 96 h 114"/>
                <a:gd name="T42" fmla="*/ 12 w 102"/>
                <a:gd name="T43" fmla="*/ 90 h 114"/>
                <a:gd name="T44" fmla="*/ 6 w 102"/>
                <a:gd name="T45" fmla="*/ 78 h 114"/>
                <a:gd name="T46" fmla="*/ 0 w 102"/>
                <a:gd name="T47" fmla="*/ 54 h 114"/>
                <a:gd name="T48" fmla="*/ 18 w 102"/>
                <a:gd name="T49" fmla="*/ 54 h 114"/>
                <a:gd name="T50" fmla="*/ 24 w 102"/>
                <a:gd name="T51" fmla="*/ 78 h 114"/>
                <a:gd name="T52" fmla="*/ 30 w 102"/>
                <a:gd name="T53" fmla="*/ 90 h 114"/>
                <a:gd name="T54" fmla="*/ 30 w 102"/>
                <a:gd name="T55" fmla="*/ 90 h 114"/>
                <a:gd name="T56" fmla="*/ 48 w 102"/>
                <a:gd name="T57" fmla="*/ 96 h 114"/>
                <a:gd name="T58" fmla="*/ 72 w 102"/>
                <a:gd name="T59" fmla="*/ 90 h 114"/>
                <a:gd name="T60" fmla="*/ 72 w 102"/>
                <a:gd name="T61" fmla="*/ 90 h 114"/>
                <a:gd name="T62" fmla="*/ 78 w 102"/>
                <a:gd name="T63" fmla="*/ 78 h 114"/>
                <a:gd name="T64" fmla="*/ 84 w 102"/>
                <a:gd name="T65" fmla="*/ 54 h 114"/>
                <a:gd name="T66" fmla="*/ 78 w 102"/>
                <a:gd name="T67" fmla="*/ 36 h 114"/>
                <a:gd name="T68" fmla="*/ 72 w 102"/>
                <a:gd name="T69" fmla="*/ 24 h 114"/>
                <a:gd name="T70" fmla="*/ 72 w 102"/>
                <a:gd name="T71" fmla="*/ 24 h 114"/>
                <a:gd name="T72" fmla="*/ 48 w 102"/>
                <a:gd name="T73" fmla="*/ 18 h 114"/>
                <a:gd name="T74" fmla="*/ 30 w 102"/>
                <a:gd name="T75" fmla="*/ 24 h 114"/>
                <a:gd name="T76" fmla="*/ 30 w 102"/>
                <a:gd name="T77" fmla="*/ 24 h 114"/>
                <a:gd name="T78" fmla="*/ 24 w 102"/>
                <a:gd name="T79" fmla="*/ 36 h 114"/>
                <a:gd name="T80" fmla="*/ 6 w 102"/>
                <a:gd name="T81" fmla="*/ 36 h 11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02" h="114">
                  <a:moveTo>
                    <a:pt x="6" y="36"/>
                  </a:moveTo>
                  <a:lnTo>
                    <a:pt x="12" y="24"/>
                  </a:lnTo>
                  <a:lnTo>
                    <a:pt x="12" y="18"/>
                  </a:lnTo>
                  <a:lnTo>
                    <a:pt x="24" y="6"/>
                  </a:lnTo>
                  <a:lnTo>
                    <a:pt x="30" y="6"/>
                  </a:lnTo>
                  <a:lnTo>
                    <a:pt x="48" y="0"/>
                  </a:lnTo>
                  <a:lnTo>
                    <a:pt x="66" y="6"/>
                  </a:lnTo>
                  <a:lnTo>
                    <a:pt x="72" y="6"/>
                  </a:lnTo>
                  <a:lnTo>
                    <a:pt x="90" y="18"/>
                  </a:lnTo>
                  <a:lnTo>
                    <a:pt x="90" y="24"/>
                  </a:lnTo>
                  <a:lnTo>
                    <a:pt x="96" y="36"/>
                  </a:lnTo>
                  <a:lnTo>
                    <a:pt x="102" y="54"/>
                  </a:lnTo>
                  <a:lnTo>
                    <a:pt x="96" y="78"/>
                  </a:lnTo>
                  <a:lnTo>
                    <a:pt x="90" y="90"/>
                  </a:lnTo>
                  <a:lnTo>
                    <a:pt x="90" y="96"/>
                  </a:lnTo>
                  <a:lnTo>
                    <a:pt x="72" y="108"/>
                  </a:lnTo>
                  <a:lnTo>
                    <a:pt x="66" y="108"/>
                  </a:lnTo>
                  <a:lnTo>
                    <a:pt x="48" y="114"/>
                  </a:lnTo>
                  <a:lnTo>
                    <a:pt x="30" y="108"/>
                  </a:lnTo>
                  <a:lnTo>
                    <a:pt x="24" y="108"/>
                  </a:lnTo>
                  <a:lnTo>
                    <a:pt x="12" y="96"/>
                  </a:lnTo>
                  <a:lnTo>
                    <a:pt x="12" y="90"/>
                  </a:lnTo>
                  <a:lnTo>
                    <a:pt x="6" y="78"/>
                  </a:lnTo>
                  <a:lnTo>
                    <a:pt x="0" y="54"/>
                  </a:lnTo>
                  <a:lnTo>
                    <a:pt x="18" y="54"/>
                  </a:lnTo>
                  <a:lnTo>
                    <a:pt x="24" y="78"/>
                  </a:lnTo>
                  <a:lnTo>
                    <a:pt x="30" y="90"/>
                  </a:lnTo>
                  <a:lnTo>
                    <a:pt x="48" y="96"/>
                  </a:lnTo>
                  <a:lnTo>
                    <a:pt x="72" y="90"/>
                  </a:lnTo>
                  <a:lnTo>
                    <a:pt x="78" y="78"/>
                  </a:lnTo>
                  <a:lnTo>
                    <a:pt x="84" y="54"/>
                  </a:lnTo>
                  <a:lnTo>
                    <a:pt x="78" y="36"/>
                  </a:lnTo>
                  <a:lnTo>
                    <a:pt x="72" y="24"/>
                  </a:lnTo>
                  <a:lnTo>
                    <a:pt x="48" y="18"/>
                  </a:lnTo>
                  <a:lnTo>
                    <a:pt x="30" y="24"/>
                  </a:lnTo>
                  <a:lnTo>
                    <a:pt x="24" y="36"/>
                  </a:lnTo>
                  <a:lnTo>
                    <a:pt x="6" y="3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3246" name="Freeform 408"/>
            <p:cNvSpPr>
              <a:spLocks/>
            </p:cNvSpPr>
            <p:nvPr/>
          </p:nvSpPr>
          <p:spPr bwMode="auto">
            <a:xfrm>
              <a:off x="864" y="1212"/>
              <a:ext cx="24" cy="18"/>
            </a:xfrm>
            <a:custGeom>
              <a:avLst/>
              <a:gdLst>
                <a:gd name="T0" fmla="*/ 0 w 24"/>
                <a:gd name="T1" fmla="*/ 18 h 18"/>
                <a:gd name="T2" fmla="*/ 6 w 24"/>
                <a:gd name="T3" fmla="*/ 0 h 18"/>
                <a:gd name="T4" fmla="*/ 24 w 24"/>
                <a:gd name="T5" fmla="*/ 0 h 18"/>
                <a:gd name="T6" fmla="*/ 18 w 24"/>
                <a:gd name="T7" fmla="*/ 18 h 18"/>
                <a:gd name="T8" fmla="*/ 0 w 24"/>
                <a:gd name="T9" fmla="*/ 18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" h="18">
                  <a:moveTo>
                    <a:pt x="0" y="18"/>
                  </a:moveTo>
                  <a:lnTo>
                    <a:pt x="6" y="0"/>
                  </a:lnTo>
                  <a:lnTo>
                    <a:pt x="24" y="0"/>
                  </a:lnTo>
                  <a:lnTo>
                    <a:pt x="18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  <p:sp>
          <p:nvSpPr>
            <p:cNvPr id="3247" name="Freeform 409"/>
            <p:cNvSpPr>
              <a:spLocks/>
            </p:cNvSpPr>
            <p:nvPr/>
          </p:nvSpPr>
          <p:spPr bwMode="auto">
            <a:xfrm>
              <a:off x="864" y="1314"/>
              <a:ext cx="72" cy="156"/>
            </a:xfrm>
            <a:custGeom>
              <a:avLst/>
              <a:gdLst>
                <a:gd name="T0" fmla="*/ 6 w 72"/>
                <a:gd name="T1" fmla="*/ 0 h 156"/>
                <a:gd name="T2" fmla="*/ 0 w 72"/>
                <a:gd name="T3" fmla="*/ 156 h 156"/>
                <a:gd name="T4" fmla="*/ 72 w 72"/>
                <a:gd name="T5" fmla="*/ 156 h 156"/>
                <a:gd name="T6" fmla="*/ 72 w 72"/>
                <a:gd name="T7" fmla="*/ 30 h 156"/>
                <a:gd name="T8" fmla="*/ 48 w 72"/>
                <a:gd name="T9" fmla="*/ 6 h 156"/>
                <a:gd name="T10" fmla="*/ 6 w 72"/>
                <a:gd name="T11" fmla="*/ 0 h 1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2" h="156">
                  <a:moveTo>
                    <a:pt x="6" y="0"/>
                  </a:moveTo>
                  <a:lnTo>
                    <a:pt x="0" y="156"/>
                  </a:lnTo>
                  <a:lnTo>
                    <a:pt x="72" y="156"/>
                  </a:lnTo>
                  <a:lnTo>
                    <a:pt x="72" y="30"/>
                  </a:lnTo>
                  <a:lnTo>
                    <a:pt x="48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da-DK"/>
            </a:p>
          </p:txBody>
        </p:sp>
      </p:grpSp>
      <p:sp>
        <p:nvSpPr>
          <p:cNvPr id="2458" name="AutoShape 410"/>
          <p:cNvSpPr>
            <a:spLocks noChangeArrowheads="1"/>
          </p:cNvSpPr>
          <p:nvPr/>
        </p:nvSpPr>
        <p:spPr bwMode="auto">
          <a:xfrm>
            <a:off x="533400" y="3176588"/>
            <a:ext cx="4552950" cy="3546475"/>
          </a:xfrm>
          <a:prstGeom prst="foldedCorner">
            <a:avLst>
              <a:gd name="adj" fmla="val 10741"/>
            </a:avLst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0">
            <a:spAutoFit/>
          </a:bodyPr>
          <a:lstStyle>
            <a:lvl1pPr marL="482600" indent="-482600">
              <a:tabLst>
                <a:tab pos="482600" algn="l"/>
                <a:tab pos="5715000" algn="r"/>
              </a:tabLst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tabLst>
                <a:tab pos="482600" algn="l"/>
                <a:tab pos="5715000" algn="r"/>
              </a:tabLst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tabLst>
                <a:tab pos="482600" algn="l"/>
                <a:tab pos="5715000" algn="r"/>
              </a:tabLst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tabLst>
                <a:tab pos="482600" algn="l"/>
                <a:tab pos="5715000" algn="r"/>
              </a:tabLst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tabLst>
                <a:tab pos="482600" algn="l"/>
                <a:tab pos="5715000" algn="r"/>
              </a:tabLst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  <a:tab pos="5715000" algn="r"/>
              </a:tabLs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  <a:tab pos="5715000" algn="r"/>
              </a:tabLs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  <a:tab pos="5715000" algn="r"/>
              </a:tabLs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482600" algn="l"/>
                <a:tab pos="5715000" algn="r"/>
              </a:tabLs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da-DK"/>
              <a:t>Business goals:</a:t>
            </a:r>
            <a:endParaRPr lang="en-US" altLang="da-DK" b="0"/>
          </a:p>
          <a:p>
            <a:pPr algn="l"/>
            <a:r>
              <a:rPr lang="en-US" altLang="da-DK" b="0"/>
              <a:t>  -	Small hotel market</a:t>
            </a:r>
            <a:endParaRPr lang="en-US" altLang="da-DK"/>
          </a:p>
          <a:p>
            <a:pPr algn="l"/>
            <a:r>
              <a:rPr lang="en-US" altLang="da-DK" b="0"/>
              <a:t>  -	Much easier to use and install than current systems.</a:t>
            </a:r>
          </a:p>
          <a:p>
            <a:pPr algn="l">
              <a:spcAft>
                <a:spcPct val="50000"/>
              </a:spcAft>
            </a:pPr>
            <a:r>
              <a:rPr lang="en-US" altLang="da-DK" b="0"/>
              <a:t>  -	Interface to existing Web-booking systems.</a:t>
            </a:r>
          </a:p>
          <a:p>
            <a:pPr algn="l"/>
            <a:r>
              <a:rPr lang="en-US" altLang="da-DK"/>
              <a:t>Requirements:</a:t>
            </a:r>
            <a:endParaRPr lang="en-US" altLang="da-DK" b="0"/>
          </a:p>
          <a:p>
            <a:pPr algn="l"/>
            <a:r>
              <a:rPr lang="en-US" altLang="da-DK" b="0"/>
              <a:t>R1:	Store data according to data model.</a:t>
            </a:r>
          </a:p>
          <a:p>
            <a:pPr algn="l"/>
            <a:r>
              <a:rPr lang="en-US" altLang="da-DK" b="0"/>
              <a:t>R2:	Support tasks T1 to T5.</a:t>
            </a:r>
          </a:p>
          <a:p>
            <a:pPr algn="l"/>
            <a:r>
              <a:rPr lang="en-US" altLang="da-DK" b="0"/>
              <a:t>. . .</a:t>
            </a:r>
          </a:p>
          <a:p>
            <a:pPr algn="l"/>
            <a:r>
              <a:rPr lang="en-US" altLang="da-DK" b="0"/>
              <a:t>R7:	Usable with 10 minutes of instruction.</a:t>
            </a:r>
            <a:endParaRPr lang="en-US" altLang="da-DK" u="sng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" grpId="0" animBg="1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050"/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tabLst>
                <a:tab pos="5715000" algn="r"/>
              </a:tabLst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tabLst>
                <a:tab pos="5715000" algn="r"/>
              </a:tabLst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tabLst>
                <a:tab pos="5715000" algn="r"/>
              </a:tabLst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tabLst>
                <a:tab pos="5715000" algn="r"/>
              </a:tabLst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da-DK" sz="2400"/>
              <a:t>Fig 5.2  Data model for the hotel system</a:t>
            </a:r>
          </a:p>
        </p:txBody>
      </p:sp>
      <p:sp>
        <p:nvSpPr>
          <p:cNvPr id="4099" name="Rectangle 2051"/>
          <p:cNvSpPr>
            <a:spLocks noChangeArrowheads="1"/>
          </p:cNvSpPr>
          <p:nvPr/>
        </p:nvSpPr>
        <p:spPr bwMode="auto">
          <a:xfrm>
            <a:off x="2946400" y="2116138"/>
            <a:ext cx="900113" cy="3778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da-DK"/>
              <a:t>Stay</a:t>
            </a:r>
          </a:p>
        </p:txBody>
      </p:sp>
      <p:sp>
        <p:nvSpPr>
          <p:cNvPr id="4100" name="Rectangle 2052"/>
          <p:cNvSpPr>
            <a:spLocks noChangeArrowheads="1"/>
          </p:cNvSpPr>
          <p:nvPr/>
        </p:nvSpPr>
        <p:spPr bwMode="auto">
          <a:xfrm>
            <a:off x="2946400" y="2925763"/>
            <a:ext cx="900113" cy="6064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36000"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da-DK"/>
              <a:t>Room</a:t>
            </a:r>
          </a:p>
          <a:p>
            <a:r>
              <a:rPr lang="en-US" altLang="da-DK"/>
              <a:t>State</a:t>
            </a:r>
          </a:p>
        </p:txBody>
      </p:sp>
      <p:sp>
        <p:nvSpPr>
          <p:cNvPr id="4101" name="Rectangle 2053"/>
          <p:cNvSpPr>
            <a:spLocks noChangeArrowheads="1"/>
          </p:cNvSpPr>
          <p:nvPr/>
        </p:nvSpPr>
        <p:spPr bwMode="auto">
          <a:xfrm>
            <a:off x="2946400" y="3933825"/>
            <a:ext cx="900113" cy="376238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da-DK"/>
              <a:t>Room</a:t>
            </a:r>
          </a:p>
        </p:txBody>
      </p:sp>
      <p:sp>
        <p:nvSpPr>
          <p:cNvPr id="4102" name="Rectangle 2054"/>
          <p:cNvSpPr>
            <a:spLocks noChangeArrowheads="1"/>
          </p:cNvSpPr>
          <p:nvPr/>
        </p:nvSpPr>
        <p:spPr bwMode="auto">
          <a:xfrm>
            <a:off x="4397375" y="1989138"/>
            <a:ext cx="1104900" cy="65087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da-DK"/>
              <a:t>Service</a:t>
            </a:r>
          </a:p>
          <a:p>
            <a:r>
              <a:rPr lang="en-US" altLang="da-DK"/>
              <a:t>Received</a:t>
            </a:r>
          </a:p>
        </p:txBody>
      </p:sp>
      <p:sp>
        <p:nvSpPr>
          <p:cNvPr id="4103" name="Rectangle 2055"/>
          <p:cNvSpPr>
            <a:spLocks noChangeArrowheads="1"/>
          </p:cNvSpPr>
          <p:nvPr/>
        </p:nvSpPr>
        <p:spPr bwMode="auto">
          <a:xfrm>
            <a:off x="6178550" y="1979613"/>
            <a:ext cx="914400" cy="65087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da-DK"/>
              <a:t>Service</a:t>
            </a:r>
          </a:p>
          <a:p>
            <a:r>
              <a:rPr lang="en-US" altLang="da-DK"/>
              <a:t>Type</a:t>
            </a:r>
          </a:p>
        </p:txBody>
      </p:sp>
      <p:cxnSp>
        <p:nvCxnSpPr>
          <p:cNvPr id="4104" name="AutoShape 2056"/>
          <p:cNvCxnSpPr>
            <a:cxnSpLocks noChangeShapeType="1"/>
            <a:stCxn id="4099" idx="2"/>
            <a:endCxn id="4100" idx="0"/>
          </p:cNvCxnSpPr>
          <p:nvPr/>
        </p:nvCxnSpPr>
        <p:spPr bwMode="auto">
          <a:xfrm>
            <a:off x="3397250" y="2508250"/>
            <a:ext cx="0" cy="403225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05" name="AutoShape 2057"/>
          <p:cNvCxnSpPr>
            <a:cxnSpLocks noChangeShapeType="1"/>
            <a:stCxn id="4100" idx="2"/>
            <a:endCxn id="4101" idx="0"/>
          </p:cNvCxnSpPr>
          <p:nvPr/>
        </p:nvCxnSpPr>
        <p:spPr bwMode="auto">
          <a:xfrm>
            <a:off x="3397250" y="3546475"/>
            <a:ext cx="0" cy="373063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106" name="Line 2058"/>
          <p:cNvSpPr>
            <a:spLocks noChangeShapeType="1"/>
          </p:cNvSpPr>
          <p:nvPr/>
        </p:nvSpPr>
        <p:spPr bwMode="auto">
          <a:xfrm>
            <a:off x="3584575" y="2312988"/>
            <a:ext cx="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endParaRPr lang="da-DK"/>
          </a:p>
        </p:txBody>
      </p:sp>
      <p:cxnSp>
        <p:nvCxnSpPr>
          <p:cNvPr id="4107" name="AutoShape 2059"/>
          <p:cNvCxnSpPr>
            <a:cxnSpLocks noChangeShapeType="1"/>
            <a:stCxn id="4099" idx="3"/>
            <a:endCxn id="4102" idx="1"/>
          </p:cNvCxnSpPr>
          <p:nvPr/>
        </p:nvCxnSpPr>
        <p:spPr bwMode="auto">
          <a:xfrm>
            <a:off x="3860800" y="2305050"/>
            <a:ext cx="522288" cy="9525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08" name="AutoShape 2060"/>
          <p:cNvCxnSpPr>
            <a:cxnSpLocks noChangeShapeType="1"/>
            <a:stCxn id="4102" idx="3"/>
            <a:endCxn id="4103" idx="1"/>
          </p:cNvCxnSpPr>
          <p:nvPr/>
        </p:nvCxnSpPr>
        <p:spPr bwMode="auto">
          <a:xfrm flipV="1">
            <a:off x="5516563" y="2305050"/>
            <a:ext cx="647700" cy="9525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4109" name="Group 2061"/>
          <p:cNvGrpSpPr>
            <a:grpSpLocks/>
          </p:cNvGrpSpPr>
          <p:nvPr/>
        </p:nvGrpSpPr>
        <p:grpSpPr bwMode="auto">
          <a:xfrm rot="-5400000">
            <a:off x="4203701" y="2220912"/>
            <a:ext cx="203200" cy="168275"/>
            <a:chOff x="1918" y="3762"/>
            <a:chExt cx="128" cy="106"/>
          </a:xfrm>
        </p:grpSpPr>
        <p:sp>
          <p:nvSpPr>
            <p:cNvPr id="4136" name="Line 2062"/>
            <p:cNvSpPr>
              <a:spLocks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4137" name="Line 2063"/>
            <p:cNvSpPr>
              <a:spLocks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4110" name="Group 2064"/>
          <p:cNvGrpSpPr>
            <a:grpSpLocks/>
          </p:cNvGrpSpPr>
          <p:nvPr/>
        </p:nvGrpSpPr>
        <p:grpSpPr bwMode="auto">
          <a:xfrm rot="5400000">
            <a:off x="5467351" y="2222500"/>
            <a:ext cx="203200" cy="168275"/>
            <a:chOff x="1918" y="3762"/>
            <a:chExt cx="128" cy="106"/>
          </a:xfrm>
        </p:grpSpPr>
        <p:sp>
          <p:nvSpPr>
            <p:cNvPr id="4134" name="Line 2065"/>
            <p:cNvSpPr>
              <a:spLocks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4135" name="Line 2066"/>
            <p:cNvSpPr>
              <a:spLocks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4111" name="Group 2067"/>
          <p:cNvGrpSpPr>
            <a:grpSpLocks/>
          </p:cNvGrpSpPr>
          <p:nvPr/>
        </p:nvGrpSpPr>
        <p:grpSpPr bwMode="auto">
          <a:xfrm flipV="1">
            <a:off x="3295650" y="3513138"/>
            <a:ext cx="203200" cy="168275"/>
            <a:chOff x="1918" y="3762"/>
            <a:chExt cx="128" cy="106"/>
          </a:xfrm>
        </p:grpSpPr>
        <p:sp>
          <p:nvSpPr>
            <p:cNvPr id="4132" name="Line 2068"/>
            <p:cNvSpPr>
              <a:spLocks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4133" name="Line 2069"/>
            <p:cNvSpPr>
              <a:spLocks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grpSp>
        <p:nvGrpSpPr>
          <p:cNvPr id="4112" name="Group 2070"/>
          <p:cNvGrpSpPr>
            <a:grpSpLocks/>
          </p:cNvGrpSpPr>
          <p:nvPr/>
        </p:nvGrpSpPr>
        <p:grpSpPr bwMode="auto">
          <a:xfrm>
            <a:off x="3295650" y="2757488"/>
            <a:ext cx="203200" cy="168275"/>
            <a:chOff x="1918" y="3762"/>
            <a:chExt cx="128" cy="106"/>
          </a:xfrm>
        </p:grpSpPr>
        <p:sp>
          <p:nvSpPr>
            <p:cNvPr id="4130" name="Line 2071"/>
            <p:cNvSpPr>
              <a:spLocks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4131" name="Line 2072"/>
            <p:cNvSpPr>
              <a:spLocks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sp>
        <p:nvSpPr>
          <p:cNvPr id="4113" name="Text Box 2073"/>
          <p:cNvSpPr txBox="1">
            <a:spLocks noChangeArrowheads="1"/>
          </p:cNvSpPr>
          <p:nvPr/>
        </p:nvSpPr>
        <p:spPr bwMode="auto">
          <a:xfrm>
            <a:off x="4157663" y="3384550"/>
            <a:ext cx="2846387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da-DK" sz="1400"/>
              <a:t>date, personCount,</a:t>
            </a:r>
          </a:p>
          <a:p>
            <a:pPr algn="l"/>
            <a:r>
              <a:rPr lang="en-US" altLang="da-DK" sz="1400"/>
              <a:t>state (booked | occupied | repair)</a:t>
            </a:r>
          </a:p>
        </p:txBody>
      </p:sp>
      <p:sp>
        <p:nvSpPr>
          <p:cNvPr id="4114" name="Text Box 2074"/>
          <p:cNvSpPr txBox="1">
            <a:spLocks noChangeArrowheads="1"/>
          </p:cNvSpPr>
          <p:nvPr/>
        </p:nvSpPr>
        <p:spPr bwMode="auto">
          <a:xfrm>
            <a:off x="1720850" y="785813"/>
            <a:ext cx="949325" cy="134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da-DK" sz="1400"/>
              <a:t>name, </a:t>
            </a:r>
          </a:p>
          <a:p>
            <a:pPr algn="l"/>
            <a:r>
              <a:rPr lang="en-US" altLang="da-DK" sz="1400"/>
              <a:t>address1, </a:t>
            </a:r>
          </a:p>
          <a:p>
            <a:pPr algn="l"/>
            <a:r>
              <a:rPr lang="en-US" altLang="da-DK" sz="1400"/>
              <a:t>address2, </a:t>
            </a:r>
          </a:p>
          <a:p>
            <a:pPr algn="l"/>
            <a:r>
              <a:rPr lang="en-US" altLang="da-DK" sz="1400"/>
              <a:t>address3,</a:t>
            </a:r>
          </a:p>
          <a:p>
            <a:pPr algn="l"/>
            <a:r>
              <a:rPr lang="en-US" altLang="da-DK" sz="1400"/>
              <a:t>phone </a:t>
            </a:r>
          </a:p>
          <a:p>
            <a:pPr algn="l"/>
            <a:r>
              <a:rPr lang="en-US" altLang="da-DK" sz="1400"/>
              <a:t>passport</a:t>
            </a:r>
          </a:p>
        </p:txBody>
      </p:sp>
      <p:sp>
        <p:nvSpPr>
          <p:cNvPr id="4115" name="Text Box 2075"/>
          <p:cNvSpPr txBox="1">
            <a:spLocks noChangeArrowheads="1"/>
          </p:cNvSpPr>
          <p:nvPr/>
        </p:nvSpPr>
        <p:spPr bwMode="auto">
          <a:xfrm>
            <a:off x="1720850" y="4056063"/>
            <a:ext cx="1468438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da-DK" sz="1400"/>
              <a:t>roomID,</a:t>
            </a:r>
          </a:p>
          <a:p>
            <a:pPr algn="l"/>
            <a:r>
              <a:rPr lang="en-US" altLang="da-DK" sz="1400"/>
              <a:t>bedCount, type</a:t>
            </a:r>
          </a:p>
          <a:p>
            <a:pPr algn="l"/>
            <a:r>
              <a:rPr lang="en-US" altLang="da-DK" sz="1400"/>
              <a:t>price1, price2</a:t>
            </a:r>
          </a:p>
        </p:txBody>
      </p:sp>
      <p:sp>
        <p:nvSpPr>
          <p:cNvPr id="4116" name="Text Box 2076"/>
          <p:cNvSpPr txBox="1">
            <a:spLocks noChangeArrowheads="1"/>
          </p:cNvSpPr>
          <p:nvPr/>
        </p:nvSpPr>
        <p:spPr bwMode="auto">
          <a:xfrm>
            <a:off x="5965825" y="1444625"/>
            <a:ext cx="116681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da-DK" sz="1400"/>
              <a:t>name, price</a:t>
            </a:r>
          </a:p>
        </p:txBody>
      </p:sp>
      <p:sp>
        <p:nvSpPr>
          <p:cNvPr id="4117" name="Text Box 2077"/>
          <p:cNvSpPr txBox="1">
            <a:spLocks noChangeArrowheads="1"/>
          </p:cNvSpPr>
          <p:nvPr/>
        </p:nvSpPr>
        <p:spPr bwMode="auto">
          <a:xfrm>
            <a:off x="5083175" y="2894013"/>
            <a:ext cx="13303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da-DK" sz="1400"/>
              <a:t>date, quantity</a:t>
            </a:r>
          </a:p>
        </p:txBody>
      </p:sp>
      <p:sp>
        <p:nvSpPr>
          <p:cNvPr id="4118" name="Freeform 2078"/>
          <p:cNvSpPr>
            <a:spLocks/>
          </p:cNvSpPr>
          <p:nvPr/>
        </p:nvSpPr>
        <p:spPr bwMode="auto">
          <a:xfrm>
            <a:off x="1933575" y="2255838"/>
            <a:ext cx="1019175" cy="239712"/>
          </a:xfrm>
          <a:custGeom>
            <a:avLst/>
            <a:gdLst>
              <a:gd name="T0" fmla="*/ 0 w 642"/>
              <a:gd name="T1" fmla="*/ 380542006 h 151"/>
              <a:gd name="T2" fmla="*/ 1617940313 w 642"/>
              <a:gd name="T3" fmla="*/ 90725436 h 151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642" h="151">
                <a:moveTo>
                  <a:pt x="0" y="151"/>
                </a:moveTo>
                <a:cubicBezTo>
                  <a:pt x="156" y="67"/>
                  <a:pt x="426" y="0"/>
                  <a:pt x="642" y="36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4119" name="Freeform 2079"/>
          <p:cNvSpPr>
            <a:spLocks/>
          </p:cNvSpPr>
          <p:nvPr/>
        </p:nvSpPr>
        <p:spPr bwMode="auto">
          <a:xfrm>
            <a:off x="2105025" y="3875088"/>
            <a:ext cx="885825" cy="209550"/>
          </a:xfrm>
          <a:custGeom>
            <a:avLst/>
            <a:gdLst>
              <a:gd name="T0" fmla="*/ 0 w 558"/>
              <a:gd name="T1" fmla="*/ 332660625 h 132"/>
              <a:gd name="T2" fmla="*/ 725805000 w 558"/>
              <a:gd name="T3" fmla="*/ 0 h 132"/>
              <a:gd name="T4" fmla="*/ 1406247188 w 558"/>
              <a:gd name="T5" fmla="*/ 272176875 h 13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558" h="132">
                <a:moveTo>
                  <a:pt x="0" y="132"/>
                </a:moveTo>
                <a:cubicBezTo>
                  <a:pt x="66" y="48"/>
                  <a:pt x="156" y="0"/>
                  <a:pt x="288" y="0"/>
                </a:cubicBezTo>
                <a:cubicBezTo>
                  <a:pt x="420" y="0"/>
                  <a:pt x="503" y="68"/>
                  <a:pt x="558" y="108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4120" name="Freeform 2080"/>
          <p:cNvSpPr>
            <a:spLocks/>
          </p:cNvSpPr>
          <p:nvPr/>
        </p:nvSpPr>
        <p:spPr bwMode="auto">
          <a:xfrm>
            <a:off x="6985000" y="1741488"/>
            <a:ext cx="254000" cy="552450"/>
          </a:xfrm>
          <a:custGeom>
            <a:avLst/>
            <a:gdLst>
              <a:gd name="T0" fmla="*/ 0 w 160"/>
              <a:gd name="T1" fmla="*/ 0 h 348"/>
              <a:gd name="T2" fmla="*/ 70564375 w 160"/>
              <a:gd name="T3" fmla="*/ 877014375 h 348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160" h="348">
                <a:moveTo>
                  <a:pt x="0" y="0"/>
                </a:moveTo>
                <a:cubicBezTo>
                  <a:pt x="120" y="64"/>
                  <a:pt x="160" y="200"/>
                  <a:pt x="28" y="348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4121" name="Freeform 2081"/>
          <p:cNvSpPr>
            <a:spLocks/>
          </p:cNvSpPr>
          <p:nvPr/>
        </p:nvSpPr>
        <p:spPr bwMode="auto">
          <a:xfrm>
            <a:off x="3733800" y="3265488"/>
            <a:ext cx="704850" cy="171450"/>
          </a:xfrm>
          <a:custGeom>
            <a:avLst/>
            <a:gdLst>
              <a:gd name="T0" fmla="*/ 0 w 444"/>
              <a:gd name="T1" fmla="*/ 0 h 108"/>
              <a:gd name="T2" fmla="*/ 786288750 w 444"/>
              <a:gd name="T3" fmla="*/ 90725625 h 108"/>
              <a:gd name="T4" fmla="*/ 1118949375 w 444"/>
              <a:gd name="T5" fmla="*/ 272176875 h 10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44" h="108">
                <a:moveTo>
                  <a:pt x="0" y="0"/>
                </a:moveTo>
                <a:cubicBezTo>
                  <a:pt x="119" y="9"/>
                  <a:pt x="238" y="18"/>
                  <a:pt x="312" y="36"/>
                </a:cubicBezTo>
                <a:cubicBezTo>
                  <a:pt x="386" y="54"/>
                  <a:pt x="415" y="81"/>
                  <a:pt x="444" y="108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4122" name="Freeform 2082"/>
          <p:cNvSpPr>
            <a:spLocks/>
          </p:cNvSpPr>
          <p:nvPr/>
        </p:nvSpPr>
        <p:spPr bwMode="auto">
          <a:xfrm>
            <a:off x="4953000" y="2573338"/>
            <a:ext cx="152400" cy="476250"/>
          </a:xfrm>
          <a:custGeom>
            <a:avLst/>
            <a:gdLst>
              <a:gd name="T0" fmla="*/ 0 w 96"/>
              <a:gd name="T1" fmla="*/ 0 h 300"/>
              <a:gd name="T2" fmla="*/ 90725625 w 96"/>
              <a:gd name="T3" fmla="*/ 544353750 h 300"/>
              <a:gd name="T4" fmla="*/ 241935000 w 96"/>
              <a:gd name="T5" fmla="*/ 756046875 h 3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96" h="300">
                <a:moveTo>
                  <a:pt x="0" y="0"/>
                </a:moveTo>
                <a:cubicBezTo>
                  <a:pt x="10" y="83"/>
                  <a:pt x="20" y="166"/>
                  <a:pt x="36" y="216"/>
                </a:cubicBezTo>
                <a:cubicBezTo>
                  <a:pt x="52" y="266"/>
                  <a:pt x="74" y="283"/>
                  <a:pt x="96" y="300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4123" name="Rectangle 2083"/>
          <p:cNvSpPr>
            <a:spLocks noChangeArrowheads="1"/>
          </p:cNvSpPr>
          <p:nvPr/>
        </p:nvSpPr>
        <p:spPr bwMode="auto">
          <a:xfrm>
            <a:off x="2946400" y="1239838"/>
            <a:ext cx="900113" cy="3778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da-DK"/>
              <a:t>Guest</a:t>
            </a:r>
          </a:p>
        </p:txBody>
      </p:sp>
      <p:cxnSp>
        <p:nvCxnSpPr>
          <p:cNvPr id="4124" name="AutoShape 2084"/>
          <p:cNvCxnSpPr>
            <a:cxnSpLocks noChangeShapeType="1"/>
            <a:stCxn id="4123" idx="2"/>
            <a:endCxn id="4099" idx="0"/>
          </p:cNvCxnSpPr>
          <p:nvPr/>
        </p:nvCxnSpPr>
        <p:spPr bwMode="auto">
          <a:xfrm>
            <a:off x="3397250" y="1631950"/>
            <a:ext cx="0" cy="46990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4125" name="Group 2085"/>
          <p:cNvGrpSpPr>
            <a:grpSpLocks/>
          </p:cNvGrpSpPr>
          <p:nvPr/>
        </p:nvGrpSpPr>
        <p:grpSpPr bwMode="auto">
          <a:xfrm>
            <a:off x="3295650" y="1947863"/>
            <a:ext cx="203200" cy="168275"/>
            <a:chOff x="1918" y="3762"/>
            <a:chExt cx="128" cy="106"/>
          </a:xfrm>
        </p:grpSpPr>
        <p:sp>
          <p:nvSpPr>
            <p:cNvPr id="4128" name="Line 2086"/>
            <p:cNvSpPr>
              <a:spLocks noChangeShapeType="1"/>
            </p:cNvSpPr>
            <p:nvPr/>
          </p:nvSpPr>
          <p:spPr bwMode="auto">
            <a:xfrm>
              <a:off x="1982" y="3762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  <p:sp>
          <p:nvSpPr>
            <p:cNvPr id="4129" name="Line 2087"/>
            <p:cNvSpPr>
              <a:spLocks noChangeShapeType="1"/>
            </p:cNvSpPr>
            <p:nvPr/>
          </p:nvSpPr>
          <p:spPr bwMode="auto">
            <a:xfrm flipH="1">
              <a:off x="1918" y="3763"/>
              <a:ext cx="64" cy="1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/>
            <a:p>
              <a:endParaRPr lang="da-DK"/>
            </a:p>
          </p:txBody>
        </p:sp>
      </p:grpSp>
      <p:sp>
        <p:nvSpPr>
          <p:cNvPr id="4126" name="Freeform 2088"/>
          <p:cNvSpPr>
            <a:spLocks/>
          </p:cNvSpPr>
          <p:nvPr/>
        </p:nvSpPr>
        <p:spPr bwMode="auto">
          <a:xfrm>
            <a:off x="2540000" y="903288"/>
            <a:ext cx="927100" cy="330200"/>
          </a:xfrm>
          <a:custGeom>
            <a:avLst/>
            <a:gdLst>
              <a:gd name="T0" fmla="*/ 0 w 584"/>
              <a:gd name="T1" fmla="*/ 141128750 h 208"/>
              <a:gd name="T2" fmla="*/ 1471771250 w 584"/>
              <a:gd name="T3" fmla="*/ 524192500 h 208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584" h="208">
                <a:moveTo>
                  <a:pt x="0" y="56"/>
                </a:moveTo>
                <a:cubicBezTo>
                  <a:pt x="152" y="0"/>
                  <a:pt x="440" y="56"/>
                  <a:pt x="584" y="208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endParaRPr lang="da-DK"/>
          </a:p>
        </p:txBody>
      </p:sp>
      <p:sp>
        <p:nvSpPr>
          <p:cNvPr id="4127" name="Text Box 2089"/>
          <p:cNvSpPr txBox="1">
            <a:spLocks noChangeArrowheads="1"/>
          </p:cNvSpPr>
          <p:nvPr/>
        </p:nvSpPr>
        <p:spPr bwMode="auto">
          <a:xfrm>
            <a:off x="1006475" y="2371725"/>
            <a:ext cx="1782763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da-DK" sz="1400"/>
              <a:t>stayID,</a:t>
            </a:r>
          </a:p>
          <a:p>
            <a:pPr algn="l"/>
            <a:r>
              <a:rPr lang="en-US" altLang="da-DK" sz="1400"/>
              <a:t>paymethod,</a:t>
            </a:r>
          </a:p>
          <a:p>
            <a:pPr algn="l"/>
            <a:r>
              <a:rPr lang="en-US" altLang="da-DK" sz="1400"/>
              <a:t>state (booked | in | </a:t>
            </a:r>
          </a:p>
          <a:p>
            <a:pPr algn="l"/>
            <a:r>
              <a:rPr lang="en-US" altLang="da-DK" sz="1400"/>
              <a:t>  out | canceled)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449263" y="76200"/>
            <a:ext cx="78565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tabLst>
                <a:tab pos="5715000" algn="r"/>
              </a:tabLst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tabLst>
                <a:tab pos="5715000" algn="r"/>
              </a:tabLst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tabLst>
                <a:tab pos="5715000" algn="r"/>
              </a:tabLst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tabLst>
                <a:tab pos="5715000" algn="r"/>
              </a:tabLst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da-DK" sz="2400"/>
              <a:t>Fig 5.3A  Annotated task list for the hotel system</a:t>
            </a:r>
          </a:p>
        </p:txBody>
      </p:sp>
      <p:sp>
        <p:nvSpPr>
          <p:cNvPr id="5123" name="AutoShape 42"/>
          <p:cNvSpPr>
            <a:spLocks noChangeArrowheads="1"/>
          </p:cNvSpPr>
          <p:nvPr/>
        </p:nvSpPr>
        <p:spPr bwMode="auto">
          <a:xfrm>
            <a:off x="563563" y="808038"/>
            <a:ext cx="6237287" cy="5529262"/>
          </a:xfrm>
          <a:prstGeom prst="flowChartDocumen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0" tIns="46800" rIns="180000" bIns="46800"/>
          <a:lstStyle>
            <a:lvl1pPr marL="571500" indent="-571500">
              <a:tabLst>
                <a:tab pos="2571750" algn="l"/>
              </a:tabLst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tabLst>
                <a:tab pos="2571750" algn="l"/>
              </a:tabLst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tabLst>
                <a:tab pos="2571750" algn="l"/>
              </a:tabLst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tabLst>
                <a:tab pos="2571750" algn="l"/>
              </a:tabLst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tabLst>
                <a:tab pos="2571750" algn="l"/>
              </a:tabLst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571750" algn="l"/>
              </a:tabLs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571750" algn="l"/>
              </a:tabLs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571750" algn="l"/>
              </a:tabLs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571750" algn="l"/>
              </a:tabLs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Aft>
                <a:spcPct val="20000"/>
              </a:spcAft>
            </a:pPr>
            <a:r>
              <a:rPr lang="en-US" altLang="da-DK" sz="2400"/>
              <a:t>Task list - annotated</a:t>
            </a:r>
          </a:p>
          <a:p>
            <a:pPr algn="l">
              <a:spcAft>
                <a:spcPct val="20000"/>
              </a:spcAft>
            </a:pPr>
            <a:r>
              <a:rPr lang="en-US" altLang="da-DK"/>
              <a:t>1. Reception</a:t>
            </a:r>
          </a:p>
          <a:p>
            <a:pPr algn="l">
              <a:spcAft>
                <a:spcPct val="20000"/>
              </a:spcAft>
            </a:pPr>
            <a:r>
              <a:rPr lang="en-US" altLang="da-DK"/>
              <a:t>T1.1	Book room. </a:t>
            </a:r>
            <a:r>
              <a:rPr lang="en-US" altLang="da-DK" b="0"/>
              <a:t>May involve many rooms.</a:t>
            </a:r>
            <a:endParaRPr lang="en-US" altLang="da-DK"/>
          </a:p>
          <a:p>
            <a:pPr algn="l">
              <a:spcAft>
                <a:spcPct val="20000"/>
              </a:spcAft>
            </a:pPr>
            <a:r>
              <a:rPr lang="en-US" altLang="da-DK"/>
              <a:t>T1.2 	Check in.</a:t>
            </a:r>
            <a:r>
              <a:rPr lang="en-US" altLang="da-DK" b="0"/>
              <a:t> Some guests have booked in advance, some not.</a:t>
            </a:r>
            <a:endParaRPr lang="en-US" altLang="da-DK"/>
          </a:p>
          <a:p>
            <a:pPr algn="l"/>
            <a:r>
              <a:rPr lang="en-US" altLang="da-DK"/>
              <a:t>T1.3 	Check out.</a:t>
            </a:r>
            <a:r>
              <a:rPr lang="en-US" altLang="da-DK" b="0"/>
              <a:t> Review account, then invoice.</a:t>
            </a:r>
          </a:p>
          <a:p>
            <a:pPr algn="l"/>
            <a:r>
              <a:rPr lang="en-US" altLang="da-DK" b="0"/>
              <a:t>	</a:t>
            </a:r>
            <a:r>
              <a:rPr lang="en-US" altLang="da-DK"/>
              <a:t>Problem: </a:t>
            </a:r>
            <a:r>
              <a:rPr lang="en-US" altLang="da-DK" b="0"/>
              <a:t>Checkout queue in the morning.</a:t>
            </a:r>
          </a:p>
          <a:p>
            <a:pPr algn="l">
              <a:spcAft>
                <a:spcPct val="20000"/>
              </a:spcAft>
            </a:pPr>
            <a:r>
              <a:rPr lang="en-US" altLang="da-DK" b="0"/>
              <a:t>	</a:t>
            </a:r>
            <a:r>
              <a:rPr lang="en-US" altLang="da-DK"/>
              <a:t>Solution?</a:t>
            </a:r>
            <a:r>
              <a:rPr lang="en-US" altLang="da-DK" b="0"/>
              <a:t> Self-service checkout.</a:t>
            </a:r>
            <a:endParaRPr lang="en-US" altLang="da-DK"/>
          </a:p>
          <a:p>
            <a:pPr algn="l">
              <a:spcAft>
                <a:spcPct val="20000"/>
              </a:spcAft>
            </a:pPr>
            <a:r>
              <a:rPr lang="en-US" altLang="da-DK"/>
              <a:t>T1.4 	Change room.</a:t>
            </a:r>
            <a:r>
              <a:rPr lang="en-US" altLang="da-DK" b="0"/>
              <a:t> Possible any time during the stay.</a:t>
            </a:r>
            <a:endParaRPr lang="en-US" altLang="da-DK"/>
          </a:p>
          <a:p>
            <a:pPr algn="l"/>
            <a:r>
              <a:rPr lang="en-US" altLang="da-DK"/>
              <a:t>T1.5 	Record services and breakfast list. </a:t>
            </a:r>
            <a:r>
              <a:rPr lang="en-US" altLang="da-DK" b="0"/>
              <a:t>Breakfast list daily, service notes at any time.</a:t>
            </a:r>
          </a:p>
          <a:p>
            <a:pPr algn="l"/>
            <a:r>
              <a:rPr lang="en-US" altLang="da-DK" b="0"/>
              <a:t>	</a:t>
            </a:r>
            <a:r>
              <a:rPr lang="en-US" altLang="da-DK"/>
              <a:t>Clever:</a:t>
            </a:r>
            <a:r>
              <a:rPr lang="en-US" altLang="da-DK" b="0"/>
              <a:t> Special screen for breakfast list.</a:t>
            </a:r>
          </a:p>
          <a:p>
            <a:pPr algn="l"/>
            <a:endParaRPr lang="en-US" altLang="da-DK" b="0"/>
          </a:p>
          <a:p>
            <a:pPr algn="l">
              <a:spcAft>
                <a:spcPct val="20000"/>
              </a:spcAft>
            </a:pPr>
            <a:r>
              <a:rPr lang="en-US" altLang="da-DK"/>
              <a:t>2. Staff scheduling</a:t>
            </a:r>
          </a:p>
          <a:p>
            <a:pPr algn="l"/>
            <a:r>
              <a:rPr lang="en-US" altLang="da-DK"/>
              <a:t>T2.1 	Record leave</a:t>
            </a:r>
          </a:p>
          <a:p>
            <a:pPr algn="l"/>
            <a:r>
              <a:rPr lang="en-US" altLang="da-DK"/>
              <a:t>T2.2 	. . .</a:t>
            </a:r>
          </a:p>
        </p:txBody>
      </p:sp>
      <p:sp>
        <p:nvSpPr>
          <p:cNvPr id="5124" name="AutoShape 44"/>
          <p:cNvSpPr>
            <a:spLocks noChangeArrowheads="1"/>
          </p:cNvSpPr>
          <p:nvPr/>
        </p:nvSpPr>
        <p:spPr bwMode="auto">
          <a:xfrm>
            <a:off x="4464050" y="1096963"/>
            <a:ext cx="1241425" cy="398462"/>
          </a:xfrm>
          <a:prstGeom prst="wedgeRoundRectCallout">
            <a:avLst>
              <a:gd name="adj1" fmla="val -203681"/>
              <a:gd name="adj2" fmla="val 44162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a-DK" altLang="da-DK" b="0" noProof="1"/>
              <a:t>Work area</a:t>
            </a:r>
          </a:p>
        </p:txBody>
      </p:sp>
      <p:sp>
        <p:nvSpPr>
          <p:cNvPr id="5125" name="AutoShape 45"/>
          <p:cNvSpPr>
            <a:spLocks noChangeArrowheads="1"/>
          </p:cNvSpPr>
          <p:nvPr/>
        </p:nvSpPr>
        <p:spPr bwMode="auto">
          <a:xfrm>
            <a:off x="4464050" y="4824413"/>
            <a:ext cx="1241425" cy="398462"/>
          </a:xfrm>
          <a:prstGeom prst="wedgeRoundRectCallout">
            <a:avLst>
              <a:gd name="adj1" fmla="val -169181"/>
              <a:gd name="adj2" fmla="val 5380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a-DK" altLang="da-DK" b="0" noProof="1"/>
              <a:t>Work area</a:t>
            </a:r>
          </a:p>
        </p:txBody>
      </p:sp>
      <p:grpSp>
        <p:nvGrpSpPr>
          <p:cNvPr id="157750" name="Group 54"/>
          <p:cNvGrpSpPr>
            <a:grpSpLocks/>
          </p:cNvGrpSpPr>
          <p:nvPr/>
        </p:nvGrpSpPr>
        <p:grpSpPr bwMode="auto">
          <a:xfrm>
            <a:off x="6357938" y="2725738"/>
            <a:ext cx="1733550" cy="1865312"/>
            <a:chOff x="4005" y="1717"/>
            <a:chExt cx="1092" cy="1175"/>
          </a:xfrm>
        </p:grpSpPr>
        <p:sp>
          <p:nvSpPr>
            <p:cNvPr id="5130" name="AutoShape 48"/>
            <p:cNvSpPr>
              <a:spLocks noChangeArrowheads="1"/>
            </p:cNvSpPr>
            <p:nvPr/>
          </p:nvSpPr>
          <p:spPr bwMode="auto">
            <a:xfrm>
              <a:off x="4005" y="2058"/>
              <a:ext cx="1092" cy="251"/>
            </a:xfrm>
            <a:prstGeom prst="wedgeRoundRectCallout">
              <a:avLst>
                <a:gd name="adj1" fmla="val -107236"/>
                <a:gd name="adj2" fmla="val -40662"/>
                <a:gd name="adj3" fmla="val 16667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/>
              <a:r>
                <a:rPr lang="da-DK" altLang="da-DK" b="0" noProof="1"/>
                <a:t>Possible future</a:t>
              </a:r>
            </a:p>
          </p:txBody>
        </p:sp>
        <p:sp>
          <p:nvSpPr>
            <p:cNvPr id="5131" name="AutoShape 47"/>
            <p:cNvSpPr>
              <a:spLocks noChangeArrowheads="1"/>
            </p:cNvSpPr>
            <p:nvPr/>
          </p:nvSpPr>
          <p:spPr bwMode="auto">
            <a:xfrm>
              <a:off x="4167" y="1717"/>
              <a:ext cx="920" cy="251"/>
            </a:xfrm>
            <a:prstGeom prst="wedgeRoundRectCallout">
              <a:avLst>
                <a:gd name="adj1" fmla="val -115009"/>
                <a:gd name="adj2" fmla="val 15370"/>
                <a:gd name="adj3" fmla="val 16667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/>
              <a:r>
                <a:rPr lang="da-DK" altLang="da-DK" b="0" noProof="1"/>
                <a:t>Present way</a:t>
              </a:r>
            </a:p>
          </p:txBody>
        </p:sp>
        <p:sp>
          <p:nvSpPr>
            <p:cNvPr id="5132" name="AutoShape 49"/>
            <p:cNvSpPr>
              <a:spLocks noChangeArrowheads="1"/>
            </p:cNvSpPr>
            <p:nvPr/>
          </p:nvSpPr>
          <p:spPr bwMode="auto">
            <a:xfrm>
              <a:off x="4167" y="2641"/>
              <a:ext cx="920" cy="251"/>
            </a:xfrm>
            <a:prstGeom prst="wedgeRoundRectCallout">
              <a:avLst>
                <a:gd name="adj1" fmla="val -115009"/>
                <a:gd name="adj2" fmla="val 15370"/>
                <a:gd name="adj3" fmla="val 16667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/>
              <a:r>
                <a:rPr lang="da-DK" altLang="da-DK" b="0" noProof="1"/>
                <a:t>Present way</a:t>
              </a:r>
            </a:p>
          </p:txBody>
        </p:sp>
      </p:grpSp>
      <p:grpSp>
        <p:nvGrpSpPr>
          <p:cNvPr id="157749" name="Group 53"/>
          <p:cNvGrpSpPr>
            <a:grpSpLocks/>
          </p:cNvGrpSpPr>
          <p:nvPr/>
        </p:nvGrpSpPr>
        <p:grpSpPr bwMode="auto">
          <a:xfrm>
            <a:off x="4616450" y="1617663"/>
            <a:ext cx="3932238" cy="4478337"/>
            <a:chOff x="2812" y="1019"/>
            <a:chExt cx="2477" cy="2821"/>
          </a:xfrm>
        </p:grpSpPr>
        <p:sp>
          <p:nvSpPr>
            <p:cNvPr id="5128" name="AutoShape 43"/>
            <p:cNvSpPr>
              <a:spLocks noChangeArrowheads="1"/>
            </p:cNvSpPr>
            <p:nvPr/>
          </p:nvSpPr>
          <p:spPr bwMode="auto">
            <a:xfrm>
              <a:off x="3986" y="1019"/>
              <a:ext cx="1303" cy="624"/>
            </a:xfrm>
            <a:prstGeom prst="wedgeRoundRectCallout">
              <a:avLst>
                <a:gd name="adj1" fmla="val -105861"/>
                <a:gd name="adj2" fmla="val -32880"/>
                <a:gd name="adj3" fmla="val 16667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/>
              <a:r>
                <a:rPr lang="da-DK" altLang="da-DK" b="0" noProof="1"/>
                <a:t>Task:</a:t>
              </a:r>
            </a:p>
            <a:p>
              <a:pPr algn="l"/>
              <a:r>
                <a:rPr lang="da-DK" altLang="da-DK" b="0" noProof="1"/>
                <a:t>Domain-level</a:t>
              </a:r>
              <a:r>
                <a:rPr lang="da-DK" altLang="da-DK" b="0"/>
                <a:t>:</a:t>
              </a:r>
              <a:endParaRPr lang="da-DK" altLang="da-DK" b="0" noProof="1"/>
            </a:p>
            <a:p>
              <a:pPr algn="l"/>
              <a:r>
                <a:rPr lang="da-DK" altLang="da-DK" b="0"/>
                <a:t>Human+computer</a:t>
              </a:r>
              <a:endParaRPr lang="da-DK" altLang="da-DK" b="0" noProof="1"/>
            </a:p>
          </p:txBody>
        </p:sp>
        <p:sp>
          <p:nvSpPr>
            <p:cNvPr id="5129" name="AutoShape 50"/>
            <p:cNvSpPr>
              <a:spLocks noChangeArrowheads="1"/>
            </p:cNvSpPr>
            <p:nvPr/>
          </p:nvSpPr>
          <p:spPr bwMode="auto">
            <a:xfrm>
              <a:off x="2812" y="3589"/>
              <a:ext cx="1472" cy="251"/>
            </a:xfrm>
            <a:prstGeom prst="wedgeRoundRectCallout">
              <a:avLst>
                <a:gd name="adj1" fmla="val -120245"/>
                <a:gd name="adj2" fmla="val -128486"/>
                <a:gd name="adj3" fmla="val 16667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da-DK" altLang="da-DK" b="0"/>
                <a:t>Imperative language</a:t>
              </a:r>
              <a:endParaRPr lang="da-DK" altLang="da-DK" b="0" noProof="1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7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3"/>
          <p:cNvSpPr txBox="1">
            <a:spLocks noChangeArrowheads="1"/>
          </p:cNvSpPr>
          <p:nvPr/>
        </p:nvSpPr>
        <p:spPr bwMode="auto">
          <a:xfrm>
            <a:off x="539750" y="2265363"/>
            <a:ext cx="3892550" cy="4033837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/>
          <a:lstStyle>
            <a:lvl1pPr>
              <a:tabLst>
                <a:tab pos="381000" algn="l"/>
                <a:tab pos="1238250" algn="l"/>
                <a:tab pos="2667000" algn="l"/>
              </a:tabLst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tabLst>
                <a:tab pos="381000" algn="l"/>
                <a:tab pos="1238250" algn="l"/>
                <a:tab pos="2667000" algn="l"/>
              </a:tabLst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tabLst>
                <a:tab pos="381000" algn="l"/>
                <a:tab pos="1238250" algn="l"/>
                <a:tab pos="2667000" algn="l"/>
              </a:tabLst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tabLst>
                <a:tab pos="381000" algn="l"/>
                <a:tab pos="1238250" algn="l"/>
                <a:tab pos="2667000" algn="l"/>
              </a:tabLst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tabLst>
                <a:tab pos="381000" algn="l"/>
                <a:tab pos="1238250" algn="l"/>
                <a:tab pos="2667000" algn="l"/>
              </a:tabLst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2667000" algn="l"/>
              </a:tabLs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2667000" algn="l"/>
              </a:tabLs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2667000" algn="l"/>
              </a:tabLs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2667000" algn="l"/>
              </a:tabLs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Aft>
                <a:spcPct val="30000"/>
              </a:spcAft>
            </a:pPr>
            <a:r>
              <a:rPr lang="en-US" altLang="da-DK"/>
              <a:t>Subtasks:</a:t>
            </a:r>
            <a:endParaRPr lang="en-US" altLang="da-DK" b="0"/>
          </a:p>
          <a:p>
            <a:pPr algn="l"/>
            <a:r>
              <a:rPr lang="en-US" altLang="da-DK" b="0"/>
              <a:t>1.	Find room.</a:t>
            </a:r>
          </a:p>
          <a:p>
            <a:pPr algn="l"/>
            <a:endParaRPr lang="en-US" altLang="da-DK" b="0"/>
          </a:p>
          <a:p>
            <a:pPr algn="l"/>
            <a:endParaRPr lang="en-US" altLang="da-DK" b="0"/>
          </a:p>
          <a:p>
            <a:pPr algn="l"/>
            <a:r>
              <a:rPr lang="en-US" altLang="da-DK" b="0"/>
              <a:t>1a.	Guest has booked in advance.</a:t>
            </a:r>
          </a:p>
          <a:p>
            <a:pPr algn="l">
              <a:spcAft>
                <a:spcPct val="30000"/>
              </a:spcAft>
            </a:pPr>
            <a:r>
              <a:rPr lang="en-US" altLang="da-DK" b="0"/>
              <a:t>1b.	No suitable room.</a:t>
            </a:r>
          </a:p>
          <a:p>
            <a:pPr algn="l">
              <a:spcAft>
                <a:spcPct val="30000"/>
              </a:spcAft>
            </a:pPr>
            <a:r>
              <a:rPr lang="en-US" altLang="da-DK" b="0"/>
              <a:t>2.	Record guest data.</a:t>
            </a:r>
            <a:br>
              <a:rPr lang="en-US" altLang="da-DK" b="0"/>
            </a:br>
            <a:r>
              <a:rPr lang="en-US" altLang="da-DK" b="0"/>
              <a:t>2a.	Guest recorded at booking.</a:t>
            </a:r>
            <a:br>
              <a:rPr lang="en-US" altLang="da-DK" b="0"/>
            </a:br>
            <a:r>
              <a:rPr lang="en-US" altLang="da-DK" b="0"/>
              <a:t>2b.	Regular guest.</a:t>
            </a:r>
          </a:p>
          <a:p>
            <a:pPr algn="l">
              <a:spcAft>
                <a:spcPct val="30000"/>
              </a:spcAft>
            </a:pPr>
            <a:r>
              <a:rPr lang="en-US" altLang="da-DK" b="0"/>
              <a:t>3.	Record that guest is checked in.</a:t>
            </a:r>
          </a:p>
          <a:p>
            <a:pPr algn="l"/>
            <a:r>
              <a:rPr lang="en-US" altLang="da-DK" b="0"/>
              <a:t>4.	Deliver key.</a:t>
            </a:r>
            <a:endParaRPr lang="en-US" altLang="da-DK" b="0" u="sng"/>
          </a:p>
          <a:p>
            <a:pPr algn="l"/>
            <a:endParaRPr lang="en-US" altLang="da-DK" b="0"/>
          </a:p>
          <a:p>
            <a:pPr algn="l">
              <a:spcAft>
                <a:spcPct val="30000"/>
              </a:spcAft>
            </a:pPr>
            <a:endParaRPr lang="en-US" altLang="da-DK" b="0"/>
          </a:p>
        </p:txBody>
      </p:sp>
      <p:sp>
        <p:nvSpPr>
          <p:cNvPr id="193538" name="Text Box 2"/>
          <p:cNvSpPr txBox="1">
            <a:spLocks noChangeArrowheads="1"/>
          </p:cNvSpPr>
          <p:nvPr/>
        </p:nvSpPr>
        <p:spPr bwMode="auto">
          <a:xfrm>
            <a:off x="539750" y="2286000"/>
            <a:ext cx="3892550" cy="4033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/>
          <a:lstStyle>
            <a:lvl1pPr>
              <a:tabLst>
                <a:tab pos="381000" algn="l"/>
                <a:tab pos="1238250" algn="l"/>
                <a:tab pos="2667000" algn="l"/>
              </a:tabLst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tabLst>
                <a:tab pos="381000" algn="l"/>
                <a:tab pos="1238250" algn="l"/>
                <a:tab pos="2667000" algn="l"/>
              </a:tabLst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tabLst>
                <a:tab pos="381000" algn="l"/>
                <a:tab pos="1238250" algn="l"/>
                <a:tab pos="2667000" algn="l"/>
              </a:tabLst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tabLst>
                <a:tab pos="381000" algn="l"/>
                <a:tab pos="1238250" algn="l"/>
                <a:tab pos="2667000" algn="l"/>
              </a:tabLst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tabLst>
                <a:tab pos="381000" algn="l"/>
                <a:tab pos="1238250" algn="l"/>
                <a:tab pos="2667000" algn="l"/>
              </a:tabLst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2667000" algn="l"/>
              </a:tabLs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2667000" algn="l"/>
              </a:tabLs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2667000" algn="l"/>
              </a:tabLs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2667000" algn="l"/>
              </a:tabLs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Aft>
                <a:spcPct val="30000"/>
              </a:spcAft>
            </a:pPr>
            <a:endParaRPr lang="en-US" altLang="da-DK" b="0"/>
          </a:p>
          <a:p>
            <a:pPr algn="l"/>
            <a:endParaRPr lang="en-US" altLang="da-DK" b="0"/>
          </a:p>
          <a:p>
            <a:pPr algn="l">
              <a:spcAft>
                <a:spcPct val="30000"/>
              </a:spcAft>
            </a:pPr>
            <a:r>
              <a:rPr lang="en-US" altLang="da-DK"/>
              <a:t>Problem:</a:t>
            </a:r>
            <a:r>
              <a:rPr lang="en-US" altLang="da-DK" b="0"/>
              <a:t> Guest wants neighbor rooms; price bargain.</a:t>
            </a:r>
            <a:br>
              <a:rPr lang="en-US" altLang="da-DK" b="0"/>
            </a:br>
            <a:r>
              <a:rPr lang="en-US" altLang="da-DK" b="0"/>
              <a:t/>
            </a:r>
            <a:br>
              <a:rPr lang="en-US" altLang="da-DK" b="0"/>
            </a:br>
            <a:endParaRPr lang="en-US" altLang="da-DK" b="0"/>
          </a:p>
          <a:p>
            <a:pPr algn="l">
              <a:spcAft>
                <a:spcPct val="30000"/>
              </a:spcAft>
            </a:pPr>
            <a:r>
              <a:rPr lang="en-US" altLang="da-DK" b="0"/>
              <a:t/>
            </a:r>
            <a:br>
              <a:rPr lang="en-US" altLang="da-DK" b="0"/>
            </a:br>
            <a:r>
              <a:rPr lang="en-US" altLang="da-DK" b="0"/>
              <a:t/>
            </a:r>
            <a:br>
              <a:rPr lang="en-US" altLang="da-DK" b="0"/>
            </a:br>
            <a:endParaRPr lang="en-US" altLang="da-DK" b="0"/>
          </a:p>
          <a:p>
            <a:pPr algn="l">
              <a:spcAft>
                <a:spcPct val="30000"/>
              </a:spcAft>
            </a:pPr>
            <a:endParaRPr lang="en-US" altLang="da-DK" b="0"/>
          </a:p>
          <a:p>
            <a:pPr algn="l">
              <a:spcAft>
                <a:spcPct val="30000"/>
              </a:spcAft>
            </a:pPr>
            <a:r>
              <a:rPr lang="en-US" altLang="da-DK"/>
              <a:t/>
            </a:r>
            <a:br>
              <a:rPr lang="en-US" altLang="da-DK"/>
            </a:br>
            <a:r>
              <a:rPr lang="en-US" altLang="da-DK"/>
              <a:t>Problem:</a:t>
            </a:r>
            <a:r>
              <a:rPr lang="en-US" altLang="da-DK" b="0"/>
              <a:t> Guest forgets to return the key; guest wants two keys.</a:t>
            </a: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539750" y="741363"/>
            <a:ext cx="7848600" cy="1544637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>
            <a:spAutoFit/>
          </a:bodyPr>
          <a:lstStyle>
            <a:lvl1pPr>
              <a:tabLst>
                <a:tab pos="381000" algn="l"/>
                <a:tab pos="1238250" algn="l"/>
                <a:tab pos="2667000" algn="l"/>
              </a:tabLst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tabLst>
                <a:tab pos="381000" algn="l"/>
                <a:tab pos="1238250" algn="l"/>
                <a:tab pos="2667000" algn="l"/>
              </a:tabLst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tabLst>
                <a:tab pos="381000" algn="l"/>
                <a:tab pos="1238250" algn="l"/>
                <a:tab pos="2667000" algn="l"/>
              </a:tabLst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tabLst>
                <a:tab pos="381000" algn="l"/>
                <a:tab pos="1238250" algn="l"/>
                <a:tab pos="2667000" algn="l"/>
              </a:tabLst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tabLst>
                <a:tab pos="381000" algn="l"/>
                <a:tab pos="1238250" algn="l"/>
                <a:tab pos="2667000" algn="l"/>
              </a:tabLst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2667000" algn="l"/>
              </a:tabLs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2667000" algn="l"/>
              </a:tabLs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2667000" algn="l"/>
              </a:tabLs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2667000" algn="l"/>
              </a:tabLs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da-DK"/>
              <a:t>T1.2</a:t>
            </a:r>
            <a:r>
              <a:rPr lang="en-US" altLang="da-DK" b="0"/>
              <a:t>:	Check in</a:t>
            </a:r>
          </a:p>
          <a:p>
            <a:pPr algn="l"/>
            <a:r>
              <a:rPr lang="en-US" altLang="da-DK" b="0"/>
              <a:t>Start:	A guest arrives.</a:t>
            </a:r>
          </a:p>
          <a:p>
            <a:pPr algn="l"/>
            <a:r>
              <a:rPr lang="en-US" altLang="da-DK" b="0"/>
              <a:t>End:	The guest has got room(s) and key. Accounting started.</a:t>
            </a:r>
          </a:p>
          <a:p>
            <a:pPr algn="l"/>
            <a:r>
              <a:rPr lang="en-US" altLang="da-DK" b="0"/>
              <a:t>Frequency:	Total: Around 0.5 check ins per room per night. Per user: 60 ...</a:t>
            </a:r>
          </a:p>
          <a:p>
            <a:pPr algn="l"/>
            <a:r>
              <a:rPr lang="en-US" altLang="da-DK" b="0"/>
              <a:t>Difficult:	A bus with 50 guests arrive</a:t>
            </a:r>
            <a:r>
              <a:rPr lang="da-DK" altLang="da-DK" b="0"/>
              <a:t>s</a:t>
            </a:r>
            <a:endParaRPr lang="en-US" altLang="da-DK" b="0"/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539750" y="750888"/>
            <a:ext cx="7848600" cy="5548312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a-DK" altLang="da-DK"/>
          </a:p>
        </p:txBody>
      </p:sp>
      <p:sp>
        <p:nvSpPr>
          <p:cNvPr id="6150" name="Line 6"/>
          <p:cNvSpPr>
            <a:spLocks noChangeShapeType="1"/>
          </p:cNvSpPr>
          <p:nvPr/>
        </p:nvSpPr>
        <p:spPr bwMode="auto">
          <a:xfrm>
            <a:off x="539750" y="2659063"/>
            <a:ext cx="7848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6151" name="Line 7"/>
          <p:cNvSpPr>
            <a:spLocks noChangeShapeType="1"/>
          </p:cNvSpPr>
          <p:nvPr/>
        </p:nvSpPr>
        <p:spPr bwMode="auto">
          <a:xfrm>
            <a:off x="539750" y="4094163"/>
            <a:ext cx="7848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6152" name="Line 8"/>
          <p:cNvSpPr>
            <a:spLocks noChangeShapeType="1"/>
          </p:cNvSpPr>
          <p:nvPr/>
        </p:nvSpPr>
        <p:spPr bwMode="auto">
          <a:xfrm>
            <a:off x="539750" y="5033963"/>
            <a:ext cx="7848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193545" name="AutoShape 9"/>
          <p:cNvSpPr>
            <a:spLocks noChangeArrowheads="1"/>
          </p:cNvSpPr>
          <p:nvPr/>
        </p:nvSpPr>
        <p:spPr bwMode="auto">
          <a:xfrm>
            <a:off x="7502525" y="4475163"/>
            <a:ext cx="1089025" cy="695325"/>
          </a:xfrm>
          <a:prstGeom prst="wedgeRoundRectCallout">
            <a:avLst>
              <a:gd name="adj1" fmla="val -4519"/>
              <a:gd name="adj2" fmla="val -43153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da-DK" b="0"/>
              <a:t>Missing</a:t>
            </a:r>
          </a:p>
          <a:p>
            <a:r>
              <a:rPr lang="en-US" altLang="da-DK" b="0"/>
              <a:t>subtask?</a:t>
            </a:r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457200" y="76200"/>
            <a:ext cx="6003925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da-DK" sz="2400"/>
              <a:t>Fig 5.3B    Task description</a:t>
            </a:r>
            <a:endParaRPr lang="en-US" altLang="da-DK" sz="3200" b="0"/>
          </a:p>
        </p:txBody>
      </p:sp>
      <p:sp>
        <p:nvSpPr>
          <p:cNvPr id="193547" name="AutoShape 11"/>
          <p:cNvSpPr>
            <a:spLocks noChangeArrowheads="1"/>
          </p:cNvSpPr>
          <p:nvPr/>
        </p:nvSpPr>
        <p:spPr bwMode="auto">
          <a:xfrm>
            <a:off x="3578225" y="5976938"/>
            <a:ext cx="1146175" cy="695325"/>
          </a:xfrm>
          <a:prstGeom prst="wedgeRoundRectCallout">
            <a:avLst>
              <a:gd name="adj1" fmla="val -72852"/>
              <a:gd name="adj2" fmla="val -47491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da-DK" b="0"/>
              <a:t>Past: </a:t>
            </a:r>
          </a:p>
          <a:p>
            <a:r>
              <a:rPr lang="en-US" altLang="da-DK" b="0"/>
              <a:t>Problems</a:t>
            </a:r>
          </a:p>
        </p:txBody>
      </p:sp>
      <p:sp>
        <p:nvSpPr>
          <p:cNvPr id="6156" name="AutoShape 12"/>
          <p:cNvSpPr>
            <a:spLocks noChangeArrowheads="1"/>
          </p:cNvSpPr>
          <p:nvPr/>
        </p:nvSpPr>
        <p:spPr bwMode="auto">
          <a:xfrm>
            <a:off x="4724400" y="3581400"/>
            <a:ext cx="1006475" cy="398463"/>
          </a:xfrm>
          <a:prstGeom prst="wedgeRoundRectCallout">
            <a:avLst>
              <a:gd name="adj1" fmla="val -126657"/>
              <a:gd name="adj2" fmla="val 19324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da-DK" b="0"/>
              <a:t>Variants</a:t>
            </a:r>
          </a:p>
        </p:txBody>
      </p:sp>
      <p:sp>
        <p:nvSpPr>
          <p:cNvPr id="193549" name="AutoShape 13"/>
          <p:cNvSpPr>
            <a:spLocks noChangeArrowheads="1"/>
          </p:cNvSpPr>
          <p:nvPr/>
        </p:nvSpPr>
        <p:spPr bwMode="auto">
          <a:xfrm>
            <a:off x="5959475" y="3581400"/>
            <a:ext cx="828675" cy="398463"/>
          </a:xfrm>
          <a:prstGeom prst="wedgeRoundRectCallout">
            <a:avLst>
              <a:gd name="adj1" fmla="val -39847"/>
              <a:gd name="adj2" fmla="val -597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a-DK" altLang="da-DK" b="0" noProof="1"/>
              <a:t>Undo?</a:t>
            </a:r>
          </a:p>
        </p:txBody>
      </p:sp>
      <p:sp>
        <p:nvSpPr>
          <p:cNvPr id="6158" name="Line 14"/>
          <p:cNvSpPr>
            <a:spLocks noChangeShapeType="1"/>
          </p:cNvSpPr>
          <p:nvPr/>
        </p:nvSpPr>
        <p:spPr bwMode="auto">
          <a:xfrm>
            <a:off x="539750" y="5414963"/>
            <a:ext cx="7848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6159" name="AutoShape 15"/>
          <p:cNvSpPr>
            <a:spLocks noChangeArrowheads="1"/>
          </p:cNvSpPr>
          <p:nvPr/>
        </p:nvSpPr>
        <p:spPr bwMode="auto">
          <a:xfrm>
            <a:off x="4711700" y="2444750"/>
            <a:ext cx="3713163" cy="693738"/>
          </a:xfrm>
          <a:prstGeom prst="wedgeRoundRectCallout">
            <a:avLst>
              <a:gd name="adj1" fmla="val -117764"/>
              <a:gd name="adj2" fmla="val 8810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da-DK" altLang="da-DK" b="0" noProof="1"/>
              <a:t>Domain-level</a:t>
            </a:r>
            <a:r>
              <a:rPr lang="da-DK" altLang="da-DK" b="0"/>
              <a:t>: Human+computer</a:t>
            </a:r>
            <a:r>
              <a:rPr lang="da-DK" altLang="da-DK" b="0" noProof="1"/>
              <a:t>.</a:t>
            </a:r>
          </a:p>
          <a:p>
            <a:pPr algn="l"/>
            <a:r>
              <a:rPr lang="da-DK" altLang="da-DK" b="0" noProof="1"/>
              <a:t>Imperative language</a:t>
            </a:r>
          </a:p>
        </p:txBody>
      </p:sp>
      <p:sp>
        <p:nvSpPr>
          <p:cNvPr id="6160" name="AutoShape 16"/>
          <p:cNvSpPr>
            <a:spLocks noChangeArrowheads="1"/>
          </p:cNvSpPr>
          <p:nvPr/>
        </p:nvSpPr>
        <p:spPr bwMode="auto">
          <a:xfrm>
            <a:off x="5210175" y="5478463"/>
            <a:ext cx="2089150" cy="695325"/>
          </a:xfrm>
          <a:prstGeom prst="wedgeRoundRectCallout">
            <a:avLst>
              <a:gd name="adj1" fmla="val -103569"/>
              <a:gd name="adj2" fmla="val -33560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da-DK" altLang="da-DK" b="0" noProof="1"/>
              <a:t>Full reference to a</a:t>
            </a:r>
          </a:p>
          <a:p>
            <a:pPr algn="l"/>
            <a:r>
              <a:rPr lang="da-DK" altLang="da-DK" b="0" noProof="1"/>
              <a:t>subtask:  T1.2-4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3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3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3538" grpId="0"/>
      <p:bldP spid="193545" grpId="0" animBg="1" autoUpdateAnimBg="0"/>
      <p:bldP spid="193547" grpId="0" animBg="1"/>
      <p:bldP spid="193549" grpId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539750" y="2286000"/>
            <a:ext cx="3892550" cy="4033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/>
          <a:lstStyle>
            <a:lvl1pPr>
              <a:tabLst>
                <a:tab pos="381000" algn="l"/>
                <a:tab pos="1238250" algn="l"/>
                <a:tab pos="2667000" algn="l"/>
              </a:tabLst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tabLst>
                <a:tab pos="381000" algn="l"/>
                <a:tab pos="1238250" algn="l"/>
                <a:tab pos="2667000" algn="l"/>
              </a:tabLst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tabLst>
                <a:tab pos="381000" algn="l"/>
                <a:tab pos="1238250" algn="l"/>
                <a:tab pos="2667000" algn="l"/>
              </a:tabLst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tabLst>
                <a:tab pos="381000" algn="l"/>
                <a:tab pos="1238250" algn="l"/>
                <a:tab pos="2667000" algn="l"/>
              </a:tabLst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tabLst>
                <a:tab pos="381000" algn="l"/>
                <a:tab pos="1238250" algn="l"/>
                <a:tab pos="2667000" algn="l"/>
              </a:tabLst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2667000" algn="l"/>
              </a:tabLs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2667000" algn="l"/>
              </a:tabLs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2667000" algn="l"/>
              </a:tabLs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2667000" algn="l"/>
              </a:tabLs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Aft>
                <a:spcPct val="30000"/>
              </a:spcAft>
            </a:pPr>
            <a:endParaRPr lang="en-US" altLang="da-DK" b="0"/>
          </a:p>
          <a:p>
            <a:pPr algn="l"/>
            <a:endParaRPr lang="en-US" altLang="da-DK" b="0"/>
          </a:p>
          <a:p>
            <a:pPr algn="l">
              <a:spcAft>
                <a:spcPct val="30000"/>
              </a:spcAft>
            </a:pPr>
            <a:r>
              <a:rPr lang="en-US" altLang="da-DK"/>
              <a:t>Problem:</a:t>
            </a:r>
            <a:r>
              <a:rPr lang="en-US" altLang="da-DK" b="0"/>
              <a:t> Guest wants neighbor rooms; price bargain.</a:t>
            </a:r>
            <a:br>
              <a:rPr lang="en-US" altLang="da-DK" b="0"/>
            </a:br>
            <a:r>
              <a:rPr lang="en-US" altLang="da-DK" b="0"/>
              <a:t/>
            </a:r>
            <a:br>
              <a:rPr lang="en-US" altLang="da-DK" b="0"/>
            </a:br>
            <a:endParaRPr lang="en-US" altLang="da-DK" b="0"/>
          </a:p>
          <a:p>
            <a:pPr algn="l">
              <a:spcAft>
                <a:spcPct val="30000"/>
              </a:spcAft>
            </a:pPr>
            <a:r>
              <a:rPr lang="en-US" altLang="da-DK" b="0"/>
              <a:t/>
            </a:r>
            <a:br>
              <a:rPr lang="en-US" altLang="da-DK" b="0"/>
            </a:br>
            <a:r>
              <a:rPr lang="en-US" altLang="da-DK" b="0"/>
              <a:t/>
            </a:r>
            <a:br>
              <a:rPr lang="en-US" altLang="da-DK" b="0"/>
            </a:br>
            <a:endParaRPr lang="en-US" altLang="da-DK" b="0"/>
          </a:p>
          <a:p>
            <a:pPr algn="l">
              <a:spcAft>
                <a:spcPct val="30000"/>
              </a:spcAft>
            </a:pPr>
            <a:endParaRPr lang="en-US" altLang="da-DK" b="0"/>
          </a:p>
          <a:p>
            <a:pPr algn="l">
              <a:spcAft>
                <a:spcPct val="30000"/>
              </a:spcAft>
            </a:pPr>
            <a:r>
              <a:rPr lang="en-US" altLang="da-DK"/>
              <a:t/>
            </a:r>
            <a:br>
              <a:rPr lang="en-US" altLang="da-DK"/>
            </a:br>
            <a:r>
              <a:rPr lang="en-US" altLang="da-DK"/>
              <a:t>Problem:</a:t>
            </a:r>
            <a:r>
              <a:rPr lang="en-US" altLang="da-DK" b="0"/>
              <a:t> Guest forgets to return the key; guest wants two keys.</a:t>
            </a: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539750" y="2265363"/>
            <a:ext cx="3892550" cy="4033837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/>
          <a:lstStyle>
            <a:lvl1pPr>
              <a:tabLst>
                <a:tab pos="381000" algn="l"/>
                <a:tab pos="1238250" algn="l"/>
                <a:tab pos="2667000" algn="l"/>
              </a:tabLst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tabLst>
                <a:tab pos="381000" algn="l"/>
                <a:tab pos="1238250" algn="l"/>
                <a:tab pos="2667000" algn="l"/>
              </a:tabLst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tabLst>
                <a:tab pos="381000" algn="l"/>
                <a:tab pos="1238250" algn="l"/>
                <a:tab pos="2667000" algn="l"/>
              </a:tabLst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tabLst>
                <a:tab pos="381000" algn="l"/>
                <a:tab pos="1238250" algn="l"/>
                <a:tab pos="2667000" algn="l"/>
              </a:tabLst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tabLst>
                <a:tab pos="381000" algn="l"/>
                <a:tab pos="1238250" algn="l"/>
                <a:tab pos="2667000" algn="l"/>
              </a:tabLst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2667000" algn="l"/>
              </a:tabLs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2667000" algn="l"/>
              </a:tabLs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2667000" algn="l"/>
              </a:tabLs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2667000" algn="l"/>
              </a:tabLs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Aft>
                <a:spcPct val="30000"/>
              </a:spcAft>
            </a:pPr>
            <a:r>
              <a:rPr lang="en-US" altLang="da-DK"/>
              <a:t>Subtasks:</a:t>
            </a:r>
            <a:endParaRPr lang="en-US" altLang="da-DK" b="0"/>
          </a:p>
          <a:p>
            <a:pPr algn="l"/>
            <a:r>
              <a:rPr lang="en-US" altLang="da-DK" b="0"/>
              <a:t>1.	Find room.</a:t>
            </a:r>
          </a:p>
          <a:p>
            <a:pPr algn="l"/>
            <a:endParaRPr lang="en-US" altLang="da-DK" b="0"/>
          </a:p>
          <a:p>
            <a:pPr algn="l"/>
            <a:endParaRPr lang="en-US" altLang="da-DK" b="0"/>
          </a:p>
          <a:p>
            <a:pPr algn="l"/>
            <a:r>
              <a:rPr lang="en-US" altLang="da-DK" b="0"/>
              <a:t>1a.	Guest has booked in advance.</a:t>
            </a:r>
          </a:p>
          <a:p>
            <a:pPr algn="l">
              <a:spcAft>
                <a:spcPct val="30000"/>
              </a:spcAft>
            </a:pPr>
            <a:r>
              <a:rPr lang="en-US" altLang="da-DK" b="0"/>
              <a:t>1b.	No suitable room.</a:t>
            </a:r>
          </a:p>
          <a:p>
            <a:pPr algn="l">
              <a:spcAft>
                <a:spcPct val="30000"/>
              </a:spcAft>
            </a:pPr>
            <a:r>
              <a:rPr lang="en-US" altLang="da-DK" b="0"/>
              <a:t>2.	Record guest data.</a:t>
            </a:r>
            <a:br>
              <a:rPr lang="en-US" altLang="da-DK" b="0"/>
            </a:br>
            <a:r>
              <a:rPr lang="en-US" altLang="da-DK" b="0"/>
              <a:t>2a.	Guest recorded at booking.</a:t>
            </a:r>
            <a:br>
              <a:rPr lang="en-US" altLang="da-DK" b="0"/>
            </a:br>
            <a:r>
              <a:rPr lang="en-US" altLang="da-DK" b="0"/>
              <a:t>2b.	Regular guest.</a:t>
            </a:r>
          </a:p>
          <a:p>
            <a:pPr algn="l">
              <a:spcAft>
                <a:spcPct val="30000"/>
              </a:spcAft>
            </a:pPr>
            <a:r>
              <a:rPr lang="en-US" altLang="da-DK" b="0"/>
              <a:t>3.	Record that guest is checked in.</a:t>
            </a:r>
          </a:p>
          <a:p>
            <a:pPr algn="l"/>
            <a:r>
              <a:rPr lang="en-US" altLang="da-DK" b="0"/>
              <a:t>4.	Deliver key.</a:t>
            </a:r>
            <a:endParaRPr lang="en-US" altLang="da-DK" b="0" u="sng"/>
          </a:p>
          <a:p>
            <a:pPr algn="l"/>
            <a:endParaRPr lang="en-US" altLang="da-DK" b="0"/>
          </a:p>
          <a:p>
            <a:pPr algn="l">
              <a:spcAft>
                <a:spcPct val="30000"/>
              </a:spcAft>
            </a:pPr>
            <a:endParaRPr lang="en-US" altLang="da-DK" b="0"/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539750" y="741363"/>
            <a:ext cx="7848600" cy="1544637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72000">
            <a:spAutoFit/>
          </a:bodyPr>
          <a:lstStyle>
            <a:lvl1pPr>
              <a:tabLst>
                <a:tab pos="1238250" algn="l"/>
                <a:tab pos="2667000" algn="l"/>
              </a:tabLst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tabLst>
                <a:tab pos="1238250" algn="l"/>
                <a:tab pos="2667000" algn="l"/>
              </a:tabLst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tabLst>
                <a:tab pos="1238250" algn="l"/>
                <a:tab pos="2667000" algn="l"/>
              </a:tabLst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tabLst>
                <a:tab pos="1238250" algn="l"/>
                <a:tab pos="2667000" algn="l"/>
              </a:tabLst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tabLst>
                <a:tab pos="1238250" algn="l"/>
                <a:tab pos="2667000" algn="l"/>
              </a:tabLst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238250" algn="l"/>
                <a:tab pos="2667000" algn="l"/>
              </a:tabLs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238250" algn="l"/>
                <a:tab pos="2667000" algn="l"/>
              </a:tabLs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238250" algn="l"/>
                <a:tab pos="2667000" algn="l"/>
              </a:tabLs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238250" algn="l"/>
                <a:tab pos="2667000" algn="l"/>
              </a:tabLs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da-DK"/>
              <a:t>T1.2</a:t>
            </a:r>
            <a:r>
              <a:rPr lang="en-US" altLang="da-DK" b="0"/>
              <a:t>:	Check in</a:t>
            </a:r>
          </a:p>
          <a:p>
            <a:pPr algn="l"/>
            <a:r>
              <a:rPr lang="en-US" altLang="da-DK" b="0"/>
              <a:t>Start:	A guest arrives.</a:t>
            </a:r>
          </a:p>
          <a:p>
            <a:pPr algn="l"/>
            <a:r>
              <a:rPr lang="en-US" altLang="da-DK" b="0"/>
              <a:t>End:	The guest has got room(s) and key. Accounting started.</a:t>
            </a:r>
          </a:p>
          <a:p>
            <a:pPr algn="l"/>
            <a:r>
              <a:rPr lang="en-US" altLang="da-DK" b="0"/>
              <a:t>Frequency:	Total: Around 0.5 check ins per room per night. Per user: 60 ...</a:t>
            </a:r>
          </a:p>
          <a:p>
            <a:pPr algn="l"/>
            <a:r>
              <a:rPr lang="en-US" altLang="da-DK" b="0"/>
              <a:t>Difficult:	A bus with 50 guests arrives</a:t>
            </a:r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539750" y="750888"/>
            <a:ext cx="7848600" cy="5548312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a-DK" altLang="da-DK"/>
          </a:p>
        </p:txBody>
      </p:sp>
      <p:sp>
        <p:nvSpPr>
          <p:cNvPr id="7174" name="Line 6"/>
          <p:cNvSpPr>
            <a:spLocks noChangeShapeType="1"/>
          </p:cNvSpPr>
          <p:nvPr/>
        </p:nvSpPr>
        <p:spPr bwMode="auto">
          <a:xfrm>
            <a:off x="539750" y="2659063"/>
            <a:ext cx="7848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7175" name="Line 7"/>
          <p:cNvSpPr>
            <a:spLocks noChangeShapeType="1"/>
          </p:cNvSpPr>
          <p:nvPr/>
        </p:nvSpPr>
        <p:spPr bwMode="auto">
          <a:xfrm>
            <a:off x="539750" y="4094163"/>
            <a:ext cx="7848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7176" name="Line 8"/>
          <p:cNvSpPr>
            <a:spLocks noChangeShapeType="1"/>
          </p:cNvSpPr>
          <p:nvPr/>
        </p:nvSpPr>
        <p:spPr bwMode="auto">
          <a:xfrm>
            <a:off x="539750" y="5033963"/>
            <a:ext cx="7848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7177" name="Text Box 13"/>
          <p:cNvSpPr txBox="1">
            <a:spLocks noChangeArrowheads="1"/>
          </p:cNvSpPr>
          <p:nvPr/>
        </p:nvSpPr>
        <p:spPr bwMode="auto">
          <a:xfrm>
            <a:off x="457200" y="76200"/>
            <a:ext cx="6003925" cy="463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da-DK" sz="2400"/>
              <a:t>Fig 5.3D    Task &amp; support approach</a:t>
            </a:r>
            <a:endParaRPr lang="en-US" altLang="da-DK" sz="3200" b="0"/>
          </a:p>
        </p:txBody>
      </p:sp>
      <p:sp>
        <p:nvSpPr>
          <p:cNvPr id="7178" name="AutoShape 14"/>
          <p:cNvSpPr>
            <a:spLocks noChangeArrowheads="1"/>
          </p:cNvSpPr>
          <p:nvPr/>
        </p:nvSpPr>
        <p:spPr bwMode="auto">
          <a:xfrm>
            <a:off x="3578225" y="5989638"/>
            <a:ext cx="1146175" cy="695325"/>
          </a:xfrm>
          <a:prstGeom prst="wedgeRoundRectCallout">
            <a:avLst>
              <a:gd name="adj1" fmla="val -72852"/>
              <a:gd name="adj2" fmla="val -47491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da-DK" b="0"/>
              <a:t>Past: </a:t>
            </a:r>
          </a:p>
          <a:p>
            <a:r>
              <a:rPr lang="en-US" altLang="da-DK" b="0"/>
              <a:t>Problems</a:t>
            </a:r>
          </a:p>
        </p:txBody>
      </p:sp>
      <p:sp>
        <p:nvSpPr>
          <p:cNvPr id="7179" name="Line 17"/>
          <p:cNvSpPr>
            <a:spLocks noChangeShapeType="1"/>
          </p:cNvSpPr>
          <p:nvPr/>
        </p:nvSpPr>
        <p:spPr bwMode="auto">
          <a:xfrm>
            <a:off x="539750" y="5414963"/>
            <a:ext cx="7848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grpSp>
        <p:nvGrpSpPr>
          <p:cNvPr id="178195" name="Group 19"/>
          <p:cNvGrpSpPr>
            <a:grpSpLocks/>
          </p:cNvGrpSpPr>
          <p:nvPr/>
        </p:nvGrpSpPr>
        <p:grpSpPr bwMode="auto">
          <a:xfrm>
            <a:off x="4425950" y="2265363"/>
            <a:ext cx="4165600" cy="4419600"/>
            <a:chOff x="2788" y="1427"/>
            <a:chExt cx="2624" cy="2784"/>
          </a:xfrm>
        </p:grpSpPr>
        <p:sp>
          <p:nvSpPr>
            <p:cNvPr id="7181" name="Text Box 10"/>
            <p:cNvSpPr txBox="1">
              <a:spLocks noChangeArrowheads="1"/>
            </p:cNvSpPr>
            <p:nvPr/>
          </p:nvSpPr>
          <p:spPr bwMode="auto">
            <a:xfrm>
              <a:off x="2788" y="1427"/>
              <a:ext cx="2494" cy="23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72000" tIns="72000" rIns="72000" bIns="72000"/>
            <a:lstStyle>
              <a:lvl1pPr>
                <a:tabLst>
                  <a:tab pos="381000" algn="l"/>
                  <a:tab pos="1238250" algn="l"/>
                  <a:tab pos="266700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tabLst>
                  <a:tab pos="381000" algn="l"/>
                  <a:tab pos="1238250" algn="l"/>
                  <a:tab pos="266700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tabLst>
                  <a:tab pos="381000" algn="l"/>
                  <a:tab pos="1238250" algn="l"/>
                  <a:tab pos="266700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tabLst>
                  <a:tab pos="381000" algn="l"/>
                  <a:tab pos="1238250" algn="l"/>
                  <a:tab pos="266700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tabLst>
                  <a:tab pos="381000" algn="l"/>
                  <a:tab pos="1238250" algn="l"/>
                  <a:tab pos="266700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81000" algn="l"/>
                  <a:tab pos="1238250" algn="l"/>
                  <a:tab pos="266700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81000" algn="l"/>
                  <a:tab pos="1238250" algn="l"/>
                  <a:tab pos="266700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81000" algn="l"/>
                  <a:tab pos="1238250" algn="l"/>
                  <a:tab pos="266700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381000" algn="l"/>
                  <a:tab pos="1238250" algn="l"/>
                  <a:tab pos="2667000" algn="l"/>
                </a:tabLs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>
                <a:spcAft>
                  <a:spcPct val="30000"/>
                </a:spcAft>
              </a:pPr>
              <a:r>
                <a:rPr lang="en-US" altLang="da-DK"/>
                <a:t>Example solution:</a:t>
              </a:r>
              <a:endParaRPr lang="en-US" altLang="da-DK" b="0"/>
            </a:p>
            <a:p>
              <a:pPr algn="l">
                <a:spcAft>
                  <a:spcPct val="30000"/>
                </a:spcAft>
              </a:pPr>
              <a:r>
                <a:rPr lang="en-US" altLang="da-DK" b="0"/>
                <a:t>System shows free rooms on floor maps. </a:t>
              </a:r>
              <a:br>
                <a:rPr lang="en-US" altLang="da-DK" b="0"/>
              </a:br>
              <a:r>
                <a:rPr lang="en-US" altLang="da-DK" b="0"/>
                <a:t>System shows bargain prices, time and capacity dependent.</a:t>
              </a:r>
              <a:br>
                <a:rPr lang="en-US" altLang="da-DK" b="0"/>
              </a:br>
              <a:endParaRPr lang="en-US" altLang="da-DK" b="0"/>
            </a:p>
            <a:p>
              <a:pPr algn="l">
                <a:spcAft>
                  <a:spcPct val="30000"/>
                </a:spcAft>
              </a:pPr>
              <a:r>
                <a:rPr lang="en-US" altLang="da-DK" b="0"/>
                <a:t>(Simple data entry, see data model)</a:t>
              </a:r>
              <a:br>
                <a:rPr lang="en-US" altLang="da-DK" b="0"/>
              </a:br>
              <a:r>
                <a:rPr lang="en-US" altLang="da-DK" b="0"/>
                <a:t>(Search with many criteria, e.g. name, booking number, phone)</a:t>
              </a:r>
            </a:p>
            <a:p>
              <a:pPr algn="l">
                <a:spcAft>
                  <a:spcPct val="30000"/>
                </a:spcAft>
              </a:pPr>
              <a:endParaRPr lang="en-US" altLang="da-DK" b="0"/>
            </a:p>
            <a:p>
              <a:pPr algn="l"/>
              <a:r>
                <a:rPr lang="en-US" altLang="da-DK" b="0"/>
                <a:t>System prints electronic keys. New key for each customer.</a:t>
              </a:r>
            </a:p>
          </p:txBody>
        </p:sp>
        <p:sp>
          <p:nvSpPr>
            <p:cNvPr id="7182" name="AutoShape 11"/>
            <p:cNvSpPr>
              <a:spLocks noChangeArrowheads="1"/>
            </p:cNvSpPr>
            <p:nvPr/>
          </p:nvSpPr>
          <p:spPr bwMode="auto">
            <a:xfrm>
              <a:off x="4260" y="3773"/>
              <a:ext cx="1152" cy="438"/>
            </a:xfrm>
            <a:prstGeom prst="wedgeRoundRectCallout">
              <a:avLst>
                <a:gd name="adj1" fmla="val -75694"/>
                <a:gd name="adj2" fmla="val -64611"/>
                <a:gd name="adj3" fmla="val 16667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altLang="da-DK" b="0"/>
                <a:t>Future:</a:t>
              </a:r>
            </a:p>
            <a:p>
              <a:r>
                <a:rPr lang="en-US" altLang="da-DK" b="0"/>
                <a:t>Computer part</a:t>
              </a:r>
            </a:p>
          </p:txBody>
        </p:sp>
        <p:sp>
          <p:nvSpPr>
            <p:cNvPr id="7183" name="AutoShape 18"/>
            <p:cNvSpPr>
              <a:spLocks noChangeArrowheads="1"/>
            </p:cNvSpPr>
            <p:nvPr/>
          </p:nvSpPr>
          <p:spPr bwMode="auto">
            <a:xfrm>
              <a:off x="3156" y="3773"/>
              <a:ext cx="558" cy="438"/>
            </a:xfrm>
            <a:prstGeom prst="wedgeRoundRectCallout">
              <a:avLst>
                <a:gd name="adj1" fmla="val -44264"/>
                <a:gd name="adj2" fmla="val -93153"/>
                <a:gd name="adj3" fmla="val 16667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altLang="da-DK" b="0"/>
                <a:t>Explicit</a:t>
              </a:r>
            </a:p>
            <a:p>
              <a:r>
                <a:rPr lang="en-US" altLang="da-DK" b="0"/>
                <a:t>actor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685800" y="838200"/>
            <a:ext cx="7696200" cy="345757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a-DK" altLang="da-DK"/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609600" y="76200"/>
            <a:ext cx="6003925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da-DK" sz="2400"/>
              <a:t>5.3 Extra:   Typical UML use-case</a:t>
            </a:r>
            <a:endParaRPr lang="en-US" altLang="da-DK" sz="3200" b="0"/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679450" y="1843088"/>
            <a:ext cx="7696200" cy="2452687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44000" tIns="72000" rIns="72000" bIns="72000"/>
          <a:lstStyle>
            <a:lvl1pPr>
              <a:tabLst>
                <a:tab pos="381000" algn="l"/>
                <a:tab pos="1238250" algn="l"/>
                <a:tab pos="2667000" algn="l"/>
              </a:tabLst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tabLst>
                <a:tab pos="381000" algn="l"/>
                <a:tab pos="1238250" algn="l"/>
                <a:tab pos="2667000" algn="l"/>
              </a:tabLst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tabLst>
                <a:tab pos="381000" algn="l"/>
                <a:tab pos="1238250" algn="l"/>
                <a:tab pos="2667000" algn="l"/>
              </a:tabLst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tabLst>
                <a:tab pos="381000" algn="l"/>
                <a:tab pos="1238250" algn="l"/>
                <a:tab pos="2667000" algn="l"/>
              </a:tabLst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tabLst>
                <a:tab pos="381000" algn="l"/>
                <a:tab pos="1238250" algn="l"/>
                <a:tab pos="2667000" algn="l"/>
              </a:tabLst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2667000" algn="l"/>
              </a:tabLs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2667000" algn="l"/>
              </a:tabLs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2667000" algn="l"/>
              </a:tabLs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238250" algn="l"/>
                <a:tab pos="2667000" algn="l"/>
              </a:tabLs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Aft>
                <a:spcPct val="20000"/>
              </a:spcAft>
            </a:pPr>
            <a:r>
              <a:rPr lang="en-US" altLang="da-DK"/>
              <a:t>Subtasks:</a:t>
            </a:r>
            <a:endParaRPr lang="en-US" altLang="da-DK" b="0"/>
          </a:p>
          <a:p>
            <a:pPr algn="l"/>
            <a:r>
              <a:rPr lang="en-US" altLang="da-DK" b="0"/>
              <a:t>1.	Select room type.</a:t>
            </a:r>
          </a:p>
          <a:p>
            <a:pPr algn="l">
              <a:spcAft>
                <a:spcPct val="20000"/>
              </a:spcAft>
            </a:pPr>
            <a:r>
              <a:rPr lang="en-US" altLang="da-DK" b="0"/>
              <a:t>2.	Select desired period.</a:t>
            </a:r>
          </a:p>
          <a:p>
            <a:pPr algn="l"/>
            <a:r>
              <a:rPr lang="en-US" altLang="da-DK" b="0"/>
              <a:t>3.	Click </a:t>
            </a:r>
            <a:r>
              <a:rPr lang="en-US" altLang="da-DK" b="0" i="1"/>
              <a:t>Search</a:t>
            </a:r>
            <a:r>
              <a:rPr lang="en-US" altLang="da-DK" b="0"/>
              <a:t>.</a:t>
            </a:r>
            <a:endParaRPr lang="en-US" altLang="da-DK" b="0" u="sng"/>
          </a:p>
          <a:p>
            <a:pPr algn="l">
              <a:spcAft>
                <a:spcPct val="20000"/>
              </a:spcAft>
            </a:pPr>
            <a:r>
              <a:rPr lang="en-US" altLang="da-DK" b="0"/>
              <a:t>4.	System shows the first free room.</a:t>
            </a:r>
          </a:p>
          <a:p>
            <a:pPr algn="l">
              <a:spcAft>
                <a:spcPct val="20000"/>
              </a:spcAft>
            </a:pPr>
            <a:endParaRPr lang="en-US" altLang="da-DK" b="0"/>
          </a:p>
          <a:p>
            <a:pPr algn="l">
              <a:spcAft>
                <a:spcPct val="20000"/>
              </a:spcAft>
            </a:pPr>
            <a:r>
              <a:rPr lang="en-US" altLang="da-DK" b="0"/>
              <a:t>Variant: No free rooms</a:t>
            </a: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679450" y="838200"/>
            <a:ext cx="7702550" cy="99536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44000" tIns="72000" rIns="72000" bIns="72000">
            <a:spAutoFit/>
          </a:bodyPr>
          <a:lstStyle>
            <a:lvl1pPr>
              <a:tabLst>
                <a:tab pos="381000" algn="l"/>
                <a:tab pos="1524000" algn="l"/>
                <a:tab pos="2667000" algn="l"/>
              </a:tabLst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tabLst>
                <a:tab pos="381000" algn="l"/>
                <a:tab pos="1524000" algn="l"/>
                <a:tab pos="2667000" algn="l"/>
              </a:tabLst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tabLst>
                <a:tab pos="381000" algn="l"/>
                <a:tab pos="1524000" algn="l"/>
                <a:tab pos="2667000" algn="l"/>
              </a:tabLst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tabLst>
                <a:tab pos="381000" algn="l"/>
                <a:tab pos="1524000" algn="l"/>
                <a:tab pos="2667000" algn="l"/>
              </a:tabLst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tabLst>
                <a:tab pos="381000" algn="l"/>
                <a:tab pos="1524000" algn="l"/>
                <a:tab pos="2667000" algn="l"/>
              </a:tabLst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524000" algn="l"/>
                <a:tab pos="2667000" algn="l"/>
              </a:tabLs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524000" algn="l"/>
                <a:tab pos="2667000" algn="l"/>
              </a:tabLs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524000" algn="l"/>
                <a:tab pos="2667000" algn="l"/>
              </a:tabLs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  <a:tab pos="1524000" algn="l"/>
                <a:tab pos="2667000" algn="l"/>
              </a:tabLs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da-DK"/>
              <a:t>Use case 21:	Find a free room</a:t>
            </a:r>
            <a:endParaRPr lang="en-US" altLang="da-DK" b="0"/>
          </a:p>
          <a:p>
            <a:pPr algn="l"/>
            <a:r>
              <a:rPr lang="en-US" altLang="da-DK" b="0"/>
              <a:t>Start:	The receptionist wants to find a free room</a:t>
            </a:r>
          </a:p>
          <a:p>
            <a:pPr algn="l"/>
            <a:r>
              <a:rPr lang="en-US" altLang="da-DK" b="0"/>
              <a:t>End:	The receptionist has found a free room</a:t>
            </a:r>
          </a:p>
        </p:txBody>
      </p:sp>
      <p:sp>
        <p:nvSpPr>
          <p:cNvPr id="8198" name="Line 6"/>
          <p:cNvSpPr>
            <a:spLocks noChangeShapeType="1"/>
          </p:cNvSpPr>
          <p:nvPr/>
        </p:nvSpPr>
        <p:spPr bwMode="auto">
          <a:xfrm>
            <a:off x="685800" y="2228850"/>
            <a:ext cx="7696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>
            <a:off x="685800" y="2838450"/>
            <a:ext cx="7696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8200" name="Line 8"/>
          <p:cNvSpPr>
            <a:spLocks noChangeShapeType="1"/>
          </p:cNvSpPr>
          <p:nvPr/>
        </p:nvSpPr>
        <p:spPr bwMode="auto">
          <a:xfrm>
            <a:off x="685800" y="3571875"/>
            <a:ext cx="7696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8201" name="Line 9"/>
          <p:cNvSpPr>
            <a:spLocks noChangeShapeType="1"/>
          </p:cNvSpPr>
          <p:nvPr/>
        </p:nvSpPr>
        <p:spPr bwMode="auto">
          <a:xfrm>
            <a:off x="679450" y="3152775"/>
            <a:ext cx="7696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sp>
        <p:nvSpPr>
          <p:cNvPr id="8202" name="Line 10"/>
          <p:cNvSpPr>
            <a:spLocks noChangeShapeType="1"/>
          </p:cNvSpPr>
          <p:nvPr/>
        </p:nvSpPr>
        <p:spPr bwMode="auto">
          <a:xfrm>
            <a:off x="685800" y="2552700"/>
            <a:ext cx="7696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/>
          </a:p>
        </p:txBody>
      </p:sp>
      <p:grpSp>
        <p:nvGrpSpPr>
          <p:cNvPr id="185359" name="Group 15"/>
          <p:cNvGrpSpPr>
            <a:grpSpLocks/>
          </p:cNvGrpSpPr>
          <p:nvPr/>
        </p:nvGrpSpPr>
        <p:grpSpPr bwMode="auto">
          <a:xfrm>
            <a:off x="5364163" y="676275"/>
            <a:ext cx="2846387" cy="3835400"/>
            <a:chOff x="3379" y="426"/>
            <a:chExt cx="1793" cy="2416"/>
          </a:xfrm>
        </p:grpSpPr>
        <p:sp>
          <p:nvSpPr>
            <p:cNvPr id="8205" name="AutoShape 11"/>
            <p:cNvSpPr>
              <a:spLocks noChangeArrowheads="1"/>
            </p:cNvSpPr>
            <p:nvPr/>
          </p:nvSpPr>
          <p:spPr bwMode="auto">
            <a:xfrm>
              <a:off x="3379" y="2405"/>
              <a:ext cx="1790" cy="437"/>
            </a:xfrm>
            <a:prstGeom prst="wedgeRoundRectCallout">
              <a:avLst>
                <a:gd name="adj1" fmla="val -67319"/>
                <a:gd name="adj2" fmla="val -117046"/>
                <a:gd name="adj3" fmla="val 16667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altLang="da-DK" b="0"/>
                <a:t>Used for what? Will user </a:t>
              </a:r>
            </a:p>
            <a:p>
              <a:r>
                <a:rPr lang="en-US" altLang="da-DK" b="0"/>
                <a:t>have to write it down?</a:t>
              </a:r>
            </a:p>
          </p:txBody>
        </p:sp>
        <p:sp>
          <p:nvSpPr>
            <p:cNvPr id="8206" name="AutoShape 12"/>
            <p:cNvSpPr>
              <a:spLocks noChangeArrowheads="1"/>
            </p:cNvSpPr>
            <p:nvPr/>
          </p:nvSpPr>
          <p:spPr bwMode="auto">
            <a:xfrm>
              <a:off x="3899" y="426"/>
              <a:ext cx="1273" cy="251"/>
            </a:xfrm>
            <a:prstGeom prst="wedgeRoundRectCallout">
              <a:avLst>
                <a:gd name="adj1" fmla="val -62333"/>
                <a:gd name="adj2" fmla="val 84662"/>
                <a:gd name="adj3" fmla="val 16667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altLang="da-DK" b="0"/>
                <a:t>For what reason?</a:t>
              </a:r>
            </a:p>
          </p:txBody>
        </p:sp>
      </p:grpSp>
      <p:sp>
        <p:nvSpPr>
          <p:cNvPr id="185357" name="AutoShape 13"/>
          <p:cNvSpPr>
            <a:spLocks noChangeArrowheads="1"/>
          </p:cNvSpPr>
          <p:nvPr/>
        </p:nvSpPr>
        <p:spPr bwMode="auto">
          <a:xfrm>
            <a:off x="5454650" y="2439988"/>
            <a:ext cx="1979613" cy="398462"/>
          </a:xfrm>
          <a:prstGeom prst="wedgeRoundRectCallout">
            <a:avLst>
              <a:gd name="adj1" fmla="val -84806"/>
              <a:gd name="adj2" fmla="val 17727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da-DK" b="0"/>
              <a:t>Premature dialog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535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457200" y="76200"/>
            <a:ext cx="6003925" cy="463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da-DK" sz="2400"/>
              <a:t>Fig 5.4    Work area and user profile</a:t>
            </a:r>
            <a:endParaRPr lang="en-US" altLang="da-DK" sz="3200" b="0"/>
          </a:p>
        </p:txBody>
      </p:sp>
      <p:sp>
        <p:nvSpPr>
          <p:cNvPr id="9219" name="AutoShape 3"/>
          <p:cNvSpPr>
            <a:spLocks noChangeArrowheads="1"/>
          </p:cNvSpPr>
          <p:nvPr/>
        </p:nvSpPr>
        <p:spPr bwMode="auto">
          <a:xfrm>
            <a:off x="533400" y="679450"/>
            <a:ext cx="7607300" cy="6053138"/>
          </a:xfrm>
          <a:prstGeom prst="foldedCorner">
            <a:avLst>
              <a:gd name="adj" fmla="val 9329"/>
            </a:avLst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C0C0C0"/>
                  </a:outerShdw>
                </a:effectLst>
              </a14:hiddenEffects>
            </a:ext>
          </a:extLst>
        </p:spPr>
        <p:txBody>
          <a:bodyPr lIns="72000" tIns="72000" rIns="72000" bIns="0">
            <a:spAutoFit/>
          </a:bodyPr>
          <a:lstStyle>
            <a:lvl1pPr marL="381000" indent="-381000">
              <a:tabLst>
                <a:tab pos="381000" algn="l"/>
              </a:tabLst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tabLst>
                <a:tab pos="381000" algn="l"/>
              </a:tabLst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tabLst>
                <a:tab pos="381000" algn="l"/>
              </a:tabLst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tabLst>
                <a:tab pos="381000" algn="l"/>
              </a:tabLst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tabLst>
                <a:tab pos="381000" algn="l"/>
              </a:tabLst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da-DK"/>
              <a:t>Work area:</a:t>
            </a:r>
            <a:r>
              <a:rPr lang="en-US" altLang="da-DK" b="0"/>
              <a:t> 1. Reception</a:t>
            </a:r>
          </a:p>
          <a:p>
            <a:pPr algn="l"/>
            <a:r>
              <a:rPr lang="en-US" altLang="da-DK" b="0"/>
              <a:t>	Service guests - small and large issues. </a:t>
            </a:r>
          </a:p>
          <a:p>
            <a:pPr algn="l"/>
            <a:r>
              <a:rPr lang="en-US" altLang="da-DK" b="0"/>
              <a:t>	Normally standing, for instance facing the guest. Frequent interrupts.</a:t>
            </a:r>
          </a:p>
          <a:p>
            <a:pPr algn="l"/>
            <a:r>
              <a:rPr lang="en-US" altLang="da-DK" b="0"/>
              <a:t>	Often alone, e.g. during night.</a:t>
            </a:r>
          </a:p>
          <a:p>
            <a:pPr algn="l"/>
            <a:endParaRPr lang="en-US" altLang="da-DK" b="0"/>
          </a:p>
          <a:p>
            <a:pPr algn="l"/>
            <a:r>
              <a:rPr lang="en-US" altLang="da-DK"/>
              <a:t>User profile:</a:t>
            </a:r>
            <a:r>
              <a:rPr lang="en-US" altLang="da-DK" b="0"/>
              <a:t> Novice. Often a temporary job. </a:t>
            </a:r>
          </a:p>
          <a:p>
            <a:pPr algn="l"/>
            <a:r>
              <a:rPr lang="en-US" altLang="da-DK"/>
              <a:t>IT knowledge:</a:t>
            </a:r>
            <a:r>
              <a:rPr lang="en-US" altLang="da-DK" b="0"/>
              <a:t> Simple text processing. Younger persons have surfed a bit on the Web. </a:t>
            </a:r>
            <a:endParaRPr lang="en-US" altLang="da-DK"/>
          </a:p>
          <a:p>
            <a:pPr algn="l"/>
            <a:r>
              <a:rPr lang="en-US" altLang="da-DK"/>
              <a:t>IT attitude:</a:t>
            </a:r>
            <a:r>
              <a:rPr lang="en-US" altLang="da-DK" b="0"/>
              <a:t> Part of the job, but not fascinating in itself.</a:t>
            </a:r>
            <a:endParaRPr lang="en-US" altLang="da-DK"/>
          </a:p>
          <a:p>
            <a:pPr algn="l"/>
            <a:r>
              <a:rPr lang="en-US" altLang="da-DK"/>
              <a:t>Domain knowledge:</a:t>
            </a:r>
            <a:r>
              <a:rPr lang="en-US" altLang="da-DK" b="0"/>
              <a:t> Knows only the very basics, for instance what check in is in the simplest case.</a:t>
            </a:r>
            <a:endParaRPr lang="en-US" altLang="da-DK"/>
          </a:p>
          <a:p>
            <a:pPr algn="l"/>
            <a:r>
              <a:rPr lang="en-US" altLang="da-DK"/>
              <a:t>Domain attitude:</a:t>
            </a:r>
            <a:r>
              <a:rPr lang="en-US" altLang="da-DK" b="0"/>
              <a:t> OK but not the career of life. It is just a temporary job.</a:t>
            </a:r>
          </a:p>
          <a:p>
            <a:pPr algn="l"/>
            <a:r>
              <a:rPr lang="en-US" altLang="da-DK"/>
              <a:t>Discretionary use:</a:t>
            </a:r>
            <a:r>
              <a:rPr lang="en-US" altLang="da-DK" b="0"/>
              <a:t> Mandatory.</a:t>
            </a:r>
          </a:p>
          <a:p>
            <a:pPr algn="l"/>
            <a:r>
              <a:rPr lang="en-US" altLang="da-DK"/>
              <a:t>Physical abilities:</a:t>
            </a:r>
            <a:r>
              <a:rPr lang="en-US" altLang="da-DK" b="0"/>
              <a:t> Normal sight, hearing, size, etc.</a:t>
            </a:r>
            <a:endParaRPr lang="en-US" altLang="da-DK"/>
          </a:p>
          <a:p>
            <a:pPr algn="l"/>
            <a:endParaRPr lang="en-US" altLang="da-DK"/>
          </a:p>
          <a:p>
            <a:pPr algn="l"/>
            <a:r>
              <a:rPr lang="en-US" altLang="da-DK"/>
              <a:t>User profile:</a:t>
            </a:r>
            <a:r>
              <a:rPr lang="en-US" altLang="da-DK" b="0"/>
              <a:t> Experienced. Often a life-time job. </a:t>
            </a:r>
          </a:p>
          <a:p>
            <a:pPr algn="l"/>
            <a:r>
              <a:rPr lang="en-US" altLang="da-DK"/>
              <a:t>IT knowledge:</a:t>
            </a:r>
            <a:r>
              <a:rPr lang="en-US" altLang="da-DK" b="0"/>
              <a:t> Simple text processing. Some know more, of course.</a:t>
            </a:r>
            <a:endParaRPr lang="en-US" altLang="da-DK"/>
          </a:p>
          <a:p>
            <a:pPr algn="l"/>
            <a:r>
              <a:rPr lang="en-US" altLang="da-DK"/>
              <a:t>IT attitude:</a:t>
            </a:r>
            <a:r>
              <a:rPr lang="en-US" altLang="da-DK" b="0"/>
              <a:t> Curious about how it works in the job.</a:t>
            </a:r>
            <a:endParaRPr lang="en-US" altLang="da-DK"/>
          </a:p>
          <a:p>
            <a:pPr algn="l"/>
            <a:r>
              <a:rPr lang="en-US" altLang="da-DK"/>
              <a:t>Domain knowledge:</a:t>
            </a:r>
            <a:r>
              <a:rPr lang="en-US" altLang="da-DK" b="0"/>
              <a:t> Knows all the procedures and the special cases.</a:t>
            </a:r>
            <a:endParaRPr lang="en-US" altLang="da-DK"/>
          </a:p>
          <a:p>
            <a:pPr algn="l"/>
            <a:r>
              <a:rPr lang="en-US" altLang="da-DK"/>
              <a:t>Domain attitude:</a:t>
            </a:r>
            <a:r>
              <a:rPr lang="en-US" altLang="da-DK" b="0"/>
              <a:t> Likes the job. Likes to be an expert.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4098"/>
          <p:cNvSpPr txBox="1">
            <a:spLocks noChangeArrowheads="1"/>
          </p:cNvSpPr>
          <p:nvPr/>
        </p:nvSpPr>
        <p:spPr bwMode="auto">
          <a:xfrm>
            <a:off x="449263" y="76200"/>
            <a:ext cx="6003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5715000" algn="r"/>
              </a:tabLst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tabLst>
                <a:tab pos="5715000" algn="r"/>
              </a:tabLst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tabLst>
                <a:tab pos="5715000" algn="r"/>
              </a:tabLst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tabLst>
                <a:tab pos="5715000" algn="r"/>
              </a:tabLst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tabLst>
                <a:tab pos="5715000" algn="r"/>
              </a:tabLst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5715000" algn="r"/>
              </a:tabLs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da-DK" sz="2400"/>
              <a:t>Fig 5.5A  Good and bad tasks</a:t>
            </a:r>
          </a:p>
        </p:txBody>
      </p:sp>
      <p:sp>
        <p:nvSpPr>
          <p:cNvPr id="10243" name="AutoShape 4099"/>
          <p:cNvSpPr>
            <a:spLocks noChangeArrowheads="1"/>
          </p:cNvSpPr>
          <p:nvPr/>
        </p:nvSpPr>
        <p:spPr bwMode="auto">
          <a:xfrm>
            <a:off x="574675" y="706438"/>
            <a:ext cx="7319963" cy="1882775"/>
          </a:xfrm>
          <a:prstGeom prst="bevel">
            <a:avLst>
              <a:gd name="adj" fmla="val 7144"/>
            </a:avLst>
          </a:prstGeom>
          <a:solidFill>
            <a:srgbClr val="FFFF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lIns="108000" tIns="108000" rIns="108000" bIns="108000">
            <a:spAutoFit/>
          </a:bodyPr>
          <a:lstStyle>
            <a:lvl1pPr>
              <a:tabLst>
                <a:tab pos="285750" algn="l"/>
              </a:tabLst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tabLst>
                <a:tab pos="285750" algn="l"/>
              </a:tabLst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tabLst>
                <a:tab pos="285750" algn="l"/>
              </a:tabLst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tabLst>
                <a:tab pos="285750" algn="l"/>
              </a:tabLst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tabLst>
                <a:tab pos="285750" algn="l"/>
              </a:tabLst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" algn="l"/>
              </a:tabLs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" algn="l"/>
              </a:tabLs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" algn="l"/>
              </a:tabLs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" algn="l"/>
              </a:tabLs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da-DK" b="0"/>
              <a:t>Good tasks:</a:t>
            </a:r>
          </a:p>
          <a:p>
            <a:pPr algn="l"/>
            <a:r>
              <a:rPr lang="en-US" altLang="da-DK" b="0"/>
              <a:t>•	Closed: From trigger to closure - “coffe break deserved”</a:t>
            </a:r>
          </a:p>
          <a:p>
            <a:pPr algn="l"/>
            <a:r>
              <a:rPr lang="en-US" altLang="da-DK" b="0"/>
              <a:t>•	Session </a:t>
            </a:r>
            <a:r>
              <a:rPr lang="da-DK" altLang="da-DK" b="0"/>
              <a:t>rule</a:t>
            </a:r>
            <a:r>
              <a:rPr lang="en-US" altLang="da-DK" b="0"/>
              <a:t>: Small, related "tasks" </a:t>
            </a:r>
            <a:r>
              <a:rPr lang="da-DK" altLang="da-DK" b="0"/>
              <a:t>without breaks </a:t>
            </a:r>
            <a:r>
              <a:rPr lang="en-US" altLang="da-DK" sz="2000"/>
              <a:t>as one task</a:t>
            </a:r>
          </a:p>
          <a:p>
            <a:pPr algn="l"/>
            <a:r>
              <a:rPr lang="en-US" altLang="da-DK" b="0"/>
              <a:t>•	Domain level: Hide who does what with imperative language</a:t>
            </a:r>
          </a:p>
          <a:p>
            <a:pPr algn="l"/>
            <a:r>
              <a:rPr lang="en-US" altLang="da-DK" b="0"/>
              <a:t>•	Don’t program - “if the customer has booked then ...”</a:t>
            </a:r>
          </a:p>
        </p:txBody>
      </p:sp>
      <p:sp>
        <p:nvSpPr>
          <p:cNvPr id="152583" name="Text Box 4103"/>
          <p:cNvSpPr txBox="1">
            <a:spLocks noChangeArrowheads="1"/>
          </p:cNvSpPr>
          <p:nvPr/>
        </p:nvSpPr>
        <p:spPr bwMode="auto">
          <a:xfrm>
            <a:off x="533400" y="2935288"/>
            <a:ext cx="3609975" cy="1446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>
            <a:lvl1pPr>
              <a:tabLst>
                <a:tab pos="285750" algn="l"/>
              </a:tabLst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tabLst>
                <a:tab pos="285750" algn="l"/>
              </a:tabLst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tabLst>
                <a:tab pos="285750" algn="l"/>
              </a:tabLst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tabLst>
                <a:tab pos="285750" algn="l"/>
              </a:tabLst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tabLst>
                <a:tab pos="285750" algn="l"/>
              </a:tabLst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" algn="l"/>
              </a:tabLs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" algn="l"/>
              </a:tabLs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" algn="l"/>
              </a:tabLs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" algn="l"/>
              </a:tabLs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da-DK"/>
              <a:t>Examples:</a:t>
            </a:r>
            <a:endParaRPr lang="en-US" altLang="da-DK" b="0"/>
          </a:p>
          <a:p>
            <a:pPr algn="l"/>
            <a:r>
              <a:rPr lang="en-US" altLang="da-DK" b="0"/>
              <a:t>1	Manage rooms?</a:t>
            </a:r>
          </a:p>
          <a:p>
            <a:pPr algn="l"/>
            <a:r>
              <a:rPr lang="en-US" altLang="da-DK" b="0"/>
              <a:t>2	Enter guest name and address?</a:t>
            </a:r>
          </a:p>
          <a:p>
            <a:pPr algn="l"/>
            <a:r>
              <a:rPr lang="en-US" altLang="da-DK" b="0"/>
              <a:t>3	Book a guest?</a:t>
            </a:r>
          </a:p>
          <a:p>
            <a:pPr algn="l"/>
            <a:r>
              <a:rPr lang="en-US" altLang="da-DK" b="0"/>
              <a:t>4	Check in a bus of tourists?</a:t>
            </a:r>
          </a:p>
        </p:txBody>
      </p:sp>
      <p:sp>
        <p:nvSpPr>
          <p:cNvPr id="152584" name="Text Box 4104"/>
          <p:cNvSpPr txBox="1">
            <a:spLocks noChangeArrowheads="1"/>
          </p:cNvSpPr>
          <p:nvPr/>
        </p:nvSpPr>
        <p:spPr bwMode="auto">
          <a:xfrm>
            <a:off x="4902200" y="2935288"/>
            <a:ext cx="2778125" cy="1446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>
            <a:lvl1pPr>
              <a:tabLst>
                <a:tab pos="381000" algn="l"/>
              </a:tabLst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tabLst>
                <a:tab pos="381000" algn="l"/>
              </a:tabLst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tabLst>
                <a:tab pos="381000" algn="l"/>
              </a:tabLst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tabLst>
                <a:tab pos="381000" algn="l"/>
              </a:tabLst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tabLst>
                <a:tab pos="381000" algn="l"/>
              </a:tabLst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" algn="l"/>
              </a:tabLs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da-DK"/>
              <a:t>More examples:</a:t>
            </a:r>
            <a:endParaRPr lang="en-US" altLang="da-DK" b="0"/>
          </a:p>
          <a:p>
            <a:pPr algn="l"/>
            <a:r>
              <a:rPr lang="en-US" altLang="da-DK" b="0"/>
              <a:t>9	Arrange a meeting?</a:t>
            </a:r>
          </a:p>
          <a:p>
            <a:pPr algn="l"/>
            <a:r>
              <a:rPr lang="en-US" altLang="da-DK" b="0"/>
              <a:t>10	Monitor a power plant?</a:t>
            </a:r>
          </a:p>
          <a:p>
            <a:pPr algn="l"/>
            <a:r>
              <a:rPr lang="en-US" altLang="da-DK" b="0"/>
              <a:t>11	Wonderland Web site?</a:t>
            </a:r>
          </a:p>
          <a:p>
            <a:pPr algn="l"/>
            <a:r>
              <a:rPr lang="en-US" altLang="da-DK" b="0"/>
              <a:t>12	Computer game?</a:t>
            </a:r>
          </a:p>
        </p:txBody>
      </p:sp>
      <p:sp>
        <p:nvSpPr>
          <p:cNvPr id="152586" name="Text Box 4106"/>
          <p:cNvSpPr txBox="1">
            <a:spLocks noChangeArrowheads="1"/>
          </p:cNvSpPr>
          <p:nvPr/>
        </p:nvSpPr>
        <p:spPr bwMode="auto">
          <a:xfrm>
            <a:off x="533400" y="5341938"/>
            <a:ext cx="2136775" cy="347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>
            <a:lvl1pPr>
              <a:tabLst>
                <a:tab pos="285750" algn="l"/>
              </a:tabLst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tabLst>
                <a:tab pos="285750" algn="l"/>
              </a:tabLst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tabLst>
                <a:tab pos="285750" algn="l"/>
              </a:tabLst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tabLst>
                <a:tab pos="285750" algn="l"/>
              </a:tabLst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tabLst>
                <a:tab pos="285750" algn="l"/>
              </a:tabLst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" algn="l"/>
              </a:tabLs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" algn="l"/>
              </a:tabLs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" algn="l"/>
              </a:tabLs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" algn="l"/>
              </a:tabLs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da-DK" b="0"/>
              <a:t>8	Stay at the hotel?</a:t>
            </a:r>
          </a:p>
        </p:txBody>
      </p:sp>
      <p:sp>
        <p:nvSpPr>
          <p:cNvPr id="152587" name="Text Box 4107"/>
          <p:cNvSpPr txBox="1">
            <a:spLocks noChangeArrowheads="1"/>
          </p:cNvSpPr>
          <p:nvPr/>
        </p:nvSpPr>
        <p:spPr bwMode="auto">
          <a:xfrm>
            <a:off x="533400" y="4419600"/>
            <a:ext cx="3698875" cy="896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>
            <a:spAutoFit/>
          </a:bodyPr>
          <a:lstStyle>
            <a:lvl1pPr>
              <a:tabLst>
                <a:tab pos="285750" algn="l"/>
              </a:tabLst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tabLst>
                <a:tab pos="285750" algn="l"/>
              </a:tabLst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tabLst>
                <a:tab pos="285750" algn="l"/>
              </a:tabLst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tabLst>
                <a:tab pos="285750" algn="l"/>
              </a:tabLst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tabLst>
                <a:tab pos="285750" algn="l"/>
              </a:tabLst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" algn="l"/>
              </a:tabLs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" algn="l"/>
              </a:tabLs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" algn="l"/>
              </a:tabLs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85750" algn="l"/>
              </a:tabLs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da-DK" b="0"/>
              <a:t>5	Change the guest’s address etc?</a:t>
            </a:r>
          </a:p>
          <a:p>
            <a:pPr algn="l"/>
            <a:r>
              <a:rPr lang="en-US" altLang="da-DK" b="0"/>
              <a:t>6	Change booking?</a:t>
            </a:r>
          </a:p>
          <a:p>
            <a:pPr algn="l"/>
            <a:r>
              <a:rPr lang="en-US" altLang="da-DK" b="0"/>
              <a:t>7	Cancel entire booking?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2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2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2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2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583" grpId="0" autoUpdateAnimBg="0"/>
      <p:bldP spid="152584" grpId="0" autoUpdateAnimBg="0"/>
      <p:bldP spid="152586" grpId="0" autoUpdateAnimBg="0"/>
      <p:bldP spid="152587" grpId="0" autoUpdateAnimBg="0"/>
    </p:bld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Office\Templates\Blank Presentation.pot</Template>
  <TotalTime>9744</TotalTime>
  <Words>819</Words>
  <Application>Microsoft Office PowerPoint</Application>
  <PresentationFormat>On-screen Show (4:3)</PresentationFormat>
  <Paragraphs>365</Paragraphs>
  <Slides>17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Arial</vt:lpstr>
      <vt:lpstr>Times New Roman</vt:lpstr>
      <vt:lpstr>Blank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CBS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SL</dc:creator>
  <cp:lastModifiedBy>Søren Lauesen</cp:lastModifiedBy>
  <cp:revision>178</cp:revision>
  <cp:lastPrinted>2004-04-18T21:45:38Z</cp:lastPrinted>
  <dcterms:created xsi:type="dcterms:W3CDTF">1998-09-07T20:07:06Z</dcterms:created>
  <dcterms:modified xsi:type="dcterms:W3CDTF">2016-01-10T14:17:12Z</dcterms:modified>
</cp:coreProperties>
</file>