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81" r:id="rId2"/>
    <p:sldId id="278" r:id="rId3"/>
    <p:sldId id="277" r:id="rId4"/>
    <p:sldId id="280" r:id="rId5"/>
    <p:sldId id="259" r:id="rId6"/>
    <p:sldId id="263" r:id="rId7"/>
    <p:sldId id="260" r:id="rId8"/>
    <p:sldId id="265" r:id="rId9"/>
    <p:sldId id="261" r:id="rId10"/>
    <p:sldId id="267" r:id="rId11"/>
    <p:sldId id="262" r:id="rId12"/>
    <p:sldId id="266" r:id="rId13"/>
    <p:sldId id="279" r:id="rId14"/>
    <p:sldId id="275" r:id="rId15"/>
    <p:sldId id="269" r:id="rId16"/>
    <p:sldId id="270" r:id="rId17"/>
    <p:sldId id="276" r:id="rId18"/>
    <p:sldId id="271" r:id="rId19"/>
    <p:sldId id="272" r:id="rId20"/>
  </p:sldIdLst>
  <p:sldSz cx="9144000" cy="6858000" type="screen4x3"/>
  <p:notesSz cx="6729413" cy="98679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FF9900"/>
    <a:srgbClr val="0000FF"/>
    <a:srgbClr val="FFFF00"/>
    <a:srgbClr val="969696"/>
    <a:srgbClr val="DDDDDD"/>
    <a:srgbClr val="4D4D4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510" y="-72"/>
      </p:cViewPr>
      <p:guideLst>
        <p:guide orient="horz" pos="3710"/>
        <p:guide orient="horz" pos="998"/>
        <p:guide orient="horz" pos="498"/>
        <p:guide pos="348"/>
        <p:guide pos="4404"/>
        <p:guide pos="25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3" d="100"/>
          <a:sy n="53" d="100"/>
        </p:scale>
        <p:origin x="-1818" y="-96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86450" y="0"/>
            <a:ext cx="84296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2313"/>
            <a:ext cx="60642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endParaRPr lang="en-US" altLang="da-DK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70650" y="9612313"/>
            <a:ext cx="258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fld id="{123AF6F6-4CF0-443A-A8CA-E6C146714BE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9260800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b="0" noProof="1"/>
            </a:lvl1pPr>
          </a:lstStyle>
          <a:p>
            <a:endParaRPr lang="da-DK" alt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r>
              <a:rPr lang="en-US" altLang="da-DK"/>
              <a:t>Slide </a:t>
            </a:r>
            <a:fld id="{64ADC8F1-9802-453C-9378-B857851041E9}" type="slidenum">
              <a:rPr lang="en-US" altLang="da-DK"/>
              <a:pPr/>
              <a:t>‹#›</a:t>
            </a:fld>
            <a:endParaRPr lang="en-US" altLang="da-DK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03300" y="833438"/>
            <a:ext cx="4735513" cy="3551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7894638"/>
            <a:ext cx="493236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b="0"/>
            </a:lvl1pPr>
          </a:lstStyle>
          <a:p>
            <a:endParaRPr lang="en-US" altLang="da-DK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fld id="{91694981-FB67-4049-AE36-CAD71ECACF40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5934163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201081C-C317-4C9B-B22D-8E4A34EB609B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05F5B7-6D22-435B-9787-1336569592B9}" type="slidenum">
              <a:rPr lang="en-US" altLang="da-DK"/>
              <a:pPr/>
              <a:t>1</a:t>
            </a:fld>
            <a:endParaRPr lang="en-US" altLang="da-DK"/>
          </a:p>
        </p:txBody>
      </p:sp>
      <p:sp>
        <p:nvSpPr>
          <p:cNvPr id="228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8B3B12E-88EA-452B-8180-D3DAD631DE02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87048-87A4-4150-992F-92B5B227CD28}" type="slidenum">
              <a:rPr lang="en-US" altLang="da-DK"/>
              <a:pPr/>
              <a:t>10</a:t>
            </a:fld>
            <a:endParaRPr lang="en-US" altLang="da-DK"/>
          </a:p>
        </p:txBody>
      </p:sp>
      <p:sp>
        <p:nvSpPr>
          <p:cNvPr id="168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da-D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4FC5B29-F650-4658-8E5A-A1B26BAFCC96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38AB5A-8F5B-4380-8A75-3402B522CC9E}" type="slidenum">
              <a:rPr lang="en-US" altLang="da-DK"/>
              <a:pPr/>
              <a:t>11</a:t>
            </a:fld>
            <a:endParaRPr lang="en-US" altLang="da-DK"/>
          </a:p>
        </p:txBody>
      </p:sp>
      <p:sp>
        <p:nvSpPr>
          <p:cNvPr id="153602" name="Rectangle 2050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53603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ED7CB61E-EF26-4F76-966E-099EE1A97209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5106DE-AE91-4704-A5BF-9834CB39B5BC}" type="slidenum">
              <a:rPr lang="en-US" altLang="da-DK"/>
              <a:pPr/>
              <a:t>12</a:t>
            </a:fld>
            <a:endParaRPr lang="en-US" altLang="da-DK"/>
          </a:p>
        </p:txBody>
      </p:sp>
      <p:sp>
        <p:nvSpPr>
          <p:cNvPr id="161794" name="Rectangle 2050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6179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A9C90C6-451E-4FEA-8CC7-1F4E4F08710C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B70B51-8D30-4B40-A0FC-13D378F01D38}" type="slidenum">
              <a:rPr lang="en-US" altLang="da-DK"/>
              <a:pPr/>
              <a:t>13</a:t>
            </a:fld>
            <a:endParaRPr lang="en-US" altLang="da-DK"/>
          </a:p>
        </p:txBody>
      </p:sp>
      <p:sp>
        <p:nvSpPr>
          <p:cNvPr id="2129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5025"/>
            <a:ext cx="4732338" cy="3549650"/>
          </a:xfrm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692" tIns="45846" rIns="91692" bIns="45846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12B832C9-B4C6-4CBB-9672-0F386D8618E4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BEBCCC-C9E6-4D66-82E1-220DB88AC170}" type="slidenum">
              <a:rPr lang="en-US" altLang="da-DK"/>
              <a:pPr/>
              <a:t>14</a:t>
            </a:fld>
            <a:endParaRPr lang="en-US" altLang="da-DK"/>
          </a:p>
        </p:txBody>
      </p:sp>
      <p:sp>
        <p:nvSpPr>
          <p:cNvPr id="201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C633740-475F-4EA0-BE73-15675D0106C9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A34281-AA66-4409-901F-98BB9BC6D690}" type="slidenum">
              <a:rPr lang="en-US" altLang="da-DK"/>
              <a:pPr/>
              <a:t>15</a:t>
            </a:fld>
            <a:endParaRPr lang="en-US" altLang="da-DK"/>
          </a:p>
        </p:txBody>
      </p:sp>
      <p:sp>
        <p:nvSpPr>
          <p:cNvPr id="1792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14EA384-2281-4908-B80A-E4DACCC36607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72241-828B-40DB-9D26-575AABBBBFDB}" type="slidenum">
              <a:rPr lang="en-US" altLang="da-DK"/>
              <a:pPr/>
              <a:t>16</a:t>
            </a:fld>
            <a:endParaRPr lang="en-US" altLang="da-DK"/>
          </a:p>
        </p:txBody>
      </p:sp>
      <p:sp>
        <p:nvSpPr>
          <p:cNvPr id="18125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0138505-5E39-4657-A6C0-7D5457813C11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CA3C24-8C37-4A6E-83C8-629669EEB5B8}" type="slidenum">
              <a:rPr lang="en-US" altLang="da-DK"/>
              <a:pPr/>
              <a:t>17</a:t>
            </a:fld>
            <a:endParaRPr lang="en-US" altLang="da-DK"/>
          </a:p>
        </p:txBody>
      </p:sp>
      <p:sp>
        <p:nvSpPr>
          <p:cNvPr id="200706" name="Rectangle 2050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D24D475D-624A-4BE3-BCD5-57A0E02A545F}" type="slidenum">
              <a:rPr lang="en-US" altLang="da-DK"/>
              <a:pPr/>
              <a:t>18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1EBAB5-87E0-4CBE-9648-0C98A3957A92}" type="slidenum">
              <a:rPr lang="en-US" altLang="da-DK"/>
              <a:pPr/>
              <a:t>18</a:t>
            </a:fld>
            <a:endParaRPr lang="en-US" altLang="da-DK"/>
          </a:p>
        </p:txBody>
      </p:sp>
      <p:sp>
        <p:nvSpPr>
          <p:cNvPr id="1853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99FCEEBD-7D1C-4483-83AA-950D41EB3D95}" type="slidenum">
              <a:rPr lang="en-US" altLang="da-DK"/>
              <a:pPr/>
              <a:t>19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F14FB-25EE-4AEC-AF9E-4D262680730F}" type="slidenum">
              <a:rPr lang="en-US" altLang="da-DK"/>
              <a:pPr/>
              <a:t>19</a:t>
            </a:fld>
            <a:endParaRPr lang="en-US" altLang="da-DK"/>
          </a:p>
        </p:txBody>
      </p:sp>
      <p:sp>
        <p:nvSpPr>
          <p:cNvPr id="187394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873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23F0FC23-2D25-41DC-9BA7-E866CDE6A9E4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D444B0-F4F2-4B58-AB89-64B206BB4854}" type="slidenum">
              <a:rPr lang="en-US" altLang="da-DK"/>
              <a:pPr/>
              <a:t>2</a:t>
            </a:fld>
            <a:endParaRPr lang="en-US" altLang="da-DK"/>
          </a:p>
        </p:txBody>
      </p:sp>
      <p:sp>
        <p:nvSpPr>
          <p:cNvPr id="2109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5025"/>
            <a:ext cx="4732338" cy="3549650"/>
          </a:xfrm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692" tIns="45846" rIns="91692" bIns="45846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4A599A50-D699-4CCD-A860-B30C41209B22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21A674-F2D6-4111-808A-15EE60B9A673}" type="slidenum">
              <a:rPr lang="en-US" altLang="da-DK"/>
              <a:pPr/>
              <a:t>3</a:t>
            </a:fld>
            <a:endParaRPr lang="en-US" altLang="da-DK"/>
          </a:p>
        </p:txBody>
      </p:sp>
      <p:sp>
        <p:nvSpPr>
          <p:cNvPr id="2037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058ECE19-9779-4E11-A036-EC783D703FD0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EF08DA-EC7C-4FE7-8A62-2E3EAA407A0A}" type="slidenum">
              <a:rPr lang="en-US" altLang="da-DK"/>
              <a:pPr/>
              <a:t>4</a:t>
            </a:fld>
            <a:endParaRPr lang="en-US" altLang="da-DK"/>
          </a:p>
        </p:txBody>
      </p:sp>
      <p:sp>
        <p:nvSpPr>
          <p:cNvPr id="21504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3300" y="835025"/>
            <a:ext cx="4732338" cy="3549650"/>
          </a:xfrm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692" tIns="45846" rIns="91692" bIns="45846"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5397B25D-4546-4915-B0A0-E72A718E568C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E23F9-AC54-4A27-8871-42680F17803A}" type="slidenum">
              <a:rPr lang="en-US" altLang="da-DK"/>
              <a:pPr/>
              <a:t>5</a:t>
            </a:fld>
            <a:endParaRPr lang="en-US" altLang="da-DK"/>
          </a:p>
        </p:txBody>
      </p:sp>
      <p:sp>
        <p:nvSpPr>
          <p:cNvPr id="145412" name="Rectangle 1028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3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97741FA3-6B35-4295-92E3-C3099FCC013A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D3AD4E-F188-414E-9574-CAD6932B49A9}" type="slidenum">
              <a:rPr lang="en-US" altLang="da-DK"/>
              <a:pPr/>
              <a:t>6</a:t>
            </a:fld>
            <a:endParaRPr lang="en-US" altLang="da-DK"/>
          </a:p>
        </p:txBody>
      </p:sp>
      <p:sp>
        <p:nvSpPr>
          <p:cNvPr id="155650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5565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3A6030EB-CA62-44C3-9EEA-7884493790B9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68DA05-5C35-4869-BE6B-B4E18E50C042}" type="slidenum">
              <a:rPr lang="en-US" altLang="da-DK"/>
              <a:pPr/>
              <a:t>7</a:t>
            </a:fld>
            <a:endParaRPr lang="en-US" altLang="da-DK"/>
          </a:p>
        </p:txBody>
      </p:sp>
      <p:sp>
        <p:nvSpPr>
          <p:cNvPr id="148482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4848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7A1A5536-198B-4F08-B3BC-1E225645D208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ADA30-4F1E-4BE4-BA95-46B65E27FEAE}" type="slidenum">
              <a:rPr lang="en-US" altLang="da-DK"/>
              <a:pPr/>
              <a:t>8</a:t>
            </a:fld>
            <a:endParaRPr lang="en-US" altLang="da-DK"/>
          </a:p>
        </p:txBody>
      </p:sp>
      <p:sp>
        <p:nvSpPr>
          <p:cNvPr id="159746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59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da-DK"/>
              <a:t>Slide </a:t>
            </a:r>
            <a:fld id="{B6663DE5-B0F5-4B57-BFDD-A9F364430E06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D17F36-45E7-41BF-8636-BC4852A6D012}" type="slidenum">
              <a:rPr lang="en-US" altLang="da-DK"/>
              <a:pPr/>
              <a:t>9</a:t>
            </a:fld>
            <a:endParaRPr lang="en-US" altLang="da-DK"/>
          </a:p>
        </p:txBody>
      </p:sp>
      <p:sp>
        <p:nvSpPr>
          <p:cNvPr id="1505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000125" y="833438"/>
            <a:ext cx="4735513" cy="3551237"/>
          </a:xfrm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 noProof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7D73B-6B02-4EFA-A189-6C4549F35C28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151268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1D9EC-1452-4B97-84F0-D0833B5645D6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293041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BF6F1-67BD-4BEF-ABE9-92BB78F8EB2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4028890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2E82E-C25C-4728-BA5D-BBCBDAA9D249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110051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AA9A4-06F9-43DF-B0E2-02ECF33D98CE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86151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8A600-A06F-460D-B2C8-C3AC264B71DC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94982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93131-12C3-4A81-ACAD-E3777C2343A7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109096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232B2-B57E-4C7E-8309-870773C225E1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68301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76730-3348-4A63-AF64-7809C7B665F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721007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53AD5-6520-4E4D-9315-AA54215D5C72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323331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90542E-A21B-42E8-A90F-72680045B277}" type="slidenum">
              <a:rPr lang="en-US" altLang="da-DK"/>
              <a:pPr/>
              <a:t>‹#›</a:t>
            </a:fld>
            <a:endParaRPr lang="en-US" altLang="da-DK"/>
          </a:p>
        </p:txBody>
      </p:sp>
    </p:spTree>
    <p:extLst>
      <p:ext uri="{BB962C8B-B14F-4D97-AF65-F5344CB8AC3E}">
        <p14:creationId xmlns:p14="http://schemas.microsoft.com/office/powerpoint/2010/main" val="287558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 altLang="da-D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C2AC50CB-8043-4057-B39F-E873739B46B3}" type="slidenum">
              <a:rPr lang="en-US" altLang="da-DK"/>
              <a:pPr/>
              <a:t>‹#›</a:t>
            </a:fld>
            <a:endParaRPr lang="en-US" alt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png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image" Target="../media/image10.wmf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7" name="Text Box 3"/>
          <p:cNvSpPr txBox="1">
            <a:spLocks noChangeArrowheads="1"/>
          </p:cNvSpPr>
          <p:nvPr/>
        </p:nvSpPr>
        <p:spPr bwMode="auto">
          <a:xfrm>
            <a:off x="901700" y="1219200"/>
            <a:ext cx="72898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/>
          <a:p>
            <a:r>
              <a:rPr lang="en-US" altLang="da-DK"/>
              <a:t>Slides for</a:t>
            </a:r>
          </a:p>
          <a:p>
            <a:r>
              <a:rPr lang="en-US" altLang="da-DK" sz="3600"/>
              <a:t>User interface design </a:t>
            </a:r>
          </a:p>
          <a:p>
            <a:r>
              <a:rPr lang="en-US" altLang="da-DK"/>
              <a:t>A software engineering perspective</a:t>
            </a:r>
          </a:p>
          <a:p>
            <a:r>
              <a:rPr lang="en-US" altLang="da-DK"/>
              <a:t>Soren Lauesen</a:t>
            </a:r>
          </a:p>
          <a:p>
            <a:endParaRPr lang="en-US" altLang="da-DK"/>
          </a:p>
          <a:p>
            <a:r>
              <a:rPr lang="en-US" altLang="da-DK" sz="2400"/>
              <a:t>6. Virtual windows design</a:t>
            </a:r>
            <a:endParaRPr lang="da-DK" altLang="da-DK" sz="2400"/>
          </a:p>
          <a:p>
            <a:endParaRPr lang="en-US" altLang="da-DK"/>
          </a:p>
          <a:p>
            <a:r>
              <a:rPr lang="da-DK" altLang="da-DK"/>
              <a:t>August </a:t>
            </a:r>
            <a:r>
              <a:rPr lang="en-US" altLang="da-DK"/>
              <a:t>200</a:t>
            </a:r>
            <a:r>
              <a:rPr lang="da-DK" altLang="da-DK"/>
              <a:t>6</a:t>
            </a:r>
            <a:endParaRPr lang="en-US" altLang="da-DK"/>
          </a:p>
          <a:p>
            <a:endParaRPr lang="en-US" altLang="da-DK"/>
          </a:p>
          <a:p>
            <a:r>
              <a:rPr lang="en-US" altLang="da-DK" sz="1400" b="0" noProof="1"/>
              <a:t>© 200</a:t>
            </a:r>
            <a:r>
              <a:rPr lang="da-DK" altLang="da-DK" sz="1400" b="0"/>
              <a:t>5</a:t>
            </a:r>
            <a:r>
              <a:rPr lang="da-DK" altLang="da-DK" sz="1400" b="0" noProof="1"/>
              <a:t>, Pearson Education retains the copyright to the slides, but allows restricted copying for teaching purposes only. It is a condition that the source and copyright notice is preserved on all the material.</a:t>
            </a:r>
            <a:r>
              <a:rPr lang="da-DK" altLang="da-DK" sz="1400" b="0" noProof="1">
                <a:latin typeface="Times New Roman" pitchFamily="18" charset="0"/>
              </a:rPr>
              <a:t> </a:t>
            </a:r>
            <a:endParaRPr lang="da-DK" alt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42" name="Group 2"/>
          <p:cNvGrpSpPr>
            <a:grpSpLocks noChangeAspect="1"/>
          </p:cNvGrpSpPr>
          <p:nvPr/>
        </p:nvGrpSpPr>
        <p:grpSpPr bwMode="auto">
          <a:xfrm>
            <a:off x="1714500" y="3317875"/>
            <a:ext cx="2955925" cy="1866900"/>
            <a:chOff x="3168" y="2552"/>
            <a:chExt cx="1664" cy="1051"/>
          </a:xfrm>
        </p:grpSpPr>
        <p:sp>
          <p:nvSpPr>
            <p:cNvPr id="163843" name="Freeform 3"/>
            <p:cNvSpPr>
              <a:spLocks noChangeAspect="1"/>
            </p:cNvSpPr>
            <p:nvPr/>
          </p:nvSpPr>
          <p:spPr bwMode="auto">
            <a:xfrm>
              <a:off x="3168" y="2736"/>
              <a:ext cx="1596" cy="531"/>
            </a:xfrm>
            <a:custGeom>
              <a:avLst/>
              <a:gdLst>
                <a:gd name="T0" fmla="*/ 1056 w 3168"/>
                <a:gd name="T1" fmla="*/ 0 h 1056"/>
                <a:gd name="T2" fmla="*/ 0 w 3168"/>
                <a:gd name="T3" fmla="*/ 360 h 1056"/>
                <a:gd name="T4" fmla="*/ 2136 w 3168"/>
                <a:gd name="T5" fmla="*/ 1056 h 1056"/>
                <a:gd name="T6" fmla="*/ 3168 w 3168"/>
                <a:gd name="T7" fmla="*/ 504 h 1056"/>
                <a:gd name="T8" fmla="*/ 1056 w 3168"/>
                <a:gd name="T9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8" h="1056">
                  <a:moveTo>
                    <a:pt x="1056" y="0"/>
                  </a:moveTo>
                  <a:lnTo>
                    <a:pt x="0" y="360"/>
                  </a:lnTo>
                  <a:lnTo>
                    <a:pt x="2136" y="1056"/>
                  </a:lnTo>
                  <a:lnTo>
                    <a:pt x="3168" y="504"/>
                  </a:lnTo>
                  <a:lnTo>
                    <a:pt x="1056" y="0"/>
                  </a:lnTo>
                  <a:close/>
                </a:path>
              </a:pathLst>
            </a:custGeom>
            <a:solidFill>
              <a:srgbClr val="99FF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44" name="Freeform 4"/>
            <p:cNvSpPr>
              <a:spLocks noChangeAspect="1"/>
            </p:cNvSpPr>
            <p:nvPr/>
          </p:nvSpPr>
          <p:spPr bwMode="auto">
            <a:xfrm>
              <a:off x="3792" y="2876"/>
              <a:ext cx="392" cy="168"/>
            </a:xfrm>
            <a:custGeom>
              <a:avLst/>
              <a:gdLst>
                <a:gd name="T0" fmla="*/ 196 w 392"/>
                <a:gd name="T1" fmla="*/ 0 h 168"/>
                <a:gd name="T2" fmla="*/ 0 w 392"/>
                <a:gd name="T3" fmla="*/ 100 h 168"/>
                <a:gd name="T4" fmla="*/ 196 w 392"/>
                <a:gd name="T5" fmla="*/ 168 h 168"/>
                <a:gd name="T6" fmla="*/ 392 w 392"/>
                <a:gd name="T7" fmla="*/ 60 h 168"/>
                <a:gd name="T8" fmla="*/ 196 w 392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2" h="168">
                  <a:moveTo>
                    <a:pt x="196" y="0"/>
                  </a:moveTo>
                  <a:lnTo>
                    <a:pt x="0" y="100"/>
                  </a:lnTo>
                  <a:lnTo>
                    <a:pt x="196" y="168"/>
                  </a:lnTo>
                  <a:lnTo>
                    <a:pt x="392" y="60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45" name="Freeform 5"/>
            <p:cNvSpPr>
              <a:spLocks noChangeAspect="1"/>
            </p:cNvSpPr>
            <p:nvPr/>
          </p:nvSpPr>
          <p:spPr bwMode="auto">
            <a:xfrm>
              <a:off x="3590" y="2810"/>
              <a:ext cx="380" cy="148"/>
            </a:xfrm>
            <a:custGeom>
              <a:avLst/>
              <a:gdLst>
                <a:gd name="T0" fmla="*/ 204 w 380"/>
                <a:gd name="T1" fmla="*/ 0 h 148"/>
                <a:gd name="T2" fmla="*/ 0 w 380"/>
                <a:gd name="T3" fmla="*/ 88 h 148"/>
                <a:gd name="T4" fmla="*/ 166 w 380"/>
                <a:gd name="T5" fmla="*/ 148 h 148"/>
                <a:gd name="T6" fmla="*/ 380 w 380"/>
                <a:gd name="T7" fmla="*/ 44 h 148"/>
                <a:gd name="T8" fmla="*/ 204 w 380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0" h="148">
                  <a:moveTo>
                    <a:pt x="204" y="0"/>
                  </a:moveTo>
                  <a:lnTo>
                    <a:pt x="0" y="88"/>
                  </a:lnTo>
                  <a:lnTo>
                    <a:pt x="166" y="148"/>
                  </a:lnTo>
                  <a:lnTo>
                    <a:pt x="380" y="44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46" name="Freeform 6"/>
            <p:cNvSpPr>
              <a:spLocks noChangeAspect="1"/>
            </p:cNvSpPr>
            <p:nvPr/>
          </p:nvSpPr>
          <p:spPr bwMode="auto">
            <a:xfrm>
              <a:off x="3594" y="2906"/>
              <a:ext cx="422" cy="166"/>
            </a:xfrm>
            <a:custGeom>
              <a:avLst/>
              <a:gdLst>
                <a:gd name="T0" fmla="*/ 224 w 422"/>
                <a:gd name="T1" fmla="*/ 0 h 166"/>
                <a:gd name="T2" fmla="*/ 0 w 422"/>
                <a:gd name="T3" fmla="*/ 96 h 166"/>
                <a:gd name="T4" fmla="*/ 208 w 422"/>
                <a:gd name="T5" fmla="*/ 166 h 166"/>
                <a:gd name="T6" fmla="*/ 422 w 422"/>
                <a:gd name="T7" fmla="*/ 62 h 166"/>
                <a:gd name="T8" fmla="*/ 224 w 422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166">
                  <a:moveTo>
                    <a:pt x="224" y="0"/>
                  </a:moveTo>
                  <a:lnTo>
                    <a:pt x="0" y="96"/>
                  </a:lnTo>
                  <a:lnTo>
                    <a:pt x="208" y="166"/>
                  </a:lnTo>
                  <a:lnTo>
                    <a:pt x="422" y="62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47" name="Freeform 7"/>
            <p:cNvSpPr>
              <a:spLocks noChangeAspect="1"/>
            </p:cNvSpPr>
            <p:nvPr/>
          </p:nvSpPr>
          <p:spPr bwMode="auto">
            <a:xfrm>
              <a:off x="3756" y="2976"/>
              <a:ext cx="120" cy="90"/>
            </a:xfrm>
            <a:custGeom>
              <a:avLst/>
              <a:gdLst>
                <a:gd name="T0" fmla="*/ 74 w 120"/>
                <a:gd name="T1" fmla="*/ 6 h 90"/>
                <a:gd name="T2" fmla="*/ 116 w 120"/>
                <a:gd name="T3" fmla="*/ 4 h 90"/>
                <a:gd name="T4" fmla="*/ 102 w 120"/>
                <a:gd name="T5" fmla="*/ 64 h 90"/>
                <a:gd name="T6" fmla="*/ 27 w 120"/>
                <a:gd name="T7" fmla="*/ 90 h 90"/>
                <a:gd name="T8" fmla="*/ 0 w 120"/>
                <a:gd name="T9" fmla="*/ 32 h 90"/>
                <a:gd name="T10" fmla="*/ 74 w 120"/>
                <a:gd name="T11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74" y="6"/>
                  </a:moveTo>
                  <a:cubicBezTo>
                    <a:pt x="82" y="28"/>
                    <a:pt x="100" y="0"/>
                    <a:pt x="116" y="4"/>
                  </a:cubicBezTo>
                  <a:cubicBezTo>
                    <a:pt x="118" y="32"/>
                    <a:pt x="120" y="46"/>
                    <a:pt x="102" y="64"/>
                  </a:cubicBezTo>
                  <a:cubicBezTo>
                    <a:pt x="72" y="72"/>
                    <a:pt x="71" y="83"/>
                    <a:pt x="27" y="90"/>
                  </a:cubicBezTo>
                  <a:cubicBezTo>
                    <a:pt x="14" y="74"/>
                    <a:pt x="8" y="56"/>
                    <a:pt x="0" y="32"/>
                  </a:cubicBezTo>
                  <a:cubicBezTo>
                    <a:pt x="27" y="25"/>
                    <a:pt x="46" y="14"/>
                    <a:pt x="74" y="6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48" name="Freeform 8"/>
            <p:cNvSpPr>
              <a:spLocks noChangeAspect="1"/>
            </p:cNvSpPr>
            <p:nvPr/>
          </p:nvSpPr>
          <p:spPr bwMode="auto">
            <a:xfrm>
              <a:off x="4106" y="3003"/>
              <a:ext cx="435" cy="171"/>
            </a:xfrm>
            <a:custGeom>
              <a:avLst/>
              <a:gdLst>
                <a:gd name="T0" fmla="*/ 159 w 435"/>
                <a:gd name="T1" fmla="*/ 0 h 171"/>
                <a:gd name="T2" fmla="*/ 0 w 435"/>
                <a:gd name="T3" fmla="*/ 85 h 171"/>
                <a:gd name="T4" fmla="*/ 274 w 435"/>
                <a:gd name="T5" fmla="*/ 171 h 171"/>
                <a:gd name="T6" fmla="*/ 435 w 435"/>
                <a:gd name="T7" fmla="*/ 84 h 171"/>
                <a:gd name="T8" fmla="*/ 159 w 435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171">
                  <a:moveTo>
                    <a:pt x="159" y="0"/>
                  </a:moveTo>
                  <a:lnTo>
                    <a:pt x="0" y="85"/>
                  </a:lnTo>
                  <a:lnTo>
                    <a:pt x="274" y="171"/>
                  </a:lnTo>
                  <a:lnTo>
                    <a:pt x="435" y="8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49" name="Freeform 9"/>
            <p:cNvSpPr>
              <a:spLocks noChangeAspect="1"/>
            </p:cNvSpPr>
            <p:nvPr/>
          </p:nvSpPr>
          <p:spPr bwMode="auto">
            <a:xfrm>
              <a:off x="4177" y="3118"/>
              <a:ext cx="123" cy="99"/>
            </a:xfrm>
            <a:custGeom>
              <a:avLst/>
              <a:gdLst>
                <a:gd name="T0" fmla="*/ 73 w 123"/>
                <a:gd name="T1" fmla="*/ 20 h 99"/>
                <a:gd name="T2" fmla="*/ 33 w 123"/>
                <a:gd name="T3" fmla="*/ 6 h 99"/>
                <a:gd name="T4" fmla="*/ 19 w 123"/>
                <a:gd name="T5" fmla="*/ 68 h 99"/>
                <a:gd name="T6" fmla="*/ 98 w 123"/>
                <a:gd name="T7" fmla="*/ 99 h 99"/>
                <a:gd name="T8" fmla="*/ 123 w 123"/>
                <a:gd name="T9" fmla="*/ 44 h 99"/>
                <a:gd name="T10" fmla="*/ 83 w 123"/>
                <a:gd name="T11" fmla="*/ 0 h 99"/>
                <a:gd name="T12" fmla="*/ 73 w 123"/>
                <a:gd name="T13" fmla="*/ 2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9">
                  <a:moveTo>
                    <a:pt x="73" y="20"/>
                  </a:moveTo>
                  <a:cubicBezTo>
                    <a:pt x="52" y="20"/>
                    <a:pt x="61" y="18"/>
                    <a:pt x="33" y="6"/>
                  </a:cubicBezTo>
                  <a:cubicBezTo>
                    <a:pt x="23" y="17"/>
                    <a:pt x="0" y="39"/>
                    <a:pt x="19" y="68"/>
                  </a:cubicBezTo>
                  <a:cubicBezTo>
                    <a:pt x="58" y="90"/>
                    <a:pt x="50" y="91"/>
                    <a:pt x="98" y="99"/>
                  </a:cubicBezTo>
                  <a:cubicBezTo>
                    <a:pt x="112" y="81"/>
                    <a:pt x="115" y="71"/>
                    <a:pt x="123" y="44"/>
                  </a:cubicBezTo>
                  <a:cubicBezTo>
                    <a:pt x="121" y="32"/>
                    <a:pt x="97" y="26"/>
                    <a:pt x="83" y="0"/>
                  </a:cubicBezTo>
                  <a:cubicBezTo>
                    <a:pt x="73" y="10"/>
                    <a:pt x="75" y="16"/>
                    <a:pt x="73" y="20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0" name="Freeform 10"/>
            <p:cNvSpPr>
              <a:spLocks noChangeAspect="1"/>
            </p:cNvSpPr>
            <p:nvPr/>
          </p:nvSpPr>
          <p:spPr bwMode="auto">
            <a:xfrm>
              <a:off x="4461" y="2706"/>
              <a:ext cx="214" cy="295"/>
            </a:xfrm>
            <a:custGeom>
              <a:avLst/>
              <a:gdLst>
                <a:gd name="T0" fmla="*/ 250 w 280"/>
                <a:gd name="T1" fmla="*/ 52 h 334"/>
                <a:gd name="T2" fmla="*/ 253 w 280"/>
                <a:gd name="T3" fmla="*/ 186 h 334"/>
                <a:gd name="T4" fmla="*/ 206 w 280"/>
                <a:gd name="T5" fmla="*/ 298 h 334"/>
                <a:gd name="T6" fmla="*/ 107 w 280"/>
                <a:gd name="T7" fmla="*/ 326 h 334"/>
                <a:gd name="T8" fmla="*/ 42 w 280"/>
                <a:gd name="T9" fmla="*/ 250 h 334"/>
                <a:gd name="T10" fmla="*/ 61 w 280"/>
                <a:gd name="T11" fmla="*/ 40 h 334"/>
                <a:gd name="T12" fmla="*/ 250 w 280"/>
                <a:gd name="T13" fmla="*/ 5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334">
                  <a:moveTo>
                    <a:pt x="250" y="52"/>
                  </a:moveTo>
                  <a:cubicBezTo>
                    <a:pt x="280" y="79"/>
                    <a:pt x="280" y="159"/>
                    <a:pt x="253" y="186"/>
                  </a:cubicBezTo>
                  <a:cubicBezTo>
                    <a:pt x="220" y="220"/>
                    <a:pt x="240" y="289"/>
                    <a:pt x="206" y="298"/>
                  </a:cubicBezTo>
                  <a:cubicBezTo>
                    <a:pt x="181" y="322"/>
                    <a:pt x="134" y="334"/>
                    <a:pt x="107" y="326"/>
                  </a:cubicBezTo>
                  <a:cubicBezTo>
                    <a:pt x="107" y="278"/>
                    <a:pt x="62" y="293"/>
                    <a:pt x="42" y="250"/>
                  </a:cubicBezTo>
                  <a:cubicBezTo>
                    <a:pt x="24" y="205"/>
                    <a:pt x="0" y="112"/>
                    <a:pt x="61" y="40"/>
                  </a:cubicBezTo>
                  <a:cubicBezTo>
                    <a:pt x="95" y="2"/>
                    <a:pt x="191" y="0"/>
                    <a:pt x="250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1" name="Freeform 11"/>
            <p:cNvSpPr>
              <a:spLocks noChangeAspect="1"/>
            </p:cNvSpPr>
            <p:nvPr/>
          </p:nvSpPr>
          <p:spPr bwMode="auto">
            <a:xfrm>
              <a:off x="4326" y="2998"/>
              <a:ext cx="112" cy="75"/>
            </a:xfrm>
            <a:custGeom>
              <a:avLst/>
              <a:gdLst>
                <a:gd name="T0" fmla="*/ 46 w 112"/>
                <a:gd name="T1" fmla="*/ 52 h 75"/>
                <a:gd name="T2" fmla="*/ 0 w 112"/>
                <a:gd name="T3" fmla="*/ 38 h 75"/>
                <a:gd name="T4" fmla="*/ 60 w 112"/>
                <a:gd name="T5" fmla="*/ 8 h 75"/>
                <a:gd name="T6" fmla="*/ 112 w 112"/>
                <a:gd name="T7" fmla="*/ 19 h 75"/>
                <a:gd name="T8" fmla="*/ 90 w 112"/>
                <a:gd name="T9" fmla="*/ 75 h 75"/>
                <a:gd name="T10" fmla="*/ 16 w 112"/>
                <a:gd name="T11" fmla="*/ 64 h 75"/>
                <a:gd name="T12" fmla="*/ 46 w 112"/>
                <a:gd name="T13" fmla="*/ 5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75">
                  <a:moveTo>
                    <a:pt x="46" y="52"/>
                  </a:moveTo>
                  <a:cubicBezTo>
                    <a:pt x="31" y="37"/>
                    <a:pt x="28" y="49"/>
                    <a:pt x="0" y="38"/>
                  </a:cubicBezTo>
                  <a:cubicBezTo>
                    <a:pt x="1" y="23"/>
                    <a:pt x="26" y="15"/>
                    <a:pt x="60" y="8"/>
                  </a:cubicBezTo>
                  <a:cubicBezTo>
                    <a:pt x="90" y="12"/>
                    <a:pt x="66" y="0"/>
                    <a:pt x="112" y="19"/>
                  </a:cubicBezTo>
                  <a:cubicBezTo>
                    <a:pt x="109" y="41"/>
                    <a:pt x="104" y="50"/>
                    <a:pt x="90" y="75"/>
                  </a:cubicBezTo>
                  <a:cubicBezTo>
                    <a:pt x="68" y="66"/>
                    <a:pt x="44" y="55"/>
                    <a:pt x="16" y="64"/>
                  </a:cubicBezTo>
                  <a:cubicBezTo>
                    <a:pt x="16" y="49"/>
                    <a:pt x="44" y="57"/>
                    <a:pt x="46" y="52"/>
                  </a:cubicBezTo>
                  <a:close/>
                </a:path>
              </a:pathLst>
            </a:custGeom>
            <a:solidFill>
              <a:srgbClr val="FFCC66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2" name="Freeform 12"/>
            <p:cNvSpPr>
              <a:spLocks noChangeAspect="1"/>
            </p:cNvSpPr>
            <p:nvPr/>
          </p:nvSpPr>
          <p:spPr bwMode="auto">
            <a:xfrm>
              <a:off x="4412" y="3016"/>
              <a:ext cx="222" cy="107"/>
            </a:xfrm>
            <a:custGeom>
              <a:avLst/>
              <a:gdLst>
                <a:gd name="T0" fmla="*/ 222 w 222"/>
                <a:gd name="T1" fmla="*/ 93 h 107"/>
                <a:gd name="T2" fmla="*/ 129 w 222"/>
                <a:gd name="T3" fmla="*/ 101 h 107"/>
                <a:gd name="T4" fmla="*/ 2 w 222"/>
                <a:gd name="T5" fmla="*/ 56 h 107"/>
                <a:gd name="T6" fmla="*/ 30 w 222"/>
                <a:gd name="T7" fmla="*/ 0 h 107"/>
                <a:gd name="T8" fmla="*/ 137 w 222"/>
                <a:gd name="T9" fmla="*/ 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07">
                  <a:moveTo>
                    <a:pt x="222" y="93"/>
                  </a:moveTo>
                  <a:cubicBezTo>
                    <a:pt x="207" y="94"/>
                    <a:pt x="166" y="107"/>
                    <a:pt x="129" y="101"/>
                  </a:cubicBezTo>
                  <a:cubicBezTo>
                    <a:pt x="85" y="95"/>
                    <a:pt x="45" y="90"/>
                    <a:pt x="2" y="56"/>
                  </a:cubicBezTo>
                  <a:cubicBezTo>
                    <a:pt x="8" y="22"/>
                    <a:pt x="0" y="15"/>
                    <a:pt x="30" y="0"/>
                  </a:cubicBezTo>
                  <a:cubicBezTo>
                    <a:pt x="93" y="18"/>
                    <a:pt x="118" y="3"/>
                    <a:pt x="137" y="9"/>
                  </a:cubicBezTo>
                </a:path>
              </a:pathLst>
            </a:custGeom>
            <a:solidFill>
              <a:schemeClr val="accent2"/>
            </a:solidFill>
            <a:ln w="63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3" name="Freeform 13"/>
            <p:cNvSpPr>
              <a:spLocks noChangeAspect="1"/>
            </p:cNvSpPr>
            <p:nvPr/>
          </p:nvSpPr>
          <p:spPr bwMode="auto">
            <a:xfrm>
              <a:off x="4264" y="2937"/>
              <a:ext cx="568" cy="666"/>
            </a:xfrm>
            <a:custGeom>
              <a:avLst/>
              <a:gdLst>
                <a:gd name="T0" fmla="*/ 7 w 568"/>
                <a:gd name="T1" fmla="*/ 448 h 666"/>
                <a:gd name="T2" fmla="*/ 249 w 568"/>
                <a:gd name="T3" fmla="*/ 414 h 666"/>
                <a:gd name="T4" fmla="*/ 249 w 568"/>
                <a:gd name="T5" fmla="*/ 302 h 666"/>
                <a:gd name="T6" fmla="*/ 270 w 568"/>
                <a:gd name="T7" fmla="*/ 213 h 666"/>
                <a:gd name="T8" fmla="*/ 234 w 568"/>
                <a:gd name="T9" fmla="*/ 350 h 666"/>
                <a:gd name="T10" fmla="*/ 141 w 568"/>
                <a:gd name="T11" fmla="*/ 358 h 666"/>
                <a:gd name="T12" fmla="*/ 0 w 568"/>
                <a:gd name="T13" fmla="*/ 281 h 666"/>
                <a:gd name="T14" fmla="*/ 36 w 568"/>
                <a:gd name="T15" fmla="*/ 231 h 666"/>
                <a:gd name="T16" fmla="*/ 149 w 568"/>
                <a:gd name="T17" fmla="*/ 266 h 666"/>
                <a:gd name="T18" fmla="*/ 192 w 568"/>
                <a:gd name="T19" fmla="*/ 121 h 666"/>
                <a:gd name="T20" fmla="*/ 258 w 568"/>
                <a:gd name="T21" fmla="*/ 47 h 666"/>
                <a:gd name="T22" fmla="*/ 470 w 568"/>
                <a:gd name="T23" fmla="*/ 60 h 666"/>
                <a:gd name="T24" fmla="*/ 494 w 568"/>
                <a:gd name="T25" fmla="*/ 324 h 666"/>
                <a:gd name="T26" fmla="*/ 518 w 568"/>
                <a:gd name="T27" fmla="*/ 573 h 666"/>
                <a:gd name="T28" fmla="*/ 128 w 568"/>
                <a:gd name="T29" fmla="*/ 626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8" h="666">
                  <a:moveTo>
                    <a:pt x="7" y="448"/>
                  </a:moveTo>
                  <a:cubicBezTo>
                    <a:pt x="48" y="442"/>
                    <a:pt x="209" y="438"/>
                    <a:pt x="249" y="414"/>
                  </a:cubicBezTo>
                  <a:cubicBezTo>
                    <a:pt x="290" y="390"/>
                    <a:pt x="246" y="335"/>
                    <a:pt x="249" y="302"/>
                  </a:cubicBezTo>
                  <a:cubicBezTo>
                    <a:pt x="253" y="268"/>
                    <a:pt x="272" y="205"/>
                    <a:pt x="270" y="213"/>
                  </a:cubicBezTo>
                  <a:cubicBezTo>
                    <a:pt x="263" y="269"/>
                    <a:pt x="256" y="326"/>
                    <a:pt x="234" y="350"/>
                  </a:cubicBezTo>
                  <a:cubicBezTo>
                    <a:pt x="212" y="373"/>
                    <a:pt x="180" y="370"/>
                    <a:pt x="141" y="358"/>
                  </a:cubicBezTo>
                  <a:cubicBezTo>
                    <a:pt x="97" y="352"/>
                    <a:pt x="43" y="315"/>
                    <a:pt x="0" y="281"/>
                  </a:cubicBezTo>
                  <a:cubicBezTo>
                    <a:pt x="6" y="247"/>
                    <a:pt x="6" y="246"/>
                    <a:pt x="36" y="231"/>
                  </a:cubicBezTo>
                  <a:cubicBezTo>
                    <a:pt x="99" y="249"/>
                    <a:pt x="112" y="294"/>
                    <a:pt x="149" y="266"/>
                  </a:cubicBezTo>
                  <a:cubicBezTo>
                    <a:pt x="188" y="238"/>
                    <a:pt x="172" y="158"/>
                    <a:pt x="192" y="121"/>
                  </a:cubicBezTo>
                  <a:cubicBezTo>
                    <a:pt x="211" y="81"/>
                    <a:pt x="214" y="72"/>
                    <a:pt x="258" y="47"/>
                  </a:cubicBezTo>
                  <a:cubicBezTo>
                    <a:pt x="298" y="26"/>
                    <a:pt x="413" y="0"/>
                    <a:pt x="470" y="60"/>
                  </a:cubicBezTo>
                  <a:cubicBezTo>
                    <a:pt x="486" y="128"/>
                    <a:pt x="486" y="239"/>
                    <a:pt x="494" y="324"/>
                  </a:cubicBezTo>
                  <a:cubicBezTo>
                    <a:pt x="502" y="409"/>
                    <a:pt x="568" y="488"/>
                    <a:pt x="518" y="573"/>
                  </a:cubicBezTo>
                  <a:cubicBezTo>
                    <a:pt x="461" y="666"/>
                    <a:pt x="197" y="615"/>
                    <a:pt x="128" y="626"/>
                  </a:cubicBezTo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4" name="Freeform 14"/>
            <p:cNvSpPr>
              <a:spLocks noChangeAspect="1"/>
            </p:cNvSpPr>
            <p:nvPr/>
          </p:nvSpPr>
          <p:spPr bwMode="auto">
            <a:xfrm>
              <a:off x="4308" y="3014"/>
              <a:ext cx="90" cy="50"/>
            </a:xfrm>
            <a:custGeom>
              <a:avLst/>
              <a:gdLst>
                <a:gd name="T0" fmla="*/ 0 w 90"/>
                <a:gd name="T1" fmla="*/ 50 h 50"/>
                <a:gd name="T2" fmla="*/ 90 w 90"/>
                <a:gd name="T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0" h="50">
                  <a:moveTo>
                    <a:pt x="0" y="50"/>
                  </a:moveTo>
                  <a:lnTo>
                    <a:pt x="90" y="0"/>
                  </a:ln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5" name="Freeform 15"/>
            <p:cNvSpPr>
              <a:spLocks noChangeAspect="1"/>
            </p:cNvSpPr>
            <p:nvPr/>
          </p:nvSpPr>
          <p:spPr bwMode="auto">
            <a:xfrm>
              <a:off x="4445" y="2688"/>
              <a:ext cx="268" cy="262"/>
            </a:xfrm>
            <a:custGeom>
              <a:avLst/>
              <a:gdLst>
                <a:gd name="T0" fmla="*/ 254 w 303"/>
                <a:gd name="T1" fmla="*/ 48 h 296"/>
                <a:gd name="T2" fmla="*/ 293 w 303"/>
                <a:gd name="T3" fmla="*/ 132 h 296"/>
                <a:gd name="T4" fmla="*/ 281 w 303"/>
                <a:gd name="T5" fmla="*/ 267 h 296"/>
                <a:gd name="T6" fmla="*/ 182 w 303"/>
                <a:gd name="T7" fmla="*/ 282 h 296"/>
                <a:gd name="T8" fmla="*/ 110 w 303"/>
                <a:gd name="T9" fmla="*/ 282 h 296"/>
                <a:gd name="T10" fmla="*/ 53 w 303"/>
                <a:gd name="T11" fmla="*/ 189 h 296"/>
                <a:gd name="T12" fmla="*/ 2 w 303"/>
                <a:gd name="T13" fmla="*/ 165 h 296"/>
                <a:gd name="T14" fmla="*/ 44 w 303"/>
                <a:gd name="T15" fmla="*/ 51 h 296"/>
                <a:gd name="T16" fmla="*/ 143 w 303"/>
                <a:gd name="T17" fmla="*/ 3 h 296"/>
                <a:gd name="T18" fmla="*/ 209 w 303"/>
                <a:gd name="T19" fmla="*/ 12 h 296"/>
                <a:gd name="T20" fmla="*/ 254 w 303"/>
                <a:gd name="T21" fmla="*/ 4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3" h="296">
                  <a:moveTo>
                    <a:pt x="254" y="48"/>
                  </a:moveTo>
                  <a:cubicBezTo>
                    <a:pt x="268" y="64"/>
                    <a:pt x="286" y="107"/>
                    <a:pt x="293" y="132"/>
                  </a:cubicBezTo>
                  <a:cubicBezTo>
                    <a:pt x="297" y="161"/>
                    <a:pt x="303" y="244"/>
                    <a:pt x="281" y="267"/>
                  </a:cubicBezTo>
                  <a:cubicBezTo>
                    <a:pt x="262" y="296"/>
                    <a:pt x="193" y="282"/>
                    <a:pt x="182" y="282"/>
                  </a:cubicBezTo>
                  <a:cubicBezTo>
                    <a:pt x="151" y="288"/>
                    <a:pt x="129" y="292"/>
                    <a:pt x="110" y="282"/>
                  </a:cubicBezTo>
                  <a:cubicBezTo>
                    <a:pt x="80" y="249"/>
                    <a:pt x="91" y="214"/>
                    <a:pt x="53" y="189"/>
                  </a:cubicBezTo>
                  <a:cubicBezTo>
                    <a:pt x="41" y="171"/>
                    <a:pt x="19" y="176"/>
                    <a:pt x="2" y="165"/>
                  </a:cubicBezTo>
                  <a:cubicBezTo>
                    <a:pt x="0" y="142"/>
                    <a:pt x="21" y="78"/>
                    <a:pt x="44" y="51"/>
                  </a:cubicBezTo>
                  <a:cubicBezTo>
                    <a:pt x="70" y="25"/>
                    <a:pt x="108" y="9"/>
                    <a:pt x="143" y="3"/>
                  </a:cubicBezTo>
                  <a:cubicBezTo>
                    <a:pt x="170" y="0"/>
                    <a:pt x="189" y="5"/>
                    <a:pt x="209" y="12"/>
                  </a:cubicBezTo>
                  <a:lnTo>
                    <a:pt x="254" y="48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6" name="Freeform 16"/>
            <p:cNvSpPr>
              <a:spLocks noChangeAspect="1"/>
            </p:cNvSpPr>
            <p:nvPr/>
          </p:nvSpPr>
          <p:spPr bwMode="auto">
            <a:xfrm>
              <a:off x="3452" y="2569"/>
              <a:ext cx="229" cy="248"/>
            </a:xfrm>
            <a:custGeom>
              <a:avLst/>
              <a:gdLst>
                <a:gd name="T0" fmla="*/ 51 w 229"/>
                <a:gd name="T1" fmla="*/ 25 h 248"/>
                <a:gd name="T2" fmla="*/ 15 w 229"/>
                <a:gd name="T3" fmla="*/ 129 h 248"/>
                <a:gd name="T4" fmla="*/ 25 w 229"/>
                <a:gd name="T5" fmla="*/ 228 h 248"/>
                <a:gd name="T6" fmla="*/ 121 w 229"/>
                <a:gd name="T7" fmla="*/ 247 h 248"/>
                <a:gd name="T8" fmla="*/ 173 w 229"/>
                <a:gd name="T9" fmla="*/ 244 h 248"/>
                <a:gd name="T10" fmla="*/ 219 w 229"/>
                <a:gd name="T11" fmla="*/ 191 h 248"/>
                <a:gd name="T12" fmla="*/ 202 w 229"/>
                <a:gd name="T13" fmla="*/ 63 h 248"/>
                <a:gd name="T14" fmla="*/ 51 w 229"/>
                <a:gd name="T15" fmla="*/ 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48">
                  <a:moveTo>
                    <a:pt x="51" y="25"/>
                  </a:moveTo>
                  <a:cubicBezTo>
                    <a:pt x="21" y="39"/>
                    <a:pt x="1" y="101"/>
                    <a:pt x="15" y="129"/>
                  </a:cubicBezTo>
                  <a:cubicBezTo>
                    <a:pt x="34" y="163"/>
                    <a:pt x="0" y="212"/>
                    <a:pt x="25" y="228"/>
                  </a:cubicBezTo>
                  <a:cubicBezTo>
                    <a:pt x="43" y="248"/>
                    <a:pt x="96" y="245"/>
                    <a:pt x="121" y="247"/>
                  </a:cubicBezTo>
                  <a:cubicBezTo>
                    <a:pt x="132" y="241"/>
                    <a:pt x="144" y="240"/>
                    <a:pt x="173" y="244"/>
                  </a:cubicBezTo>
                  <a:cubicBezTo>
                    <a:pt x="202" y="244"/>
                    <a:pt x="176" y="193"/>
                    <a:pt x="219" y="191"/>
                  </a:cubicBezTo>
                  <a:cubicBezTo>
                    <a:pt x="183" y="145"/>
                    <a:pt x="229" y="105"/>
                    <a:pt x="202" y="63"/>
                  </a:cubicBezTo>
                  <a:cubicBezTo>
                    <a:pt x="160" y="3"/>
                    <a:pt x="111" y="0"/>
                    <a:pt x="51" y="25"/>
                  </a:cubicBezTo>
                  <a:close/>
                </a:path>
              </a:pathLst>
            </a:custGeom>
            <a:solidFill>
              <a:srgbClr val="FFCC66"/>
            </a:solidFill>
            <a:ln w="31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7" name="Freeform 17"/>
            <p:cNvSpPr>
              <a:spLocks noChangeAspect="1"/>
            </p:cNvSpPr>
            <p:nvPr/>
          </p:nvSpPr>
          <p:spPr bwMode="auto">
            <a:xfrm rot="1071223">
              <a:off x="3435" y="2552"/>
              <a:ext cx="250" cy="229"/>
            </a:xfrm>
            <a:custGeom>
              <a:avLst/>
              <a:gdLst>
                <a:gd name="T0" fmla="*/ 38 w 250"/>
                <a:gd name="T1" fmla="*/ 52 h 229"/>
                <a:gd name="T2" fmla="*/ 22 w 250"/>
                <a:gd name="T3" fmla="*/ 188 h 229"/>
                <a:gd name="T4" fmla="*/ 66 w 250"/>
                <a:gd name="T5" fmla="*/ 220 h 229"/>
                <a:gd name="T6" fmla="*/ 146 w 250"/>
                <a:gd name="T7" fmla="*/ 132 h 229"/>
                <a:gd name="T8" fmla="*/ 226 w 250"/>
                <a:gd name="T9" fmla="*/ 72 h 229"/>
                <a:gd name="T10" fmla="*/ 38 w 250"/>
                <a:gd name="T11" fmla="*/ 5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0" h="229">
                  <a:moveTo>
                    <a:pt x="38" y="52"/>
                  </a:moveTo>
                  <a:cubicBezTo>
                    <a:pt x="14" y="74"/>
                    <a:pt x="0" y="166"/>
                    <a:pt x="22" y="188"/>
                  </a:cubicBezTo>
                  <a:cubicBezTo>
                    <a:pt x="50" y="215"/>
                    <a:pt x="43" y="229"/>
                    <a:pt x="66" y="220"/>
                  </a:cubicBezTo>
                  <a:cubicBezTo>
                    <a:pt x="110" y="212"/>
                    <a:pt x="119" y="157"/>
                    <a:pt x="146" y="132"/>
                  </a:cubicBezTo>
                  <a:cubicBezTo>
                    <a:pt x="166" y="97"/>
                    <a:pt x="250" y="107"/>
                    <a:pt x="226" y="72"/>
                  </a:cubicBezTo>
                  <a:cubicBezTo>
                    <a:pt x="174" y="0"/>
                    <a:pt x="87" y="10"/>
                    <a:pt x="38" y="52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8" name="Freeform 18"/>
            <p:cNvSpPr>
              <a:spLocks noChangeAspect="1"/>
            </p:cNvSpPr>
            <p:nvPr/>
          </p:nvSpPr>
          <p:spPr bwMode="auto">
            <a:xfrm rot="1071223">
              <a:off x="3636" y="2702"/>
              <a:ext cx="25" cy="14"/>
            </a:xfrm>
            <a:custGeom>
              <a:avLst/>
              <a:gdLst>
                <a:gd name="T0" fmla="*/ 0 w 25"/>
                <a:gd name="T1" fmla="*/ 14 h 14"/>
                <a:gd name="T2" fmla="*/ 25 w 25"/>
                <a:gd name="T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14">
                  <a:moveTo>
                    <a:pt x="0" y="14"/>
                  </a:moveTo>
                  <a:cubicBezTo>
                    <a:pt x="6" y="0"/>
                    <a:pt x="15" y="6"/>
                    <a:pt x="25" y="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59" name="Freeform 19"/>
            <p:cNvSpPr>
              <a:spLocks noChangeAspect="1"/>
            </p:cNvSpPr>
            <p:nvPr/>
          </p:nvSpPr>
          <p:spPr bwMode="auto">
            <a:xfrm rot="1071223">
              <a:off x="3644" y="2713"/>
              <a:ext cx="14" cy="11"/>
            </a:xfrm>
            <a:custGeom>
              <a:avLst/>
              <a:gdLst>
                <a:gd name="T0" fmla="*/ 0 w 14"/>
                <a:gd name="T1" fmla="*/ 9 h 11"/>
                <a:gd name="T2" fmla="*/ 14 w 14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11">
                  <a:moveTo>
                    <a:pt x="0" y="9"/>
                  </a:moveTo>
                  <a:cubicBezTo>
                    <a:pt x="14" y="11"/>
                    <a:pt x="6" y="9"/>
                    <a:pt x="14" y="0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3860" name="Freeform 20"/>
            <p:cNvSpPr>
              <a:spLocks noChangeAspect="1"/>
            </p:cNvSpPr>
            <p:nvPr/>
          </p:nvSpPr>
          <p:spPr bwMode="auto">
            <a:xfrm>
              <a:off x="3292" y="2773"/>
              <a:ext cx="524" cy="622"/>
            </a:xfrm>
            <a:custGeom>
              <a:avLst/>
              <a:gdLst>
                <a:gd name="T0" fmla="*/ 509 w 524"/>
                <a:gd name="T1" fmla="*/ 414 h 622"/>
                <a:gd name="T2" fmla="*/ 329 w 524"/>
                <a:gd name="T3" fmla="*/ 383 h 622"/>
                <a:gd name="T4" fmla="*/ 284 w 524"/>
                <a:gd name="T5" fmla="*/ 279 h 622"/>
                <a:gd name="T6" fmla="*/ 266 w 524"/>
                <a:gd name="T7" fmla="*/ 196 h 622"/>
                <a:gd name="T8" fmla="*/ 299 w 524"/>
                <a:gd name="T9" fmla="*/ 323 h 622"/>
                <a:gd name="T10" fmla="*/ 385 w 524"/>
                <a:gd name="T11" fmla="*/ 331 h 622"/>
                <a:gd name="T12" fmla="*/ 524 w 524"/>
                <a:gd name="T13" fmla="*/ 289 h 622"/>
                <a:gd name="T14" fmla="*/ 494 w 524"/>
                <a:gd name="T15" fmla="*/ 234 h 622"/>
                <a:gd name="T16" fmla="*/ 377 w 524"/>
                <a:gd name="T17" fmla="*/ 246 h 622"/>
                <a:gd name="T18" fmla="*/ 338 w 524"/>
                <a:gd name="T19" fmla="*/ 111 h 622"/>
                <a:gd name="T20" fmla="*/ 262 w 524"/>
                <a:gd name="T21" fmla="*/ 38 h 622"/>
                <a:gd name="T22" fmla="*/ 176 w 524"/>
                <a:gd name="T23" fmla="*/ 19 h 622"/>
                <a:gd name="T24" fmla="*/ 58 w 524"/>
                <a:gd name="T25" fmla="*/ 65 h 622"/>
                <a:gd name="T26" fmla="*/ 88 w 524"/>
                <a:gd name="T27" fmla="*/ 540 h 622"/>
                <a:gd name="T28" fmla="*/ 397 w 524"/>
                <a:gd name="T29" fmla="*/ 579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4" h="622">
                  <a:moveTo>
                    <a:pt x="509" y="414"/>
                  </a:moveTo>
                  <a:cubicBezTo>
                    <a:pt x="479" y="408"/>
                    <a:pt x="367" y="405"/>
                    <a:pt x="329" y="383"/>
                  </a:cubicBezTo>
                  <a:cubicBezTo>
                    <a:pt x="292" y="360"/>
                    <a:pt x="295" y="310"/>
                    <a:pt x="284" y="279"/>
                  </a:cubicBezTo>
                  <a:cubicBezTo>
                    <a:pt x="273" y="248"/>
                    <a:pt x="263" y="188"/>
                    <a:pt x="266" y="196"/>
                  </a:cubicBezTo>
                  <a:cubicBezTo>
                    <a:pt x="272" y="248"/>
                    <a:pt x="279" y="301"/>
                    <a:pt x="299" y="323"/>
                  </a:cubicBezTo>
                  <a:cubicBezTo>
                    <a:pt x="319" y="345"/>
                    <a:pt x="348" y="336"/>
                    <a:pt x="385" y="331"/>
                  </a:cubicBezTo>
                  <a:cubicBezTo>
                    <a:pt x="425" y="325"/>
                    <a:pt x="468" y="286"/>
                    <a:pt x="524" y="289"/>
                  </a:cubicBezTo>
                  <a:cubicBezTo>
                    <a:pt x="519" y="258"/>
                    <a:pt x="521" y="247"/>
                    <a:pt x="494" y="234"/>
                  </a:cubicBezTo>
                  <a:cubicBezTo>
                    <a:pt x="446" y="229"/>
                    <a:pt x="412" y="271"/>
                    <a:pt x="377" y="246"/>
                  </a:cubicBezTo>
                  <a:cubicBezTo>
                    <a:pt x="342" y="219"/>
                    <a:pt x="356" y="145"/>
                    <a:pt x="338" y="111"/>
                  </a:cubicBezTo>
                  <a:cubicBezTo>
                    <a:pt x="321" y="74"/>
                    <a:pt x="311" y="56"/>
                    <a:pt x="262" y="38"/>
                  </a:cubicBezTo>
                  <a:cubicBezTo>
                    <a:pt x="233" y="44"/>
                    <a:pt x="200" y="38"/>
                    <a:pt x="176" y="19"/>
                  </a:cubicBezTo>
                  <a:cubicBezTo>
                    <a:pt x="142" y="23"/>
                    <a:pt x="82" y="0"/>
                    <a:pt x="58" y="65"/>
                  </a:cubicBezTo>
                  <a:cubicBezTo>
                    <a:pt x="0" y="216"/>
                    <a:pt x="20" y="450"/>
                    <a:pt x="88" y="540"/>
                  </a:cubicBezTo>
                  <a:cubicBezTo>
                    <a:pt x="147" y="622"/>
                    <a:pt x="333" y="569"/>
                    <a:pt x="397" y="579"/>
                  </a:cubicBezTo>
                </a:path>
              </a:pathLst>
            </a:custGeom>
            <a:solidFill>
              <a:schemeClr val="folHlink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163861" name="Text Box 21"/>
          <p:cNvSpPr txBox="1">
            <a:spLocks noChangeAspect="1" noChangeArrowheads="1"/>
          </p:cNvSpPr>
          <p:nvPr/>
        </p:nvSpPr>
        <p:spPr bwMode="auto">
          <a:xfrm>
            <a:off x="1246188" y="4243388"/>
            <a:ext cx="68897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>
              <a:spcAft>
                <a:spcPct val="50000"/>
              </a:spcAft>
            </a:pPr>
            <a:r>
              <a:rPr lang="en-US" altLang="da-DK">
                <a:sym typeface="CommonBullets" pitchFamily="34" charset="2"/>
              </a:rPr>
              <a:t>User</a:t>
            </a:r>
            <a:endParaRPr lang="en-US" altLang="da-DK" b="0"/>
          </a:p>
        </p:txBody>
      </p:sp>
      <p:sp>
        <p:nvSpPr>
          <p:cNvPr id="163862" name="Text Box 22"/>
          <p:cNvSpPr txBox="1">
            <a:spLocks noChangeAspect="1" noChangeArrowheads="1"/>
          </p:cNvSpPr>
          <p:nvPr/>
        </p:nvSpPr>
        <p:spPr bwMode="auto">
          <a:xfrm>
            <a:off x="4581525" y="4038600"/>
            <a:ext cx="1158875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a-DK">
                <a:sym typeface="CommonBullets" pitchFamily="34" charset="2"/>
              </a:rPr>
              <a:t>Designer</a:t>
            </a:r>
            <a:endParaRPr lang="en-US" altLang="da-DK" sz="1400">
              <a:sym typeface="CommonBullets" pitchFamily="34" charset="2"/>
            </a:endParaRPr>
          </a:p>
          <a:p>
            <a:r>
              <a:rPr lang="en-US" altLang="da-DK" sz="1600" b="0">
                <a:sym typeface="CommonBullets" pitchFamily="34" charset="2"/>
              </a:rPr>
              <a:t>Records </a:t>
            </a:r>
          </a:p>
          <a:p>
            <a:r>
              <a:rPr lang="en-US" altLang="da-DK" sz="1600" b="0">
                <a:sym typeface="CommonBullets" pitchFamily="34" charset="2"/>
              </a:rPr>
              <a:t>problems</a:t>
            </a:r>
            <a:endParaRPr lang="en-US" altLang="da-DK" sz="1400" b="0"/>
          </a:p>
        </p:txBody>
      </p:sp>
      <p:sp>
        <p:nvSpPr>
          <p:cNvPr id="163863" name="AutoShape 23"/>
          <p:cNvSpPr>
            <a:spLocks noChangeAspect="1" noChangeArrowheads="1"/>
          </p:cNvSpPr>
          <p:nvPr/>
        </p:nvSpPr>
        <p:spPr bwMode="auto">
          <a:xfrm>
            <a:off x="2759075" y="2905125"/>
            <a:ext cx="1512888" cy="368300"/>
          </a:xfrm>
          <a:prstGeom prst="wedgeRoundRectCallout">
            <a:avLst>
              <a:gd name="adj1" fmla="val -54407"/>
              <a:gd name="adj2" fmla="val 103019"/>
              <a:gd name="adj3" fmla="val 16667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000" tIns="36000" rIns="72000" bIns="36000">
            <a:spAutoFit/>
          </a:bodyPr>
          <a:lstStyle/>
          <a:p>
            <a:pPr algn="l"/>
            <a:r>
              <a:rPr lang="en-US" altLang="da-DK" sz="1600" b="0"/>
              <a:t>This shows ...</a:t>
            </a:r>
          </a:p>
        </p:txBody>
      </p:sp>
      <p:sp>
        <p:nvSpPr>
          <p:cNvPr id="163864" name="AutoShape 24"/>
          <p:cNvSpPr>
            <a:spLocks noChangeAspect="1" noChangeArrowheads="1"/>
          </p:cNvSpPr>
          <p:nvPr/>
        </p:nvSpPr>
        <p:spPr bwMode="auto">
          <a:xfrm>
            <a:off x="4845050" y="2847975"/>
            <a:ext cx="1631950" cy="781050"/>
          </a:xfrm>
          <a:prstGeom prst="cloudCallout">
            <a:avLst>
              <a:gd name="adj1" fmla="val -72764"/>
              <a:gd name="adj2" fmla="val 4675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altLang="da-DK" sz="1600" b="0"/>
              <a:t>User</a:t>
            </a:r>
          </a:p>
          <a:p>
            <a:pPr algn="l"/>
            <a:r>
              <a:rPr lang="en-US" altLang="da-DK" sz="1600" b="0"/>
              <a:t>believes ...</a:t>
            </a:r>
          </a:p>
        </p:txBody>
      </p:sp>
      <p:sp>
        <p:nvSpPr>
          <p:cNvPr id="163866" name="Text Box 26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6.6  Review and understandability test</a:t>
            </a:r>
          </a:p>
        </p:txBody>
      </p:sp>
      <p:sp>
        <p:nvSpPr>
          <p:cNvPr id="163867" name="Text Box 27"/>
          <p:cNvSpPr txBox="1">
            <a:spLocks noChangeArrowheads="1"/>
          </p:cNvSpPr>
          <p:nvPr/>
        </p:nvSpPr>
        <p:spPr bwMode="auto">
          <a:xfrm>
            <a:off x="449263" y="579438"/>
            <a:ext cx="4351337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Review: </a:t>
            </a:r>
          </a:p>
          <a:p>
            <a:r>
              <a:rPr lang="en-US" altLang="da-DK" sz="1800">
                <a:latin typeface="Arial" charset="0"/>
              </a:rPr>
              <a:t>	</a:t>
            </a:r>
            <a:r>
              <a:rPr lang="en-US" altLang="da-DK" sz="1600">
                <a:latin typeface="Arial" charset="0"/>
              </a:rPr>
              <a:t>Discuss virtual windows with expert user</a:t>
            </a:r>
          </a:p>
          <a:p>
            <a:r>
              <a:rPr lang="en-US" altLang="da-DK" sz="1600">
                <a:latin typeface="Arial" charset="0"/>
              </a:rPr>
              <a:t>	Show and outline alternatives</a:t>
            </a:r>
            <a:r>
              <a:rPr lang="en-US" altLang="da-DK" sz="1800">
                <a:latin typeface="Arial" charset="0"/>
              </a:rPr>
              <a:t> </a:t>
            </a:r>
          </a:p>
        </p:txBody>
      </p:sp>
      <p:sp>
        <p:nvSpPr>
          <p:cNvPr id="163868" name="Text Box 28"/>
          <p:cNvSpPr txBox="1">
            <a:spLocks noChangeArrowheads="1"/>
          </p:cNvSpPr>
          <p:nvPr/>
        </p:nvSpPr>
        <p:spPr bwMode="auto">
          <a:xfrm>
            <a:off x="449263" y="1582738"/>
            <a:ext cx="558165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Understandability test: </a:t>
            </a:r>
          </a:p>
          <a:p>
            <a:r>
              <a:rPr lang="en-US" altLang="da-DK" sz="1800">
                <a:latin typeface="Arial" charset="0"/>
              </a:rPr>
              <a:t>	</a:t>
            </a:r>
            <a:r>
              <a:rPr lang="en-US" altLang="da-DK" sz="1600">
                <a:latin typeface="Arial" charset="0"/>
              </a:rPr>
              <a:t>Show virtual windows one by one to ordinary users </a:t>
            </a:r>
          </a:p>
          <a:p>
            <a:r>
              <a:rPr lang="en-US" altLang="da-DK" sz="1600">
                <a:latin typeface="Arial" charset="0"/>
              </a:rPr>
              <a:t>	Ask what they believe they show</a:t>
            </a:r>
          </a:p>
          <a:p>
            <a:r>
              <a:rPr lang="en-US" altLang="da-DK" sz="1600">
                <a:latin typeface="Arial" charset="0"/>
              </a:rPr>
              <a:t>	You may explain and discuss </a:t>
            </a:r>
            <a:r>
              <a:rPr lang="en-US" altLang="da-DK" sz="1600" i="1">
                <a:latin typeface="Arial" charset="0"/>
              </a:rPr>
              <a:t>after</a:t>
            </a:r>
            <a:r>
              <a:rPr lang="en-US" altLang="da-DK" sz="1600">
                <a:latin typeface="Arial" charset="0"/>
              </a:rPr>
              <a:t> hearing their belief</a:t>
            </a:r>
            <a:endParaRPr lang="en-US" altLang="da-DK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6.7A  Search techniques</a:t>
            </a:r>
          </a:p>
        </p:txBody>
      </p:sp>
      <p:sp>
        <p:nvSpPr>
          <p:cNvPr id="152612" name="Text Box 36"/>
          <p:cNvSpPr txBox="1">
            <a:spLocks noChangeArrowheads="1"/>
          </p:cNvSpPr>
          <p:nvPr/>
        </p:nvSpPr>
        <p:spPr bwMode="auto">
          <a:xfrm>
            <a:off x="452438" y="628650"/>
            <a:ext cx="38496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1.	Exact keys</a:t>
            </a:r>
          </a:p>
          <a:p>
            <a:r>
              <a:rPr lang="da-DK" altLang="da-DK" sz="1600" b="0" noProof="1">
                <a:latin typeface="Arial" charset="0"/>
              </a:rPr>
              <a:t>	Enter stay number. Click </a:t>
            </a:r>
            <a:r>
              <a:rPr lang="da-DK" altLang="da-DK" sz="1600" b="0" i="1" noProof="1">
                <a:latin typeface="Arial" charset="0"/>
              </a:rPr>
              <a:t>Search.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Enter room no. + date. Click </a:t>
            </a:r>
            <a:r>
              <a:rPr lang="da-DK" altLang="da-DK" sz="1600" b="0" i="1" noProof="1">
                <a:latin typeface="Arial" charset="0"/>
              </a:rPr>
              <a:t>Search</a:t>
            </a:r>
            <a:r>
              <a:rPr lang="da-DK" altLang="da-DK" sz="1600" b="0" noProof="1">
                <a:latin typeface="Arial" charset="0"/>
              </a:rPr>
              <a:t>.</a:t>
            </a:r>
            <a:endParaRPr lang="da-DK" altLang="da-DK" sz="1600" noProof="1">
              <a:latin typeface="Arial" charset="0"/>
            </a:endParaRPr>
          </a:p>
        </p:txBody>
      </p:sp>
      <p:grpSp>
        <p:nvGrpSpPr>
          <p:cNvPr id="152641" name="Group 65"/>
          <p:cNvGrpSpPr>
            <a:grpSpLocks/>
          </p:cNvGrpSpPr>
          <p:nvPr/>
        </p:nvGrpSpPr>
        <p:grpSpPr bwMode="auto">
          <a:xfrm>
            <a:off x="452438" y="628650"/>
            <a:ext cx="8439150" cy="4832350"/>
            <a:chOff x="285" y="396"/>
            <a:chExt cx="5316" cy="3044"/>
          </a:xfrm>
        </p:grpSpPr>
        <p:pic>
          <p:nvPicPr>
            <p:cNvPr id="152626" name="Picture 5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" y="396"/>
              <a:ext cx="2712" cy="12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52621" name="Group 45"/>
            <p:cNvGrpSpPr>
              <a:grpSpLocks/>
            </p:cNvGrpSpPr>
            <p:nvPr/>
          </p:nvGrpSpPr>
          <p:grpSpPr bwMode="auto">
            <a:xfrm>
              <a:off x="2904" y="1916"/>
              <a:ext cx="1962" cy="1524"/>
              <a:chOff x="1472" y="314"/>
              <a:chExt cx="1962" cy="1524"/>
            </a:xfrm>
          </p:grpSpPr>
          <p:pic>
            <p:nvPicPr>
              <p:cNvPr id="152618" name="Picture 4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8" y="1496"/>
                <a:ext cx="606" cy="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2619" name="Picture 4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74" y="978"/>
                <a:ext cx="690" cy="6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2620" name="Picture 4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2" y="314"/>
                <a:ext cx="720" cy="1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2622" name="Line 46"/>
            <p:cNvSpPr>
              <a:spLocks noChangeShapeType="1"/>
            </p:cNvSpPr>
            <p:nvPr/>
          </p:nvSpPr>
          <p:spPr bwMode="auto">
            <a:xfrm flipV="1">
              <a:off x="1864" y="1056"/>
              <a:ext cx="1025" cy="2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2623" name="Line 47"/>
            <p:cNvSpPr>
              <a:spLocks noChangeShapeType="1"/>
            </p:cNvSpPr>
            <p:nvPr/>
          </p:nvSpPr>
          <p:spPr bwMode="auto">
            <a:xfrm>
              <a:off x="1864" y="1432"/>
              <a:ext cx="2600" cy="6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2624" name="Line 48"/>
            <p:cNvSpPr>
              <a:spLocks noChangeShapeType="1"/>
            </p:cNvSpPr>
            <p:nvPr/>
          </p:nvSpPr>
          <p:spPr bwMode="auto">
            <a:xfrm>
              <a:off x="1864" y="1589"/>
              <a:ext cx="1025" cy="45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52630" name="Group 54"/>
            <p:cNvGrpSpPr>
              <a:grpSpLocks/>
            </p:cNvGrpSpPr>
            <p:nvPr/>
          </p:nvGrpSpPr>
          <p:grpSpPr bwMode="auto">
            <a:xfrm>
              <a:off x="4497" y="1733"/>
              <a:ext cx="792" cy="715"/>
              <a:chOff x="3924" y="1845"/>
              <a:chExt cx="792" cy="715"/>
            </a:xfrm>
          </p:grpSpPr>
          <p:graphicFrame>
            <p:nvGraphicFramePr>
              <p:cNvPr id="152628" name="Object 52"/>
              <p:cNvGraphicFramePr>
                <a:graphicFrameLocks noChangeAspect="1"/>
              </p:cNvGraphicFramePr>
              <p:nvPr/>
            </p:nvGraphicFramePr>
            <p:xfrm>
              <a:off x="3924" y="1845"/>
              <a:ext cx="660" cy="2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2644" name="Bitmapbillede" r:id="rId8" imgW="1047619" imgH="333333" progId="Paint.Picture">
                      <p:embed/>
                    </p:oleObj>
                  </mc:Choice>
                  <mc:Fallback>
                    <p:oleObj name="Bitmapbillede" r:id="rId8" imgW="1047619" imgH="333333" progId="Paint.Picture">
                      <p:embed/>
                      <p:pic>
                        <p:nvPicPr>
                          <p:cNvPr id="0" name="Object 5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24" y="1845"/>
                            <a:ext cx="660" cy="21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905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152629" name="Picture 53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4" y="2044"/>
                <a:ext cx="792" cy="5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2636" name="Text Box 60"/>
            <p:cNvSpPr txBox="1">
              <a:spLocks noChangeArrowheads="1"/>
            </p:cNvSpPr>
            <p:nvPr/>
          </p:nvSpPr>
          <p:spPr bwMode="auto">
            <a:xfrm>
              <a:off x="285" y="1020"/>
              <a:ext cx="1450" cy="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>
              <a:lvl1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2.	Choice list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a.	Listbox of records</a:t>
              </a:r>
            </a:p>
            <a:p>
              <a:r>
                <a:rPr lang="da-DK" altLang="da-DK" sz="1600" b="0" noProof="1">
                  <a:latin typeface="Arial" charset="0"/>
                </a:rPr>
                <a:t>b.	Combobox</a:t>
              </a:r>
            </a:p>
            <a:p>
              <a:r>
                <a:rPr lang="da-DK" altLang="da-DK" sz="1600" b="0" noProof="1">
                  <a:latin typeface="Arial" charset="0"/>
                </a:rPr>
                <a:t>c.	Hierarchical menus</a:t>
              </a:r>
              <a:endParaRPr lang="da-DK" altLang="da-DK" sz="1600" noProof="1">
                <a:latin typeface="Arial" charset="0"/>
              </a:endParaRPr>
            </a:p>
          </p:txBody>
        </p:sp>
      </p:grpSp>
      <p:sp>
        <p:nvSpPr>
          <p:cNvPr id="152637" name="Text Box 61"/>
          <p:cNvSpPr txBox="1">
            <a:spLocks noChangeArrowheads="1"/>
          </p:cNvSpPr>
          <p:nvPr/>
        </p:nvSpPr>
        <p:spPr bwMode="auto">
          <a:xfrm>
            <a:off x="452438" y="2889250"/>
            <a:ext cx="40592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3.	Flicking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Show first Stay window, </a:t>
            </a:r>
            <a:r>
              <a:rPr lang="da-DK" altLang="da-DK" sz="1600" b="0" i="1" noProof="1">
                <a:latin typeface="Arial" charset="0"/>
              </a:rPr>
              <a:t>Next, Next . . .</a:t>
            </a:r>
            <a:endParaRPr lang="da-DK" altLang="da-DK" sz="1600" noProof="1">
              <a:latin typeface="Arial" charset="0"/>
            </a:endParaRPr>
          </a:p>
        </p:txBody>
      </p:sp>
      <p:sp>
        <p:nvSpPr>
          <p:cNvPr id="152638" name="Text Box 62"/>
          <p:cNvSpPr txBox="1">
            <a:spLocks noChangeArrowheads="1"/>
          </p:cNvSpPr>
          <p:nvPr/>
        </p:nvSpPr>
        <p:spPr bwMode="auto">
          <a:xfrm>
            <a:off x="452438" y="3562350"/>
            <a:ext cx="4133850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4.	Approximate key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a.	Enter part of name. Click </a:t>
            </a:r>
            <a:r>
              <a:rPr lang="da-DK" altLang="da-DK" sz="1600" b="0" i="1" noProof="1">
                <a:latin typeface="Arial" charset="0"/>
              </a:rPr>
              <a:t>Search</a:t>
            </a:r>
            <a:r>
              <a:rPr lang="da-DK" altLang="da-DK" sz="1600" b="0" noProof="1">
                <a:latin typeface="Arial" charset="0"/>
              </a:rPr>
              <a:t>.</a:t>
            </a:r>
          </a:p>
          <a:p>
            <a:r>
              <a:rPr lang="da-DK" altLang="da-DK" sz="1600" b="0" noProof="1">
                <a:latin typeface="Arial" charset="0"/>
              </a:rPr>
              <a:t>	Then choice-list or flicking.</a:t>
            </a:r>
          </a:p>
          <a:p>
            <a:r>
              <a:rPr lang="da-DK" altLang="da-DK" sz="1600" b="0" noProof="1">
                <a:latin typeface="Arial" charset="0"/>
              </a:rPr>
              <a:t>b.	Phonetic search: Cathy = Kathie.</a:t>
            </a:r>
          </a:p>
          <a:p>
            <a:r>
              <a:rPr lang="da-DK" altLang="da-DK" sz="1600" b="0" noProof="1">
                <a:latin typeface="Arial" charset="0"/>
              </a:rPr>
              <a:t>c.	Live search: System updates choice-list</a:t>
            </a:r>
          </a:p>
          <a:p>
            <a:r>
              <a:rPr lang="da-DK" altLang="da-DK" sz="1600" b="0" noProof="1">
                <a:latin typeface="Arial" charset="0"/>
              </a:rPr>
              <a:t>	as user types.</a:t>
            </a:r>
          </a:p>
        </p:txBody>
      </p:sp>
      <p:sp>
        <p:nvSpPr>
          <p:cNvPr id="152639" name="Text Box 63"/>
          <p:cNvSpPr txBox="1">
            <a:spLocks noChangeArrowheads="1"/>
          </p:cNvSpPr>
          <p:nvPr/>
        </p:nvSpPr>
        <p:spPr bwMode="auto">
          <a:xfrm>
            <a:off x="452438" y="5280025"/>
            <a:ext cx="39147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46800" bIns="46800">
            <a:spAutoFit/>
          </a:bodyPr>
          <a:lstStyle>
            <a:lvl1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5.	Composite criteria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Enter arrival date + zip. Click </a:t>
            </a:r>
            <a:r>
              <a:rPr lang="da-DK" altLang="da-DK" sz="1600" b="0" i="1" noProof="1">
                <a:latin typeface="Arial" charset="0"/>
              </a:rPr>
              <a:t>Search</a:t>
            </a:r>
            <a:r>
              <a:rPr lang="da-DK" altLang="da-DK" sz="1600" b="0" noProof="1">
                <a:latin typeface="Arial" charset="0"/>
              </a:rPr>
              <a:t>.</a:t>
            </a:r>
          </a:p>
        </p:txBody>
      </p:sp>
      <p:grpSp>
        <p:nvGrpSpPr>
          <p:cNvPr id="152643" name="Group 67"/>
          <p:cNvGrpSpPr>
            <a:grpSpLocks/>
          </p:cNvGrpSpPr>
          <p:nvPr/>
        </p:nvGrpSpPr>
        <p:grpSpPr bwMode="auto">
          <a:xfrm>
            <a:off x="452438" y="5495925"/>
            <a:ext cx="8597900" cy="1201738"/>
            <a:chOff x="285" y="3462"/>
            <a:chExt cx="5416" cy="757"/>
          </a:xfrm>
        </p:grpSpPr>
        <p:pic>
          <p:nvPicPr>
            <p:cNvPr id="152635" name="Picture 59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92" t="19554" r="31607" b="30119"/>
            <a:stretch>
              <a:fillRect/>
            </a:stretch>
          </p:blipFill>
          <p:spPr bwMode="auto">
            <a:xfrm>
              <a:off x="4488" y="3504"/>
              <a:ext cx="1213" cy="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2632" name="Picture 56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78" t="59135" r="41066" b="8989"/>
            <a:stretch>
              <a:fillRect/>
            </a:stretch>
          </p:blipFill>
          <p:spPr bwMode="auto">
            <a:xfrm>
              <a:off x="2889" y="3531"/>
              <a:ext cx="1535" cy="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2634" name="Line 58"/>
            <p:cNvSpPr>
              <a:spLocks noChangeShapeType="1"/>
            </p:cNvSpPr>
            <p:nvPr/>
          </p:nvSpPr>
          <p:spPr bwMode="auto">
            <a:xfrm>
              <a:off x="1928" y="3894"/>
              <a:ext cx="10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2640" name="Text Box 64"/>
            <p:cNvSpPr txBox="1">
              <a:spLocks noChangeArrowheads="1"/>
            </p:cNvSpPr>
            <p:nvPr/>
          </p:nvSpPr>
          <p:spPr bwMode="auto">
            <a:xfrm>
              <a:off x="285" y="3788"/>
              <a:ext cx="2419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46800" bIns="46800">
              <a:spAutoFit/>
            </a:bodyPr>
            <a:lstStyle>
              <a:lvl1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6.	Overview and zoom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Show floor map. Click to see details.</a:t>
              </a:r>
            </a:p>
          </p:txBody>
        </p:sp>
        <p:sp>
          <p:nvSpPr>
            <p:cNvPr id="152633" name="AutoShape 57"/>
            <p:cNvSpPr>
              <a:spLocks noChangeAspect="1" noChangeArrowheads="1"/>
            </p:cNvSpPr>
            <p:nvPr/>
          </p:nvSpPr>
          <p:spPr bwMode="auto">
            <a:xfrm rot="6808345">
              <a:off x="4091" y="3466"/>
              <a:ext cx="406" cy="397"/>
            </a:xfrm>
            <a:prstGeom prst="lightningBol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37" grpId="0" autoUpdateAnimBg="0"/>
      <p:bldP spid="152638" grpId="0" autoUpdateAnimBg="0"/>
      <p:bldP spid="15263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6.7B  Virtual windows for searching</a:t>
            </a:r>
          </a:p>
        </p:txBody>
      </p:sp>
      <p:grpSp>
        <p:nvGrpSpPr>
          <p:cNvPr id="160785" name="Group 17"/>
          <p:cNvGrpSpPr>
            <a:grpSpLocks/>
          </p:cNvGrpSpPr>
          <p:nvPr/>
        </p:nvGrpSpPr>
        <p:grpSpPr bwMode="auto">
          <a:xfrm>
            <a:off x="552450" y="817563"/>
            <a:ext cx="6838950" cy="3233737"/>
            <a:chOff x="348" y="691"/>
            <a:chExt cx="4308" cy="2037"/>
          </a:xfrm>
        </p:grpSpPr>
        <p:sp>
          <p:nvSpPr>
            <p:cNvPr id="160786" name="Text Box 18"/>
            <p:cNvSpPr txBox="1">
              <a:spLocks noChangeArrowheads="1"/>
            </p:cNvSpPr>
            <p:nvPr/>
          </p:nvSpPr>
          <p:spPr bwMode="auto">
            <a:xfrm>
              <a:off x="348" y="691"/>
              <a:ext cx="4308" cy="20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44000" tIns="108000" rIns="144000"/>
            <a:lstStyle>
              <a:lvl1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3429000" algn="l"/>
                  <a:tab pos="4762500" algn="l"/>
                  <a:tab pos="5816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800" noProof="1">
                  <a:latin typeface="Arial" charset="0"/>
                </a:rPr>
                <a:t>Find guest</a:t>
              </a:r>
              <a:r>
                <a:rPr lang="da-DK" altLang="da-DK" sz="1600" noProof="1">
                  <a:latin typeface="Arial" charset="0"/>
                </a:rPr>
                <a:t>		Stay#	</a:t>
              </a:r>
              <a:r>
                <a:rPr lang="da-DK" altLang="da-DK" sz="1600" b="0" noProof="1">
                  <a:latin typeface="Arial" charset="0"/>
                </a:rPr>
                <a:t>(any)</a:t>
              </a:r>
            </a:p>
            <a:p>
              <a:pPr>
                <a:spcBef>
                  <a:spcPct val="30000"/>
                </a:spcBef>
              </a:pPr>
              <a:r>
                <a:rPr lang="da-DK" altLang="da-DK" sz="1600" noProof="1">
                  <a:latin typeface="Arial" charset="0"/>
                </a:rPr>
                <a:t>Name</a:t>
              </a:r>
              <a:r>
                <a:rPr lang="da-DK" altLang="da-DK" sz="1600" b="0" noProof="1">
                  <a:latin typeface="Arial" charset="0"/>
                </a:rPr>
                <a:t>	(any)		</a:t>
              </a:r>
              <a:r>
                <a:rPr lang="da-DK" altLang="da-DK" sz="1600" noProof="1">
                  <a:latin typeface="Arial" charset="0"/>
                </a:rPr>
                <a:t>Room#	</a:t>
              </a:r>
              <a:r>
                <a:rPr lang="da-DK" altLang="da-DK" sz="1600" b="0" noProof="1">
                  <a:latin typeface="Arial" charset="0"/>
                </a:rPr>
                <a:t>(any)</a:t>
              </a:r>
            </a:p>
            <a:p>
              <a:pPr>
                <a:spcBef>
                  <a:spcPct val="30000"/>
                </a:spcBef>
              </a:pPr>
              <a:r>
                <a:rPr lang="da-DK" altLang="da-DK" sz="1600" noProof="1">
                  <a:latin typeface="Arial" charset="0"/>
                </a:rPr>
                <a:t>Phone</a:t>
              </a:r>
              <a:r>
                <a:rPr lang="da-DK" altLang="da-DK" sz="1600" b="0" noProof="1">
                  <a:latin typeface="Arial" charset="0"/>
                </a:rPr>
                <a:t>	(any)</a:t>
              </a:r>
              <a:r>
                <a:rPr lang="da-DK" altLang="da-DK" sz="1600" noProof="1">
                  <a:latin typeface="Arial" charset="0"/>
                </a:rPr>
                <a:t>	</a:t>
              </a:r>
              <a:endParaRPr lang="da-DK" altLang="da-DK" sz="1600" b="0" noProof="1">
                <a:latin typeface="Arial" charset="0"/>
              </a:endParaRPr>
            </a:p>
            <a:p>
              <a:pPr>
                <a:spcBef>
                  <a:spcPct val="30000"/>
                </a:spcBef>
              </a:pPr>
              <a:r>
                <a:rPr lang="da-DK" altLang="da-DK" sz="1600" noProof="1">
                  <a:latin typeface="Arial" charset="0"/>
                </a:rPr>
                <a:t>Date	</a:t>
              </a:r>
              <a:r>
                <a:rPr lang="da-DK" altLang="da-DK" sz="1600" b="0" noProof="1">
                  <a:latin typeface="Arial" charset="0"/>
                </a:rPr>
                <a:t>23-09-2001			</a:t>
              </a:r>
            </a:p>
            <a:p>
              <a:pPr>
                <a:spcBef>
                  <a:spcPct val="30000"/>
                </a:spcBef>
              </a:pPr>
              <a:r>
                <a:rPr lang="da-DK" altLang="da-DK" sz="1600" noProof="1">
                  <a:latin typeface="Arial" charset="0"/>
                </a:rPr>
                <a:t>		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noProof="1">
                  <a:latin typeface="Arial" charset="0"/>
                </a:rPr>
                <a:t>Guest		Arrival	Room#	Stay#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John Simpson, 456 Orange Grove	22-09-2001	12, 11	714</a:t>
              </a:r>
            </a:p>
            <a:p>
              <a:r>
                <a:rPr lang="da-DK" altLang="da-DK" sz="1600" b="0" noProof="1">
                  <a:latin typeface="Arial" charset="0"/>
                </a:rPr>
                <a:t>Lise Hansen, Dyssegaardsvej 57	23-09-2001	12	753</a:t>
              </a:r>
            </a:p>
            <a:p>
              <a:r>
                <a:rPr lang="da-DK" altLang="da-DK" sz="1600" b="0" noProof="1">
                  <a:latin typeface="Arial" charset="0"/>
                </a:rPr>
                <a:t>Yun Chen, Kirchgasse 6	23-09-2001	13, 14	749	</a:t>
              </a:r>
              <a:endParaRPr lang="da-DK" altLang="da-DK" sz="1800" b="0" noProof="1">
                <a:latin typeface="Arial" charset="0"/>
              </a:endParaRPr>
            </a:p>
          </p:txBody>
        </p:sp>
        <p:sp>
          <p:nvSpPr>
            <p:cNvPr id="160787" name="AutoShape 19"/>
            <p:cNvSpPr>
              <a:spLocks noChangeArrowheads="1"/>
            </p:cNvSpPr>
            <p:nvPr/>
          </p:nvSpPr>
          <p:spPr bwMode="auto">
            <a:xfrm>
              <a:off x="3546" y="1350"/>
              <a:ext cx="978" cy="240"/>
            </a:xfrm>
            <a:prstGeom prst="bevel">
              <a:avLst>
                <a:gd name="adj" fmla="val 125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Search	F3</a:t>
              </a:r>
              <a:endParaRPr lang="da-DK" altLang="da-DK" sz="1800" b="0" noProof="1">
                <a:latin typeface="Arial" charset="0"/>
              </a:endParaRPr>
            </a:p>
          </p:txBody>
        </p:sp>
        <p:sp>
          <p:nvSpPr>
            <p:cNvPr id="160788" name="AutoShape 20"/>
            <p:cNvSpPr>
              <a:spLocks noChangeAspect="1" noChangeArrowheads="1"/>
            </p:cNvSpPr>
            <p:nvPr/>
          </p:nvSpPr>
          <p:spPr bwMode="auto">
            <a:xfrm flipV="1">
              <a:off x="1909" y="1420"/>
              <a:ext cx="95" cy="9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60789" name="Rectangle 21"/>
            <p:cNvSpPr>
              <a:spLocks noChangeArrowheads="1"/>
            </p:cNvSpPr>
            <p:nvPr/>
          </p:nvSpPr>
          <p:spPr bwMode="auto">
            <a:xfrm>
              <a:off x="414" y="1896"/>
              <a:ext cx="4110" cy="73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0" name="Line 22"/>
            <p:cNvSpPr>
              <a:spLocks noChangeShapeType="1"/>
            </p:cNvSpPr>
            <p:nvPr/>
          </p:nvSpPr>
          <p:spPr bwMode="auto">
            <a:xfrm>
              <a:off x="2524" y="1896"/>
              <a:ext cx="1" cy="7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1" name="Line 23"/>
            <p:cNvSpPr>
              <a:spLocks noChangeShapeType="1"/>
            </p:cNvSpPr>
            <p:nvPr/>
          </p:nvSpPr>
          <p:spPr bwMode="auto">
            <a:xfrm>
              <a:off x="3378" y="1896"/>
              <a:ext cx="1" cy="7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2" name="Line 24"/>
            <p:cNvSpPr>
              <a:spLocks noChangeShapeType="1"/>
            </p:cNvSpPr>
            <p:nvPr/>
          </p:nvSpPr>
          <p:spPr bwMode="auto">
            <a:xfrm>
              <a:off x="4022" y="1896"/>
              <a:ext cx="1" cy="7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3" name="Rectangle 25"/>
            <p:cNvSpPr>
              <a:spLocks noChangeArrowheads="1"/>
            </p:cNvSpPr>
            <p:nvPr/>
          </p:nvSpPr>
          <p:spPr bwMode="auto">
            <a:xfrm>
              <a:off x="3946" y="775"/>
              <a:ext cx="591" cy="40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4" name="Rectangle 26"/>
            <p:cNvSpPr>
              <a:spLocks noChangeArrowheads="1"/>
            </p:cNvSpPr>
            <p:nvPr/>
          </p:nvSpPr>
          <p:spPr bwMode="auto">
            <a:xfrm>
              <a:off x="990" y="960"/>
              <a:ext cx="1734" cy="40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5" name="Rectangle 27"/>
            <p:cNvSpPr>
              <a:spLocks noChangeArrowheads="1"/>
            </p:cNvSpPr>
            <p:nvPr/>
          </p:nvSpPr>
          <p:spPr bwMode="auto">
            <a:xfrm>
              <a:off x="990" y="1362"/>
              <a:ext cx="1050" cy="21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6" name="Line 28"/>
            <p:cNvSpPr>
              <a:spLocks noChangeShapeType="1"/>
            </p:cNvSpPr>
            <p:nvPr/>
          </p:nvSpPr>
          <p:spPr bwMode="auto">
            <a:xfrm>
              <a:off x="1879" y="1362"/>
              <a:ext cx="0" cy="2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7" name="Line 29"/>
            <p:cNvSpPr>
              <a:spLocks noChangeShapeType="1"/>
            </p:cNvSpPr>
            <p:nvPr/>
          </p:nvSpPr>
          <p:spPr bwMode="auto">
            <a:xfrm>
              <a:off x="990" y="1165"/>
              <a:ext cx="17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60798" name="Line 30"/>
            <p:cNvSpPr>
              <a:spLocks noChangeShapeType="1"/>
            </p:cNvSpPr>
            <p:nvPr/>
          </p:nvSpPr>
          <p:spPr bwMode="auto">
            <a:xfrm>
              <a:off x="3946" y="972"/>
              <a:ext cx="59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60826" name="Group 58"/>
          <p:cNvGrpSpPr>
            <a:grpSpLocks/>
          </p:cNvGrpSpPr>
          <p:nvPr/>
        </p:nvGrpSpPr>
        <p:grpSpPr bwMode="auto">
          <a:xfrm>
            <a:off x="2505075" y="3624263"/>
            <a:ext cx="5721350" cy="2898775"/>
            <a:chOff x="1578" y="2283"/>
            <a:chExt cx="3604" cy="1826"/>
          </a:xfrm>
        </p:grpSpPr>
        <p:sp>
          <p:nvSpPr>
            <p:cNvPr id="160825" name="Rectangle 57"/>
            <p:cNvSpPr>
              <a:spLocks noChangeArrowheads="1"/>
            </p:cNvSpPr>
            <p:nvPr/>
          </p:nvSpPr>
          <p:spPr bwMode="auto">
            <a:xfrm>
              <a:off x="1584" y="2283"/>
              <a:ext cx="3598" cy="8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60799" name="Group 31"/>
            <p:cNvGrpSpPr>
              <a:grpSpLocks/>
            </p:cNvGrpSpPr>
            <p:nvPr/>
          </p:nvGrpSpPr>
          <p:grpSpPr bwMode="auto">
            <a:xfrm>
              <a:off x="1578" y="2283"/>
              <a:ext cx="3604" cy="1826"/>
              <a:chOff x="1920" y="2062"/>
              <a:chExt cx="3604" cy="1826"/>
            </a:xfrm>
          </p:grpSpPr>
          <p:sp>
            <p:nvSpPr>
              <p:cNvPr id="160800" name="Rectangle 32"/>
              <p:cNvSpPr>
                <a:spLocks noChangeArrowheads="1"/>
              </p:cNvSpPr>
              <p:nvPr/>
            </p:nvSpPr>
            <p:spPr bwMode="auto">
              <a:xfrm>
                <a:off x="1920" y="2062"/>
                <a:ext cx="3604" cy="182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01" name="Rectangle 33"/>
              <p:cNvSpPr>
                <a:spLocks noChangeArrowheads="1"/>
              </p:cNvSpPr>
              <p:nvPr/>
            </p:nvSpPr>
            <p:spPr bwMode="auto">
              <a:xfrm>
                <a:off x="4228" y="3195"/>
                <a:ext cx="656" cy="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DDDDD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02" name="Text Box 34"/>
              <p:cNvSpPr txBox="1">
                <a:spLocks noChangeArrowheads="1"/>
              </p:cNvSpPr>
              <p:nvPr/>
            </p:nvSpPr>
            <p:spPr bwMode="auto">
              <a:xfrm>
                <a:off x="1998" y="3003"/>
                <a:ext cx="3286" cy="6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>
                <a:spAutoFit/>
              </a:bodyPr>
              <a:lstStyle>
                <a:lvl1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238250" algn="l"/>
                    <a:tab pos="1809750" algn="l"/>
                    <a:tab pos="2286000" algn="l"/>
                    <a:tab pos="3143250" algn="ctr"/>
                    <a:tab pos="3721100" algn="ctr"/>
                    <a:tab pos="4292600" algn="ctr"/>
                    <a:tab pos="4864100" algn="ctr"/>
                    <a:tab pos="5048250" algn="ctr"/>
                    <a:tab pos="51435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Room</a:t>
                </a:r>
                <a:r>
                  <a:rPr lang="en-US" altLang="da-DK" sz="1600" b="0">
                    <a:latin typeface="Arial" charset="0"/>
                  </a:rPr>
                  <a:t>		Prices	22/9	23/9	24/9	25/9	</a:t>
                </a:r>
              </a:p>
              <a:p>
                <a:r>
                  <a:rPr lang="en-US" altLang="da-DK" sz="1600" b="0">
                    <a:latin typeface="Arial" charset="0"/>
                  </a:rPr>
                  <a:t>11	Double	Bath	80	60		O	B</a:t>
                </a:r>
              </a:p>
              <a:p>
                <a:r>
                  <a:rPr lang="en-US" altLang="da-DK" sz="1600" b="0">
                    <a:latin typeface="Arial" charset="0"/>
                  </a:rPr>
                  <a:t>12	Single	Toil	60		O	O	B	B</a:t>
                </a:r>
              </a:p>
              <a:p>
                <a:r>
                  <a:rPr lang="en-US" altLang="da-DK" sz="1600" b="0">
                    <a:latin typeface="Arial" charset="0"/>
                  </a:rPr>
                  <a:t>13	Double	Toil	60	50		B	B	B</a:t>
                </a:r>
                <a:endParaRPr lang="en-US" altLang="da-DK" sz="1800">
                  <a:latin typeface="Arial" charset="0"/>
                </a:endParaRPr>
              </a:p>
            </p:txBody>
          </p:sp>
          <p:sp>
            <p:nvSpPr>
              <p:cNvPr id="160803" name="Line 35"/>
              <p:cNvSpPr>
                <a:spLocks noChangeShapeType="1"/>
              </p:cNvSpPr>
              <p:nvPr/>
            </p:nvSpPr>
            <p:spPr bwMode="auto">
              <a:xfrm>
                <a:off x="3831" y="2988"/>
                <a:ext cx="0" cy="67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04" name="Line 36"/>
              <p:cNvSpPr>
                <a:spLocks noChangeShapeType="1"/>
              </p:cNvSpPr>
              <p:nvPr/>
            </p:nvSpPr>
            <p:spPr bwMode="auto">
              <a:xfrm>
                <a:off x="1998" y="3187"/>
                <a:ext cx="328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05" name="Text Box 37"/>
              <p:cNvSpPr txBox="1">
                <a:spLocks noChangeArrowheads="1"/>
              </p:cNvSpPr>
              <p:nvPr/>
            </p:nvSpPr>
            <p:spPr bwMode="auto">
              <a:xfrm>
                <a:off x="1974" y="2116"/>
                <a:ext cx="3250" cy="5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>
                <a:lvl1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435100" algn="l"/>
                    <a:tab pos="3340100" algn="l"/>
                    <a:tab pos="4292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da-DK" altLang="da-DK" sz="1800" noProof="1">
                    <a:latin typeface="Arial" charset="0"/>
                  </a:rPr>
                  <a:t>Rooms		</a:t>
                </a:r>
              </a:p>
              <a:p>
                <a:r>
                  <a:rPr lang="da-DK" altLang="da-DK" sz="1600" b="0" noProof="1">
                    <a:latin typeface="Arial" charset="0"/>
                  </a:rPr>
                  <a:t>Free from</a:t>
                </a:r>
                <a:r>
                  <a:rPr lang="da-DK" altLang="da-DK" sz="1600" noProof="1">
                    <a:latin typeface="Arial" charset="0"/>
                  </a:rPr>
                  <a:t>	</a:t>
                </a:r>
                <a:r>
                  <a:rPr lang="da-DK" altLang="da-DK" sz="1600" b="0" noProof="1">
                    <a:latin typeface="Arial" charset="0"/>
                  </a:rPr>
                  <a:t>23/9</a:t>
                </a:r>
                <a:r>
                  <a:rPr lang="da-DK" altLang="da-DK" sz="1600" noProof="1">
                    <a:latin typeface="Arial" charset="0"/>
                  </a:rPr>
                  <a:t>	</a:t>
                </a:r>
                <a:r>
                  <a:rPr lang="da-DK" altLang="da-DK" sz="1600" b="0" noProof="1">
                    <a:latin typeface="Arial" charset="0"/>
                  </a:rPr>
                  <a:t>Type	(any)</a:t>
                </a:r>
                <a:endParaRPr lang="da-DK" altLang="da-DK" sz="1600" noProof="1">
                  <a:latin typeface="Arial" charset="0"/>
                </a:endParaRPr>
              </a:p>
              <a:p>
                <a:r>
                  <a:rPr lang="da-DK" altLang="da-DK" sz="1600" b="0" noProof="1">
                    <a:latin typeface="Arial" charset="0"/>
                  </a:rPr>
                  <a:t>Departure	25/9	Room#</a:t>
                </a:r>
              </a:p>
              <a:p>
                <a:r>
                  <a:rPr lang="da-DK" altLang="da-DK" sz="1600" b="0" noProof="1">
                    <a:latin typeface="Arial" charset="0"/>
                  </a:rPr>
                  <a:t>Nights	2</a:t>
                </a:r>
                <a:endParaRPr lang="da-DK" altLang="da-DK" sz="1600" noProof="1">
                  <a:latin typeface="Arial" charset="0"/>
                </a:endParaRPr>
              </a:p>
            </p:txBody>
          </p:sp>
          <p:sp>
            <p:nvSpPr>
              <p:cNvPr id="160806" name="Rectangle 38"/>
              <p:cNvSpPr>
                <a:spLocks noChangeArrowheads="1"/>
              </p:cNvSpPr>
              <p:nvPr/>
            </p:nvSpPr>
            <p:spPr bwMode="auto">
              <a:xfrm>
                <a:off x="2721" y="2267"/>
                <a:ext cx="840" cy="29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07" name="Rectangle 39"/>
              <p:cNvSpPr>
                <a:spLocks noChangeArrowheads="1"/>
              </p:cNvSpPr>
              <p:nvPr/>
            </p:nvSpPr>
            <p:spPr bwMode="auto">
              <a:xfrm>
                <a:off x="4686" y="2251"/>
                <a:ext cx="719" cy="3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08" name="Line 40"/>
              <p:cNvSpPr>
                <a:spLocks noChangeShapeType="1"/>
              </p:cNvSpPr>
              <p:nvPr/>
            </p:nvSpPr>
            <p:spPr bwMode="auto">
              <a:xfrm>
                <a:off x="2721" y="2422"/>
                <a:ext cx="84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09" name="Line 41"/>
              <p:cNvSpPr>
                <a:spLocks noChangeShapeType="1"/>
              </p:cNvSpPr>
              <p:nvPr/>
            </p:nvSpPr>
            <p:spPr bwMode="auto">
              <a:xfrm>
                <a:off x="4686" y="2419"/>
                <a:ext cx="71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10" name="Rectangle 42"/>
              <p:cNvSpPr>
                <a:spLocks noChangeArrowheads="1"/>
              </p:cNvSpPr>
              <p:nvPr/>
            </p:nvSpPr>
            <p:spPr bwMode="auto">
              <a:xfrm>
                <a:off x="1998" y="2988"/>
                <a:ext cx="3286" cy="67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11" name="Rectangle 43"/>
              <p:cNvSpPr>
                <a:spLocks noChangeArrowheads="1"/>
              </p:cNvSpPr>
              <p:nvPr/>
            </p:nvSpPr>
            <p:spPr bwMode="auto">
              <a:xfrm>
                <a:off x="2721" y="2574"/>
                <a:ext cx="435" cy="14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12" name="Rectangle 44"/>
              <p:cNvSpPr>
                <a:spLocks noChangeArrowheads="1"/>
              </p:cNvSpPr>
              <p:nvPr/>
            </p:nvSpPr>
            <p:spPr bwMode="auto">
              <a:xfrm>
                <a:off x="3831" y="3667"/>
                <a:ext cx="1456" cy="13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13" name="Rectangle 45"/>
              <p:cNvSpPr>
                <a:spLocks noChangeArrowheads="1"/>
              </p:cNvSpPr>
              <p:nvPr/>
            </p:nvSpPr>
            <p:spPr bwMode="auto">
              <a:xfrm>
                <a:off x="5287" y="3187"/>
                <a:ext cx="136" cy="47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14" name="Freeform 46"/>
              <p:cNvSpPr>
                <a:spLocks noChangeAspect="1"/>
              </p:cNvSpPr>
              <p:nvPr/>
            </p:nvSpPr>
            <p:spPr bwMode="auto">
              <a:xfrm flipV="1">
                <a:off x="5310" y="3578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15" name="Freeform 47"/>
              <p:cNvSpPr>
                <a:spLocks noChangeAspect="1"/>
              </p:cNvSpPr>
              <p:nvPr/>
            </p:nvSpPr>
            <p:spPr bwMode="auto">
              <a:xfrm>
                <a:off x="5310" y="3205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16" name="Freeform 48"/>
              <p:cNvSpPr>
                <a:spLocks noChangeAspect="1"/>
              </p:cNvSpPr>
              <p:nvPr/>
            </p:nvSpPr>
            <p:spPr bwMode="auto">
              <a:xfrm rot="16200000" flipV="1">
                <a:off x="5181" y="3698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17" name="Freeform 49"/>
              <p:cNvSpPr>
                <a:spLocks noChangeAspect="1"/>
              </p:cNvSpPr>
              <p:nvPr/>
            </p:nvSpPr>
            <p:spPr bwMode="auto">
              <a:xfrm rot="-5400000">
                <a:off x="3839" y="3698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18" name="AutoShape 50"/>
              <p:cNvSpPr>
                <a:spLocks noChangeAspect="1" noChangeArrowheads="1"/>
              </p:cNvSpPr>
              <p:nvPr/>
            </p:nvSpPr>
            <p:spPr bwMode="auto">
              <a:xfrm flipV="1">
                <a:off x="3448" y="2297"/>
                <a:ext cx="86" cy="8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160819" name="AutoShape 51"/>
              <p:cNvSpPr>
                <a:spLocks noChangeAspect="1" noChangeArrowheads="1"/>
              </p:cNvSpPr>
              <p:nvPr/>
            </p:nvSpPr>
            <p:spPr bwMode="auto">
              <a:xfrm flipV="1">
                <a:off x="3448" y="2451"/>
                <a:ext cx="86" cy="86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160820" name="AutoShape 52"/>
              <p:cNvSpPr>
                <a:spLocks noChangeAspect="1" noChangeArrowheads="1"/>
              </p:cNvSpPr>
              <p:nvPr/>
            </p:nvSpPr>
            <p:spPr bwMode="auto">
              <a:xfrm flipV="1">
                <a:off x="5281" y="2281"/>
                <a:ext cx="95" cy="95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160821" name="Line 53"/>
              <p:cNvSpPr>
                <a:spLocks noChangeShapeType="1"/>
              </p:cNvSpPr>
              <p:nvPr/>
            </p:nvSpPr>
            <p:spPr bwMode="auto">
              <a:xfrm>
                <a:off x="5261" y="2251"/>
                <a:ext cx="0" cy="16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60822" name="AutoShape 54"/>
              <p:cNvSpPr>
                <a:spLocks noChangeArrowheads="1"/>
              </p:cNvSpPr>
              <p:nvPr/>
            </p:nvSpPr>
            <p:spPr bwMode="auto">
              <a:xfrm>
                <a:off x="4445" y="2654"/>
                <a:ext cx="978" cy="240"/>
              </a:xfrm>
              <a:prstGeom prst="bevel">
                <a:avLst>
                  <a:gd name="adj" fmla="val 125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da-DK" altLang="da-DK" sz="1600" noProof="1">
                    <a:latin typeface="Arial" charset="0"/>
                  </a:rPr>
                  <a:t>Search	F3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60823" name="Line 55"/>
              <p:cNvSpPr>
                <a:spLocks noChangeShapeType="1"/>
              </p:cNvSpPr>
              <p:nvPr/>
            </p:nvSpPr>
            <p:spPr bwMode="auto">
              <a:xfrm>
                <a:off x="3427" y="2267"/>
                <a:ext cx="0" cy="29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82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" t="1314" r="30110" b="54457"/>
          <a:stretch>
            <a:fillRect/>
          </a:stretch>
        </p:blipFill>
        <p:spPr bwMode="auto">
          <a:xfrm>
            <a:off x="520700" y="573088"/>
            <a:ext cx="4433888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92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6.8A  Virtual windows, complete version</a:t>
            </a:r>
          </a:p>
        </p:txBody>
      </p:sp>
      <p:pic>
        <p:nvPicPr>
          <p:cNvPr id="2119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r="54111" b="18660"/>
          <a:stretch>
            <a:fillRect/>
          </a:stretch>
        </p:blipFill>
        <p:spPr bwMode="auto">
          <a:xfrm>
            <a:off x="6032500" y="1074738"/>
            <a:ext cx="2959100" cy="416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1973" name="Group 5"/>
          <p:cNvGrpSpPr>
            <a:grpSpLocks/>
          </p:cNvGrpSpPr>
          <p:nvPr/>
        </p:nvGrpSpPr>
        <p:grpSpPr bwMode="auto">
          <a:xfrm>
            <a:off x="552450" y="2311400"/>
            <a:ext cx="4916488" cy="1987550"/>
            <a:chOff x="348" y="1456"/>
            <a:chExt cx="3097" cy="1252"/>
          </a:xfrm>
        </p:grpSpPr>
        <p:pic>
          <p:nvPicPr>
            <p:cNvPr id="211974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94" t="37532" r="19745" b="23865"/>
            <a:stretch>
              <a:fillRect/>
            </a:stretch>
          </p:blipFill>
          <p:spPr bwMode="auto">
            <a:xfrm>
              <a:off x="1152" y="1456"/>
              <a:ext cx="2293" cy="1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975" name="AutoShape 7"/>
            <p:cNvSpPr>
              <a:spLocks noChangeArrowheads="1"/>
            </p:cNvSpPr>
            <p:nvPr/>
          </p:nvSpPr>
          <p:spPr bwMode="auto">
            <a:xfrm>
              <a:off x="348" y="1961"/>
              <a:ext cx="419" cy="244"/>
            </a:xfrm>
            <a:prstGeom prst="wedgeRoundRectCallout">
              <a:avLst>
                <a:gd name="adj1" fmla="val 157398"/>
                <a:gd name="adj2" fmla="val -42213"/>
                <a:gd name="adj3" fmla="val 1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da-DK" sz="1600"/>
                <a:t>New</a:t>
              </a:r>
            </a:p>
          </p:txBody>
        </p:sp>
      </p:grpSp>
      <p:sp>
        <p:nvSpPr>
          <p:cNvPr id="211976" name="AutoShape 8"/>
          <p:cNvSpPr>
            <a:spLocks noChangeArrowheads="1"/>
          </p:cNvSpPr>
          <p:nvPr/>
        </p:nvSpPr>
        <p:spPr bwMode="auto">
          <a:xfrm>
            <a:off x="5145088" y="668338"/>
            <a:ext cx="1006475" cy="914400"/>
          </a:xfrm>
          <a:prstGeom prst="wedgeRoundRectCallout">
            <a:avLst>
              <a:gd name="adj1" fmla="val -84227"/>
              <a:gd name="adj2" fmla="val 5037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da-DK" sz="1600"/>
              <a:t>Search </a:t>
            </a:r>
          </a:p>
          <a:p>
            <a:pPr algn="l"/>
            <a:r>
              <a:rPr lang="en-US" altLang="da-DK" sz="1600"/>
              <a:t>criteria</a:t>
            </a:r>
          </a:p>
          <a:p>
            <a:pPr algn="l"/>
            <a:r>
              <a:rPr lang="en-US" altLang="da-DK" sz="1600"/>
              <a:t>added</a:t>
            </a:r>
          </a:p>
        </p:txBody>
      </p:sp>
      <p:pic>
        <p:nvPicPr>
          <p:cNvPr id="211977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27" b="73486"/>
          <a:stretch>
            <a:fillRect/>
          </a:stretch>
        </p:blipFill>
        <p:spPr bwMode="auto">
          <a:xfrm>
            <a:off x="6253163" y="5256213"/>
            <a:ext cx="1479550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1985" name="Group 17"/>
          <p:cNvGrpSpPr>
            <a:grpSpLocks/>
          </p:cNvGrpSpPr>
          <p:nvPr/>
        </p:nvGrpSpPr>
        <p:grpSpPr bwMode="auto">
          <a:xfrm>
            <a:off x="527050" y="3690938"/>
            <a:ext cx="5226050" cy="3121025"/>
            <a:chOff x="332" y="2325"/>
            <a:chExt cx="3292" cy="1966"/>
          </a:xfrm>
        </p:grpSpPr>
        <p:pic>
          <p:nvPicPr>
            <p:cNvPr id="211983" name="Picture 1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779" b="50787"/>
            <a:stretch>
              <a:fillRect/>
            </a:stretch>
          </p:blipFill>
          <p:spPr bwMode="auto">
            <a:xfrm>
              <a:off x="332" y="2697"/>
              <a:ext cx="3292" cy="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980" name="AutoShape 12"/>
            <p:cNvSpPr>
              <a:spLocks noChangeArrowheads="1"/>
            </p:cNvSpPr>
            <p:nvPr/>
          </p:nvSpPr>
          <p:spPr bwMode="auto">
            <a:xfrm>
              <a:off x="356" y="2325"/>
              <a:ext cx="419" cy="244"/>
            </a:xfrm>
            <a:prstGeom prst="wedgeRoundRectCallout">
              <a:avLst>
                <a:gd name="adj1" fmla="val 68616"/>
                <a:gd name="adj2" fmla="val 136065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da-DK" sz="1600"/>
                <a:t>New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2"/>
          <p:cNvSpPr txBox="1">
            <a:spLocks noChangeArrowheads="1"/>
          </p:cNvSpPr>
          <p:nvPr/>
        </p:nvSpPr>
        <p:spPr bwMode="auto">
          <a:xfrm rot="-5400000">
            <a:off x="4526757" y="-272256"/>
            <a:ext cx="1377950" cy="35512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pPr algn="l">
              <a:lnSpc>
                <a:spcPct val="200000"/>
              </a:lnSpc>
            </a:pPr>
            <a:r>
              <a:rPr lang="da-DK" altLang="da-DK" sz="1600" b="0" noProof="1"/>
              <a:t>Rooms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Floor map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Find guest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Stay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Service prices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(Combobox)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Breakfast</a:t>
            </a:r>
          </a:p>
        </p:txBody>
      </p:sp>
      <p:sp>
        <p:nvSpPr>
          <p:cNvPr id="198659" name="Text Box 3"/>
          <p:cNvSpPr txBox="1">
            <a:spLocks noChangeArrowheads="1"/>
          </p:cNvSpPr>
          <p:nvPr/>
        </p:nvSpPr>
        <p:spPr bwMode="auto">
          <a:xfrm>
            <a:off x="533400" y="2192338"/>
            <a:ext cx="2908300" cy="27543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Reception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T1.1	Book guest</a:t>
            </a:r>
          </a:p>
          <a:p>
            <a:r>
              <a:rPr lang="da-DK" altLang="da-DK" sz="1600" b="0" noProof="1">
                <a:latin typeface="Arial" charset="0"/>
              </a:rPr>
              <a:t>T1.2	Check-in</a:t>
            </a:r>
          </a:p>
          <a:p>
            <a:r>
              <a:rPr lang="da-DK" altLang="da-DK" sz="1600" b="0" noProof="1">
                <a:latin typeface="Arial" charset="0"/>
              </a:rPr>
              <a:t>T1.3	Check-out</a:t>
            </a:r>
          </a:p>
          <a:p>
            <a:r>
              <a:rPr lang="da-DK" altLang="da-DK" sz="1600" b="0" noProof="1">
                <a:latin typeface="Arial" charset="0"/>
              </a:rPr>
              <a:t>T1.4	Change stay</a:t>
            </a:r>
          </a:p>
          <a:p>
            <a:r>
              <a:rPr lang="da-DK" altLang="da-DK" sz="1600" b="0" noProof="1">
                <a:latin typeface="Arial" charset="0"/>
              </a:rPr>
              <a:t>T1.5	Record/change services</a:t>
            </a:r>
          </a:p>
          <a:p>
            <a:r>
              <a:rPr lang="da-DK" altLang="da-DK" sz="1600" b="0" noProof="1">
                <a:latin typeface="Arial" charset="0"/>
              </a:rPr>
              <a:t>T1.6	Breakfast list</a:t>
            </a:r>
          </a:p>
          <a:p>
            <a:r>
              <a:rPr lang="da-DK" altLang="da-DK" sz="1600" b="0" noProof="1">
                <a:latin typeface="Arial" charset="0"/>
              </a:rPr>
              <a:t>T1.7	Room repair</a:t>
            </a:r>
          </a:p>
          <a:p>
            <a:r>
              <a:rPr lang="da-DK" altLang="da-DK" sz="1600" noProof="1">
                <a:latin typeface="Arial" charset="0"/>
              </a:rPr>
              <a:t>Management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T2.1	Price changes</a:t>
            </a:r>
          </a:p>
          <a:p>
            <a:r>
              <a:rPr lang="da-DK" altLang="da-DK" sz="1600" b="0" noProof="1">
                <a:latin typeface="Arial" charset="0"/>
              </a:rPr>
              <a:t>T2.2	Add/change rooms</a:t>
            </a:r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3441700" y="2192338"/>
            <a:ext cx="3549650" cy="27543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>
            <a:lvl1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 noProof="1">
                <a:latin typeface="Arial" charset="0"/>
              </a:rPr>
              <a:t>			</a:t>
            </a:r>
          </a:p>
          <a:p>
            <a:r>
              <a:rPr lang="da-DK" altLang="da-DK" sz="1600" b="0" noProof="1">
                <a:latin typeface="Arial" charset="0"/>
              </a:rPr>
              <a:t>	X	x	X	X</a:t>
            </a:r>
          </a:p>
          <a:p>
            <a:r>
              <a:rPr lang="da-DK" altLang="da-DK" sz="1600" b="0" noProof="1">
                <a:latin typeface="Arial" charset="0"/>
              </a:rPr>
              <a:t>	x	x	X	X		</a:t>
            </a:r>
          </a:p>
          <a:p>
            <a:r>
              <a:rPr lang="da-DK" altLang="da-DK" sz="1600" b="0" noProof="1">
                <a:latin typeface="Arial" charset="0"/>
              </a:rPr>
              <a:t>			X	X		x</a:t>
            </a:r>
          </a:p>
          <a:p>
            <a:r>
              <a:rPr lang="da-DK" altLang="da-DK" sz="1600" b="0" noProof="1">
                <a:latin typeface="Arial" charset="0"/>
              </a:rPr>
              <a:t>	x	x	X	X</a:t>
            </a:r>
          </a:p>
          <a:p>
            <a:r>
              <a:rPr lang="da-DK" altLang="da-DK" sz="1600" b="0" noProof="1">
                <a:latin typeface="Arial" charset="0"/>
              </a:rPr>
              <a:t>			X	X		X</a:t>
            </a:r>
          </a:p>
          <a:p>
            <a:r>
              <a:rPr lang="da-DK" altLang="da-DK" sz="1600" b="0" noProof="1">
                <a:latin typeface="Arial" charset="0"/>
              </a:rPr>
              <a:t>							X</a:t>
            </a:r>
          </a:p>
          <a:p>
            <a:r>
              <a:rPr lang="da-DK" altLang="da-DK" sz="1600" b="0" noProof="1">
                <a:latin typeface="Arial" charset="0"/>
              </a:rPr>
              <a:t>	X		x	x</a:t>
            </a:r>
          </a:p>
          <a:p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X				X</a:t>
            </a:r>
          </a:p>
          <a:p>
            <a:r>
              <a:rPr lang="da-DK" altLang="da-DK" sz="1600" b="0" noProof="1">
                <a:latin typeface="Arial" charset="0"/>
              </a:rPr>
              <a:t>	X	x</a:t>
            </a:r>
          </a:p>
        </p:txBody>
      </p:sp>
      <p:sp>
        <p:nvSpPr>
          <p:cNvPr id="198661" name="Line 5"/>
          <p:cNvSpPr>
            <a:spLocks noChangeShapeType="1"/>
          </p:cNvSpPr>
          <p:nvPr/>
        </p:nvSpPr>
        <p:spPr bwMode="auto">
          <a:xfrm>
            <a:off x="4038600" y="814388"/>
            <a:ext cx="0" cy="4132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98662" name="Line 6"/>
          <p:cNvSpPr>
            <a:spLocks noChangeShapeType="1"/>
          </p:cNvSpPr>
          <p:nvPr/>
        </p:nvSpPr>
        <p:spPr bwMode="auto">
          <a:xfrm>
            <a:off x="4525963" y="814388"/>
            <a:ext cx="0" cy="4132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98663" name="Line 7"/>
          <p:cNvSpPr>
            <a:spLocks noChangeShapeType="1"/>
          </p:cNvSpPr>
          <p:nvPr/>
        </p:nvSpPr>
        <p:spPr bwMode="auto">
          <a:xfrm>
            <a:off x="5013325" y="814388"/>
            <a:ext cx="0" cy="4132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98664" name="Line 8"/>
          <p:cNvSpPr>
            <a:spLocks noChangeShapeType="1"/>
          </p:cNvSpPr>
          <p:nvPr/>
        </p:nvSpPr>
        <p:spPr bwMode="auto">
          <a:xfrm>
            <a:off x="5502275" y="814388"/>
            <a:ext cx="0" cy="4132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98665" name="Line 9"/>
          <p:cNvSpPr>
            <a:spLocks noChangeShapeType="1"/>
          </p:cNvSpPr>
          <p:nvPr/>
        </p:nvSpPr>
        <p:spPr bwMode="auto">
          <a:xfrm>
            <a:off x="6484938" y="814388"/>
            <a:ext cx="0" cy="4132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98669" name="Text Box 13"/>
          <p:cNvSpPr txBox="1">
            <a:spLocks noChangeArrowheads="1"/>
          </p:cNvSpPr>
          <p:nvPr/>
        </p:nvSpPr>
        <p:spPr bwMode="auto">
          <a:xfrm>
            <a:off x="533400" y="1109663"/>
            <a:ext cx="24098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>
            <a:lvl1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Complete version:</a:t>
            </a:r>
          </a:p>
          <a:p>
            <a:r>
              <a:rPr lang="da-DK" altLang="da-DK" sz="1800" noProof="1">
                <a:latin typeface="Arial" charset="0"/>
              </a:rPr>
              <a:t>Virtual windows used</a:t>
            </a:r>
          </a:p>
        </p:txBody>
      </p:sp>
      <p:sp>
        <p:nvSpPr>
          <p:cNvPr id="198676" name="Line 20"/>
          <p:cNvSpPr>
            <a:spLocks noChangeShapeType="1"/>
          </p:cNvSpPr>
          <p:nvPr/>
        </p:nvSpPr>
        <p:spPr bwMode="auto">
          <a:xfrm flipH="1">
            <a:off x="533400" y="4165600"/>
            <a:ext cx="6457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98677" name="Text Box 21"/>
          <p:cNvSpPr txBox="1">
            <a:spLocks noChangeArrowheads="1"/>
          </p:cNvSpPr>
          <p:nvPr/>
        </p:nvSpPr>
        <p:spPr bwMode="auto">
          <a:xfrm>
            <a:off x="533400" y="5140325"/>
            <a:ext cx="7421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sz="1600" b="0" noProof="1"/>
              <a:t>Legend: X = Window always used during this task. x = Window sometimes used.</a:t>
            </a:r>
            <a:endParaRPr lang="da-DK" altLang="da-DK" sz="1600" noProof="1"/>
          </a:p>
        </p:txBody>
      </p:sp>
      <p:sp>
        <p:nvSpPr>
          <p:cNvPr id="198678" name="Line 22"/>
          <p:cNvSpPr>
            <a:spLocks noChangeShapeType="1"/>
          </p:cNvSpPr>
          <p:nvPr/>
        </p:nvSpPr>
        <p:spPr bwMode="auto">
          <a:xfrm>
            <a:off x="5989638" y="814388"/>
            <a:ext cx="0" cy="4132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/>
          <a:p>
            <a:endParaRPr lang="da-DK"/>
          </a:p>
        </p:txBody>
      </p:sp>
      <p:sp>
        <p:nvSpPr>
          <p:cNvPr id="198679" name="Text Box 23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6.8A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1026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6.8B  Database-driven design</a:t>
            </a:r>
          </a:p>
        </p:txBody>
      </p:sp>
      <p:grpSp>
        <p:nvGrpSpPr>
          <p:cNvPr id="178232" name="Group 1080"/>
          <p:cNvGrpSpPr>
            <a:grpSpLocks/>
          </p:cNvGrpSpPr>
          <p:nvPr/>
        </p:nvGrpSpPr>
        <p:grpSpPr bwMode="auto">
          <a:xfrm>
            <a:off x="573088" y="938213"/>
            <a:ext cx="5154612" cy="1843087"/>
            <a:chOff x="361" y="591"/>
            <a:chExt cx="3247" cy="1161"/>
          </a:xfrm>
        </p:grpSpPr>
        <p:sp>
          <p:nvSpPr>
            <p:cNvPr id="178193" name="Text Box 1041"/>
            <p:cNvSpPr txBox="1">
              <a:spLocks noChangeArrowheads="1"/>
            </p:cNvSpPr>
            <p:nvPr/>
          </p:nvSpPr>
          <p:spPr bwMode="auto">
            <a:xfrm>
              <a:off x="361" y="591"/>
              <a:ext cx="3247" cy="116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952500" algn="l"/>
                  <a:tab pos="2476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952500" algn="l"/>
                  <a:tab pos="2476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952500" algn="l"/>
                  <a:tab pos="2476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952500" algn="l"/>
                  <a:tab pos="2476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952500" algn="l"/>
                  <a:tab pos="2476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476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476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476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476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Guests</a:t>
              </a:r>
              <a:endParaRPr lang="en-US" altLang="da-DK" sz="1800" b="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Criteria:</a:t>
              </a:r>
            </a:p>
            <a:p>
              <a:r>
                <a:rPr lang="en-US" altLang="da-DK" sz="1600">
                  <a:latin typeface="Arial" charset="0"/>
                </a:rPr>
                <a:t>	</a:t>
              </a:r>
              <a:r>
                <a:rPr lang="en-US" altLang="da-DK" sz="1600" b="0">
                  <a:latin typeface="Arial" charset="0"/>
                </a:rPr>
                <a:t>john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GuestID	Name	Address	Phone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745	John Simpson	55 Westbank Tce	3700</a:t>
              </a:r>
            </a:p>
            <a:p>
              <a:r>
                <a:rPr lang="en-US" altLang="da-DK" sz="1600" b="0">
                  <a:latin typeface="Arial" charset="0"/>
                </a:rPr>
                <a:t>752	John Brondum	Dyssegaardsvej	1244</a:t>
              </a:r>
            </a:p>
            <a:p>
              <a:r>
                <a:rPr lang="en-US" altLang="da-DK" sz="1600" b="0">
                  <a:latin typeface="Arial" charset="0"/>
                </a:rPr>
                <a:t>810	John Ewes	Kirschgasse	9450</a:t>
              </a:r>
              <a:endParaRPr lang="en-US" altLang="da-DK" sz="1600">
                <a:latin typeface="Arial" charset="0"/>
              </a:endParaRPr>
            </a:p>
          </p:txBody>
        </p:sp>
        <p:grpSp>
          <p:nvGrpSpPr>
            <p:cNvPr id="178205" name="Group 1053"/>
            <p:cNvGrpSpPr>
              <a:grpSpLocks/>
            </p:cNvGrpSpPr>
            <p:nvPr/>
          </p:nvGrpSpPr>
          <p:grpSpPr bwMode="auto">
            <a:xfrm>
              <a:off x="3454" y="1278"/>
              <a:ext cx="136" cy="456"/>
              <a:chOff x="3472" y="1296"/>
              <a:chExt cx="136" cy="456"/>
            </a:xfrm>
          </p:grpSpPr>
          <p:sp>
            <p:nvSpPr>
              <p:cNvPr id="178198" name="Rectangle 1046"/>
              <p:cNvSpPr>
                <a:spLocks noChangeArrowheads="1"/>
              </p:cNvSpPr>
              <p:nvPr/>
            </p:nvSpPr>
            <p:spPr bwMode="auto">
              <a:xfrm>
                <a:off x="3472" y="1296"/>
                <a:ext cx="136" cy="4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8199" name="Freeform 1047"/>
              <p:cNvSpPr>
                <a:spLocks noChangeAspect="1"/>
              </p:cNvSpPr>
              <p:nvPr/>
            </p:nvSpPr>
            <p:spPr bwMode="auto">
              <a:xfrm flipV="1">
                <a:off x="3495" y="1667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8200" name="Freeform 1048"/>
              <p:cNvSpPr>
                <a:spLocks noChangeAspect="1"/>
              </p:cNvSpPr>
              <p:nvPr/>
            </p:nvSpPr>
            <p:spPr bwMode="auto">
              <a:xfrm>
                <a:off x="3495" y="1310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78206" name="Line 1054"/>
            <p:cNvSpPr>
              <a:spLocks noChangeShapeType="1"/>
            </p:cNvSpPr>
            <p:nvPr/>
          </p:nvSpPr>
          <p:spPr bwMode="auto">
            <a:xfrm>
              <a:off x="361" y="962"/>
              <a:ext cx="32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07" name="Line 1055"/>
            <p:cNvSpPr>
              <a:spLocks noChangeShapeType="1"/>
            </p:cNvSpPr>
            <p:nvPr/>
          </p:nvSpPr>
          <p:spPr bwMode="auto">
            <a:xfrm>
              <a:off x="361" y="1110"/>
              <a:ext cx="32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08" name="Line 1056"/>
            <p:cNvSpPr>
              <a:spLocks noChangeShapeType="1"/>
            </p:cNvSpPr>
            <p:nvPr/>
          </p:nvSpPr>
          <p:spPr bwMode="auto">
            <a:xfrm>
              <a:off x="361" y="1266"/>
              <a:ext cx="32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09" name="Line 1057"/>
            <p:cNvSpPr>
              <a:spLocks noChangeShapeType="1"/>
            </p:cNvSpPr>
            <p:nvPr/>
          </p:nvSpPr>
          <p:spPr bwMode="auto">
            <a:xfrm>
              <a:off x="966" y="962"/>
              <a:ext cx="0" cy="7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10" name="Line 1058"/>
            <p:cNvSpPr>
              <a:spLocks noChangeShapeType="1"/>
            </p:cNvSpPr>
            <p:nvPr/>
          </p:nvSpPr>
          <p:spPr bwMode="auto">
            <a:xfrm>
              <a:off x="1896" y="962"/>
              <a:ext cx="0" cy="7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11" name="Line 1059"/>
            <p:cNvSpPr>
              <a:spLocks noChangeShapeType="1"/>
            </p:cNvSpPr>
            <p:nvPr/>
          </p:nvSpPr>
          <p:spPr bwMode="auto">
            <a:xfrm>
              <a:off x="2994" y="962"/>
              <a:ext cx="0" cy="7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12" name="AutoShape 1060"/>
            <p:cNvSpPr>
              <a:spLocks noChangeArrowheads="1"/>
            </p:cNvSpPr>
            <p:nvPr/>
          </p:nvSpPr>
          <p:spPr bwMode="auto">
            <a:xfrm>
              <a:off x="2847" y="668"/>
              <a:ext cx="669" cy="240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Search</a:t>
              </a:r>
              <a:endParaRPr lang="da-DK" altLang="da-DK" sz="1600" b="0" noProof="1">
                <a:latin typeface="Arial" charset="0"/>
              </a:endParaRPr>
            </a:p>
          </p:txBody>
        </p:sp>
      </p:grpSp>
      <p:grpSp>
        <p:nvGrpSpPr>
          <p:cNvPr id="178231" name="Group 1079"/>
          <p:cNvGrpSpPr>
            <a:grpSpLocks/>
          </p:cNvGrpSpPr>
          <p:nvPr/>
        </p:nvGrpSpPr>
        <p:grpSpPr bwMode="auto">
          <a:xfrm>
            <a:off x="4519613" y="2259013"/>
            <a:ext cx="3997325" cy="1981200"/>
            <a:chOff x="3100" y="1704"/>
            <a:chExt cx="2518" cy="1248"/>
          </a:xfrm>
        </p:grpSpPr>
        <p:sp>
          <p:nvSpPr>
            <p:cNvPr id="178195" name="Text Box 1043"/>
            <p:cNvSpPr txBox="1">
              <a:spLocks noChangeArrowheads="1"/>
            </p:cNvSpPr>
            <p:nvPr/>
          </p:nvSpPr>
          <p:spPr bwMode="auto">
            <a:xfrm>
              <a:off x="3100" y="1704"/>
              <a:ext cx="2518" cy="124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0541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541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541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541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541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Aft>
                  <a:spcPct val="50000"/>
                </a:spcAft>
              </a:pPr>
              <a:r>
                <a:rPr lang="en-US" altLang="da-DK" sz="1800">
                  <a:latin typeface="Arial" charset="0"/>
                </a:rPr>
                <a:t>Guest details	</a:t>
              </a:r>
              <a:r>
                <a:rPr lang="en-US" altLang="da-DK" sz="1600">
                  <a:latin typeface="Arial" charset="0"/>
                </a:rPr>
                <a:t>GuestID	</a:t>
              </a:r>
              <a:r>
                <a:rPr lang="en-US" altLang="da-DK" sz="1600" b="0">
                  <a:latin typeface="Arial" charset="0"/>
                </a:rPr>
                <a:t>745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Name	</a:t>
              </a:r>
              <a:r>
                <a:rPr lang="en-US" altLang="da-DK" sz="1600" b="0">
                  <a:latin typeface="Arial" charset="0"/>
                </a:rPr>
                <a:t>John Simpson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Address1</a:t>
              </a:r>
              <a:r>
                <a:rPr lang="en-US" altLang="da-DK" sz="1600" b="0">
                  <a:latin typeface="Arial" charset="0"/>
                </a:rPr>
                <a:t>	55 Westbank Tce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Address2</a:t>
              </a:r>
              <a:r>
                <a:rPr lang="en-US" altLang="da-DK" sz="1600" b="0">
                  <a:latin typeface="Arial" charset="0"/>
                </a:rPr>
                <a:t>	</a:t>
              </a:r>
              <a:r>
                <a:rPr lang="en-US" altLang="da-DK" sz="1600" b="0" noProof="1">
                  <a:latin typeface="Arial" charset="0"/>
                </a:rPr>
                <a:t>Richmond, Victoria 3121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Phone</a:t>
              </a:r>
              <a:r>
                <a:rPr lang="en-US" altLang="da-DK" sz="1600" b="0">
                  <a:latin typeface="Arial" charset="0"/>
                </a:rPr>
                <a:t>	(03) 9421 3700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Passport</a:t>
              </a:r>
            </a:p>
            <a:p>
              <a:r>
                <a:rPr lang="en-US" altLang="da-DK" sz="1600">
                  <a:latin typeface="Arial" charset="0"/>
                </a:rPr>
                <a:t>			</a:t>
              </a:r>
            </a:p>
          </p:txBody>
        </p:sp>
        <p:sp>
          <p:nvSpPr>
            <p:cNvPr id="178225" name="AutoShape 1073"/>
            <p:cNvSpPr>
              <a:spLocks noChangeArrowheads="1"/>
            </p:cNvSpPr>
            <p:nvPr/>
          </p:nvSpPr>
          <p:spPr bwMode="auto">
            <a:xfrm>
              <a:off x="4670" y="2671"/>
              <a:ext cx="918" cy="240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See stays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178226" name="Rectangle 1074"/>
            <p:cNvSpPr>
              <a:spLocks noChangeArrowheads="1"/>
            </p:cNvSpPr>
            <p:nvPr/>
          </p:nvSpPr>
          <p:spPr bwMode="auto">
            <a:xfrm>
              <a:off x="3756" y="2010"/>
              <a:ext cx="1832" cy="60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27" name="Rectangle 1075"/>
            <p:cNvSpPr>
              <a:spLocks noChangeArrowheads="1"/>
            </p:cNvSpPr>
            <p:nvPr/>
          </p:nvSpPr>
          <p:spPr bwMode="auto">
            <a:xfrm>
              <a:off x="3756" y="2617"/>
              <a:ext cx="810" cy="16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28" name="Line 1076"/>
            <p:cNvSpPr>
              <a:spLocks noChangeShapeType="1"/>
            </p:cNvSpPr>
            <p:nvPr/>
          </p:nvSpPr>
          <p:spPr bwMode="auto">
            <a:xfrm>
              <a:off x="3756" y="2154"/>
              <a:ext cx="18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29" name="Line 1077"/>
            <p:cNvSpPr>
              <a:spLocks noChangeShapeType="1"/>
            </p:cNvSpPr>
            <p:nvPr/>
          </p:nvSpPr>
          <p:spPr bwMode="auto">
            <a:xfrm>
              <a:off x="3756" y="2307"/>
              <a:ext cx="18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30" name="Line 1078"/>
            <p:cNvSpPr>
              <a:spLocks noChangeShapeType="1"/>
            </p:cNvSpPr>
            <p:nvPr/>
          </p:nvSpPr>
          <p:spPr bwMode="auto">
            <a:xfrm>
              <a:off x="3756" y="2457"/>
              <a:ext cx="18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8246" name="Group 1094"/>
          <p:cNvGrpSpPr>
            <a:grpSpLocks/>
          </p:cNvGrpSpPr>
          <p:nvPr/>
        </p:nvGrpSpPr>
        <p:grpSpPr bwMode="auto">
          <a:xfrm>
            <a:off x="4519613" y="4640263"/>
            <a:ext cx="4281487" cy="1614487"/>
            <a:chOff x="2847" y="2923"/>
            <a:chExt cx="2697" cy="1017"/>
          </a:xfrm>
        </p:grpSpPr>
        <p:sp>
          <p:nvSpPr>
            <p:cNvPr id="178196" name="Text Box 1044"/>
            <p:cNvSpPr txBox="1">
              <a:spLocks noChangeArrowheads="1"/>
            </p:cNvSpPr>
            <p:nvPr/>
          </p:nvSpPr>
          <p:spPr bwMode="auto">
            <a:xfrm>
              <a:off x="2847" y="2923"/>
              <a:ext cx="2697" cy="101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054100" algn="l"/>
                  <a:tab pos="15240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54100" algn="l"/>
                  <a:tab pos="15240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54100" algn="l"/>
                  <a:tab pos="15240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54100" algn="l"/>
                  <a:tab pos="15240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54100" algn="l"/>
                  <a:tab pos="15240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15240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15240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15240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1524000" algn="l"/>
                  <a:tab pos="2006600" algn="l"/>
                  <a:tab pos="29591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Aft>
                  <a:spcPct val="50000"/>
                </a:spcAft>
              </a:pPr>
              <a:r>
                <a:rPr lang="en-US" altLang="da-DK" sz="1800">
                  <a:latin typeface="Arial" charset="0"/>
                </a:rPr>
                <a:t>Stay details	</a:t>
              </a:r>
              <a:r>
                <a:rPr lang="en-US" altLang="da-DK" sz="1600">
                  <a:latin typeface="Arial" charset="0"/>
                </a:rPr>
                <a:t>StayID </a:t>
              </a:r>
              <a:r>
                <a:rPr lang="en-US" altLang="da-DK" sz="1600" b="0">
                  <a:latin typeface="Arial" charset="0"/>
                </a:rPr>
                <a:t>1274	</a:t>
              </a:r>
              <a:r>
                <a:rPr lang="en-US" altLang="da-DK" sz="1600">
                  <a:latin typeface="Arial" charset="0"/>
                </a:rPr>
                <a:t>GuestID </a:t>
              </a:r>
              <a:r>
                <a:rPr lang="en-US" altLang="da-DK" sz="1600" b="0">
                  <a:latin typeface="Arial" charset="0"/>
                </a:rPr>
                <a:t>745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State</a:t>
              </a:r>
              <a:r>
                <a:rPr lang="en-US" altLang="da-DK" sz="1600" b="0">
                  <a:latin typeface="Arial" charset="0"/>
                </a:rPr>
                <a:t>	checked in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Payform	</a:t>
              </a:r>
              <a:r>
                <a:rPr lang="en-US" altLang="da-DK" sz="1600" b="0">
                  <a:latin typeface="Arial" charset="0"/>
                </a:rPr>
                <a:t>Visa</a:t>
              </a:r>
              <a:endParaRPr lang="en-US" altLang="da-DK" sz="1600">
                <a:latin typeface="Arial" charset="0"/>
              </a:endParaRPr>
            </a:p>
            <a:p>
              <a:pPr>
                <a:spcAft>
                  <a:spcPct val="50000"/>
                </a:spcAft>
              </a:pP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	</a:t>
              </a:r>
            </a:p>
          </p:txBody>
        </p:sp>
        <p:sp>
          <p:nvSpPr>
            <p:cNvPr id="178234" name="AutoShape 1082"/>
            <p:cNvSpPr>
              <a:spLocks noChangeArrowheads="1"/>
            </p:cNvSpPr>
            <p:nvPr/>
          </p:nvSpPr>
          <p:spPr bwMode="auto">
            <a:xfrm>
              <a:off x="3555" y="3648"/>
              <a:ext cx="856" cy="240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See rooms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178235" name="AutoShape 1083"/>
            <p:cNvSpPr>
              <a:spLocks noChangeArrowheads="1"/>
            </p:cNvSpPr>
            <p:nvPr/>
          </p:nvSpPr>
          <p:spPr bwMode="auto">
            <a:xfrm>
              <a:off x="4532" y="3648"/>
              <a:ext cx="934" cy="240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See services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178238" name="Rectangle 1086"/>
            <p:cNvSpPr>
              <a:spLocks noChangeArrowheads="1"/>
            </p:cNvSpPr>
            <p:nvPr/>
          </p:nvSpPr>
          <p:spPr bwMode="auto">
            <a:xfrm>
              <a:off x="3515" y="3384"/>
              <a:ext cx="664" cy="13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39" name="AutoShape 1087"/>
            <p:cNvSpPr>
              <a:spLocks noChangeAspect="1" noChangeArrowheads="1"/>
            </p:cNvSpPr>
            <p:nvPr/>
          </p:nvSpPr>
          <p:spPr bwMode="auto">
            <a:xfrm flipV="1">
              <a:off x="4060" y="3403"/>
              <a:ext cx="95" cy="9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78240" name="Line 1088"/>
            <p:cNvSpPr>
              <a:spLocks noChangeShapeType="1"/>
            </p:cNvSpPr>
            <p:nvPr/>
          </p:nvSpPr>
          <p:spPr bwMode="auto">
            <a:xfrm>
              <a:off x="4042" y="3384"/>
              <a:ext cx="0" cy="1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78250" name="Group 1098"/>
          <p:cNvGrpSpPr>
            <a:grpSpLocks/>
          </p:cNvGrpSpPr>
          <p:nvPr/>
        </p:nvGrpSpPr>
        <p:grpSpPr bwMode="auto">
          <a:xfrm>
            <a:off x="573088" y="4044950"/>
            <a:ext cx="3381375" cy="2209800"/>
            <a:chOff x="361" y="2548"/>
            <a:chExt cx="2130" cy="1392"/>
          </a:xfrm>
        </p:grpSpPr>
        <p:sp>
          <p:nvSpPr>
            <p:cNvPr id="178194" name="Text Box 1042"/>
            <p:cNvSpPr txBox="1">
              <a:spLocks noChangeArrowheads="1"/>
            </p:cNvSpPr>
            <p:nvPr/>
          </p:nvSpPr>
          <p:spPr bwMode="auto">
            <a:xfrm>
              <a:off x="361" y="2548"/>
              <a:ext cx="2130" cy="139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b">
              <a:spAutoFit/>
            </a:bodyPr>
            <a:lstStyle>
              <a:lvl1pPr algn="l">
                <a:tabLst>
                  <a:tab pos="952500" algn="l"/>
                  <a:tab pos="2095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952500" algn="l"/>
                  <a:tab pos="2095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952500" algn="l"/>
                  <a:tab pos="2095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952500" algn="l"/>
                  <a:tab pos="2095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952500" algn="l"/>
                  <a:tab pos="2095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095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095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095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0955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Stays</a:t>
              </a:r>
              <a:endParaRPr lang="en-US" altLang="da-DK" sz="1800" b="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Criteria:</a:t>
              </a:r>
            </a:p>
            <a:p>
              <a:pPr>
                <a:spcAft>
                  <a:spcPct val="50000"/>
                </a:spcAft>
              </a:pPr>
              <a:r>
                <a:rPr lang="en-US" altLang="da-DK" sz="1600">
                  <a:latin typeface="Arial" charset="0"/>
                </a:rPr>
                <a:t>Room </a:t>
              </a:r>
              <a:r>
                <a:rPr lang="en-US" altLang="da-DK" sz="1600" b="0">
                  <a:latin typeface="Arial" charset="0"/>
                </a:rPr>
                <a:t>12     </a:t>
              </a:r>
              <a:r>
                <a:rPr lang="en-US" altLang="da-DK" sz="1600">
                  <a:latin typeface="Arial" charset="0"/>
                </a:rPr>
                <a:t>Date</a:t>
              </a:r>
              <a:r>
                <a:rPr lang="en-US" altLang="da-DK" sz="1600" b="0">
                  <a:latin typeface="Arial" charset="0"/>
                </a:rPr>
                <a:t>  22/9</a:t>
              </a:r>
            </a:p>
            <a:p>
              <a:r>
                <a:rPr lang="en-US" altLang="da-DK" sz="1600">
                  <a:latin typeface="Arial" charset="0"/>
                </a:rPr>
                <a:t>	</a:t>
              </a:r>
              <a:r>
                <a:rPr lang="en-US" altLang="da-DK" sz="1600" b="0">
                  <a:latin typeface="Arial" charset="0"/>
                </a:rPr>
                <a:t>745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StayID	GuestID	Payform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1274	745	Visa</a:t>
              </a:r>
            </a:p>
            <a:p>
              <a:r>
                <a:rPr lang="en-US" altLang="da-DK" sz="1600" b="0">
                  <a:latin typeface="Arial" charset="0"/>
                </a:rPr>
                <a:t>1283	745	Master</a:t>
              </a:r>
            </a:p>
            <a:p>
              <a:r>
                <a:rPr lang="en-US" altLang="da-DK" sz="1600" b="0">
                  <a:latin typeface="Arial" charset="0"/>
                </a:rPr>
                <a:t>1390	745	</a:t>
              </a:r>
              <a:endParaRPr lang="en-US" altLang="da-DK" sz="1600">
                <a:latin typeface="Arial" charset="0"/>
              </a:endParaRPr>
            </a:p>
          </p:txBody>
        </p:sp>
        <p:sp>
          <p:nvSpPr>
            <p:cNvPr id="178213" name="AutoShape 1061"/>
            <p:cNvSpPr>
              <a:spLocks noChangeArrowheads="1"/>
            </p:cNvSpPr>
            <p:nvPr/>
          </p:nvSpPr>
          <p:spPr bwMode="auto">
            <a:xfrm>
              <a:off x="1770" y="2597"/>
              <a:ext cx="669" cy="240"/>
            </a:xfrm>
            <a:prstGeom prst="bevel">
              <a:avLst>
                <a:gd name="adj" fmla="val 125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Search</a:t>
              </a:r>
              <a:endParaRPr lang="da-DK" altLang="da-DK" sz="1600" b="0" noProof="1">
                <a:latin typeface="Arial" charset="0"/>
              </a:endParaRPr>
            </a:p>
          </p:txBody>
        </p:sp>
        <p:grpSp>
          <p:nvGrpSpPr>
            <p:cNvPr id="178224" name="Group 1072"/>
            <p:cNvGrpSpPr>
              <a:grpSpLocks/>
            </p:cNvGrpSpPr>
            <p:nvPr/>
          </p:nvGrpSpPr>
          <p:grpSpPr bwMode="auto">
            <a:xfrm>
              <a:off x="361" y="3149"/>
              <a:ext cx="2130" cy="306"/>
              <a:chOff x="348" y="2617"/>
              <a:chExt cx="2268" cy="306"/>
            </a:xfrm>
          </p:grpSpPr>
          <p:sp>
            <p:nvSpPr>
              <p:cNvPr id="178214" name="Line 1062"/>
              <p:cNvSpPr>
                <a:spLocks noChangeShapeType="1"/>
              </p:cNvSpPr>
              <p:nvPr/>
            </p:nvSpPr>
            <p:spPr bwMode="auto">
              <a:xfrm>
                <a:off x="348" y="2617"/>
                <a:ext cx="22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8215" name="Line 1063"/>
              <p:cNvSpPr>
                <a:spLocks noChangeShapeType="1"/>
              </p:cNvSpPr>
              <p:nvPr/>
            </p:nvSpPr>
            <p:spPr bwMode="auto">
              <a:xfrm>
                <a:off x="348" y="2761"/>
                <a:ext cx="22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8216" name="Line 1064"/>
              <p:cNvSpPr>
                <a:spLocks noChangeShapeType="1"/>
              </p:cNvSpPr>
              <p:nvPr/>
            </p:nvSpPr>
            <p:spPr bwMode="auto">
              <a:xfrm>
                <a:off x="348" y="2923"/>
                <a:ext cx="226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grpSp>
          <p:nvGrpSpPr>
            <p:cNvPr id="178217" name="Group 1065"/>
            <p:cNvGrpSpPr>
              <a:grpSpLocks/>
            </p:cNvGrpSpPr>
            <p:nvPr/>
          </p:nvGrpSpPr>
          <p:grpSpPr bwMode="auto">
            <a:xfrm>
              <a:off x="2331" y="3467"/>
              <a:ext cx="136" cy="456"/>
              <a:chOff x="3472" y="1296"/>
              <a:chExt cx="136" cy="456"/>
            </a:xfrm>
          </p:grpSpPr>
          <p:sp>
            <p:nvSpPr>
              <p:cNvPr id="178218" name="Rectangle 1066"/>
              <p:cNvSpPr>
                <a:spLocks noChangeArrowheads="1"/>
              </p:cNvSpPr>
              <p:nvPr/>
            </p:nvSpPr>
            <p:spPr bwMode="auto">
              <a:xfrm>
                <a:off x="3472" y="1296"/>
                <a:ext cx="136" cy="4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8219" name="Freeform 1067"/>
              <p:cNvSpPr>
                <a:spLocks noChangeAspect="1"/>
              </p:cNvSpPr>
              <p:nvPr/>
            </p:nvSpPr>
            <p:spPr bwMode="auto">
              <a:xfrm flipV="1">
                <a:off x="3495" y="1667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8220" name="Freeform 1068"/>
              <p:cNvSpPr>
                <a:spLocks noChangeAspect="1"/>
              </p:cNvSpPr>
              <p:nvPr/>
            </p:nvSpPr>
            <p:spPr bwMode="auto">
              <a:xfrm>
                <a:off x="3495" y="1310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78222" name="Line 1070"/>
            <p:cNvSpPr>
              <a:spLocks noChangeShapeType="1"/>
            </p:cNvSpPr>
            <p:nvPr/>
          </p:nvSpPr>
          <p:spPr bwMode="auto">
            <a:xfrm>
              <a:off x="949" y="3149"/>
              <a:ext cx="0" cy="7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23" name="Line 1071"/>
            <p:cNvSpPr>
              <a:spLocks noChangeShapeType="1"/>
            </p:cNvSpPr>
            <p:nvPr/>
          </p:nvSpPr>
          <p:spPr bwMode="auto">
            <a:xfrm>
              <a:off x="1639" y="3149"/>
              <a:ext cx="0" cy="79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47" name="Rectangle 1095"/>
            <p:cNvSpPr>
              <a:spLocks noChangeArrowheads="1"/>
            </p:cNvSpPr>
            <p:nvPr/>
          </p:nvSpPr>
          <p:spPr bwMode="auto">
            <a:xfrm>
              <a:off x="1412" y="2915"/>
              <a:ext cx="360" cy="1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78248" name="Rectangle 1096"/>
            <p:cNvSpPr>
              <a:spLocks noChangeArrowheads="1"/>
            </p:cNvSpPr>
            <p:nvPr/>
          </p:nvSpPr>
          <p:spPr bwMode="auto">
            <a:xfrm>
              <a:off x="764" y="2915"/>
              <a:ext cx="228" cy="1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333" name="Group 109"/>
          <p:cNvGrpSpPr>
            <a:grpSpLocks/>
          </p:cNvGrpSpPr>
          <p:nvPr/>
        </p:nvGrpSpPr>
        <p:grpSpPr bwMode="auto">
          <a:xfrm>
            <a:off x="552450" y="2754313"/>
            <a:ext cx="4305300" cy="2249487"/>
            <a:chOff x="348" y="1399"/>
            <a:chExt cx="2712" cy="1417"/>
          </a:xfrm>
        </p:grpSpPr>
        <p:sp>
          <p:nvSpPr>
            <p:cNvPr id="180235" name="Text Box 11"/>
            <p:cNvSpPr txBox="1">
              <a:spLocks noChangeArrowheads="1"/>
            </p:cNvSpPr>
            <p:nvPr/>
          </p:nvSpPr>
          <p:spPr bwMode="auto">
            <a:xfrm>
              <a:off x="348" y="1399"/>
              <a:ext cx="2712" cy="141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/>
            <a:lstStyle>
              <a:lvl1pPr algn="l">
                <a:tabLst>
                  <a:tab pos="571500" algn="l"/>
                  <a:tab pos="1143000" algn="l"/>
                  <a:tab pos="1524000" algn="l"/>
                  <a:tab pos="2381250" algn="l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571500" algn="l"/>
                  <a:tab pos="1143000" algn="l"/>
                  <a:tab pos="1524000" algn="l"/>
                  <a:tab pos="2381250" algn="l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571500" algn="l"/>
                  <a:tab pos="1143000" algn="l"/>
                  <a:tab pos="1524000" algn="l"/>
                  <a:tab pos="2381250" algn="l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571500" algn="l"/>
                  <a:tab pos="1143000" algn="l"/>
                  <a:tab pos="1524000" algn="l"/>
                  <a:tab pos="2381250" algn="l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571500" algn="l"/>
                  <a:tab pos="1143000" algn="l"/>
                  <a:tab pos="1524000" algn="l"/>
                  <a:tab pos="2381250" algn="l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143000" algn="l"/>
                  <a:tab pos="1524000" algn="l"/>
                  <a:tab pos="2381250" algn="l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143000" algn="l"/>
                  <a:tab pos="1524000" algn="l"/>
                  <a:tab pos="2381250" algn="l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143000" algn="l"/>
                  <a:tab pos="1524000" algn="l"/>
                  <a:tab pos="2381250" algn="l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1143000" algn="l"/>
                  <a:tab pos="1524000" algn="l"/>
                  <a:tab pos="2381250" algn="l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Room availability</a:t>
              </a:r>
              <a:endParaRPr lang="en-US" altLang="da-DK" sz="1600">
                <a:latin typeface="Arial" charset="0"/>
              </a:endParaRPr>
            </a:p>
            <a:p>
              <a:r>
                <a:rPr lang="en-US" altLang="da-DK" sz="1600">
                  <a:latin typeface="Arial" charset="0"/>
                </a:rPr>
                <a:t>From	</a:t>
              </a:r>
              <a:r>
                <a:rPr lang="en-US" altLang="da-DK" sz="1600" b="0">
                  <a:latin typeface="Arial" charset="0"/>
                </a:rPr>
                <a:t>24/9</a:t>
              </a:r>
              <a:r>
                <a:rPr lang="en-US" altLang="da-DK" sz="1600">
                  <a:latin typeface="Arial" charset="0"/>
                </a:rPr>
                <a:t>	to	</a:t>
              </a:r>
              <a:r>
                <a:rPr lang="en-US" altLang="da-DK" sz="1600" b="0">
                  <a:latin typeface="Arial" charset="0"/>
                </a:rPr>
                <a:t>26/9</a:t>
              </a:r>
              <a:r>
                <a:rPr lang="en-US" altLang="da-DK" sz="1600">
                  <a:latin typeface="Arial" charset="0"/>
                </a:rPr>
                <a:t>	Type	</a:t>
              </a:r>
              <a:r>
                <a:rPr lang="en-US" altLang="da-DK" sz="1600" b="0">
                  <a:latin typeface="Arial" charset="0"/>
                </a:rPr>
                <a:t>(any)</a:t>
              </a:r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180236" name="Text Box 12"/>
            <p:cNvSpPr txBox="1">
              <a:spLocks noChangeArrowheads="1"/>
            </p:cNvSpPr>
            <p:nvPr/>
          </p:nvSpPr>
          <p:spPr bwMode="auto">
            <a:xfrm>
              <a:off x="430" y="1916"/>
              <a:ext cx="2558" cy="8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673100" algn="l"/>
                  <a:tab pos="2095500" algn="l"/>
                  <a:tab pos="2667000" algn="r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673100" algn="l"/>
                  <a:tab pos="2095500" algn="l"/>
                  <a:tab pos="2667000" algn="r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673100" algn="l"/>
                  <a:tab pos="2095500" algn="l"/>
                  <a:tab pos="2667000" algn="r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673100" algn="l"/>
                  <a:tab pos="2095500" algn="l"/>
                  <a:tab pos="2667000" algn="r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673100" algn="l"/>
                  <a:tab pos="2095500" algn="l"/>
                  <a:tab pos="2667000" algn="r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095500" algn="l"/>
                  <a:tab pos="2667000" algn="r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095500" algn="l"/>
                  <a:tab pos="2667000" algn="r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095500" algn="l"/>
                  <a:tab pos="2667000" algn="r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095500" algn="l"/>
                  <a:tab pos="2667000" algn="r"/>
                  <a:tab pos="3048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Room	Type	Prices	Status</a:t>
              </a:r>
            </a:p>
            <a:p>
              <a:r>
                <a:rPr lang="en-US" altLang="da-DK" sz="1600" b="0">
                  <a:latin typeface="Arial" charset="0"/>
                </a:rPr>
                <a:t>11	double, bath	80	60	occ</a:t>
              </a:r>
            </a:p>
            <a:p>
              <a:r>
                <a:rPr lang="en-US" altLang="da-DK" sz="1600" b="0">
                  <a:latin typeface="Arial" charset="0"/>
                </a:rPr>
                <a:t>12	single, toil	60		free</a:t>
              </a:r>
            </a:p>
            <a:p>
              <a:r>
                <a:rPr lang="en-US" altLang="da-DK" sz="1600" b="0">
                  <a:latin typeface="Arial" charset="0"/>
                </a:rPr>
                <a:t>13	double, toil	60	50	booked</a:t>
              </a:r>
            </a:p>
            <a:p>
              <a:r>
                <a:rPr lang="en-US" altLang="da-DK" sz="1600" b="0">
                  <a:latin typeface="Arial" charset="0"/>
                </a:rPr>
                <a:t>14	de luxe	99	79	repair</a:t>
              </a:r>
            </a:p>
          </p:txBody>
        </p:sp>
        <p:sp>
          <p:nvSpPr>
            <p:cNvPr id="180243" name="AutoShape 19"/>
            <p:cNvSpPr>
              <a:spLocks noChangeAspect="1" noChangeArrowheads="1"/>
            </p:cNvSpPr>
            <p:nvPr/>
          </p:nvSpPr>
          <p:spPr bwMode="auto">
            <a:xfrm flipV="1">
              <a:off x="2882" y="1629"/>
              <a:ext cx="95" cy="9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80254" name="Rectangle 30"/>
            <p:cNvSpPr>
              <a:spLocks noChangeArrowheads="1"/>
            </p:cNvSpPr>
            <p:nvPr/>
          </p:nvSpPr>
          <p:spPr bwMode="auto">
            <a:xfrm>
              <a:off x="720" y="1605"/>
              <a:ext cx="328" cy="1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55" name="Rectangle 31"/>
            <p:cNvSpPr>
              <a:spLocks noChangeArrowheads="1"/>
            </p:cNvSpPr>
            <p:nvPr/>
          </p:nvSpPr>
          <p:spPr bwMode="auto">
            <a:xfrm>
              <a:off x="1312" y="1605"/>
              <a:ext cx="324" cy="1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57" name="Rectangle 33"/>
            <p:cNvSpPr>
              <a:spLocks noChangeArrowheads="1"/>
            </p:cNvSpPr>
            <p:nvPr/>
          </p:nvSpPr>
          <p:spPr bwMode="auto">
            <a:xfrm>
              <a:off x="2272" y="1605"/>
              <a:ext cx="716" cy="14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80266" name="Group 42"/>
            <p:cNvGrpSpPr>
              <a:grpSpLocks/>
            </p:cNvGrpSpPr>
            <p:nvPr/>
          </p:nvGrpSpPr>
          <p:grpSpPr bwMode="auto">
            <a:xfrm>
              <a:off x="2825" y="2124"/>
              <a:ext cx="136" cy="600"/>
              <a:chOff x="2825" y="2808"/>
              <a:chExt cx="136" cy="600"/>
            </a:xfrm>
          </p:grpSpPr>
          <p:sp>
            <p:nvSpPr>
              <p:cNvPr id="180263" name="Rectangle 39"/>
              <p:cNvSpPr>
                <a:spLocks noChangeArrowheads="1"/>
              </p:cNvSpPr>
              <p:nvPr/>
            </p:nvSpPr>
            <p:spPr bwMode="auto">
              <a:xfrm>
                <a:off x="2825" y="2808"/>
                <a:ext cx="136" cy="600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0264" name="Freeform 40"/>
              <p:cNvSpPr>
                <a:spLocks noChangeAspect="1"/>
              </p:cNvSpPr>
              <p:nvPr/>
            </p:nvSpPr>
            <p:spPr bwMode="auto">
              <a:xfrm flipV="1">
                <a:off x="2848" y="3323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0265" name="Freeform 41"/>
              <p:cNvSpPr>
                <a:spLocks noChangeAspect="1"/>
              </p:cNvSpPr>
              <p:nvPr/>
            </p:nvSpPr>
            <p:spPr bwMode="auto">
              <a:xfrm>
                <a:off x="2848" y="2826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80267" name="Line 43"/>
            <p:cNvSpPr>
              <a:spLocks noChangeShapeType="1"/>
            </p:cNvSpPr>
            <p:nvPr/>
          </p:nvSpPr>
          <p:spPr bwMode="auto">
            <a:xfrm>
              <a:off x="2857" y="1605"/>
              <a:ext cx="0" cy="14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78" name="Line 54"/>
            <p:cNvSpPr>
              <a:spLocks noChangeShapeType="1"/>
            </p:cNvSpPr>
            <p:nvPr/>
          </p:nvSpPr>
          <p:spPr bwMode="auto">
            <a:xfrm>
              <a:off x="430" y="2108"/>
              <a:ext cx="25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5" name="Line 61"/>
            <p:cNvSpPr>
              <a:spLocks noChangeShapeType="1"/>
            </p:cNvSpPr>
            <p:nvPr/>
          </p:nvSpPr>
          <p:spPr bwMode="auto">
            <a:xfrm>
              <a:off x="848" y="1916"/>
              <a:ext cx="0" cy="8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6" name="Line 62"/>
            <p:cNvSpPr>
              <a:spLocks noChangeShapeType="1"/>
            </p:cNvSpPr>
            <p:nvPr/>
          </p:nvSpPr>
          <p:spPr bwMode="auto">
            <a:xfrm>
              <a:off x="1736" y="1916"/>
              <a:ext cx="0" cy="8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7" name="Line 63"/>
            <p:cNvSpPr>
              <a:spLocks noChangeShapeType="1"/>
            </p:cNvSpPr>
            <p:nvPr/>
          </p:nvSpPr>
          <p:spPr bwMode="auto">
            <a:xfrm>
              <a:off x="2312" y="1916"/>
              <a:ext cx="0" cy="8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80330" name="Group 106"/>
          <p:cNvGrpSpPr>
            <a:grpSpLocks/>
          </p:cNvGrpSpPr>
          <p:nvPr/>
        </p:nvGrpSpPr>
        <p:grpSpPr bwMode="auto">
          <a:xfrm>
            <a:off x="552450" y="798513"/>
            <a:ext cx="3868738" cy="1598612"/>
            <a:chOff x="348" y="167"/>
            <a:chExt cx="2437" cy="1007"/>
          </a:xfrm>
        </p:grpSpPr>
        <p:sp>
          <p:nvSpPr>
            <p:cNvPr id="180231" name="Text Box 7"/>
            <p:cNvSpPr txBox="1">
              <a:spLocks noChangeArrowheads="1"/>
            </p:cNvSpPr>
            <p:nvPr/>
          </p:nvSpPr>
          <p:spPr bwMode="auto">
            <a:xfrm>
              <a:off x="348" y="167"/>
              <a:ext cx="2437" cy="100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054100" algn="l"/>
                  <a:tab pos="1816100" algn="l"/>
                  <a:tab pos="24765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54100" algn="l"/>
                  <a:tab pos="1816100" algn="l"/>
                  <a:tab pos="24765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54100" algn="l"/>
                  <a:tab pos="1816100" algn="l"/>
                  <a:tab pos="24765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54100" algn="l"/>
                  <a:tab pos="1816100" algn="l"/>
                  <a:tab pos="24765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54100" algn="l"/>
                  <a:tab pos="1816100" algn="l"/>
                  <a:tab pos="24765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1816100" algn="l"/>
                  <a:tab pos="24765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1816100" algn="l"/>
                  <a:tab pos="24765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1816100" algn="l"/>
                  <a:tab pos="24765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54100" algn="l"/>
                  <a:tab pos="1816100" algn="l"/>
                  <a:tab pos="24765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Rooms	</a:t>
              </a:r>
              <a:r>
                <a:rPr lang="en-US" altLang="da-DK" sz="1600">
                  <a:latin typeface="Arial" charset="0"/>
                </a:rPr>
                <a:t>StayID</a:t>
              </a:r>
              <a:r>
                <a:rPr lang="en-US" altLang="da-DK" sz="1600" b="0">
                  <a:latin typeface="Arial" charset="0"/>
                </a:rPr>
                <a:t>	1274	</a:t>
              </a:r>
              <a:r>
                <a:rPr lang="en-US" altLang="da-DK" sz="1600">
                  <a:latin typeface="Arial" charset="0"/>
                </a:rPr>
                <a:t>GuestID	</a:t>
              </a:r>
              <a:r>
                <a:rPr lang="en-US" altLang="da-DK" sz="1600" b="0">
                  <a:latin typeface="Arial" charset="0"/>
                </a:rPr>
                <a:t>745</a:t>
              </a:r>
              <a:endParaRPr lang="en-US" altLang="da-DK" sz="160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180232" name="Text Box 8"/>
            <p:cNvSpPr txBox="1">
              <a:spLocks noChangeArrowheads="1"/>
            </p:cNvSpPr>
            <p:nvPr/>
          </p:nvSpPr>
          <p:spPr bwMode="auto">
            <a:xfrm>
              <a:off x="428" y="448"/>
              <a:ext cx="2269" cy="67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673100" algn="l"/>
                  <a:tab pos="2095500" algn="ctr"/>
                  <a:tab pos="3149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673100" algn="l"/>
                  <a:tab pos="2095500" algn="ctr"/>
                  <a:tab pos="3149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673100" algn="l"/>
                  <a:tab pos="2095500" algn="ctr"/>
                  <a:tab pos="3149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673100" algn="l"/>
                  <a:tab pos="2095500" algn="ctr"/>
                  <a:tab pos="3149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673100" algn="l"/>
                  <a:tab pos="2095500" algn="ctr"/>
                  <a:tab pos="3149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095500" algn="ctr"/>
                  <a:tab pos="3149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095500" algn="ctr"/>
                  <a:tab pos="3149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095500" algn="ctr"/>
                  <a:tab pos="3149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095500" algn="ctr"/>
                  <a:tab pos="3149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Date	Room	Persons	Price</a:t>
              </a:r>
            </a:p>
            <a:p>
              <a:r>
                <a:rPr lang="en-US" altLang="da-DK" sz="1600" b="0">
                  <a:latin typeface="Arial" charset="0"/>
                </a:rPr>
                <a:t>22/9	12, single	1	60$</a:t>
              </a:r>
            </a:p>
            <a:p>
              <a:r>
                <a:rPr lang="en-US" altLang="da-DK" sz="1600" b="0">
                  <a:latin typeface="Arial" charset="0"/>
                </a:rPr>
                <a:t>23/9	11, double	2	80$</a:t>
              </a:r>
            </a:p>
            <a:p>
              <a:r>
                <a:rPr lang="en-US" altLang="da-DK" sz="1600" b="0">
                  <a:latin typeface="Arial" charset="0"/>
                </a:rPr>
                <a:t>24/9	11, double	2	80$</a:t>
              </a:r>
            </a:p>
          </p:txBody>
        </p:sp>
        <p:grpSp>
          <p:nvGrpSpPr>
            <p:cNvPr id="180248" name="Group 24"/>
            <p:cNvGrpSpPr>
              <a:grpSpLocks/>
            </p:cNvGrpSpPr>
            <p:nvPr/>
          </p:nvGrpSpPr>
          <p:grpSpPr bwMode="auto">
            <a:xfrm>
              <a:off x="2537" y="650"/>
              <a:ext cx="136" cy="456"/>
              <a:chOff x="3472" y="1296"/>
              <a:chExt cx="136" cy="456"/>
            </a:xfrm>
          </p:grpSpPr>
          <p:sp>
            <p:nvSpPr>
              <p:cNvPr id="180249" name="Rectangle 25"/>
              <p:cNvSpPr>
                <a:spLocks noChangeArrowheads="1"/>
              </p:cNvSpPr>
              <p:nvPr/>
            </p:nvSpPr>
            <p:spPr bwMode="auto">
              <a:xfrm>
                <a:off x="3472" y="1296"/>
                <a:ext cx="136" cy="4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0250" name="Freeform 26"/>
              <p:cNvSpPr>
                <a:spLocks noChangeAspect="1"/>
              </p:cNvSpPr>
              <p:nvPr/>
            </p:nvSpPr>
            <p:spPr bwMode="auto">
              <a:xfrm flipV="1">
                <a:off x="3495" y="1667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0251" name="Freeform 27"/>
              <p:cNvSpPr>
                <a:spLocks noChangeAspect="1"/>
              </p:cNvSpPr>
              <p:nvPr/>
            </p:nvSpPr>
            <p:spPr bwMode="auto">
              <a:xfrm>
                <a:off x="3495" y="1310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80273" name="Line 49"/>
            <p:cNvSpPr>
              <a:spLocks noChangeShapeType="1"/>
            </p:cNvSpPr>
            <p:nvPr/>
          </p:nvSpPr>
          <p:spPr bwMode="auto">
            <a:xfrm>
              <a:off x="430" y="634"/>
              <a:ext cx="226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79" name="Line 55"/>
            <p:cNvSpPr>
              <a:spLocks noChangeShapeType="1"/>
            </p:cNvSpPr>
            <p:nvPr/>
          </p:nvSpPr>
          <p:spPr bwMode="auto">
            <a:xfrm>
              <a:off x="848" y="448"/>
              <a:ext cx="0" cy="6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0" name="Line 56"/>
            <p:cNvSpPr>
              <a:spLocks noChangeShapeType="1"/>
            </p:cNvSpPr>
            <p:nvPr/>
          </p:nvSpPr>
          <p:spPr bwMode="auto">
            <a:xfrm>
              <a:off x="1504" y="448"/>
              <a:ext cx="0" cy="6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1" name="Line 57"/>
            <p:cNvSpPr>
              <a:spLocks noChangeShapeType="1"/>
            </p:cNvSpPr>
            <p:nvPr/>
          </p:nvSpPr>
          <p:spPr bwMode="auto">
            <a:xfrm>
              <a:off x="2096" y="448"/>
              <a:ext cx="0" cy="6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14" name="Rectangle 90"/>
            <p:cNvSpPr>
              <a:spLocks noChangeAspect="1" noChangeArrowheads="1"/>
            </p:cNvSpPr>
            <p:nvPr/>
          </p:nvSpPr>
          <p:spPr bwMode="auto">
            <a:xfrm>
              <a:off x="1689" y="652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15" name="Rectangle 91"/>
            <p:cNvSpPr>
              <a:spLocks noChangeAspect="1" noChangeArrowheads="1"/>
            </p:cNvSpPr>
            <p:nvPr/>
          </p:nvSpPr>
          <p:spPr bwMode="auto">
            <a:xfrm>
              <a:off x="1689" y="953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16" name="Rectangle 92"/>
            <p:cNvSpPr>
              <a:spLocks noChangeAspect="1" noChangeArrowheads="1"/>
            </p:cNvSpPr>
            <p:nvPr/>
          </p:nvSpPr>
          <p:spPr bwMode="auto">
            <a:xfrm>
              <a:off x="1689" y="798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80339" name="Group 115"/>
          <p:cNvGrpSpPr>
            <a:grpSpLocks/>
          </p:cNvGrpSpPr>
          <p:nvPr/>
        </p:nvGrpSpPr>
        <p:grpSpPr bwMode="auto">
          <a:xfrm>
            <a:off x="4743450" y="785813"/>
            <a:ext cx="3951288" cy="1598612"/>
            <a:chOff x="2988" y="159"/>
            <a:chExt cx="2489" cy="1007"/>
          </a:xfrm>
        </p:grpSpPr>
        <p:sp>
          <p:nvSpPr>
            <p:cNvPr id="180233" name="Text Box 9"/>
            <p:cNvSpPr txBox="1">
              <a:spLocks noChangeArrowheads="1"/>
            </p:cNvSpPr>
            <p:nvPr/>
          </p:nvSpPr>
          <p:spPr bwMode="auto">
            <a:xfrm>
              <a:off x="2988" y="159"/>
              <a:ext cx="2489" cy="100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143000" algn="l"/>
                  <a:tab pos="190500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143000" algn="l"/>
                  <a:tab pos="190500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143000" algn="l"/>
                  <a:tab pos="190500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143000" algn="l"/>
                  <a:tab pos="190500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143000" algn="l"/>
                  <a:tab pos="190500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l"/>
                  <a:tab pos="190500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l"/>
                  <a:tab pos="190500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l"/>
                  <a:tab pos="190500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l"/>
                  <a:tab pos="190500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Services	</a:t>
              </a:r>
              <a:r>
                <a:rPr lang="en-US" altLang="da-DK" sz="1600">
                  <a:latin typeface="Arial" charset="0"/>
                </a:rPr>
                <a:t>StayID</a:t>
              </a:r>
              <a:r>
                <a:rPr lang="en-US" altLang="da-DK" sz="1600" b="0">
                  <a:latin typeface="Arial" charset="0"/>
                </a:rPr>
                <a:t>	1274	</a:t>
              </a:r>
              <a:r>
                <a:rPr lang="en-US" altLang="da-DK" sz="1600">
                  <a:latin typeface="Arial" charset="0"/>
                </a:rPr>
                <a:t>GuestID	</a:t>
              </a:r>
              <a:r>
                <a:rPr lang="en-US" altLang="da-DK" sz="1600" b="0">
                  <a:latin typeface="Arial" charset="0"/>
                </a:rPr>
                <a:t>745</a:t>
              </a:r>
              <a:endParaRPr lang="en-US" altLang="da-DK" sz="160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180234" name="Text Box 10"/>
            <p:cNvSpPr txBox="1">
              <a:spLocks noChangeArrowheads="1"/>
            </p:cNvSpPr>
            <p:nvPr/>
          </p:nvSpPr>
          <p:spPr bwMode="auto">
            <a:xfrm>
              <a:off x="3060" y="448"/>
              <a:ext cx="2347" cy="67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67310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67310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67310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67310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67310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73100" algn="l"/>
                  <a:tab pos="24765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Date	Item	Qty.	Price</a:t>
              </a:r>
            </a:p>
            <a:p>
              <a:r>
                <a:rPr lang="en-US" altLang="da-DK" sz="1600" b="0">
                  <a:latin typeface="Arial" charset="0"/>
                </a:rPr>
                <a:t>23/9	Breakfast, rest	1	4$</a:t>
              </a:r>
            </a:p>
            <a:p>
              <a:r>
                <a:rPr lang="en-US" altLang="da-DK" sz="1600" b="0">
                  <a:latin typeface="Arial" charset="0"/>
                </a:rPr>
                <a:t>24/9	Breakfast, room	2	12$</a:t>
              </a:r>
            </a:p>
            <a:p>
              <a:r>
                <a:rPr lang="en-US" altLang="da-DK" sz="1600" b="0">
                  <a:latin typeface="Arial" charset="0"/>
                </a:rPr>
                <a:t>24/9	Telephone	12	2$</a:t>
              </a:r>
            </a:p>
          </p:txBody>
        </p:sp>
        <p:grpSp>
          <p:nvGrpSpPr>
            <p:cNvPr id="180244" name="Group 20"/>
            <p:cNvGrpSpPr>
              <a:grpSpLocks/>
            </p:cNvGrpSpPr>
            <p:nvPr/>
          </p:nvGrpSpPr>
          <p:grpSpPr bwMode="auto">
            <a:xfrm>
              <a:off x="5255" y="642"/>
              <a:ext cx="136" cy="456"/>
              <a:chOff x="3472" y="1296"/>
              <a:chExt cx="136" cy="456"/>
            </a:xfrm>
          </p:grpSpPr>
          <p:sp>
            <p:nvSpPr>
              <p:cNvPr id="180245" name="Rectangle 21"/>
              <p:cNvSpPr>
                <a:spLocks noChangeArrowheads="1"/>
              </p:cNvSpPr>
              <p:nvPr/>
            </p:nvSpPr>
            <p:spPr bwMode="auto">
              <a:xfrm>
                <a:off x="3472" y="1296"/>
                <a:ext cx="136" cy="45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0246" name="Freeform 22"/>
              <p:cNvSpPr>
                <a:spLocks noChangeAspect="1"/>
              </p:cNvSpPr>
              <p:nvPr/>
            </p:nvSpPr>
            <p:spPr bwMode="auto">
              <a:xfrm flipV="1">
                <a:off x="3495" y="1667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0247" name="Freeform 23"/>
              <p:cNvSpPr>
                <a:spLocks noChangeAspect="1"/>
              </p:cNvSpPr>
              <p:nvPr/>
            </p:nvSpPr>
            <p:spPr bwMode="auto">
              <a:xfrm>
                <a:off x="3495" y="1310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80275" name="Line 51"/>
            <p:cNvSpPr>
              <a:spLocks noChangeShapeType="1"/>
            </p:cNvSpPr>
            <p:nvPr/>
          </p:nvSpPr>
          <p:spPr bwMode="auto">
            <a:xfrm>
              <a:off x="3060" y="626"/>
              <a:ext cx="234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2" name="Line 58"/>
            <p:cNvSpPr>
              <a:spLocks noChangeShapeType="1"/>
            </p:cNvSpPr>
            <p:nvPr/>
          </p:nvSpPr>
          <p:spPr bwMode="auto">
            <a:xfrm>
              <a:off x="3411" y="448"/>
              <a:ext cx="0" cy="6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3" name="Line 59"/>
            <p:cNvSpPr>
              <a:spLocks noChangeShapeType="1"/>
            </p:cNvSpPr>
            <p:nvPr/>
          </p:nvSpPr>
          <p:spPr bwMode="auto">
            <a:xfrm>
              <a:off x="4467" y="448"/>
              <a:ext cx="0" cy="6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4" name="Line 60"/>
            <p:cNvSpPr>
              <a:spLocks noChangeShapeType="1"/>
            </p:cNvSpPr>
            <p:nvPr/>
          </p:nvSpPr>
          <p:spPr bwMode="auto">
            <a:xfrm>
              <a:off x="4835" y="448"/>
              <a:ext cx="0" cy="6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80306" name="Group 82"/>
            <p:cNvGrpSpPr>
              <a:grpSpLocks/>
            </p:cNvGrpSpPr>
            <p:nvPr/>
          </p:nvGrpSpPr>
          <p:grpSpPr bwMode="auto">
            <a:xfrm>
              <a:off x="4347" y="668"/>
              <a:ext cx="100" cy="409"/>
              <a:chOff x="4779" y="2703"/>
              <a:chExt cx="100" cy="409"/>
            </a:xfrm>
          </p:grpSpPr>
          <p:sp>
            <p:nvSpPr>
              <p:cNvPr id="180307" name="Rectangle 83"/>
              <p:cNvSpPr>
                <a:spLocks noChangeAspect="1" noChangeArrowheads="1"/>
              </p:cNvSpPr>
              <p:nvPr/>
            </p:nvSpPr>
            <p:spPr bwMode="auto">
              <a:xfrm>
                <a:off x="4779" y="2703"/>
                <a:ext cx="100" cy="9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0308" name="Rectangle 84"/>
              <p:cNvSpPr>
                <a:spLocks noChangeAspect="1" noChangeArrowheads="1"/>
              </p:cNvSpPr>
              <p:nvPr/>
            </p:nvSpPr>
            <p:spPr bwMode="auto">
              <a:xfrm>
                <a:off x="4779" y="3016"/>
                <a:ext cx="100" cy="9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0309" name="Rectangle 85"/>
              <p:cNvSpPr>
                <a:spLocks noChangeAspect="1" noChangeArrowheads="1"/>
              </p:cNvSpPr>
              <p:nvPr/>
            </p:nvSpPr>
            <p:spPr bwMode="auto">
              <a:xfrm>
                <a:off x="4779" y="2857"/>
                <a:ext cx="100" cy="96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0310" name="AutoShape 86"/>
              <p:cNvSpPr>
                <a:spLocks noChangeAspect="1" noChangeArrowheads="1"/>
              </p:cNvSpPr>
              <p:nvPr/>
            </p:nvSpPr>
            <p:spPr bwMode="auto">
              <a:xfrm flipV="1">
                <a:off x="4791" y="2715"/>
                <a:ext cx="70" cy="70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180311" name="AutoShape 87"/>
              <p:cNvSpPr>
                <a:spLocks noChangeAspect="1" noChangeArrowheads="1"/>
              </p:cNvSpPr>
              <p:nvPr/>
            </p:nvSpPr>
            <p:spPr bwMode="auto">
              <a:xfrm flipV="1">
                <a:off x="4791" y="3028"/>
                <a:ext cx="70" cy="70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180312" name="AutoShape 88"/>
              <p:cNvSpPr>
                <a:spLocks noChangeAspect="1" noChangeArrowheads="1"/>
              </p:cNvSpPr>
              <p:nvPr/>
            </p:nvSpPr>
            <p:spPr bwMode="auto">
              <a:xfrm flipV="1">
                <a:off x="4791" y="2869"/>
                <a:ext cx="70" cy="70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sp>
          <p:nvSpPr>
            <p:cNvPr id="180320" name="Rectangle 96"/>
            <p:cNvSpPr>
              <a:spLocks noChangeAspect="1" noChangeArrowheads="1"/>
            </p:cNvSpPr>
            <p:nvPr/>
          </p:nvSpPr>
          <p:spPr bwMode="auto">
            <a:xfrm>
              <a:off x="4545" y="652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21" name="Rectangle 97"/>
            <p:cNvSpPr>
              <a:spLocks noChangeAspect="1" noChangeArrowheads="1"/>
            </p:cNvSpPr>
            <p:nvPr/>
          </p:nvSpPr>
          <p:spPr bwMode="auto">
            <a:xfrm>
              <a:off x="4545" y="953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22" name="Rectangle 98"/>
            <p:cNvSpPr>
              <a:spLocks noChangeAspect="1" noChangeArrowheads="1"/>
            </p:cNvSpPr>
            <p:nvPr/>
          </p:nvSpPr>
          <p:spPr bwMode="auto">
            <a:xfrm>
              <a:off x="4545" y="798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80332" name="Group 108"/>
          <p:cNvGrpSpPr>
            <a:grpSpLocks/>
          </p:cNvGrpSpPr>
          <p:nvPr/>
        </p:nvGrpSpPr>
        <p:grpSpPr bwMode="auto">
          <a:xfrm>
            <a:off x="5326063" y="2754313"/>
            <a:ext cx="3368675" cy="1843087"/>
            <a:chOff x="3355" y="1399"/>
            <a:chExt cx="2122" cy="1161"/>
          </a:xfrm>
        </p:grpSpPr>
        <p:sp>
          <p:nvSpPr>
            <p:cNvPr id="180237" name="Text Box 13"/>
            <p:cNvSpPr txBox="1">
              <a:spLocks noChangeArrowheads="1"/>
            </p:cNvSpPr>
            <p:nvPr/>
          </p:nvSpPr>
          <p:spPr bwMode="auto">
            <a:xfrm>
              <a:off x="3355" y="1399"/>
              <a:ext cx="2122" cy="116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143000" algn="l"/>
                  <a:tab pos="200025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143000" algn="l"/>
                  <a:tab pos="200025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143000" algn="l"/>
                  <a:tab pos="200025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143000" algn="l"/>
                  <a:tab pos="200025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143000" algn="l"/>
                  <a:tab pos="200025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l"/>
                  <a:tab pos="200025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l"/>
                  <a:tab pos="200025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l"/>
                  <a:tab pos="200025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143000" algn="l"/>
                  <a:tab pos="2000250" algn="l"/>
                  <a:tab pos="2578100" algn="l"/>
                  <a:tab pos="3429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Service list	</a:t>
              </a:r>
              <a:r>
                <a:rPr lang="en-US" altLang="da-DK" sz="1600">
                  <a:latin typeface="Arial" charset="0"/>
                </a:rPr>
                <a:t>Date</a:t>
              </a:r>
              <a:r>
                <a:rPr lang="en-US" altLang="da-DK" sz="1600" b="0">
                  <a:latin typeface="Arial" charset="0"/>
                </a:rPr>
                <a:t>	24/9</a:t>
              </a:r>
              <a:endParaRPr lang="en-US" altLang="da-DK" sz="160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>
                <a:latin typeface="Arial" charset="0"/>
              </a:endParaRPr>
            </a:p>
            <a:p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180238" name="Text Box 14"/>
            <p:cNvSpPr txBox="1">
              <a:spLocks noChangeArrowheads="1"/>
            </p:cNvSpPr>
            <p:nvPr/>
          </p:nvSpPr>
          <p:spPr bwMode="auto">
            <a:xfrm>
              <a:off x="3411" y="1688"/>
              <a:ext cx="2027" cy="8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762000" algn="l"/>
                  <a:tab pos="25781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762000" algn="l"/>
                  <a:tab pos="25781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762000" algn="l"/>
                  <a:tab pos="25781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762000" algn="l"/>
                  <a:tab pos="25781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762000" algn="l"/>
                  <a:tab pos="25781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62000" algn="l"/>
                  <a:tab pos="25781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62000" algn="l"/>
                  <a:tab pos="25781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62000" algn="l"/>
                  <a:tab pos="25781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62000" algn="l"/>
                  <a:tab pos="2578100" algn="ctr"/>
                  <a:tab pos="3340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Room	Item	Qty.</a:t>
              </a:r>
            </a:p>
            <a:p>
              <a:r>
                <a:rPr lang="en-US" altLang="da-DK" sz="1600" b="0">
                  <a:latin typeface="Arial" charset="0"/>
                </a:rPr>
                <a:t>11	Breakfast, room	2</a:t>
              </a:r>
            </a:p>
            <a:p>
              <a:r>
                <a:rPr lang="en-US" altLang="da-DK" sz="1600" b="0">
                  <a:latin typeface="Arial" charset="0"/>
                </a:rPr>
                <a:t>12	Breakfast, rest	1</a:t>
              </a:r>
            </a:p>
            <a:p>
              <a:r>
                <a:rPr lang="en-US" altLang="da-DK" sz="1600" b="0">
                  <a:latin typeface="Arial" charset="0"/>
                </a:rPr>
                <a:t>15	Breakfast, rest	1</a:t>
              </a:r>
            </a:p>
            <a:p>
              <a:r>
                <a:rPr lang="en-US" altLang="da-DK" sz="1600" b="0">
                  <a:latin typeface="Arial" charset="0"/>
                </a:rPr>
                <a:t>  </a:t>
              </a:r>
              <a:r>
                <a:rPr lang="en-US" altLang="da-DK" sz="1600">
                  <a:latin typeface="Arial" charset="0"/>
                  <a:sym typeface="Symbol" pitchFamily="18" charset="2"/>
                </a:rPr>
                <a:t></a:t>
              </a:r>
              <a:endParaRPr lang="en-US" altLang="da-DK" sz="1600" b="0">
                <a:latin typeface="Arial" charset="0"/>
              </a:endParaRPr>
            </a:p>
          </p:txBody>
        </p:sp>
        <p:sp>
          <p:nvSpPr>
            <p:cNvPr id="180259" name="Rectangle 35"/>
            <p:cNvSpPr>
              <a:spLocks noChangeArrowheads="1"/>
            </p:cNvSpPr>
            <p:nvPr/>
          </p:nvSpPr>
          <p:spPr bwMode="auto">
            <a:xfrm>
              <a:off x="5282" y="1890"/>
              <a:ext cx="136" cy="60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60" name="Freeform 36"/>
            <p:cNvSpPr>
              <a:spLocks noChangeAspect="1"/>
            </p:cNvSpPr>
            <p:nvPr/>
          </p:nvSpPr>
          <p:spPr bwMode="auto">
            <a:xfrm flipV="1">
              <a:off x="5305" y="2413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61" name="Freeform 37"/>
            <p:cNvSpPr>
              <a:spLocks noChangeAspect="1"/>
            </p:cNvSpPr>
            <p:nvPr/>
          </p:nvSpPr>
          <p:spPr bwMode="auto">
            <a:xfrm>
              <a:off x="5305" y="1904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68" name="Rectangle 44"/>
            <p:cNvSpPr>
              <a:spLocks noChangeArrowheads="1"/>
            </p:cNvSpPr>
            <p:nvPr/>
          </p:nvSpPr>
          <p:spPr bwMode="auto">
            <a:xfrm>
              <a:off x="4995" y="1459"/>
              <a:ext cx="423" cy="12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77" name="Line 53"/>
            <p:cNvSpPr>
              <a:spLocks noChangeShapeType="1"/>
            </p:cNvSpPr>
            <p:nvPr/>
          </p:nvSpPr>
          <p:spPr bwMode="auto">
            <a:xfrm>
              <a:off x="3411" y="1874"/>
              <a:ext cx="202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8" name="Line 64"/>
            <p:cNvSpPr>
              <a:spLocks noChangeShapeType="1"/>
            </p:cNvSpPr>
            <p:nvPr/>
          </p:nvSpPr>
          <p:spPr bwMode="auto">
            <a:xfrm>
              <a:off x="3856" y="1688"/>
              <a:ext cx="0" cy="8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89" name="Line 65"/>
            <p:cNvSpPr>
              <a:spLocks noChangeShapeType="1"/>
            </p:cNvSpPr>
            <p:nvPr/>
          </p:nvSpPr>
          <p:spPr bwMode="auto">
            <a:xfrm>
              <a:off x="4907" y="1688"/>
              <a:ext cx="0" cy="8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91" name="Rectangle 67"/>
            <p:cNvSpPr>
              <a:spLocks noChangeAspect="1" noChangeArrowheads="1"/>
            </p:cNvSpPr>
            <p:nvPr/>
          </p:nvSpPr>
          <p:spPr bwMode="auto">
            <a:xfrm>
              <a:off x="4789" y="1909"/>
              <a:ext cx="100" cy="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01" name="Rectangle 77"/>
            <p:cNvSpPr>
              <a:spLocks noChangeAspect="1" noChangeArrowheads="1"/>
            </p:cNvSpPr>
            <p:nvPr/>
          </p:nvSpPr>
          <p:spPr bwMode="auto">
            <a:xfrm>
              <a:off x="4789" y="2218"/>
              <a:ext cx="100" cy="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04" name="Rectangle 80"/>
            <p:cNvSpPr>
              <a:spLocks noChangeAspect="1" noChangeArrowheads="1"/>
            </p:cNvSpPr>
            <p:nvPr/>
          </p:nvSpPr>
          <p:spPr bwMode="auto">
            <a:xfrm>
              <a:off x="4789" y="2063"/>
              <a:ext cx="100" cy="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290" name="AutoShape 66"/>
            <p:cNvSpPr>
              <a:spLocks noChangeAspect="1" noChangeArrowheads="1"/>
            </p:cNvSpPr>
            <p:nvPr/>
          </p:nvSpPr>
          <p:spPr bwMode="auto">
            <a:xfrm flipV="1">
              <a:off x="4801" y="1921"/>
              <a:ext cx="70" cy="70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80300" name="AutoShape 76"/>
            <p:cNvSpPr>
              <a:spLocks noChangeAspect="1" noChangeArrowheads="1"/>
            </p:cNvSpPr>
            <p:nvPr/>
          </p:nvSpPr>
          <p:spPr bwMode="auto">
            <a:xfrm flipV="1">
              <a:off x="4801" y="2230"/>
              <a:ext cx="70" cy="70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80303" name="AutoShape 79"/>
            <p:cNvSpPr>
              <a:spLocks noChangeAspect="1" noChangeArrowheads="1"/>
            </p:cNvSpPr>
            <p:nvPr/>
          </p:nvSpPr>
          <p:spPr bwMode="auto">
            <a:xfrm flipV="1">
              <a:off x="4801" y="2075"/>
              <a:ext cx="70" cy="70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80323" name="Rectangle 99"/>
            <p:cNvSpPr>
              <a:spLocks noChangeAspect="1" noChangeArrowheads="1"/>
            </p:cNvSpPr>
            <p:nvPr/>
          </p:nvSpPr>
          <p:spPr bwMode="auto">
            <a:xfrm>
              <a:off x="4975" y="1890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24" name="Rectangle 100"/>
            <p:cNvSpPr>
              <a:spLocks noChangeAspect="1" noChangeArrowheads="1"/>
            </p:cNvSpPr>
            <p:nvPr/>
          </p:nvSpPr>
          <p:spPr bwMode="auto">
            <a:xfrm>
              <a:off x="4975" y="2191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25" name="Rectangle 101"/>
            <p:cNvSpPr>
              <a:spLocks noChangeAspect="1" noChangeArrowheads="1"/>
            </p:cNvSpPr>
            <p:nvPr/>
          </p:nvSpPr>
          <p:spPr bwMode="auto">
            <a:xfrm>
              <a:off x="4975" y="2036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26" name="Rectangle 102"/>
            <p:cNvSpPr>
              <a:spLocks noChangeAspect="1" noChangeArrowheads="1"/>
            </p:cNvSpPr>
            <p:nvPr/>
          </p:nvSpPr>
          <p:spPr bwMode="auto">
            <a:xfrm>
              <a:off x="4789" y="2370"/>
              <a:ext cx="100" cy="9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27" name="AutoShape 103"/>
            <p:cNvSpPr>
              <a:spLocks noChangeAspect="1" noChangeArrowheads="1"/>
            </p:cNvSpPr>
            <p:nvPr/>
          </p:nvSpPr>
          <p:spPr bwMode="auto">
            <a:xfrm flipV="1">
              <a:off x="4801" y="2382"/>
              <a:ext cx="70" cy="70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80328" name="Rectangle 104"/>
            <p:cNvSpPr>
              <a:spLocks noChangeAspect="1" noChangeArrowheads="1"/>
            </p:cNvSpPr>
            <p:nvPr/>
          </p:nvSpPr>
          <p:spPr bwMode="auto">
            <a:xfrm>
              <a:off x="4975" y="2367"/>
              <a:ext cx="183" cy="121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0329" name="Line 105"/>
            <p:cNvSpPr>
              <a:spLocks noChangeShapeType="1"/>
            </p:cNvSpPr>
            <p:nvPr/>
          </p:nvSpPr>
          <p:spPr bwMode="auto">
            <a:xfrm>
              <a:off x="3411" y="2339"/>
              <a:ext cx="187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80338" name="Group 114"/>
          <p:cNvGrpSpPr>
            <a:grpSpLocks/>
          </p:cNvGrpSpPr>
          <p:nvPr/>
        </p:nvGrpSpPr>
        <p:grpSpPr bwMode="auto">
          <a:xfrm>
            <a:off x="5911850" y="4878388"/>
            <a:ext cx="2133600" cy="1192212"/>
            <a:chOff x="3532" y="2689"/>
            <a:chExt cx="1344" cy="751"/>
          </a:xfrm>
        </p:grpSpPr>
        <p:sp>
          <p:nvSpPr>
            <p:cNvPr id="180335" name="Text Box 111"/>
            <p:cNvSpPr txBox="1">
              <a:spLocks noChangeArrowheads="1"/>
            </p:cNvSpPr>
            <p:nvPr/>
          </p:nvSpPr>
          <p:spPr bwMode="auto">
            <a:xfrm>
              <a:off x="3532" y="2689"/>
              <a:ext cx="1344" cy="75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Service prices</a:t>
              </a:r>
              <a:endParaRPr lang="en-US" altLang="da-DK" sz="1800" b="0">
                <a:latin typeface="Arial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da-DK" sz="1600" b="0">
                  <a:latin typeface="Arial" charset="0"/>
                </a:rPr>
                <a:t>Breakf. rest.	4</a:t>
              </a:r>
            </a:p>
            <a:p>
              <a:r>
                <a:rPr lang="en-US" altLang="da-DK" sz="1600" b="0">
                  <a:latin typeface="Arial" charset="0"/>
                </a:rPr>
                <a:t>Breakf. room	6</a:t>
              </a:r>
            </a:p>
            <a:p>
              <a:r>
                <a:rPr lang="en-US" altLang="da-DK" sz="1600" b="0">
                  <a:latin typeface="Arial" charset="0"/>
                </a:rPr>
                <a:t>. . .</a:t>
              </a:r>
            </a:p>
            <a:p>
              <a:endParaRPr lang="en-US" altLang="da-DK" sz="1600">
                <a:latin typeface="Arial" charset="0"/>
              </a:endParaRPr>
            </a:p>
          </p:txBody>
        </p:sp>
        <p:sp>
          <p:nvSpPr>
            <p:cNvPr id="180336" name="Rectangle 112"/>
            <p:cNvSpPr>
              <a:spLocks noChangeArrowheads="1"/>
            </p:cNvSpPr>
            <p:nvPr/>
          </p:nvSpPr>
          <p:spPr bwMode="auto">
            <a:xfrm>
              <a:off x="4604" y="2969"/>
              <a:ext cx="22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80337" name="Rectangle 113"/>
            <p:cNvSpPr>
              <a:spLocks noChangeArrowheads="1"/>
            </p:cNvSpPr>
            <p:nvPr/>
          </p:nvSpPr>
          <p:spPr bwMode="auto">
            <a:xfrm>
              <a:off x="4604" y="3143"/>
              <a:ext cx="22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180340" name="Text Box 116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6.8B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 Box 2"/>
          <p:cNvSpPr txBox="1">
            <a:spLocks noChangeArrowheads="1"/>
          </p:cNvSpPr>
          <p:nvPr/>
        </p:nvSpPr>
        <p:spPr bwMode="auto">
          <a:xfrm rot="-5400000">
            <a:off x="4808538" y="-530225"/>
            <a:ext cx="1747838" cy="44846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pPr algn="l">
              <a:lnSpc>
                <a:spcPct val="200000"/>
              </a:lnSpc>
            </a:pPr>
            <a:r>
              <a:rPr lang="da-DK" altLang="da-DK" sz="1600" b="0" noProof="1"/>
              <a:t>Room availability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Guests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Stays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Guest details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Stay details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Rooms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Services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Service list</a:t>
            </a:r>
          </a:p>
          <a:p>
            <a:pPr algn="l">
              <a:lnSpc>
                <a:spcPct val="200000"/>
              </a:lnSpc>
            </a:pPr>
            <a:r>
              <a:rPr lang="da-DK" altLang="da-DK" sz="1600" b="0" noProof="1"/>
              <a:t>Service prices</a:t>
            </a:r>
          </a:p>
        </p:txBody>
      </p:sp>
      <p:sp>
        <p:nvSpPr>
          <p:cNvPr id="199683" name="Text Box 3"/>
          <p:cNvSpPr txBox="1">
            <a:spLocks noChangeArrowheads="1"/>
          </p:cNvSpPr>
          <p:nvPr/>
        </p:nvSpPr>
        <p:spPr bwMode="auto">
          <a:xfrm>
            <a:off x="533400" y="2586038"/>
            <a:ext cx="2908300" cy="27543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0" rIns="36000" bIns="36000">
            <a:spAutoFit/>
          </a:bodyPr>
          <a:lstStyle>
            <a:lvl1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Reception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T1.1	Book guest</a:t>
            </a:r>
          </a:p>
          <a:p>
            <a:r>
              <a:rPr lang="da-DK" altLang="da-DK" sz="1600" b="0" noProof="1">
                <a:latin typeface="Arial" charset="0"/>
              </a:rPr>
              <a:t>T1.2	Check-in</a:t>
            </a:r>
          </a:p>
          <a:p>
            <a:r>
              <a:rPr lang="da-DK" altLang="da-DK" sz="1600" b="0" noProof="1">
                <a:latin typeface="Arial" charset="0"/>
              </a:rPr>
              <a:t>T1.3	Check-out</a:t>
            </a:r>
          </a:p>
          <a:p>
            <a:r>
              <a:rPr lang="da-DK" altLang="da-DK" sz="1600" b="0" noProof="1">
                <a:latin typeface="Arial" charset="0"/>
              </a:rPr>
              <a:t>T1.4	Change stay</a:t>
            </a:r>
          </a:p>
          <a:p>
            <a:r>
              <a:rPr lang="da-DK" altLang="da-DK" sz="1600" b="0" noProof="1">
                <a:latin typeface="Arial" charset="0"/>
              </a:rPr>
              <a:t>T1.5	Record/change services</a:t>
            </a:r>
          </a:p>
          <a:p>
            <a:r>
              <a:rPr lang="da-DK" altLang="da-DK" sz="1600" b="0" noProof="1">
                <a:latin typeface="Arial" charset="0"/>
              </a:rPr>
              <a:t>T1.6	Breakfast list</a:t>
            </a:r>
          </a:p>
          <a:p>
            <a:r>
              <a:rPr lang="da-DK" altLang="da-DK" sz="1600" b="0" noProof="1">
                <a:latin typeface="Arial" charset="0"/>
              </a:rPr>
              <a:t>T1.7	Room repair</a:t>
            </a:r>
          </a:p>
          <a:p>
            <a:r>
              <a:rPr lang="da-DK" altLang="da-DK" sz="1600" noProof="1">
                <a:latin typeface="Arial" charset="0"/>
              </a:rPr>
              <a:t>Management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T2.1	Price changes</a:t>
            </a:r>
          </a:p>
          <a:p>
            <a:r>
              <a:rPr lang="da-DK" altLang="da-DK" sz="1600" b="0" noProof="1">
                <a:latin typeface="Arial" charset="0"/>
              </a:rPr>
              <a:t>T2.2	Add/change rooms</a:t>
            </a:r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auto">
          <a:xfrm>
            <a:off x="3441700" y="2586038"/>
            <a:ext cx="4483100" cy="27543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 anchor="ctr"/>
          <a:lstStyle>
            <a:lvl1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2100" algn="ctr"/>
                <a:tab pos="762000" algn="ctr"/>
                <a:tab pos="1244600" algn="ctr"/>
                <a:tab pos="1714500" algn="ctr"/>
                <a:tab pos="2286000" algn="ctr"/>
                <a:tab pos="2768600" algn="ctr"/>
                <a:tab pos="3238500" algn="ctr"/>
                <a:tab pos="3721100" algn="ctr"/>
                <a:tab pos="4191000" algn="ctr"/>
                <a:tab pos="4673600" algn="ct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b="0" noProof="1">
                <a:latin typeface="Arial" charset="0"/>
              </a:rPr>
              <a:t>			</a:t>
            </a:r>
          </a:p>
          <a:p>
            <a:r>
              <a:rPr lang="da-DK" altLang="da-DK" sz="1600" b="0" noProof="1">
                <a:latin typeface="Arial" charset="0"/>
              </a:rPr>
              <a:t>	X	X		x	X	X</a:t>
            </a:r>
          </a:p>
          <a:p>
            <a:r>
              <a:rPr lang="da-DK" altLang="da-DK" sz="1600" b="0" noProof="1">
                <a:latin typeface="Arial" charset="0"/>
              </a:rPr>
              <a:t>	x	x	X	X	X	X	</a:t>
            </a:r>
          </a:p>
          <a:p>
            <a:r>
              <a:rPr lang="da-DK" altLang="da-DK" sz="1600" b="0" noProof="1">
                <a:latin typeface="Arial" charset="0"/>
              </a:rPr>
              <a:t>			X		X	x	X</a:t>
            </a:r>
          </a:p>
          <a:p>
            <a:r>
              <a:rPr lang="da-DK" altLang="da-DK" sz="1600" b="0" noProof="1">
                <a:latin typeface="Arial" charset="0"/>
              </a:rPr>
              <a:t>	X		X	x	X	X</a:t>
            </a:r>
          </a:p>
          <a:p>
            <a:r>
              <a:rPr lang="da-DK" altLang="da-DK" sz="1600" b="0" noProof="1">
                <a:latin typeface="Arial" charset="0"/>
              </a:rPr>
              <a:t>			X		X		X	x</a:t>
            </a:r>
          </a:p>
          <a:p>
            <a:r>
              <a:rPr lang="da-DK" altLang="da-DK" sz="1600" b="0" noProof="1">
                <a:latin typeface="Arial" charset="0"/>
              </a:rPr>
              <a:t>								X	</a:t>
            </a:r>
          </a:p>
          <a:p>
            <a:r>
              <a:rPr lang="da-DK" altLang="da-DK" sz="1600" b="0" noProof="1">
                <a:latin typeface="Arial" charset="0"/>
              </a:rPr>
              <a:t>	X		x		x	x</a:t>
            </a:r>
          </a:p>
          <a:p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X								X</a:t>
            </a:r>
          </a:p>
          <a:p>
            <a:r>
              <a:rPr lang="da-DK" altLang="da-DK" sz="1600" b="0" noProof="1">
                <a:latin typeface="Arial" charset="0"/>
              </a:rPr>
              <a:t>	X</a:t>
            </a:r>
          </a:p>
        </p:txBody>
      </p:sp>
      <p:sp>
        <p:nvSpPr>
          <p:cNvPr id="199691" name="Text Box 11"/>
          <p:cNvSpPr txBox="1">
            <a:spLocks noChangeArrowheads="1"/>
          </p:cNvSpPr>
          <p:nvPr/>
        </p:nvSpPr>
        <p:spPr bwMode="auto">
          <a:xfrm>
            <a:off x="533400" y="1503363"/>
            <a:ext cx="27273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>
            <a:spAutoFit/>
          </a:bodyPr>
          <a:lstStyle>
            <a:lvl1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Database-driven design:</a:t>
            </a:r>
          </a:p>
          <a:p>
            <a:r>
              <a:rPr lang="da-DK" altLang="da-DK" sz="1800" noProof="1">
                <a:latin typeface="Arial" charset="0"/>
              </a:rPr>
              <a:t>Windows used</a:t>
            </a:r>
          </a:p>
        </p:txBody>
      </p:sp>
      <p:sp>
        <p:nvSpPr>
          <p:cNvPr id="199692" name="Line 12"/>
          <p:cNvSpPr>
            <a:spLocks noChangeShapeType="1"/>
          </p:cNvSpPr>
          <p:nvPr/>
        </p:nvSpPr>
        <p:spPr bwMode="auto">
          <a:xfrm flipH="1">
            <a:off x="533400" y="4559300"/>
            <a:ext cx="7391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grpSp>
        <p:nvGrpSpPr>
          <p:cNvPr id="199699" name="Group 19"/>
          <p:cNvGrpSpPr>
            <a:grpSpLocks/>
          </p:cNvGrpSpPr>
          <p:nvPr/>
        </p:nvGrpSpPr>
        <p:grpSpPr bwMode="auto">
          <a:xfrm>
            <a:off x="4038600" y="838200"/>
            <a:ext cx="3414713" cy="4502150"/>
            <a:chOff x="2544" y="112"/>
            <a:chExt cx="2151" cy="2836"/>
          </a:xfrm>
        </p:grpSpPr>
        <p:sp>
          <p:nvSpPr>
            <p:cNvPr id="199686" name="Line 6"/>
            <p:cNvSpPr>
              <a:spLocks noChangeShapeType="1"/>
            </p:cNvSpPr>
            <p:nvPr/>
          </p:nvSpPr>
          <p:spPr bwMode="auto">
            <a:xfrm>
              <a:off x="2544" y="112"/>
              <a:ext cx="0" cy="28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9687" name="Line 7"/>
            <p:cNvSpPr>
              <a:spLocks noChangeShapeType="1"/>
            </p:cNvSpPr>
            <p:nvPr/>
          </p:nvSpPr>
          <p:spPr bwMode="auto">
            <a:xfrm>
              <a:off x="2851" y="112"/>
              <a:ext cx="0" cy="28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9688" name="Line 8"/>
            <p:cNvSpPr>
              <a:spLocks noChangeShapeType="1"/>
            </p:cNvSpPr>
            <p:nvPr/>
          </p:nvSpPr>
          <p:spPr bwMode="auto">
            <a:xfrm>
              <a:off x="3158" y="112"/>
              <a:ext cx="0" cy="28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9689" name="Line 9"/>
            <p:cNvSpPr>
              <a:spLocks noChangeShapeType="1"/>
            </p:cNvSpPr>
            <p:nvPr/>
          </p:nvSpPr>
          <p:spPr bwMode="auto">
            <a:xfrm>
              <a:off x="3466" y="112"/>
              <a:ext cx="0" cy="28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9690" name="Line 10"/>
            <p:cNvSpPr>
              <a:spLocks noChangeShapeType="1"/>
            </p:cNvSpPr>
            <p:nvPr/>
          </p:nvSpPr>
          <p:spPr bwMode="auto">
            <a:xfrm>
              <a:off x="3773" y="112"/>
              <a:ext cx="0" cy="28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9695" name="Line 15"/>
            <p:cNvSpPr>
              <a:spLocks noChangeShapeType="1"/>
            </p:cNvSpPr>
            <p:nvPr/>
          </p:nvSpPr>
          <p:spPr bwMode="auto">
            <a:xfrm>
              <a:off x="4080" y="112"/>
              <a:ext cx="0" cy="28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9696" name="Line 16"/>
            <p:cNvSpPr>
              <a:spLocks noChangeShapeType="1"/>
            </p:cNvSpPr>
            <p:nvPr/>
          </p:nvSpPr>
          <p:spPr bwMode="auto">
            <a:xfrm>
              <a:off x="4387" y="112"/>
              <a:ext cx="0" cy="28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  <p:sp>
          <p:nvSpPr>
            <p:cNvPr id="199697" name="Line 17"/>
            <p:cNvSpPr>
              <a:spLocks noChangeShapeType="1"/>
            </p:cNvSpPr>
            <p:nvPr/>
          </p:nvSpPr>
          <p:spPr bwMode="auto">
            <a:xfrm>
              <a:off x="4695" y="112"/>
              <a:ext cx="0" cy="28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/>
            <a:lstStyle/>
            <a:p>
              <a:endParaRPr lang="da-DK"/>
            </a:p>
          </p:txBody>
        </p:sp>
      </p:grpSp>
      <p:sp>
        <p:nvSpPr>
          <p:cNvPr id="199700" name="Text Box 20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6.8C  Database-driven task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6.8D  Task-driven design</a:t>
            </a:r>
          </a:p>
        </p:txBody>
      </p:sp>
      <p:sp>
        <p:nvSpPr>
          <p:cNvPr id="184364" name="Text Box 44"/>
          <p:cNvSpPr txBox="1">
            <a:spLocks noChangeArrowheads="1"/>
          </p:cNvSpPr>
          <p:nvPr/>
        </p:nvSpPr>
        <p:spPr bwMode="auto">
          <a:xfrm>
            <a:off x="552450" y="858838"/>
            <a:ext cx="2825750" cy="25765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 marL="190500" indent="-190500" algn="l">
              <a:tabLst>
                <a:tab pos="952500" algn="l"/>
                <a:tab pos="247650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952500" algn="l"/>
                <a:tab pos="247650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952500" algn="l"/>
                <a:tab pos="247650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952500" algn="l"/>
                <a:tab pos="247650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952500" algn="l"/>
                <a:tab pos="247650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47650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47650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47650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  <a:tab pos="2476500" algn="l"/>
                <a:tab pos="4191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Main menu</a:t>
            </a:r>
            <a:endParaRPr lang="en-US" altLang="da-DK" sz="1800" b="0">
              <a:latin typeface="Arial" charset="0"/>
            </a:endParaRPr>
          </a:p>
          <a:p>
            <a:r>
              <a:rPr lang="en-US" altLang="da-DK" sz="1600">
                <a:latin typeface="Arial" charset="0"/>
              </a:rPr>
              <a:t>What do you want to do?</a:t>
            </a:r>
          </a:p>
          <a:p>
            <a:pPr>
              <a:buFontTx/>
              <a:buChar char="•"/>
            </a:pPr>
            <a:r>
              <a:rPr lang="en-US" altLang="da-DK" sz="1600" b="0" u="sng">
                <a:latin typeface="Arial" charset="0"/>
              </a:rPr>
              <a:t>Book a guest</a:t>
            </a:r>
          </a:p>
          <a:p>
            <a:pPr>
              <a:buFontTx/>
              <a:buChar char="•"/>
            </a:pPr>
            <a:r>
              <a:rPr lang="en-US" altLang="da-DK" sz="1600" b="0" u="sng">
                <a:latin typeface="Arial" charset="0"/>
              </a:rPr>
              <a:t>Checkin a booked guest</a:t>
            </a:r>
          </a:p>
          <a:p>
            <a:pPr>
              <a:buFontTx/>
              <a:buChar char="•"/>
            </a:pPr>
            <a:r>
              <a:rPr lang="en-US" altLang="da-DK" sz="1600" b="0" u="sng">
                <a:latin typeface="Arial" charset="0"/>
              </a:rPr>
              <a:t>Immediate checkin</a:t>
            </a:r>
          </a:p>
          <a:p>
            <a:pPr>
              <a:buFontTx/>
              <a:buChar char="•"/>
            </a:pPr>
            <a:r>
              <a:rPr lang="en-US" altLang="da-DK" sz="1600" b="0" u="sng">
                <a:latin typeface="Arial" charset="0"/>
              </a:rPr>
              <a:t>Record breakfast list</a:t>
            </a:r>
          </a:p>
          <a:p>
            <a:pPr>
              <a:buFontTx/>
              <a:buChar char="•"/>
            </a:pPr>
            <a:r>
              <a:rPr lang="en-US" altLang="da-DK" sz="1600" b="0" u="sng">
                <a:latin typeface="Arial" charset="0"/>
              </a:rPr>
              <a:t>Record other services</a:t>
            </a:r>
          </a:p>
          <a:p>
            <a:pPr>
              <a:buFontTx/>
              <a:buChar char="•"/>
            </a:pPr>
            <a:r>
              <a:rPr lang="en-US" altLang="da-DK" sz="1600" b="0" u="sng">
                <a:latin typeface="Arial" charset="0"/>
              </a:rPr>
              <a:t>Check out</a:t>
            </a:r>
          </a:p>
          <a:p>
            <a:pPr>
              <a:buFontTx/>
              <a:buChar char="•"/>
            </a:pPr>
            <a:r>
              <a:rPr lang="en-US" altLang="da-DK" sz="1600" b="0" u="sng">
                <a:latin typeface="Arial" charset="0"/>
              </a:rPr>
              <a:t>Modify a booking</a:t>
            </a:r>
          </a:p>
          <a:p>
            <a:pPr>
              <a:buFontTx/>
              <a:buChar char="•"/>
            </a:pPr>
            <a:r>
              <a:rPr lang="en-US" altLang="da-DK" sz="1600" b="0" u="sng">
                <a:latin typeface="Arial" charset="0"/>
              </a:rPr>
              <a:t>Other</a:t>
            </a:r>
          </a:p>
        </p:txBody>
      </p:sp>
      <p:grpSp>
        <p:nvGrpSpPr>
          <p:cNvPr id="184405" name="Group 85"/>
          <p:cNvGrpSpPr>
            <a:grpSpLocks/>
          </p:cNvGrpSpPr>
          <p:nvPr/>
        </p:nvGrpSpPr>
        <p:grpSpPr bwMode="auto">
          <a:xfrm>
            <a:off x="2476500" y="858838"/>
            <a:ext cx="5148263" cy="1389062"/>
            <a:chOff x="1560" y="541"/>
            <a:chExt cx="3243" cy="875"/>
          </a:xfrm>
        </p:grpSpPr>
        <p:grpSp>
          <p:nvGrpSpPr>
            <p:cNvPr id="184396" name="Group 76"/>
            <p:cNvGrpSpPr>
              <a:grpSpLocks/>
            </p:cNvGrpSpPr>
            <p:nvPr/>
          </p:nvGrpSpPr>
          <p:grpSpPr bwMode="auto">
            <a:xfrm>
              <a:off x="2825" y="541"/>
              <a:ext cx="1978" cy="875"/>
              <a:chOff x="2404" y="541"/>
              <a:chExt cx="1978" cy="875"/>
            </a:xfrm>
          </p:grpSpPr>
          <p:sp>
            <p:nvSpPr>
              <p:cNvPr id="184365" name="Text Box 45"/>
              <p:cNvSpPr txBox="1">
                <a:spLocks noChangeArrowheads="1"/>
              </p:cNvSpPr>
              <p:nvPr/>
            </p:nvSpPr>
            <p:spPr bwMode="auto">
              <a:xfrm>
                <a:off x="2404" y="541"/>
                <a:ext cx="1978" cy="87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/>
              <a:lstStyle>
                <a:lvl1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Enter desired period and type:</a:t>
                </a:r>
                <a:endParaRPr lang="en-US" altLang="da-DK" sz="1600" b="0">
                  <a:latin typeface="Arial" charset="0"/>
                </a:endParaRPr>
              </a:p>
              <a:p>
                <a:pPr>
                  <a:spcAft>
                    <a:spcPct val="30000"/>
                  </a:spcAft>
                </a:pPr>
                <a:r>
                  <a:rPr lang="en-US" altLang="da-DK" sz="1600" b="0">
                    <a:latin typeface="Arial" charset="0"/>
                  </a:rPr>
                  <a:t>From:  24/9	to:   26/9</a:t>
                </a:r>
              </a:p>
              <a:p>
                <a:r>
                  <a:rPr lang="en-US" altLang="da-DK" sz="1600" b="0">
                    <a:latin typeface="Arial" charset="0"/>
                  </a:rPr>
                  <a:t>Room type:  any free</a:t>
                </a:r>
                <a:endParaRPr lang="en-US" altLang="da-DK" sz="1600">
                  <a:latin typeface="Arial" charset="0"/>
                </a:endParaRPr>
              </a:p>
            </p:txBody>
          </p:sp>
          <p:sp>
            <p:nvSpPr>
              <p:cNvPr id="184367" name="Rectangle 47"/>
              <p:cNvSpPr>
                <a:spLocks noChangeArrowheads="1"/>
              </p:cNvSpPr>
              <p:nvPr/>
            </p:nvSpPr>
            <p:spPr bwMode="auto">
              <a:xfrm>
                <a:off x="3794" y="1154"/>
                <a:ext cx="486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Next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4368" name="Rectangle 48"/>
              <p:cNvSpPr>
                <a:spLocks noChangeArrowheads="1"/>
              </p:cNvSpPr>
              <p:nvPr/>
            </p:nvSpPr>
            <p:spPr bwMode="auto">
              <a:xfrm>
                <a:off x="2477" y="1154"/>
                <a:ext cx="467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Main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4386" name="AutoShape 66"/>
              <p:cNvSpPr>
                <a:spLocks noChangeAspect="1" noChangeArrowheads="1"/>
              </p:cNvSpPr>
              <p:nvPr/>
            </p:nvSpPr>
            <p:spPr bwMode="auto">
              <a:xfrm flipV="1">
                <a:off x="4171" y="986"/>
                <a:ext cx="70" cy="70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184387" name="Rectangle 67"/>
              <p:cNvSpPr>
                <a:spLocks noChangeArrowheads="1"/>
              </p:cNvSpPr>
              <p:nvPr/>
            </p:nvSpPr>
            <p:spPr bwMode="auto">
              <a:xfrm>
                <a:off x="2824" y="726"/>
                <a:ext cx="336" cy="16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4388" name="Rectangle 68"/>
              <p:cNvSpPr>
                <a:spLocks noChangeArrowheads="1"/>
              </p:cNvSpPr>
              <p:nvPr/>
            </p:nvSpPr>
            <p:spPr bwMode="auto">
              <a:xfrm>
                <a:off x="3450" y="726"/>
                <a:ext cx="336" cy="16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4389" name="Rectangle 69"/>
              <p:cNvSpPr>
                <a:spLocks noChangeArrowheads="1"/>
              </p:cNvSpPr>
              <p:nvPr/>
            </p:nvSpPr>
            <p:spPr bwMode="auto">
              <a:xfrm>
                <a:off x="3114" y="932"/>
                <a:ext cx="1166" cy="16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4390" name="Line 70"/>
              <p:cNvSpPr>
                <a:spLocks noChangeShapeType="1"/>
              </p:cNvSpPr>
              <p:nvPr/>
            </p:nvSpPr>
            <p:spPr bwMode="auto">
              <a:xfrm>
                <a:off x="4135" y="932"/>
                <a:ext cx="0" cy="16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84399" name="Freeform 79"/>
            <p:cNvSpPr>
              <a:spLocks/>
            </p:cNvSpPr>
            <p:nvPr/>
          </p:nvSpPr>
          <p:spPr bwMode="auto">
            <a:xfrm>
              <a:off x="1560" y="848"/>
              <a:ext cx="1256" cy="128"/>
            </a:xfrm>
            <a:custGeom>
              <a:avLst/>
              <a:gdLst>
                <a:gd name="T0" fmla="*/ 0 w 1256"/>
                <a:gd name="T1" fmla="*/ 128 h 128"/>
                <a:gd name="T2" fmla="*/ 1256 w 1256"/>
                <a:gd name="T3" fmla="*/ 5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6" h="128">
                  <a:moveTo>
                    <a:pt x="0" y="128"/>
                  </a:moveTo>
                  <a:cubicBezTo>
                    <a:pt x="256" y="0"/>
                    <a:pt x="992" y="0"/>
                    <a:pt x="1256" y="56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84406" name="Group 86"/>
          <p:cNvGrpSpPr>
            <a:grpSpLocks/>
          </p:cNvGrpSpPr>
          <p:nvPr/>
        </p:nvGrpSpPr>
        <p:grpSpPr bwMode="auto">
          <a:xfrm>
            <a:off x="4484688" y="1981200"/>
            <a:ext cx="3567112" cy="2286000"/>
            <a:chOff x="2825" y="1248"/>
            <a:chExt cx="2247" cy="1440"/>
          </a:xfrm>
        </p:grpSpPr>
        <p:grpSp>
          <p:nvGrpSpPr>
            <p:cNvPr id="184397" name="Group 77"/>
            <p:cNvGrpSpPr>
              <a:grpSpLocks/>
            </p:cNvGrpSpPr>
            <p:nvPr/>
          </p:nvGrpSpPr>
          <p:grpSpPr bwMode="auto">
            <a:xfrm>
              <a:off x="2825" y="1557"/>
              <a:ext cx="1978" cy="1131"/>
              <a:chOff x="2404" y="1557"/>
              <a:chExt cx="1978" cy="1131"/>
            </a:xfrm>
          </p:grpSpPr>
          <p:sp>
            <p:nvSpPr>
              <p:cNvPr id="184366" name="Text Box 46"/>
              <p:cNvSpPr txBox="1">
                <a:spLocks noChangeArrowheads="1"/>
              </p:cNvSpPr>
              <p:nvPr/>
            </p:nvSpPr>
            <p:spPr bwMode="auto">
              <a:xfrm>
                <a:off x="2404" y="1557"/>
                <a:ext cx="1978" cy="113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/>
              <a:lstStyle>
                <a:lvl1pPr algn="l">
                  <a:tabLst>
                    <a:tab pos="381000" algn="l"/>
                    <a:tab pos="1905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381000" algn="l"/>
                    <a:tab pos="1905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381000" algn="l"/>
                    <a:tab pos="1905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381000" algn="l"/>
                    <a:tab pos="1905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381000" algn="l"/>
                    <a:tab pos="1905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905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905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905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381000" algn="l"/>
                    <a:tab pos="1905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Select among these rooms:</a:t>
                </a:r>
              </a:p>
              <a:p>
                <a:r>
                  <a:rPr lang="en-US" altLang="da-DK" sz="1600">
                    <a:latin typeface="Arial" charset="0"/>
                  </a:rPr>
                  <a:t>	Room	Prices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en-US" altLang="da-DK" sz="1600" b="0">
                    <a:latin typeface="Arial" charset="0"/>
                  </a:rPr>
                  <a:t>  	12, single, toil	60</a:t>
                </a:r>
              </a:p>
              <a:p>
                <a:r>
                  <a:rPr lang="en-US" altLang="da-DK" sz="1600" b="0">
                    <a:latin typeface="Arial" charset="0"/>
                  </a:rPr>
                  <a:t>  </a:t>
                </a:r>
                <a:r>
                  <a:rPr lang="en-US" altLang="da-DK" sz="1600">
                    <a:latin typeface="Arial" charset="0"/>
                  </a:rPr>
                  <a:t> v</a:t>
                </a:r>
                <a:r>
                  <a:rPr lang="en-US" altLang="da-DK" sz="1600" b="0">
                    <a:latin typeface="Arial" charset="0"/>
                  </a:rPr>
                  <a:t>	16, double, bath	80</a:t>
                </a:r>
              </a:p>
              <a:p>
                <a:r>
                  <a:rPr lang="en-US" altLang="da-DK" sz="1600" b="0">
                    <a:latin typeface="Arial" charset="0"/>
                  </a:rPr>
                  <a:t>	24, double, bath	90</a:t>
                </a:r>
              </a:p>
              <a:p>
                <a:endParaRPr lang="en-US" altLang="da-DK" sz="1600">
                  <a:latin typeface="Arial" charset="0"/>
                </a:endParaRPr>
              </a:p>
            </p:txBody>
          </p:sp>
          <p:sp>
            <p:nvSpPr>
              <p:cNvPr id="184369" name="Rectangle 49"/>
              <p:cNvSpPr>
                <a:spLocks noChangeArrowheads="1"/>
              </p:cNvSpPr>
              <p:nvPr/>
            </p:nvSpPr>
            <p:spPr bwMode="auto">
              <a:xfrm>
                <a:off x="3818" y="2412"/>
                <a:ext cx="463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Next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4370" name="Rectangle 50"/>
              <p:cNvSpPr>
                <a:spLocks noChangeArrowheads="1"/>
              </p:cNvSpPr>
              <p:nvPr/>
            </p:nvSpPr>
            <p:spPr bwMode="auto">
              <a:xfrm>
                <a:off x="2461" y="2412"/>
                <a:ext cx="507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Main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4371" name="Rectangle 51"/>
              <p:cNvSpPr>
                <a:spLocks noChangeArrowheads="1"/>
              </p:cNvSpPr>
              <p:nvPr/>
            </p:nvSpPr>
            <p:spPr bwMode="auto">
              <a:xfrm>
                <a:off x="3114" y="2412"/>
                <a:ext cx="568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Back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4391" name="Rectangle 71"/>
              <p:cNvSpPr>
                <a:spLocks noChangeArrowheads="1"/>
              </p:cNvSpPr>
              <p:nvPr/>
            </p:nvSpPr>
            <p:spPr bwMode="auto">
              <a:xfrm>
                <a:off x="2513" y="2076"/>
                <a:ext cx="127" cy="1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4392" name="Rectangle 72"/>
              <p:cNvSpPr>
                <a:spLocks noChangeArrowheads="1"/>
              </p:cNvSpPr>
              <p:nvPr/>
            </p:nvSpPr>
            <p:spPr bwMode="auto">
              <a:xfrm>
                <a:off x="2513" y="1920"/>
                <a:ext cx="127" cy="1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4393" name="Rectangle 73"/>
              <p:cNvSpPr>
                <a:spLocks noChangeArrowheads="1"/>
              </p:cNvSpPr>
              <p:nvPr/>
            </p:nvSpPr>
            <p:spPr bwMode="auto">
              <a:xfrm>
                <a:off x="2513" y="2227"/>
                <a:ext cx="127" cy="1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84401" name="Freeform 81"/>
            <p:cNvSpPr>
              <a:spLocks/>
            </p:cNvSpPr>
            <p:nvPr/>
          </p:nvSpPr>
          <p:spPr bwMode="auto">
            <a:xfrm>
              <a:off x="4720" y="1248"/>
              <a:ext cx="352" cy="832"/>
            </a:xfrm>
            <a:custGeom>
              <a:avLst/>
              <a:gdLst>
                <a:gd name="T0" fmla="*/ 0 w 352"/>
                <a:gd name="T1" fmla="*/ 0 h 832"/>
                <a:gd name="T2" fmla="*/ 128 w 352"/>
                <a:gd name="T3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2" h="832">
                  <a:moveTo>
                    <a:pt x="0" y="0"/>
                  </a:moveTo>
                  <a:cubicBezTo>
                    <a:pt x="352" y="136"/>
                    <a:pt x="352" y="616"/>
                    <a:pt x="128" y="832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84407" name="Group 87"/>
          <p:cNvGrpSpPr>
            <a:grpSpLocks/>
          </p:cNvGrpSpPr>
          <p:nvPr/>
        </p:nvGrpSpPr>
        <p:grpSpPr bwMode="auto">
          <a:xfrm>
            <a:off x="552450" y="3632200"/>
            <a:ext cx="6305550" cy="1663700"/>
            <a:chOff x="348" y="2288"/>
            <a:chExt cx="3972" cy="1048"/>
          </a:xfrm>
        </p:grpSpPr>
        <p:grpSp>
          <p:nvGrpSpPr>
            <p:cNvPr id="184395" name="Group 75"/>
            <p:cNvGrpSpPr>
              <a:grpSpLocks/>
            </p:cNvGrpSpPr>
            <p:nvPr/>
          </p:nvGrpSpPr>
          <p:grpSpPr bwMode="auto">
            <a:xfrm>
              <a:off x="348" y="2596"/>
              <a:ext cx="1780" cy="740"/>
              <a:chOff x="348" y="2412"/>
              <a:chExt cx="1780" cy="740"/>
            </a:xfrm>
          </p:grpSpPr>
          <p:sp>
            <p:nvSpPr>
              <p:cNvPr id="184372" name="Text Box 52"/>
              <p:cNvSpPr txBox="1">
                <a:spLocks noChangeArrowheads="1"/>
              </p:cNvSpPr>
              <p:nvPr/>
            </p:nvSpPr>
            <p:spPr bwMode="auto">
              <a:xfrm>
                <a:off x="348" y="2412"/>
                <a:ext cx="1780" cy="74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/>
              <a:lstStyle>
                <a:lvl1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2446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Is this a regular guest?</a:t>
                </a:r>
                <a:endParaRPr lang="en-US" altLang="da-DK" sz="1600" b="0">
                  <a:latin typeface="Arial" charset="0"/>
                </a:endParaRPr>
              </a:p>
              <a:p>
                <a:r>
                  <a:rPr lang="en-US" altLang="da-DK" sz="1600" b="0" u="sng">
                    <a:latin typeface="Arial" charset="0"/>
                  </a:rPr>
                  <a:t>Yes</a:t>
                </a:r>
                <a:r>
                  <a:rPr lang="en-US" altLang="da-DK" sz="1600" b="0">
                    <a:latin typeface="Arial" charset="0"/>
                  </a:rPr>
                  <a:t>	</a:t>
                </a:r>
                <a:r>
                  <a:rPr lang="en-US" altLang="da-DK" sz="1600" b="0" u="sng">
                    <a:latin typeface="Arial" charset="0"/>
                  </a:rPr>
                  <a:t>No</a:t>
                </a:r>
                <a:endParaRPr lang="en-US" altLang="da-DK" sz="1600">
                  <a:latin typeface="Arial" charset="0"/>
                </a:endParaRPr>
              </a:p>
            </p:txBody>
          </p:sp>
          <p:sp>
            <p:nvSpPr>
              <p:cNvPr id="184374" name="Rectangle 54"/>
              <p:cNvSpPr>
                <a:spLocks noChangeArrowheads="1"/>
              </p:cNvSpPr>
              <p:nvPr/>
            </p:nvSpPr>
            <p:spPr bwMode="auto">
              <a:xfrm>
                <a:off x="421" y="2841"/>
                <a:ext cx="467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Main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4375" name="Rectangle 55"/>
              <p:cNvSpPr>
                <a:spLocks noChangeArrowheads="1"/>
              </p:cNvSpPr>
              <p:nvPr/>
            </p:nvSpPr>
            <p:spPr bwMode="auto">
              <a:xfrm>
                <a:off x="1066" y="2841"/>
                <a:ext cx="568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Back</a:t>
                </a:r>
                <a:endParaRPr lang="da-DK" altLang="da-DK" sz="1600" b="0" noProof="1">
                  <a:latin typeface="Arial" charset="0"/>
                </a:endParaRPr>
              </a:p>
            </p:txBody>
          </p:sp>
        </p:grpSp>
        <p:sp>
          <p:nvSpPr>
            <p:cNvPr id="184402" name="Freeform 82"/>
            <p:cNvSpPr>
              <a:spLocks/>
            </p:cNvSpPr>
            <p:nvPr/>
          </p:nvSpPr>
          <p:spPr bwMode="auto">
            <a:xfrm>
              <a:off x="2184" y="2288"/>
              <a:ext cx="2136" cy="400"/>
            </a:xfrm>
            <a:custGeom>
              <a:avLst/>
              <a:gdLst>
                <a:gd name="T0" fmla="*/ 2136 w 2136"/>
                <a:gd name="T1" fmla="*/ 120 h 400"/>
                <a:gd name="T2" fmla="*/ 0 w 2136"/>
                <a:gd name="T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36" h="400">
                  <a:moveTo>
                    <a:pt x="2136" y="120"/>
                  </a:moveTo>
                  <a:cubicBezTo>
                    <a:pt x="1800" y="0"/>
                    <a:pt x="280" y="64"/>
                    <a:pt x="0" y="400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84409" name="Group 89"/>
          <p:cNvGrpSpPr>
            <a:grpSpLocks/>
          </p:cNvGrpSpPr>
          <p:nvPr/>
        </p:nvGrpSpPr>
        <p:grpSpPr bwMode="auto">
          <a:xfrm>
            <a:off x="1231900" y="4510088"/>
            <a:ext cx="6502400" cy="2347912"/>
            <a:chOff x="776" y="2841"/>
            <a:chExt cx="4096" cy="1479"/>
          </a:xfrm>
        </p:grpSpPr>
        <p:grpSp>
          <p:nvGrpSpPr>
            <p:cNvPr id="184398" name="Group 78"/>
            <p:cNvGrpSpPr>
              <a:grpSpLocks/>
            </p:cNvGrpSpPr>
            <p:nvPr/>
          </p:nvGrpSpPr>
          <p:grpSpPr bwMode="auto">
            <a:xfrm>
              <a:off x="2756" y="2841"/>
              <a:ext cx="2116" cy="887"/>
              <a:chOff x="2404" y="2841"/>
              <a:chExt cx="2116" cy="887"/>
            </a:xfrm>
          </p:grpSpPr>
          <p:sp>
            <p:nvSpPr>
              <p:cNvPr id="184376" name="Text Box 56"/>
              <p:cNvSpPr txBox="1">
                <a:spLocks noChangeArrowheads="1"/>
              </p:cNvSpPr>
              <p:nvPr/>
            </p:nvSpPr>
            <p:spPr bwMode="auto">
              <a:xfrm>
                <a:off x="2404" y="2841"/>
                <a:ext cx="2116" cy="88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/>
              <a:lstStyle>
                <a:lvl1pPr algn="l">
                  <a:tabLst>
                    <a:tab pos="762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762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762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762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762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62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62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62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762000" algn="l"/>
                    <a:tab pos="4191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altLang="da-DK" sz="1600">
                    <a:latin typeface="Arial" charset="0"/>
                  </a:rPr>
                  <a:t>Enter some data about the guest,</a:t>
                </a:r>
              </a:p>
              <a:p>
                <a:r>
                  <a:rPr lang="en-US" altLang="da-DK" sz="1600">
                    <a:latin typeface="Arial" charset="0"/>
                  </a:rPr>
                  <a:t>for instance name or phone:</a:t>
                </a:r>
                <a:endParaRPr lang="en-US" altLang="da-DK" sz="1600" b="0">
                  <a:latin typeface="Arial" charset="0"/>
                </a:endParaRPr>
              </a:p>
              <a:p>
                <a:pPr>
                  <a:spcBef>
                    <a:spcPct val="30000"/>
                  </a:spcBef>
                </a:pPr>
                <a:r>
                  <a:rPr lang="en-US" altLang="da-DK" sz="1600">
                    <a:latin typeface="Arial" charset="0"/>
                  </a:rPr>
                  <a:t>	</a:t>
                </a:r>
                <a:r>
                  <a:rPr lang="en-US" altLang="da-DK" sz="1600" b="0">
                    <a:latin typeface="Arial" charset="0"/>
                  </a:rPr>
                  <a:t>john</a:t>
                </a:r>
                <a:endParaRPr lang="en-US" altLang="da-DK" sz="1600">
                  <a:latin typeface="Arial" charset="0"/>
                </a:endParaRPr>
              </a:p>
            </p:txBody>
          </p:sp>
          <p:sp>
            <p:nvSpPr>
              <p:cNvPr id="184377" name="Rectangle 57"/>
              <p:cNvSpPr>
                <a:spLocks noChangeArrowheads="1"/>
              </p:cNvSpPr>
              <p:nvPr/>
            </p:nvSpPr>
            <p:spPr bwMode="auto">
              <a:xfrm>
                <a:off x="2477" y="3470"/>
                <a:ext cx="467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Main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4378" name="Rectangle 58"/>
              <p:cNvSpPr>
                <a:spLocks noChangeArrowheads="1"/>
              </p:cNvSpPr>
              <p:nvPr/>
            </p:nvSpPr>
            <p:spPr bwMode="auto">
              <a:xfrm>
                <a:off x="3122" y="3470"/>
                <a:ext cx="568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Back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4379" name="Rectangle 59"/>
              <p:cNvSpPr>
                <a:spLocks noChangeArrowheads="1"/>
              </p:cNvSpPr>
              <p:nvPr/>
            </p:nvSpPr>
            <p:spPr bwMode="auto">
              <a:xfrm>
                <a:off x="3842" y="3470"/>
                <a:ext cx="564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Search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4394" name="Rectangle 74"/>
              <p:cNvSpPr>
                <a:spLocks noChangeArrowheads="1"/>
              </p:cNvSpPr>
              <p:nvPr/>
            </p:nvSpPr>
            <p:spPr bwMode="auto">
              <a:xfrm>
                <a:off x="2864" y="3232"/>
                <a:ext cx="1166" cy="16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184403" name="Freeform 83"/>
            <p:cNvSpPr>
              <a:spLocks/>
            </p:cNvSpPr>
            <p:nvPr/>
          </p:nvSpPr>
          <p:spPr bwMode="auto">
            <a:xfrm>
              <a:off x="776" y="2872"/>
              <a:ext cx="1968" cy="896"/>
            </a:xfrm>
            <a:custGeom>
              <a:avLst/>
              <a:gdLst>
                <a:gd name="T0" fmla="*/ 0 w 1968"/>
                <a:gd name="T1" fmla="*/ 0 h 896"/>
                <a:gd name="T2" fmla="*/ 1968 w 1968"/>
                <a:gd name="T3" fmla="*/ 416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68" h="896">
                  <a:moveTo>
                    <a:pt x="0" y="0"/>
                  </a:moveTo>
                  <a:cubicBezTo>
                    <a:pt x="416" y="896"/>
                    <a:pt x="1568" y="512"/>
                    <a:pt x="1968" y="416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4404" name="Freeform 84"/>
            <p:cNvSpPr>
              <a:spLocks/>
            </p:cNvSpPr>
            <p:nvPr/>
          </p:nvSpPr>
          <p:spPr bwMode="auto">
            <a:xfrm>
              <a:off x="4096" y="3656"/>
              <a:ext cx="424" cy="664"/>
            </a:xfrm>
            <a:custGeom>
              <a:avLst/>
              <a:gdLst>
                <a:gd name="T0" fmla="*/ 424 w 424"/>
                <a:gd name="T1" fmla="*/ 0 h 664"/>
                <a:gd name="T2" fmla="*/ 0 w 424"/>
                <a:gd name="T3" fmla="*/ 66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24" h="664">
                  <a:moveTo>
                    <a:pt x="424" y="0"/>
                  </a:moveTo>
                  <a:cubicBezTo>
                    <a:pt x="392" y="312"/>
                    <a:pt x="248" y="488"/>
                    <a:pt x="0" y="664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516" name="Group 1172"/>
          <p:cNvGrpSpPr>
            <a:grpSpLocks/>
          </p:cNvGrpSpPr>
          <p:nvPr/>
        </p:nvGrpSpPr>
        <p:grpSpPr bwMode="auto">
          <a:xfrm>
            <a:off x="552450" y="2387600"/>
            <a:ext cx="4984750" cy="3530600"/>
            <a:chOff x="348" y="1504"/>
            <a:chExt cx="3140" cy="2224"/>
          </a:xfrm>
        </p:grpSpPr>
        <p:grpSp>
          <p:nvGrpSpPr>
            <p:cNvPr id="186510" name="Group 1166"/>
            <p:cNvGrpSpPr>
              <a:grpSpLocks/>
            </p:cNvGrpSpPr>
            <p:nvPr/>
          </p:nvGrpSpPr>
          <p:grpSpPr bwMode="auto">
            <a:xfrm>
              <a:off x="348" y="2032"/>
              <a:ext cx="2518" cy="1696"/>
              <a:chOff x="348" y="1470"/>
              <a:chExt cx="2518" cy="1696"/>
            </a:xfrm>
          </p:grpSpPr>
          <p:sp>
            <p:nvSpPr>
              <p:cNvPr id="186458" name="Text Box 1114"/>
              <p:cNvSpPr txBox="1">
                <a:spLocks noChangeArrowheads="1"/>
              </p:cNvSpPr>
              <p:nvPr/>
            </p:nvSpPr>
            <p:spPr bwMode="auto">
              <a:xfrm>
                <a:off x="348" y="1470"/>
                <a:ext cx="2518" cy="169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/>
              <a:lstStyle>
                <a:lvl1pPr algn="l">
                  <a:tabLst>
                    <a:tab pos="105410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05410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05410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05410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05410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5410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5410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5410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054100" algn="l"/>
                    <a:tab pos="2578100" algn="l"/>
                    <a:tab pos="34290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Aft>
                    <a:spcPct val="50000"/>
                  </a:spcAft>
                </a:pPr>
                <a:r>
                  <a:rPr lang="en-US" altLang="da-DK" sz="1600">
                    <a:latin typeface="Arial" charset="0"/>
                  </a:rPr>
                  <a:t>Guest details</a:t>
                </a:r>
                <a:r>
                  <a:rPr lang="en-US" altLang="da-DK" sz="1800">
                    <a:latin typeface="Arial" charset="0"/>
                  </a:rPr>
                  <a:t>	</a:t>
                </a:r>
                <a:r>
                  <a:rPr lang="en-US" altLang="da-DK" sz="1600">
                    <a:latin typeface="Arial" charset="0"/>
                  </a:rPr>
                  <a:t>GuestID	</a:t>
                </a:r>
                <a:r>
                  <a:rPr lang="en-US" altLang="da-DK" sz="1600" b="0">
                    <a:latin typeface="Arial" charset="0"/>
                  </a:rPr>
                  <a:t>745</a:t>
                </a:r>
              </a:p>
              <a:p>
                <a:pPr>
                  <a:spcAft>
                    <a:spcPct val="50000"/>
                  </a:spcAft>
                </a:pPr>
                <a:r>
                  <a:rPr lang="en-US" altLang="da-DK" sz="1600" b="0">
                    <a:latin typeface="Arial" charset="0"/>
                  </a:rPr>
                  <a:t>Please review the details with the guest.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en-US" altLang="da-DK" sz="1600">
                    <a:latin typeface="Arial" charset="0"/>
                  </a:rPr>
                  <a:t>Name	</a:t>
                </a:r>
                <a:r>
                  <a:rPr lang="en-US" altLang="da-DK" sz="1600" b="0">
                    <a:latin typeface="Arial" charset="0"/>
                  </a:rPr>
                  <a:t>John Simpson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en-US" altLang="da-DK" sz="1600">
                    <a:latin typeface="Arial" charset="0"/>
                  </a:rPr>
                  <a:t>Address1</a:t>
                </a:r>
                <a:r>
                  <a:rPr lang="en-US" altLang="da-DK" sz="1600" b="0">
                    <a:latin typeface="Arial" charset="0"/>
                  </a:rPr>
                  <a:t>	55 Westbank Tce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en-US" altLang="da-DK" sz="1600">
                    <a:latin typeface="Arial" charset="0"/>
                  </a:rPr>
                  <a:t>Address2</a:t>
                </a:r>
                <a:r>
                  <a:rPr lang="en-US" altLang="da-DK" sz="1600" b="0">
                    <a:latin typeface="Arial" charset="0"/>
                  </a:rPr>
                  <a:t>	</a:t>
                </a:r>
                <a:r>
                  <a:rPr lang="en-US" altLang="da-DK" sz="1600" b="0" noProof="1">
                    <a:latin typeface="Arial" charset="0"/>
                  </a:rPr>
                  <a:t>Richmond, Victoria 3121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en-US" altLang="da-DK" sz="1600">
                    <a:latin typeface="Arial" charset="0"/>
                  </a:rPr>
                  <a:t>Phone</a:t>
                </a:r>
                <a:r>
                  <a:rPr lang="en-US" altLang="da-DK" sz="1600" b="0">
                    <a:latin typeface="Arial" charset="0"/>
                  </a:rPr>
                  <a:t>	(03) 9421 3700</a:t>
                </a:r>
                <a:endParaRPr lang="en-US" altLang="da-DK" sz="1600">
                  <a:latin typeface="Arial" charset="0"/>
                </a:endParaRPr>
              </a:p>
              <a:p>
                <a:r>
                  <a:rPr lang="en-US" altLang="da-DK" sz="1600">
                    <a:latin typeface="Arial" charset="0"/>
                  </a:rPr>
                  <a:t>Passport</a:t>
                </a:r>
              </a:p>
              <a:p>
                <a:r>
                  <a:rPr lang="en-US" altLang="da-DK" sz="1600">
                    <a:latin typeface="Arial" charset="0"/>
                  </a:rPr>
                  <a:t>			</a:t>
                </a:r>
              </a:p>
            </p:txBody>
          </p:sp>
          <p:sp>
            <p:nvSpPr>
              <p:cNvPr id="186460" name="Rectangle 1116"/>
              <p:cNvSpPr>
                <a:spLocks noChangeArrowheads="1"/>
              </p:cNvSpPr>
              <p:nvPr/>
            </p:nvSpPr>
            <p:spPr bwMode="auto">
              <a:xfrm>
                <a:off x="1004" y="2000"/>
                <a:ext cx="1832" cy="60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6461" name="Rectangle 1117"/>
              <p:cNvSpPr>
                <a:spLocks noChangeArrowheads="1"/>
              </p:cNvSpPr>
              <p:nvPr/>
            </p:nvSpPr>
            <p:spPr bwMode="auto">
              <a:xfrm>
                <a:off x="1004" y="2607"/>
                <a:ext cx="810" cy="16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6462" name="Line 1118"/>
              <p:cNvSpPr>
                <a:spLocks noChangeShapeType="1"/>
              </p:cNvSpPr>
              <p:nvPr/>
            </p:nvSpPr>
            <p:spPr bwMode="auto">
              <a:xfrm>
                <a:off x="1004" y="2144"/>
                <a:ext cx="18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6463" name="Line 1119"/>
              <p:cNvSpPr>
                <a:spLocks noChangeShapeType="1"/>
              </p:cNvSpPr>
              <p:nvPr/>
            </p:nvSpPr>
            <p:spPr bwMode="auto">
              <a:xfrm>
                <a:off x="1004" y="2297"/>
                <a:ext cx="18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6464" name="Line 1120"/>
              <p:cNvSpPr>
                <a:spLocks noChangeShapeType="1"/>
              </p:cNvSpPr>
              <p:nvPr/>
            </p:nvSpPr>
            <p:spPr bwMode="auto">
              <a:xfrm>
                <a:off x="1004" y="2447"/>
                <a:ext cx="183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86465" name="Rectangle 1121"/>
              <p:cNvSpPr>
                <a:spLocks noChangeArrowheads="1"/>
              </p:cNvSpPr>
              <p:nvPr/>
            </p:nvSpPr>
            <p:spPr bwMode="auto">
              <a:xfrm>
                <a:off x="409" y="2925"/>
                <a:ext cx="467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Main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6466" name="Rectangle 1122"/>
              <p:cNvSpPr>
                <a:spLocks noChangeArrowheads="1"/>
              </p:cNvSpPr>
              <p:nvPr/>
            </p:nvSpPr>
            <p:spPr bwMode="auto">
              <a:xfrm>
                <a:off x="1054" y="2925"/>
                <a:ext cx="568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Back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6467" name="Rectangle 1123"/>
              <p:cNvSpPr>
                <a:spLocks noChangeArrowheads="1"/>
              </p:cNvSpPr>
              <p:nvPr/>
            </p:nvSpPr>
            <p:spPr bwMode="auto">
              <a:xfrm>
                <a:off x="1950" y="2925"/>
                <a:ext cx="830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Book rooms </a:t>
                </a:r>
                <a:endParaRPr lang="da-DK" altLang="da-DK" sz="1600" b="0" noProof="1">
                  <a:latin typeface="Arial" charset="0"/>
                </a:endParaRPr>
              </a:p>
            </p:txBody>
          </p:sp>
        </p:grpSp>
        <p:sp>
          <p:nvSpPr>
            <p:cNvPr id="186509" name="Freeform 1165"/>
            <p:cNvSpPr>
              <a:spLocks/>
            </p:cNvSpPr>
            <p:nvPr/>
          </p:nvSpPr>
          <p:spPr bwMode="auto">
            <a:xfrm>
              <a:off x="2024" y="1504"/>
              <a:ext cx="1464" cy="488"/>
            </a:xfrm>
            <a:custGeom>
              <a:avLst/>
              <a:gdLst>
                <a:gd name="T0" fmla="*/ 1464 w 1464"/>
                <a:gd name="T1" fmla="*/ 0 h 488"/>
                <a:gd name="T2" fmla="*/ 0 w 1464"/>
                <a:gd name="T3" fmla="*/ 48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64" h="488">
                  <a:moveTo>
                    <a:pt x="1464" y="0"/>
                  </a:moveTo>
                  <a:cubicBezTo>
                    <a:pt x="1064" y="40"/>
                    <a:pt x="352" y="168"/>
                    <a:pt x="0" y="488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86515" name="Text Box 1171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6.8D  Cont.)</a:t>
            </a:r>
          </a:p>
        </p:txBody>
      </p:sp>
      <p:grpSp>
        <p:nvGrpSpPr>
          <p:cNvPr id="186533" name="Group 1189"/>
          <p:cNvGrpSpPr>
            <a:grpSpLocks/>
          </p:cNvGrpSpPr>
          <p:nvPr/>
        </p:nvGrpSpPr>
        <p:grpSpPr bwMode="auto">
          <a:xfrm>
            <a:off x="3975100" y="3225800"/>
            <a:ext cx="4779963" cy="3352800"/>
            <a:chOff x="2504" y="2032"/>
            <a:chExt cx="3011" cy="2112"/>
          </a:xfrm>
        </p:grpSpPr>
        <p:sp>
          <p:nvSpPr>
            <p:cNvPr id="186511" name="Freeform 1167"/>
            <p:cNvSpPr>
              <a:spLocks/>
            </p:cNvSpPr>
            <p:nvPr/>
          </p:nvSpPr>
          <p:spPr bwMode="auto">
            <a:xfrm>
              <a:off x="2504" y="3672"/>
              <a:ext cx="1080" cy="472"/>
            </a:xfrm>
            <a:custGeom>
              <a:avLst/>
              <a:gdLst>
                <a:gd name="T0" fmla="*/ 0 w 1080"/>
                <a:gd name="T1" fmla="*/ 0 h 472"/>
                <a:gd name="T2" fmla="*/ 1080 w 1080"/>
                <a:gd name="T3" fmla="*/ 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80" h="472">
                  <a:moveTo>
                    <a:pt x="0" y="0"/>
                  </a:moveTo>
                  <a:cubicBezTo>
                    <a:pt x="80" y="304"/>
                    <a:pt x="648" y="472"/>
                    <a:pt x="1080" y="72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grpSp>
          <p:nvGrpSpPr>
            <p:cNvPr id="186519" name="Group 1175"/>
            <p:cNvGrpSpPr>
              <a:grpSpLocks/>
            </p:cNvGrpSpPr>
            <p:nvPr/>
          </p:nvGrpSpPr>
          <p:grpSpPr bwMode="auto">
            <a:xfrm>
              <a:off x="2997" y="2032"/>
              <a:ext cx="2518" cy="1696"/>
              <a:chOff x="2997" y="2032"/>
              <a:chExt cx="2518" cy="1696"/>
            </a:xfrm>
          </p:grpSpPr>
          <p:sp>
            <p:nvSpPr>
              <p:cNvPr id="186520" name="Text Box 1176"/>
              <p:cNvSpPr txBox="1">
                <a:spLocks noChangeArrowheads="1"/>
              </p:cNvSpPr>
              <p:nvPr/>
            </p:nvSpPr>
            <p:spPr bwMode="auto">
              <a:xfrm>
                <a:off x="2997" y="2032"/>
                <a:ext cx="2518" cy="1696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/>
              <a:lstStyle>
                <a:lvl1pPr algn="l">
                  <a:tabLst>
                    <a:tab pos="1143000" algn="l"/>
                    <a:tab pos="1905000" algn="l"/>
                    <a:tab pos="2667000" algn="l"/>
                    <a:tab pos="3530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143000" algn="l"/>
                    <a:tab pos="1905000" algn="l"/>
                    <a:tab pos="2667000" algn="l"/>
                    <a:tab pos="3530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143000" algn="l"/>
                    <a:tab pos="1905000" algn="l"/>
                    <a:tab pos="2667000" algn="l"/>
                    <a:tab pos="3530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143000" algn="l"/>
                    <a:tab pos="1905000" algn="l"/>
                    <a:tab pos="2667000" algn="l"/>
                    <a:tab pos="3530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143000" algn="l"/>
                    <a:tab pos="1905000" algn="l"/>
                    <a:tab pos="2667000" algn="l"/>
                    <a:tab pos="3530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l"/>
                    <a:tab pos="1905000" algn="l"/>
                    <a:tab pos="2667000" algn="l"/>
                    <a:tab pos="3530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l"/>
                    <a:tab pos="1905000" algn="l"/>
                    <a:tab pos="2667000" algn="l"/>
                    <a:tab pos="3530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l"/>
                    <a:tab pos="1905000" algn="l"/>
                    <a:tab pos="2667000" algn="l"/>
                    <a:tab pos="3530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143000" algn="l"/>
                    <a:tab pos="1905000" algn="l"/>
                    <a:tab pos="2667000" algn="l"/>
                    <a:tab pos="3530600" algn="l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>
                  <a:spcAft>
                    <a:spcPct val="50000"/>
                  </a:spcAft>
                </a:pPr>
                <a:r>
                  <a:rPr lang="en-US" altLang="da-DK" sz="1600">
                    <a:latin typeface="Arial" charset="0"/>
                  </a:rPr>
                  <a:t>Booking	 StayID</a:t>
                </a:r>
                <a:r>
                  <a:rPr lang="en-US" altLang="da-DK" sz="1600" b="0">
                    <a:latin typeface="Arial" charset="0"/>
                  </a:rPr>
                  <a:t>	1274</a:t>
                </a:r>
                <a:r>
                  <a:rPr lang="en-US" altLang="da-DK" sz="1600">
                    <a:latin typeface="Arial" charset="0"/>
                  </a:rPr>
                  <a:t> </a:t>
                </a:r>
                <a:r>
                  <a:rPr lang="en-US" altLang="da-DK" sz="1800">
                    <a:latin typeface="Arial" charset="0"/>
                  </a:rPr>
                  <a:t>	</a:t>
                </a:r>
                <a:r>
                  <a:rPr lang="en-US" altLang="da-DK" sz="1600">
                    <a:latin typeface="Arial" charset="0"/>
                  </a:rPr>
                  <a:t>GuestID	</a:t>
                </a:r>
                <a:r>
                  <a:rPr lang="en-US" altLang="da-DK" sz="1600" b="0">
                    <a:latin typeface="Arial" charset="0"/>
                  </a:rPr>
                  <a:t>745</a:t>
                </a:r>
              </a:p>
              <a:p>
                <a:r>
                  <a:rPr lang="en-US" altLang="da-DK" sz="1600">
                    <a:latin typeface="Arial" charset="0"/>
                  </a:rPr>
                  <a:t>John Simpson</a:t>
                </a:r>
                <a:r>
                  <a:rPr lang="en-US" altLang="da-DK" sz="1600" b="0">
                    <a:latin typeface="Arial" charset="0"/>
                  </a:rPr>
                  <a:t> has booked these rooms. </a:t>
                </a:r>
              </a:p>
              <a:p>
                <a:r>
                  <a:rPr lang="en-US" altLang="da-DK" sz="1600" b="0">
                    <a:latin typeface="Arial" charset="0"/>
                  </a:rPr>
                  <a:t>You may edit the number of persons.</a:t>
                </a:r>
              </a:p>
              <a:p>
                <a:endParaRPr lang="en-US" altLang="da-DK" sz="1600">
                  <a:latin typeface="Arial" charset="0"/>
                </a:endParaRPr>
              </a:p>
              <a:p>
                <a:r>
                  <a:rPr lang="en-US" altLang="da-DK" sz="1600">
                    <a:latin typeface="Arial" charset="0"/>
                  </a:rPr>
                  <a:t>			</a:t>
                </a:r>
              </a:p>
            </p:txBody>
          </p:sp>
          <p:sp>
            <p:nvSpPr>
              <p:cNvPr id="186521" name="Rectangle 1177"/>
              <p:cNvSpPr>
                <a:spLocks noChangeArrowheads="1"/>
              </p:cNvSpPr>
              <p:nvPr/>
            </p:nvSpPr>
            <p:spPr bwMode="auto">
              <a:xfrm>
                <a:off x="3058" y="3487"/>
                <a:ext cx="467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Main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6522" name="Rectangle 1178"/>
              <p:cNvSpPr>
                <a:spLocks noChangeArrowheads="1"/>
              </p:cNvSpPr>
              <p:nvPr/>
            </p:nvSpPr>
            <p:spPr bwMode="auto">
              <a:xfrm>
                <a:off x="3651" y="3484"/>
                <a:ext cx="650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Confirm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sp>
            <p:nvSpPr>
              <p:cNvPr id="186523" name="Rectangle 1179"/>
              <p:cNvSpPr>
                <a:spLocks noChangeArrowheads="1"/>
              </p:cNvSpPr>
              <p:nvPr/>
            </p:nvSpPr>
            <p:spPr bwMode="auto">
              <a:xfrm>
                <a:off x="4419" y="3487"/>
                <a:ext cx="953" cy="1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18000" rIns="36000" bIns="18000">
                <a:spAutoFit/>
              </a:bodyPr>
              <a:lstStyle>
                <a:lvl1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algn="l"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1333500" algn="r"/>
                  </a:tabLs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r>
                  <a:rPr lang="da-DK" altLang="da-DK" sz="1600" noProof="1">
                    <a:latin typeface="Arial" charset="0"/>
                  </a:rPr>
                  <a:t>More rooms </a:t>
                </a:r>
                <a:endParaRPr lang="da-DK" altLang="da-DK" sz="1600" b="0" noProof="1">
                  <a:latin typeface="Arial" charset="0"/>
                </a:endParaRPr>
              </a:p>
            </p:txBody>
          </p:sp>
          <p:grpSp>
            <p:nvGrpSpPr>
              <p:cNvPr id="186524" name="Group 1180"/>
              <p:cNvGrpSpPr>
                <a:grpSpLocks/>
              </p:cNvGrpSpPr>
              <p:nvPr/>
            </p:nvGrpSpPr>
            <p:grpSpPr bwMode="auto">
              <a:xfrm>
                <a:off x="3090" y="2725"/>
                <a:ext cx="2269" cy="678"/>
                <a:chOff x="3118" y="2261"/>
                <a:chExt cx="2269" cy="678"/>
              </a:xfrm>
            </p:grpSpPr>
            <p:sp>
              <p:nvSpPr>
                <p:cNvPr id="186525" name="Text Box 1181"/>
                <p:cNvSpPr txBox="1">
                  <a:spLocks noChangeArrowheads="1"/>
                </p:cNvSpPr>
                <p:nvPr/>
              </p:nvSpPr>
              <p:spPr bwMode="auto">
                <a:xfrm>
                  <a:off x="3118" y="2265"/>
                  <a:ext cx="2269" cy="67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36000" tIns="36000" rIns="36000" bIns="36000">
                  <a:spAutoFit/>
                </a:bodyPr>
                <a:lstStyle>
                  <a:lvl1pPr algn="l">
                    <a:tabLst>
                      <a:tab pos="673100" algn="l"/>
                      <a:tab pos="2095500" algn="ctr"/>
                      <a:tab pos="31496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algn="l">
                    <a:tabLst>
                      <a:tab pos="673100" algn="l"/>
                      <a:tab pos="2095500" algn="ctr"/>
                      <a:tab pos="31496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algn="l">
                    <a:tabLst>
                      <a:tab pos="673100" algn="l"/>
                      <a:tab pos="2095500" algn="ctr"/>
                      <a:tab pos="31496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algn="l">
                    <a:tabLst>
                      <a:tab pos="673100" algn="l"/>
                      <a:tab pos="2095500" algn="ctr"/>
                      <a:tab pos="31496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algn="l">
                    <a:tabLst>
                      <a:tab pos="673100" algn="l"/>
                      <a:tab pos="2095500" algn="ctr"/>
                      <a:tab pos="31496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673100" algn="l"/>
                      <a:tab pos="2095500" algn="ctr"/>
                      <a:tab pos="31496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673100" algn="l"/>
                      <a:tab pos="2095500" algn="ctr"/>
                      <a:tab pos="31496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673100" algn="l"/>
                      <a:tab pos="2095500" algn="ctr"/>
                      <a:tab pos="31496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673100" algn="l"/>
                      <a:tab pos="2095500" algn="ctr"/>
                      <a:tab pos="3149600" algn="r"/>
                    </a:tabLs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altLang="da-DK" sz="1600">
                      <a:latin typeface="Arial" charset="0"/>
                    </a:rPr>
                    <a:t>Date	Room	Persons	Price</a:t>
                  </a:r>
                </a:p>
                <a:p>
                  <a:r>
                    <a:rPr lang="en-US" altLang="da-DK" sz="1600" b="0">
                      <a:latin typeface="Arial" charset="0"/>
                    </a:rPr>
                    <a:t>22/9	12, single	1	60$</a:t>
                  </a:r>
                </a:p>
                <a:p>
                  <a:r>
                    <a:rPr lang="en-US" altLang="da-DK" sz="1600" b="0">
                      <a:latin typeface="Arial" charset="0"/>
                    </a:rPr>
                    <a:t>23/9	11, double	2	80$</a:t>
                  </a:r>
                </a:p>
                <a:p>
                  <a:r>
                    <a:rPr lang="en-US" altLang="da-DK" sz="1600" b="0">
                      <a:latin typeface="Arial" charset="0"/>
                    </a:rPr>
                    <a:t>24/9	11, double	2	80$</a:t>
                  </a:r>
                </a:p>
              </p:txBody>
            </p:sp>
            <p:sp>
              <p:nvSpPr>
                <p:cNvPr id="186526" name="Line 1182"/>
                <p:cNvSpPr>
                  <a:spLocks noChangeShapeType="1"/>
                </p:cNvSpPr>
                <p:nvPr/>
              </p:nvSpPr>
              <p:spPr bwMode="auto">
                <a:xfrm>
                  <a:off x="3120" y="2447"/>
                  <a:ext cx="226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186527" name="Line 1183"/>
                <p:cNvSpPr>
                  <a:spLocks noChangeShapeType="1"/>
                </p:cNvSpPr>
                <p:nvPr/>
              </p:nvSpPr>
              <p:spPr bwMode="auto">
                <a:xfrm>
                  <a:off x="3538" y="2261"/>
                  <a:ext cx="0" cy="65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186528" name="Line 1184"/>
                <p:cNvSpPr>
                  <a:spLocks noChangeShapeType="1"/>
                </p:cNvSpPr>
                <p:nvPr/>
              </p:nvSpPr>
              <p:spPr bwMode="auto">
                <a:xfrm>
                  <a:off x="4194" y="2261"/>
                  <a:ext cx="0" cy="65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186529" name="Line 1185"/>
                <p:cNvSpPr>
                  <a:spLocks noChangeShapeType="1"/>
                </p:cNvSpPr>
                <p:nvPr/>
              </p:nvSpPr>
              <p:spPr bwMode="auto">
                <a:xfrm>
                  <a:off x="4786" y="2261"/>
                  <a:ext cx="0" cy="65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186530" name="Rectangle 1186"/>
                <p:cNvSpPr>
                  <a:spLocks noChangeAspect="1" noChangeArrowheads="1"/>
                </p:cNvSpPr>
                <p:nvPr/>
              </p:nvSpPr>
              <p:spPr bwMode="auto">
                <a:xfrm>
                  <a:off x="4379" y="2465"/>
                  <a:ext cx="183" cy="12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186531" name="Rectangle 1187"/>
                <p:cNvSpPr>
                  <a:spLocks noChangeAspect="1" noChangeArrowheads="1"/>
                </p:cNvSpPr>
                <p:nvPr/>
              </p:nvSpPr>
              <p:spPr bwMode="auto">
                <a:xfrm>
                  <a:off x="4379" y="2766"/>
                  <a:ext cx="183" cy="12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  <p:sp>
              <p:nvSpPr>
                <p:cNvPr id="186532" name="Rectangle 1188"/>
                <p:cNvSpPr>
                  <a:spLocks noChangeAspect="1" noChangeArrowheads="1"/>
                </p:cNvSpPr>
                <p:nvPr/>
              </p:nvSpPr>
              <p:spPr bwMode="auto">
                <a:xfrm>
                  <a:off x="4379" y="2611"/>
                  <a:ext cx="183" cy="12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endParaRPr lang="da-DK"/>
                </a:p>
              </p:txBody>
            </p:sp>
          </p:grpSp>
        </p:grpSp>
      </p:grpSp>
      <p:grpSp>
        <p:nvGrpSpPr>
          <p:cNvPr id="186534" name="Group 1190"/>
          <p:cNvGrpSpPr>
            <a:grpSpLocks/>
          </p:cNvGrpSpPr>
          <p:nvPr/>
        </p:nvGrpSpPr>
        <p:grpSpPr bwMode="auto">
          <a:xfrm>
            <a:off x="563563" y="758825"/>
            <a:ext cx="8542337" cy="5813425"/>
            <a:chOff x="355" y="478"/>
            <a:chExt cx="5381" cy="3662"/>
          </a:xfrm>
        </p:grpSpPr>
        <p:sp>
          <p:nvSpPr>
            <p:cNvPr id="186513" name="Text Box 1169"/>
            <p:cNvSpPr txBox="1">
              <a:spLocks noChangeArrowheads="1"/>
            </p:cNvSpPr>
            <p:nvPr/>
          </p:nvSpPr>
          <p:spPr bwMode="auto">
            <a:xfrm>
              <a:off x="5268" y="478"/>
              <a:ext cx="23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sz="2400" noProof="1"/>
                <a:t>?</a:t>
              </a:r>
            </a:p>
          </p:txBody>
        </p:sp>
        <p:sp>
          <p:nvSpPr>
            <p:cNvPr id="186512" name="Freeform 1168"/>
            <p:cNvSpPr>
              <a:spLocks/>
            </p:cNvSpPr>
            <p:nvPr/>
          </p:nvSpPr>
          <p:spPr bwMode="auto">
            <a:xfrm>
              <a:off x="4872" y="480"/>
              <a:ext cx="864" cy="3120"/>
            </a:xfrm>
            <a:custGeom>
              <a:avLst/>
              <a:gdLst>
                <a:gd name="T0" fmla="*/ 520 w 864"/>
                <a:gd name="T1" fmla="*/ 3120 h 3120"/>
                <a:gd name="T2" fmla="*/ 360 w 864"/>
                <a:gd name="T3" fmla="*/ 0 h 3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4" h="3120">
                  <a:moveTo>
                    <a:pt x="520" y="3120"/>
                  </a:moveTo>
                  <a:cubicBezTo>
                    <a:pt x="864" y="2040"/>
                    <a:pt x="0" y="944"/>
                    <a:pt x="360" y="0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6514" name="Text Box 1170"/>
            <p:cNvSpPr txBox="1">
              <a:spLocks noChangeArrowheads="1"/>
            </p:cNvSpPr>
            <p:nvPr/>
          </p:nvSpPr>
          <p:spPr bwMode="auto">
            <a:xfrm>
              <a:off x="355" y="3909"/>
              <a:ext cx="22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noProof="1"/>
                <a:t>. . . and about 20 more screens</a:t>
              </a:r>
            </a:p>
          </p:txBody>
        </p:sp>
      </p:grpSp>
      <p:grpSp>
        <p:nvGrpSpPr>
          <p:cNvPr id="186536" name="Group 1192"/>
          <p:cNvGrpSpPr>
            <a:grpSpLocks/>
          </p:cNvGrpSpPr>
          <p:nvPr/>
        </p:nvGrpSpPr>
        <p:grpSpPr bwMode="auto">
          <a:xfrm>
            <a:off x="2401888" y="785813"/>
            <a:ext cx="4672012" cy="1817687"/>
            <a:chOff x="1513" y="495"/>
            <a:chExt cx="2943" cy="1145"/>
          </a:xfrm>
        </p:grpSpPr>
        <p:sp>
          <p:nvSpPr>
            <p:cNvPr id="186448" name="Text Box 1104"/>
            <p:cNvSpPr txBox="1">
              <a:spLocks noChangeArrowheads="1"/>
            </p:cNvSpPr>
            <p:nvPr/>
          </p:nvSpPr>
          <p:spPr bwMode="auto">
            <a:xfrm>
              <a:off x="1513" y="495"/>
              <a:ext cx="2943" cy="114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292100" algn="l"/>
                  <a:tab pos="1905000" algn="l"/>
                  <a:tab pos="38100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292100" algn="l"/>
                  <a:tab pos="1905000" algn="l"/>
                  <a:tab pos="38100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292100" algn="l"/>
                  <a:tab pos="1905000" algn="l"/>
                  <a:tab pos="38100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292100" algn="l"/>
                  <a:tab pos="1905000" algn="l"/>
                  <a:tab pos="38100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292100" algn="l"/>
                  <a:tab pos="1905000" algn="l"/>
                  <a:tab pos="38100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905000" algn="l"/>
                  <a:tab pos="38100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905000" algn="l"/>
                  <a:tab pos="38100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905000" algn="l"/>
                  <a:tab pos="38100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92100" algn="l"/>
                  <a:tab pos="1905000" algn="l"/>
                  <a:tab pos="3810000" algn="l"/>
                  <a:tab pos="41910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Your search found these guests:</a:t>
              </a:r>
              <a:endParaRPr lang="en-US" altLang="da-DK" sz="1600" b="0">
                <a:latin typeface="Arial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da-DK" sz="1600">
                  <a:latin typeface="Arial" charset="0"/>
                </a:rPr>
                <a:t>	Name	Address	Phone</a:t>
              </a:r>
              <a:endParaRPr lang="en-US" altLang="da-DK" sz="16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	John Simpson	55 Westbank Tce	3700</a:t>
              </a:r>
            </a:p>
            <a:p>
              <a:r>
                <a:rPr lang="en-US" altLang="da-DK" sz="1600" b="0">
                  <a:latin typeface="Arial" charset="0"/>
                </a:rPr>
                <a:t>	John Brondum	Dyssegaardsvej	1244</a:t>
              </a:r>
            </a:p>
            <a:p>
              <a:r>
                <a:rPr lang="en-US" altLang="da-DK" sz="1600" b="0">
                  <a:latin typeface="Arial" charset="0"/>
                </a:rPr>
                <a:t>	John Ewes	Kirschgasse	9450 </a:t>
              </a:r>
              <a:r>
                <a:rPr lang="en-US" altLang="da-DK" sz="1600">
                  <a:latin typeface="Arial" charset="0"/>
                </a:rPr>
                <a:t>	</a:t>
              </a:r>
            </a:p>
          </p:txBody>
        </p:sp>
        <p:sp>
          <p:nvSpPr>
            <p:cNvPr id="186449" name="Rectangle 1105"/>
            <p:cNvSpPr>
              <a:spLocks noChangeArrowheads="1"/>
            </p:cNvSpPr>
            <p:nvPr/>
          </p:nvSpPr>
          <p:spPr bwMode="auto">
            <a:xfrm>
              <a:off x="1586" y="1396"/>
              <a:ext cx="467" cy="1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Main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186450" name="Rectangle 1106"/>
            <p:cNvSpPr>
              <a:spLocks noChangeArrowheads="1"/>
            </p:cNvSpPr>
            <p:nvPr/>
          </p:nvSpPr>
          <p:spPr bwMode="auto">
            <a:xfrm>
              <a:off x="2231" y="1396"/>
              <a:ext cx="568" cy="1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Back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186451" name="Rectangle 1107"/>
            <p:cNvSpPr>
              <a:spLocks noChangeArrowheads="1"/>
            </p:cNvSpPr>
            <p:nvPr/>
          </p:nvSpPr>
          <p:spPr bwMode="auto">
            <a:xfrm>
              <a:off x="3503" y="1396"/>
              <a:ext cx="830" cy="18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18000" rIns="36000" bIns="18000">
              <a:spAutoFit/>
            </a:bodyPr>
            <a:lstStyle>
              <a:lvl1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da-DK" altLang="da-DK" sz="1600" noProof="1">
                  <a:latin typeface="Arial" charset="0"/>
                </a:rPr>
                <a:t>See details</a:t>
              </a:r>
              <a:endParaRPr lang="da-DK" altLang="da-DK" sz="1600" b="0" noProof="1">
                <a:latin typeface="Arial" charset="0"/>
              </a:endParaRPr>
            </a:p>
          </p:txBody>
        </p:sp>
        <p:sp>
          <p:nvSpPr>
            <p:cNvPr id="186499" name="Oval 1155"/>
            <p:cNvSpPr>
              <a:spLocks noChangeAspect="1" noChangeArrowheads="1"/>
            </p:cNvSpPr>
            <p:nvPr/>
          </p:nvSpPr>
          <p:spPr bwMode="auto">
            <a:xfrm>
              <a:off x="1594" y="949"/>
              <a:ext cx="91" cy="91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6500" name="Oval 1156"/>
            <p:cNvSpPr>
              <a:spLocks noChangeAspect="1" noChangeArrowheads="1"/>
            </p:cNvSpPr>
            <p:nvPr/>
          </p:nvSpPr>
          <p:spPr bwMode="auto">
            <a:xfrm>
              <a:off x="1594" y="1091"/>
              <a:ext cx="91" cy="91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6501" name="Oval 1157"/>
            <p:cNvSpPr>
              <a:spLocks noChangeAspect="1" noChangeArrowheads="1"/>
            </p:cNvSpPr>
            <p:nvPr/>
          </p:nvSpPr>
          <p:spPr bwMode="auto">
            <a:xfrm>
              <a:off x="1594" y="1246"/>
              <a:ext cx="91" cy="91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86535" name="Oval 1191"/>
            <p:cNvSpPr>
              <a:spLocks noChangeAspect="1" noChangeArrowheads="1"/>
            </p:cNvSpPr>
            <p:nvPr/>
          </p:nvSpPr>
          <p:spPr bwMode="auto">
            <a:xfrm>
              <a:off x="1624" y="979"/>
              <a:ext cx="32" cy="32"/>
            </a:xfrm>
            <a:prstGeom prst="ellipse">
              <a:avLst/>
            </a:prstGeom>
            <a:solidFill>
              <a:schemeClr val="tx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6.1  Virtual windows, plan</a:t>
            </a:r>
          </a:p>
        </p:txBody>
      </p:sp>
      <p:sp>
        <p:nvSpPr>
          <p:cNvPr id="209923" name="Text Box 3"/>
          <p:cNvSpPr txBox="1">
            <a:spLocks noChangeArrowheads="1"/>
          </p:cNvSpPr>
          <p:nvPr/>
        </p:nvSpPr>
        <p:spPr bwMode="auto">
          <a:xfrm>
            <a:off x="2247900" y="1260475"/>
            <a:ext cx="1727200" cy="10699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a-DK" altLang="da-DK" sz="1600" noProof="1">
              <a:latin typeface="Arial" charset="0"/>
            </a:endParaRPr>
          </a:p>
        </p:txBody>
      </p:sp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441325" y="1371600"/>
            <a:ext cx="690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Book</a:t>
            </a:r>
          </a:p>
        </p:txBody>
      </p:sp>
      <p:grpSp>
        <p:nvGrpSpPr>
          <p:cNvPr id="209925" name="Group 5"/>
          <p:cNvGrpSpPr>
            <a:grpSpLocks/>
          </p:cNvGrpSpPr>
          <p:nvPr/>
        </p:nvGrpSpPr>
        <p:grpSpPr bwMode="auto">
          <a:xfrm>
            <a:off x="2038350" y="2506663"/>
            <a:ext cx="1936750" cy="708025"/>
            <a:chOff x="1284" y="1579"/>
            <a:chExt cx="1220" cy="446"/>
          </a:xfrm>
        </p:grpSpPr>
        <p:sp>
          <p:nvSpPr>
            <p:cNvPr id="209926" name="Text Box 6"/>
            <p:cNvSpPr txBox="1">
              <a:spLocks noChangeArrowheads="1"/>
            </p:cNvSpPr>
            <p:nvPr/>
          </p:nvSpPr>
          <p:spPr bwMode="auto">
            <a:xfrm>
              <a:off x="1476" y="1579"/>
              <a:ext cx="1028" cy="36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l"/>
              <a:endParaRPr lang="da-DK" altLang="da-DK" sz="1600" b="0" noProof="1"/>
            </a:p>
          </p:txBody>
        </p:sp>
        <p:sp>
          <p:nvSpPr>
            <p:cNvPr id="209927" name="Text Box 7"/>
            <p:cNvSpPr txBox="1">
              <a:spLocks noChangeArrowheads="1"/>
            </p:cNvSpPr>
            <p:nvPr/>
          </p:nvSpPr>
          <p:spPr bwMode="auto">
            <a:xfrm>
              <a:off x="1380" y="1617"/>
              <a:ext cx="1032" cy="36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l"/>
              <a:endParaRPr lang="da-DK" altLang="da-DK" sz="1600" b="0" noProof="1"/>
            </a:p>
          </p:txBody>
        </p:sp>
        <p:sp>
          <p:nvSpPr>
            <p:cNvPr id="209928" name="Text Box 8"/>
            <p:cNvSpPr txBox="1">
              <a:spLocks noChangeArrowheads="1"/>
            </p:cNvSpPr>
            <p:nvPr/>
          </p:nvSpPr>
          <p:spPr bwMode="auto">
            <a:xfrm>
              <a:off x="1284" y="1659"/>
              <a:ext cx="1028" cy="36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/>
            <a:p>
              <a:pPr algn="l"/>
              <a:r>
                <a:rPr lang="da-DK" altLang="da-DK" sz="1600" b="0" noProof="1"/>
                <a:t>bednights, price</a:t>
              </a:r>
            </a:p>
            <a:p>
              <a:pPr algn="l"/>
              <a:r>
                <a:rPr lang="da-DK" altLang="da-DK" sz="1600" b="0" noProof="1"/>
                <a:t>servings, price</a:t>
              </a:r>
            </a:p>
          </p:txBody>
        </p:sp>
      </p:grpSp>
      <p:sp>
        <p:nvSpPr>
          <p:cNvPr id="209929" name="Text Box 9"/>
          <p:cNvSpPr txBox="1">
            <a:spLocks noChangeArrowheads="1"/>
          </p:cNvSpPr>
          <p:nvPr/>
        </p:nvSpPr>
        <p:spPr bwMode="auto">
          <a:xfrm>
            <a:off x="441325" y="2582863"/>
            <a:ext cx="1108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sz="1600" noProof="1"/>
              <a:t>Checkout</a:t>
            </a:r>
          </a:p>
        </p:txBody>
      </p:sp>
      <p:sp>
        <p:nvSpPr>
          <p:cNvPr id="209931" name="Text Box 11"/>
          <p:cNvSpPr txBox="1">
            <a:spLocks noChangeArrowheads="1"/>
          </p:cNvSpPr>
          <p:nvPr/>
        </p:nvSpPr>
        <p:spPr bwMode="auto">
          <a:xfrm>
            <a:off x="441325" y="3597275"/>
            <a:ext cx="12001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sz="1600" noProof="1"/>
              <a:t>Record </a:t>
            </a:r>
          </a:p>
          <a:p>
            <a:pPr algn="l"/>
            <a:r>
              <a:rPr lang="da-DK" altLang="da-DK" sz="1600" noProof="1"/>
              <a:t>breakfast</a:t>
            </a:r>
          </a:p>
          <a:p>
            <a:pPr algn="l"/>
            <a:r>
              <a:rPr lang="da-DK" altLang="da-DK" sz="1600" noProof="1"/>
              <a:t>&amp; services</a:t>
            </a:r>
          </a:p>
        </p:txBody>
      </p:sp>
      <p:grpSp>
        <p:nvGrpSpPr>
          <p:cNvPr id="209932" name="Group 12"/>
          <p:cNvGrpSpPr>
            <a:grpSpLocks/>
          </p:cNvGrpSpPr>
          <p:nvPr/>
        </p:nvGrpSpPr>
        <p:grpSpPr bwMode="auto">
          <a:xfrm>
            <a:off x="2038350" y="3444875"/>
            <a:ext cx="2489200" cy="1222375"/>
            <a:chOff x="1284" y="2170"/>
            <a:chExt cx="1568" cy="770"/>
          </a:xfrm>
        </p:grpSpPr>
        <p:sp>
          <p:nvSpPr>
            <p:cNvPr id="209933" name="Text Box 13"/>
            <p:cNvSpPr txBox="1">
              <a:spLocks noChangeArrowheads="1"/>
            </p:cNvSpPr>
            <p:nvPr/>
          </p:nvSpPr>
          <p:spPr bwMode="auto">
            <a:xfrm>
              <a:off x="1446" y="2170"/>
              <a:ext cx="1406" cy="674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09934" name="Text Box 14"/>
            <p:cNvSpPr txBox="1">
              <a:spLocks noChangeArrowheads="1"/>
            </p:cNvSpPr>
            <p:nvPr/>
          </p:nvSpPr>
          <p:spPr bwMode="auto">
            <a:xfrm>
              <a:off x="1362" y="2218"/>
              <a:ext cx="1406" cy="674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09935" name="Text Box 15"/>
            <p:cNvSpPr txBox="1">
              <a:spLocks noChangeArrowheads="1"/>
            </p:cNvSpPr>
            <p:nvPr/>
          </p:nvSpPr>
          <p:spPr bwMode="auto">
            <a:xfrm>
              <a:off x="1284" y="2266"/>
              <a:ext cx="1406" cy="674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Breakfast list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date</a:t>
              </a:r>
            </a:p>
            <a:p>
              <a:r>
                <a:rPr lang="da-DK" altLang="da-DK" sz="1600" b="0" noProof="1">
                  <a:latin typeface="Arial" charset="0"/>
                </a:rPr>
                <a:t>	room numbers</a:t>
              </a:r>
            </a:p>
            <a:p>
              <a:r>
                <a:rPr lang="da-DK" altLang="da-DK" sz="1600" b="0" noProof="1">
                  <a:latin typeface="Arial" charset="0"/>
                </a:rPr>
                <a:t>	serving type, servings</a:t>
              </a:r>
              <a:endParaRPr lang="da-DK" altLang="da-DK" sz="1600" noProof="1">
                <a:latin typeface="Arial" charset="0"/>
              </a:endParaRPr>
            </a:p>
          </p:txBody>
        </p:sp>
      </p:grpSp>
      <p:sp>
        <p:nvSpPr>
          <p:cNvPr id="209936" name="Text Box 16"/>
          <p:cNvSpPr txBox="1">
            <a:spLocks noChangeArrowheads="1"/>
          </p:cNvSpPr>
          <p:nvPr/>
        </p:nvSpPr>
        <p:spPr bwMode="auto">
          <a:xfrm>
            <a:off x="4440238" y="1371600"/>
            <a:ext cx="1427162" cy="8255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Rooms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prices, types</a:t>
            </a:r>
          </a:p>
          <a:p>
            <a:r>
              <a:rPr lang="da-DK" altLang="da-DK" sz="1600" b="0" noProof="1">
                <a:latin typeface="Arial" charset="0"/>
              </a:rPr>
              <a:t>	status, dates</a:t>
            </a:r>
            <a:endParaRPr lang="da-DK" altLang="da-DK" sz="1600" noProof="1">
              <a:latin typeface="Arial" charset="0"/>
            </a:endParaRPr>
          </a:p>
        </p:txBody>
      </p:sp>
      <p:sp>
        <p:nvSpPr>
          <p:cNvPr id="209937" name="Text Box 17"/>
          <p:cNvSpPr txBox="1">
            <a:spLocks noChangeArrowheads="1"/>
          </p:cNvSpPr>
          <p:nvPr/>
        </p:nvSpPr>
        <p:spPr bwMode="auto">
          <a:xfrm>
            <a:off x="441325" y="696913"/>
            <a:ext cx="3722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52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2000" noProof="1">
                <a:latin typeface="Arial" charset="0"/>
              </a:rPr>
              <a:t>Tasks:	Virtual windows:</a:t>
            </a:r>
            <a:endParaRPr lang="da-DK" altLang="da-DK" noProof="1">
              <a:latin typeface="Arial" charset="0"/>
            </a:endParaRPr>
          </a:p>
        </p:txBody>
      </p:sp>
      <p:sp>
        <p:nvSpPr>
          <p:cNvPr id="209938" name="Text Box 18"/>
          <p:cNvSpPr txBox="1">
            <a:spLocks noChangeArrowheads="1"/>
          </p:cNvSpPr>
          <p:nvPr/>
        </p:nvSpPr>
        <p:spPr bwMode="auto">
          <a:xfrm>
            <a:off x="2190750" y="1314450"/>
            <a:ext cx="1638300" cy="10699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da-DK" altLang="da-DK" sz="1600" noProof="1">
              <a:latin typeface="Arial" charset="0"/>
            </a:endParaRPr>
          </a:p>
        </p:txBody>
      </p:sp>
      <p:sp>
        <p:nvSpPr>
          <p:cNvPr id="209939" name="Text Box 19"/>
          <p:cNvSpPr txBox="1">
            <a:spLocks noChangeArrowheads="1"/>
          </p:cNvSpPr>
          <p:nvPr/>
        </p:nvSpPr>
        <p:spPr bwMode="auto">
          <a:xfrm>
            <a:off x="2038350" y="1371600"/>
            <a:ext cx="1631950" cy="10699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Stay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name, address</a:t>
            </a:r>
          </a:p>
          <a:p>
            <a:r>
              <a:rPr lang="da-DK" altLang="da-DK" sz="1600" b="0" noProof="1">
                <a:latin typeface="Arial" charset="0"/>
              </a:rPr>
              <a:t>	period</a:t>
            </a:r>
          </a:p>
          <a:p>
            <a:r>
              <a:rPr lang="da-DK" altLang="da-DK" sz="1600" b="0" noProof="1">
                <a:latin typeface="Arial" charset="0"/>
              </a:rPr>
              <a:t>	booked rooms</a:t>
            </a:r>
            <a:endParaRPr lang="da-DK" altLang="da-DK" sz="1600" noProof="1">
              <a:latin typeface="Arial" charset="0"/>
            </a:endParaRPr>
          </a:p>
        </p:txBody>
      </p:sp>
      <p:sp>
        <p:nvSpPr>
          <p:cNvPr id="209940" name="Text Box 20"/>
          <p:cNvSpPr txBox="1">
            <a:spLocks noChangeArrowheads="1"/>
          </p:cNvSpPr>
          <p:nvPr/>
        </p:nvSpPr>
        <p:spPr bwMode="auto">
          <a:xfrm>
            <a:off x="441325" y="4930775"/>
            <a:ext cx="1447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sz="1600" noProof="1"/>
              <a:t>Price change</a:t>
            </a:r>
          </a:p>
        </p:txBody>
      </p:sp>
      <p:sp>
        <p:nvSpPr>
          <p:cNvPr id="209941" name="Text Box 21"/>
          <p:cNvSpPr txBox="1">
            <a:spLocks noChangeArrowheads="1"/>
          </p:cNvSpPr>
          <p:nvPr/>
        </p:nvSpPr>
        <p:spPr bwMode="auto">
          <a:xfrm>
            <a:off x="2038350" y="4930775"/>
            <a:ext cx="1631950" cy="6889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Service prices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types, prices</a:t>
            </a:r>
            <a:endParaRPr lang="da-DK" altLang="da-DK" sz="1600" noProof="1">
              <a:latin typeface="Arial" charset="0"/>
            </a:endParaRPr>
          </a:p>
        </p:txBody>
      </p:sp>
      <p:grpSp>
        <p:nvGrpSpPr>
          <p:cNvPr id="209942" name="Group 22"/>
          <p:cNvGrpSpPr>
            <a:grpSpLocks/>
          </p:cNvGrpSpPr>
          <p:nvPr/>
        </p:nvGrpSpPr>
        <p:grpSpPr bwMode="auto">
          <a:xfrm>
            <a:off x="4440238" y="2282825"/>
            <a:ext cx="1427162" cy="3473450"/>
            <a:chOff x="2797" y="1438"/>
            <a:chExt cx="899" cy="2188"/>
          </a:xfrm>
        </p:grpSpPr>
        <p:sp>
          <p:nvSpPr>
            <p:cNvPr id="209943" name="Text Box 23"/>
            <p:cNvSpPr txBox="1">
              <a:spLocks noChangeArrowheads="1"/>
            </p:cNvSpPr>
            <p:nvPr/>
          </p:nvSpPr>
          <p:spPr bwMode="auto">
            <a:xfrm>
              <a:off x="2797" y="3106"/>
              <a:ext cx="899" cy="52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Rooms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prices, types</a:t>
              </a:r>
            </a:p>
            <a:p>
              <a:r>
                <a:rPr lang="da-DK" altLang="da-DK" sz="1600" b="0" noProof="1">
                  <a:latin typeface="Arial" charset="0"/>
                </a:rPr>
                <a:t>	status, dates</a:t>
              </a:r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09944" name="Line 24"/>
            <p:cNvSpPr>
              <a:spLocks noChangeShapeType="1"/>
            </p:cNvSpPr>
            <p:nvPr/>
          </p:nvSpPr>
          <p:spPr bwMode="auto">
            <a:xfrm>
              <a:off x="3240" y="1438"/>
              <a:ext cx="0" cy="16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09945" name="AutoShape 25"/>
          <p:cNvSpPr>
            <a:spLocks noChangeArrowheads="1"/>
          </p:cNvSpPr>
          <p:nvPr/>
        </p:nvSpPr>
        <p:spPr bwMode="auto">
          <a:xfrm>
            <a:off x="6184900" y="1273175"/>
            <a:ext cx="2540000" cy="409575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857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762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Design rules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1.	Few window templates</a:t>
            </a:r>
          </a:p>
        </p:txBody>
      </p:sp>
      <p:sp>
        <p:nvSpPr>
          <p:cNvPr id="209946" name="Text Box 26"/>
          <p:cNvSpPr txBox="1">
            <a:spLocks noChangeArrowheads="1"/>
          </p:cNvSpPr>
          <p:nvPr/>
        </p:nvSpPr>
        <p:spPr bwMode="auto">
          <a:xfrm>
            <a:off x="441325" y="1604963"/>
            <a:ext cx="14922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Checkin</a:t>
            </a:r>
          </a:p>
          <a:p>
            <a:r>
              <a:rPr lang="da-DK" altLang="da-DK" sz="1600" noProof="1">
                <a:latin typeface="Arial" charset="0"/>
              </a:rPr>
              <a:t>Change room</a:t>
            </a:r>
            <a:endParaRPr lang="da-DK" altLang="da-DK" sz="1600" b="0" noProof="1">
              <a:latin typeface="Arial" charset="0"/>
            </a:endParaRPr>
          </a:p>
        </p:txBody>
      </p:sp>
      <p:grpSp>
        <p:nvGrpSpPr>
          <p:cNvPr id="209947" name="Group 27"/>
          <p:cNvGrpSpPr>
            <a:grpSpLocks/>
          </p:cNvGrpSpPr>
          <p:nvPr/>
        </p:nvGrpSpPr>
        <p:grpSpPr bwMode="auto">
          <a:xfrm>
            <a:off x="1933575" y="1260475"/>
            <a:ext cx="2098675" cy="2092325"/>
            <a:chOff x="1218" y="794"/>
            <a:chExt cx="1322" cy="1318"/>
          </a:xfrm>
        </p:grpSpPr>
        <p:sp>
          <p:nvSpPr>
            <p:cNvPr id="209948" name="Rectangle 28"/>
            <p:cNvSpPr>
              <a:spLocks noChangeArrowheads="1"/>
            </p:cNvSpPr>
            <p:nvPr/>
          </p:nvSpPr>
          <p:spPr bwMode="auto">
            <a:xfrm>
              <a:off x="1218" y="1298"/>
              <a:ext cx="1322" cy="8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9949" name="Text Box 29"/>
            <p:cNvSpPr txBox="1">
              <a:spLocks noChangeArrowheads="1"/>
            </p:cNvSpPr>
            <p:nvPr/>
          </p:nvSpPr>
          <p:spPr bwMode="auto">
            <a:xfrm>
              <a:off x="1416" y="794"/>
              <a:ext cx="1088" cy="898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09950" name="Text Box 30"/>
            <p:cNvSpPr txBox="1">
              <a:spLocks noChangeArrowheads="1"/>
            </p:cNvSpPr>
            <p:nvPr/>
          </p:nvSpPr>
          <p:spPr bwMode="auto">
            <a:xfrm>
              <a:off x="1380" y="828"/>
              <a:ext cx="1032" cy="96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09951" name="Text Box 31"/>
            <p:cNvSpPr txBox="1">
              <a:spLocks noChangeArrowheads="1"/>
            </p:cNvSpPr>
            <p:nvPr/>
          </p:nvSpPr>
          <p:spPr bwMode="auto">
            <a:xfrm>
              <a:off x="1284" y="864"/>
              <a:ext cx="1028" cy="1002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Stay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name, address</a:t>
              </a:r>
            </a:p>
            <a:p>
              <a:r>
                <a:rPr lang="da-DK" altLang="da-DK" sz="1600" b="0" noProof="1">
                  <a:latin typeface="Arial" charset="0"/>
                </a:rPr>
                <a:t>	period</a:t>
              </a:r>
            </a:p>
            <a:p>
              <a:r>
                <a:rPr lang="da-DK" altLang="da-DK" sz="1600" b="0" noProof="1">
                  <a:latin typeface="Arial" charset="0"/>
                </a:rPr>
                <a:t>	booked rooms</a:t>
              </a:r>
            </a:p>
            <a:p>
              <a:r>
                <a:rPr lang="da-DK" altLang="da-DK" sz="1600" b="0" noProof="1">
                  <a:latin typeface="Arial" charset="0"/>
                </a:rPr>
                <a:t>	bednights, price</a:t>
              </a:r>
            </a:p>
            <a:p>
              <a:r>
                <a:rPr lang="da-DK" altLang="da-DK" sz="1600" b="0" noProof="1">
                  <a:latin typeface="Arial" charset="0"/>
                </a:rPr>
                <a:t>	servings, price</a:t>
              </a:r>
              <a:endParaRPr lang="da-DK" altLang="da-DK" sz="1600" noProof="1">
                <a:latin typeface="Arial" charset="0"/>
              </a:endParaRPr>
            </a:p>
          </p:txBody>
        </p:sp>
      </p:grpSp>
      <p:sp>
        <p:nvSpPr>
          <p:cNvPr id="209952" name="Text Box 32"/>
          <p:cNvSpPr txBox="1">
            <a:spLocks noChangeArrowheads="1"/>
          </p:cNvSpPr>
          <p:nvPr/>
        </p:nvSpPr>
        <p:spPr bwMode="auto">
          <a:xfrm>
            <a:off x="6205538" y="2136775"/>
            <a:ext cx="25574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b="0" noProof="1">
                <a:latin typeface="Arial" charset="0"/>
              </a:rPr>
              <a:t>2.	Few window instances per task</a:t>
            </a:r>
          </a:p>
          <a:p>
            <a:r>
              <a:rPr lang="da-DK" altLang="da-DK" sz="1800" b="0" noProof="1">
                <a:latin typeface="Arial" charset="0"/>
              </a:rPr>
              <a:t>3.	Data in one instance only</a:t>
            </a:r>
          </a:p>
        </p:txBody>
      </p:sp>
      <p:sp>
        <p:nvSpPr>
          <p:cNvPr id="209953" name="Text Box 33"/>
          <p:cNvSpPr txBox="1">
            <a:spLocks noChangeArrowheads="1"/>
          </p:cNvSpPr>
          <p:nvPr/>
        </p:nvSpPr>
        <p:spPr bwMode="auto">
          <a:xfrm>
            <a:off x="6205538" y="3248025"/>
            <a:ext cx="255746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66700" indent="-2667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b="0" noProof="1">
                <a:latin typeface="Arial" charset="0"/>
              </a:rPr>
              <a:t>4.	Rooted in one thing</a:t>
            </a:r>
          </a:p>
          <a:p>
            <a:r>
              <a:rPr lang="da-DK" altLang="da-DK" sz="1800" b="0" noProof="1">
                <a:latin typeface="Arial" charset="0"/>
              </a:rPr>
              <a:t>5.	Close to physical window size</a:t>
            </a:r>
          </a:p>
          <a:p>
            <a:r>
              <a:rPr lang="da-DK" altLang="da-DK" sz="1800" b="0" noProof="1">
                <a:latin typeface="Arial" charset="0"/>
              </a:rPr>
              <a:t>6.	Necessary overview</a:t>
            </a:r>
          </a:p>
          <a:p>
            <a:r>
              <a:rPr lang="da-DK" altLang="da-DK" sz="1800" b="0" noProof="1">
                <a:latin typeface="Arial" charset="0"/>
              </a:rPr>
              <a:t>7.	Things - not actions</a:t>
            </a:r>
          </a:p>
          <a:p>
            <a:r>
              <a:rPr lang="da-DK" altLang="da-DK" sz="1800" b="0" noProof="1">
                <a:latin typeface="Arial" charset="0"/>
              </a:rPr>
              <a:t>8.	All data accessible</a:t>
            </a:r>
            <a:endParaRPr lang="da-DK" altLang="da-DK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9" grpId="0" autoUpdateAnimBg="0"/>
      <p:bldP spid="209931" grpId="0" autoUpdateAnimBg="0"/>
      <p:bldP spid="209940" grpId="0" autoUpdateAnimBg="0"/>
      <p:bldP spid="209941" grpId="0" animBg="1" autoUpdateAnimBg="0"/>
      <p:bldP spid="209946" grpId="0" autoUpdateAnimBg="0"/>
      <p:bldP spid="209952" grpId="0"/>
      <p:bldP spid="2099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70" name="Rectangle 4214"/>
          <p:cNvSpPr>
            <a:spLocks noChangeArrowheads="1"/>
          </p:cNvSpPr>
          <p:nvPr/>
        </p:nvSpPr>
        <p:spPr bwMode="auto">
          <a:xfrm>
            <a:off x="4381500" y="727075"/>
            <a:ext cx="1873250" cy="17367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2869" name="Rectangle 4213"/>
          <p:cNvSpPr>
            <a:spLocks noChangeArrowheads="1"/>
          </p:cNvSpPr>
          <p:nvPr/>
        </p:nvSpPr>
        <p:spPr bwMode="auto">
          <a:xfrm>
            <a:off x="4286250" y="803275"/>
            <a:ext cx="1873250" cy="17367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2867" name="Rectangle 4211"/>
          <p:cNvSpPr>
            <a:spLocks noChangeArrowheads="1"/>
          </p:cNvSpPr>
          <p:nvPr/>
        </p:nvSpPr>
        <p:spPr bwMode="auto">
          <a:xfrm>
            <a:off x="758825" y="727075"/>
            <a:ext cx="3175000" cy="31210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2868" name="Rectangle 4212"/>
          <p:cNvSpPr>
            <a:spLocks noChangeArrowheads="1"/>
          </p:cNvSpPr>
          <p:nvPr/>
        </p:nvSpPr>
        <p:spPr bwMode="auto">
          <a:xfrm>
            <a:off x="657225" y="803275"/>
            <a:ext cx="3175000" cy="31210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202754" name="Text Box 4098"/>
          <p:cNvSpPr txBox="1">
            <a:spLocks noChangeArrowheads="1"/>
          </p:cNvSpPr>
          <p:nvPr/>
        </p:nvSpPr>
        <p:spPr bwMode="auto">
          <a:xfrm>
            <a:off x="449263" y="76200"/>
            <a:ext cx="6924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6.2  Virtual windows, graphical version</a:t>
            </a:r>
          </a:p>
        </p:txBody>
      </p:sp>
      <p:sp>
        <p:nvSpPr>
          <p:cNvPr id="202791" name="AutoShape 4135"/>
          <p:cNvSpPr>
            <a:spLocks noChangeArrowheads="1"/>
          </p:cNvSpPr>
          <p:nvPr/>
        </p:nvSpPr>
        <p:spPr bwMode="auto">
          <a:xfrm>
            <a:off x="6527800" y="790575"/>
            <a:ext cx="2540000" cy="3789363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762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Sources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a.	Reuse old presentations</a:t>
            </a:r>
          </a:p>
          <a:p>
            <a:r>
              <a:rPr lang="da-DK" altLang="da-DK" sz="1800" b="0" noProof="1">
                <a:latin typeface="Arial" charset="0"/>
              </a:rPr>
              <a:t>b.	Standard pre-sentation forms</a:t>
            </a:r>
          </a:p>
          <a:p>
            <a:r>
              <a:rPr lang="da-DK" altLang="da-DK" sz="1800" b="0" noProof="1">
                <a:latin typeface="Arial" charset="0"/>
              </a:rPr>
              <a:t>c.	Know platform</a:t>
            </a:r>
          </a:p>
          <a:p>
            <a:r>
              <a:rPr lang="da-DK" altLang="da-DK" sz="1800" b="0" noProof="1">
                <a:latin typeface="Arial" charset="0"/>
              </a:rPr>
              <a:t>d.	Gestalt laws</a:t>
            </a:r>
          </a:p>
          <a:p>
            <a:r>
              <a:rPr lang="da-DK" altLang="da-DK" sz="1800" b="0" noProof="1">
                <a:latin typeface="Arial" charset="0"/>
              </a:rPr>
              <a:t>e.	Realistic and extreme data</a:t>
            </a:r>
          </a:p>
          <a:p>
            <a:r>
              <a:rPr lang="da-DK" altLang="da-DK" sz="1800" b="0" noProof="1">
                <a:latin typeface="Arial" charset="0"/>
              </a:rPr>
              <a:t>f.	Study other designs</a:t>
            </a:r>
          </a:p>
          <a:p>
            <a:r>
              <a:rPr lang="da-DK" altLang="da-DK" sz="1800" b="0" noProof="1">
                <a:latin typeface="Arial" charset="0"/>
              </a:rPr>
              <a:t>	- their good points</a:t>
            </a:r>
          </a:p>
          <a:p>
            <a:r>
              <a:rPr lang="da-DK" altLang="da-DK" sz="1800" b="0" noProof="1">
                <a:latin typeface="Arial" charset="0"/>
              </a:rPr>
              <a:t>	- your bad points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202793" name="Text Box 4137"/>
          <p:cNvSpPr txBox="1">
            <a:spLocks noChangeArrowheads="1"/>
          </p:cNvSpPr>
          <p:nvPr/>
        </p:nvSpPr>
        <p:spPr bwMode="auto">
          <a:xfrm>
            <a:off x="4143375" y="2647950"/>
            <a:ext cx="1920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Record breakfast</a:t>
            </a:r>
          </a:p>
        </p:txBody>
      </p:sp>
      <p:sp>
        <p:nvSpPr>
          <p:cNvPr id="202795" name="Text Box 4139"/>
          <p:cNvSpPr txBox="1">
            <a:spLocks noChangeArrowheads="1"/>
          </p:cNvSpPr>
          <p:nvPr/>
        </p:nvSpPr>
        <p:spPr bwMode="auto">
          <a:xfrm>
            <a:off x="6165850" y="5749925"/>
            <a:ext cx="198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b="0" noProof="1"/>
              <a:t>Book, checkin . . .</a:t>
            </a:r>
          </a:p>
          <a:p>
            <a:pPr algn="l"/>
            <a:r>
              <a:rPr lang="da-DK" altLang="da-DK" b="0" noProof="1"/>
              <a:t>Price change</a:t>
            </a:r>
          </a:p>
        </p:txBody>
      </p:sp>
      <p:grpSp>
        <p:nvGrpSpPr>
          <p:cNvPr id="202796" name="Group 4140"/>
          <p:cNvGrpSpPr>
            <a:grpSpLocks/>
          </p:cNvGrpSpPr>
          <p:nvPr/>
        </p:nvGrpSpPr>
        <p:grpSpPr bwMode="auto">
          <a:xfrm>
            <a:off x="4191000" y="892175"/>
            <a:ext cx="1873250" cy="1736725"/>
            <a:chOff x="2640" y="718"/>
            <a:chExt cx="1180" cy="1094"/>
          </a:xfrm>
        </p:grpSpPr>
        <p:sp>
          <p:nvSpPr>
            <p:cNvPr id="202797" name="Rectangle 4141"/>
            <p:cNvSpPr>
              <a:spLocks noChangeArrowheads="1"/>
            </p:cNvSpPr>
            <p:nvPr/>
          </p:nvSpPr>
          <p:spPr bwMode="auto">
            <a:xfrm>
              <a:off x="2640" y="718"/>
              <a:ext cx="1180" cy="109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798" name="Text Box 4142"/>
            <p:cNvSpPr txBox="1">
              <a:spLocks noChangeArrowheads="1"/>
            </p:cNvSpPr>
            <p:nvPr/>
          </p:nvSpPr>
          <p:spPr bwMode="auto">
            <a:xfrm>
              <a:off x="2659" y="722"/>
              <a:ext cx="1109" cy="1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863600" algn="ctr"/>
                  <a:tab pos="1333500" algn="ctr"/>
                  <a:tab pos="16891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Aft>
                  <a:spcPct val="5000"/>
                </a:spcAft>
              </a:pPr>
              <a:r>
                <a:rPr lang="en-US" altLang="da-DK" sz="1800">
                  <a:latin typeface="Arial" charset="0"/>
                </a:rPr>
                <a:t>Breakfast</a:t>
              </a:r>
              <a:r>
                <a:rPr lang="en-US" altLang="da-DK" sz="1600" b="0">
                  <a:latin typeface="Arial" charset="0"/>
                </a:rPr>
                <a:t>	    23/9</a:t>
              </a:r>
              <a:endParaRPr lang="en-US" altLang="da-DK" sz="1800" b="0">
                <a:latin typeface="Arial" charset="0"/>
              </a:endParaRPr>
            </a:p>
            <a:p>
              <a:pPr>
                <a:spcBef>
                  <a:spcPct val="30000"/>
                </a:spcBef>
              </a:pPr>
              <a:r>
                <a:rPr lang="en-US" altLang="da-DK" sz="1600" b="0">
                  <a:latin typeface="Arial" charset="0"/>
                </a:rPr>
                <a:t>	In	In</a:t>
              </a:r>
            </a:p>
            <a:p>
              <a:pPr>
                <a:spcAft>
                  <a:spcPct val="20000"/>
                </a:spcAft>
              </a:pPr>
              <a:r>
                <a:rPr lang="en-US" altLang="da-DK" sz="1600" b="0">
                  <a:latin typeface="Arial" charset="0"/>
                </a:rPr>
                <a:t>Room	rest	room</a:t>
              </a:r>
              <a:endParaRPr lang="en-US" altLang="da-DK" sz="18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11		2</a:t>
              </a:r>
            </a:p>
            <a:p>
              <a:r>
                <a:rPr lang="en-US" altLang="da-DK" sz="1600" b="0">
                  <a:latin typeface="Arial" charset="0"/>
                </a:rPr>
                <a:t>12	1</a:t>
              </a:r>
            </a:p>
            <a:p>
              <a:r>
                <a:rPr lang="en-US" altLang="da-DK" sz="1600" b="0">
                  <a:latin typeface="Arial" charset="0"/>
                </a:rPr>
                <a:t>13	1	1</a:t>
              </a:r>
              <a:endParaRPr lang="en-US" altLang="da-DK" sz="1600">
                <a:latin typeface="Arial" charset="0"/>
              </a:endParaRPr>
            </a:p>
          </p:txBody>
        </p:sp>
        <p:grpSp>
          <p:nvGrpSpPr>
            <p:cNvPr id="202799" name="Group 4143"/>
            <p:cNvGrpSpPr>
              <a:grpSpLocks/>
            </p:cNvGrpSpPr>
            <p:nvPr/>
          </p:nvGrpSpPr>
          <p:grpSpPr bwMode="auto">
            <a:xfrm>
              <a:off x="3121" y="1314"/>
              <a:ext cx="503" cy="452"/>
              <a:chOff x="3121" y="1314"/>
              <a:chExt cx="503" cy="452"/>
            </a:xfrm>
          </p:grpSpPr>
          <p:sp>
            <p:nvSpPr>
              <p:cNvPr id="202800" name="Rectangle 4144"/>
              <p:cNvSpPr>
                <a:spLocks noChangeArrowheads="1"/>
              </p:cNvSpPr>
              <p:nvPr/>
            </p:nvSpPr>
            <p:spPr bwMode="auto">
              <a:xfrm>
                <a:off x="3121" y="1314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02801" name="Rectangle 4145"/>
              <p:cNvSpPr>
                <a:spLocks noChangeArrowheads="1"/>
              </p:cNvSpPr>
              <p:nvPr/>
            </p:nvSpPr>
            <p:spPr bwMode="auto">
              <a:xfrm>
                <a:off x="3427" y="1314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02802" name="Rectangle 4146"/>
              <p:cNvSpPr>
                <a:spLocks noChangeArrowheads="1"/>
              </p:cNvSpPr>
              <p:nvPr/>
            </p:nvSpPr>
            <p:spPr bwMode="auto">
              <a:xfrm>
                <a:off x="3121" y="1473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02803" name="Rectangle 4147"/>
              <p:cNvSpPr>
                <a:spLocks noChangeArrowheads="1"/>
              </p:cNvSpPr>
              <p:nvPr/>
            </p:nvSpPr>
            <p:spPr bwMode="auto">
              <a:xfrm>
                <a:off x="3427" y="1473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02804" name="Rectangle 4148"/>
              <p:cNvSpPr>
                <a:spLocks noChangeArrowheads="1"/>
              </p:cNvSpPr>
              <p:nvPr/>
            </p:nvSpPr>
            <p:spPr bwMode="auto">
              <a:xfrm>
                <a:off x="3121" y="1632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02805" name="Rectangle 4149"/>
              <p:cNvSpPr>
                <a:spLocks noChangeArrowheads="1"/>
              </p:cNvSpPr>
              <p:nvPr/>
            </p:nvSpPr>
            <p:spPr bwMode="auto">
              <a:xfrm>
                <a:off x="3427" y="1632"/>
                <a:ext cx="197" cy="1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grpSp>
          <p:nvGrpSpPr>
            <p:cNvPr id="202806" name="Group 4150"/>
            <p:cNvGrpSpPr>
              <a:grpSpLocks/>
            </p:cNvGrpSpPr>
            <p:nvPr/>
          </p:nvGrpSpPr>
          <p:grpSpPr bwMode="auto">
            <a:xfrm>
              <a:off x="3686" y="1301"/>
              <a:ext cx="102" cy="481"/>
              <a:chOff x="3686" y="1301"/>
              <a:chExt cx="102" cy="481"/>
            </a:xfrm>
          </p:grpSpPr>
          <p:sp>
            <p:nvSpPr>
              <p:cNvPr id="202807" name="Rectangle 4151"/>
              <p:cNvSpPr>
                <a:spLocks noChangeArrowheads="1"/>
              </p:cNvSpPr>
              <p:nvPr/>
            </p:nvSpPr>
            <p:spPr bwMode="auto">
              <a:xfrm>
                <a:off x="3686" y="1301"/>
                <a:ext cx="102" cy="481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02808" name="Freeform 4152"/>
              <p:cNvSpPr>
                <a:spLocks noChangeAspect="1"/>
              </p:cNvSpPr>
              <p:nvPr/>
            </p:nvSpPr>
            <p:spPr bwMode="auto">
              <a:xfrm flipV="1">
                <a:off x="3703" y="1719"/>
                <a:ext cx="72" cy="47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02809" name="Freeform 4153"/>
              <p:cNvSpPr>
                <a:spLocks noChangeAspect="1"/>
              </p:cNvSpPr>
              <p:nvPr/>
            </p:nvSpPr>
            <p:spPr bwMode="auto">
              <a:xfrm>
                <a:off x="3703" y="1314"/>
                <a:ext cx="72" cy="48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02810" name="Line 4154"/>
            <p:cNvSpPr>
              <a:spLocks noChangeShapeType="1"/>
            </p:cNvSpPr>
            <p:nvPr/>
          </p:nvSpPr>
          <p:spPr bwMode="auto">
            <a:xfrm>
              <a:off x="2640" y="962"/>
              <a:ext cx="11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11" name="Line 4155"/>
            <p:cNvSpPr>
              <a:spLocks noChangeShapeType="1"/>
            </p:cNvSpPr>
            <p:nvPr/>
          </p:nvSpPr>
          <p:spPr bwMode="auto">
            <a:xfrm>
              <a:off x="2640" y="1281"/>
              <a:ext cx="11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12" name="Line 4156"/>
            <p:cNvSpPr>
              <a:spLocks noChangeShapeType="1"/>
            </p:cNvSpPr>
            <p:nvPr/>
          </p:nvSpPr>
          <p:spPr bwMode="auto">
            <a:xfrm>
              <a:off x="3080" y="962"/>
              <a:ext cx="0" cy="8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13" name="Line 4157"/>
            <p:cNvSpPr>
              <a:spLocks noChangeShapeType="1"/>
            </p:cNvSpPr>
            <p:nvPr/>
          </p:nvSpPr>
          <p:spPr bwMode="auto">
            <a:xfrm>
              <a:off x="3352" y="962"/>
              <a:ext cx="0" cy="8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02814" name="Group 4158"/>
          <p:cNvGrpSpPr>
            <a:grpSpLocks/>
          </p:cNvGrpSpPr>
          <p:nvPr/>
        </p:nvGrpSpPr>
        <p:grpSpPr bwMode="auto">
          <a:xfrm>
            <a:off x="4146550" y="3400425"/>
            <a:ext cx="2133600" cy="1192213"/>
            <a:chOff x="4180" y="718"/>
            <a:chExt cx="1344" cy="751"/>
          </a:xfrm>
        </p:grpSpPr>
        <p:sp>
          <p:nvSpPr>
            <p:cNvPr id="202815" name="Text Box 4159"/>
            <p:cNvSpPr txBox="1">
              <a:spLocks noChangeArrowheads="1"/>
            </p:cNvSpPr>
            <p:nvPr/>
          </p:nvSpPr>
          <p:spPr bwMode="auto">
            <a:xfrm>
              <a:off x="4180" y="718"/>
              <a:ext cx="1344" cy="75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0" algn="r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Service prices</a:t>
              </a:r>
              <a:endParaRPr lang="en-US" altLang="da-DK" sz="1800" b="0">
                <a:latin typeface="Arial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da-DK" sz="1600" b="0">
                  <a:latin typeface="Arial" charset="0"/>
                </a:rPr>
                <a:t>Breakf. rest.	4</a:t>
              </a:r>
            </a:p>
            <a:p>
              <a:r>
                <a:rPr lang="en-US" altLang="da-DK" sz="1600" b="0">
                  <a:latin typeface="Arial" charset="0"/>
                </a:rPr>
                <a:t>Breakf. room	6</a:t>
              </a:r>
            </a:p>
            <a:p>
              <a:r>
                <a:rPr lang="en-US" altLang="da-DK" sz="1600" b="0">
                  <a:latin typeface="Arial" charset="0"/>
                </a:rPr>
                <a:t>. . .</a:t>
              </a:r>
            </a:p>
            <a:p>
              <a:endParaRPr lang="en-US" altLang="da-DK" sz="1600">
                <a:latin typeface="Arial" charset="0"/>
              </a:endParaRPr>
            </a:p>
          </p:txBody>
        </p:sp>
        <p:sp>
          <p:nvSpPr>
            <p:cNvPr id="202816" name="Rectangle 4160"/>
            <p:cNvSpPr>
              <a:spLocks noChangeArrowheads="1"/>
            </p:cNvSpPr>
            <p:nvPr/>
          </p:nvSpPr>
          <p:spPr bwMode="auto">
            <a:xfrm>
              <a:off x="5252" y="998"/>
              <a:ext cx="22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2817" name="Rectangle 4161"/>
            <p:cNvSpPr>
              <a:spLocks noChangeArrowheads="1"/>
            </p:cNvSpPr>
            <p:nvPr/>
          </p:nvSpPr>
          <p:spPr bwMode="auto">
            <a:xfrm>
              <a:off x="5252" y="1172"/>
              <a:ext cx="22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grpSp>
        <p:nvGrpSpPr>
          <p:cNvPr id="202818" name="Group 4162"/>
          <p:cNvGrpSpPr>
            <a:grpSpLocks/>
          </p:cNvGrpSpPr>
          <p:nvPr/>
        </p:nvGrpSpPr>
        <p:grpSpPr bwMode="auto">
          <a:xfrm>
            <a:off x="552450" y="892175"/>
            <a:ext cx="3178175" cy="3127375"/>
            <a:chOff x="336" y="722"/>
            <a:chExt cx="2002" cy="1970"/>
          </a:xfrm>
        </p:grpSpPr>
        <p:sp>
          <p:nvSpPr>
            <p:cNvPr id="202819" name="Rectangle 4163"/>
            <p:cNvSpPr>
              <a:spLocks noChangeArrowheads="1"/>
            </p:cNvSpPr>
            <p:nvPr/>
          </p:nvSpPr>
          <p:spPr bwMode="auto">
            <a:xfrm>
              <a:off x="336" y="722"/>
              <a:ext cx="2002" cy="196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20" name="Line 4164"/>
            <p:cNvSpPr>
              <a:spLocks noChangeShapeType="1"/>
            </p:cNvSpPr>
            <p:nvPr/>
          </p:nvSpPr>
          <p:spPr bwMode="auto">
            <a:xfrm>
              <a:off x="336" y="1704"/>
              <a:ext cx="200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21" name="Text Box 4165"/>
            <p:cNvSpPr txBox="1">
              <a:spLocks noChangeArrowheads="1"/>
            </p:cNvSpPr>
            <p:nvPr/>
          </p:nvSpPr>
          <p:spPr bwMode="auto">
            <a:xfrm>
              <a:off x="374" y="722"/>
              <a:ext cx="1914" cy="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952500" algn="l"/>
                  <a:tab pos="29527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Stay</a:t>
              </a:r>
              <a:r>
                <a:rPr lang="en-US" altLang="da-DK" sz="1600">
                  <a:latin typeface="Arial" charset="0"/>
                </a:rPr>
                <a:t>		</a:t>
              </a:r>
              <a:r>
                <a:rPr lang="en-US" altLang="da-DK" sz="1600" b="0">
                  <a:latin typeface="Arial" charset="0"/>
                </a:rPr>
                <a:t>Stay#: 714</a:t>
              </a:r>
              <a:endParaRPr lang="en-US" altLang="da-DK" sz="1600">
                <a:latin typeface="Arial" charset="0"/>
              </a:endParaRPr>
            </a:p>
            <a:p>
              <a:pPr>
                <a:lnSpc>
                  <a:spcPct val="90000"/>
                </a:lnSpc>
              </a:pPr>
              <a:endParaRPr lang="en-US" altLang="da-DK" sz="160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Guest:	John Simpson</a:t>
              </a:r>
            </a:p>
            <a:p>
              <a:r>
                <a:rPr lang="en-US" altLang="da-DK" sz="1600" b="0">
                  <a:latin typeface="Arial" charset="0"/>
                </a:rPr>
                <a:t>Address:	456 Orange Grove</a:t>
              </a:r>
            </a:p>
            <a:p>
              <a:r>
                <a:rPr lang="en-US" altLang="da-DK" sz="1600" b="0">
                  <a:latin typeface="Arial" charset="0"/>
                </a:rPr>
                <a:t>	Victoria 3745</a:t>
              </a:r>
            </a:p>
            <a:p>
              <a:r>
                <a:rPr lang="en-US" altLang="da-DK" sz="1600" b="0">
                  <a:latin typeface="Arial" charset="0"/>
                </a:rPr>
                <a:t>Payment:	Visa</a:t>
              </a:r>
              <a:endParaRPr lang="en-US" altLang="da-DK" sz="1600">
                <a:latin typeface="Arial" charset="0"/>
              </a:endParaRPr>
            </a:p>
          </p:txBody>
        </p:sp>
        <p:sp>
          <p:nvSpPr>
            <p:cNvPr id="202822" name="Rectangle 4166"/>
            <p:cNvSpPr>
              <a:spLocks noChangeArrowheads="1"/>
            </p:cNvSpPr>
            <p:nvPr/>
          </p:nvSpPr>
          <p:spPr bwMode="auto">
            <a:xfrm>
              <a:off x="374" y="1691"/>
              <a:ext cx="1914" cy="10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571500" algn="l"/>
                  <a:tab pos="2095500" algn="ctr"/>
                  <a:tab pos="276860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>
                  <a:latin typeface="Arial" charset="0"/>
                </a:rPr>
                <a:t>	</a:t>
              </a:r>
              <a:r>
                <a:rPr lang="en-US" altLang="da-DK" sz="1600" b="0">
                  <a:latin typeface="Arial" charset="0"/>
                </a:rPr>
                <a:t>Item	persons	</a:t>
              </a:r>
              <a:endParaRPr lang="en-US" altLang="da-DK" sz="1800" b="0">
                <a:latin typeface="Arial" charset="0"/>
              </a:endParaRPr>
            </a:p>
            <a:p>
              <a:r>
                <a:rPr lang="en-US" altLang="da-DK" sz="1600" b="0">
                  <a:latin typeface="Arial" charset="0"/>
                </a:rPr>
                <a:t>22/9	Room 12, sgl	1	60$</a:t>
              </a:r>
            </a:p>
            <a:p>
              <a:r>
                <a:rPr lang="en-US" altLang="da-DK" sz="1600" b="0">
                  <a:latin typeface="Arial" charset="0"/>
                </a:rPr>
                <a:t>23/9	Breakf.    rest	1	4$</a:t>
              </a:r>
            </a:p>
            <a:p>
              <a:r>
                <a:rPr lang="en-US" altLang="da-DK" sz="1600" b="0">
                  <a:latin typeface="Arial" charset="0"/>
                </a:rPr>
                <a:t>23/9	Room 11, dbl	2	80$</a:t>
              </a:r>
            </a:p>
            <a:p>
              <a:r>
                <a:rPr lang="en-US" altLang="da-DK" sz="1600" b="0">
                  <a:latin typeface="Arial" charset="0"/>
                </a:rPr>
                <a:t>24/9	Breakf.  room	2	12$</a:t>
              </a:r>
            </a:p>
            <a:p>
              <a:pPr>
                <a:spcBef>
                  <a:spcPct val="20000"/>
                </a:spcBef>
              </a:pPr>
              <a:r>
                <a:rPr lang="en-US" altLang="da-DK" sz="1600" b="0">
                  <a:latin typeface="Arial" charset="0"/>
                </a:rPr>
                <a:t>24/9	Room 11, dbl	2	80$</a:t>
              </a:r>
              <a:endParaRPr lang="en-US" altLang="da-DK" sz="1800" b="0">
                <a:latin typeface="Arial" charset="0"/>
              </a:endParaRPr>
            </a:p>
          </p:txBody>
        </p:sp>
        <p:sp>
          <p:nvSpPr>
            <p:cNvPr id="202823" name="Line 4167"/>
            <p:cNvSpPr>
              <a:spLocks noChangeShapeType="1"/>
            </p:cNvSpPr>
            <p:nvPr/>
          </p:nvSpPr>
          <p:spPr bwMode="auto">
            <a:xfrm>
              <a:off x="336" y="2500"/>
              <a:ext cx="185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24" name="Rectangle 4168"/>
            <p:cNvSpPr>
              <a:spLocks noChangeArrowheads="1"/>
            </p:cNvSpPr>
            <p:nvPr/>
          </p:nvSpPr>
          <p:spPr bwMode="auto">
            <a:xfrm>
              <a:off x="954" y="1062"/>
              <a:ext cx="1248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2825" name="Rectangle 4169"/>
            <p:cNvSpPr>
              <a:spLocks noChangeArrowheads="1"/>
            </p:cNvSpPr>
            <p:nvPr/>
          </p:nvSpPr>
          <p:spPr bwMode="auto">
            <a:xfrm>
              <a:off x="954" y="1206"/>
              <a:ext cx="1248" cy="31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202826" name="Rectangle 4170"/>
            <p:cNvSpPr>
              <a:spLocks noChangeArrowheads="1"/>
            </p:cNvSpPr>
            <p:nvPr/>
          </p:nvSpPr>
          <p:spPr bwMode="auto">
            <a:xfrm>
              <a:off x="954" y="1518"/>
              <a:ext cx="636" cy="14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grpSp>
          <p:nvGrpSpPr>
            <p:cNvPr id="202827" name="Group 4171"/>
            <p:cNvGrpSpPr>
              <a:grpSpLocks/>
            </p:cNvGrpSpPr>
            <p:nvPr/>
          </p:nvGrpSpPr>
          <p:grpSpPr bwMode="auto">
            <a:xfrm>
              <a:off x="1606" y="1884"/>
              <a:ext cx="228" cy="768"/>
              <a:chOff x="1718" y="1908"/>
              <a:chExt cx="228" cy="864"/>
            </a:xfrm>
          </p:grpSpPr>
          <p:sp>
            <p:nvSpPr>
              <p:cNvPr id="202828" name="Rectangle 4172"/>
              <p:cNvSpPr>
                <a:spLocks noChangeArrowheads="1"/>
              </p:cNvSpPr>
              <p:nvPr/>
            </p:nvSpPr>
            <p:spPr bwMode="auto">
              <a:xfrm>
                <a:off x="1718" y="1908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02829" name="Rectangle 4173"/>
              <p:cNvSpPr>
                <a:spLocks noChangeArrowheads="1"/>
              </p:cNvSpPr>
              <p:nvPr/>
            </p:nvSpPr>
            <p:spPr bwMode="auto">
              <a:xfrm>
                <a:off x="1718" y="2081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02830" name="Rectangle 4174"/>
              <p:cNvSpPr>
                <a:spLocks noChangeArrowheads="1"/>
              </p:cNvSpPr>
              <p:nvPr/>
            </p:nvSpPr>
            <p:spPr bwMode="auto">
              <a:xfrm>
                <a:off x="1718" y="2254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02831" name="Rectangle 4175"/>
              <p:cNvSpPr>
                <a:spLocks noChangeArrowheads="1"/>
              </p:cNvSpPr>
              <p:nvPr/>
            </p:nvSpPr>
            <p:spPr bwMode="auto">
              <a:xfrm>
                <a:off x="1718" y="2427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  <p:sp>
            <p:nvSpPr>
              <p:cNvPr id="202832" name="Rectangle 4176"/>
              <p:cNvSpPr>
                <a:spLocks noChangeArrowheads="1"/>
              </p:cNvSpPr>
              <p:nvPr/>
            </p:nvSpPr>
            <p:spPr bwMode="auto">
              <a:xfrm>
                <a:off x="1718" y="2628"/>
                <a:ext cx="228" cy="1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a-DK"/>
              </a:p>
            </p:txBody>
          </p:sp>
        </p:grpSp>
        <p:grpSp>
          <p:nvGrpSpPr>
            <p:cNvPr id="202833" name="Group 4177"/>
            <p:cNvGrpSpPr>
              <a:grpSpLocks/>
            </p:cNvGrpSpPr>
            <p:nvPr/>
          </p:nvGrpSpPr>
          <p:grpSpPr bwMode="auto">
            <a:xfrm>
              <a:off x="2202" y="1884"/>
              <a:ext cx="102" cy="768"/>
              <a:chOff x="3579" y="1397"/>
              <a:chExt cx="136" cy="648"/>
            </a:xfrm>
          </p:grpSpPr>
          <p:sp>
            <p:nvSpPr>
              <p:cNvPr id="202834" name="Rectangle 4178"/>
              <p:cNvSpPr>
                <a:spLocks noChangeArrowheads="1"/>
              </p:cNvSpPr>
              <p:nvPr/>
            </p:nvSpPr>
            <p:spPr bwMode="auto">
              <a:xfrm>
                <a:off x="3579" y="1397"/>
                <a:ext cx="136" cy="64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02835" name="Freeform 4179"/>
              <p:cNvSpPr>
                <a:spLocks noChangeAspect="1"/>
              </p:cNvSpPr>
              <p:nvPr/>
            </p:nvSpPr>
            <p:spPr bwMode="auto">
              <a:xfrm flipV="1">
                <a:off x="3602" y="1960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202836" name="Freeform 4180"/>
              <p:cNvSpPr>
                <a:spLocks noChangeAspect="1"/>
              </p:cNvSpPr>
              <p:nvPr/>
            </p:nvSpPr>
            <p:spPr bwMode="auto">
              <a:xfrm>
                <a:off x="3602" y="1415"/>
                <a:ext cx="95" cy="64"/>
              </a:xfrm>
              <a:custGeom>
                <a:avLst/>
                <a:gdLst>
                  <a:gd name="T0" fmla="*/ 189 w 189"/>
                  <a:gd name="T1" fmla="*/ 480 h 480"/>
                  <a:gd name="T2" fmla="*/ 96 w 189"/>
                  <a:gd name="T3" fmla="*/ 0 h 480"/>
                  <a:gd name="T4" fmla="*/ 0 w 189"/>
                  <a:gd name="T5" fmla="*/ 480 h 480"/>
                  <a:gd name="T6" fmla="*/ 189 w 18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9" h="480">
                    <a:moveTo>
                      <a:pt x="189" y="480"/>
                    </a:moveTo>
                    <a:lnTo>
                      <a:pt x="96" y="0"/>
                    </a:lnTo>
                    <a:lnTo>
                      <a:pt x="0" y="480"/>
                    </a:lnTo>
                    <a:lnTo>
                      <a:pt x="189" y="480"/>
                    </a:lnTo>
                    <a:close/>
                  </a:path>
                </a:pathLst>
              </a:custGeom>
              <a:solidFill>
                <a:schemeClr val="tx1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da-DK"/>
              </a:p>
            </p:txBody>
          </p:sp>
        </p:grpSp>
        <p:sp>
          <p:nvSpPr>
            <p:cNvPr id="202837" name="Freeform 4181"/>
            <p:cNvSpPr>
              <a:spLocks noChangeAspect="1"/>
            </p:cNvSpPr>
            <p:nvPr/>
          </p:nvSpPr>
          <p:spPr bwMode="auto">
            <a:xfrm flipV="1">
              <a:off x="1486" y="1556"/>
              <a:ext cx="72" cy="76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38" name="Line 4182"/>
            <p:cNvSpPr>
              <a:spLocks noChangeShapeType="1"/>
            </p:cNvSpPr>
            <p:nvPr/>
          </p:nvSpPr>
          <p:spPr bwMode="auto">
            <a:xfrm>
              <a:off x="1466" y="1518"/>
              <a:ext cx="0" cy="1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202864" name="Group 4208"/>
          <p:cNvGrpSpPr>
            <a:grpSpLocks/>
          </p:cNvGrpSpPr>
          <p:nvPr/>
        </p:nvGrpSpPr>
        <p:grpSpPr bwMode="auto">
          <a:xfrm>
            <a:off x="555625" y="5238750"/>
            <a:ext cx="5437188" cy="1293813"/>
            <a:chOff x="414" y="3300"/>
            <a:chExt cx="3425" cy="815"/>
          </a:xfrm>
        </p:grpSpPr>
        <p:sp>
          <p:nvSpPr>
            <p:cNvPr id="202840" name="Rectangle 4184"/>
            <p:cNvSpPr>
              <a:spLocks noChangeArrowheads="1"/>
            </p:cNvSpPr>
            <p:nvPr/>
          </p:nvSpPr>
          <p:spPr bwMode="auto">
            <a:xfrm>
              <a:off x="414" y="3300"/>
              <a:ext cx="3425" cy="81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41" name="Rectangle 4185"/>
            <p:cNvSpPr>
              <a:spLocks noChangeArrowheads="1"/>
            </p:cNvSpPr>
            <p:nvPr/>
          </p:nvSpPr>
          <p:spPr bwMode="auto">
            <a:xfrm>
              <a:off x="2644" y="3507"/>
              <a:ext cx="656" cy="163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42" name="Text Box 4186"/>
            <p:cNvSpPr txBox="1">
              <a:spLocks noChangeArrowheads="1"/>
            </p:cNvSpPr>
            <p:nvPr/>
          </p:nvSpPr>
          <p:spPr bwMode="auto">
            <a:xfrm>
              <a:off x="414" y="3300"/>
              <a:ext cx="3286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1809750" algn="l"/>
                  <a:tab pos="2286000" algn="l"/>
                  <a:tab pos="3143250" algn="ctr"/>
                  <a:tab pos="3721100" algn="ctr"/>
                  <a:tab pos="4292600" algn="ctr"/>
                  <a:tab pos="4864100" algn="ctr"/>
                  <a:tab pos="5048250" algn="ctr"/>
                  <a:tab pos="51435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800">
                  <a:latin typeface="Arial" charset="0"/>
                </a:rPr>
                <a:t>  Rooms</a:t>
              </a:r>
              <a:r>
                <a:rPr lang="en-US" altLang="da-DK" sz="1600" b="0">
                  <a:latin typeface="Arial" charset="0"/>
                </a:rPr>
                <a:t>		Prices	22/9	23/9	24/9	25/9	</a:t>
              </a:r>
            </a:p>
            <a:p>
              <a:r>
                <a:rPr lang="en-US" altLang="da-DK" sz="1600" b="0">
                  <a:latin typeface="Arial" charset="0"/>
                </a:rPr>
                <a:t>11	Double	Bath	80	60		O	B</a:t>
              </a:r>
            </a:p>
            <a:p>
              <a:r>
                <a:rPr lang="en-US" altLang="da-DK" sz="1600" b="0">
                  <a:latin typeface="Arial" charset="0"/>
                </a:rPr>
                <a:t>12	Single	Toil	60		O	O	B	B</a:t>
              </a:r>
            </a:p>
            <a:p>
              <a:r>
                <a:rPr lang="en-US" altLang="da-DK" sz="1600" b="0">
                  <a:latin typeface="Arial" charset="0"/>
                </a:rPr>
                <a:t>13	Double	Toil	60	50		B	B	B</a:t>
              </a:r>
              <a:endParaRPr lang="en-US" altLang="da-DK" sz="1800">
                <a:latin typeface="Arial" charset="0"/>
              </a:endParaRPr>
            </a:p>
          </p:txBody>
        </p:sp>
        <p:sp>
          <p:nvSpPr>
            <p:cNvPr id="202843" name="Line 4187"/>
            <p:cNvSpPr>
              <a:spLocks noChangeShapeType="1"/>
            </p:cNvSpPr>
            <p:nvPr/>
          </p:nvSpPr>
          <p:spPr bwMode="auto">
            <a:xfrm>
              <a:off x="2247" y="3300"/>
              <a:ext cx="0" cy="6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44" name="Line 4188"/>
            <p:cNvSpPr>
              <a:spLocks noChangeShapeType="1"/>
            </p:cNvSpPr>
            <p:nvPr/>
          </p:nvSpPr>
          <p:spPr bwMode="auto">
            <a:xfrm>
              <a:off x="414" y="3499"/>
              <a:ext cx="328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50" name="Rectangle 4194"/>
            <p:cNvSpPr>
              <a:spLocks noChangeArrowheads="1"/>
            </p:cNvSpPr>
            <p:nvPr/>
          </p:nvSpPr>
          <p:spPr bwMode="auto">
            <a:xfrm>
              <a:off x="414" y="3300"/>
              <a:ext cx="3286" cy="67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52" name="Rectangle 4196"/>
            <p:cNvSpPr>
              <a:spLocks noChangeArrowheads="1"/>
            </p:cNvSpPr>
            <p:nvPr/>
          </p:nvSpPr>
          <p:spPr bwMode="auto">
            <a:xfrm>
              <a:off x="2247" y="3979"/>
              <a:ext cx="1456" cy="13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53" name="Rectangle 4197"/>
            <p:cNvSpPr>
              <a:spLocks noChangeArrowheads="1"/>
            </p:cNvSpPr>
            <p:nvPr/>
          </p:nvSpPr>
          <p:spPr bwMode="auto">
            <a:xfrm>
              <a:off x="3703" y="3499"/>
              <a:ext cx="136" cy="47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54" name="Freeform 4198"/>
            <p:cNvSpPr>
              <a:spLocks noChangeAspect="1"/>
            </p:cNvSpPr>
            <p:nvPr/>
          </p:nvSpPr>
          <p:spPr bwMode="auto">
            <a:xfrm flipV="1">
              <a:off x="3726" y="3890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55" name="Freeform 4199"/>
            <p:cNvSpPr>
              <a:spLocks noChangeAspect="1"/>
            </p:cNvSpPr>
            <p:nvPr/>
          </p:nvSpPr>
          <p:spPr bwMode="auto">
            <a:xfrm>
              <a:off x="3726" y="3517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56" name="Freeform 4200"/>
            <p:cNvSpPr>
              <a:spLocks noChangeAspect="1"/>
            </p:cNvSpPr>
            <p:nvPr/>
          </p:nvSpPr>
          <p:spPr bwMode="auto">
            <a:xfrm rot="16200000" flipV="1">
              <a:off x="3597" y="4010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57" name="Freeform 4201"/>
            <p:cNvSpPr>
              <a:spLocks noChangeAspect="1"/>
            </p:cNvSpPr>
            <p:nvPr/>
          </p:nvSpPr>
          <p:spPr bwMode="auto">
            <a:xfrm rot="-5400000">
              <a:off x="2255" y="4010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31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202865" name="Text Box 4209"/>
          <p:cNvSpPr txBox="1">
            <a:spLocks noChangeArrowheads="1"/>
          </p:cNvSpPr>
          <p:nvPr/>
        </p:nvSpPr>
        <p:spPr bwMode="auto">
          <a:xfrm>
            <a:off x="4295775" y="4581525"/>
            <a:ext cx="1514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Price change</a:t>
            </a:r>
          </a:p>
        </p:txBody>
      </p:sp>
      <p:sp>
        <p:nvSpPr>
          <p:cNvPr id="202866" name="Text Box 4210"/>
          <p:cNvSpPr txBox="1">
            <a:spLocks noChangeArrowheads="1"/>
          </p:cNvSpPr>
          <p:nvPr/>
        </p:nvSpPr>
        <p:spPr bwMode="auto">
          <a:xfrm>
            <a:off x="508000" y="4041775"/>
            <a:ext cx="1984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l"/>
            <a:r>
              <a:rPr lang="da-DK" altLang="da-DK" b="0" noProof="1"/>
              <a:t>Book, checkin . . .</a:t>
            </a:r>
          </a:p>
        </p:txBody>
      </p:sp>
      <p:grpSp>
        <p:nvGrpSpPr>
          <p:cNvPr id="202874" name="Group 4218"/>
          <p:cNvGrpSpPr>
            <a:grpSpLocks/>
          </p:cNvGrpSpPr>
          <p:nvPr/>
        </p:nvGrpSpPr>
        <p:grpSpPr bwMode="auto">
          <a:xfrm>
            <a:off x="6153150" y="4184650"/>
            <a:ext cx="1905000" cy="1190625"/>
            <a:chOff x="4100" y="1235"/>
            <a:chExt cx="1200" cy="750"/>
          </a:xfrm>
        </p:grpSpPr>
        <p:sp>
          <p:nvSpPr>
            <p:cNvPr id="202875" name="Text Box 4219"/>
            <p:cNvSpPr txBox="1">
              <a:spLocks noChangeArrowheads="1"/>
            </p:cNvSpPr>
            <p:nvPr/>
          </p:nvSpPr>
          <p:spPr bwMode="auto">
            <a:xfrm>
              <a:off x="4100" y="1453"/>
              <a:ext cx="1200" cy="5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da-DK" sz="1600" b="0">
                  <a:latin typeface="Arial" charset="0"/>
                </a:rPr>
                <a:t>Breakf. rest.	4</a:t>
              </a:r>
            </a:p>
            <a:p>
              <a:r>
                <a:rPr lang="en-US" altLang="da-DK" sz="1600" b="0">
                  <a:latin typeface="Arial" charset="0"/>
                </a:rPr>
                <a:t>Breakf. room	6</a:t>
              </a:r>
            </a:p>
            <a:p>
              <a:r>
                <a:rPr lang="en-US" altLang="da-DK" sz="1600" b="0">
                  <a:latin typeface="Arial" charset="0"/>
                </a:rPr>
                <a:t>Sauna	3</a:t>
              </a:r>
              <a:endParaRPr lang="en-US" altLang="da-DK" sz="1600">
                <a:latin typeface="Arial" charset="0"/>
              </a:endParaRPr>
            </a:p>
          </p:txBody>
        </p:sp>
        <p:sp>
          <p:nvSpPr>
            <p:cNvPr id="202876" name="Freeform 4220"/>
            <p:cNvSpPr>
              <a:spLocks noChangeAspect="1"/>
            </p:cNvSpPr>
            <p:nvPr/>
          </p:nvSpPr>
          <p:spPr bwMode="auto">
            <a:xfrm flipV="1">
              <a:off x="5181" y="1870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77" name="Freeform 4221"/>
            <p:cNvSpPr>
              <a:spLocks noChangeAspect="1"/>
            </p:cNvSpPr>
            <p:nvPr/>
          </p:nvSpPr>
          <p:spPr bwMode="auto">
            <a:xfrm>
              <a:off x="5181" y="1497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78" name="Line 4222"/>
            <p:cNvSpPr>
              <a:spLocks noChangeShapeType="1"/>
            </p:cNvSpPr>
            <p:nvPr/>
          </p:nvSpPr>
          <p:spPr bwMode="auto">
            <a:xfrm>
              <a:off x="5149" y="1453"/>
              <a:ext cx="0" cy="5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79" name="Line 4223"/>
            <p:cNvSpPr>
              <a:spLocks noChangeShapeType="1"/>
            </p:cNvSpPr>
            <p:nvPr/>
          </p:nvSpPr>
          <p:spPr bwMode="auto">
            <a:xfrm>
              <a:off x="4920" y="1453"/>
              <a:ext cx="0" cy="5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80" name="Text Box 4224"/>
            <p:cNvSpPr txBox="1">
              <a:spLocks noChangeArrowheads="1"/>
            </p:cNvSpPr>
            <p:nvPr/>
          </p:nvSpPr>
          <p:spPr bwMode="auto">
            <a:xfrm>
              <a:off x="4100" y="1235"/>
              <a:ext cx="988" cy="21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333500" algn="l"/>
                  <a:tab pos="2000250" algn="r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altLang="da-DK" sz="1600" b="0">
                  <a:latin typeface="Arial" charset="0"/>
                </a:rPr>
                <a:t>Breakf. room</a:t>
              </a:r>
              <a:endParaRPr lang="en-US" altLang="da-DK" sz="1600">
                <a:latin typeface="Arial" charset="0"/>
              </a:endParaRPr>
            </a:p>
          </p:txBody>
        </p:sp>
        <p:sp>
          <p:nvSpPr>
            <p:cNvPr id="202881" name="Freeform 4225"/>
            <p:cNvSpPr>
              <a:spLocks noChangeAspect="1"/>
            </p:cNvSpPr>
            <p:nvPr/>
          </p:nvSpPr>
          <p:spPr bwMode="auto">
            <a:xfrm flipV="1">
              <a:off x="4950" y="1308"/>
              <a:ext cx="95" cy="64"/>
            </a:xfrm>
            <a:custGeom>
              <a:avLst/>
              <a:gdLst>
                <a:gd name="T0" fmla="*/ 189 w 189"/>
                <a:gd name="T1" fmla="*/ 480 h 480"/>
                <a:gd name="T2" fmla="*/ 96 w 189"/>
                <a:gd name="T3" fmla="*/ 0 h 480"/>
                <a:gd name="T4" fmla="*/ 0 w 189"/>
                <a:gd name="T5" fmla="*/ 480 h 480"/>
                <a:gd name="T6" fmla="*/ 189 w 189"/>
                <a:gd name="T7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" h="480">
                  <a:moveTo>
                    <a:pt x="189" y="480"/>
                  </a:moveTo>
                  <a:lnTo>
                    <a:pt x="96" y="0"/>
                  </a:lnTo>
                  <a:lnTo>
                    <a:pt x="0" y="480"/>
                  </a:lnTo>
                  <a:lnTo>
                    <a:pt x="189" y="480"/>
                  </a:lnTo>
                  <a:close/>
                </a:path>
              </a:pathLst>
            </a:custGeom>
            <a:solidFill>
              <a:schemeClr val="tx1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02882" name="Line 4226"/>
            <p:cNvSpPr>
              <a:spLocks noChangeShapeType="1"/>
            </p:cNvSpPr>
            <p:nvPr/>
          </p:nvSpPr>
          <p:spPr bwMode="auto">
            <a:xfrm>
              <a:off x="4918" y="1235"/>
              <a:ext cx="0" cy="2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2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068" name="Group 52"/>
          <p:cNvGrpSpPr>
            <a:grpSpLocks/>
          </p:cNvGrpSpPr>
          <p:nvPr/>
        </p:nvGrpSpPr>
        <p:grpSpPr bwMode="auto">
          <a:xfrm>
            <a:off x="987425" y="869950"/>
            <a:ext cx="2792413" cy="4271963"/>
            <a:chOff x="622" y="548"/>
            <a:chExt cx="1759" cy="2691"/>
          </a:xfrm>
        </p:grpSpPr>
        <p:sp>
          <p:nvSpPr>
            <p:cNvPr id="214057" name="Text Box 41"/>
            <p:cNvSpPr txBox="1">
              <a:spLocks noChangeArrowheads="1"/>
            </p:cNvSpPr>
            <p:nvPr/>
          </p:nvSpPr>
          <p:spPr bwMode="auto">
            <a:xfrm>
              <a:off x="922" y="548"/>
              <a:ext cx="1028" cy="160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Stay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name, address</a:t>
              </a:r>
            </a:p>
            <a:p>
              <a:r>
                <a:rPr lang="da-DK" altLang="da-DK" sz="1600" b="0" noProof="1">
                  <a:latin typeface="Arial" charset="0"/>
                </a:rPr>
                <a:t>	period</a:t>
              </a:r>
            </a:p>
            <a:p>
              <a:r>
                <a:rPr lang="da-DK" altLang="da-DK" sz="1600" b="0" noProof="1">
                  <a:latin typeface="Arial" charset="0"/>
                </a:rPr>
                <a:t>	booked rooms</a:t>
              </a:r>
            </a:p>
            <a:p>
              <a:r>
                <a:rPr lang="da-DK" altLang="da-DK" sz="1600" b="0" noProof="1">
                  <a:latin typeface="Arial" charset="0"/>
                </a:rPr>
                <a:t>	bednights, price</a:t>
              </a:r>
            </a:p>
            <a:p>
              <a:r>
                <a:rPr lang="da-DK" altLang="da-DK" sz="1600" b="0" noProof="1">
                  <a:latin typeface="Arial" charset="0"/>
                </a:rPr>
                <a:t>	servings, price</a:t>
              </a:r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14058" name="Text Box 42"/>
            <p:cNvSpPr txBox="1">
              <a:spLocks noChangeArrowheads="1"/>
            </p:cNvSpPr>
            <p:nvPr/>
          </p:nvSpPr>
          <p:spPr bwMode="auto">
            <a:xfrm>
              <a:off x="986" y="1558"/>
              <a:ext cx="899" cy="52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Rooms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prices, types</a:t>
              </a:r>
            </a:p>
            <a:p>
              <a:r>
                <a:rPr lang="da-DK" altLang="da-DK" sz="1600" b="0" noProof="1">
                  <a:latin typeface="Arial" charset="0"/>
                </a:rPr>
                <a:t>	status, dates</a:t>
              </a:r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14052" name="Text Box 36"/>
            <p:cNvSpPr txBox="1">
              <a:spLocks noChangeArrowheads="1"/>
            </p:cNvSpPr>
            <p:nvPr/>
          </p:nvSpPr>
          <p:spPr bwMode="auto">
            <a:xfrm>
              <a:off x="622" y="700"/>
              <a:ext cx="1028" cy="160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Stay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name, address</a:t>
              </a:r>
            </a:p>
            <a:p>
              <a:r>
                <a:rPr lang="da-DK" altLang="da-DK" sz="1600" b="0" noProof="1">
                  <a:latin typeface="Arial" charset="0"/>
                </a:rPr>
                <a:t>	period</a:t>
              </a:r>
            </a:p>
            <a:p>
              <a:r>
                <a:rPr lang="da-DK" altLang="da-DK" sz="1600" b="0" noProof="1">
                  <a:latin typeface="Arial" charset="0"/>
                </a:rPr>
                <a:t>	booked rooms</a:t>
              </a:r>
            </a:p>
            <a:p>
              <a:r>
                <a:rPr lang="da-DK" altLang="da-DK" sz="1600" b="0" noProof="1">
                  <a:latin typeface="Arial" charset="0"/>
                </a:rPr>
                <a:t>	bednights, price</a:t>
              </a:r>
            </a:p>
            <a:p>
              <a:r>
                <a:rPr lang="da-DK" altLang="da-DK" sz="1600" b="0" noProof="1">
                  <a:latin typeface="Arial" charset="0"/>
                </a:rPr>
                <a:t>	servings, price</a:t>
              </a:r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14053" name="Text Box 37"/>
            <p:cNvSpPr txBox="1">
              <a:spLocks noChangeArrowheads="1"/>
            </p:cNvSpPr>
            <p:nvPr/>
          </p:nvSpPr>
          <p:spPr bwMode="auto">
            <a:xfrm>
              <a:off x="686" y="1710"/>
              <a:ext cx="899" cy="52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Rooms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prices, types</a:t>
              </a:r>
            </a:p>
            <a:p>
              <a:r>
                <a:rPr lang="da-DK" altLang="da-DK" sz="1600" b="0" noProof="1">
                  <a:latin typeface="Arial" charset="0"/>
                </a:rPr>
                <a:t>	status, dates</a:t>
              </a:r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14063" name="AutoShape 47"/>
            <p:cNvSpPr>
              <a:spLocks noChangeArrowheads="1"/>
            </p:cNvSpPr>
            <p:nvPr/>
          </p:nvSpPr>
          <p:spPr bwMode="auto">
            <a:xfrm>
              <a:off x="1183" y="2608"/>
              <a:ext cx="1198" cy="631"/>
            </a:xfrm>
            <a:prstGeom prst="wedgeRoundRectCallout">
              <a:avLst>
                <a:gd name="adj1" fmla="val -24542"/>
                <a:gd name="adj2" fmla="val -106736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b="0" noProof="1"/>
                <a:t>Each guest has</a:t>
              </a:r>
            </a:p>
            <a:p>
              <a:pPr algn="l"/>
              <a:r>
                <a:rPr lang="da-DK" altLang="da-DK" b="0" noProof="1"/>
                <a:t>his own set of</a:t>
              </a:r>
            </a:p>
            <a:p>
              <a:pPr algn="l"/>
              <a:r>
                <a:rPr lang="da-DK" altLang="da-DK" b="0" noProof="1"/>
                <a:t>free rooms?</a:t>
              </a:r>
              <a:endParaRPr lang="da-DK" altLang="da-DK" noProof="1"/>
            </a:p>
          </p:txBody>
        </p:sp>
      </p:grpSp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(Fig 6.1)  Why or why not?</a:t>
            </a:r>
          </a:p>
        </p:txBody>
      </p:sp>
      <p:sp>
        <p:nvSpPr>
          <p:cNvPr id="214041" name="AutoShape 25"/>
          <p:cNvSpPr>
            <a:spLocks noChangeArrowheads="1"/>
          </p:cNvSpPr>
          <p:nvPr/>
        </p:nvSpPr>
        <p:spPr bwMode="auto">
          <a:xfrm>
            <a:off x="6184900" y="1273175"/>
            <a:ext cx="2540000" cy="4095750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47625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Design rules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1.	Few window templates</a:t>
            </a:r>
          </a:p>
          <a:p>
            <a:r>
              <a:rPr lang="da-DK" altLang="da-DK" sz="1800" b="0" noProof="1">
                <a:latin typeface="Arial" charset="0"/>
              </a:rPr>
              <a:t>2.	Few window instances per task</a:t>
            </a:r>
          </a:p>
          <a:p>
            <a:r>
              <a:rPr lang="da-DK" altLang="da-DK" sz="1800" b="0" noProof="1">
                <a:latin typeface="Arial" charset="0"/>
              </a:rPr>
              <a:t>3.	Data in one instance only</a:t>
            </a:r>
          </a:p>
          <a:p>
            <a:r>
              <a:rPr lang="da-DK" altLang="da-DK" sz="1800" b="0" noProof="1">
                <a:latin typeface="Arial" charset="0"/>
              </a:rPr>
              <a:t>4.	Rooted in one thing</a:t>
            </a:r>
          </a:p>
          <a:p>
            <a:r>
              <a:rPr lang="da-DK" altLang="da-DK" sz="1800" b="0" noProof="1">
                <a:latin typeface="Arial" charset="0"/>
              </a:rPr>
              <a:t>5.	Close to physical window size</a:t>
            </a:r>
          </a:p>
          <a:p>
            <a:r>
              <a:rPr lang="da-DK" altLang="da-DK" sz="1800" b="0" noProof="1">
                <a:latin typeface="Arial" charset="0"/>
              </a:rPr>
              <a:t>6.	Necessary overview</a:t>
            </a:r>
          </a:p>
          <a:p>
            <a:r>
              <a:rPr lang="da-DK" altLang="da-DK" sz="1800" b="0" noProof="1">
                <a:latin typeface="Arial" charset="0"/>
              </a:rPr>
              <a:t>7.	Things - not actions</a:t>
            </a:r>
          </a:p>
          <a:p>
            <a:r>
              <a:rPr lang="da-DK" altLang="da-DK" sz="1800" b="0" noProof="1">
                <a:latin typeface="Arial" charset="0"/>
              </a:rPr>
              <a:t>8.	All data accessible</a:t>
            </a:r>
            <a:endParaRPr lang="da-DK" altLang="da-DK" sz="1800" noProof="1">
              <a:latin typeface="Arial" charset="0"/>
            </a:endParaRPr>
          </a:p>
        </p:txBody>
      </p:sp>
      <p:sp>
        <p:nvSpPr>
          <p:cNvPr id="214035" name="Text Box 19"/>
          <p:cNvSpPr txBox="1">
            <a:spLocks noChangeArrowheads="1"/>
          </p:cNvSpPr>
          <p:nvPr/>
        </p:nvSpPr>
        <p:spPr bwMode="auto">
          <a:xfrm>
            <a:off x="577850" y="1371600"/>
            <a:ext cx="1631950" cy="1069975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31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 noProof="1">
                <a:latin typeface="Arial" charset="0"/>
              </a:rPr>
              <a:t>Stay</a:t>
            </a:r>
            <a:endParaRPr lang="da-DK" altLang="da-DK" sz="1600" b="0" noProof="1">
              <a:latin typeface="Arial" charset="0"/>
            </a:endParaRPr>
          </a:p>
          <a:p>
            <a:r>
              <a:rPr lang="da-DK" altLang="da-DK" sz="1600" b="0" noProof="1">
                <a:latin typeface="Arial" charset="0"/>
              </a:rPr>
              <a:t>	name, address</a:t>
            </a:r>
          </a:p>
          <a:p>
            <a:r>
              <a:rPr lang="da-DK" altLang="da-DK" sz="1600" b="0" noProof="1">
                <a:latin typeface="Arial" charset="0"/>
              </a:rPr>
              <a:t>	period</a:t>
            </a:r>
          </a:p>
          <a:p>
            <a:r>
              <a:rPr lang="da-DK" altLang="da-DK" sz="1600" b="0" noProof="1">
                <a:latin typeface="Arial" charset="0"/>
              </a:rPr>
              <a:t>	booked rooms</a:t>
            </a:r>
            <a:endParaRPr lang="da-DK" altLang="da-DK" sz="1600" noProof="1">
              <a:latin typeface="Arial" charset="0"/>
            </a:endParaRPr>
          </a:p>
        </p:txBody>
      </p:sp>
      <p:grpSp>
        <p:nvGrpSpPr>
          <p:cNvPr id="214067" name="Group 51"/>
          <p:cNvGrpSpPr>
            <a:grpSpLocks/>
          </p:cNvGrpSpPr>
          <p:nvPr/>
        </p:nvGrpSpPr>
        <p:grpSpPr bwMode="auto">
          <a:xfrm>
            <a:off x="577850" y="1371600"/>
            <a:ext cx="1631950" cy="2549525"/>
            <a:chOff x="364" y="864"/>
            <a:chExt cx="1028" cy="1606"/>
          </a:xfrm>
        </p:grpSpPr>
        <p:sp>
          <p:nvSpPr>
            <p:cNvPr id="214047" name="Text Box 31"/>
            <p:cNvSpPr txBox="1">
              <a:spLocks noChangeArrowheads="1"/>
            </p:cNvSpPr>
            <p:nvPr/>
          </p:nvSpPr>
          <p:spPr bwMode="auto">
            <a:xfrm>
              <a:off x="364" y="864"/>
              <a:ext cx="1028" cy="1606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3188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Stay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name, address</a:t>
              </a:r>
            </a:p>
            <a:p>
              <a:r>
                <a:rPr lang="da-DK" altLang="da-DK" sz="1600" b="0" noProof="1">
                  <a:latin typeface="Arial" charset="0"/>
                </a:rPr>
                <a:t>	period</a:t>
              </a:r>
            </a:p>
            <a:p>
              <a:r>
                <a:rPr lang="da-DK" altLang="da-DK" sz="1600" b="0" noProof="1">
                  <a:latin typeface="Arial" charset="0"/>
                </a:rPr>
                <a:t>	booked rooms</a:t>
              </a:r>
            </a:p>
            <a:p>
              <a:r>
                <a:rPr lang="da-DK" altLang="da-DK" sz="1600" b="0" noProof="1">
                  <a:latin typeface="Arial" charset="0"/>
                </a:rPr>
                <a:t>	bednights, price</a:t>
              </a:r>
            </a:p>
            <a:p>
              <a:r>
                <a:rPr lang="da-DK" altLang="da-DK" sz="1600" b="0" noProof="1">
                  <a:latin typeface="Arial" charset="0"/>
                </a:rPr>
                <a:t>	servings, price</a:t>
              </a:r>
              <a:endParaRPr lang="da-DK" altLang="da-DK" sz="1600" noProof="1">
                <a:latin typeface="Arial" charset="0"/>
              </a:endParaRPr>
            </a:p>
          </p:txBody>
        </p:sp>
        <p:sp>
          <p:nvSpPr>
            <p:cNvPr id="214032" name="Text Box 16"/>
            <p:cNvSpPr txBox="1">
              <a:spLocks noChangeArrowheads="1"/>
            </p:cNvSpPr>
            <p:nvPr/>
          </p:nvSpPr>
          <p:spPr bwMode="auto">
            <a:xfrm>
              <a:off x="428" y="1874"/>
              <a:ext cx="899" cy="520"/>
            </a:xfrm>
            <a:prstGeom prst="rect">
              <a:avLst/>
            </a:prstGeom>
            <a:solidFill>
              <a:srgbClr val="DDDDD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algn="l"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016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da-DK" altLang="da-DK" sz="1600" noProof="1">
                  <a:latin typeface="Arial" charset="0"/>
                </a:rPr>
                <a:t>Rooms</a:t>
              </a:r>
              <a:endParaRPr lang="da-DK" altLang="da-DK" sz="1600" b="0" noProof="1">
                <a:latin typeface="Arial" charset="0"/>
              </a:endParaRPr>
            </a:p>
            <a:p>
              <a:r>
                <a:rPr lang="da-DK" altLang="da-DK" sz="1600" b="0" noProof="1">
                  <a:latin typeface="Arial" charset="0"/>
                </a:rPr>
                <a:t>	prices, types</a:t>
              </a:r>
            </a:p>
            <a:p>
              <a:r>
                <a:rPr lang="da-DK" altLang="da-DK" sz="1600" b="0" noProof="1">
                  <a:latin typeface="Arial" charset="0"/>
                </a:rPr>
                <a:t>	status, dates</a:t>
              </a:r>
              <a:endParaRPr lang="da-DK" altLang="da-DK" sz="1600" noProof="1">
                <a:latin typeface="Arial" charset="0"/>
              </a:endParaRPr>
            </a:p>
          </p:txBody>
        </p:sp>
      </p:grpSp>
      <p:grpSp>
        <p:nvGrpSpPr>
          <p:cNvPr id="214069" name="Group 53"/>
          <p:cNvGrpSpPr>
            <a:grpSpLocks/>
          </p:cNvGrpSpPr>
          <p:nvPr/>
        </p:nvGrpSpPr>
        <p:grpSpPr bwMode="auto">
          <a:xfrm>
            <a:off x="679450" y="1155700"/>
            <a:ext cx="4991100" cy="1470025"/>
            <a:chOff x="428" y="728"/>
            <a:chExt cx="3144" cy="926"/>
          </a:xfrm>
        </p:grpSpPr>
        <p:sp>
          <p:nvSpPr>
            <p:cNvPr id="214048" name="Rectangle 32"/>
            <p:cNvSpPr>
              <a:spLocks noChangeArrowheads="1"/>
            </p:cNvSpPr>
            <p:nvPr/>
          </p:nvSpPr>
          <p:spPr bwMode="auto">
            <a:xfrm>
              <a:off x="428" y="1056"/>
              <a:ext cx="899" cy="17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214064" name="AutoShape 48"/>
            <p:cNvSpPr>
              <a:spLocks noChangeArrowheads="1"/>
            </p:cNvSpPr>
            <p:nvPr/>
          </p:nvSpPr>
          <p:spPr bwMode="auto">
            <a:xfrm>
              <a:off x="2258" y="728"/>
              <a:ext cx="1314" cy="926"/>
            </a:xfrm>
            <a:prstGeom prst="wedgeRoundRectCallout">
              <a:avLst>
                <a:gd name="adj1" fmla="val -119481"/>
                <a:gd name="adj2" fmla="val -6806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l"/>
              <a:r>
                <a:rPr lang="da-DK" altLang="da-DK" b="0" noProof="1"/>
                <a:t>Each stay has</a:t>
              </a:r>
            </a:p>
            <a:p>
              <a:pPr algn="l"/>
              <a:r>
                <a:rPr lang="da-DK" altLang="da-DK" b="0" noProof="1"/>
                <a:t>its own name?</a:t>
              </a:r>
            </a:p>
            <a:p>
              <a:pPr algn="l"/>
              <a:endParaRPr lang="da-DK" altLang="da-DK" b="0" noProof="1"/>
            </a:p>
            <a:p>
              <a:pPr algn="l"/>
              <a:endParaRPr lang="da-DK" altLang="da-DK" b="0" noProof="1"/>
            </a:p>
            <a:p>
              <a:pPr algn="l"/>
              <a:endParaRPr lang="da-DK" altLang="da-DK" noProof="1"/>
            </a:p>
          </p:txBody>
        </p:sp>
      </p:grpSp>
      <p:sp>
        <p:nvSpPr>
          <p:cNvPr id="214065" name="Text Box 49"/>
          <p:cNvSpPr txBox="1">
            <a:spLocks noChangeArrowheads="1"/>
          </p:cNvSpPr>
          <p:nvPr/>
        </p:nvSpPr>
        <p:spPr bwMode="auto">
          <a:xfrm>
            <a:off x="3660775" y="1811338"/>
            <a:ext cx="18446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Regular guests?</a:t>
            </a:r>
          </a:p>
        </p:txBody>
      </p:sp>
      <p:sp>
        <p:nvSpPr>
          <p:cNvPr id="214066" name="Text Box 50"/>
          <p:cNvSpPr txBox="1">
            <a:spLocks noChangeArrowheads="1"/>
          </p:cNvSpPr>
          <p:nvPr/>
        </p:nvSpPr>
        <p:spPr bwMode="auto">
          <a:xfrm>
            <a:off x="3660775" y="2165350"/>
            <a:ext cx="1603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b="0" noProof="1"/>
              <a:t>Usability test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65" grpId="0" autoUpdateAnimBg="0"/>
      <p:bldP spid="21406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423" name="Picture 106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" r="32198" b="20448"/>
          <a:stretch>
            <a:fillRect/>
          </a:stretch>
        </p:blipFill>
        <p:spPr bwMode="auto">
          <a:xfrm>
            <a:off x="5835650" y="1016000"/>
            <a:ext cx="3021013" cy="27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412" name="Picture 105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18"/>
          <a:stretch>
            <a:fillRect/>
          </a:stretch>
        </p:blipFill>
        <p:spPr bwMode="auto">
          <a:xfrm>
            <a:off x="296863" y="3549650"/>
            <a:ext cx="3192462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86" name="Text Box 1026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6.3  Work products to maintain</a:t>
            </a:r>
          </a:p>
        </p:txBody>
      </p:sp>
      <p:pic>
        <p:nvPicPr>
          <p:cNvPr id="144411" name="Picture 105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6" t="10146" r="16710" b="23497"/>
          <a:stretch>
            <a:fillRect/>
          </a:stretch>
        </p:blipFill>
        <p:spPr bwMode="auto">
          <a:xfrm>
            <a:off x="449263" y="1079500"/>
            <a:ext cx="3051175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413" name="AutoShape 1053"/>
          <p:cNvSpPr>
            <a:spLocks noChangeArrowheads="1"/>
          </p:cNvSpPr>
          <p:nvPr/>
        </p:nvSpPr>
        <p:spPr bwMode="auto">
          <a:xfrm>
            <a:off x="4038600" y="3959225"/>
            <a:ext cx="4660900" cy="25209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0" anchor="ctr">
            <a:spAutoFit/>
          </a:bodyPr>
          <a:lstStyle>
            <a:lvl1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800" noProof="1">
                <a:latin typeface="Arial" charset="0"/>
              </a:rPr>
              <a:t>Design defects</a:t>
            </a:r>
            <a:endParaRPr lang="da-DK" altLang="da-DK" sz="1800" b="0" noProof="1">
              <a:latin typeface="Arial" charset="0"/>
            </a:endParaRPr>
          </a:p>
          <a:p>
            <a:r>
              <a:rPr lang="da-DK" altLang="da-DK" sz="1800" b="0" noProof="1">
                <a:latin typeface="Arial" charset="0"/>
              </a:rPr>
              <a:t>D100.	Understanding Breakfast window</a:t>
            </a:r>
          </a:p>
          <a:p>
            <a:r>
              <a:rPr lang="da-DK" altLang="da-DK" sz="1800" b="0" noProof="1">
                <a:latin typeface="Arial" charset="0"/>
              </a:rPr>
              <a:t>	vs. Stay window?</a:t>
            </a:r>
          </a:p>
          <a:p>
            <a:r>
              <a:rPr lang="da-DK" altLang="da-DK" sz="1800" b="0" noProof="1">
                <a:latin typeface="Arial" charset="0"/>
              </a:rPr>
              <a:t>D101.	Check credit card or get deposit.</a:t>
            </a:r>
          </a:p>
          <a:p>
            <a:r>
              <a:rPr lang="da-DK" altLang="da-DK" sz="1800" b="0" noProof="1">
                <a:latin typeface="Arial" charset="0"/>
              </a:rPr>
              <a:t>D102.	Understanding guest address across 	stays?</a:t>
            </a:r>
          </a:p>
          <a:p>
            <a:r>
              <a:rPr lang="da-DK" altLang="da-DK" sz="1800" b="0" noProof="1">
                <a:latin typeface="Arial" charset="0"/>
              </a:rPr>
              <a:t>D103.	Long stays, or with many rooms.</a:t>
            </a:r>
          </a:p>
          <a:p>
            <a:r>
              <a:rPr lang="da-DK" altLang="da-DK" sz="1800" b="0" noProof="1">
                <a:latin typeface="Arial" charset="0"/>
              </a:rPr>
              <a:t>(evergrowing</a:t>
            </a:r>
            <a:r>
              <a:rPr lang="da-DK" altLang="da-DK" sz="1800" b="0">
                <a:latin typeface="Arial" charset="0"/>
              </a:rPr>
              <a:t> list of defects</a:t>
            </a:r>
            <a:r>
              <a:rPr lang="da-DK" altLang="da-DK" sz="1800" b="0" noProof="1">
                <a:latin typeface="Arial" charset="0"/>
              </a:rPr>
              <a:t>)</a:t>
            </a:r>
          </a:p>
        </p:txBody>
      </p:sp>
      <p:grpSp>
        <p:nvGrpSpPr>
          <p:cNvPr id="144425" name="Group 1065"/>
          <p:cNvGrpSpPr>
            <a:grpSpLocks/>
          </p:cNvGrpSpPr>
          <p:nvPr/>
        </p:nvGrpSpPr>
        <p:grpSpPr bwMode="auto">
          <a:xfrm>
            <a:off x="3613150" y="1058863"/>
            <a:ext cx="1955800" cy="815975"/>
            <a:chOff x="2276" y="667"/>
            <a:chExt cx="1232" cy="514"/>
          </a:xfrm>
        </p:grpSpPr>
        <p:sp>
          <p:nvSpPr>
            <p:cNvPr id="144414" name="AutoShape 1054"/>
            <p:cNvSpPr>
              <a:spLocks noChangeArrowheads="1"/>
            </p:cNvSpPr>
            <p:nvPr/>
          </p:nvSpPr>
          <p:spPr bwMode="auto">
            <a:xfrm>
              <a:off x="2378" y="667"/>
              <a:ext cx="964" cy="257"/>
            </a:xfrm>
            <a:prstGeom prst="wedgeRoundRectCallout">
              <a:avLst>
                <a:gd name="adj1" fmla="val 86102"/>
                <a:gd name="adj2" fmla="val 10699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User names</a:t>
              </a:r>
              <a:endParaRPr lang="da-DK" altLang="da-DK" noProof="1"/>
            </a:p>
          </p:txBody>
        </p:sp>
        <p:sp>
          <p:nvSpPr>
            <p:cNvPr id="144415" name="AutoShape 1055"/>
            <p:cNvSpPr>
              <a:spLocks noChangeArrowheads="1"/>
            </p:cNvSpPr>
            <p:nvPr/>
          </p:nvSpPr>
          <p:spPr bwMode="auto">
            <a:xfrm>
              <a:off x="2276" y="924"/>
              <a:ext cx="1232" cy="257"/>
            </a:xfrm>
            <a:prstGeom prst="wedgeRoundRectCallout">
              <a:avLst>
                <a:gd name="adj1" fmla="val -66801"/>
                <a:gd name="adj2" fmla="val -35991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Program names</a:t>
              </a:r>
              <a:endParaRPr lang="da-DK" altLang="da-DK" noProof="1"/>
            </a:p>
          </p:txBody>
        </p:sp>
      </p:grpSp>
      <p:grpSp>
        <p:nvGrpSpPr>
          <p:cNvPr id="144424" name="Group 1064"/>
          <p:cNvGrpSpPr>
            <a:grpSpLocks/>
          </p:cNvGrpSpPr>
          <p:nvPr/>
        </p:nvGrpSpPr>
        <p:grpSpPr bwMode="auto">
          <a:xfrm>
            <a:off x="3341688" y="2428875"/>
            <a:ext cx="1844675" cy="1001713"/>
            <a:chOff x="2105" y="1530"/>
            <a:chExt cx="1162" cy="631"/>
          </a:xfrm>
        </p:grpSpPr>
        <p:sp>
          <p:nvSpPr>
            <p:cNvPr id="144417" name="AutoShape 1057"/>
            <p:cNvSpPr>
              <a:spLocks noChangeArrowheads="1"/>
            </p:cNvSpPr>
            <p:nvPr/>
          </p:nvSpPr>
          <p:spPr bwMode="auto">
            <a:xfrm>
              <a:off x="2233" y="1620"/>
              <a:ext cx="342" cy="444"/>
            </a:xfrm>
            <a:prstGeom prst="wedgeRoundRectCallout">
              <a:avLst>
                <a:gd name="adj1" fmla="val -225731"/>
                <a:gd name="adj2" fmla="val 171398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 altLang="da-DK" b="0" noProof="1"/>
            </a:p>
            <a:p>
              <a:r>
                <a:rPr lang="da-DK" altLang="da-DK" b="0" noProof="1"/>
                <a:t>     </a:t>
              </a:r>
              <a:endParaRPr lang="da-DK" altLang="da-DK" noProof="1"/>
            </a:p>
          </p:txBody>
        </p:sp>
        <p:sp>
          <p:nvSpPr>
            <p:cNvPr id="144418" name="AutoShape 1058"/>
            <p:cNvSpPr>
              <a:spLocks noChangeArrowheads="1"/>
            </p:cNvSpPr>
            <p:nvPr/>
          </p:nvSpPr>
          <p:spPr bwMode="auto">
            <a:xfrm>
              <a:off x="2823" y="1620"/>
              <a:ext cx="170" cy="257"/>
            </a:xfrm>
            <a:prstGeom prst="wedgeRoundRectCallout">
              <a:avLst>
                <a:gd name="adj1" fmla="val 452352"/>
                <a:gd name="adj2" fmla="val -135213"/>
                <a:gd name="adj3" fmla="val 16667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da-DK" altLang="da-DK" b="0" noProof="1"/>
                <a:t> </a:t>
              </a:r>
              <a:endParaRPr lang="da-DK" altLang="da-DK" noProof="1"/>
            </a:p>
          </p:txBody>
        </p:sp>
        <p:sp>
          <p:nvSpPr>
            <p:cNvPr id="144416" name="AutoShape 1056"/>
            <p:cNvSpPr>
              <a:spLocks noChangeArrowheads="1"/>
            </p:cNvSpPr>
            <p:nvPr/>
          </p:nvSpPr>
          <p:spPr bwMode="auto">
            <a:xfrm>
              <a:off x="2105" y="1530"/>
              <a:ext cx="1162" cy="631"/>
            </a:xfrm>
            <a:prstGeom prst="wedgeRoundRectCallout">
              <a:avLst>
                <a:gd name="adj1" fmla="val -79690"/>
                <a:gd name="adj2" fmla="val -42074"/>
                <a:gd name="adj3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l"/>
              <a:r>
                <a:rPr lang="da-DK" altLang="da-DK" b="0" noProof="1"/>
                <a:t>Discount field</a:t>
              </a:r>
            </a:p>
            <a:p>
              <a:pPr algn="l"/>
              <a:r>
                <a:rPr lang="da-DK" altLang="da-DK" b="0" noProof="1"/>
                <a:t>Tasks using it?</a:t>
              </a:r>
            </a:p>
            <a:p>
              <a:pPr algn="l"/>
              <a:r>
                <a:rPr lang="da-DK" altLang="da-DK" b="0" noProof="1"/>
                <a:t>Usability test?</a:t>
              </a:r>
              <a:endParaRPr lang="da-DK" altLang="da-DK" noProof="1"/>
            </a:p>
          </p:txBody>
        </p:sp>
      </p:grpSp>
      <p:sp>
        <p:nvSpPr>
          <p:cNvPr id="144419" name="Text Box 1059"/>
          <p:cNvSpPr txBox="1">
            <a:spLocks noChangeArrowheads="1"/>
          </p:cNvSpPr>
          <p:nvPr/>
        </p:nvSpPr>
        <p:spPr bwMode="auto">
          <a:xfrm>
            <a:off x="504825" y="749300"/>
            <a:ext cx="1412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Data model</a:t>
            </a:r>
          </a:p>
        </p:txBody>
      </p:sp>
      <p:sp>
        <p:nvSpPr>
          <p:cNvPr id="144420" name="Text Box 1060"/>
          <p:cNvSpPr txBox="1">
            <a:spLocks noChangeArrowheads="1"/>
          </p:cNvSpPr>
          <p:nvPr/>
        </p:nvSpPr>
        <p:spPr bwMode="auto">
          <a:xfrm>
            <a:off x="6067425" y="692150"/>
            <a:ext cx="1920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Virtual windows</a:t>
            </a:r>
          </a:p>
        </p:txBody>
      </p:sp>
      <p:sp>
        <p:nvSpPr>
          <p:cNvPr id="144421" name="Text Box 1061"/>
          <p:cNvSpPr txBox="1">
            <a:spLocks noChangeArrowheads="1"/>
          </p:cNvSpPr>
          <p:nvPr/>
        </p:nvSpPr>
        <p:spPr bwMode="auto">
          <a:xfrm>
            <a:off x="500063" y="3238500"/>
            <a:ext cx="2124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da-DK" altLang="da-DK" noProof="1"/>
              <a:t>Task descriptions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41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2050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6.4  Tasks with data</a:t>
            </a:r>
          </a:p>
        </p:txBody>
      </p:sp>
      <p:sp>
        <p:nvSpPr>
          <p:cNvPr id="154627" name="Text Box 2051"/>
          <p:cNvSpPr txBox="1">
            <a:spLocks noChangeArrowheads="1"/>
          </p:cNvSpPr>
          <p:nvPr/>
        </p:nvSpPr>
        <p:spPr bwMode="auto">
          <a:xfrm>
            <a:off x="565150" y="657225"/>
            <a:ext cx="7854950" cy="52355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 algn="l">
              <a:tabLst>
                <a:tab pos="381000" algn="l"/>
                <a:tab pos="1238250" algn="l"/>
                <a:tab pos="3333750" algn="l"/>
                <a:tab pos="552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381000" algn="l"/>
                <a:tab pos="1238250" algn="l"/>
                <a:tab pos="3333750" algn="l"/>
                <a:tab pos="552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381000" algn="l"/>
                <a:tab pos="1238250" algn="l"/>
                <a:tab pos="3333750" algn="l"/>
                <a:tab pos="552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381000" algn="l"/>
                <a:tab pos="1238250" algn="l"/>
                <a:tab pos="3333750" algn="l"/>
                <a:tab pos="552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381000" algn="l"/>
                <a:tab pos="1238250" algn="l"/>
                <a:tab pos="3333750" algn="l"/>
                <a:tab pos="552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3333750" algn="l"/>
                <a:tab pos="552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3333750" algn="l"/>
                <a:tab pos="552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3333750" algn="l"/>
                <a:tab pos="552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3333750" algn="l"/>
                <a:tab pos="5524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sz="1800">
                <a:latin typeface="Arial" charset="0"/>
              </a:rPr>
              <a:t>T1.2:</a:t>
            </a:r>
            <a:r>
              <a:rPr lang="en-US" altLang="da-DK" sz="1800" b="0">
                <a:latin typeface="Arial" charset="0"/>
              </a:rPr>
              <a:t>	Checkin</a:t>
            </a:r>
          </a:p>
          <a:p>
            <a:r>
              <a:rPr lang="en-US" altLang="da-DK" sz="1800" b="0">
                <a:latin typeface="Arial" charset="0"/>
              </a:rPr>
              <a:t>Start:	A guest arrives . . .</a:t>
            </a:r>
          </a:p>
          <a:p>
            <a:pPr>
              <a:spcBef>
                <a:spcPct val="50000"/>
              </a:spcBef>
            </a:pPr>
            <a:r>
              <a:rPr lang="en-US" altLang="da-DK" sz="1800">
                <a:latin typeface="Arial" charset="0"/>
              </a:rPr>
              <a:t>Sub-tasks:		Visible data:	Virtual windows:</a:t>
            </a:r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1.	Find room.	Free rooms of	Rooms.</a:t>
            </a:r>
          </a:p>
          <a:p>
            <a:r>
              <a:rPr lang="en-US" altLang="da-DK" sz="1800" b="0">
                <a:latin typeface="Arial" charset="0"/>
              </a:rPr>
              <a:t>			type x, price.	</a:t>
            </a:r>
            <a:r>
              <a:rPr lang="en-US" altLang="da-DK" sz="1800">
                <a:latin typeface="Arial" charset="0"/>
              </a:rPr>
              <a:t>Crit:</a:t>
            </a:r>
            <a:r>
              <a:rPr lang="en-US" altLang="da-DK" sz="1800" b="0">
                <a:latin typeface="Arial" charset="0"/>
              </a:rPr>
              <a:t> type, period.</a:t>
            </a:r>
          </a:p>
          <a:p>
            <a:r>
              <a:rPr lang="en-US" altLang="da-DK" sz="1800" b="0">
                <a:latin typeface="Arial" charset="0"/>
              </a:rPr>
              <a:t>	</a:t>
            </a:r>
            <a:r>
              <a:rPr lang="en-US" altLang="da-DK" sz="1800">
                <a:latin typeface="Arial" charset="0"/>
              </a:rPr>
              <a:t>Problem:</a:t>
            </a:r>
            <a:r>
              <a:rPr lang="en-US" altLang="da-DK" sz="1800" b="0">
                <a:latin typeface="Arial" charset="0"/>
              </a:rPr>
              <a:t> neighbor rooms.	Map.	</a:t>
            </a:r>
            <a:r>
              <a:rPr lang="en-US" altLang="da-DK" sz="1800">
                <a:latin typeface="Arial" charset="0"/>
              </a:rPr>
              <a:t>Map?</a:t>
            </a:r>
            <a:endParaRPr lang="en-US" altLang="da-DK" sz="1800" b="0">
              <a:latin typeface="Arial" charset="0"/>
            </a:endParaRPr>
          </a:p>
          <a:p>
            <a:r>
              <a:rPr lang="en-US" altLang="da-DK" sz="1800" b="0">
                <a:latin typeface="Arial" charset="0"/>
              </a:rPr>
              <a:t>1a.	Guest booked in advance.	Guest and stay	</a:t>
            </a:r>
            <a:r>
              <a:rPr lang="en-US" altLang="da-DK" sz="1800">
                <a:latin typeface="Arial" charset="0"/>
              </a:rPr>
              <a:t>FindGuest</a:t>
            </a:r>
            <a:r>
              <a:rPr lang="en-US" altLang="da-DK" sz="1800" b="0">
                <a:latin typeface="Arial" charset="0"/>
              </a:rPr>
              <a:t>, Stay.</a:t>
            </a:r>
          </a:p>
          <a:p>
            <a:r>
              <a:rPr lang="en-US" altLang="da-DK" sz="1800" b="0">
                <a:latin typeface="Arial" charset="0"/>
              </a:rPr>
              <a:t>	</a:t>
            </a:r>
            <a:r>
              <a:rPr lang="en-US" altLang="da-DK" sz="1800">
                <a:latin typeface="Arial" charset="0"/>
              </a:rPr>
              <a:t>Problem:</a:t>
            </a:r>
            <a:r>
              <a:rPr lang="en-US" altLang="da-DK" sz="1800" b="0">
                <a:latin typeface="Arial" charset="0"/>
              </a:rPr>
              <a:t> Fuzzy guest ID	details.	</a:t>
            </a:r>
            <a:r>
              <a:rPr lang="en-US" altLang="da-DK" sz="1800">
                <a:latin typeface="Arial" charset="0"/>
              </a:rPr>
              <a:t>Crit:</a:t>
            </a:r>
            <a:r>
              <a:rPr lang="en-US" altLang="da-DK" sz="1800" b="0">
                <a:latin typeface="Arial" charset="0"/>
              </a:rPr>
              <a:t> soundex, ...</a:t>
            </a: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>1b. No suitable room.	All free rooms,	Rooms.					price, discount.	</a:t>
            </a:r>
            <a:r>
              <a:rPr lang="en-US" altLang="da-DK" sz="1800">
                <a:latin typeface="Arial" charset="0"/>
              </a:rPr>
              <a:t>Crit:</a:t>
            </a:r>
            <a:r>
              <a:rPr lang="en-US" altLang="da-DK" sz="1800" b="0">
                <a:latin typeface="Arial" charset="0"/>
              </a:rPr>
              <a:t> period.</a:t>
            </a:r>
          </a:p>
          <a:p>
            <a:r>
              <a:rPr lang="en-US" altLang="da-DK" sz="1800" b="0">
                <a:latin typeface="Arial" charset="0"/>
              </a:rPr>
              <a:t>2.	Record guest data.	Guest detail.	Stay.</a:t>
            </a:r>
          </a:p>
          <a:p>
            <a:r>
              <a:rPr lang="en-US" altLang="da-DK" sz="1800" b="0">
                <a:latin typeface="Arial" charset="0"/>
              </a:rPr>
              <a:t>2a.	Guest recorded at booking.	Guest detail.	</a:t>
            </a:r>
            <a:r>
              <a:rPr lang="en-US" altLang="da-DK" sz="1800">
                <a:latin typeface="Arial" charset="0"/>
              </a:rPr>
              <a:t>FindGuest</a:t>
            </a:r>
            <a:r>
              <a:rPr lang="en-US" altLang="da-DK" sz="1800" b="0">
                <a:latin typeface="Arial" charset="0"/>
              </a:rPr>
              <a:t>, Stay.</a:t>
            </a:r>
          </a:p>
          <a:p>
            <a:r>
              <a:rPr lang="en-US" altLang="da-DK" sz="1800" b="0">
                <a:latin typeface="Arial" charset="0"/>
              </a:rPr>
              <a:t>				</a:t>
            </a:r>
            <a:r>
              <a:rPr lang="en-US" altLang="da-DK" sz="1800">
                <a:latin typeface="Arial" charset="0"/>
              </a:rPr>
              <a:t>Crit:</a:t>
            </a:r>
            <a:r>
              <a:rPr lang="en-US" altLang="da-DK" sz="1800" b="0">
                <a:latin typeface="Arial" charset="0"/>
              </a:rPr>
              <a:t> soundex, ...</a:t>
            </a: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>2b.	Regular	customer.	Guest detail.	</a:t>
            </a:r>
            <a:r>
              <a:rPr lang="en-US" altLang="da-DK" sz="1800">
                <a:latin typeface="Arial" charset="0"/>
              </a:rPr>
              <a:t>FindGuest</a:t>
            </a:r>
            <a:r>
              <a:rPr lang="en-US" altLang="da-DK" sz="1800" b="0">
                <a:latin typeface="Arial" charset="0"/>
              </a:rPr>
              <a:t>, ...</a:t>
            </a:r>
          </a:p>
          <a:p>
            <a:r>
              <a:rPr lang="en-US" altLang="da-DK" sz="1800" b="0">
                <a:latin typeface="Arial" charset="0"/>
              </a:rPr>
              <a:t>3.	Record that guest is	Guest and stay	Stay.</a:t>
            </a:r>
          </a:p>
          <a:p>
            <a:pPr>
              <a:spcAft>
                <a:spcPct val="30000"/>
              </a:spcAft>
            </a:pPr>
            <a:r>
              <a:rPr lang="en-US" altLang="da-DK" sz="1800" b="0">
                <a:latin typeface="Arial" charset="0"/>
              </a:rPr>
              <a:t>	checked in.	details.</a:t>
            </a:r>
          </a:p>
          <a:p>
            <a:r>
              <a:rPr lang="en-US" altLang="da-DK" sz="1800" b="0">
                <a:latin typeface="Arial" charset="0"/>
              </a:rPr>
              <a:t>4.	Deliver key.	Room numbers.	Stay.</a:t>
            </a:r>
          </a:p>
        </p:txBody>
      </p:sp>
      <p:sp>
        <p:nvSpPr>
          <p:cNvPr id="154628" name="Line 2052"/>
          <p:cNvSpPr>
            <a:spLocks noChangeShapeType="1"/>
          </p:cNvSpPr>
          <p:nvPr/>
        </p:nvSpPr>
        <p:spPr bwMode="auto">
          <a:xfrm>
            <a:off x="565150" y="1352550"/>
            <a:ext cx="7854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29" name="Line 2053"/>
          <p:cNvSpPr>
            <a:spLocks noChangeShapeType="1"/>
          </p:cNvSpPr>
          <p:nvPr/>
        </p:nvSpPr>
        <p:spPr bwMode="auto">
          <a:xfrm>
            <a:off x="565150" y="3676650"/>
            <a:ext cx="7854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0" name="Line 2054"/>
          <p:cNvSpPr>
            <a:spLocks noChangeShapeType="1"/>
          </p:cNvSpPr>
          <p:nvPr/>
        </p:nvSpPr>
        <p:spPr bwMode="auto">
          <a:xfrm>
            <a:off x="565150" y="5499100"/>
            <a:ext cx="7854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1" name="Line 2055"/>
          <p:cNvSpPr>
            <a:spLocks noChangeShapeType="1"/>
          </p:cNvSpPr>
          <p:nvPr/>
        </p:nvSpPr>
        <p:spPr bwMode="auto">
          <a:xfrm>
            <a:off x="565150" y="1714500"/>
            <a:ext cx="7854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2" name="Line 2056"/>
          <p:cNvSpPr>
            <a:spLocks noChangeShapeType="1"/>
          </p:cNvSpPr>
          <p:nvPr/>
        </p:nvSpPr>
        <p:spPr bwMode="auto">
          <a:xfrm>
            <a:off x="565150" y="2552700"/>
            <a:ext cx="7854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3" name="Line 2057"/>
          <p:cNvSpPr>
            <a:spLocks noChangeShapeType="1"/>
          </p:cNvSpPr>
          <p:nvPr/>
        </p:nvSpPr>
        <p:spPr bwMode="auto">
          <a:xfrm>
            <a:off x="565150" y="3086100"/>
            <a:ext cx="7854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4" name="Line 2058"/>
          <p:cNvSpPr>
            <a:spLocks noChangeShapeType="1"/>
          </p:cNvSpPr>
          <p:nvPr/>
        </p:nvSpPr>
        <p:spPr bwMode="auto">
          <a:xfrm>
            <a:off x="565150" y="4000500"/>
            <a:ext cx="7854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5" name="Line 2059"/>
          <p:cNvSpPr>
            <a:spLocks noChangeShapeType="1"/>
          </p:cNvSpPr>
          <p:nvPr/>
        </p:nvSpPr>
        <p:spPr bwMode="auto">
          <a:xfrm>
            <a:off x="565150" y="4530725"/>
            <a:ext cx="78549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6" name="Line 2060"/>
          <p:cNvSpPr>
            <a:spLocks noChangeShapeType="1"/>
          </p:cNvSpPr>
          <p:nvPr/>
        </p:nvSpPr>
        <p:spPr bwMode="auto">
          <a:xfrm>
            <a:off x="3886200" y="1352550"/>
            <a:ext cx="0" cy="454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7" name="Line 2061"/>
          <p:cNvSpPr>
            <a:spLocks noChangeShapeType="1"/>
          </p:cNvSpPr>
          <p:nvPr/>
        </p:nvSpPr>
        <p:spPr bwMode="auto">
          <a:xfrm>
            <a:off x="6083300" y="1352550"/>
            <a:ext cx="0" cy="4540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4638" name="Line 2062"/>
          <p:cNvSpPr>
            <a:spLocks noChangeShapeType="1"/>
          </p:cNvSpPr>
          <p:nvPr/>
        </p:nvSpPr>
        <p:spPr bwMode="auto">
          <a:xfrm>
            <a:off x="565150" y="4876800"/>
            <a:ext cx="7854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6.5A  Data model vs. Virtual windows</a:t>
            </a:r>
          </a:p>
        </p:txBody>
      </p:sp>
      <p:sp>
        <p:nvSpPr>
          <p:cNvPr id="147549" name="AutoShape 93"/>
          <p:cNvSpPr>
            <a:spLocks noChangeArrowheads="1"/>
          </p:cNvSpPr>
          <p:nvPr/>
        </p:nvSpPr>
        <p:spPr bwMode="auto">
          <a:xfrm>
            <a:off x="1397000" y="2301875"/>
            <a:ext cx="1333500" cy="1952625"/>
          </a:xfrm>
          <a:prstGeom prst="roundRect">
            <a:avLst>
              <a:gd name="adj" fmla="val 25954"/>
            </a:avLst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7550" name="Rectangle 94"/>
          <p:cNvSpPr>
            <a:spLocks noChangeArrowheads="1"/>
          </p:cNvSpPr>
          <p:nvPr/>
        </p:nvSpPr>
        <p:spPr bwMode="auto">
          <a:xfrm>
            <a:off x="1570038" y="1735138"/>
            <a:ext cx="900112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Stay</a:t>
            </a:r>
          </a:p>
        </p:txBody>
      </p:sp>
      <p:sp>
        <p:nvSpPr>
          <p:cNvPr id="147551" name="Rectangle 95"/>
          <p:cNvSpPr>
            <a:spLocks noChangeArrowheads="1"/>
          </p:cNvSpPr>
          <p:nvPr/>
        </p:nvSpPr>
        <p:spPr bwMode="auto">
          <a:xfrm>
            <a:off x="1570038" y="2544763"/>
            <a:ext cx="900112" cy="606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/>
          <a:p>
            <a:r>
              <a:rPr lang="en-US" altLang="da-DK"/>
              <a:t>Room</a:t>
            </a:r>
          </a:p>
          <a:p>
            <a:r>
              <a:rPr lang="en-US" altLang="da-DK"/>
              <a:t>State</a:t>
            </a:r>
          </a:p>
        </p:txBody>
      </p:sp>
      <p:sp>
        <p:nvSpPr>
          <p:cNvPr id="147552" name="Rectangle 96"/>
          <p:cNvSpPr>
            <a:spLocks noChangeArrowheads="1"/>
          </p:cNvSpPr>
          <p:nvPr/>
        </p:nvSpPr>
        <p:spPr bwMode="auto">
          <a:xfrm>
            <a:off x="1570038" y="3552825"/>
            <a:ext cx="900112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Room</a:t>
            </a:r>
          </a:p>
        </p:txBody>
      </p:sp>
      <p:sp>
        <p:nvSpPr>
          <p:cNvPr id="147553" name="Rectangle 97"/>
          <p:cNvSpPr>
            <a:spLocks noChangeArrowheads="1"/>
          </p:cNvSpPr>
          <p:nvPr/>
        </p:nvSpPr>
        <p:spPr bwMode="auto">
          <a:xfrm>
            <a:off x="3021013" y="1608138"/>
            <a:ext cx="11049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da-DK"/>
              <a:t>Service</a:t>
            </a:r>
          </a:p>
          <a:p>
            <a:r>
              <a:rPr lang="en-US" altLang="da-DK"/>
              <a:t>Received</a:t>
            </a:r>
          </a:p>
        </p:txBody>
      </p:sp>
      <p:sp>
        <p:nvSpPr>
          <p:cNvPr id="147554" name="Rectangle 98"/>
          <p:cNvSpPr>
            <a:spLocks noChangeArrowheads="1"/>
          </p:cNvSpPr>
          <p:nvPr/>
        </p:nvSpPr>
        <p:spPr bwMode="auto">
          <a:xfrm>
            <a:off x="4802188" y="1598613"/>
            <a:ext cx="9144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r>
              <a:rPr lang="en-US" altLang="da-DK"/>
              <a:t>Service</a:t>
            </a:r>
          </a:p>
          <a:p>
            <a:r>
              <a:rPr lang="en-US" altLang="da-DK"/>
              <a:t>Type</a:t>
            </a:r>
          </a:p>
        </p:txBody>
      </p:sp>
      <p:cxnSp>
        <p:nvCxnSpPr>
          <p:cNvPr id="147555" name="AutoShape 99"/>
          <p:cNvCxnSpPr>
            <a:cxnSpLocks noChangeShapeType="1"/>
            <a:stCxn id="147550" idx="2"/>
            <a:endCxn id="147551" idx="0"/>
          </p:cNvCxnSpPr>
          <p:nvPr/>
        </p:nvCxnSpPr>
        <p:spPr bwMode="auto">
          <a:xfrm>
            <a:off x="2020888" y="2127250"/>
            <a:ext cx="0" cy="403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556" name="AutoShape 100"/>
          <p:cNvCxnSpPr>
            <a:cxnSpLocks noChangeShapeType="1"/>
            <a:stCxn id="147551" idx="2"/>
            <a:endCxn id="147552" idx="0"/>
          </p:cNvCxnSpPr>
          <p:nvPr/>
        </p:nvCxnSpPr>
        <p:spPr bwMode="auto">
          <a:xfrm>
            <a:off x="2020888" y="3165475"/>
            <a:ext cx="0" cy="3730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7557" name="Line 101"/>
          <p:cNvSpPr>
            <a:spLocks noChangeShapeType="1"/>
          </p:cNvSpPr>
          <p:nvPr/>
        </p:nvSpPr>
        <p:spPr bwMode="auto">
          <a:xfrm>
            <a:off x="2208213" y="1931988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cxnSp>
        <p:nvCxnSpPr>
          <p:cNvPr id="147558" name="AutoShape 102"/>
          <p:cNvCxnSpPr>
            <a:cxnSpLocks noChangeShapeType="1"/>
            <a:stCxn id="147550" idx="3"/>
            <a:endCxn id="147553" idx="1"/>
          </p:cNvCxnSpPr>
          <p:nvPr/>
        </p:nvCxnSpPr>
        <p:spPr bwMode="auto">
          <a:xfrm>
            <a:off x="2484438" y="1924050"/>
            <a:ext cx="522287" cy="9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559" name="AutoShape 103"/>
          <p:cNvCxnSpPr>
            <a:cxnSpLocks noChangeShapeType="1"/>
            <a:stCxn id="147553" idx="3"/>
            <a:endCxn id="147554" idx="1"/>
          </p:cNvCxnSpPr>
          <p:nvPr/>
        </p:nvCxnSpPr>
        <p:spPr bwMode="auto">
          <a:xfrm flipV="1">
            <a:off x="4140200" y="1924050"/>
            <a:ext cx="647700" cy="9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7560" name="Group 104"/>
          <p:cNvGrpSpPr>
            <a:grpSpLocks/>
          </p:cNvGrpSpPr>
          <p:nvPr/>
        </p:nvGrpSpPr>
        <p:grpSpPr bwMode="auto">
          <a:xfrm rot="-5400000">
            <a:off x="2827338" y="1839912"/>
            <a:ext cx="203200" cy="168275"/>
            <a:chOff x="1918" y="3762"/>
            <a:chExt cx="128" cy="106"/>
          </a:xfrm>
        </p:grpSpPr>
        <p:sp>
          <p:nvSpPr>
            <p:cNvPr id="147561" name="Line 105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7562" name="Line 106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47563" name="Group 107"/>
          <p:cNvGrpSpPr>
            <a:grpSpLocks/>
          </p:cNvGrpSpPr>
          <p:nvPr/>
        </p:nvGrpSpPr>
        <p:grpSpPr bwMode="auto">
          <a:xfrm rot="5400000">
            <a:off x="4090988" y="1841500"/>
            <a:ext cx="203200" cy="168275"/>
            <a:chOff x="1918" y="3762"/>
            <a:chExt cx="128" cy="106"/>
          </a:xfrm>
        </p:grpSpPr>
        <p:sp>
          <p:nvSpPr>
            <p:cNvPr id="147564" name="Line 108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7565" name="Line 109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47566" name="Group 110"/>
          <p:cNvGrpSpPr>
            <a:grpSpLocks/>
          </p:cNvGrpSpPr>
          <p:nvPr/>
        </p:nvGrpSpPr>
        <p:grpSpPr bwMode="auto">
          <a:xfrm flipV="1">
            <a:off x="1919288" y="3132138"/>
            <a:ext cx="203200" cy="168275"/>
            <a:chOff x="1918" y="3762"/>
            <a:chExt cx="128" cy="106"/>
          </a:xfrm>
        </p:grpSpPr>
        <p:sp>
          <p:nvSpPr>
            <p:cNvPr id="147567" name="Line 111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7568" name="Line 112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47569" name="Group 113"/>
          <p:cNvGrpSpPr>
            <a:grpSpLocks/>
          </p:cNvGrpSpPr>
          <p:nvPr/>
        </p:nvGrpSpPr>
        <p:grpSpPr bwMode="auto">
          <a:xfrm>
            <a:off x="1919288" y="2376488"/>
            <a:ext cx="203200" cy="168275"/>
            <a:chOff x="1918" y="3762"/>
            <a:chExt cx="128" cy="106"/>
          </a:xfrm>
        </p:grpSpPr>
        <p:sp>
          <p:nvSpPr>
            <p:cNvPr id="147570" name="Line 114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7571" name="Line 115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47578" name="Rectangle 122"/>
          <p:cNvSpPr>
            <a:spLocks noChangeArrowheads="1"/>
          </p:cNvSpPr>
          <p:nvPr/>
        </p:nvSpPr>
        <p:spPr bwMode="auto">
          <a:xfrm>
            <a:off x="1570038" y="858838"/>
            <a:ext cx="900112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/>
          <a:p>
            <a:r>
              <a:rPr lang="en-US" altLang="da-DK"/>
              <a:t>Guest</a:t>
            </a:r>
          </a:p>
        </p:txBody>
      </p:sp>
      <p:cxnSp>
        <p:nvCxnSpPr>
          <p:cNvPr id="147579" name="AutoShape 123"/>
          <p:cNvCxnSpPr>
            <a:cxnSpLocks noChangeShapeType="1"/>
            <a:stCxn id="147578" idx="2"/>
            <a:endCxn id="147550" idx="0"/>
          </p:cNvCxnSpPr>
          <p:nvPr/>
        </p:nvCxnSpPr>
        <p:spPr bwMode="auto">
          <a:xfrm>
            <a:off x="2020888" y="1250950"/>
            <a:ext cx="0" cy="469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7580" name="Group 124"/>
          <p:cNvGrpSpPr>
            <a:grpSpLocks/>
          </p:cNvGrpSpPr>
          <p:nvPr/>
        </p:nvGrpSpPr>
        <p:grpSpPr bwMode="auto">
          <a:xfrm>
            <a:off x="1919288" y="1566863"/>
            <a:ext cx="203200" cy="168275"/>
            <a:chOff x="1918" y="3762"/>
            <a:chExt cx="128" cy="106"/>
          </a:xfrm>
        </p:grpSpPr>
        <p:sp>
          <p:nvSpPr>
            <p:cNvPr id="147581" name="Line 125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7582" name="Line 126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47585" name="Group 129"/>
          <p:cNvGrpSpPr>
            <a:grpSpLocks/>
          </p:cNvGrpSpPr>
          <p:nvPr/>
        </p:nvGrpSpPr>
        <p:grpSpPr bwMode="auto">
          <a:xfrm>
            <a:off x="1206500" y="685800"/>
            <a:ext cx="4349750" cy="2867025"/>
            <a:chOff x="760" y="432"/>
            <a:chExt cx="2740" cy="1806"/>
          </a:xfrm>
        </p:grpSpPr>
        <p:sp>
          <p:nvSpPr>
            <p:cNvPr id="147548" name="Freeform 92"/>
            <p:cNvSpPr>
              <a:spLocks/>
            </p:cNvSpPr>
            <p:nvPr/>
          </p:nvSpPr>
          <p:spPr bwMode="auto">
            <a:xfrm>
              <a:off x="760" y="432"/>
              <a:ext cx="2256" cy="1806"/>
            </a:xfrm>
            <a:custGeom>
              <a:avLst/>
              <a:gdLst>
                <a:gd name="T0" fmla="*/ 30 w 2256"/>
                <a:gd name="T1" fmla="*/ 498 h 1806"/>
                <a:gd name="T2" fmla="*/ 306 w 2256"/>
                <a:gd name="T3" fmla="*/ 30 h 1806"/>
                <a:gd name="T4" fmla="*/ 1554 w 2256"/>
                <a:gd name="T5" fmla="*/ 174 h 1806"/>
                <a:gd name="T6" fmla="*/ 2256 w 2256"/>
                <a:gd name="T7" fmla="*/ 865 h 1806"/>
                <a:gd name="T8" fmla="*/ 1352 w 2256"/>
                <a:gd name="T9" fmla="*/ 1304 h 1806"/>
                <a:gd name="T10" fmla="*/ 678 w 2256"/>
                <a:gd name="T11" fmla="*/ 1806 h 1806"/>
                <a:gd name="T12" fmla="*/ 372 w 2256"/>
                <a:gd name="T13" fmla="*/ 1663 h 1806"/>
                <a:gd name="T14" fmla="*/ 48 w 2256"/>
                <a:gd name="T15" fmla="*/ 1483 h 1806"/>
                <a:gd name="T16" fmla="*/ 30 w 2256"/>
                <a:gd name="T17" fmla="*/ 498 h 1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6" h="1806">
                  <a:moveTo>
                    <a:pt x="30" y="498"/>
                  </a:moveTo>
                  <a:cubicBezTo>
                    <a:pt x="60" y="324"/>
                    <a:pt x="90" y="60"/>
                    <a:pt x="306" y="30"/>
                  </a:cubicBezTo>
                  <a:cubicBezTo>
                    <a:pt x="522" y="0"/>
                    <a:pt x="1362" y="30"/>
                    <a:pt x="1554" y="174"/>
                  </a:cubicBezTo>
                  <a:cubicBezTo>
                    <a:pt x="1746" y="318"/>
                    <a:pt x="1976" y="776"/>
                    <a:pt x="2256" y="865"/>
                  </a:cubicBezTo>
                  <a:cubicBezTo>
                    <a:pt x="2016" y="952"/>
                    <a:pt x="1620" y="1150"/>
                    <a:pt x="1352" y="1304"/>
                  </a:cubicBezTo>
                  <a:cubicBezTo>
                    <a:pt x="1084" y="1458"/>
                    <a:pt x="726" y="1704"/>
                    <a:pt x="678" y="1806"/>
                  </a:cubicBezTo>
                  <a:cubicBezTo>
                    <a:pt x="654" y="1698"/>
                    <a:pt x="504" y="1675"/>
                    <a:pt x="372" y="1663"/>
                  </a:cubicBezTo>
                  <a:cubicBezTo>
                    <a:pt x="240" y="1651"/>
                    <a:pt x="72" y="1627"/>
                    <a:pt x="48" y="1483"/>
                  </a:cubicBezTo>
                  <a:cubicBezTo>
                    <a:pt x="24" y="1339"/>
                    <a:pt x="0" y="672"/>
                    <a:pt x="30" y="498"/>
                  </a:cubicBez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47583" name="AutoShape 127"/>
            <p:cNvSpPr>
              <a:spLocks/>
            </p:cNvSpPr>
            <p:nvPr/>
          </p:nvSpPr>
          <p:spPr bwMode="auto">
            <a:xfrm>
              <a:off x="2610" y="1887"/>
              <a:ext cx="890" cy="191"/>
            </a:xfrm>
            <a:prstGeom prst="callout1">
              <a:avLst>
                <a:gd name="adj1" fmla="val 37694"/>
                <a:gd name="adj2" fmla="val -5394"/>
                <a:gd name="adj3" fmla="val -83245"/>
                <a:gd name="adj4" fmla="val -5123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da-DK"/>
                <a:t>Stay window</a:t>
              </a:r>
            </a:p>
          </p:txBody>
        </p:sp>
      </p:grpSp>
      <p:sp>
        <p:nvSpPr>
          <p:cNvPr id="147584" name="AutoShape 128"/>
          <p:cNvSpPr>
            <a:spLocks/>
          </p:cNvSpPr>
          <p:nvPr/>
        </p:nvSpPr>
        <p:spPr bwMode="auto">
          <a:xfrm>
            <a:off x="3516313" y="3871913"/>
            <a:ext cx="1704975" cy="303212"/>
          </a:xfrm>
          <a:prstGeom prst="callout1">
            <a:avLst>
              <a:gd name="adj1" fmla="val 37694"/>
              <a:gd name="adj2" fmla="val -4468"/>
              <a:gd name="adj3" fmla="val -77486"/>
              <a:gd name="adj4" fmla="val -47019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altLang="da-DK"/>
              <a:t>Rooms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037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>
                <a:latin typeface="Arial" charset="0"/>
              </a:rPr>
              <a:t>Fig 6.5B  CREDO check</a:t>
            </a:r>
          </a:p>
        </p:txBody>
      </p:sp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449263" y="579438"/>
            <a:ext cx="40925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/>
              <a:t>Create, Read, Edit, Delete, Overview</a:t>
            </a:r>
          </a:p>
        </p:txBody>
      </p:sp>
      <p:sp>
        <p:nvSpPr>
          <p:cNvPr id="158725" name="Text Box 5"/>
          <p:cNvSpPr txBox="1">
            <a:spLocks noChangeArrowheads="1"/>
          </p:cNvSpPr>
          <p:nvPr/>
        </p:nvSpPr>
        <p:spPr bwMode="auto">
          <a:xfrm>
            <a:off x="549275" y="2876550"/>
            <a:ext cx="5565775" cy="1981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Stay	CRE  	CRED	  r  	   re  O	CREDO	  R	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Rooms		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Breakfast	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Service charges	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	</a:t>
            </a:r>
          </a:p>
        </p:txBody>
      </p:sp>
      <p:sp>
        <p:nvSpPr>
          <p:cNvPr id="158726" name="Text Box 6"/>
          <p:cNvSpPr txBox="1">
            <a:spLocks noChangeArrowheads="1"/>
          </p:cNvSpPr>
          <p:nvPr/>
        </p:nvSpPr>
        <p:spPr bwMode="auto">
          <a:xfrm>
            <a:off x="449263" y="1112838"/>
            <a:ext cx="4067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altLang="da-DK"/>
              <a:t>Data model versus virtual windows:</a:t>
            </a:r>
          </a:p>
        </p:txBody>
      </p:sp>
      <p:sp>
        <p:nvSpPr>
          <p:cNvPr id="158727" name="Text Box 7"/>
          <p:cNvSpPr txBox="1">
            <a:spLocks noChangeArrowheads="1"/>
          </p:cNvSpPr>
          <p:nvPr/>
        </p:nvSpPr>
        <p:spPr bwMode="auto">
          <a:xfrm rot="-5400000">
            <a:off x="3896519" y="-123031"/>
            <a:ext cx="1309688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noProof="1">
                <a:latin typeface="Arial Narrow" pitchFamily="34" charset="0"/>
              </a:rPr>
              <a:t>Guest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Stay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Room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RoomState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ServiceRec.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ServiceType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Missing</a:t>
            </a:r>
          </a:p>
          <a:p>
            <a:pPr algn="l"/>
            <a:r>
              <a:rPr lang="da-DK" altLang="da-DK" noProof="1">
                <a:latin typeface="Arial Narrow" pitchFamily="34" charset="0"/>
              </a:rPr>
              <a:t>window data</a:t>
            </a:r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549275" y="1582738"/>
            <a:ext cx="5565775" cy="32750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158729" name="Group 9"/>
          <p:cNvGrpSpPr>
            <a:grpSpLocks/>
          </p:cNvGrpSpPr>
          <p:nvPr/>
        </p:nvGrpSpPr>
        <p:grpSpPr bwMode="auto">
          <a:xfrm>
            <a:off x="2039938" y="1582738"/>
            <a:ext cx="3332162" cy="3275012"/>
            <a:chOff x="1285" y="925"/>
            <a:chExt cx="2099" cy="2747"/>
          </a:xfrm>
        </p:grpSpPr>
        <p:sp>
          <p:nvSpPr>
            <p:cNvPr id="158730" name="Line 10"/>
            <p:cNvSpPr>
              <a:spLocks noChangeShapeType="1"/>
            </p:cNvSpPr>
            <p:nvPr/>
          </p:nvSpPr>
          <p:spPr bwMode="auto">
            <a:xfrm>
              <a:off x="1285" y="925"/>
              <a:ext cx="0" cy="274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58731" name="Line 11"/>
            <p:cNvSpPr>
              <a:spLocks noChangeShapeType="1"/>
            </p:cNvSpPr>
            <p:nvPr/>
          </p:nvSpPr>
          <p:spPr bwMode="auto">
            <a:xfrm>
              <a:off x="1704" y="925"/>
              <a:ext cx="0" cy="27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58732" name="Line 12"/>
            <p:cNvSpPr>
              <a:spLocks noChangeShapeType="1"/>
            </p:cNvSpPr>
            <p:nvPr/>
          </p:nvSpPr>
          <p:spPr bwMode="auto">
            <a:xfrm>
              <a:off x="2124" y="925"/>
              <a:ext cx="0" cy="27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58733" name="Line 13"/>
            <p:cNvSpPr>
              <a:spLocks noChangeShapeType="1"/>
            </p:cNvSpPr>
            <p:nvPr/>
          </p:nvSpPr>
          <p:spPr bwMode="auto">
            <a:xfrm>
              <a:off x="2544" y="925"/>
              <a:ext cx="0" cy="27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58734" name="Line 14"/>
            <p:cNvSpPr>
              <a:spLocks noChangeShapeType="1"/>
            </p:cNvSpPr>
            <p:nvPr/>
          </p:nvSpPr>
          <p:spPr bwMode="auto">
            <a:xfrm>
              <a:off x="2964" y="925"/>
              <a:ext cx="0" cy="27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  <p:sp>
          <p:nvSpPr>
            <p:cNvPr id="158735" name="Line 15"/>
            <p:cNvSpPr>
              <a:spLocks noChangeShapeType="1"/>
            </p:cNvSpPr>
            <p:nvPr/>
          </p:nvSpPr>
          <p:spPr bwMode="auto">
            <a:xfrm>
              <a:off x="3384" y="925"/>
              <a:ext cx="0" cy="27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158736" name="Line 16"/>
          <p:cNvSpPr>
            <a:spLocks noChangeShapeType="1"/>
          </p:cNvSpPr>
          <p:nvPr/>
        </p:nvSpPr>
        <p:spPr bwMode="auto">
          <a:xfrm>
            <a:off x="549275" y="3333750"/>
            <a:ext cx="6342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58737" name="Line 17"/>
          <p:cNvSpPr>
            <a:spLocks noChangeShapeType="1"/>
          </p:cNvSpPr>
          <p:nvPr/>
        </p:nvSpPr>
        <p:spPr bwMode="auto">
          <a:xfrm>
            <a:off x="549275" y="3705225"/>
            <a:ext cx="6342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58738" name="Line 18"/>
          <p:cNvSpPr>
            <a:spLocks noChangeShapeType="1"/>
          </p:cNvSpPr>
          <p:nvPr/>
        </p:nvSpPr>
        <p:spPr bwMode="auto">
          <a:xfrm>
            <a:off x="549275" y="4076700"/>
            <a:ext cx="6342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58739" name="Line 19"/>
          <p:cNvSpPr>
            <a:spLocks noChangeShapeType="1"/>
          </p:cNvSpPr>
          <p:nvPr/>
        </p:nvSpPr>
        <p:spPr bwMode="auto">
          <a:xfrm>
            <a:off x="549275" y="4457700"/>
            <a:ext cx="5565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58740" name="Line 20"/>
          <p:cNvSpPr>
            <a:spLocks noChangeShapeType="1"/>
          </p:cNvSpPr>
          <p:nvPr/>
        </p:nvSpPr>
        <p:spPr bwMode="auto">
          <a:xfrm>
            <a:off x="549275" y="1582738"/>
            <a:ext cx="1490663" cy="1292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58741" name="Text Box 21"/>
          <p:cNvSpPr txBox="1">
            <a:spLocks noChangeArrowheads="1"/>
          </p:cNvSpPr>
          <p:nvPr/>
        </p:nvSpPr>
        <p:spPr bwMode="auto">
          <a:xfrm>
            <a:off x="1089025" y="1617663"/>
            <a:ext cx="819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noProof="1"/>
              <a:t>Entity</a:t>
            </a:r>
          </a:p>
        </p:txBody>
      </p:sp>
      <p:sp>
        <p:nvSpPr>
          <p:cNvPr id="158742" name="Text Box 22"/>
          <p:cNvSpPr txBox="1">
            <a:spLocks noChangeArrowheads="1"/>
          </p:cNvSpPr>
          <p:nvPr/>
        </p:nvSpPr>
        <p:spPr bwMode="auto">
          <a:xfrm>
            <a:off x="568325" y="2184400"/>
            <a:ext cx="102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noProof="1"/>
              <a:t>Virt.</a:t>
            </a:r>
          </a:p>
          <a:p>
            <a:pPr algn="l"/>
            <a:r>
              <a:rPr lang="da-DK" altLang="da-DK" noProof="1"/>
              <a:t>window</a:t>
            </a:r>
          </a:p>
        </p:txBody>
      </p:sp>
      <p:sp>
        <p:nvSpPr>
          <p:cNvPr id="158743" name="Rectangle 23"/>
          <p:cNvSpPr>
            <a:spLocks noChangeArrowheads="1"/>
          </p:cNvSpPr>
          <p:nvPr/>
        </p:nvSpPr>
        <p:spPr bwMode="auto">
          <a:xfrm>
            <a:off x="6118225" y="1584325"/>
            <a:ext cx="773113" cy="2873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58744" name="Line 24"/>
          <p:cNvSpPr>
            <a:spLocks noChangeShapeType="1"/>
          </p:cNvSpPr>
          <p:nvPr/>
        </p:nvSpPr>
        <p:spPr bwMode="auto">
          <a:xfrm>
            <a:off x="6118225" y="2884488"/>
            <a:ext cx="7731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58746" name="Text Box 26"/>
          <p:cNvSpPr txBox="1">
            <a:spLocks noChangeArrowheads="1"/>
          </p:cNvSpPr>
          <p:nvPr/>
        </p:nvSpPr>
        <p:spPr bwMode="auto">
          <a:xfrm>
            <a:off x="6118225" y="3614738"/>
            <a:ext cx="773113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roomID</a:t>
            </a:r>
          </a:p>
        </p:txBody>
      </p:sp>
      <p:sp>
        <p:nvSpPr>
          <p:cNvPr id="158747" name="Text Box 27"/>
          <p:cNvSpPr txBox="1">
            <a:spLocks noChangeArrowheads="1"/>
          </p:cNvSpPr>
          <p:nvPr/>
        </p:nvSpPr>
        <p:spPr bwMode="auto">
          <a:xfrm>
            <a:off x="549275" y="4872038"/>
            <a:ext cx="63150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731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a-DK" altLang="da-DK" sz="1600">
                <a:latin typeface="Arial Narrow" pitchFamily="34" charset="0"/>
              </a:rPr>
              <a:t>Notes: 	</a:t>
            </a:r>
            <a:r>
              <a:rPr lang="da-DK" altLang="da-DK" sz="1600" b="0">
                <a:latin typeface="Arial Narrow" pitchFamily="34" charset="0"/>
              </a:rPr>
              <a:t>RoomState: personCount editable through Stay, all states through Rooms.</a:t>
            </a:r>
          </a:p>
          <a:p>
            <a:r>
              <a:rPr lang="da-DK" altLang="da-DK" sz="1600" b="0">
                <a:latin typeface="Arial Narrow" pitchFamily="34" charset="0"/>
              </a:rPr>
              <a:t>	Breakfast: roomId . . .</a:t>
            </a:r>
            <a:endParaRPr lang="en-GB" altLang="da-DK" sz="1600" b="0">
              <a:latin typeface="Arial Narrow" pitchFamily="34" charset="0"/>
            </a:endParaRPr>
          </a:p>
        </p:txBody>
      </p:sp>
      <p:sp>
        <p:nvSpPr>
          <p:cNvPr id="158748" name="Text Box 28"/>
          <p:cNvSpPr txBox="1">
            <a:spLocks noChangeArrowheads="1"/>
          </p:cNvSpPr>
          <p:nvPr/>
        </p:nvSpPr>
        <p:spPr bwMode="auto">
          <a:xfrm>
            <a:off x="563563" y="3257550"/>
            <a:ext cx="5565775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	  	 	CREDO	   re  O	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			  r		CReDO	  R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						CREDO</a:t>
            </a:r>
          </a:p>
        </p:txBody>
      </p:sp>
      <p:sp>
        <p:nvSpPr>
          <p:cNvPr id="158749" name="Text Box 29"/>
          <p:cNvSpPr txBox="1">
            <a:spLocks noChangeArrowheads="1"/>
          </p:cNvSpPr>
          <p:nvPr/>
        </p:nvSpPr>
        <p:spPr bwMode="auto">
          <a:xfrm>
            <a:off x="568325" y="4376738"/>
            <a:ext cx="556577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Missing fncts	       DO	          O		 (C)   D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46" grpId="0" autoUpdateAnimBg="0"/>
      <p:bldP spid="158747" grpId="0" autoUpdateAnimBg="0"/>
      <p:bldP spid="158748" grpId="0" autoUpdateAnimBg="0"/>
      <p:bldP spid="15874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28" name="Rectangle 24"/>
          <p:cNvSpPr>
            <a:spLocks noChangeArrowheads="1"/>
          </p:cNvSpPr>
          <p:nvPr/>
        </p:nvSpPr>
        <p:spPr bwMode="auto">
          <a:xfrm>
            <a:off x="457200" y="635000"/>
            <a:ext cx="293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r>
              <a:rPr lang="en-US" altLang="da-DK"/>
              <a:t>Data model versus tasks:</a:t>
            </a:r>
            <a:endParaRPr lang="en-US" altLang="da-DK" noProof="1"/>
          </a:p>
        </p:txBody>
      </p:sp>
      <p:sp>
        <p:nvSpPr>
          <p:cNvPr id="149531" name="Text Box 27"/>
          <p:cNvSpPr txBox="1">
            <a:spLocks noChangeArrowheads="1"/>
          </p:cNvSpPr>
          <p:nvPr/>
        </p:nvSpPr>
        <p:spPr bwMode="auto">
          <a:xfrm>
            <a:off x="552450" y="2401888"/>
            <a:ext cx="5565775" cy="30670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Book	CRE  O	C    	         O	  Re  O		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CheckinBooked	  RE	    E  O	         O	  Re 	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CheckinNonbkd	CRE  O	C  	         O	  Re  O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Checkout	   RE	    E  O	  R	     e	  R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ChangeRoom	  	  R	         O	  Re  O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RecordService			         O		C      O	  R        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PriceChange			C  EDO			CREDO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Missing tasks	      D	  D		(C) e D	    ED</a:t>
            </a:r>
          </a:p>
        </p:txBody>
      </p:sp>
      <p:sp>
        <p:nvSpPr>
          <p:cNvPr id="149533" name="Rectangle 29"/>
          <p:cNvSpPr>
            <a:spLocks noChangeArrowheads="1"/>
          </p:cNvSpPr>
          <p:nvPr/>
        </p:nvSpPr>
        <p:spPr bwMode="auto">
          <a:xfrm>
            <a:off x="552450" y="1108075"/>
            <a:ext cx="5565775" cy="43608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34" name="Line 30"/>
          <p:cNvSpPr>
            <a:spLocks noChangeShapeType="1"/>
          </p:cNvSpPr>
          <p:nvPr/>
        </p:nvSpPr>
        <p:spPr bwMode="auto">
          <a:xfrm>
            <a:off x="2043113" y="1108075"/>
            <a:ext cx="0" cy="4360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35" name="Line 31"/>
          <p:cNvSpPr>
            <a:spLocks noChangeShapeType="1"/>
          </p:cNvSpPr>
          <p:nvPr/>
        </p:nvSpPr>
        <p:spPr bwMode="auto">
          <a:xfrm>
            <a:off x="2708275" y="1108075"/>
            <a:ext cx="0" cy="4360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36" name="Line 32"/>
          <p:cNvSpPr>
            <a:spLocks noChangeShapeType="1"/>
          </p:cNvSpPr>
          <p:nvPr/>
        </p:nvSpPr>
        <p:spPr bwMode="auto">
          <a:xfrm>
            <a:off x="3375025" y="1108075"/>
            <a:ext cx="0" cy="4360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37" name="Line 33"/>
          <p:cNvSpPr>
            <a:spLocks noChangeShapeType="1"/>
          </p:cNvSpPr>
          <p:nvPr/>
        </p:nvSpPr>
        <p:spPr bwMode="auto">
          <a:xfrm>
            <a:off x="4041775" y="1108075"/>
            <a:ext cx="0" cy="4360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38" name="Line 34"/>
          <p:cNvSpPr>
            <a:spLocks noChangeShapeType="1"/>
          </p:cNvSpPr>
          <p:nvPr/>
        </p:nvSpPr>
        <p:spPr bwMode="auto">
          <a:xfrm>
            <a:off x="4708525" y="1108075"/>
            <a:ext cx="0" cy="4360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39" name="Line 35"/>
          <p:cNvSpPr>
            <a:spLocks noChangeShapeType="1"/>
          </p:cNvSpPr>
          <p:nvPr/>
        </p:nvSpPr>
        <p:spPr bwMode="auto">
          <a:xfrm>
            <a:off x="5375275" y="1108075"/>
            <a:ext cx="0" cy="4360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40" name="Line 36"/>
          <p:cNvSpPr>
            <a:spLocks noChangeShapeType="1"/>
          </p:cNvSpPr>
          <p:nvPr/>
        </p:nvSpPr>
        <p:spPr bwMode="auto">
          <a:xfrm>
            <a:off x="552450" y="2859088"/>
            <a:ext cx="6338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41" name="Line 37"/>
          <p:cNvSpPr>
            <a:spLocks noChangeShapeType="1"/>
          </p:cNvSpPr>
          <p:nvPr/>
        </p:nvSpPr>
        <p:spPr bwMode="auto">
          <a:xfrm>
            <a:off x="552450" y="3230563"/>
            <a:ext cx="6338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42" name="Line 38"/>
          <p:cNvSpPr>
            <a:spLocks noChangeShapeType="1"/>
          </p:cNvSpPr>
          <p:nvPr/>
        </p:nvSpPr>
        <p:spPr bwMode="auto">
          <a:xfrm>
            <a:off x="552450" y="3602038"/>
            <a:ext cx="6338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43" name="Line 39"/>
          <p:cNvSpPr>
            <a:spLocks noChangeShapeType="1"/>
          </p:cNvSpPr>
          <p:nvPr/>
        </p:nvSpPr>
        <p:spPr bwMode="auto">
          <a:xfrm>
            <a:off x="552450" y="3973513"/>
            <a:ext cx="6338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44" name="Line 40"/>
          <p:cNvSpPr>
            <a:spLocks noChangeShapeType="1"/>
          </p:cNvSpPr>
          <p:nvPr/>
        </p:nvSpPr>
        <p:spPr bwMode="auto">
          <a:xfrm>
            <a:off x="552450" y="4344988"/>
            <a:ext cx="6338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45" name="Line 41"/>
          <p:cNvSpPr>
            <a:spLocks noChangeShapeType="1"/>
          </p:cNvSpPr>
          <p:nvPr/>
        </p:nvSpPr>
        <p:spPr bwMode="auto">
          <a:xfrm>
            <a:off x="552450" y="4716463"/>
            <a:ext cx="6338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46" name="Line 42"/>
          <p:cNvSpPr>
            <a:spLocks noChangeShapeType="1"/>
          </p:cNvSpPr>
          <p:nvPr/>
        </p:nvSpPr>
        <p:spPr bwMode="auto">
          <a:xfrm>
            <a:off x="552450" y="5087938"/>
            <a:ext cx="5565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47" name="Line 43"/>
          <p:cNvSpPr>
            <a:spLocks noChangeShapeType="1"/>
          </p:cNvSpPr>
          <p:nvPr/>
        </p:nvSpPr>
        <p:spPr bwMode="auto">
          <a:xfrm>
            <a:off x="552450" y="1108075"/>
            <a:ext cx="1490663" cy="1292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48" name="Text Box 44"/>
          <p:cNvSpPr txBox="1">
            <a:spLocks noChangeArrowheads="1"/>
          </p:cNvSpPr>
          <p:nvPr/>
        </p:nvSpPr>
        <p:spPr bwMode="auto">
          <a:xfrm>
            <a:off x="1092200" y="1143000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noProof="1"/>
              <a:t>Entity</a:t>
            </a:r>
          </a:p>
        </p:txBody>
      </p:sp>
      <p:sp>
        <p:nvSpPr>
          <p:cNvPr id="149549" name="Text Box 45"/>
          <p:cNvSpPr txBox="1">
            <a:spLocks noChangeArrowheads="1"/>
          </p:cNvSpPr>
          <p:nvPr/>
        </p:nvSpPr>
        <p:spPr bwMode="auto">
          <a:xfrm>
            <a:off x="571500" y="1976438"/>
            <a:ext cx="704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noProof="1"/>
              <a:t>Task</a:t>
            </a:r>
          </a:p>
        </p:txBody>
      </p:sp>
      <p:sp>
        <p:nvSpPr>
          <p:cNvPr id="149550" name="Text Box 46"/>
          <p:cNvSpPr txBox="1">
            <a:spLocks noChangeArrowheads="1"/>
          </p:cNvSpPr>
          <p:nvPr/>
        </p:nvSpPr>
        <p:spPr bwMode="auto">
          <a:xfrm rot="-5400000">
            <a:off x="3905250" y="-584199"/>
            <a:ext cx="1292225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a-DK" altLang="da-DK" noProof="1">
                <a:latin typeface="Arial Narrow" pitchFamily="34" charset="0"/>
              </a:rPr>
              <a:t>Guest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Stay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Room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RoomState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ServiceRec.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ServiceType</a:t>
            </a:r>
          </a:p>
          <a:p>
            <a:pPr algn="l">
              <a:spcBef>
                <a:spcPct val="145000"/>
              </a:spcBef>
            </a:pPr>
            <a:r>
              <a:rPr lang="da-DK" altLang="da-DK" noProof="1">
                <a:latin typeface="Arial Narrow" pitchFamily="34" charset="0"/>
              </a:rPr>
              <a:t>Missing</a:t>
            </a:r>
          </a:p>
          <a:p>
            <a:pPr algn="l"/>
            <a:r>
              <a:rPr lang="da-DK" altLang="da-DK" noProof="1">
                <a:latin typeface="Arial Narrow" pitchFamily="34" charset="0"/>
              </a:rPr>
              <a:t>task data</a:t>
            </a:r>
          </a:p>
        </p:txBody>
      </p:sp>
      <p:sp>
        <p:nvSpPr>
          <p:cNvPr id="149551" name="Rectangle 47"/>
          <p:cNvSpPr>
            <a:spLocks noChangeArrowheads="1"/>
          </p:cNvSpPr>
          <p:nvPr/>
        </p:nvSpPr>
        <p:spPr bwMode="auto">
          <a:xfrm>
            <a:off x="6118225" y="1108075"/>
            <a:ext cx="773113" cy="39798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9552" name="Line 48"/>
          <p:cNvSpPr>
            <a:spLocks noChangeShapeType="1"/>
          </p:cNvSpPr>
          <p:nvPr/>
        </p:nvSpPr>
        <p:spPr bwMode="auto">
          <a:xfrm>
            <a:off x="6118225" y="2401888"/>
            <a:ext cx="7731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149554" name="Text Box 50"/>
          <p:cNvSpPr txBox="1">
            <a:spLocks noChangeArrowheads="1"/>
          </p:cNvSpPr>
          <p:nvPr/>
        </p:nvSpPr>
        <p:spPr bwMode="auto">
          <a:xfrm>
            <a:off x="6070600" y="2401888"/>
            <a:ext cx="757238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>
            <a:lvl1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  <a:tab pos="2095500" algn="l"/>
                <a:tab pos="2762250" algn="l"/>
                <a:tab pos="3429000" algn="l"/>
                <a:tab pos="4095750" algn="l"/>
                <a:tab pos="47625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neighbor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neighbor	</a:t>
            </a:r>
          </a:p>
          <a:p>
            <a:pPr>
              <a:lnSpc>
                <a:spcPct val="150000"/>
              </a:lnSpc>
            </a:pPr>
            <a:endParaRPr lang="en-US" altLang="da-DK" sz="160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en-US" altLang="da-DK" sz="160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en-US" altLang="da-DK" sz="160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da-DK" sz="1600">
                <a:latin typeface="Arial Narrow" pitchFamily="34" charset="0"/>
              </a:rPr>
              <a:t>statistics</a:t>
            </a:r>
          </a:p>
        </p:txBody>
      </p:sp>
      <p:sp>
        <p:nvSpPr>
          <p:cNvPr id="149555" name="Text Box 51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a-DK" b="0">
                <a:latin typeface="Arial" charset="0"/>
              </a:rPr>
              <a:t>(Fig 6.5B  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a-DK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11343</TotalTime>
  <Words>660</Words>
  <Application>Microsoft Office PowerPoint</Application>
  <PresentationFormat>On-screen Show (4:3)</PresentationFormat>
  <Paragraphs>558</Paragraphs>
  <Slides>19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Times New Roman</vt:lpstr>
      <vt:lpstr>Arial</vt:lpstr>
      <vt:lpstr>Arial Narrow</vt:lpstr>
      <vt:lpstr>CommonBullets</vt:lpstr>
      <vt:lpstr>Symbol</vt:lpstr>
      <vt:lpstr>Blank Presentation</vt:lpstr>
      <vt:lpstr>Bitmapbillede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171</cp:revision>
  <cp:lastPrinted>2003-08-12T13:22:46Z</cp:lastPrinted>
  <dcterms:created xsi:type="dcterms:W3CDTF">1998-09-07T20:07:06Z</dcterms:created>
  <dcterms:modified xsi:type="dcterms:W3CDTF">2016-01-10T14:18:58Z</dcterms:modified>
</cp:coreProperties>
</file>