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handoutMasterIdLst>
    <p:handoutMasterId r:id="rId10"/>
  </p:handoutMasterIdLst>
  <p:sldIdLst>
    <p:sldId id="260" r:id="rId2"/>
    <p:sldId id="265" r:id="rId3"/>
    <p:sldId id="266" r:id="rId4"/>
    <p:sldId id="261" r:id="rId5"/>
    <p:sldId id="262" r:id="rId6"/>
    <p:sldId id="263" r:id="rId7"/>
    <p:sldId id="264" r:id="rId8"/>
  </p:sldIdLst>
  <p:sldSz cx="9144000" cy="6858000" type="screen4x3"/>
  <p:notesSz cx="6858000" cy="9144000"/>
  <p:defaultTextStyle>
    <a:defPPr>
      <a:defRPr lang="en-GB"/>
    </a:defPPr>
    <a:lvl1pPr algn="ctr"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ctr"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ctr"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ctr"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ctr"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orient="horz" pos="164">
          <p15:clr>
            <a:srgbClr val="A4A3A4"/>
          </p15:clr>
        </p15:guide>
        <p15:guide id="3" pos="2880">
          <p15:clr>
            <a:srgbClr val="A4A3A4"/>
          </p15:clr>
        </p15:guide>
        <p15:guide id="4" pos="33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FFFF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8" d="100"/>
          <a:sy n="108" d="100"/>
        </p:scale>
        <p:origin x="1068" y="102"/>
      </p:cViewPr>
      <p:guideLst>
        <p:guide orient="horz" pos="2160"/>
        <p:guide orient="horz" pos="164"/>
        <p:guide pos="2880"/>
        <p:guide pos="3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5" d="100"/>
          <a:sy n="55" d="100"/>
        </p:scale>
        <p:origin x="-175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none" lIns="91440" tIns="45720" rIns="91440" bIns="45720" numCol="1" anchor="ctr" anchorCtr="0" compatLnSpc="1">
            <a:prstTxWarp prst="textNoShape">
              <a:avLst/>
            </a:prstTxWarp>
          </a:bodyPr>
          <a:lstStyle>
            <a:lvl1pPr algn="l">
              <a:defRPr sz="1200" noProof="1" smtClean="0">
                <a:latin typeface="Arial" charset="0"/>
                <a:ea typeface="ＭＳ Ｐゴシック" charset="0"/>
              </a:defRPr>
            </a:lvl1pPr>
          </a:lstStyle>
          <a:p>
            <a:pPr>
              <a:defRPr/>
            </a:pPr>
            <a:endParaRPr/>
          </a:p>
        </p:txBody>
      </p:sp>
      <p:sp>
        <p:nvSpPr>
          <p:cNvPr id="3584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none" lIns="91440" tIns="45720" rIns="91440" bIns="45720" numCol="1" anchor="ctr" anchorCtr="0" compatLnSpc="1">
            <a:prstTxWarp prst="textNoShape">
              <a:avLst/>
            </a:prstTxWarp>
          </a:bodyPr>
          <a:lstStyle>
            <a:lvl1pPr algn="r">
              <a:defRPr sz="1200" noProof="1" smtClean="0">
                <a:latin typeface="Arial" charset="0"/>
                <a:ea typeface="ＭＳ Ｐゴシック" charset="0"/>
              </a:defRPr>
            </a:lvl1pPr>
          </a:lstStyle>
          <a:p>
            <a:pPr>
              <a:defRPr/>
            </a:pPr>
            <a:endParaRPr/>
          </a:p>
        </p:txBody>
      </p:sp>
      <p:sp>
        <p:nvSpPr>
          <p:cNvPr id="3584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none" lIns="91440" tIns="45720" rIns="91440" bIns="45720" numCol="1" anchor="b" anchorCtr="0" compatLnSpc="1">
            <a:prstTxWarp prst="textNoShape">
              <a:avLst/>
            </a:prstTxWarp>
          </a:bodyPr>
          <a:lstStyle>
            <a:lvl1pPr algn="l">
              <a:defRPr sz="1200" noProof="1" smtClean="0">
                <a:latin typeface="Arial" charset="0"/>
                <a:ea typeface="ＭＳ Ｐゴシック" charset="0"/>
              </a:defRPr>
            </a:lvl1pPr>
          </a:lstStyle>
          <a:p>
            <a:pPr>
              <a:defRPr/>
            </a:pPr>
            <a:endParaRPr/>
          </a:p>
        </p:txBody>
      </p:sp>
      <p:sp>
        <p:nvSpPr>
          <p:cNvPr id="3584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none" lIns="91440" tIns="45720" rIns="91440" bIns="45720" numCol="1" anchor="b" anchorCtr="0" compatLnSpc="1">
            <a:prstTxWarp prst="textNoShape">
              <a:avLst/>
            </a:prstTxWarp>
          </a:bodyPr>
          <a:lstStyle>
            <a:lvl1pPr algn="r">
              <a:defRPr sz="1200" noProof="1"/>
            </a:lvl1pPr>
          </a:lstStyle>
          <a:p>
            <a:fld id="{65A770BC-6703-4305-8910-993297AB0E60}" type="slidenum">
              <a:rPr altLang="da-DK"/>
              <a:pPr/>
              <a:t>‹#›</a:t>
            </a:fld>
            <a:endParaRPr lang="da-DK" altLang="da-DK"/>
          </a:p>
        </p:txBody>
      </p:sp>
    </p:spTree>
    <p:extLst>
      <p:ext uri="{BB962C8B-B14F-4D97-AF65-F5344CB8AC3E}">
        <p14:creationId xmlns:p14="http://schemas.microsoft.com/office/powerpoint/2010/main" val="567499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a:defRPr sz="1200" smtClean="0">
                <a:latin typeface="Times New Roman" charset="0"/>
                <a:ea typeface="ＭＳ Ｐゴシック" charset="0"/>
              </a:defRPr>
            </a:lvl1pPr>
          </a:lstStyle>
          <a:p>
            <a:pPr>
              <a:defRPr/>
            </a:pPr>
            <a:endParaRPr lang="en-GB"/>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smtClean="0">
                <a:latin typeface="Times New Roman" charset="0"/>
                <a:ea typeface="ＭＳ Ｐゴシック" charset="0"/>
              </a:defRPr>
            </a:lvl1pPr>
          </a:lstStyle>
          <a:p>
            <a:pPr>
              <a:defRPr/>
            </a:pPr>
            <a:endParaRPr lang="en-GB"/>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l">
              <a:defRPr sz="1200" smtClean="0">
                <a:latin typeface="Times New Roman" charset="0"/>
                <a:ea typeface="ＭＳ Ｐゴシック" charset="0"/>
              </a:defRPr>
            </a:lvl1pPr>
          </a:lstStyle>
          <a:p>
            <a:pPr>
              <a:defRPr/>
            </a:pPr>
            <a:endParaRPr lang="en-GB"/>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82A8E85B-E7BB-492F-9A98-CC9C950348B1}" type="slidenum">
              <a:rPr lang="en-GB" altLang="da-DK"/>
              <a:pPr/>
              <a:t>‹#›</a:t>
            </a:fld>
            <a:endParaRPr lang="en-GB" altLang="da-DK"/>
          </a:p>
        </p:txBody>
      </p:sp>
    </p:spTree>
    <p:extLst>
      <p:ext uri="{BB962C8B-B14F-4D97-AF65-F5344CB8AC3E}">
        <p14:creationId xmlns:p14="http://schemas.microsoft.com/office/powerpoint/2010/main" val="21881048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A0852366-B828-402E-908C-BE7B274853FE}" type="slidenum">
              <a:rPr lang="en-GB" altLang="da-DK"/>
              <a:pPr/>
              <a:t>‹#›</a:t>
            </a:fld>
            <a:endParaRPr lang="en-GB" altLang="da-DK"/>
          </a:p>
        </p:txBody>
      </p:sp>
    </p:spTree>
    <p:extLst>
      <p:ext uri="{BB962C8B-B14F-4D97-AF65-F5344CB8AC3E}">
        <p14:creationId xmlns:p14="http://schemas.microsoft.com/office/powerpoint/2010/main" val="1349929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DE9ECD93-CF4A-4C49-ACB6-F681FF515750}" type="slidenum">
              <a:rPr lang="en-GB" altLang="da-DK"/>
              <a:pPr/>
              <a:t>‹#›</a:t>
            </a:fld>
            <a:endParaRPr lang="en-GB" altLang="da-DK"/>
          </a:p>
        </p:txBody>
      </p:sp>
    </p:spTree>
    <p:extLst>
      <p:ext uri="{BB962C8B-B14F-4D97-AF65-F5344CB8AC3E}">
        <p14:creationId xmlns:p14="http://schemas.microsoft.com/office/powerpoint/2010/main" val="1438120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A53AEB2D-D89F-4FB1-B8E9-B0FB74765543}" type="slidenum">
              <a:rPr lang="en-GB" altLang="da-DK"/>
              <a:pPr/>
              <a:t>‹#›</a:t>
            </a:fld>
            <a:endParaRPr lang="en-GB" altLang="da-DK"/>
          </a:p>
        </p:txBody>
      </p:sp>
    </p:spTree>
    <p:extLst>
      <p:ext uri="{BB962C8B-B14F-4D97-AF65-F5344CB8AC3E}">
        <p14:creationId xmlns:p14="http://schemas.microsoft.com/office/powerpoint/2010/main" val="2335687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DCADE94F-5C62-4147-BC77-35952BED103D}" type="slidenum">
              <a:rPr lang="en-GB" altLang="da-DK"/>
              <a:pPr/>
              <a:t>‹#›</a:t>
            </a:fld>
            <a:endParaRPr lang="en-GB" altLang="da-DK"/>
          </a:p>
        </p:txBody>
      </p:sp>
    </p:spTree>
    <p:extLst>
      <p:ext uri="{BB962C8B-B14F-4D97-AF65-F5344CB8AC3E}">
        <p14:creationId xmlns:p14="http://schemas.microsoft.com/office/powerpoint/2010/main" val="486070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FF5EDB77-D2D6-4610-A3BA-01A8B42B1D56}" type="slidenum">
              <a:rPr lang="en-GB" altLang="da-DK"/>
              <a:pPr/>
              <a:t>‹#›</a:t>
            </a:fld>
            <a:endParaRPr lang="en-GB" altLang="da-DK"/>
          </a:p>
        </p:txBody>
      </p:sp>
    </p:spTree>
    <p:extLst>
      <p:ext uri="{BB962C8B-B14F-4D97-AF65-F5344CB8AC3E}">
        <p14:creationId xmlns:p14="http://schemas.microsoft.com/office/powerpoint/2010/main" val="1819052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EAE674A1-420D-4D56-B8DB-B47C87F9F903}" type="slidenum">
              <a:rPr lang="en-GB" altLang="da-DK"/>
              <a:pPr/>
              <a:t>‹#›</a:t>
            </a:fld>
            <a:endParaRPr lang="en-GB" altLang="da-DK"/>
          </a:p>
        </p:txBody>
      </p:sp>
    </p:spTree>
    <p:extLst>
      <p:ext uri="{BB962C8B-B14F-4D97-AF65-F5344CB8AC3E}">
        <p14:creationId xmlns:p14="http://schemas.microsoft.com/office/powerpoint/2010/main" val="27381075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fld id="{E8B2FF13-B6A7-4B29-A4EA-741CE71775B5}" type="slidenum">
              <a:rPr lang="en-GB" altLang="da-DK"/>
              <a:pPr/>
              <a:t>‹#›</a:t>
            </a:fld>
            <a:endParaRPr lang="en-GB" altLang="da-DK"/>
          </a:p>
        </p:txBody>
      </p:sp>
    </p:spTree>
    <p:extLst>
      <p:ext uri="{BB962C8B-B14F-4D97-AF65-F5344CB8AC3E}">
        <p14:creationId xmlns:p14="http://schemas.microsoft.com/office/powerpoint/2010/main" val="4273766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fld id="{F90A11F7-7452-4B8F-96A0-124AF170E90A}" type="slidenum">
              <a:rPr lang="en-GB" altLang="da-DK"/>
              <a:pPr/>
              <a:t>‹#›</a:t>
            </a:fld>
            <a:endParaRPr lang="en-GB" altLang="da-DK"/>
          </a:p>
        </p:txBody>
      </p:sp>
    </p:spTree>
    <p:extLst>
      <p:ext uri="{BB962C8B-B14F-4D97-AF65-F5344CB8AC3E}">
        <p14:creationId xmlns:p14="http://schemas.microsoft.com/office/powerpoint/2010/main" val="206446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fld id="{34608857-CDEB-4399-8725-A5C532E6CEAE}" type="slidenum">
              <a:rPr lang="en-GB" altLang="da-DK"/>
              <a:pPr/>
              <a:t>‹#›</a:t>
            </a:fld>
            <a:endParaRPr lang="en-GB" altLang="da-DK"/>
          </a:p>
        </p:txBody>
      </p:sp>
    </p:spTree>
    <p:extLst>
      <p:ext uri="{BB962C8B-B14F-4D97-AF65-F5344CB8AC3E}">
        <p14:creationId xmlns:p14="http://schemas.microsoft.com/office/powerpoint/2010/main" val="26634355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749CFD6F-234C-4F88-86B6-AF60C6C73488}" type="slidenum">
              <a:rPr lang="en-GB" altLang="da-DK"/>
              <a:pPr/>
              <a:t>‹#›</a:t>
            </a:fld>
            <a:endParaRPr lang="en-GB" altLang="da-DK"/>
          </a:p>
        </p:txBody>
      </p:sp>
    </p:spTree>
    <p:extLst>
      <p:ext uri="{BB962C8B-B14F-4D97-AF65-F5344CB8AC3E}">
        <p14:creationId xmlns:p14="http://schemas.microsoft.com/office/powerpoint/2010/main" val="336345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581A17E2-301B-4CF6-B9F7-56C1B13BDB85}" type="slidenum">
              <a:rPr lang="en-GB" altLang="da-DK"/>
              <a:pPr/>
              <a:t>‹#›</a:t>
            </a:fld>
            <a:endParaRPr lang="en-GB" altLang="da-DK"/>
          </a:p>
        </p:txBody>
      </p:sp>
    </p:spTree>
    <p:extLst>
      <p:ext uri="{BB962C8B-B14F-4D97-AF65-F5344CB8AC3E}">
        <p14:creationId xmlns:p14="http://schemas.microsoft.com/office/powerpoint/2010/main" val="33568561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a:defRPr sz="1400" smtClean="0">
                <a:latin typeface="+mn-lt"/>
                <a:ea typeface="ＭＳ Ｐゴシック" charset="0"/>
              </a:defRPr>
            </a:lvl1pPr>
          </a:lstStyle>
          <a:p>
            <a:pPr>
              <a:defRPr/>
            </a:pPr>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smtClean="0">
                <a:latin typeface="+mn-lt"/>
                <a:ea typeface="ＭＳ Ｐゴシック"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latin typeface="Times New Roman" pitchFamily="18" charset="0"/>
              </a:defRPr>
            </a:lvl1pPr>
          </a:lstStyle>
          <a:p>
            <a:fld id="{1452A827-350D-4AB7-A2FA-EB17FDAE8DC6}" type="slidenum">
              <a:rPr lang="en-GB" altLang="da-DK"/>
              <a:pPr/>
              <a:t>‹#›</a:t>
            </a:fld>
            <a:endParaRPr lang="en-GB" altLang="da-DK"/>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charset="0"/>
          <a:ea typeface="ＭＳ Ｐゴシック" charset="0"/>
        </a:defRPr>
      </a:lvl2pPr>
      <a:lvl3pPr algn="ctr" rtl="0" eaLnBrk="0" fontAlgn="base" hangingPunct="0">
        <a:spcBef>
          <a:spcPct val="0"/>
        </a:spcBef>
        <a:spcAft>
          <a:spcPct val="0"/>
        </a:spcAft>
        <a:defRPr sz="4400">
          <a:solidFill>
            <a:schemeClr val="tx2"/>
          </a:solidFill>
          <a:latin typeface="Times New Roman" charset="0"/>
          <a:ea typeface="ＭＳ Ｐゴシック" charset="0"/>
        </a:defRPr>
      </a:lvl3pPr>
      <a:lvl4pPr algn="ctr" rtl="0" eaLnBrk="0" fontAlgn="base" hangingPunct="0">
        <a:spcBef>
          <a:spcPct val="0"/>
        </a:spcBef>
        <a:spcAft>
          <a:spcPct val="0"/>
        </a:spcAft>
        <a:defRPr sz="4400">
          <a:solidFill>
            <a:schemeClr val="tx2"/>
          </a:solidFill>
          <a:latin typeface="Times New Roman" charset="0"/>
          <a:ea typeface="ＭＳ Ｐゴシック" charset="0"/>
        </a:defRPr>
      </a:lvl4pPr>
      <a:lvl5pPr algn="ctr" rtl="0" eaLnBrk="0" fontAlgn="base" hangingPunct="0">
        <a:spcBef>
          <a:spcPct val="0"/>
        </a:spcBef>
        <a:spcAft>
          <a:spcPct val="0"/>
        </a:spcAft>
        <a:defRPr sz="4400">
          <a:solidFill>
            <a:schemeClr val="tx2"/>
          </a:solidFill>
          <a:latin typeface="Times New Roman" charset="0"/>
          <a:ea typeface="ＭＳ Ｐゴシック" charset="0"/>
        </a:defRPr>
      </a:lvl5pPr>
      <a:lvl6pPr marL="457200" algn="ctr" rtl="0" fontAlgn="base">
        <a:spcBef>
          <a:spcPct val="0"/>
        </a:spcBef>
        <a:spcAft>
          <a:spcPct val="0"/>
        </a:spcAft>
        <a:defRPr sz="4400">
          <a:solidFill>
            <a:schemeClr val="tx2"/>
          </a:solidFill>
          <a:latin typeface="Times New Roman" charset="0"/>
          <a:ea typeface="ＭＳ Ｐゴシック" charset="0"/>
        </a:defRPr>
      </a:lvl6pPr>
      <a:lvl7pPr marL="914400" algn="ctr" rtl="0" fontAlgn="base">
        <a:spcBef>
          <a:spcPct val="0"/>
        </a:spcBef>
        <a:spcAft>
          <a:spcPct val="0"/>
        </a:spcAft>
        <a:defRPr sz="4400">
          <a:solidFill>
            <a:schemeClr val="tx2"/>
          </a:solidFill>
          <a:latin typeface="Times New Roman" charset="0"/>
          <a:ea typeface="ＭＳ Ｐゴシック" charset="0"/>
        </a:defRPr>
      </a:lvl7pPr>
      <a:lvl8pPr marL="1371600" algn="ctr" rtl="0" fontAlgn="base">
        <a:spcBef>
          <a:spcPct val="0"/>
        </a:spcBef>
        <a:spcAft>
          <a:spcPct val="0"/>
        </a:spcAft>
        <a:defRPr sz="4400">
          <a:solidFill>
            <a:schemeClr val="tx2"/>
          </a:solidFill>
          <a:latin typeface="Times New Roman" charset="0"/>
          <a:ea typeface="ＭＳ Ｐゴシック" charset="0"/>
        </a:defRPr>
      </a:lvl8pPr>
      <a:lvl9pPr marL="1828800" algn="ctr" rtl="0" fontAlgn="base">
        <a:spcBef>
          <a:spcPct val="0"/>
        </a:spcBef>
        <a:spcAft>
          <a:spcPct val="0"/>
        </a:spcAft>
        <a:defRPr sz="4400">
          <a:solidFill>
            <a:schemeClr val="tx2"/>
          </a:solidFill>
          <a:latin typeface="Times New Roman" charset="0"/>
          <a:ea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ext Box 2"/>
          <p:cNvSpPr txBox="1">
            <a:spLocks noChangeArrowheads="1"/>
          </p:cNvSpPr>
          <p:nvPr/>
        </p:nvSpPr>
        <p:spPr bwMode="auto">
          <a:xfrm>
            <a:off x="1600200" y="1353275"/>
            <a:ext cx="6400800" cy="42165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l" eaLnBrk="1" hangingPunct="1"/>
            <a:r>
              <a:rPr lang="da-DK" altLang="da-DK" sz="1600" b="1" noProof="1"/>
              <a:t>The gestalt law of parallel movement</a:t>
            </a:r>
            <a:endParaRPr lang="da-DK" altLang="da-DK" sz="1200" noProof="1"/>
          </a:p>
          <a:p>
            <a:pPr algn="l" eaLnBrk="1" hangingPunct="1"/>
            <a:endParaRPr lang="da-DK" altLang="da-DK" sz="1200" noProof="1"/>
          </a:p>
          <a:p>
            <a:pPr algn="l" eaLnBrk="1" hangingPunct="1"/>
            <a:r>
              <a:rPr lang="da-DK" altLang="da-DK" sz="1200" noProof="1"/>
              <a:t>The book by Lauesen, User Interface Design, illustrates many of the gestalt laws, but cannot illustrate the law of parallel movement: Things that move in parallel, are perceived as belonging together. This file gives a striking illustration of the law. </a:t>
            </a:r>
            <a:r>
              <a:rPr lang="da-DK" altLang="da-DK" sz="1200" noProof="1" smtClean="0"/>
              <a:t>Show the slides in full-screen mode.</a:t>
            </a:r>
          </a:p>
          <a:p>
            <a:pPr algn="l" eaLnBrk="1" hangingPunct="1"/>
            <a:endParaRPr lang="da-DK" altLang="da-DK" sz="1200" noProof="1"/>
          </a:p>
          <a:p>
            <a:pPr algn="l" eaLnBrk="1" hangingPunct="1"/>
            <a:r>
              <a:rPr lang="da-DK" altLang="da-DK" sz="1200" noProof="1" smtClean="0"/>
              <a:t>The first slide shows random "raindrops". When you click or hit a next key, a cross gestalt moves up. As soon as it stops, the cross disappears. No gestalt is visible. The movement made it visible because the drops move in parallel. Click again, and the cros moves away.</a:t>
            </a:r>
          </a:p>
          <a:p>
            <a:pPr algn="l" eaLnBrk="1" hangingPunct="1"/>
            <a:endParaRPr lang="da-DK" altLang="da-DK" sz="1200" noProof="1"/>
          </a:p>
          <a:p>
            <a:pPr algn="l" eaLnBrk="1" hangingPunct="1"/>
            <a:r>
              <a:rPr lang="da-DK" altLang="da-DK" sz="1200" noProof="1"/>
              <a:t>The next slide has a similar trick with an elephant. Notice that now the gestalt is visible for a few seconds after movement stops. The vision-center models in section 3.4 can explain this difference. How?</a:t>
            </a:r>
          </a:p>
          <a:p>
            <a:pPr algn="l" eaLnBrk="1" hangingPunct="1"/>
            <a:endParaRPr lang="da-DK" altLang="da-DK" sz="1200" noProof="1" smtClean="0"/>
          </a:p>
          <a:p>
            <a:pPr algn="l" eaLnBrk="1" hangingPunct="1"/>
            <a:r>
              <a:rPr lang="da-DK" altLang="da-DK" sz="1200" noProof="1" smtClean="0"/>
              <a:t>The </a:t>
            </a:r>
            <a:r>
              <a:rPr lang="da-DK" altLang="da-DK" sz="1200" noProof="1"/>
              <a:t>file also has </a:t>
            </a:r>
            <a:r>
              <a:rPr lang="da-DK" altLang="da-DK" sz="1200" noProof="1" smtClean="0"/>
              <a:t>slides </a:t>
            </a:r>
            <a:r>
              <a:rPr lang="da-DK" altLang="da-DK" sz="1200" noProof="1"/>
              <a:t>with </a:t>
            </a:r>
            <a:r>
              <a:rPr lang="da-DK" altLang="da-DK" sz="1200" noProof="1" smtClean="0"/>
              <a:t>backgrounds and figures separately. In the old days, we printed them on transparencies. On a projector, we put figure and background on top of each other. We could then move them by hand in many speeds and paths. The effect was mcuh better than the computer version.</a:t>
            </a:r>
            <a:endParaRPr lang="da-DK" altLang="da-DK" sz="1200" noProof="1"/>
          </a:p>
          <a:p>
            <a:pPr algn="l" eaLnBrk="1" hangingPunct="1"/>
            <a:endParaRPr lang="da-DK" altLang="da-DK" sz="1200" noProof="1"/>
          </a:p>
          <a:p>
            <a:pPr algn="l" eaLnBrk="1" hangingPunct="1"/>
            <a:endParaRPr lang="da-DK" altLang="da-DK" sz="1200" noProof="1"/>
          </a:p>
          <a:p>
            <a:pPr algn="l" eaLnBrk="1" hangingPunct="1"/>
            <a:r>
              <a:rPr lang="da-DK" altLang="da-DK" sz="1200" noProof="1"/>
              <a:t>© Lauesen, </a:t>
            </a:r>
            <a:r>
              <a:rPr lang="da-DK" altLang="da-DK" sz="1200" noProof="1" smtClean="0"/>
              <a:t>2017</a:t>
            </a:r>
            <a:endParaRPr lang="da-DK" altLang="da-DK" sz="1200" noProof="1"/>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ext Box 2"/>
          <p:cNvSpPr txBox="1">
            <a:spLocks noChangeArrowheads="1"/>
          </p:cNvSpPr>
          <p:nvPr/>
        </p:nvSpPr>
        <p:spPr bwMode="auto">
          <a:xfrm>
            <a:off x="533400" y="5943600"/>
            <a:ext cx="157797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l" eaLnBrk="1" hangingPunct="1"/>
            <a:r>
              <a:rPr lang="da-DK" altLang="da-DK" sz="1200" noProof="1"/>
              <a:t>Cross &amp; Background</a:t>
            </a:r>
          </a:p>
          <a:p>
            <a:pPr algn="l" eaLnBrk="1" hangingPunct="1"/>
            <a:r>
              <a:rPr lang="da-DK" altLang="da-DK" sz="1200" noProof="1"/>
              <a:t>© Lauesen, </a:t>
            </a:r>
            <a:r>
              <a:rPr lang="da-DK" altLang="da-DK" sz="1200" noProof="1" smtClean="0"/>
              <a:t>2017</a:t>
            </a:r>
            <a:endParaRPr lang="da-DK" altLang="da-DK" sz="1200" noProof="1"/>
          </a:p>
        </p:txBody>
      </p:sp>
      <p:pic>
        <p:nvPicPr>
          <p:cNvPr id="9218" name="Picture 3" descr="D:\A\Fag_HCI\HCIbook\Scans\CrossBack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1400" y="0"/>
            <a:ext cx="7035800" cy="672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7046" name="Group 6"/>
          <p:cNvGrpSpPr>
            <a:grpSpLocks/>
          </p:cNvGrpSpPr>
          <p:nvPr/>
        </p:nvGrpSpPr>
        <p:grpSpPr bwMode="auto">
          <a:xfrm>
            <a:off x="2209800" y="984250"/>
            <a:ext cx="5838825" cy="4883150"/>
            <a:chOff x="1458" y="812"/>
            <a:chExt cx="3678" cy="3076"/>
          </a:xfrm>
        </p:grpSpPr>
        <p:pic>
          <p:nvPicPr>
            <p:cNvPr id="9220" name="Picture 4" descr="D:\A\Fag_HCI\HCIbook\Scans\Cros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8" y="812"/>
              <a:ext cx="3006" cy="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045" name="AutoShape 5"/>
            <p:cNvSpPr>
              <a:spLocks noChangeArrowheads="1"/>
            </p:cNvSpPr>
            <p:nvPr/>
          </p:nvSpPr>
          <p:spPr bwMode="auto">
            <a:xfrm>
              <a:off x="4944" y="3696"/>
              <a:ext cx="192" cy="192"/>
            </a:xfrm>
            <a:prstGeom prst="flowChartExtract">
              <a:avLst/>
            </a:prstGeom>
            <a:noFill/>
            <a:ln w="2857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87046"/>
                                        </p:tgtEl>
                                        <p:attrNameLst>
                                          <p:attrName>style.visibility</p:attrName>
                                        </p:attrNameLst>
                                      </p:cBhvr>
                                      <p:to>
                                        <p:strVal val="visible"/>
                                      </p:to>
                                    </p:set>
                                    <p:anim calcmode="lin" valueType="num">
                                      <p:cBhvr additive="base">
                                        <p:cTn id="7" dur="5000"/>
                                        <p:tgtEl>
                                          <p:spTgt spid="87046"/>
                                        </p:tgtEl>
                                        <p:attrNameLst>
                                          <p:attrName>ppt_y</p:attrName>
                                        </p:attrNameLst>
                                      </p:cBhvr>
                                      <p:tavLst>
                                        <p:tav tm="0">
                                          <p:val>
                                            <p:strVal val="#ppt_y+#ppt_h*1.125000"/>
                                          </p:val>
                                        </p:tav>
                                        <p:tav tm="100000">
                                          <p:val>
                                            <p:strVal val="#ppt_y"/>
                                          </p:val>
                                        </p:tav>
                                      </p:tavLst>
                                    </p:anim>
                                    <p:animEffect transition="in" filter="wipe(up)">
                                      <p:cBhvr>
                                        <p:cTn id="8" dur="5000"/>
                                        <p:tgtEl>
                                          <p:spTgt spid="87046"/>
                                        </p:tgtEl>
                                      </p:cBhvr>
                                    </p:animEffect>
                                  </p:childTnLst>
                                </p:cTn>
                              </p:par>
                            </p:childTnLst>
                          </p:cTn>
                        </p:par>
                      </p:childTnLst>
                    </p:cTn>
                  </p:par>
                  <p:par>
                    <p:cTn id="9" fill="hold">
                      <p:stCondLst>
                        <p:cond delay="indefinite"/>
                      </p:stCondLst>
                      <p:childTnLst>
                        <p:par>
                          <p:cTn id="10" fill="hold">
                            <p:stCondLst>
                              <p:cond delay="0"/>
                            </p:stCondLst>
                            <p:childTnLst>
                              <p:par>
                                <p:cTn id="11" presetID="2" presetClass="exit" presetSubtype="2" fill="hold" nodeType="clickEffect">
                                  <p:stCondLst>
                                    <p:cond delay="0"/>
                                  </p:stCondLst>
                                  <p:childTnLst>
                                    <p:anim calcmode="lin" valueType="num">
                                      <p:cBhvr additive="base">
                                        <p:cTn id="12" dur="5000"/>
                                        <p:tgtEl>
                                          <p:spTgt spid="87046"/>
                                        </p:tgtEl>
                                        <p:attrNameLst>
                                          <p:attrName>ppt_x</p:attrName>
                                        </p:attrNameLst>
                                      </p:cBhvr>
                                      <p:tavLst>
                                        <p:tav tm="0">
                                          <p:val>
                                            <p:strVal val="ppt_x"/>
                                          </p:val>
                                        </p:tav>
                                        <p:tav tm="100000">
                                          <p:val>
                                            <p:strVal val="1+ppt_w/2"/>
                                          </p:val>
                                        </p:tav>
                                      </p:tavLst>
                                    </p:anim>
                                    <p:anim calcmode="lin" valueType="num">
                                      <p:cBhvr additive="base">
                                        <p:cTn id="13" dur="5000"/>
                                        <p:tgtEl>
                                          <p:spTgt spid="87046"/>
                                        </p:tgtEl>
                                        <p:attrNameLst>
                                          <p:attrName>ppt_y</p:attrName>
                                        </p:attrNameLst>
                                      </p:cBhvr>
                                      <p:tavLst>
                                        <p:tav tm="0">
                                          <p:val>
                                            <p:strVal val="ppt_y"/>
                                          </p:val>
                                        </p:tav>
                                        <p:tav tm="100000">
                                          <p:val>
                                            <p:strVal val="ppt_y"/>
                                          </p:val>
                                        </p:tav>
                                      </p:tavLst>
                                    </p:anim>
                                    <p:set>
                                      <p:cBhvr>
                                        <p:cTn id="14" dur="1" fill="hold">
                                          <p:stCondLst>
                                            <p:cond delay="4999"/>
                                          </p:stCondLst>
                                        </p:cTn>
                                        <p:tgtEl>
                                          <p:spTgt spid="870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Text Box 2"/>
          <p:cNvSpPr txBox="1">
            <a:spLocks noChangeArrowheads="1"/>
          </p:cNvSpPr>
          <p:nvPr/>
        </p:nvSpPr>
        <p:spPr bwMode="auto">
          <a:xfrm>
            <a:off x="533400" y="5943600"/>
            <a:ext cx="1779588"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l" eaLnBrk="1" hangingPunct="1"/>
            <a:r>
              <a:rPr lang="da-DK" altLang="da-DK" sz="1200" noProof="1"/>
              <a:t>Elephant &amp; Background</a:t>
            </a:r>
          </a:p>
          <a:p>
            <a:pPr algn="l" eaLnBrk="1" hangingPunct="1"/>
            <a:r>
              <a:rPr lang="da-DK" altLang="da-DK" sz="1200" noProof="1"/>
              <a:t>© Lauesen, </a:t>
            </a:r>
            <a:r>
              <a:rPr lang="da-DK" altLang="da-DK" sz="1200" noProof="1" smtClean="0"/>
              <a:t>2017</a:t>
            </a:r>
            <a:endParaRPr lang="da-DK" altLang="da-DK" sz="1200" noProof="1"/>
          </a:p>
        </p:txBody>
      </p:sp>
      <p:pic>
        <p:nvPicPr>
          <p:cNvPr id="10242" name="Picture 4" descr="D:\A\Fag_HCI\HCIbook\Scans\ElephantBack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990600"/>
            <a:ext cx="5507038" cy="481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8070" name="Group 6"/>
          <p:cNvGrpSpPr>
            <a:grpSpLocks/>
          </p:cNvGrpSpPr>
          <p:nvPr/>
        </p:nvGrpSpPr>
        <p:grpSpPr bwMode="auto">
          <a:xfrm>
            <a:off x="2514600" y="1905000"/>
            <a:ext cx="5562600" cy="4191001"/>
            <a:chOff x="1632" y="1248"/>
            <a:chExt cx="3504" cy="2640"/>
          </a:xfrm>
        </p:grpSpPr>
        <p:sp>
          <p:nvSpPr>
            <p:cNvPr id="88067" name="AutoShape 3"/>
            <p:cNvSpPr>
              <a:spLocks noChangeArrowheads="1"/>
            </p:cNvSpPr>
            <p:nvPr/>
          </p:nvSpPr>
          <p:spPr bwMode="auto">
            <a:xfrm>
              <a:off x="4944" y="3696"/>
              <a:ext cx="192" cy="192"/>
            </a:xfrm>
            <a:prstGeom prst="flowChartExtract">
              <a:avLst/>
            </a:prstGeom>
            <a:noFill/>
            <a:ln w="2857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endParaRPr>
            </a:p>
          </p:txBody>
        </p:sp>
        <p:pic>
          <p:nvPicPr>
            <p:cNvPr id="10245" name="Picture 5" descr="D:\A\Fag_HCI\HCIbook\Scans\Elephan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2" y="1248"/>
              <a:ext cx="2448" cy="1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2" fill="hold" nodeType="clickEffect">
                                  <p:stCondLst>
                                    <p:cond delay="0"/>
                                  </p:stCondLst>
                                  <p:childTnLst>
                                    <p:set>
                                      <p:cBhvr>
                                        <p:cTn id="6" dur="1" fill="hold">
                                          <p:stCondLst>
                                            <p:cond delay="0"/>
                                          </p:stCondLst>
                                        </p:cTn>
                                        <p:tgtEl>
                                          <p:spTgt spid="88070"/>
                                        </p:tgtEl>
                                        <p:attrNameLst>
                                          <p:attrName>style.visibility</p:attrName>
                                        </p:attrNameLst>
                                      </p:cBhvr>
                                      <p:to>
                                        <p:strVal val="visible"/>
                                      </p:to>
                                    </p:set>
                                    <p:anim calcmode="lin" valueType="num">
                                      <p:cBhvr additive="base">
                                        <p:cTn id="7" dur="5000"/>
                                        <p:tgtEl>
                                          <p:spTgt spid="88070"/>
                                        </p:tgtEl>
                                        <p:attrNameLst>
                                          <p:attrName>ppt_x</p:attrName>
                                        </p:attrNameLst>
                                      </p:cBhvr>
                                      <p:tavLst>
                                        <p:tav tm="0">
                                          <p:val>
                                            <p:strVal val="#ppt_x+#ppt_w*1.125000"/>
                                          </p:val>
                                        </p:tav>
                                        <p:tav tm="100000">
                                          <p:val>
                                            <p:strVal val="#ppt_x"/>
                                          </p:val>
                                        </p:tav>
                                      </p:tavLst>
                                    </p:anim>
                                    <p:animEffect transition="in" filter="wipe(left)">
                                      <p:cBhvr>
                                        <p:cTn id="8" dur="5000"/>
                                        <p:tgtEl>
                                          <p:spTgt spid="88070"/>
                                        </p:tgtEl>
                                      </p:cBhvr>
                                    </p:animEffect>
                                  </p:childTnLst>
                                </p:cTn>
                              </p:par>
                            </p:childTnLst>
                          </p:cTn>
                        </p:par>
                      </p:childTnLst>
                    </p:cTn>
                  </p:par>
                  <p:par>
                    <p:cTn id="9" fill="hold">
                      <p:stCondLst>
                        <p:cond delay="indefinite"/>
                      </p:stCondLst>
                      <p:childTnLst>
                        <p:par>
                          <p:cTn id="10" fill="hold">
                            <p:stCondLst>
                              <p:cond delay="0"/>
                            </p:stCondLst>
                            <p:childTnLst>
                              <p:par>
                                <p:cTn id="11" presetID="2" presetClass="exit" presetSubtype="8" fill="hold" nodeType="clickEffect">
                                  <p:stCondLst>
                                    <p:cond delay="0"/>
                                  </p:stCondLst>
                                  <p:childTnLst>
                                    <p:anim calcmode="lin" valueType="num">
                                      <p:cBhvr additive="base">
                                        <p:cTn id="12" dur="10000"/>
                                        <p:tgtEl>
                                          <p:spTgt spid="88070"/>
                                        </p:tgtEl>
                                        <p:attrNameLst>
                                          <p:attrName>ppt_x</p:attrName>
                                        </p:attrNameLst>
                                      </p:cBhvr>
                                      <p:tavLst>
                                        <p:tav tm="0">
                                          <p:val>
                                            <p:strVal val="ppt_x"/>
                                          </p:val>
                                        </p:tav>
                                        <p:tav tm="100000">
                                          <p:val>
                                            <p:strVal val="0-ppt_w/2"/>
                                          </p:val>
                                        </p:tav>
                                      </p:tavLst>
                                    </p:anim>
                                    <p:anim calcmode="lin" valueType="num">
                                      <p:cBhvr additive="base">
                                        <p:cTn id="13" dur="10000"/>
                                        <p:tgtEl>
                                          <p:spTgt spid="88070"/>
                                        </p:tgtEl>
                                        <p:attrNameLst>
                                          <p:attrName>ppt_y</p:attrName>
                                        </p:attrNameLst>
                                      </p:cBhvr>
                                      <p:tavLst>
                                        <p:tav tm="0">
                                          <p:val>
                                            <p:strVal val="ppt_y"/>
                                          </p:val>
                                        </p:tav>
                                        <p:tav tm="100000">
                                          <p:val>
                                            <p:strVal val="ppt_y"/>
                                          </p:val>
                                        </p:tav>
                                      </p:tavLst>
                                    </p:anim>
                                    <p:set>
                                      <p:cBhvr>
                                        <p:cTn id="14" dur="1" fill="hold">
                                          <p:stCondLst>
                                            <p:cond delay="9999"/>
                                          </p:stCondLst>
                                        </p:cTn>
                                        <p:tgtEl>
                                          <p:spTgt spid="8807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2" descr="D:\A\Fag_HCI\HCIbook\Scans\Cros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4575" y="1289050"/>
            <a:ext cx="4772025" cy="434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47" name="Text Box 3"/>
          <p:cNvSpPr txBox="1">
            <a:spLocks noChangeArrowheads="1"/>
          </p:cNvSpPr>
          <p:nvPr/>
        </p:nvSpPr>
        <p:spPr bwMode="auto">
          <a:xfrm>
            <a:off x="533400" y="5941368"/>
            <a:ext cx="1354858" cy="46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l" eaLnBrk="1" hangingPunct="1"/>
            <a:r>
              <a:rPr lang="da-DK" altLang="da-DK" sz="1200" noProof="1"/>
              <a:t>Cross</a:t>
            </a:r>
          </a:p>
          <a:p>
            <a:pPr algn="l" eaLnBrk="1" hangingPunct="1"/>
            <a:r>
              <a:rPr lang="da-DK" altLang="da-DK" sz="1200" noProof="1"/>
              <a:t>© Lauesen, </a:t>
            </a:r>
            <a:r>
              <a:rPr lang="da-DK" altLang="da-DK" sz="1200" noProof="1" smtClean="0"/>
              <a:t>2017</a:t>
            </a:r>
            <a:endParaRPr lang="da-DK" altLang="da-DK" sz="1200" noProof="1"/>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2" descr="D:\A\Fag_HCI\HCIbook\Scans\CrossBack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1400" y="0"/>
            <a:ext cx="7035800" cy="672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3971" name="Text Box 3"/>
          <p:cNvSpPr txBox="1">
            <a:spLocks noChangeArrowheads="1"/>
          </p:cNvSpPr>
          <p:nvPr/>
        </p:nvSpPr>
        <p:spPr bwMode="auto">
          <a:xfrm>
            <a:off x="533400" y="5941368"/>
            <a:ext cx="1439818" cy="46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l" eaLnBrk="1" hangingPunct="1"/>
            <a:r>
              <a:rPr lang="da-DK" altLang="da-DK" sz="1200" noProof="1"/>
              <a:t>CrossBackground</a:t>
            </a:r>
          </a:p>
          <a:p>
            <a:pPr algn="l" eaLnBrk="1" hangingPunct="1"/>
            <a:r>
              <a:rPr lang="da-DK" altLang="da-DK" sz="1200" noProof="1"/>
              <a:t>© Lauesen, </a:t>
            </a:r>
            <a:r>
              <a:rPr lang="da-DK" altLang="da-DK" sz="1200" noProof="1" smtClean="0"/>
              <a:t>2017</a:t>
            </a:r>
            <a:endParaRPr lang="da-DK" altLang="da-DK" sz="1200" noProof="1"/>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2" descr="D:\A\Fag_HCI\HCIbook\Scans\Elephan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1981200"/>
            <a:ext cx="3886200" cy="298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995" name="Text Box 3"/>
          <p:cNvSpPr txBox="1">
            <a:spLocks noChangeArrowheads="1"/>
          </p:cNvSpPr>
          <p:nvPr/>
        </p:nvSpPr>
        <p:spPr bwMode="auto">
          <a:xfrm>
            <a:off x="533400" y="5941368"/>
            <a:ext cx="1354858" cy="4616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l" eaLnBrk="1" hangingPunct="1"/>
            <a:r>
              <a:rPr lang="da-DK" altLang="da-DK" sz="1200" noProof="1"/>
              <a:t>Elephant</a:t>
            </a:r>
          </a:p>
          <a:p>
            <a:pPr algn="l" eaLnBrk="1" hangingPunct="1"/>
            <a:r>
              <a:rPr lang="da-DK" altLang="da-DK" sz="1200" noProof="1"/>
              <a:t>© Lauesen, </a:t>
            </a:r>
            <a:r>
              <a:rPr lang="da-DK" altLang="da-DK" sz="1200" noProof="1" smtClean="0"/>
              <a:t>2017</a:t>
            </a:r>
            <a:endParaRPr lang="da-DK" altLang="da-DK" sz="1200" noProof="1"/>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Picture 2" descr="D:\A\Fag_HCI\HCIbook\Scans\ElephantBack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990600"/>
            <a:ext cx="5507038" cy="481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19" name="Text Box 3"/>
          <p:cNvSpPr txBox="1">
            <a:spLocks noChangeArrowheads="1"/>
          </p:cNvSpPr>
          <p:nvPr/>
        </p:nvSpPr>
        <p:spPr bwMode="auto">
          <a:xfrm>
            <a:off x="533400" y="5943600"/>
            <a:ext cx="1592263"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ct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l" eaLnBrk="1" hangingPunct="1"/>
            <a:r>
              <a:rPr lang="da-DK" altLang="da-DK" sz="1200" noProof="1"/>
              <a:t>ElephantBackground</a:t>
            </a:r>
          </a:p>
          <a:p>
            <a:pPr algn="l" eaLnBrk="1" hangingPunct="1"/>
            <a:r>
              <a:rPr lang="da-DK" altLang="da-DK" sz="1200" noProof="1"/>
              <a:t>© Lauesen, </a:t>
            </a:r>
            <a:r>
              <a:rPr lang="da-DK" altLang="da-DK" sz="1200" noProof="1" smtClean="0"/>
              <a:t>2017</a:t>
            </a:r>
            <a:endParaRPr lang="da-DK" altLang="da-DK" sz="1200" noProof="1"/>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a:ln>
              <a:noFill/>
            </a:ln>
            <a:solidFill>
              <a:schemeClr val="tx1"/>
            </a:solidFill>
            <a:effectLst/>
            <a:latin typeface="Arial" charset="0"/>
            <a:ea typeface="ＭＳ Ｐゴシック" charset="0"/>
          </a:defRPr>
        </a:defPPr>
      </a:lstStyle>
    </a:spDef>
    <a:lnDef>
      <a:spPr bwMode="auto">
        <a:xfrm>
          <a:off x="0" y="0"/>
          <a:ext cx="1" cy="1"/>
        </a:xfrm>
        <a:custGeom>
          <a:avLst/>
          <a:gdLst/>
          <a:ahLst/>
          <a:cxnLst/>
          <a:rect l="0" t="0" r="0" b="0"/>
          <a:pathLst/>
        </a:custGeom>
        <a:noFill/>
        <a:ln w="2857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a:ln>
              <a:noFill/>
            </a:ln>
            <a:solidFill>
              <a:schemeClr val="tx1"/>
            </a:solidFill>
            <a:effectLst/>
            <a:latin typeface="Arial" charset="0"/>
            <a:ea typeface="ＭＳ Ｐゴシック"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2535</TotalTime>
  <Words>256</Words>
  <Application>Microsoft Office PowerPoint</Application>
  <PresentationFormat>On-screen Show (4:3)</PresentationFormat>
  <Paragraphs>24</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ＭＳ Ｐゴシック</vt:lpstr>
      <vt:lpstr>Arial</vt:lpstr>
      <vt:lpstr>Times New Roman</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IT-Højskolen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c:creator>
  <cp:lastModifiedBy>Søren Lauesen</cp:lastModifiedBy>
  <cp:revision>51</cp:revision>
  <cp:lastPrinted>2004-10-05T22:45:50Z</cp:lastPrinted>
  <dcterms:created xsi:type="dcterms:W3CDTF">2002-09-30T11:35:11Z</dcterms:created>
  <dcterms:modified xsi:type="dcterms:W3CDTF">2017-12-08T21:37:31Z</dcterms:modified>
</cp:coreProperties>
</file>