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349" r:id="rId2"/>
    <p:sldId id="343" r:id="rId3"/>
    <p:sldId id="350" r:id="rId4"/>
    <p:sldId id="353" r:id="rId5"/>
    <p:sldId id="319" r:id="rId6"/>
    <p:sldId id="320" r:id="rId7"/>
    <p:sldId id="354" r:id="rId8"/>
    <p:sldId id="351" r:id="rId9"/>
    <p:sldId id="340" r:id="rId10"/>
    <p:sldId id="323" r:id="rId11"/>
    <p:sldId id="341" r:id="rId12"/>
    <p:sldId id="342" r:id="rId13"/>
    <p:sldId id="325" r:id="rId14"/>
    <p:sldId id="326" r:id="rId15"/>
    <p:sldId id="327" r:id="rId16"/>
    <p:sldId id="328" r:id="rId17"/>
    <p:sldId id="329" r:id="rId18"/>
    <p:sldId id="330" r:id="rId19"/>
    <p:sldId id="331" r:id="rId20"/>
    <p:sldId id="352" r:id="rId21"/>
    <p:sldId id="333" r:id="rId22"/>
    <p:sldId id="337" r:id="rId23"/>
    <p:sldId id="335" r:id="rId24"/>
    <p:sldId id="336" r:id="rId25"/>
    <p:sldId id="344" r:id="rId26"/>
    <p:sldId id="345" r:id="rId27"/>
    <p:sldId id="346" r:id="rId28"/>
    <p:sldId id="347" r:id="rId29"/>
    <p:sldId id="348" r:id="rId30"/>
  </p:sldIdLst>
  <p:sldSz cx="9144000" cy="6858000" type="screen4x3"/>
  <p:notesSz cx="6662738" cy="9906000"/>
  <p:defaultTextStyle>
    <a:defPPr>
      <a:defRPr lang="da-DK"/>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autoAdjust="0"/>
    <p:restoredTop sz="94660"/>
  </p:normalViewPr>
  <p:slideViewPr>
    <p:cSldViewPr showGuides="1">
      <p:cViewPr>
        <p:scale>
          <a:sx n="100" d="100"/>
          <a:sy n="100" d="100"/>
        </p:scale>
        <p:origin x="1302" y="-348"/>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8" d="100"/>
          <a:sy n="58" d="100"/>
        </p:scale>
        <p:origin x="-1686" y="-72"/>
      </p:cViewPr>
      <p:guideLst>
        <p:guide orient="horz" pos="3120"/>
        <p:guide pos="209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noProof="1">
                <a:latin typeface="Times New Roman" charset="0"/>
              </a:defRPr>
            </a:lvl1pPr>
          </a:lstStyle>
          <a:p>
            <a:pPr>
              <a:defRPr/>
            </a:pPr>
            <a:endParaRPr lang="da-DK"/>
          </a:p>
        </p:txBody>
      </p:sp>
      <p:sp>
        <p:nvSpPr>
          <p:cNvPr id="12291" name="Rectangle 3"/>
          <p:cNvSpPr>
            <a:spLocks noGrp="1" noChangeArrowheads="1"/>
          </p:cNvSpPr>
          <p:nvPr>
            <p:ph type="dt" sz="quarter" idx="1"/>
          </p:nvPr>
        </p:nvSpPr>
        <p:spPr bwMode="auto">
          <a:xfrm>
            <a:off x="3775075" y="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noProof="1">
                <a:latin typeface="Times New Roman" charset="0"/>
              </a:defRPr>
            </a:lvl1pPr>
          </a:lstStyle>
          <a:p>
            <a:pPr>
              <a:defRPr/>
            </a:pPr>
            <a:endParaRPr lang="en-US"/>
          </a:p>
        </p:txBody>
      </p:sp>
      <p:sp>
        <p:nvSpPr>
          <p:cNvPr id="12292" name="Rectangle 4"/>
          <p:cNvSpPr>
            <a:spLocks noGrp="1" noChangeArrowheads="1"/>
          </p:cNvSpPr>
          <p:nvPr>
            <p:ph type="ftr" sz="quarter" idx="2"/>
          </p:nvPr>
        </p:nvSpPr>
        <p:spPr bwMode="auto">
          <a:xfrm>
            <a:off x="0" y="941070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noProof="1">
                <a:latin typeface="Times New Roman" charset="0"/>
              </a:defRPr>
            </a:lvl1pPr>
          </a:lstStyle>
          <a:p>
            <a:pPr>
              <a:defRPr/>
            </a:pPr>
            <a:endParaRPr lang="da-DK"/>
          </a:p>
        </p:txBody>
      </p:sp>
      <p:sp>
        <p:nvSpPr>
          <p:cNvPr id="12293" name="Rectangle 5"/>
          <p:cNvSpPr>
            <a:spLocks noGrp="1" noChangeArrowheads="1"/>
          </p:cNvSpPr>
          <p:nvPr>
            <p:ph type="sldNum" sz="quarter" idx="3"/>
          </p:nvPr>
        </p:nvSpPr>
        <p:spPr bwMode="auto">
          <a:xfrm>
            <a:off x="3775075" y="941070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noProof="1">
                <a:latin typeface="Times New Roman" charset="0"/>
              </a:defRPr>
            </a:lvl1pPr>
          </a:lstStyle>
          <a:p>
            <a:pPr>
              <a:defRPr/>
            </a:pPr>
            <a:fld id="{10FA82F3-0E8A-45C5-8048-893F6D8A2D31}" type="slidenum">
              <a:rPr/>
              <a:pPr>
                <a:defRPr/>
              </a:pPr>
              <a:t>‹#›</a:t>
            </a:fld>
            <a:endParaRPr lang="da-DK"/>
          </a:p>
        </p:txBody>
      </p:sp>
    </p:spTree>
    <p:extLst>
      <p:ext uri="{BB962C8B-B14F-4D97-AF65-F5344CB8AC3E}">
        <p14:creationId xmlns:p14="http://schemas.microsoft.com/office/powerpoint/2010/main" val="2634388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noProof="1">
                <a:latin typeface="Times New Roman" charset="0"/>
              </a:defRPr>
            </a:lvl1pPr>
          </a:lstStyle>
          <a:p>
            <a:pPr>
              <a:defRPr/>
            </a:pPr>
            <a:endParaRPr lang="da-DK"/>
          </a:p>
        </p:txBody>
      </p:sp>
      <p:sp>
        <p:nvSpPr>
          <p:cNvPr id="18435" name="Rectangle 3"/>
          <p:cNvSpPr>
            <a:spLocks noGrp="1" noChangeArrowheads="1"/>
          </p:cNvSpPr>
          <p:nvPr>
            <p:ph type="dt" idx="1"/>
          </p:nvPr>
        </p:nvSpPr>
        <p:spPr bwMode="auto">
          <a:xfrm>
            <a:off x="3775075" y="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noProof="1">
                <a:latin typeface="Times New Roman"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855663" y="742950"/>
            <a:ext cx="4953000" cy="37147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889000" y="4705350"/>
            <a:ext cx="4884738"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a-DK" noProof="1" smtClean="0"/>
              <a:t>Click to edit Master text styles</a:t>
            </a:r>
          </a:p>
          <a:p>
            <a:pPr lvl="1"/>
            <a:r>
              <a:rPr lang="da-DK" noProof="1" smtClean="0"/>
              <a:t>Second level</a:t>
            </a:r>
          </a:p>
          <a:p>
            <a:pPr lvl="2"/>
            <a:r>
              <a:rPr lang="da-DK" noProof="1" smtClean="0"/>
              <a:t>Third level</a:t>
            </a:r>
          </a:p>
          <a:p>
            <a:pPr lvl="3"/>
            <a:r>
              <a:rPr lang="da-DK" noProof="1" smtClean="0"/>
              <a:t>Fourth level</a:t>
            </a:r>
          </a:p>
          <a:p>
            <a:pPr lvl="4"/>
            <a:r>
              <a:rPr lang="da-DK" noProof="1" smtClean="0"/>
              <a:t>Fifth level</a:t>
            </a:r>
          </a:p>
        </p:txBody>
      </p:sp>
      <p:sp>
        <p:nvSpPr>
          <p:cNvPr id="18438" name="Rectangle 6"/>
          <p:cNvSpPr>
            <a:spLocks noGrp="1" noChangeArrowheads="1"/>
          </p:cNvSpPr>
          <p:nvPr>
            <p:ph type="ftr" sz="quarter" idx="4"/>
          </p:nvPr>
        </p:nvSpPr>
        <p:spPr bwMode="auto">
          <a:xfrm>
            <a:off x="0" y="941070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noProof="1">
                <a:latin typeface="Times New Roman" charset="0"/>
              </a:defRPr>
            </a:lvl1pPr>
          </a:lstStyle>
          <a:p>
            <a:pPr>
              <a:defRPr/>
            </a:pPr>
            <a:endParaRPr lang="da-DK"/>
          </a:p>
        </p:txBody>
      </p:sp>
      <p:sp>
        <p:nvSpPr>
          <p:cNvPr id="18439" name="Rectangle 7"/>
          <p:cNvSpPr>
            <a:spLocks noGrp="1" noChangeArrowheads="1"/>
          </p:cNvSpPr>
          <p:nvPr>
            <p:ph type="sldNum" sz="quarter" idx="5"/>
          </p:nvPr>
        </p:nvSpPr>
        <p:spPr bwMode="auto">
          <a:xfrm>
            <a:off x="3775075" y="9410700"/>
            <a:ext cx="28876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noProof="1">
                <a:latin typeface="Times New Roman" charset="0"/>
              </a:defRPr>
            </a:lvl1pPr>
          </a:lstStyle>
          <a:p>
            <a:pPr>
              <a:defRPr/>
            </a:pPr>
            <a:fld id="{CB92D2E1-67F7-4AD5-80D9-966F0A356244}" type="slidenum">
              <a:rPr/>
              <a:pPr>
                <a:defRPr/>
              </a:pPr>
              <a:t>‹#›</a:t>
            </a:fld>
            <a:endParaRPr lang="da-DK"/>
          </a:p>
        </p:txBody>
      </p:sp>
    </p:spTree>
    <p:extLst>
      <p:ext uri="{BB962C8B-B14F-4D97-AF65-F5344CB8AC3E}">
        <p14:creationId xmlns:p14="http://schemas.microsoft.com/office/powerpoint/2010/main" val="6298587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5707C9E-9BEE-4D07-8875-7C557D211CEC}" type="slidenum">
              <a:rPr altLang="da-DK" smtClean="0">
                <a:latin typeface="Times New Roman" charset="0"/>
              </a:rPr>
              <a:pPr/>
              <a:t>2</a:t>
            </a:fld>
            <a:endParaRPr lang="da-DK" altLang="da-DK" smtClean="0">
              <a:latin typeface="Times New Roman"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da-DK" altLang="da-DK"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0E0A88F-F1AA-4240-8A3C-54904C0D9842}" type="slidenum">
              <a:rPr altLang="da-DK" smtClean="0">
                <a:latin typeface="Times New Roman" charset="0"/>
              </a:rPr>
              <a:pPr/>
              <a:t>11</a:t>
            </a:fld>
            <a:endParaRPr lang="da-DK" altLang="da-DK" smtClean="0">
              <a:latin typeface="Times New Roman" charset="0"/>
            </a:endParaRPr>
          </a:p>
        </p:txBody>
      </p:sp>
      <p:sp>
        <p:nvSpPr>
          <p:cNvPr id="38915" name="Rectangle 2"/>
          <p:cNvSpPr>
            <a:spLocks noGrp="1" noRot="1" noChangeAspect="1" noChangeArrowheads="1" noTextEdit="1"/>
          </p:cNvSpPr>
          <p:nvPr>
            <p:ph type="sldImg"/>
          </p:nvPr>
        </p:nvSpPr>
        <p:spPr>
          <a:xfrm>
            <a:off x="1012825" y="742950"/>
            <a:ext cx="4786313" cy="3589338"/>
          </a:xfrm>
          <a:ln/>
        </p:spPr>
      </p:sp>
      <p:sp>
        <p:nvSpPr>
          <p:cNvPr id="38916"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E85B21A-C085-43A4-82A0-EBF707641989}" type="slidenum">
              <a:rPr altLang="da-DK" smtClean="0">
                <a:latin typeface="Times New Roman" charset="0"/>
              </a:rPr>
              <a:pPr/>
              <a:t>12</a:t>
            </a:fld>
            <a:endParaRPr lang="da-DK" altLang="da-DK" smtClean="0">
              <a:latin typeface="Times New Roman" charset="0"/>
            </a:endParaRPr>
          </a:p>
        </p:txBody>
      </p:sp>
      <p:sp>
        <p:nvSpPr>
          <p:cNvPr id="39939" name="Rectangle 2"/>
          <p:cNvSpPr>
            <a:spLocks noGrp="1" noRot="1" noChangeAspect="1" noChangeArrowheads="1" noTextEdit="1"/>
          </p:cNvSpPr>
          <p:nvPr>
            <p:ph type="sldImg"/>
          </p:nvPr>
        </p:nvSpPr>
        <p:spPr>
          <a:xfrm>
            <a:off x="1012825" y="742950"/>
            <a:ext cx="4786313" cy="3589338"/>
          </a:xfrm>
          <a:ln/>
        </p:spPr>
      </p:sp>
      <p:sp>
        <p:nvSpPr>
          <p:cNvPr id="39940"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9E3A31C-59E9-4722-9598-990D6752C187}" type="slidenum">
              <a:rPr altLang="da-DK" smtClean="0">
                <a:latin typeface="Times New Roman" charset="0"/>
              </a:rPr>
              <a:pPr/>
              <a:t>13</a:t>
            </a:fld>
            <a:endParaRPr lang="da-DK" altLang="da-DK" smtClean="0">
              <a:latin typeface="Times New Roman" charset="0"/>
            </a:endParaRPr>
          </a:p>
        </p:txBody>
      </p:sp>
      <p:sp>
        <p:nvSpPr>
          <p:cNvPr id="40963" name="Rectangle 2"/>
          <p:cNvSpPr>
            <a:spLocks noGrp="1" noRot="1" noChangeAspect="1" noChangeArrowheads="1" noTextEdit="1"/>
          </p:cNvSpPr>
          <p:nvPr>
            <p:ph type="sldImg"/>
          </p:nvPr>
        </p:nvSpPr>
        <p:spPr>
          <a:xfrm>
            <a:off x="1012825" y="742950"/>
            <a:ext cx="4786313" cy="3589338"/>
          </a:xfrm>
          <a:ln/>
        </p:spPr>
      </p:sp>
      <p:sp>
        <p:nvSpPr>
          <p:cNvPr id="40964"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86FAC39-24A5-4C6B-A290-7F93002BC900}" type="slidenum">
              <a:rPr altLang="da-DK" smtClean="0">
                <a:latin typeface="Times New Roman" charset="0"/>
              </a:rPr>
              <a:pPr/>
              <a:t>14</a:t>
            </a:fld>
            <a:endParaRPr lang="da-DK" altLang="da-DK" smtClean="0">
              <a:latin typeface="Times New Roman" charset="0"/>
            </a:endParaRPr>
          </a:p>
        </p:txBody>
      </p:sp>
      <p:sp>
        <p:nvSpPr>
          <p:cNvPr id="41987" name="Rectangle 2"/>
          <p:cNvSpPr>
            <a:spLocks noGrp="1" noRot="1" noChangeAspect="1" noChangeArrowheads="1" noTextEdit="1"/>
          </p:cNvSpPr>
          <p:nvPr>
            <p:ph type="sldImg"/>
          </p:nvPr>
        </p:nvSpPr>
        <p:spPr>
          <a:xfrm>
            <a:off x="1012825" y="742950"/>
            <a:ext cx="4786313" cy="3589338"/>
          </a:xfrm>
          <a:ln/>
        </p:spPr>
      </p:sp>
      <p:sp>
        <p:nvSpPr>
          <p:cNvPr id="41988"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A041497-9ABE-48E1-8226-9A8932A558A6}" type="slidenum">
              <a:rPr altLang="da-DK" smtClean="0">
                <a:latin typeface="Times New Roman" charset="0"/>
              </a:rPr>
              <a:pPr/>
              <a:t>15</a:t>
            </a:fld>
            <a:endParaRPr lang="da-DK" altLang="da-DK" smtClean="0">
              <a:latin typeface="Times New Roman" charset="0"/>
            </a:endParaRPr>
          </a:p>
        </p:txBody>
      </p:sp>
      <p:sp>
        <p:nvSpPr>
          <p:cNvPr id="43011" name="Rectangle 2"/>
          <p:cNvSpPr>
            <a:spLocks noGrp="1" noRot="1" noChangeAspect="1" noChangeArrowheads="1" noTextEdit="1"/>
          </p:cNvSpPr>
          <p:nvPr>
            <p:ph type="sldImg"/>
          </p:nvPr>
        </p:nvSpPr>
        <p:spPr>
          <a:xfrm>
            <a:off x="1012825" y="742950"/>
            <a:ext cx="4786313" cy="3589338"/>
          </a:xfrm>
          <a:ln/>
        </p:spPr>
      </p:sp>
      <p:sp>
        <p:nvSpPr>
          <p:cNvPr id="43012"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BEC6F74-6D99-4ACB-B235-AB9938A9EE20}" type="slidenum">
              <a:rPr altLang="da-DK" smtClean="0">
                <a:latin typeface="Times New Roman" charset="0"/>
              </a:rPr>
              <a:pPr/>
              <a:t>16</a:t>
            </a:fld>
            <a:endParaRPr lang="da-DK" altLang="da-DK" smtClean="0">
              <a:latin typeface="Times New Roman" charset="0"/>
            </a:endParaRPr>
          </a:p>
        </p:txBody>
      </p:sp>
      <p:sp>
        <p:nvSpPr>
          <p:cNvPr id="44035" name="Rectangle 2"/>
          <p:cNvSpPr>
            <a:spLocks noGrp="1" noRot="1" noChangeAspect="1" noChangeArrowheads="1" noTextEdit="1"/>
          </p:cNvSpPr>
          <p:nvPr>
            <p:ph type="sldImg"/>
          </p:nvPr>
        </p:nvSpPr>
        <p:spPr>
          <a:xfrm>
            <a:off x="1012825" y="742950"/>
            <a:ext cx="4786313" cy="3589338"/>
          </a:xfrm>
          <a:ln/>
        </p:spPr>
      </p:sp>
      <p:sp>
        <p:nvSpPr>
          <p:cNvPr id="44036"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958BE5F-26C0-429C-93FE-58E6F87D742F}" type="slidenum">
              <a:rPr altLang="da-DK" smtClean="0">
                <a:latin typeface="Times New Roman" charset="0"/>
              </a:rPr>
              <a:pPr/>
              <a:t>17</a:t>
            </a:fld>
            <a:endParaRPr lang="da-DK" altLang="da-DK" smtClean="0">
              <a:latin typeface="Times New Roman" charset="0"/>
            </a:endParaRPr>
          </a:p>
        </p:txBody>
      </p:sp>
      <p:sp>
        <p:nvSpPr>
          <p:cNvPr id="45059" name="Rectangle 2"/>
          <p:cNvSpPr>
            <a:spLocks noGrp="1" noRot="1" noChangeAspect="1" noChangeArrowheads="1" noTextEdit="1"/>
          </p:cNvSpPr>
          <p:nvPr>
            <p:ph type="sldImg"/>
          </p:nvPr>
        </p:nvSpPr>
        <p:spPr>
          <a:xfrm>
            <a:off x="-431800" y="1098550"/>
            <a:ext cx="7748588" cy="5811838"/>
          </a:xfrm>
          <a:ln/>
        </p:spPr>
      </p:sp>
      <p:sp>
        <p:nvSpPr>
          <p:cNvPr id="45060"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184BEBE-3538-4033-AE02-8B639EAD9ACA}" type="slidenum">
              <a:rPr altLang="da-DK" smtClean="0">
                <a:latin typeface="Times New Roman" charset="0"/>
              </a:rPr>
              <a:pPr/>
              <a:t>18</a:t>
            </a:fld>
            <a:endParaRPr lang="da-DK" altLang="da-DK" smtClean="0">
              <a:latin typeface="Times New Roman" charset="0"/>
            </a:endParaRPr>
          </a:p>
        </p:txBody>
      </p:sp>
      <p:sp>
        <p:nvSpPr>
          <p:cNvPr id="46083" name="Rectangle 2"/>
          <p:cNvSpPr>
            <a:spLocks noGrp="1" noRot="1" noChangeAspect="1" noChangeArrowheads="1" noTextEdit="1"/>
          </p:cNvSpPr>
          <p:nvPr>
            <p:ph type="sldImg"/>
          </p:nvPr>
        </p:nvSpPr>
        <p:spPr>
          <a:xfrm>
            <a:off x="1012825" y="742950"/>
            <a:ext cx="4786313" cy="3589338"/>
          </a:xfrm>
          <a:ln/>
        </p:spPr>
      </p:sp>
      <p:sp>
        <p:nvSpPr>
          <p:cNvPr id="46084"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0C4803-9D4D-4A07-97E6-11E5B5FD9D49}" type="slidenum">
              <a:rPr altLang="da-DK" smtClean="0">
                <a:latin typeface="Times New Roman" charset="0"/>
              </a:rPr>
              <a:pPr/>
              <a:t>19</a:t>
            </a:fld>
            <a:endParaRPr lang="da-DK" altLang="da-DK" smtClean="0">
              <a:latin typeface="Times New Roman" charset="0"/>
            </a:endParaRPr>
          </a:p>
        </p:txBody>
      </p:sp>
      <p:sp>
        <p:nvSpPr>
          <p:cNvPr id="47107" name="Rectangle 2"/>
          <p:cNvSpPr>
            <a:spLocks noGrp="1" noRot="1" noChangeAspect="1" noChangeArrowheads="1" noTextEdit="1"/>
          </p:cNvSpPr>
          <p:nvPr>
            <p:ph type="sldImg"/>
          </p:nvPr>
        </p:nvSpPr>
        <p:spPr>
          <a:xfrm>
            <a:off x="1012825" y="742950"/>
            <a:ext cx="4786313" cy="3589338"/>
          </a:xfrm>
          <a:ln/>
        </p:spPr>
      </p:sp>
      <p:sp>
        <p:nvSpPr>
          <p:cNvPr id="47108"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1ADAA2F-338A-4FCA-ADC1-DB495035CBB4}" type="slidenum">
              <a:rPr altLang="da-DK" smtClean="0">
                <a:latin typeface="Times New Roman" charset="0"/>
              </a:rPr>
              <a:pPr/>
              <a:t>20</a:t>
            </a:fld>
            <a:endParaRPr lang="da-DK" altLang="da-DK" smtClean="0">
              <a:latin typeface="Times New Roman" charset="0"/>
            </a:endParaRPr>
          </a:p>
        </p:txBody>
      </p:sp>
      <p:sp>
        <p:nvSpPr>
          <p:cNvPr id="48131" name="Rectangle 2"/>
          <p:cNvSpPr>
            <a:spLocks noGrp="1" noRot="1" noChangeAspect="1" noChangeArrowheads="1" noTextEdit="1"/>
          </p:cNvSpPr>
          <p:nvPr>
            <p:ph type="sldImg"/>
          </p:nvPr>
        </p:nvSpPr>
        <p:spPr>
          <a:xfrm>
            <a:off x="1012825" y="742950"/>
            <a:ext cx="4786313" cy="3589338"/>
          </a:xfrm>
          <a:ln/>
        </p:spPr>
      </p:sp>
      <p:sp>
        <p:nvSpPr>
          <p:cNvPr id="48132"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FC6BCF6-767D-446A-99A2-788E7CD86FA7}" type="slidenum">
              <a:rPr altLang="da-DK" smtClean="0">
                <a:latin typeface="Times New Roman" charset="0"/>
              </a:rPr>
              <a:pPr/>
              <a:t>3</a:t>
            </a:fld>
            <a:endParaRPr lang="da-DK" altLang="da-DK" smtClean="0">
              <a:latin typeface="Times New Roman" charset="0"/>
            </a:endParaRPr>
          </a:p>
        </p:txBody>
      </p:sp>
      <p:sp>
        <p:nvSpPr>
          <p:cNvPr id="31747" name="Rectangle 2"/>
          <p:cNvSpPr>
            <a:spLocks noGrp="1" noRot="1" noChangeAspect="1" noChangeArrowheads="1" noTextEdit="1"/>
          </p:cNvSpPr>
          <p:nvPr>
            <p:ph type="sldImg"/>
          </p:nvPr>
        </p:nvSpPr>
        <p:spPr>
          <a:xfrm>
            <a:off x="1012825" y="742950"/>
            <a:ext cx="4786313" cy="3589338"/>
          </a:xfrm>
          <a:ln/>
        </p:spPr>
      </p:sp>
      <p:sp>
        <p:nvSpPr>
          <p:cNvPr id="31748"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EB41634-7590-41B8-8268-A3BAEE88CDC3}" type="slidenum">
              <a:rPr altLang="da-DK" smtClean="0">
                <a:latin typeface="Times New Roman" charset="0"/>
              </a:rPr>
              <a:pPr/>
              <a:t>21</a:t>
            </a:fld>
            <a:endParaRPr lang="da-DK" altLang="da-DK" smtClean="0">
              <a:latin typeface="Times New Roman" charset="0"/>
            </a:endParaRPr>
          </a:p>
        </p:txBody>
      </p:sp>
      <p:sp>
        <p:nvSpPr>
          <p:cNvPr id="49155" name="Rectangle 2"/>
          <p:cNvSpPr>
            <a:spLocks noGrp="1" noRot="1" noChangeAspect="1" noChangeArrowheads="1" noTextEdit="1"/>
          </p:cNvSpPr>
          <p:nvPr>
            <p:ph type="sldImg"/>
          </p:nvPr>
        </p:nvSpPr>
        <p:spPr>
          <a:xfrm>
            <a:off x="1012825" y="742950"/>
            <a:ext cx="4786313" cy="3589338"/>
          </a:xfrm>
          <a:ln/>
        </p:spPr>
      </p:sp>
      <p:sp>
        <p:nvSpPr>
          <p:cNvPr id="49156"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9A06A8C-F660-40FB-B6EA-3CD37AD14F19}" type="slidenum">
              <a:rPr altLang="da-DK" smtClean="0">
                <a:latin typeface="Times New Roman" charset="0"/>
              </a:rPr>
              <a:pPr/>
              <a:t>22</a:t>
            </a:fld>
            <a:endParaRPr lang="da-DK" altLang="da-DK" smtClean="0">
              <a:latin typeface="Times New Roman" charset="0"/>
            </a:endParaRPr>
          </a:p>
        </p:txBody>
      </p:sp>
      <p:sp>
        <p:nvSpPr>
          <p:cNvPr id="50179" name="Rectangle 2"/>
          <p:cNvSpPr>
            <a:spLocks noGrp="1" noRot="1" noChangeAspect="1"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solidFill>
            <a:srgbClr val="FFFFFF"/>
          </a:solidFill>
          <a:ln>
            <a:solidFill>
              <a:srgbClr val="000000"/>
            </a:solidFill>
            <a:miter lim="800000"/>
            <a:headEnd/>
            <a:tailEnd/>
          </a:ln>
        </p:spPr>
        <p:txBody>
          <a:bodyPr/>
          <a:lstStyle/>
          <a:p>
            <a:endParaRPr lang="da-DK" altLang="da-DK"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09F5540-E03A-4747-889D-9EC70590713D}" type="slidenum">
              <a:rPr altLang="da-DK" smtClean="0">
                <a:latin typeface="Times New Roman" charset="0"/>
              </a:rPr>
              <a:pPr/>
              <a:t>23</a:t>
            </a:fld>
            <a:endParaRPr lang="da-DK" altLang="da-DK" smtClean="0">
              <a:latin typeface="Times New Roman" charset="0"/>
            </a:endParaRPr>
          </a:p>
        </p:txBody>
      </p:sp>
      <p:sp>
        <p:nvSpPr>
          <p:cNvPr id="51203" name="Rectangle 2"/>
          <p:cNvSpPr>
            <a:spLocks noGrp="1" noRot="1" noChangeAspect="1" noChangeArrowheads="1" noTextEdit="1"/>
          </p:cNvSpPr>
          <p:nvPr>
            <p:ph type="sldImg"/>
          </p:nvPr>
        </p:nvSpPr>
        <p:spPr>
          <a:xfrm>
            <a:off x="1011238" y="742950"/>
            <a:ext cx="4789487" cy="3592513"/>
          </a:xfrm>
          <a:ln/>
        </p:spPr>
      </p:sp>
      <p:sp>
        <p:nvSpPr>
          <p:cNvPr id="51204"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11C5BCC-6F3E-49A5-833B-4FECC98CE751}" type="slidenum">
              <a:rPr altLang="da-DK" smtClean="0">
                <a:latin typeface="Times New Roman" charset="0"/>
              </a:rPr>
              <a:pPr/>
              <a:t>24</a:t>
            </a:fld>
            <a:endParaRPr lang="da-DK" altLang="da-DK" smtClean="0">
              <a:latin typeface="Times New Roman" charset="0"/>
            </a:endParaRPr>
          </a:p>
        </p:txBody>
      </p:sp>
      <p:sp>
        <p:nvSpPr>
          <p:cNvPr id="52227" name="Rectangle 2"/>
          <p:cNvSpPr>
            <a:spLocks noGrp="1" noRot="1" noChangeAspect="1" noChangeArrowheads="1" noTextEdit="1"/>
          </p:cNvSpPr>
          <p:nvPr>
            <p:ph type="sldImg"/>
          </p:nvPr>
        </p:nvSpPr>
        <p:spPr>
          <a:xfrm>
            <a:off x="1011238" y="742950"/>
            <a:ext cx="4789487" cy="3592513"/>
          </a:xfrm>
          <a:ln/>
        </p:spPr>
      </p:sp>
      <p:sp>
        <p:nvSpPr>
          <p:cNvPr id="52228"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661E1B2-3E53-4FF9-910B-3E98E44AF22B}" type="slidenum">
              <a:rPr altLang="da-DK" smtClean="0">
                <a:latin typeface="Times New Roman" charset="0"/>
              </a:rPr>
              <a:pPr/>
              <a:t>25</a:t>
            </a:fld>
            <a:endParaRPr lang="da-DK" altLang="da-DK" smtClean="0">
              <a:latin typeface="Times New Roman" charset="0"/>
            </a:endParaRPr>
          </a:p>
        </p:txBody>
      </p:sp>
      <p:sp>
        <p:nvSpPr>
          <p:cNvPr id="53251" name="Rectangle 2"/>
          <p:cNvSpPr>
            <a:spLocks noGrp="1" noRot="1" noChangeAspect="1" noChangeArrowheads="1" noTextEdit="1"/>
          </p:cNvSpPr>
          <p:nvPr>
            <p:ph type="sldImg"/>
          </p:nvPr>
        </p:nvSpPr>
        <p:spPr>
          <a:xfrm>
            <a:off x="1012825" y="742950"/>
            <a:ext cx="4786313" cy="3589338"/>
          </a:xfrm>
          <a:ln/>
        </p:spPr>
      </p:sp>
      <p:sp>
        <p:nvSpPr>
          <p:cNvPr id="53252"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E0AD5C9-B639-41B3-B127-3C7D0D39E7CF}" type="slidenum">
              <a:rPr altLang="da-DK" smtClean="0">
                <a:latin typeface="Times New Roman" charset="0"/>
              </a:rPr>
              <a:pPr/>
              <a:t>26</a:t>
            </a:fld>
            <a:endParaRPr lang="da-DK" altLang="da-DK" smtClean="0">
              <a:latin typeface="Times New Roman" charset="0"/>
            </a:endParaRPr>
          </a:p>
        </p:txBody>
      </p:sp>
      <p:sp>
        <p:nvSpPr>
          <p:cNvPr id="54275" name="Rectangle 2"/>
          <p:cNvSpPr>
            <a:spLocks noGrp="1" noRot="1" noChangeAspect="1" noChangeArrowheads="1" noTextEdit="1"/>
          </p:cNvSpPr>
          <p:nvPr>
            <p:ph type="sldImg"/>
          </p:nvPr>
        </p:nvSpPr>
        <p:spPr>
          <a:xfrm>
            <a:off x="1012825" y="742950"/>
            <a:ext cx="4786313" cy="3589338"/>
          </a:xfrm>
          <a:ln/>
        </p:spPr>
      </p:sp>
      <p:sp>
        <p:nvSpPr>
          <p:cNvPr id="54276"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6628EC6-F481-40E2-A4A4-1CA72A1A3196}" type="slidenum">
              <a:rPr altLang="da-DK" smtClean="0">
                <a:latin typeface="Times New Roman" charset="0"/>
              </a:rPr>
              <a:pPr/>
              <a:t>27</a:t>
            </a:fld>
            <a:endParaRPr lang="da-DK" altLang="da-DK" smtClean="0">
              <a:latin typeface="Times New Roman" charset="0"/>
            </a:endParaRPr>
          </a:p>
        </p:txBody>
      </p:sp>
      <p:sp>
        <p:nvSpPr>
          <p:cNvPr id="55299" name="Rectangle 2"/>
          <p:cNvSpPr>
            <a:spLocks noGrp="1" noRot="1" noChangeAspect="1" noChangeArrowheads="1" noTextEdit="1"/>
          </p:cNvSpPr>
          <p:nvPr>
            <p:ph type="sldImg"/>
          </p:nvPr>
        </p:nvSpPr>
        <p:spPr>
          <a:xfrm>
            <a:off x="1012825" y="742950"/>
            <a:ext cx="4786313" cy="3589338"/>
          </a:xfrm>
          <a:ln/>
        </p:spPr>
      </p:sp>
      <p:sp>
        <p:nvSpPr>
          <p:cNvPr id="55300"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F735D49-3899-4AD7-8D9B-389EF7DBC68D}" type="slidenum">
              <a:rPr altLang="da-DK" smtClean="0">
                <a:latin typeface="Times New Roman" charset="0"/>
              </a:rPr>
              <a:pPr/>
              <a:t>28</a:t>
            </a:fld>
            <a:endParaRPr lang="da-DK" altLang="da-DK" smtClean="0">
              <a:latin typeface="Times New Roman" charset="0"/>
            </a:endParaRPr>
          </a:p>
        </p:txBody>
      </p:sp>
      <p:sp>
        <p:nvSpPr>
          <p:cNvPr id="56323" name="Rectangle 2"/>
          <p:cNvSpPr>
            <a:spLocks noGrp="1" noRot="1" noChangeAspect="1" noChangeArrowheads="1" noTextEdit="1"/>
          </p:cNvSpPr>
          <p:nvPr>
            <p:ph type="sldImg"/>
          </p:nvPr>
        </p:nvSpPr>
        <p:spPr>
          <a:xfrm>
            <a:off x="1012825" y="742950"/>
            <a:ext cx="4786313" cy="3589338"/>
          </a:xfrm>
          <a:ln/>
        </p:spPr>
      </p:sp>
      <p:sp>
        <p:nvSpPr>
          <p:cNvPr id="56324"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22A946F-2B59-466A-A95F-9EBBE644C77B}" type="slidenum">
              <a:rPr altLang="da-DK" smtClean="0">
                <a:latin typeface="Times New Roman" charset="0"/>
              </a:rPr>
              <a:pPr/>
              <a:t>29</a:t>
            </a:fld>
            <a:endParaRPr lang="da-DK" altLang="da-DK" smtClean="0">
              <a:latin typeface="Times New Roman" charset="0"/>
            </a:endParaRPr>
          </a:p>
        </p:txBody>
      </p:sp>
      <p:sp>
        <p:nvSpPr>
          <p:cNvPr id="57347" name="Rectangle 2"/>
          <p:cNvSpPr>
            <a:spLocks noGrp="1" noRot="1" noChangeAspect="1" noChangeArrowheads="1" noTextEdit="1"/>
          </p:cNvSpPr>
          <p:nvPr>
            <p:ph type="sldImg"/>
          </p:nvPr>
        </p:nvSpPr>
        <p:spPr>
          <a:xfrm>
            <a:off x="1012825" y="742950"/>
            <a:ext cx="4786313" cy="3589338"/>
          </a:xfrm>
          <a:ln/>
        </p:spPr>
      </p:sp>
      <p:sp>
        <p:nvSpPr>
          <p:cNvPr id="57348"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7371F6D-A868-4385-9937-92A9A172EC56}" type="slidenum">
              <a:rPr altLang="da-DK" smtClean="0">
                <a:latin typeface="Times New Roman" charset="0"/>
              </a:rPr>
              <a:pPr/>
              <a:t>4</a:t>
            </a:fld>
            <a:endParaRPr lang="da-DK" altLang="da-DK" smtClean="0">
              <a:latin typeface="Times New Roman" charset="0"/>
            </a:endParaRPr>
          </a:p>
        </p:txBody>
      </p:sp>
      <p:sp>
        <p:nvSpPr>
          <p:cNvPr id="32771" name="Rectangle 2"/>
          <p:cNvSpPr>
            <a:spLocks noGrp="1" noRot="1" noChangeAspect="1" noChangeArrowheads="1" noTextEdit="1"/>
          </p:cNvSpPr>
          <p:nvPr>
            <p:ph type="sldImg"/>
          </p:nvPr>
        </p:nvSpPr>
        <p:spPr>
          <a:xfrm>
            <a:off x="1012825" y="742950"/>
            <a:ext cx="4786313" cy="3589338"/>
          </a:xfrm>
          <a:ln/>
        </p:spPr>
      </p:sp>
      <p:sp>
        <p:nvSpPr>
          <p:cNvPr id="32772"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5C2A284-F69C-4FCE-82EC-9956467AC18F}" type="slidenum">
              <a:rPr altLang="da-DK" smtClean="0">
                <a:latin typeface="Times New Roman" charset="0"/>
              </a:rPr>
              <a:pPr/>
              <a:t>5</a:t>
            </a:fld>
            <a:endParaRPr lang="da-DK" altLang="da-DK" smtClean="0">
              <a:latin typeface="Times New Roman" charset="0"/>
            </a:endParaRPr>
          </a:p>
        </p:txBody>
      </p:sp>
      <p:sp>
        <p:nvSpPr>
          <p:cNvPr id="33795" name="Rectangle 2"/>
          <p:cNvSpPr>
            <a:spLocks noGrp="1" noRot="1" noChangeAspect="1" noChangeArrowheads="1" noTextEdit="1"/>
          </p:cNvSpPr>
          <p:nvPr>
            <p:ph type="sldImg"/>
          </p:nvPr>
        </p:nvSpPr>
        <p:spPr>
          <a:xfrm>
            <a:off x="1012825" y="742950"/>
            <a:ext cx="4786313" cy="3589338"/>
          </a:xfrm>
          <a:ln/>
        </p:spPr>
      </p:sp>
      <p:sp>
        <p:nvSpPr>
          <p:cNvPr id="33796"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A74A2DD-E190-41FC-BAD8-DA2A7799430C}" type="slidenum">
              <a:rPr altLang="da-DK" smtClean="0">
                <a:latin typeface="Times New Roman" charset="0"/>
              </a:rPr>
              <a:pPr/>
              <a:t>6</a:t>
            </a:fld>
            <a:endParaRPr lang="da-DK" altLang="da-DK" smtClean="0">
              <a:latin typeface="Times New Roman" charset="0"/>
            </a:endParaRPr>
          </a:p>
        </p:txBody>
      </p:sp>
      <p:sp>
        <p:nvSpPr>
          <p:cNvPr id="34819" name="Rectangle 2"/>
          <p:cNvSpPr>
            <a:spLocks noGrp="1" noRot="1" noChangeAspect="1" noChangeArrowheads="1" noTextEdit="1"/>
          </p:cNvSpPr>
          <p:nvPr>
            <p:ph type="sldImg"/>
          </p:nvPr>
        </p:nvSpPr>
        <p:spPr>
          <a:xfrm>
            <a:off x="1012825" y="742950"/>
            <a:ext cx="4786313" cy="3589338"/>
          </a:xfrm>
          <a:ln/>
        </p:spPr>
      </p:sp>
      <p:sp>
        <p:nvSpPr>
          <p:cNvPr id="34820"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35E7FD0-6896-42D5-87CF-5FBF22C83B4B}" type="slidenum">
              <a:rPr altLang="da-DK" smtClean="0">
                <a:latin typeface="Times New Roman" charset="0"/>
              </a:rPr>
              <a:pPr/>
              <a:t>7</a:t>
            </a:fld>
            <a:endParaRPr lang="da-DK" altLang="da-DK" smtClean="0">
              <a:latin typeface="Times New Roman" charset="0"/>
            </a:endParaRPr>
          </a:p>
        </p:txBody>
      </p:sp>
      <p:sp>
        <p:nvSpPr>
          <p:cNvPr id="37891" name="Rectangle 2"/>
          <p:cNvSpPr>
            <a:spLocks noChangeArrowheads="1" noTextEdit="1"/>
          </p:cNvSpPr>
          <p:nvPr>
            <p:ph type="sldImg"/>
          </p:nvPr>
        </p:nvSpPr>
        <p:spPr>
          <a:xfrm>
            <a:off x="1012825" y="742950"/>
            <a:ext cx="4786313" cy="3589338"/>
          </a:xfrm>
          <a:ln/>
        </p:spPr>
      </p:sp>
      <p:sp>
        <p:nvSpPr>
          <p:cNvPr id="37892" name="Rectangle 3"/>
          <p:cNvSpPr>
            <a:spLocks noGrp="1" noChangeArrowheads="1"/>
          </p:cNvSpPr>
          <p:nvPr>
            <p:ph type="body" idx="1"/>
          </p:nvPr>
        </p:nvSpPr>
        <p:spPr>
          <a:xfrm>
            <a:off x="887413" y="4705073"/>
            <a:ext cx="4887912" cy="4457937"/>
          </a:xfrm>
          <a:noFill/>
        </p:spPr>
        <p:txBody>
          <a:bodyPr/>
          <a:lstStyle/>
          <a:p>
            <a:endParaRPr lang="en-US" altLang="da-DK"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04C9E5E-E99D-495E-A795-80030605D086}" type="slidenum">
              <a:rPr altLang="da-DK" smtClean="0">
                <a:latin typeface="Times New Roman" charset="0"/>
              </a:rPr>
              <a:pPr/>
              <a:t>8</a:t>
            </a:fld>
            <a:endParaRPr lang="da-DK" altLang="da-DK" smtClean="0">
              <a:latin typeface="Times New Roman" charset="0"/>
            </a:endParaRPr>
          </a:p>
        </p:txBody>
      </p:sp>
      <p:sp>
        <p:nvSpPr>
          <p:cNvPr id="35843" name="Rectangle 2"/>
          <p:cNvSpPr>
            <a:spLocks noGrp="1" noRot="1" noChangeAspect="1" noChangeArrowheads="1" noTextEdit="1"/>
          </p:cNvSpPr>
          <p:nvPr>
            <p:ph type="sldImg"/>
          </p:nvPr>
        </p:nvSpPr>
        <p:spPr>
          <a:xfrm>
            <a:off x="1012825" y="742950"/>
            <a:ext cx="4786313" cy="3589338"/>
          </a:xfrm>
          <a:ln/>
        </p:spPr>
      </p:sp>
      <p:sp>
        <p:nvSpPr>
          <p:cNvPr id="35844"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2531F1E-0188-4F17-B3FA-ABF3450189A0}" type="slidenum">
              <a:rPr altLang="da-DK" smtClean="0">
                <a:latin typeface="Times New Roman" charset="0"/>
              </a:rPr>
              <a:pPr/>
              <a:t>9</a:t>
            </a:fld>
            <a:endParaRPr lang="da-DK" altLang="da-DK" smtClean="0">
              <a:latin typeface="Times New Roman" charset="0"/>
            </a:endParaRPr>
          </a:p>
        </p:txBody>
      </p:sp>
      <p:sp>
        <p:nvSpPr>
          <p:cNvPr id="36867" name="Rectangle 2"/>
          <p:cNvSpPr>
            <a:spLocks noGrp="1" noRot="1" noChangeAspect="1" noChangeArrowheads="1" noTextEdit="1"/>
          </p:cNvSpPr>
          <p:nvPr>
            <p:ph type="sldImg"/>
          </p:nvPr>
        </p:nvSpPr>
        <p:spPr>
          <a:xfrm>
            <a:off x="1012825" y="742950"/>
            <a:ext cx="4786313" cy="3589338"/>
          </a:xfrm>
          <a:ln/>
        </p:spPr>
      </p:sp>
      <p:sp>
        <p:nvSpPr>
          <p:cNvPr id="36868" name="Rectangle 3"/>
          <p:cNvSpPr>
            <a:spLocks noGrp="1" noChangeArrowheads="1"/>
          </p:cNvSpPr>
          <p:nvPr>
            <p:ph type="body" idx="1"/>
          </p:nvPr>
        </p:nvSpPr>
        <p:spPr>
          <a:xfrm>
            <a:off x="887413" y="4705350"/>
            <a:ext cx="4887912" cy="4457700"/>
          </a:xfrm>
          <a:noFill/>
        </p:spPr>
        <p:txBody>
          <a:bodyPr/>
          <a:lstStyle/>
          <a:p>
            <a:endParaRPr lang="da-DK" altLang="da-DK"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7FFFE4A-60DF-4857-9C90-8FD1C50CF087}" type="slidenum">
              <a:rPr altLang="da-DK" smtClean="0">
                <a:latin typeface="Times New Roman" charset="0"/>
              </a:rPr>
              <a:pPr/>
              <a:t>10</a:t>
            </a:fld>
            <a:endParaRPr lang="da-DK" altLang="da-DK" smtClean="0">
              <a:latin typeface="Times New Roman" charset="0"/>
            </a:endParaRPr>
          </a:p>
        </p:txBody>
      </p:sp>
      <p:sp>
        <p:nvSpPr>
          <p:cNvPr id="37891" name="Rectangle 2"/>
          <p:cNvSpPr>
            <a:spLocks noGrp="1" noRot="1" noChangeAspect="1" noChangeArrowheads="1" noTextEdit="1"/>
          </p:cNvSpPr>
          <p:nvPr>
            <p:ph type="sldImg"/>
          </p:nvPr>
        </p:nvSpPr>
        <p:spPr>
          <a:xfrm>
            <a:off x="1012825" y="742950"/>
            <a:ext cx="4786313" cy="3589338"/>
          </a:xfrm>
          <a:ln/>
        </p:spPr>
      </p:sp>
      <p:sp>
        <p:nvSpPr>
          <p:cNvPr id="37892" name="Rectangle 3"/>
          <p:cNvSpPr>
            <a:spLocks noGrp="1" noChangeArrowheads="1"/>
          </p:cNvSpPr>
          <p:nvPr>
            <p:ph type="body" idx="1"/>
          </p:nvPr>
        </p:nvSpPr>
        <p:spPr>
          <a:xfrm>
            <a:off x="887413" y="4705350"/>
            <a:ext cx="4887912" cy="4457700"/>
          </a:xfrm>
          <a:noFill/>
        </p:spPr>
        <p:txBody>
          <a:bodyPr/>
          <a:lstStyle/>
          <a:p>
            <a:endParaRPr lang="en-US" altLang="da-DK"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da-DK"/>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a-DK"/>
          </a:p>
        </p:txBody>
      </p:sp>
    </p:spTree>
    <p:extLst>
      <p:ext uri="{BB962C8B-B14F-4D97-AF65-F5344CB8AC3E}">
        <p14:creationId xmlns:p14="http://schemas.microsoft.com/office/powerpoint/2010/main" val="719410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a-DK"/>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Tree>
    <p:extLst>
      <p:ext uri="{BB962C8B-B14F-4D97-AF65-F5344CB8AC3E}">
        <p14:creationId xmlns:p14="http://schemas.microsoft.com/office/powerpoint/2010/main" val="2786255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da-DK"/>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Tree>
    <p:extLst>
      <p:ext uri="{BB962C8B-B14F-4D97-AF65-F5344CB8AC3E}">
        <p14:creationId xmlns:p14="http://schemas.microsoft.com/office/powerpoint/2010/main" val="631164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a-DK"/>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Tree>
    <p:extLst>
      <p:ext uri="{BB962C8B-B14F-4D97-AF65-F5344CB8AC3E}">
        <p14:creationId xmlns:p14="http://schemas.microsoft.com/office/powerpoint/2010/main" val="710626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923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a-DK"/>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Tree>
    <p:extLst>
      <p:ext uri="{BB962C8B-B14F-4D97-AF65-F5344CB8AC3E}">
        <p14:creationId xmlns:p14="http://schemas.microsoft.com/office/powerpoint/2010/main" val="557510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da-DK"/>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Tree>
    <p:extLst>
      <p:ext uri="{BB962C8B-B14F-4D97-AF65-F5344CB8AC3E}">
        <p14:creationId xmlns:p14="http://schemas.microsoft.com/office/powerpoint/2010/main" val="2788828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a-DK"/>
          </a:p>
        </p:txBody>
      </p:sp>
    </p:spTree>
    <p:extLst>
      <p:ext uri="{BB962C8B-B14F-4D97-AF65-F5344CB8AC3E}">
        <p14:creationId xmlns:p14="http://schemas.microsoft.com/office/powerpoint/2010/main" val="1074685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7057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da-DK"/>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7512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da-DK"/>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0111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3"/>
          <p:cNvSpPr txBox="1">
            <a:spLocks noChangeArrowheads="1"/>
          </p:cNvSpPr>
          <p:nvPr/>
        </p:nvSpPr>
        <p:spPr bwMode="auto">
          <a:xfrm>
            <a:off x="3175" y="5867400"/>
            <a:ext cx="9140825"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2800" b="1"/>
              <a:t>User Interface Design</a:t>
            </a:r>
          </a:p>
          <a:p>
            <a:pPr algn="ctr"/>
            <a:r>
              <a:rPr lang="da-DK" altLang="da-DK" sz="2800" b="1"/>
              <a:t>16. Data modelling </a:t>
            </a:r>
            <a:endParaRPr lang="en-US" altLang="da-DK" sz="2800" b="1"/>
          </a:p>
        </p:txBody>
      </p:sp>
      <p:sp>
        <p:nvSpPr>
          <p:cNvPr id="1027" name="Rectangle 4" descr="00017979"/>
          <p:cNvSpPr>
            <a:spLocks noGrp="1" noChangeAspect="1" noChangeArrowheads="1"/>
          </p:cNvSpPr>
          <p:nvPr/>
        </p:nvSpPr>
        <p:spPr bwMode="auto">
          <a:xfrm>
            <a:off x="0" y="-76200"/>
            <a:ext cx="9144000" cy="5953125"/>
          </a:xfrm>
          <a:prstGeom prst="rect">
            <a:avLst/>
          </a:prstGeom>
          <a:blipFill dpi="0" rotWithShape="1">
            <a:blip r:embed="rId2"/>
            <a:srcRect/>
            <a:stretch>
              <a:fillRect/>
            </a:stretch>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AA90697C-F092-41D3-9D1B-3D76251C9289}" type="slidenum">
              <a:rPr lang="en-US" altLang="da-DK" sz="2400" b="1"/>
              <a:pPr/>
              <a:t>10</a:t>
            </a:fld>
            <a:r>
              <a:rPr lang="en-US" altLang="da-DK" sz="2400" b="1"/>
              <a:t>. </a:t>
            </a:r>
            <a:r>
              <a:rPr lang="da-DK" altLang="da-DK" sz="2400" b="1"/>
              <a:t>UID16.5</a:t>
            </a:r>
            <a:r>
              <a:rPr lang="en-US" altLang="da-DK" sz="2400" b="1"/>
              <a:t>  Data sources</a:t>
            </a:r>
          </a:p>
        </p:txBody>
      </p:sp>
      <p:sp>
        <p:nvSpPr>
          <p:cNvPr id="9219" name="Rectangle 3"/>
          <p:cNvSpPr>
            <a:spLocks noChangeArrowheads="1"/>
          </p:cNvSpPr>
          <p:nvPr/>
        </p:nvSpPr>
        <p:spPr bwMode="auto">
          <a:xfrm>
            <a:off x="533400" y="1219200"/>
            <a:ext cx="900113" cy="37782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Car</a:t>
            </a:r>
          </a:p>
        </p:txBody>
      </p:sp>
      <p:sp>
        <p:nvSpPr>
          <p:cNvPr id="9220" name="Rectangle 4"/>
          <p:cNvSpPr>
            <a:spLocks noChangeArrowheads="1"/>
          </p:cNvSpPr>
          <p:nvPr/>
        </p:nvSpPr>
        <p:spPr bwMode="auto">
          <a:xfrm>
            <a:off x="2898775" y="1219200"/>
            <a:ext cx="1063625" cy="37782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Owner</a:t>
            </a:r>
          </a:p>
        </p:txBody>
      </p:sp>
      <p:sp>
        <p:nvSpPr>
          <p:cNvPr id="164869" name="Text Box 5"/>
          <p:cNvSpPr txBox="1">
            <a:spLocks noChangeArrowheads="1"/>
          </p:cNvSpPr>
          <p:nvPr/>
        </p:nvSpPr>
        <p:spPr bwMode="auto">
          <a:xfrm>
            <a:off x="533400" y="2971800"/>
            <a:ext cx="3581400" cy="2333625"/>
          </a:xfrm>
          <a:prstGeom prst="rect">
            <a:avLst/>
          </a:prstGeom>
          <a:solidFill>
            <a:srgbClr val="FFFF66"/>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108000" rIns="108000" bIns="108000" anchor="ctr">
            <a:spAutoFit/>
          </a:bodyPr>
          <a:lstStyle>
            <a:lvl1pPr marL="190500" indent="-1905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b="1" noProof="1"/>
              <a:t>A domain word may become:</a:t>
            </a:r>
          </a:p>
          <a:p>
            <a:pPr>
              <a:spcBef>
                <a:spcPct val="50000"/>
              </a:spcBef>
              <a:buFontTx/>
              <a:buChar char="•"/>
            </a:pPr>
            <a:r>
              <a:rPr lang="da-DK" altLang="da-DK" noProof="1"/>
              <a:t>an entity</a:t>
            </a:r>
          </a:p>
          <a:p>
            <a:pPr>
              <a:buFontTx/>
              <a:buChar char="•"/>
            </a:pPr>
            <a:r>
              <a:rPr lang="da-DK" altLang="da-DK" noProof="1"/>
              <a:t>an attribute</a:t>
            </a:r>
          </a:p>
          <a:p>
            <a:pPr>
              <a:buFontTx/>
              <a:buChar char="•"/>
            </a:pPr>
            <a:r>
              <a:rPr lang="da-DK" altLang="da-DK" noProof="1"/>
              <a:t>a relationship</a:t>
            </a:r>
          </a:p>
          <a:p>
            <a:pPr>
              <a:buFontTx/>
              <a:buChar char="•"/>
            </a:pPr>
            <a:r>
              <a:rPr lang="da-DK" altLang="da-DK" noProof="1"/>
              <a:t>something outside the model</a:t>
            </a:r>
          </a:p>
          <a:p>
            <a:pPr>
              <a:buFontTx/>
              <a:buChar char="•"/>
            </a:pPr>
            <a:r>
              <a:rPr lang="da-DK" altLang="da-DK" noProof="1"/>
              <a:t>printout/computation</a:t>
            </a:r>
          </a:p>
          <a:p>
            <a:pPr>
              <a:buFontTx/>
              <a:buChar char="•"/>
            </a:pPr>
            <a:r>
              <a:rPr lang="da-DK" altLang="da-DK" noProof="1"/>
              <a:t>“noise”</a:t>
            </a:r>
          </a:p>
        </p:txBody>
      </p:sp>
      <p:sp>
        <p:nvSpPr>
          <p:cNvPr id="164870" name="Text Box 6"/>
          <p:cNvSpPr txBox="1">
            <a:spLocks noChangeArrowheads="1"/>
          </p:cNvSpPr>
          <p:nvPr/>
        </p:nvSpPr>
        <p:spPr bwMode="auto">
          <a:xfrm>
            <a:off x="4572000" y="758825"/>
            <a:ext cx="4243388" cy="482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b="1" noProof="1"/>
              <a:t>Official source text</a:t>
            </a:r>
          </a:p>
          <a:p>
            <a:pPr>
              <a:spcBef>
                <a:spcPct val="30000"/>
              </a:spcBef>
            </a:pPr>
            <a:r>
              <a:rPr lang="da-DK" altLang="da-DK" noProof="1"/>
              <a:t>When a car is registrated it gets a license number (shown on the license plate). The Vehicle Office also records the owner’s name and address, civil registration number or company tax file number, the make (producer and model), chassis number, fuel type (gas, diesel, ...) and the registration date.</a:t>
            </a:r>
          </a:p>
          <a:p>
            <a:pPr>
              <a:spcBef>
                <a:spcPct val="50000"/>
              </a:spcBef>
            </a:pPr>
            <a:r>
              <a:rPr lang="da-DK" altLang="da-DK" noProof="1"/>
              <a:t>The vehicle office sends a registration certificate to the primary owner or user, but it doesn’t show the civil registration number or the company registration number.</a:t>
            </a:r>
          </a:p>
          <a:p>
            <a:pPr>
              <a:spcBef>
                <a:spcPct val="50000"/>
              </a:spcBef>
            </a:pPr>
            <a:r>
              <a:rPr lang="da-DK" altLang="da-DK" noProof="1"/>
              <a:t>More than one owner and user may be recorded.</a:t>
            </a:r>
          </a:p>
        </p:txBody>
      </p:sp>
      <p:grpSp>
        <p:nvGrpSpPr>
          <p:cNvPr id="9223" name="Group 7"/>
          <p:cNvGrpSpPr>
            <a:grpSpLocks/>
          </p:cNvGrpSpPr>
          <p:nvPr/>
        </p:nvGrpSpPr>
        <p:grpSpPr bwMode="auto">
          <a:xfrm rot="5400000">
            <a:off x="1417638" y="1312862"/>
            <a:ext cx="203200" cy="168275"/>
            <a:chOff x="1918" y="3762"/>
            <a:chExt cx="128" cy="106"/>
          </a:xfrm>
        </p:grpSpPr>
        <p:sp>
          <p:nvSpPr>
            <p:cNvPr id="9226" name="Line 8"/>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9227" name="Line 9"/>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cxnSp>
        <p:nvCxnSpPr>
          <p:cNvPr id="9224" name="AutoShape 10"/>
          <p:cNvCxnSpPr>
            <a:cxnSpLocks noChangeShapeType="1"/>
            <a:stCxn id="9219" idx="3"/>
            <a:endCxn id="9220" idx="1"/>
          </p:cNvCxnSpPr>
          <p:nvPr/>
        </p:nvCxnSpPr>
        <p:spPr bwMode="auto">
          <a:xfrm>
            <a:off x="1452563" y="1408113"/>
            <a:ext cx="1427162"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25" name="Text Box 11"/>
          <p:cNvSpPr txBox="1">
            <a:spLocks noChangeArrowheads="1"/>
          </p:cNvSpPr>
          <p:nvPr/>
        </p:nvSpPr>
        <p:spPr bwMode="auto">
          <a:xfrm>
            <a:off x="1981200" y="14478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b="1" noProof="1"/>
              <a:t>?</a:t>
            </a:r>
            <a:endParaRPr lang="da-DK" altLang="da-DK" b="1" noProof="1">
              <a:latin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7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70">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487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487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48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9" grpId="0" animBg="1"/>
      <p:bldP spid="16487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4ED9D4A5-5386-438C-AE8B-91C7F3AC8EEA}" type="slidenum">
              <a:rPr lang="en-US" altLang="da-DK" sz="2400" b="1"/>
              <a:pPr/>
              <a:t>11</a:t>
            </a:fld>
            <a:r>
              <a:rPr lang="en-US" altLang="da-DK" sz="2400" b="1"/>
              <a:t>. </a:t>
            </a:r>
            <a:r>
              <a:rPr lang="da-DK" altLang="da-DK" sz="2400" b="1"/>
              <a:t>UID16.6</a:t>
            </a:r>
            <a:r>
              <a:rPr lang="en-US" altLang="da-DK" sz="2400" b="1"/>
              <a:t>  Data dictionary</a:t>
            </a:r>
          </a:p>
        </p:txBody>
      </p:sp>
      <p:sp>
        <p:nvSpPr>
          <p:cNvPr id="10243" name="Text Box 3"/>
          <p:cNvSpPr txBox="1">
            <a:spLocks noChangeArrowheads="1"/>
          </p:cNvSpPr>
          <p:nvPr/>
        </p:nvSpPr>
        <p:spPr bwMode="auto">
          <a:xfrm>
            <a:off x="533400" y="685800"/>
            <a:ext cx="8047038" cy="50609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72000" rIns="72000" bIns="72000"/>
          <a:lstStyle>
            <a:lvl1pPr>
              <a:tabLst>
                <a:tab pos="482600" algn="l"/>
                <a:tab pos="1143000" algn="l"/>
              </a:tabLst>
              <a:defRPr>
                <a:solidFill>
                  <a:schemeClr val="tx1"/>
                </a:solidFill>
                <a:latin typeface="Arial" charset="0"/>
              </a:defRPr>
            </a:lvl1pPr>
            <a:lvl2pPr marL="742950" indent="-285750">
              <a:tabLst>
                <a:tab pos="482600" algn="l"/>
                <a:tab pos="1143000" algn="l"/>
              </a:tabLst>
              <a:defRPr>
                <a:solidFill>
                  <a:schemeClr val="tx1"/>
                </a:solidFill>
                <a:latin typeface="Arial" charset="0"/>
              </a:defRPr>
            </a:lvl2pPr>
            <a:lvl3pPr marL="1143000" indent="-228600">
              <a:tabLst>
                <a:tab pos="482600" algn="l"/>
                <a:tab pos="1143000" algn="l"/>
              </a:tabLst>
              <a:defRPr>
                <a:solidFill>
                  <a:schemeClr val="tx1"/>
                </a:solidFill>
                <a:latin typeface="Arial" charset="0"/>
              </a:defRPr>
            </a:lvl3pPr>
            <a:lvl4pPr marL="1600200" indent="-228600">
              <a:tabLst>
                <a:tab pos="482600" algn="l"/>
                <a:tab pos="1143000" algn="l"/>
              </a:tabLst>
              <a:defRPr>
                <a:solidFill>
                  <a:schemeClr val="tx1"/>
                </a:solidFill>
                <a:latin typeface="Arial" charset="0"/>
              </a:defRPr>
            </a:lvl4pPr>
            <a:lvl5pPr marL="2057400" indent="-228600">
              <a:tabLst>
                <a:tab pos="482600" algn="l"/>
                <a:tab pos="1143000" algn="l"/>
              </a:tabLst>
              <a:defRPr>
                <a:solidFill>
                  <a:schemeClr val="tx1"/>
                </a:solidFill>
                <a:latin typeface="Arial" charset="0"/>
              </a:defRPr>
            </a:lvl5pPr>
            <a:lvl6pPr marL="2514600" indent="-228600" eaLnBrk="0" fontAlgn="base" hangingPunct="0">
              <a:spcBef>
                <a:spcPct val="0"/>
              </a:spcBef>
              <a:spcAft>
                <a:spcPct val="0"/>
              </a:spcAft>
              <a:tabLst>
                <a:tab pos="482600" algn="l"/>
                <a:tab pos="1143000" algn="l"/>
              </a:tabLst>
              <a:defRPr>
                <a:solidFill>
                  <a:schemeClr val="tx1"/>
                </a:solidFill>
                <a:latin typeface="Arial" charset="0"/>
              </a:defRPr>
            </a:lvl6pPr>
            <a:lvl7pPr marL="2971800" indent="-228600" eaLnBrk="0" fontAlgn="base" hangingPunct="0">
              <a:spcBef>
                <a:spcPct val="0"/>
              </a:spcBef>
              <a:spcAft>
                <a:spcPct val="0"/>
              </a:spcAft>
              <a:tabLst>
                <a:tab pos="482600" algn="l"/>
                <a:tab pos="1143000" algn="l"/>
              </a:tabLst>
              <a:defRPr>
                <a:solidFill>
                  <a:schemeClr val="tx1"/>
                </a:solidFill>
                <a:latin typeface="Arial" charset="0"/>
              </a:defRPr>
            </a:lvl7pPr>
            <a:lvl8pPr marL="3429000" indent="-228600" eaLnBrk="0" fontAlgn="base" hangingPunct="0">
              <a:spcBef>
                <a:spcPct val="0"/>
              </a:spcBef>
              <a:spcAft>
                <a:spcPct val="0"/>
              </a:spcAft>
              <a:tabLst>
                <a:tab pos="482600" algn="l"/>
                <a:tab pos="1143000" algn="l"/>
              </a:tabLst>
              <a:defRPr>
                <a:solidFill>
                  <a:schemeClr val="tx1"/>
                </a:solidFill>
                <a:latin typeface="Arial" charset="0"/>
              </a:defRPr>
            </a:lvl8pPr>
            <a:lvl9pPr marL="3886200" indent="-228600" eaLnBrk="0" fontAlgn="base" hangingPunct="0">
              <a:spcBef>
                <a:spcPct val="0"/>
              </a:spcBef>
              <a:spcAft>
                <a:spcPct val="0"/>
              </a:spcAft>
              <a:tabLst>
                <a:tab pos="482600" algn="l"/>
                <a:tab pos="1143000" algn="l"/>
              </a:tabLst>
              <a:defRPr>
                <a:solidFill>
                  <a:schemeClr val="tx1"/>
                </a:solidFill>
                <a:latin typeface="Arial" charset="0"/>
              </a:defRPr>
            </a:lvl9pPr>
          </a:lstStyle>
          <a:p>
            <a:pPr>
              <a:spcBef>
                <a:spcPct val="50000"/>
              </a:spcBef>
            </a:pPr>
            <a:r>
              <a:rPr lang="da-DK" altLang="da-DK" b="1" noProof="1"/>
              <a:t>D1:	Class: Guest</a:t>
            </a:r>
            <a:r>
              <a:rPr lang="da-DK" altLang="da-DK" noProof="1"/>
              <a:t>  [Notes a, b ... refer to guidelines]</a:t>
            </a:r>
            <a:endParaRPr lang="da-DK" altLang="da-DK" b="1" noProof="1"/>
          </a:p>
          <a:p>
            <a:pPr>
              <a:spcBef>
                <a:spcPct val="50000"/>
              </a:spcBef>
            </a:pPr>
            <a:r>
              <a:rPr lang="da-DK" altLang="da-DK" sz="1600" noProof="1"/>
              <a:t>The guest is the person or company who has to pay the bill. A person has one or more stay records. A company may have none [b, c]. “Customer” is a synonym for guest, but in the database we only use “guest” [a]. The persons staying in the rooms are also called guests, but are not guests in database terms [a].</a:t>
            </a:r>
          </a:p>
          <a:p>
            <a:pPr>
              <a:spcBef>
                <a:spcPct val="50000"/>
              </a:spcBef>
            </a:pPr>
            <a:r>
              <a:rPr lang="da-DK" altLang="da-DK" b="1" noProof="1"/>
              <a:t>Examples</a:t>
            </a:r>
            <a:endParaRPr lang="da-DK" altLang="da-DK" noProof="1"/>
          </a:p>
          <a:p>
            <a:r>
              <a:rPr lang="da-DK" altLang="da-DK" sz="1600"/>
              <a:t>E1</a:t>
            </a:r>
            <a:r>
              <a:rPr lang="da-DK" altLang="da-DK" sz="1600" noProof="1"/>
              <a:t>.	A guest who stays one night.</a:t>
            </a:r>
          </a:p>
          <a:p>
            <a:r>
              <a:rPr lang="da-DK" altLang="da-DK" sz="1600"/>
              <a:t>E2</a:t>
            </a:r>
            <a:r>
              <a:rPr lang="da-DK" altLang="da-DK" sz="1600" noProof="1"/>
              <a:t>.	A company with employees staying now and then, each of them with his own stay</a:t>
            </a:r>
          </a:p>
          <a:p>
            <a:r>
              <a:rPr lang="da-DK" altLang="da-DK" sz="1600" noProof="1"/>
              <a:t>	record where his name is recorded [d].</a:t>
            </a:r>
          </a:p>
          <a:p>
            <a:r>
              <a:rPr lang="da-DK" altLang="da-DK" sz="1600"/>
              <a:t>E3</a:t>
            </a:r>
            <a:r>
              <a:rPr lang="da-DK" altLang="da-DK" sz="1600" noProof="1"/>
              <a:t>.	A guest with several rooms within the same stay.</a:t>
            </a:r>
            <a:endParaRPr lang="da-DK" altLang="da-DK" sz="1600"/>
          </a:p>
          <a:p>
            <a:endParaRPr lang="da-DK" altLang="da-DK" sz="1600"/>
          </a:p>
          <a:p>
            <a:r>
              <a:rPr lang="da-DK" altLang="da-DK" sz="1600" b="1"/>
              <a:t>Attributes</a:t>
            </a:r>
            <a:endParaRPr lang="da-DK" altLang="da-DK" sz="1600"/>
          </a:p>
          <a:p>
            <a:r>
              <a:rPr lang="da-DK" altLang="da-DK" sz="1600"/>
              <a:t>1. name:	Text, 50 chars [h]</a:t>
            </a:r>
          </a:p>
          <a:p>
            <a:endParaRPr lang="da-DK" altLang="da-DK" sz="1600"/>
          </a:p>
          <a:p>
            <a:endParaRPr lang="da-DK" altLang="da-DK" sz="1600"/>
          </a:p>
          <a:p>
            <a:endParaRPr lang="da-DK" altLang="da-DK" sz="1600" b="1"/>
          </a:p>
          <a:p>
            <a:r>
              <a:rPr lang="da-DK" altLang="da-DK" sz="1600"/>
              <a:t>2. passport:	Text, 16 chars [h]</a:t>
            </a:r>
            <a:endParaRPr lang="da-DK" altLang="da-DK" sz="1600" noProof="1"/>
          </a:p>
        </p:txBody>
      </p:sp>
      <p:sp>
        <p:nvSpPr>
          <p:cNvPr id="225284" name="AutoShape 4"/>
          <p:cNvSpPr>
            <a:spLocks noChangeArrowheads="1"/>
          </p:cNvSpPr>
          <p:nvPr/>
        </p:nvSpPr>
        <p:spPr bwMode="auto">
          <a:xfrm>
            <a:off x="6103938" y="3200400"/>
            <a:ext cx="1676400" cy="561975"/>
          </a:xfrm>
          <a:prstGeom prst="wedgeRoundRectCallout">
            <a:avLst>
              <a:gd name="adj1" fmla="val -142329"/>
              <a:gd name="adj2" fmla="val -51130"/>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Attribute missing</a:t>
            </a:r>
          </a:p>
          <a:p>
            <a:pPr algn="ctr"/>
            <a:r>
              <a:rPr lang="en-US" altLang="da-DK" sz="1400" b="1"/>
              <a:t>in data model</a:t>
            </a:r>
          </a:p>
        </p:txBody>
      </p:sp>
      <p:sp>
        <p:nvSpPr>
          <p:cNvPr id="10245" name="Text Box 5"/>
          <p:cNvSpPr txBox="1">
            <a:spLocks noChangeArrowheads="1"/>
          </p:cNvSpPr>
          <p:nvPr/>
        </p:nvSpPr>
        <p:spPr bwMode="auto">
          <a:xfrm>
            <a:off x="3648075" y="3886200"/>
            <a:ext cx="5127625" cy="1778000"/>
          </a:xfrm>
          <a:prstGeom prst="rect">
            <a:avLst/>
          </a:prstGeom>
          <a:solidFill>
            <a:srgbClr val="FFFF66"/>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384175" algn="l"/>
              </a:tabLst>
              <a:defRPr>
                <a:solidFill>
                  <a:schemeClr val="tx1"/>
                </a:solidFill>
                <a:latin typeface="Arial" charset="0"/>
              </a:defRPr>
            </a:lvl1pPr>
            <a:lvl2pPr marL="742950" indent="-285750">
              <a:tabLst>
                <a:tab pos="384175" algn="l"/>
              </a:tabLst>
              <a:defRPr>
                <a:solidFill>
                  <a:schemeClr val="tx1"/>
                </a:solidFill>
                <a:latin typeface="Arial" charset="0"/>
              </a:defRPr>
            </a:lvl2pPr>
            <a:lvl3pPr marL="1143000" indent="-228600">
              <a:tabLst>
                <a:tab pos="384175" algn="l"/>
              </a:tabLst>
              <a:defRPr>
                <a:solidFill>
                  <a:schemeClr val="tx1"/>
                </a:solidFill>
                <a:latin typeface="Arial" charset="0"/>
              </a:defRPr>
            </a:lvl3pPr>
            <a:lvl4pPr marL="1600200" indent="-228600">
              <a:tabLst>
                <a:tab pos="384175" algn="l"/>
              </a:tabLst>
              <a:defRPr>
                <a:solidFill>
                  <a:schemeClr val="tx1"/>
                </a:solidFill>
                <a:latin typeface="Arial" charset="0"/>
              </a:defRPr>
            </a:lvl4pPr>
            <a:lvl5pPr marL="2057400" indent="-228600">
              <a:tabLst>
                <a:tab pos="384175" algn="l"/>
              </a:tabLst>
              <a:defRPr>
                <a:solidFill>
                  <a:schemeClr val="tx1"/>
                </a:solidFill>
                <a:latin typeface="Arial" charset="0"/>
              </a:defRPr>
            </a:lvl5pPr>
            <a:lvl6pPr marL="2514600" indent="-228600" eaLnBrk="0" fontAlgn="base" hangingPunct="0">
              <a:spcBef>
                <a:spcPct val="0"/>
              </a:spcBef>
              <a:spcAft>
                <a:spcPct val="0"/>
              </a:spcAft>
              <a:tabLst>
                <a:tab pos="384175" algn="l"/>
              </a:tabLst>
              <a:defRPr>
                <a:solidFill>
                  <a:schemeClr val="tx1"/>
                </a:solidFill>
                <a:latin typeface="Arial" charset="0"/>
              </a:defRPr>
            </a:lvl6pPr>
            <a:lvl7pPr marL="2971800" indent="-228600" eaLnBrk="0" fontAlgn="base" hangingPunct="0">
              <a:spcBef>
                <a:spcPct val="0"/>
              </a:spcBef>
              <a:spcAft>
                <a:spcPct val="0"/>
              </a:spcAft>
              <a:tabLst>
                <a:tab pos="384175" algn="l"/>
              </a:tabLst>
              <a:defRPr>
                <a:solidFill>
                  <a:schemeClr val="tx1"/>
                </a:solidFill>
                <a:latin typeface="Arial" charset="0"/>
              </a:defRPr>
            </a:lvl7pPr>
            <a:lvl8pPr marL="3429000" indent="-228600" eaLnBrk="0" fontAlgn="base" hangingPunct="0">
              <a:spcBef>
                <a:spcPct val="0"/>
              </a:spcBef>
              <a:spcAft>
                <a:spcPct val="0"/>
              </a:spcAft>
              <a:tabLst>
                <a:tab pos="384175" algn="l"/>
              </a:tabLst>
              <a:defRPr>
                <a:solidFill>
                  <a:schemeClr val="tx1"/>
                </a:solidFill>
                <a:latin typeface="Arial" charset="0"/>
              </a:defRPr>
            </a:lvl8pPr>
            <a:lvl9pPr marL="3886200" indent="-228600" eaLnBrk="0" fontAlgn="base" hangingPunct="0">
              <a:spcBef>
                <a:spcPct val="0"/>
              </a:spcBef>
              <a:spcAft>
                <a:spcPct val="0"/>
              </a:spcAft>
              <a:tabLst>
                <a:tab pos="384175" algn="l"/>
              </a:tabLst>
              <a:defRPr>
                <a:solidFill>
                  <a:schemeClr val="tx1"/>
                </a:solidFill>
                <a:latin typeface="Arial" charset="0"/>
              </a:defRPr>
            </a:lvl9pPr>
          </a:lstStyle>
          <a:p>
            <a:r>
              <a:rPr lang="da-DK" altLang="da-DK" b="1"/>
              <a:t>Guidelines for classes. Explain:</a:t>
            </a:r>
          </a:p>
          <a:p>
            <a:r>
              <a:rPr lang="da-DK" altLang="da-DK"/>
              <a:t>a)	Name in the system vs. name in domain</a:t>
            </a:r>
          </a:p>
          <a:p>
            <a:r>
              <a:rPr lang="da-DK" altLang="da-DK"/>
              <a:t>b) 	Relationships to other classes</a:t>
            </a:r>
          </a:p>
          <a:p>
            <a:r>
              <a:rPr lang="da-DK" altLang="da-DK"/>
              <a:t>c) 	Cases where connections are missing</a:t>
            </a:r>
          </a:p>
          <a:p>
            <a:r>
              <a:rPr lang="da-DK" altLang="da-DK"/>
              <a:t>d) 	Concerns when creating or deleting an entity</a:t>
            </a:r>
          </a:p>
          <a:p>
            <a:r>
              <a:rPr lang="da-DK" altLang="da-DK"/>
              <a:t>e) 	Typical and unusual examples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00BA3ECD-09AE-48E0-953B-52A22F83B56E}" type="slidenum">
              <a:rPr lang="en-US" altLang="da-DK" sz="2400" b="1"/>
              <a:pPr/>
              <a:t>12</a:t>
            </a:fld>
            <a:r>
              <a:rPr lang="en-US" altLang="da-DK" sz="2400" b="1"/>
              <a:t>. </a:t>
            </a:r>
            <a:r>
              <a:rPr lang="da-DK" altLang="da-DK" sz="2400" b="1"/>
              <a:t>UID16.6</a:t>
            </a:r>
            <a:r>
              <a:rPr lang="en-US" altLang="da-DK" sz="2400" b="1"/>
              <a:t>  Data dictionary (cont.)</a:t>
            </a:r>
          </a:p>
        </p:txBody>
      </p:sp>
      <p:sp>
        <p:nvSpPr>
          <p:cNvPr id="11267" name="Text Box 3"/>
          <p:cNvSpPr txBox="1">
            <a:spLocks noChangeArrowheads="1"/>
          </p:cNvSpPr>
          <p:nvPr/>
        </p:nvSpPr>
        <p:spPr bwMode="auto">
          <a:xfrm>
            <a:off x="533400" y="685800"/>
            <a:ext cx="8047038" cy="50609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72000" rIns="72000" bIns="72000"/>
          <a:lstStyle>
            <a:lvl1pPr>
              <a:tabLst>
                <a:tab pos="482600" algn="l"/>
                <a:tab pos="1143000" algn="l"/>
              </a:tabLst>
              <a:defRPr>
                <a:solidFill>
                  <a:schemeClr val="tx1"/>
                </a:solidFill>
                <a:latin typeface="Arial" charset="0"/>
              </a:defRPr>
            </a:lvl1pPr>
            <a:lvl2pPr marL="742950" indent="-285750">
              <a:tabLst>
                <a:tab pos="482600" algn="l"/>
                <a:tab pos="1143000" algn="l"/>
              </a:tabLst>
              <a:defRPr>
                <a:solidFill>
                  <a:schemeClr val="tx1"/>
                </a:solidFill>
                <a:latin typeface="Arial" charset="0"/>
              </a:defRPr>
            </a:lvl2pPr>
            <a:lvl3pPr marL="1143000" indent="-228600">
              <a:tabLst>
                <a:tab pos="482600" algn="l"/>
                <a:tab pos="1143000" algn="l"/>
              </a:tabLst>
              <a:defRPr>
                <a:solidFill>
                  <a:schemeClr val="tx1"/>
                </a:solidFill>
                <a:latin typeface="Arial" charset="0"/>
              </a:defRPr>
            </a:lvl3pPr>
            <a:lvl4pPr marL="1600200" indent="-228600">
              <a:tabLst>
                <a:tab pos="482600" algn="l"/>
                <a:tab pos="1143000" algn="l"/>
              </a:tabLst>
              <a:defRPr>
                <a:solidFill>
                  <a:schemeClr val="tx1"/>
                </a:solidFill>
                <a:latin typeface="Arial" charset="0"/>
              </a:defRPr>
            </a:lvl4pPr>
            <a:lvl5pPr marL="2057400" indent="-228600">
              <a:tabLst>
                <a:tab pos="482600" algn="l"/>
                <a:tab pos="1143000" algn="l"/>
              </a:tabLst>
              <a:defRPr>
                <a:solidFill>
                  <a:schemeClr val="tx1"/>
                </a:solidFill>
                <a:latin typeface="Arial" charset="0"/>
              </a:defRPr>
            </a:lvl5pPr>
            <a:lvl6pPr marL="2514600" indent="-228600" eaLnBrk="0" fontAlgn="base" hangingPunct="0">
              <a:spcBef>
                <a:spcPct val="0"/>
              </a:spcBef>
              <a:spcAft>
                <a:spcPct val="0"/>
              </a:spcAft>
              <a:tabLst>
                <a:tab pos="482600" algn="l"/>
                <a:tab pos="1143000" algn="l"/>
              </a:tabLst>
              <a:defRPr>
                <a:solidFill>
                  <a:schemeClr val="tx1"/>
                </a:solidFill>
                <a:latin typeface="Arial" charset="0"/>
              </a:defRPr>
            </a:lvl6pPr>
            <a:lvl7pPr marL="2971800" indent="-228600" eaLnBrk="0" fontAlgn="base" hangingPunct="0">
              <a:spcBef>
                <a:spcPct val="0"/>
              </a:spcBef>
              <a:spcAft>
                <a:spcPct val="0"/>
              </a:spcAft>
              <a:tabLst>
                <a:tab pos="482600" algn="l"/>
                <a:tab pos="1143000" algn="l"/>
              </a:tabLst>
              <a:defRPr>
                <a:solidFill>
                  <a:schemeClr val="tx1"/>
                </a:solidFill>
                <a:latin typeface="Arial" charset="0"/>
              </a:defRPr>
            </a:lvl7pPr>
            <a:lvl8pPr marL="3429000" indent="-228600" eaLnBrk="0" fontAlgn="base" hangingPunct="0">
              <a:spcBef>
                <a:spcPct val="0"/>
              </a:spcBef>
              <a:spcAft>
                <a:spcPct val="0"/>
              </a:spcAft>
              <a:tabLst>
                <a:tab pos="482600" algn="l"/>
                <a:tab pos="1143000" algn="l"/>
              </a:tabLst>
              <a:defRPr>
                <a:solidFill>
                  <a:schemeClr val="tx1"/>
                </a:solidFill>
                <a:latin typeface="Arial" charset="0"/>
              </a:defRPr>
            </a:lvl8pPr>
            <a:lvl9pPr marL="3886200" indent="-228600" eaLnBrk="0" fontAlgn="base" hangingPunct="0">
              <a:spcBef>
                <a:spcPct val="0"/>
              </a:spcBef>
              <a:spcAft>
                <a:spcPct val="0"/>
              </a:spcAft>
              <a:tabLst>
                <a:tab pos="482600" algn="l"/>
                <a:tab pos="1143000" algn="l"/>
              </a:tabLst>
              <a:defRPr>
                <a:solidFill>
                  <a:schemeClr val="tx1"/>
                </a:solidFill>
                <a:latin typeface="Arial" charset="0"/>
              </a:defRPr>
            </a:lvl9pPr>
          </a:lstStyle>
          <a:p>
            <a:pPr>
              <a:spcBef>
                <a:spcPct val="50000"/>
              </a:spcBef>
            </a:pPr>
            <a:r>
              <a:rPr lang="da-DK" altLang="da-DK" b="1" noProof="1"/>
              <a:t>D1:	Class: Guest</a:t>
            </a:r>
            <a:r>
              <a:rPr lang="da-DK" altLang="da-DK" noProof="1"/>
              <a:t>  [Notes a, b ... refer to guidelines]</a:t>
            </a:r>
            <a:endParaRPr lang="da-DK" altLang="da-DK" b="1" noProof="1"/>
          </a:p>
          <a:p>
            <a:pPr>
              <a:spcBef>
                <a:spcPct val="50000"/>
              </a:spcBef>
            </a:pPr>
            <a:r>
              <a:rPr lang="da-DK" altLang="da-DK" sz="1600" noProof="1"/>
              <a:t>The guest is the person or company who has to pay the bill. A person has one or more stay records. A company may have none [b, c]. “Customer” is a synonym for guest, but in the database we only use “guest” [a]. The persons staying in the rooms are also called guests, but are not guests in database terms [a].</a:t>
            </a:r>
          </a:p>
          <a:p>
            <a:pPr>
              <a:spcBef>
                <a:spcPct val="50000"/>
              </a:spcBef>
            </a:pPr>
            <a:r>
              <a:rPr lang="da-DK" altLang="da-DK" b="1" noProof="1"/>
              <a:t>Examples</a:t>
            </a:r>
            <a:endParaRPr lang="da-DK" altLang="da-DK" noProof="1"/>
          </a:p>
          <a:p>
            <a:r>
              <a:rPr lang="da-DK" altLang="da-DK" sz="1600"/>
              <a:t>E1</a:t>
            </a:r>
            <a:r>
              <a:rPr lang="da-DK" altLang="da-DK" sz="1600" noProof="1"/>
              <a:t>.	A guest who stays one night.</a:t>
            </a:r>
          </a:p>
          <a:p>
            <a:r>
              <a:rPr lang="da-DK" altLang="da-DK" sz="1600"/>
              <a:t>E2</a:t>
            </a:r>
            <a:r>
              <a:rPr lang="da-DK" altLang="da-DK" sz="1600" noProof="1"/>
              <a:t>.	A company with employees staying now and then, each of them with his own stay</a:t>
            </a:r>
          </a:p>
          <a:p>
            <a:r>
              <a:rPr lang="da-DK" altLang="da-DK" sz="1600" noProof="1"/>
              <a:t>	record where his name is recorded [d].</a:t>
            </a:r>
          </a:p>
          <a:p>
            <a:r>
              <a:rPr lang="da-DK" altLang="da-DK" sz="1600"/>
              <a:t>E3</a:t>
            </a:r>
            <a:r>
              <a:rPr lang="da-DK" altLang="da-DK" sz="1600" noProof="1"/>
              <a:t>.	A guest with several rooms within the same stay.</a:t>
            </a:r>
            <a:endParaRPr lang="da-DK" altLang="da-DK" sz="1600"/>
          </a:p>
          <a:p>
            <a:endParaRPr lang="da-DK" altLang="da-DK" sz="1600"/>
          </a:p>
          <a:p>
            <a:r>
              <a:rPr lang="da-DK" altLang="da-DK" sz="1600" b="1"/>
              <a:t>Attributes</a:t>
            </a:r>
            <a:endParaRPr lang="da-DK" altLang="da-DK" sz="1600"/>
          </a:p>
          <a:p>
            <a:r>
              <a:rPr lang="da-DK" altLang="da-DK" sz="1600"/>
              <a:t>1. name:	Text, 50 chars [h]</a:t>
            </a:r>
          </a:p>
          <a:p>
            <a:endParaRPr lang="da-DK" altLang="da-DK" sz="1600"/>
          </a:p>
          <a:p>
            <a:endParaRPr lang="da-DK" altLang="da-DK" sz="1600"/>
          </a:p>
          <a:p>
            <a:endParaRPr lang="da-DK" altLang="da-DK" sz="1600" b="1"/>
          </a:p>
          <a:p>
            <a:r>
              <a:rPr lang="da-DK" altLang="da-DK" sz="1600"/>
              <a:t>2. passport:	Text, 16 chars [h]</a:t>
            </a:r>
            <a:endParaRPr lang="da-DK" altLang="da-DK" sz="1600" noProof="1"/>
          </a:p>
        </p:txBody>
      </p:sp>
      <p:sp>
        <p:nvSpPr>
          <p:cNvPr id="227332" name="Text Box 4"/>
          <p:cNvSpPr txBox="1">
            <a:spLocks noChangeArrowheads="1"/>
          </p:cNvSpPr>
          <p:nvPr/>
        </p:nvSpPr>
        <p:spPr bwMode="auto">
          <a:xfrm>
            <a:off x="533400" y="4916488"/>
            <a:ext cx="8047038"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72000" rIns="72000" bIns="72000">
            <a:spAutoFit/>
          </a:bodyPr>
          <a:lstStyle>
            <a:lvl1pPr>
              <a:tabLst>
                <a:tab pos="482600" algn="l"/>
                <a:tab pos="1143000" algn="l"/>
              </a:tabLst>
              <a:defRPr>
                <a:solidFill>
                  <a:schemeClr val="tx1"/>
                </a:solidFill>
                <a:latin typeface="Arial" charset="0"/>
              </a:defRPr>
            </a:lvl1pPr>
            <a:lvl2pPr marL="742950" indent="-285750">
              <a:tabLst>
                <a:tab pos="482600" algn="l"/>
                <a:tab pos="1143000" algn="l"/>
              </a:tabLst>
              <a:defRPr>
                <a:solidFill>
                  <a:schemeClr val="tx1"/>
                </a:solidFill>
                <a:latin typeface="Arial" charset="0"/>
              </a:defRPr>
            </a:lvl2pPr>
            <a:lvl3pPr marL="1143000">
              <a:tabLst>
                <a:tab pos="482600" algn="l"/>
                <a:tab pos="1143000" algn="l"/>
              </a:tabLst>
              <a:defRPr>
                <a:solidFill>
                  <a:schemeClr val="tx1"/>
                </a:solidFill>
                <a:latin typeface="Arial" charset="0"/>
              </a:defRPr>
            </a:lvl3pPr>
            <a:lvl4pPr marL="1600200" indent="-228600">
              <a:tabLst>
                <a:tab pos="482600" algn="l"/>
                <a:tab pos="1143000" algn="l"/>
              </a:tabLst>
              <a:defRPr>
                <a:solidFill>
                  <a:schemeClr val="tx1"/>
                </a:solidFill>
                <a:latin typeface="Arial" charset="0"/>
              </a:defRPr>
            </a:lvl4pPr>
            <a:lvl5pPr marL="2057400" indent="-228600">
              <a:tabLst>
                <a:tab pos="482600" algn="l"/>
                <a:tab pos="1143000" algn="l"/>
              </a:tabLst>
              <a:defRPr>
                <a:solidFill>
                  <a:schemeClr val="tx1"/>
                </a:solidFill>
                <a:latin typeface="Arial" charset="0"/>
              </a:defRPr>
            </a:lvl5pPr>
            <a:lvl6pPr marL="2514600" indent="-228600" eaLnBrk="0" fontAlgn="base" hangingPunct="0">
              <a:spcBef>
                <a:spcPct val="0"/>
              </a:spcBef>
              <a:spcAft>
                <a:spcPct val="0"/>
              </a:spcAft>
              <a:tabLst>
                <a:tab pos="482600" algn="l"/>
                <a:tab pos="1143000" algn="l"/>
              </a:tabLst>
              <a:defRPr>
                <a:solidFill>
                  <a:schemeClr val="tx1"/>
                </a:solidFill>
                <a:latin typeface="Arial" charset="0"/>
              </a:defRPr>
            </a:lvl6pPr>
            <a:lvl7pPr marL="2971800" indent="-228600" eaLnBrk="0" fontAlgn="base" hangingPunct="0">
              <a:spcBef>
                <a:spcPct val="0"/>
              </a:spcBef>
              <a:spcAft>
                <a:spcPct val="0"/>
              </a:spcAft>
              <a:tabLst>
                <a:tab pos="482600" algn="l"/>
                <a:tab pos="1143000" algn="l"/>
              </a:tabLst>
              <a:defRPr>
                <a:solidFill>
                  <a:schemeClr val="tx1"/>
                </a:solidFill>
                <a:latin typeface="Arial" charset="0"/>
              </a:defRPr>
            </a:lvl7pPr>
            <a:lvl8pPr marL="3429000" indent="-228600" eaLnBrk="0" fontAlgn="base" hangingPunct="0">
              <a:spcBef>
                <a:spcPct val="0"/>
              </a:spcBef>
              <a:spcAft>
                <a:spcPct val="0"/>
              </a:spcAft>
              <a:tabLst>
                <a:tab pos="482600" algn="l"/>
                <a:tab pos="1143000" algn="l"/>
              </a:tabLst>
              <a:defRPr>
                <a:solidFill>
                  <a:schemeClr val="tx1"/>
                </a:solidFill>
                <a:latin typeface="Arial" charset="0"/>
              </a:defRPr>
            </a:lvl8pPr>
            <a:lvl9pPr marL="3886200" indent="-228600" eaLnBrk="0" fontAlgn="base" hangingPunct="0">
              <a:spcBef>
                <a:spcPct val="0"/>
              </a:spcBef>
              <a:spcAft>
                <a:spcPct val="0"/>
              </a:spcAft>
              <a:tabLst>
                <a:tab pos="482600" algn="l"/>
                <a:tab pos="1143000" algn="l"/>
              </a:tabLst>
              <a:defRPr>
                <a:solidFill>
                  <a:schemeClr val="tx1"/>
                </a:solidFill>
                <a:latin typeface="Arial" charset="0"/>
              </a:defRPr>
            </a:lvl9pPr>
          </a:lstStyle>
          <a:p>
            <a:endParaRPr lang="da-DK" altLang="da-DK" sz="1600" noProof="1"/>
          </a:p>
          <a:p>
            <a:pPr lvl="2"/>
            <a:r>
              <a:rPr lang="da-DK" altLang="da-DK" sz="1600" noProof="1"/>
              <a:t>Recorded for guests who are obviously foreigners [f, i]. Used for police reports in case the guest doesn’t pay [g] </a:t>
            </a:r>
            <a:r>
              <a:rPr lang="da-DK" altLang="da-DK" sz="1600" b="1" noProof="1"/>
              <a:t>. . .</a:t>
            </a:r>
          </a:p>
        </p:txBody>
      </p:sp>
      <p:sp>
        <p:nvSpPr>
          <p:cNvPr id="227333" name="Text Box 5"/>
          <p:cNvSpPr txBox="1">
            <a:spLocks noChangeArrowheads="1"/>
          </p:cNvSpPr>
          <p:nvPr/>
        </p:nvSpPr>
        <p:spPr bwMode="auto">
          <a:xfrm>
            <a:off x="546100" y="4195763"/>
            <a:ext cx="8047038"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000" tIns="72000" rIns="72000" bIns="72000">
            <a:spAutoFit/>
          </a:bodyPr>
          <a:lstStyle>
            <a:lvl1pPr marL="342900" indent="-342900">
              <a:tabLst>
                <a:tab pos="482600" algn="l"/>
                <a:tab pos="1143000" algn="l"/>
              </a:tabLst>
              <a:defRPr>
                <a:solidFill>
                  <a:schemeClr val="tx1"/>
                </a:solidFill>
                <a:latin typeface="Arial" charset="0"/>
              </a:defRPr>
            </a:lvl1pPr>
            <a:lvl2pPr marL="742950" indent="-285750">
              <a:tabLst>
                <a:tab pos="482600" algn="l"/>
                <a:tab pos="1143000" algn="l"/>
              </a:tabLst>
              <a:defRPr>
                <a:solidFill>
                  <a:schemeClr val="tx1"/>
                </a:solidFill>
                <a:latin typeface="Arial" charset="0"/>
              </a:defRPr>
            </a:lvl2pPr>
            <a:lvl3pPr marL="1143000">
              <a:tabLst>
                <a:tab pos="482600" algn="l"/>
                <a:tab pos="1143000" algn="l"/>
              </a:tabLst>
              <a:defRPr>
                <a:solidFill>
                  <a:schemeClr val="tx1"/>
                </a:solidFill>
                <a:latin typeface="Arial" charset="0"/>
              </a:defRPr>
            </a:lvl3pPr>
            <a:lvl4pPr marL="1600200" indent="-228600">
              <a:tabLst>
                <a:tab pos="482600" algn="l"/>
                <a:tab pos="1143000" algn="l"/>
              </a:tabLst>
              <a:defRPr>
                <a:solidFill>
                  <a:schemeClr val="tx1"/>
                </a:solidFill>
                <a:latin typeface="Arial" charset="0"/>
              </a:defRPr>
            </a:lvl4pPr>
            <a:lvl5pPr marL="2057400" indent="-228600">
              <a:tabLst>
                <a:tab pos="482600" algn="l"/>
                <a:tab pos="1143000" algn="l"/>
              </a:tabLst>
              <a:defRPr>
                <a:solidFill>
                  <a:schemeClr val="tx1"/>
                </a:solidFill>
                <a:latin typeface="Arial" charset="0"/>
              </a:defRPr>
            </a:lvl5pPr>
            <a:lvl6pPr marL="2514600" indent="-228600" eaLnBrk="0" fontAlgn="base" hangingPunct="0">
              <a:spcBef>
                <a:spcPct val="0"/>
              </a:spcBef>
              <a:spcAft>
                <a:spcPct val="0"/>
              </a:spcAft>
              <a:tabLst>
                <a:tab pos="482600" algn="l"/>
                <a:tab pos="1143000" algn="l"/>
              </a:tabLst>
              <a:defRPr>
                <a:solidFill>
                  <a:schemeClr val="tx1"/>
                </a:solidFill>
                <a:latin typeface="Arial" charset="0"/>
              </a:defRPr>
            </a:lvl6pPr>
            <a:lvl7pPr marL="2971800" indent="-228600" eaLnBrk="0" fontAlgn="base" hangingPunct="0">
              <a:spcBef>
                <a:spcPct val="0"/>
              </a:spcBef>
              <a:spcAft>
                <a:spcPct val="0"/>
              </a:spcAft>
              <a:tabLst>
                <a:tab pos="482600" algn="l"/>
                <a:tab pos="1143000" algn="l"/>
              </a:tabLst>
              <a:defRPr>
                <a:solidFill>
                  <a:schemeClr val="tx1"/>
                </a:solidFill>
                <a:latin typeface="Arial" charset="0"/>
              </a:defRPr>
            </a:lvl7pPr>
            <a:lvl8pPr marL="3429000" indent="-228600" eaLnBrk="0" fontAlgn="base" hangingPunct="0">
              <a:spcBef>
                <a:spcPct val="0"/>
              </a:spcBef>
              <a:spcAft>
                <a:spcPct val="0"/>
              </a:spcAft>
              <a:tabLst>
                <a:tab pos="482600" algn="l"/>
                <a:tab pos="1143000" algn="l"/>
              </a:tabLst>
              <a:defRPr>
                <a:solidFill>
                  <a:schemeClr val="tx1"/>
                </a:solidFill>
                <a:latin typeface="Arial" charset="0"/>
              </a:defRPr>
            </a:lvl8pPr>
            <a:lvl9pPr marL="3886200" indent="-228600" eaLnBrk="0" fontAlgn="base" hangingPunct="0">
              <a:spcBef>
                <a:spcPct val="0"/>
              </a:spcBef>
              <a:spcAft>
                <a:spcPct val="0"/>
              </a:spcAft>
              <a:tabLst>
                <a:tab pos="482600" algn="l"/>
                <a:tab pos="1143000" algn="l"/>
              </a:tabLst>
              <a:defRPr>
                <a:solidFill>
                  <a:schemeClr val="tx1"/>
                </a:solidFill>
                <a:latin typeface="Arial" charset="0"/>
              </a:defRPr>
            </a:lvl9pPr>
          </a:lstStyle>
          <a:p>
            <a:pPr lvl="2"/>
            <a:r>
              <a:rPr lang="da-DK" altLang="da-DK" sz="1600" noProof="1"/>
              <a:t>The name stated by the guest [f]. For companies the official name since the bill is sent there [g]. Longer names exist, but better truncate at registration time than at print out time [g, j].</a:t>
            </a:r>
          </a:p>
        </p:txBody>
      </p:sp>
      <p:sp>
        <p:nvSpPr>
          <p:cNvPr id="11270" name="Text Box 6"/>
          <p:cNvSpPr txBox="1">
            <a:spLocks noChangeArrowheads="1"/>
          </p:cNvSpPr>
          <p:nvPr/>
        </p:nvSpPr>
        <p:spPr bwMode="auto">
          <a:xfrm>
            <a:off x="4278313" y="2178050"/>
            <a:ext cx="4470400" cy="2043113"/>
          </a:xfrm>
          <a:prstGeom prst="rect">
            <a:avLst/>
          </a:prstGeom>
          <a:solidFill>
            <a:srgbClr val="FFFF66"/>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384175" algn="l"/>
              </a:tabLst>
              <a:defRPr>
                <a:solidFill>
                  <a:schemeClr val="tx1"/>
                </a:solidFill>
                <a:latin typeface="Arial" charset="0"/>
              </a:defRPr>
            </a:lvl1pPr>
            <a:lvl2pPr marL="742950" indent="-285750">
              <a:tabLst>
                <a:tab pos="384175" algn="l"/>
              </a:tabLst>
              <a:defRPr>
                <a:solidFill>
                  <a:schemeClr val="tx1"/>
                </a:solidFill>
                <a:latin typeface="Arial" charset="0"/>
              </a:defRPr>
            </a:lvl2pPr>
            <a:lvl3pPr marL="1143000" indent="-228600">
              <a:tabLst>
                <a:tab pos="384175" algn="l"/>
              </a:tabLst>
              <a:defRPr>
                <a:solidFill>
                  <a:schemeClr val="tx1"/>
                </a:solidFill>
                <a:latin typeface="Arial" charset="0"/>
              </a:defRPr>
            </a:lvl3pPr>
            <a:lvl4pPr marL="1600200" indent="-228600">
              <a:tabLst>
                <a:tab pos="384175" algn="l"/>
              </a:tabLst>
              <a:defRPr>
                <a:solidFill>
                  <a:schemeClr val="tx1"/>
                </a:solidFill>
                <a:latin typeface="Arial" charset="0"/>
              </a:defRPr>
            </a:lvl4pPr>
            <a:lvl5pPr marL="2057400" indent="-228600">
              <a:tabLst>
                <a:tab pos="384175" algn="l"/>
              </a:tabLst>
              <a:defRPr>
                <a:solidFill>
                  <a:schemeClr val="tx1"/>
                </a:solidFill>
                <a:latin typeface="Arial" charset="0"/>
              </a:defRPr>
            </a:lvl5pPr>
            <a:lvl6pPr marL="2514600" indent="-228600" eaLnBrk="0" fontAlgn="base" hangingPunct="0">
              <a:spcBef>
                <a:spcPct val="0"/>
              </a:spcBef>
              <a:spcAft>
                <a:spcPct val="0"/>
              </a:spcAft>
              <a:tabLst>
                <a:tab pos="384175" algn="l"/>
              </a:tabLst>
              <a:defRPr>
                <a:solidFill>
                  <a:schemeClr val="tx1"/>
                </a:solidFill>
                <a:latin typeface="Arial" charset="0"/>
              </a:defRPr>
            </a:lvl6pPr>
            <a:lvl7pPr marL="2971800" indent="-228600" eaLnBrk="0" fontAlgn="base" hangingPunct="0">
              <a:spcBef>
                <a:spcPct val="0"/>
              </a:spcBef>
              <a:spcAft>
                <a:spcPct val="0"/>
              </a:spcAft>
              <a:tabLst>
                <a:tab pos="384175" algn="l"/>
              </a:tabLst>
              <a:defRPr>
                <a:solidFill>
                  <a:schemeClr val="tx1"/>
                </a:solidFill>
                <a:latin typeface="Arial" charset="0"/>
              </a:defRPr>
            </a:lvl7pPr>
            <a:lvl8pPr marL="3429000" indent="-228600" eaLnBrk="0" fontAlgn="base" hangingPunct="0">
              <a:spcBef>
                <a:spcPct val="0"/>
              </a:spcBef>
              <a:spcAft>
                <a:spcPct val="0"/>
              </a:spcAft>
              <a:tabLst>
                <a:tab pos="384175" algn="l"/>
              </a:tabLst>
              <a:defRPr>
                <a:solidFill>
                  <a:schemeClr val="tx1"/>
                </a:solidFill>
                <a:latin typeface="Arial" charset="0"/>
              </a:defRPr>
            </a:lvl8pPr>
            <a:lvl9pPr marL="3886200" indent="-228600" eaLnBrk="0" fontAlgn="base" hangingPunct="0">
              <a:spcBef>
                <a:spcPct val="0"/>
              </a:spcBef>
              <a:spcAft>
                <a:spcPct val="0"/>
              </a:spcAft>
              <a:tabLst>
                <a:tab pos="384175" algn="l"/>
              </a:tabLst>
              <a:defRPr>
                <a:solidFill>
                  <a:schemeClr val="tx1"/>
                </a:solidFill>
                <a:latin typeface="Arial" charset="0"/>
              </a:defRPr>
            </a:lvl9pPr>
          </a:lstStyle>
          <a:p>
            <a:r>
              <a:rPr lang="da-DK" altLang="da-DK" b="1"/>
              <a:t>Guidelines for attributes. Explain:</a:t>
            </a:r>
            <a:endParaRPr lang="da-DK" altLang="da-DK"/>
          </a:p>
          <a:p>
            <a:r>
              <a:rPr lang="da-DK" altLang="da-DK"/>
              <a:t>f) 	From where in the domain do we get</a:t>
            </a:r>
            <a:br>
              <a:rPr lang="da-DK" altLang="da-DK"/>
            </a:br>
            <a:r>
              <a:rPr lang="da-DK" altLang="da-DK"/>
              <a:t>	the values?</a:t>
            </a:r>
          </a:p>
          <a:p>
            <a:r>
              <a:rPr lang="da-DK" altLang="da-DK"/>
              <a:t>g) 	What are they used for in the domain?</a:t>
            </a:r>
          </a:p>
          <a:p>
            <a:r>
              <a:rPr lang="da-DK" altLang="da-DK"/>
              <a:t>h) 	Possible values</a:t>
            </a:r>
          </a:p>
          <a:p>
            <a:r>
              <a:rPr lang="da-DK" altLang="da-DK"/>
              <a:t>i)	Special values, e.g. blanks, and when</a:t>
            </a:r>
          </a:p>
          <a:p>
            <a:r>
              <a:rPr lang="da-DK" altLang="da-DK"/>
              <a:t>j)	Typical and unusual examples</a:t>
            </a:r>
            <a:endParaRPr lang="en-US" altLang="da-DK"/>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733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73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2" grpId="0"/>
      <p:bldP spid="2273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49263" y="76200"/>
            <a:ext cx="7435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D8EBCB6D-39BB-4B63-87A9-4F774B4E04C0}" type="slidenum">
              <a:rPr lang="en-US" altLang="da-DK" sz="2400" b="1"/>
              <a:pPr/>
              <a:t>13</a:t>
            </a:fld>
            <a:r>
              <a:rPr lang="en-US" altLang="da-DK" sz="2400" b="1"/>
              <a:t>. </a:t>
            </a:r>
            <a:r>
              <a:rPr lang="da-DK" altLang="da-DK" sz="2400" b="1"/>
              <a:t>UID16.7</a:t>
            </a:r>
            <a:r>
              <a:rPr lang="en-US" altLang="da-DK" sz="2400" b="1"/>
              <a:t>  Network model: Flight routes</a:t>
            </a:r>
          </a:p>
        </p:txBody>
      </p:sp>
      <p:sp>
        <p:nvSpPr>
          <p:cNvPr id="12291" name="Line 3"/>
          <p:cNvSpPr>
            <a:spLocks noChangeShapeType="1"/>
          </p:cNvSpPr>
          <p:nvPr/>
        </p:nvSpPr>
        <p:spPr bwMode="auto">
          <a:xfrm>
            <a:off x="1066800" y="1133475"/>
            <a:ext cx="1028700" cy="609600"/>
          </a:xfrm>
          <a:prstGeom prst="line">
            <a:avLst/>
          </a:prstGeom>
          <a:noFill/>
          <a:ln w="38100">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2292" name="Line 4"/>
          <p:cNvSpPr>
            <a:spLocks noChangeShapeType="1"/>
          </p:cNvSpPr>
          <p:nvPr/>
        </p:nvSpPr>
        <p:spPr bwMode="auto">
          <a:xfrm>
            <a:off x="2095500" y="1754188"/>
            <a:ext cx="14859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2293" name="Line 5"/>
          <p:cNvSpPr>
            <a:spLocks noChangeShapeType="1"/>
          </p:cNvSpPr>
          <p:nvPr/>
        </p:nvSpPr>
        <p:spPr bwMode="auto">
          <a:xfrm flipV="1">
            <a:off x="3643313" y="1133475"/>
            <a:ext cx="1143000" cy="609600"/>
          </a:xfrm>
          <a:prstGeom prst="line">
            <a:avLst/>
          </a:prstGeom>
          <a:noFill/>
          <a:ln w="38100">
            <a:solidFill>
              <a:schemeClr val="tx1"/>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2294" name="Text Box 6"/>
          <p:cNvSpPr txBox="1">
            <a:spLocks noChangeArrowheads="1"/>
          </p:cNvSpPr>
          <p:nvPr/>
        </p:nvSpPr>
        <p:spPr bwMode="auto">
          <a:xfrm>
            <a:off x="488950" y="709613"/>
            <a:ext cx="911225"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Chicago</a:t>
            </a:r>
          </a:p>
        </p:txBody>
      </p:sp>
      <p:sp>
        <p:nvSpPr>
          <p:cNvPr id="12295" name="Text Box 7"/>
          <p:cNvSpPr txBox="1">
            <a:spLocks noChangeArrowheads="1"/>
          </p:cNvSpPr>
          <p:nvPr/>
        </p:nvSpPr>
        <p:spPr bwMode="auto">
          <a:xfrm>
            <a:off x="1365250" y="1785938"/>
            <a:ext cx="1101725"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Columbus</a:t>
            </a:r>
          </a:p>
        </p:txBody>
      </p:sp>
      <p:sp>
        <p:nvSpPr>
          <p:cNvPr id="12296" name="Text Box 8"/>
          <p:cNvSpPr txBox="1">
            <a:spLocks noChangeArrowheads="1"/>
          </p:cNvSpPr>
          <p:nvPr/>
        </p:nvSpPr>
        <p:spPr bwMode="auto">
          <a:xfrm>
            <a:off x="3124200" y="1785938"/>
            <a:ext cx="1279525"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Washington</a:t>
            </a:r>
          </a:p>
        </p:txBody>
      </p:sp>
      <p:sp>
        <p:nvSpPr>
          <p:cNvPr id="12297" name="Text Box 9"/>
          <p:cNvSpPr txBox="1">
            <a:spLocks noChangeArrowheads="1"/>
          </p:cNvSpPr>
          <p:nvPr/>
        </p:nvSpPr>
        <p:spPr bwMode="auto">
          <a:xfrm>
            <a:off x="4062413" y="709613"/>
            <a:ext cx="1000125"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NewYork</a:t>
            </a:r>
          </a:p>
        </p:txBody>
      </p:sp>
      <p:sp>
        <p:nvSpPr>
          <p:cNvPr id="12298" name="Text Box 10"/>
          <p:cNvSpPr txBox="1">
            <a:spLocks noChangeArrowheads="1"/>
          </p:cNvSpPr>
          <p:nvPr/>
        </p:nvSpPr>
        <p:spPr bwMode="auto">
          <a:xfrm>
            <a:off x="2524125" y="1222375"/>
            <a:ext cx="7588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AA331</a:t>
            </a:r>
          </a:p>
        </p:txBody>
      </p:sp>
      <p:grpSp>
        <p:nvGrpSpPr>
          <p:cNvPr id="12299" name="Group 11"/>
          <p:cNvGrpSpPr>
            <a:grpSpLocks/>
          </p:cNvGrpSpPr>
          <p:nvPr/>
        </p:nvGrpSpPr>
        <p:grpSpPr bwMode="auto">
          <a:xfrm rot="2168745">
            <a:off x="1516063" y="923925"/>
            <a:ext cx="549275" cy="495300"/>
            <a:chOff x="924" y="2304"/>
            <a:chExt cx="1920" cy="1728"/>
          </a:xfrm>
        </p:grpSpPr>
        <p:sp>
          <p:nvSpPr>
            <p:cNvPr id="12347" name="Freeform 12"/>
            <p:cNvSpPr>
              <a:spLocks/>
            </p:cNvSpPr>
            <p:nvPr/>
          </p:nvSpPr>
          <p:spPr bwMode="auto">
            <a:xfrm>
              <a:off x="924" y="2304"/>
              <a:ext cx="1920" cy="864"/>
            </a:xfrm>
            <a:custGeom>
              <a:avLst/>
              <a:gdLst>
                <a:gd name="T0" fmla="*/ 0 w 1920"/>
                <a:gd name="T1" fmla="*/ 456 h 864"/>
                <a:gd name="T2" fmla="*/ 132 w 1920"/>
                <a:gd name="T3" fmla="*/ 444 h 864"/>
                <a:gd name="T4" fmla="*/ 312 w 1920"/>
                <a:gd name="T5" fmla="*/ 756 h 864"/>
                <a:gd name="T6" fmla="*/ 900 w 1920"/>
                <a:gd name="T7" fmla="*/ 732 h 864"/>
                <a:gd name="T8" fmla="*/ 720 w 1920"/>
                <a:gd name="T9" fmla="*/ 12 h 864"/>
                <a:gd name="T10" fmla="*/ 852 w 1920"/>
                <a:gd name="T11" fmla="*/ 0 h 864"/>
                <a:gd name="T12" fmla="*/ 1344 w 1920"/>
                <a:gd name="T13" fmla="*/ 732 h 864"/>
                <a:gd name="T14" fmla="*/ 1836 w 1920"/>
                <a:gd name="T15" fmla="*/ 744 h 864"/>
                <a:gd name="T16" fmla="*/ 1920 w 1920"/>
                <a:gd name="T17" fmla="*/ 864 h 864"/>
                <a:gd name="T18" fmla="*/ 96 w 1920"/>
                <a:gd name="T19" fmla="*/ 852 h 864"/>
                <a:gd name="T20" fmla="*/ 0 w 1920"/>
                <a:gd name="T21" fmla="*/ 456 h 8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20" h="864">
                  <a:moveTo>
                    <a:pt x="0" y="456"/>
                  </a:moveTo>
                  <a:lnTo>
                    <a:pt x="132" y="444"/>
                  </a:lnTo>
                  <a:lnTo>
                    <a:pt x="312" y="756"/>
                  </a:lnTo>
                  <a:lnTo>
                    <a:pt x="900" y="732"/>
                  </a:lnTo>
                  <a:lnTo>
                    <a:pt x="720" y="12"/>
                  </a:lnTo>
                  <a:lnTo>
                    <a:pt x="852" y="0"/>
                  </a:lnTo>
                  <a:lnTo>
                    <a:pt x="1344" y="732"/>
                  </a:lnTo>
                  <a:lnTo>
                    <a:pt x="1836" y="744"/>
                  </a:lnTo>
                  <a:lnTo>
                    <a:pt x="1920" y="864"/>
                  </a:lnTo>
                  <a:lnTo>
                    <a:pt x="96" y="852"/>
                  </a:lnTo>
                  <a:lnTo>
                    <a:pt x="0" y="456"/>
                  </a:lnTo>
                  <a:close/>
                </a:path>
              </a:pathLst>
            </a:custGeom>
            <a:solidFill>
              <a:schemeClr val="tx1"/>
            </a:solidFill>
            <a:ln w="3175"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2348" name="Freeform 13"/>
            <p:cNvSpPr>
              <a:spLocks/>
            </p:cNvSpPr>
            <p:nvPr/>
          </p:nvSpPr>
          <p:spPr bwMode="auto">
            <a:xfrm flipV="1">
              <a:off x="924" y="3168"/>
              <a:ext cx="1920" cy="864"/>
            </a:xfrm>
            <a:custGeom>
              <a:avLst/>
              <a:gdLst>
                <a:gd name="T0" fmla="*/ 0 w 1920"/>
                <a:gd name="T1" fmla="*/ 456 h 864"/>
                <a:gd name="T2" fmla="*/ 132 w 1920"/>
                <a:gd name="T3" fmla="*/ 444 h 864"/>
                <a:gd name="T4" fmla="*/ 312 w 1920"/>
                <a:gd name="T5" fmla="*/ 756 h 864"/>
                <a:gd name="T6" fmla="*/ 900 w 1920"/>
                <a:gd name="T7" fmla="*/ 732 h 864"/>
                <a:gd name="T8" fmla="*/ 720 w 1920"/>
                <a:gd name="T9" fmla="*/ 12 h 864"/>
                <a:gd name="T10" fmla="*/ 852 w 1920"/>
                <a:gd name="T11" fmla="*/ 0 h 864"/>
                <a:gd name="T12" fmla="*/ 1344 w 1920"/>
                <a:gd name="T13" fmla="*/ 732 h 864"/>
                <a:gd name="T14" fmla="*/ 1836 w 1920"/>
                <a:gd name="T15" fmla="*/ 744 h 864"/>
                <a:gd name="T16" fmla="*/ 1920 w 1920"/>
                <a:gd name="T17" fmla="*/ 864 h 864"/>
                <a:gd name="T18" fmla="*/ 96 w 1920"/>
                <a:gd name="T19" fmla="*/ 852 h 864"/>
                <a:gd name="T20" fmla="*/ 0 w 1920"/>
                <a:gd name="T21" fmla="*/ 456 h 8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20" h="864">
                  <a:moveTo>
                    <a:pt x="0" y="456"/>
                  </a:moveTo>
                  <a:lnTo>
                    <a:pt x="132" y="444"/>
                  </a:lnTo>
                  <a:lnTo>
                    <a:pt x="312" y="756"/>
                  </a:lnTo>
                  <a:lnTo>
                    <a:pt x="900" y="732"/>
                  </a:lnTo>
                  <a:lnTo>
                    <a:pt x="720" y="12"/>
                  </a:lnTo>
                  <a:lnTo>
                    <a:pt x="852" y="0"/>
                  </a:lnTo>
                  <a:lnTo>
                    <a:pt x="1344" y="732"/>
                  </a:lnTo>
                  <a:lnTo>
                    <a:pt x="1836" y="744"/>
                  </a:lnTo>
                  <a:lnTo>
                    <a:pt x="1920" y="864"/>
                  </a:lnTo>
                  <a:lnTo>
                    <a:pt x="96" y="852"/>
                  </a:lnTo>
                  <a:lnTo>
                    <a:pt x="0" y="456"/>
                  </a:lnTo>
                  <a:close/>
                </a:path>
              </a:pathLst>
            </a:custGeom>
            <a:solidFill>
              <a:schemeClr val="tx1"/>
            </a:solidFill>
            <a:ln w="3175" cap="flat" cmpd="sng">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grpSp>
        <p:nvGrpSpPr>
          <p:cNvPr id="168974" name="Group 14"/>
          <p:cNvGrpSpPr>
            <a:grpSpLocks/>
          </p:cNvGrpSpPr>
          <p:nvPr/>
        </p:nvGrpSpPr>
        <p:grpSpPr bwMode="auto">
          <a:xfrm>
            <a:off x="1905000" y="2667000"/>
            <a:ext cx="2667000" cy="441325"/>
            <a:chOff x="1200" y="1680"/>
            <a:chExt cx="1680" cy="278"/>
          </a:xfrm>
        </p:grpSpPr>
        <p:sp>
          <p:nvSpPr>
            <p:cNvPr id="12338" name="Text Box 15"/>
            <p:cNvSpPr txBox="1">
              <a:spLocks noChangeArrowheads="1"/>
            </p:cNvSpPr>
            <p:nvPr/>
          </p:nvSpPr>
          <p:spPr bwMode="auto">
            <a:xfrm>
              <a:off x="2402" y="1701"/>
              <a:ext cx="478"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Route</a:t>
              </a:r>
            </a:p>
          </p:txBody>
        </p:sp>
        <p:sp>
          <p:nvSpPr>
            <p:cNvPr id="12339" name="Text Box 16"/>
            <p:cNvSpPr txBox="1">
              <a:spLocks noChangeArrowheads="1"/>
            </p:cNvSpPr>
            <p:nvPr/>
          </p:nvSpPr>
          <p:spPr bwMode="auto">
            <a:xfrm>
              <a:off x="1200" y="1680"/>
              <a:ext cx="390" cy="27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City</a:t>
              </a:r>
            </a:p>
          </p:txBody>
        </p:sp>
        <p:cxnSp>
          <p:nvCxnSpPr>
            <p:cNvPr id="12340" name="AutoShape 17"/>
            <p:cNvCxnSpPr>
              <a:cxnSpLocks noChangeShapeType="1"/>
              <a:stCxn id="12338" idx="1"/>
              <a:endCxn id="12339" idx="3"/>
            </p:cNvCxnSpPr>
            <p:nvPr/>
          </p:nvCxnSpPr>
          <p:spPr bwMode="auto">
            <a:xfrm flipH="1" flipV="1">
              <a:off x="1602" y="1819"/>
              <a:ext cx="788" cy="4"/>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341" name="Group 18"/>
            <p:cNvGrpSpPr>
              <a:grpSpLocks/>
            </p:cNvGrpSpPr>
            <p:nvPr/>
          </p:nvGrpSpPr>
          <p:grpSpPr bwMode="auto">
            <a:xfrm rot="16200000" flipV="1">
              <a:off x="1573" y="1771"/>
              <a:ext cx="128" cy="106"/>
              <a:chOff x="1918" y="3762"/>
              <a:chExt cx="128" cy="106"/>
            </a:xfrm>
          </p:grpSpPr>
          <p:sp>
            <p:nvSpPr>
              <p:cNvPr id="12345" name="Line 19"/>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2346" name="Line 20"/>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2342" name="Group 21"/>
            <p:cNvGrpSpPr>
              <a:grpSpLocks/>
            </p:cNvGrpSpPr>
            <p:nvPr/>
          </p:nvGrpSpPr>
          <p:grpSpPr bwMode="auto">
            <a:xfrm rot="-5400000">
              <a:off x="2293" y="1771"/>
              <a:ext cx="128" cy="106"/>
              <a:chOff x="1918" y="3762"/>
              <a:chExt cx="128" cy="106"/>
            </a:xfrm>
          </p:grpSpPr>
          <p:sp>
            <p:nvSpPr>
              <p:cNvPr id="12343" name="Line 22"/>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2344" name="Line 23"/>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sp>
        <p:nvSpPr>
          <p:cNvPr id="12301" name="Text Box 24"/>
          <p:cNvSpPr txBox="1">
            <a:spLocks noChangeArrowheads="1"/>
          </p:cNvSpPr>
          <p:nvPr/>
        </p:nvSpPr>
        <p:spPr bwMode="auto">
          <a:xfrm>
            <a:off x="5638800" y="838200"/>
            <a:ext cx="2876550" cy="187007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tabLst>
                <a:tab pos="1530350" algn="l"/>
                <a:tab pos="2193925" algn="l"/>
              </a:tabLst>
              <a:defRPr>
                <a:solidFill>
                  <a:schemeClr val="tx1"/>
                </a:solidFill>
                <a:latin typeface="Arial" charset="0"/>
              </a:defRPr>
            </a:lvl1pPr>
            <a:lvl2pPr marL="742950" indent="-285750">
              <a:tabLst>
                <a:tab pos="1530350" algn="l"/>
                <a:tab pos="2193925" algn="l"/>
              </a:tabLst>
              <a:defRPr>
                <a:solidFill>
                  <a:schemeClr val="tx1"/>
                </a:solidFill>
                <a:latin typeface="Arial" charset="0"/>
              </a:defRPr>
            </a:lvl2pPr>
            <a:lvl3pPr marL="1143000" indent="-228600">
              <a:tabLst>
                <a:tab pos="1530350" algn="l"/>
                <a:tab pos="2193925" algn="l"/>
              </a:tabLst>
              <a:defRPr>
                <a:solidFill>
                  <a:schemeClr val="tx1"/>
                </a:solidFill>
                <a:latin typeface="Arial" charset="0"/>
              </a:defRPr>
            </a:lvl3pPr>
            <a:lvl4pPr marL="1600200" indent="-228600">
              <a:tabLst>
                <a:tab pos="1530350" algn="l"/>
                <a:tab pos="2193925" algn="l"/>
              </a:tabLst>
              <a:defRPr>
                <a:solidFill>
                  <a:schemeClr val="tx1"/>
                </a:solidFill>
                <a:latin typeface="Arial" charset="0"/>
              </a:defRPr>
            </a:lvl4pPr>
            <a:lvl5pPr marL="2057400" indent="-228600">
              <a:tabLst>
                <a:tab pos="1530350" algn="l"/>
                <a:tab pos="2193925" algn="l"/>
              </a:tabLst>
              <a:defRPr>
                <a:solidFill>
                  <a:schemeClr val="tx1"/>
                </a:solidFill>
                <a:latin typeface="Arial" charset="0"/>
              </a:defRPr>
            </a:lvl5pPr>
            <a:lvl6pPr marL="2514600" indent="-228600" eaLnBrk="0" fontAlgn="base" hangingPunct="0">
              <a:spcBef>
                <a:spcPct val="0"/>
              </a:spcBef>
              <a:spcAft>
                <a:spcPct val="0"/>
              </a:spcAft>
              <a:tabLst>
                <a:tab pos="1530350" algn="l"/>
                <a:tab pos="2193925" algn="l"/>
              </a:tabLst>
              <a:defRPr>
                <a:solidFill>
                  <a:schemeClr val="tx1"/>
                </a:solidFill>
                <a:latin typeface="Arial" charset="0"/>
              </a:defRPr>
            </a:lvl6pPr>
            <a:lvl7pPr marL="2971800" indent="-228600" eaLnBrk="0" fontAlgn="base" hangingPunct="0">
              <a:spcBef>
                <a:spcPct val="0"/>
              </a:spcBef>
              <a:spcAft>
                <a:spcPct val="0"/>
              </a:spcAft>
              <a:tabLst>
                <a:tab pos="1530350" algn="l"/>
                <a:tab pos="2193925" algn="l"/>
              </a:tabLst>
              <a:defRPr>
                <a:solidFill>
                  <a:schemeClr val="tx1"/>
                </a:solidFill>
                <a:latin typeface="Arial" charset="0"/>
              </a:defRPr>
            </a:lvl7pPr>
            <a:lvl8pPr marL="3429000" indent="-228600" eaLnBrk="0" fontAlgn="base" hangingPunct="0">
              <a:spcBef>
                <a:spcPct val="0"/>
              </a:spcBef>
              <a:spcAft>
                <a:spcPct val="0"/>
              </a:spcAft>
              <a:tabLst>
                <a:tab pos="1530350" algn="l"/>
                <a:tab pos="2193925" algn="l"/>
              </a:tabLst>
              <a:defRPr>
                <a:solidFill>
                  <a:schemeClr val="tx1"/>
                </a:solidFill>
                <a:latin typeface="Arial" charset="0"/>
              </a:defRPr>
            </a:lvl8pPr>
            <a:lvl9pPr marL="3886200" indent="-228600" eaLnBrk="0" fontAlgn="base" hangingPunct="0">
              <a:spcBef>
                <a:spcPct val="0"/>
              </a:spcBef>
              <a:spcAft>
                <a:spcPct val="0"/>
              </a:spcAft>
              <a:tabLst>
                <a:tab pos="1530350" algn="l"/>
                <a:tab pos="2193925" algn="l"/>
              </a:tabLst>
              <a:defRPr>
                <a:solidFill>
                  <a:schemeClr val="tx1"/>
                </a:solidFill>
                <a:latin typeface="Arial" charset="0"/>
              </a:defRPr>
            </a:lvl9pPr>
          </a:lstStyle>
          <a:p>
            <a:r>
              <a:rPr lang="en-US" altLang="da-DK" b="1"/>
              <a:t>Route:</a:t>
            </a:r>
            <a:r>
              <a:rPr lang="en-US" altLang="da-DK"/>
              <a:t>  AA331. Mon, Wed</a:t>
            </a:r>
          </a:p>
          <a:p>
            <a:pPr>
              <a:lnSpc>
                <a:spcPct val="120000"/>
              </a:lnSpc>
            </a:pPr>
            <a:r>
              <a:rPr lang="en-US" altLang="da-DK"/>
              <a:t>	Arr	Dep</a:t>
            </a:r>
          </a:p>
          <a:p>
            <a:pPr>
              <a:lnSpc>
                <a:spcPct val="120000"/>
              </a:lnSpc>
            </a:pPr>
            <a:r>
              <a:rPr lang="en-US" altLang="da-DK"/>
              <a:t>Chicago		10:45</a:t>
            </a:r>
          </a:p>
          <a:p>
            <a:r>
              <a:rPr lang="en-US" altLang="da-DK"/>
              <a:t>Columbus	11:40	12:20</a:t>
            </a:r>
          </a:p>
          <a:p>
            <a:r>
              <a:rPr lang="en-US" altLang="da-DK"/>
              <a:t>Washington	13:30	14:15</a:t>
            </a:r>
          </a:p>
          <a:p>
            <a:r>
              <a:rPr lang="en-US" altLang="da-DK"/>
              <a:t>New York	15:10</a:t>
            </a:r>
          </a:p>
        </p:txBody>
      </p:sp>
      <p:sp>
        <p:nvSpPr>
          <p:cNvPr id="12302" name="Rectangle 25"/>
          <p:cNvSpPr>
            <a:spLocks noChangeArrowheads="1"/>
          </p:cNvSpPr>
          <p:nvPr/>
        </p:nvSpPr>
        <p:spPr bwMode="auto">
          <a:xfrm>
            <a:off x="7107238" y="1203325"/>
            <a:ext cx="1411287" cy="150495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2303" name="Rectangle 26"/>
          <p:cNvSpPr>
            <a:spLocks noChangeArrowheads="1"/>
          </p:cNvSpPr>
          <p:nvPr/>
        </p:nvSpPr>
        <p:spPr bwMode="auto">
          <a:xfrm>
            <a:off x="5638800" y="1520825"/>
            <a:ext cx="2895600" cy="118745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2304" name="Line 27"/>
          <p:cNvSpPr>
            <a:spLocks noChangeShapeType="1"/>
          </p:cNvSpPr>
          <p:nvPr/>
        </p:nvSpPr>
        <p:spPr bwMode="auto">
          <a:xfrm>
            <a:off x="7843838" y="1203325"/>
            <a:ext cx="0" cy="15049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168988" name="Group 28"/>
          <p:cNvGrpSpPr>
            <a:grpSpLocks/>
          </p:cNvGrpSpPr>
          <p:nvPr/>
        </p:nvGrpSpPr>
        <p:grpSpPr bwMode="auto">
          <a:xfrm>
            <a:off x="7162800" y="2082800"/>
            <a:ext cx="1384300" cy="1149350"/>
            <a:chOff x="4512" y="1312"/>
            <a:chExt cx="872" cy="724"/>
          </a:xfrm>
        </p:grpSpPr>
        <p:sp>
          <p:nvSpPr>
            <p:cNvPr id="12336" name="Rectangle 29"/>
            <p:cNvSpPr>
              <a:spLocks noChangeArrowheads="1"/>
            </p:cNvSpPr>
            <p:nvPr/>
          </p:nvSpPr>
          <p:spPr bwMode="auto">
            <a:xfrm>
              <a:off x="4603" y="1824"/>
              <a:ext cx="341"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600" b="1" noProof="1"/>
                <a:t>Leg</a:t>
              </a:r>
            </a:p>
          </p:txBody>
        </p:sp>
        <p:sp>
          <p:nvSpPr>
            <p:cNvPr id="12337" name="Freeform 30"/>
            <p:cNvSpPr>
              <a:spLocks/>
            </p:cNvSpPr>
            <p:nvPr/>
          </p:nvSpPr>
          <p:spPr bwMode="auto">
            <a:xfrm>
              <a:off x="4512" y="1312"/>
              <a:ext cx="872" cy="536"/>
            </a:xfrm>
            <a:custGeom>
              <a:avLst/>
              <a:gdLst>
                <a:gd name="T0" fmla="*/ 24 w 872"/>
                <a:gd name="T1" fmla="*/ 224 h 536"/>
                <a:gd name="T2" fmla="*/ 304 w 872"/>
                <a:gd name="T3" fmla="*/ 160 h 536"/>
                <a:gd name="T4" fmla="*/ 656 w 872"/>
                <a:gd name="T5" fmla="*/ 16 h 536"/>
                <a:gd name="T6" fmla="*/ 776 w 872"/>
                <a:gd name="T7" fmla="*/ 232 h 536"/>
                <a:gd name="T8" fmla="*/ 296 w 872"/>
                <a:gd name="T9" fmla="*/ 536 h 536"/>
                <a:gd name="T10" fmla="*/ 24 w 872"/>
                <a:gd name="T11" fmla="*/ 224 h 5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72" h="536">
                  <a:moveTo>
                    <a:pt x="24" y="224"/>
                  </a:moveTo>
                  <a:cubicBezTo>
                    <a:pt x="79" y="136"/>
                    <a:pt x="168" y="168"/>
                    <a:pt x="304" y="160"/>
                  </a:cubicBezTo>
                  <a:cubicBezTo>
                    <a:pt x="440" y="152"/>
                    <a:pt x="472" y="32"/>
                    <a:pt x="656" y="16"/>
                  </a:cubicBezTo>
                  <a:cubicBezTo>
                    <a:pt x="840" y="0"/>
                    <a:pt x="872" y="120"/>
                    <a:pt x="776" y="232"/>
                  </a:cubicBezTo>
                  <a:cubicBezTo>
                    <a:pt x="680" y="344"/>
                    <a:pt x="336" y="256"/>
                    <a:pt x="296" y="536"/>
                  </a:cubicBezTo>
                  <a:cubicBezTo>
                    <a:pt x="258" y="326"/>
                    <a:pt x="0" y="432"/>
                    <a:pt x="24" y="224"/>
                  </a:cubicBezTo>
                  <a:close/>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grpSp>
      <p:grpSp>
        <p:nvGrpSpPr>
          <p:cNvPr id="168991" name="Group 31"/>
          <p:cNvGrpSpPr>
            <a:grpSpLocks/>
          </p:cNvGrpSpPr>
          <p:nvPr/>
        </p:nvGrpSpPr>
        <p:grpSpPr bwMode="auto">
          <a:xfrm>
            <a:off x="1662113" y="3917950"/>
            <a:ext cx="3087687" cy="1633538"/>
            <a:chOff x="1047" y="2468"/>
            <a:chExt cx="1945" cy="1029"/>
          </a:xfrm>
        </p:grpSpPr>
        <p:sp>
          <p:nvSpPr>
            <p:cNvPr id="12329" name="Text Box 32"/>
            <p:cNvSpPr txBox="1">
              <a:spLocks noChangeArrowheads="1"/>
            </p:cNvSpPr>
            <p:nvPr/>
          </p:nvSpPr>
          <p:spPr bwMode="auto">
            <a:xfrm>
              <a:off x="2327" y="2468"/>
              <a:ext cx="546" cy="25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Route</a:t>
              </a:r>
            </a:p>
          </p:txBody>
        </p:sp>
        <p:sp>
          <p:nvSpPr>
            <p:cNvPr id="12330" name="Text Box 33"/>
            <p:cNvSpPr txBox="1">
              <a:spLocks noChangeArrowheads="1"/>
            </p:cNvSpPr>
            <p:nvPr/>
          </p:nvSpPr>
          <p:spPr bwMode="auto">
            <a:xfrm>
              <a:off x="2208" y="3186"/>
              <a:ext cx="784" cy="311"/>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Leg</a:t>
              </a:r>
            </a:p>
          </p:txBody>
        </p:sp>
        <p:sp>
          <p:nvSpPr>
            <p:cNvPr id="12331" name="Text Box 34"/>
            <p:cNvSpPr txBox="1">
              <a:spLocks noChangeArrowheads="1"/>
            </p:cNvSpPr>
            <p:nvPr/>
          </p:nvSpPr>
          <p:spPr bwMode="auto">
            <a:xfrm>
              <a:off x="1047" y="3210"/>
              <a:ext cx="489" cy="25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City</a:t>
              </a:r>
            </a:p>
          </p:txBody>
        </p:sp>
        <p:cxnSp>
          <p:nvCxnSpPr>
            <p:cNvPr id="12332" name="AutoShape 35"/>
            <p:cNvCxnSpPr>
              <a:cxnSpLocks noChangeShapeType="1"/>
              <a:stCxn id="12329" idx="2"/>
              <a:endCxn id="12330" idx="0"/>
            </p:cNvCxnSpPr>
            <p:nvPr/>
          </p:nvCxnSpPr>
          <p:spPr bwMode="auto">
            <a:xfrm>
              <a:off x="2600" y="2735"/>
              <a:ext cx="0" cy="439"/>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333" name="Group 36"/>
            <p:cNvGrpSpPr>
              <a:grpSpLocks/>
            </p:cNvGrpSpPr>
            <p:nvPr/>
          </p:nvGrpSpPr>
          <p:grpSpPr bwMode="auto">
            <a:xfrm>
              <a:off x="2536" y="3074"/>
              <a:ext cx="128" cy="106"/>
              <a:chOff x="1918" y="3762"/>
              <a:chExt cx="128" cy="106"/>
            </a:xfrm>
          </p:grpSpPr>
          <p:sp>
            <p:nvSpPr>
              <p:cNvPr id="12334" name="Line 37"/>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2335" name="Line 38"/>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grpSp>
        <p:nvGrpSpPr>
          <p:cNvPr id="168999" name="Group 39"/>
          <p:cNvGrpSpPr>
            <a:grpSpLocks/>
          </p:cNvGrpSpPr>
          <p:nvPr/>
        </p:nvGrpSpPr>
        <p:grpSpPr bwMode="auto">
          <a:xfrm>
            <a:off x="3776663" y="5548313"/>
            <a:ext cx="1779587" cy="623887"/>
            <a:chOff x="2379" y="3495"/>
            <a:chExt cx="1121" cy="393"/>
          </a:xfrm>
        </p:grpSpPr>
        <p:sp>
          <p:nvSpPr>
            <p:cNvPr id="12327" name="Freeform 40"/>
            <p:cNvSpPr>
              <a:spLocks/>
            </p:cNvSpPr>
            <p:nvPr/>
          </p:nvSpPr>
          <p:spPr bwMode="auto">
            <a:xfrm>
              <a:off x="2379" y="3495"/>
              <a:ext cx="246" cy="201"/>
            </a:xfrm>
            <a:custGeom>
              <a:avLst/>
              <a:gdLst>
                <a:gd name="T0" fmla="*/ 246 w 246"/>
                <a:gd name="T1" fmla="*/ 0 h 201"/>
                <a:gd name="T2" fmla="*/ 126 w 246"/>
                <a:gd name="T3" fmla="*/ 201 h 201"/>
                <a:gd name="T4" fmla="*/ 0 w 246"/>
                <a:gd name="T5" fmla="*/ 0 h 201"/>
                <a:gd name="T6" fmla="*/ 0 60000 65536"/>
                <a:gd name="T7" fmla="*/ 0 60000 65536"/>
                <a:gd name="T8" fmla="*/ 0 60000 65536"/>
              </a:gdLst>
              <a:ahLst/>
              <a:cxnLst>
                <a:cxn ang="T6">
                  <a:pos x="T0" y="T1"/>
                </a:cxn>
                <a:cxn ang="T7">
                  <a:pos x="T2" y="T3"/>
                </a:cxn>
                <a:cxn ang="T8">
                  <a:pos x="T4" y="T5"/>
                </a:cxn>
              </a:cxnLst>
              <a:rect l="0" t="0" r="r" b="b"/>
              <a:pathLst>
                <a:path w="246" h="201">
                  <a:moveTo>
                    <a:pt x="246" y="0"/>
                  </a:moveTo>
                  <a:cubicBezTo>
                    <a:pt x="246" y="123"/>
                    <a:pt x="204" y="201"/>
                    <a:pt x="126" y="201"/>
                  </a:cubicBezTo>
                  <a:cubicBezTo>
                    <a:pt x="48" y="201"/>
                    <a:pt x="3" y="117"/>
                    <a:pt x="0" y="0"/>
                  </a:cubicBezTo>
                </a:path>
              </a:pathLst>
            </a:custGeom>
            <a:noFill/>
            <a:ln w="3810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2328" name="Text Box 41"/>
            <p:cNvSpPr txBox="1">
              <a:spLocks noChangeArrowheads="1"/>
            </p:cNvSpPr>
            <p:nvPr/>
          </p:nvSpPr>
          <p:spPr bwMode="auto">
            <a:xfrm>
              <a:off x="2686" y="3496"/>
              <a:ext cx="814"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Next</a:t>
              </a:r>
            </a:p>
            <a:p>
              <a:r>
                <a:rPr lang="en-US" altLang="da-DK" b="1"/>
                <a:t>1:1 relation</a:t>
              </a:r>
            </a:p>
          </p:txBody>
        </p:sp>
      </p:grpSp>
      <p:grpSp>
        <p:nvGrpSpPr>
          <p:cNvPr id="169002" name="Group 42"/>
          <p:cNvGrpSpPr>
            <a:grpSpLocks/>
          </p:cNvGrpSpPr>
          <p:nvPr/>
        </p:nvGrpSpPr>
        <p:grpSpPr bwMode="auto">
          <a:xfrm>
            <a:off x="2438400" y="4852988"/>
            <a:ext cx="1055688" cy="904875"/>
            <a:chOff x="1536" y="3057"/>
            <a:chExt cx="665" cy="570"/>
          </a:xfrm>
        </p:grpSpPr>
        <p:grpSp>
          <p:nvGrpSpPr>
            <p:cNvPr id="12317" name="Group 43"/>
            <p:cNvGrpSpPr>
              <a:grpSpLocks/>
            </p:cNvGrpSpPr>
            <p:nvPr/>
          </p:nvGrpSpPr>
          <p:grpSpPr bwMode="auto">
            <a:xfrm rot="16200000" flipH="1">
              <a:off x="2084" y="3352"/>
              <a:ext cx="128" cy="106"/>
              <a:chOff x="1918" y="3762"/>
              <a:chExt cx="128" cy="106"/>
            </a:xfrm>
          </p:grpSpPr>
          <p:sp>
            <p:nvSpPr>
              <p:cNvPr id="12325" name="Line 44"/>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2326" name="Line 45"/>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2318" name="Line 46"/>
            <p:cNvSpPr>
              <a:spLocks noChangeShapeType="1"/>
            </p:cNvSpPr>
            <p:nvPr/>
          </p:nvSpPr>
          <p:spPr bwMode="auto">
            <a:xfrm>
              <a:off x="1546" y="3283"/>
              <a:ext cx="65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12319" name="Line 47"/>
            <p:cNvSpPr>
              <a:spLocks noChangeShapeType="1"/>
            </p:cNvSpPr>
            <p:nvPr/>
          </p:nvSpPr>
          <p:spPr bwMode="auto">
            <a:xfrm>
              <a:off x="1536" y="3403"/>
              <a:ext cx="663" cy="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grpSp>
          <p:nvGrpSpPr>
            <p:cNvPr id="12320" name="Group 48"/>
            <p:cNvGrpSpPr>
              <a:grpSpLocks/>
            </p:cNvGrpSpPr>
            <p:nvPr/>
          </p:nvGrpSpPr>
          <p:grpSpPr bwMode="auto">
            <a:xfrm rot="16200000" flipH="1">
              <a:off x="2084" y="3224"/>
              <a:ext cx="128" cy="106"/>
              <a:chOff x="1918" y="3762"/>
              <a:chExt cx="128" cy="106"/>
            </a:xfrm>
          </p:grpSpPr>
          <p:sp>
            <p:nvSpPr>
              <p:cNvPr id="12323" name="Line 49"/>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2324" name="Line 50"/>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2321" name="Text Box 51"/>
            <p:cNvSpPr txBox="1">
              <a:spLocks noChangeArrowheads="1"/>
            </p:cNvSpPr>
            <p:nvPr/>
          </p:nvSpPr>
          <p:spPr bwMode="auto">
            <a:xfrm>
              <a:off x="1605" y="3057"/>
              <a:ext cx="406"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From</a:t>
              </a:r>
            </a:p>
          </p:txBody>
        </p:sp>
        <p:sp>
          <p:nvSpPr>
            <p:cNvPr id="12322" name="Text Box 52"/>
            <p:cNvSpPr txBox="1">
              <a:spLocks noChangeArrowheads="1"/>
            </p:cNvSpPr>
            <p:nvPr/>
          </p:nvSpPr>
          <p:spPr bwMode="auto">
            <a:xfrm>
              <a:off x="1697" y="3408"/>
              <a:ext cx="222"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To</a:t>
              </a:r>
            </a:p>
          </p:txBody>
        </p:sp>
      </p:grpSp>
      <p:sp>
        <p:nvSpPr>
          <p:cNvPr id="12309" name="Line 53"/>
          <p:cNvSpPr>
            <a:spLocks noChangeShapeType="1"/>
          </p:cNvSpPr>
          <p:nvPr/>
        </p:nvSpPr>
        <p:spPr bwMode="auto">
          <a:xfrm>
            <a:off x="533400" y="3581400"/>
            <a:ext cx="82296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169014" name="Group 54"/>
          <p:cNvGrpSpPr>
            <a:grpSpLocks/>
          </p:cNvGrpSpPr>
          <p:nvPr/>
        </p:nvGrpSpPr>
        <p:grpSpPr bwMode="auto">
          <a:xfrm>
            <a:off x="838200" y="4148138"/>
            <a:ext cx="5522913" cy="1304925"/>
            <a:chOff x="528" y="2613"/>
            <a:chExt cx="3479" cy="822"/>
          </a:xfrm>
        </p:grpSpPr>
        <p:sp>
          <p:nvSpPr>
            <p:cNvPr id="12311" name="Text Box 55"/>
            <p:cNvSpPr txBox="1">
              <a:spLocks noChangeArrowheads="1"/>
            </p:cNvSpPr>
            <p:nvPr/>
          </p:nvSpPr>
          <p:spPr bwMode="auto">
            <a:xfrm>
              <a:off x="3217" y="2613"/>
              <a:ext cx="790"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attributes?</a:t>
              </a:r>
            </a:p>
          </p:txBody>
        </p:sp>
        <p:sp>
          <p:nvSpPr>
            <p:cNvPr id="12312" name="Text Box 56"/>
            <p:cNvSpPr txBox="1">
              <a:spLocks noChangeArrowheads="1"/>
            </p:cNvSpPr>
            <p:nvPr/>
          </p:nvSpPr>
          <p:spPr bwMode="auto">
            <a:xfrm>
              <a:off x="3217" y="3216"/>
              <a:ext cx="790"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attributes?</a:t>
              </a:r>
            </a:p>
          </p:txBody>
        </p:sp>
        <p:sp>
          <p:nvSpPr>
            <p:cNvPr id="12313" name="Text Box 57"/>
            <p:cNvSpPr txBox="1">
              <a:spLocks noChangeArrowheads="1"/>
            </p:cNvSpPr>
            <p:nvPr/>
          </p:nvSpPr>
          <p:spPr bwMode="auto">
            <a:xfrm>
              <a:off x="528" y="2736"/>
              <a:ext cx="790"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attributes?</a:t>
              </a:r>
            </a:p>
          </p:txBody>
        </p:sp>
        <p:sp>
          <p:nvSpPr>
            <p:cNvPr id="12314" name="Line 58"/>
            <p:cNvSpPr>
              <a:spLocks noChangeShapeType="1"/>
            </p:cNvSpPr>
            <p:nvPr/>
          </p:nvSpPr>
          <p:spPr bwMode="auto">
            <a:xfrm>
              <a:off x="1056" y="2928"/>
              <a:ext cx="96" cy="3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2315" name="Line 59"/>
            <p:cNvSpPr>
              <a:spLocks noChangeShapeType="1"/>
            </p:cNvSpPr>
            <p:nvPr/>
          </p:nvSpPr>
          <p:spPr bwMode="auto">
            <a:xfrm>
              <a:off x="2832" y="2640"/>
              <a:ext cx="392" cy="1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2316" name="Line 60"/>
            <p:cNvSpPr>
              <a:spLocks noChangeShapeType="1"/>
            </p:cNvSpPr>
            <p:nvPr/>
          </p:nvSpPr>
          <p:spPr bwMode="auto">
            <a:xfrm flipV="1">
              <a:off x="2880" y="3312"/>
              <a:ext cx="336"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89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898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89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6900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899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690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314" name="AutoShape 2"/>
          <p:cNvCxnSpPr>
            <a:cxnSpLocks noChangeShapeType="1"/>
            <a:stCxn id="13318" idx="2"/>
            <a:endCxn id="13317" idx="0"/>
          </p:cNvCxnSpPr>
          <p:nvPr/>
        </p:nvCxnSpPr>
        <p:spPr bwMode="auto">
          <a:xfrm>
            <a:off x="1736725" y="1550988"/>
            <a:ext cx="0" cy="1449387"/>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15" name="Text Box 3"/>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7C059349-1F86-467E-9229-75539B6AF45C}" type="slidenum">
              <a:rPr lang="en-US" altLang="da-DK" sz="2400" b="1"/>
              <a:pPr/>
              <a:t>14</a:t>
            </a:fld>
            <a:r>
              <a:rPr lang="en-US" altLang="da-DK" sz="2400" b="1"/>
              <a:t>. </a:t>
            </a:r>
            <a:r>
              <a:rPr lang="da-DK" altLang="da-DK" sz="2400" b="1"/>
              <a:t>UID16.8</a:t>
            </a:r>
            <a:r>
              <a:rPr lang="en-US" altLang="da-DK" sz="2400" b="1"/>
              <a:t>  Example: Text processor</a:t>
            </a:r>
          </a:p>
        </p:txBody>
      </p:sp>
      <p:sp>
        <p:nvSpPr>
          <p:cNvPr id="13316" name="Text Box 4"/>
          <p:cNvSpPr txBox="1">
            <a:spLocks noChangeArrowheads="1"/>
          </p:cNvSpPr>
          <p:nvPr/>
        </p:nvSpPr>
        <p:spPr bwMode="auto">
          <a:xfrm>
            <a:off x="1093788" y="3981450"/>
            <a:ext cx="1285875" cy="40481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Character</a:t>
            </a:r>
          </a:p>
        </p:txBody>
      </p:sp>
      <p:sp>
        <p:nvSpPr>
          <p:cNvPr id="13317" name="Text Box 5"/>
          <p:cNvSpPr txBox="1">
            <a:spLocks noChangeArrowheads="1"/>
          </p:cNvSpPr>
          <p:nvPr/>
        </p:nvSpPr>
        <p:spPr bwMode="auto">
          <a:xfrm>
            <a:off x="1062038" y="3019425"/>
            <a:ext cx="1349375" cy="40481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Paragraph</a:t>
            </a:r>
          </a:p>
        </p:txBody>
      </p:sp>
      <p:sp>
        <p:nvSpPr>
          <p:cNvPr id="13318" name="Text Box 6"/>
          <p:cNvSpPr txBox="1">
            <a:spLocks noChangeArrowheads="1"/>
          </p:cNvSpPr>
          <p:nvPr/>
        </p:nvSpPr>
        <p:spPr bwMode="auto">
          <a:xfrm>
            <a:off x="1068388" y="1127125"/>
            <a:ext cx="1336675" cy="40481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Document</a:t>
            </a:r>
          </a:p>
        </p:txBody>
      </p:sp>
      <p:sp>
        <p:nvSpPr>
          <p:cNvPr id="171015" name="Text Box 7"/>
          <p:cNvSpPr txBox="1">
            <a:spLocks noChangeArrowheads="1"/>
          </p:cNvSpPr>
          <p:nvPr/>
        </p:nvSpPr>
        <p:spPr bwMode="auto">
          <a:xfrm>
            <a:off x="2605088" y="3028950"/>
            <a:ext cx="2682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alignment, indentation,</a:t>
            </a:r>
          </a:p>
          <a:p>
            <a:r>
              <a:rPr lang="en-US" altLang="da-DK" b="1"/>
              <a:t>spacing . . .</a:t>
            </a:r>
          </a:p>
        </p:txBody>
      </p:sp>
      <p:sp>
        <p:nvSpPr>
          <p:cNvPr id="171016" name="Text Box 8"/>
          <p:cNvSpPr txBox="1">
            <a:spLocks noChangeArrowheads="1"/>
          </p:cNvSpPr>
          <p:nvPr/>
        </p:nvSpPr>
        <p:spPr bwMode="auto">
          <a:xfrm>
            <a:off x="2605088" y="2095500"/>
            <a:ext cx="22129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margin, paperSize,</a:t>
            </a:r>
          </a:p>
          <a:p>
            <a:r>
              <a:rPr lang="en-US" altLang="da-DK" b="1"/>
              <a:t>headers, columns</a:t>
            </a:r>
          </a:p>
        </p:txBody>
      </p:sp>
      <p:grpSp>
        <p:nvGrpSpPr>
          <p:cNvPr id="171017" name="Group 9"/>
          <p:cNvGrpSpPr>
            <a:grpSpLocks/>
          </p:cNvGrpSpPr>
          <p:nvPr/>
        </p:nvGrpSpPr>
        <p:grpSpPr bwMode="auto">
          <a:xfrm>
            <a:off x="2605088" y="1136650"/>
            <a:ext cx="2149475" cy="3221038"/>
            <a:chOff x="1641" y="716"/>
            <a:chExt cx="1354" cy="2029"/>
          </a:xfrm>
        </p:grpSpPr>
        <p:sp>
          <p:nvSpPr>
            <p:cNvPr id="13342" name="Text Box 10"/>
            <p:cNvSpPr txBox="1">
              <a:spLocks noChangeArrowheads="1"/>
            </p:cNvSpPr>
            <p:nvPr/>
          </p:nvSpPr>
          <p:spPr bwMode="auto">
            <a:xfrm>
              <a:off x="1641" y="2514"/>
              <a:ext cx="135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font, underline . . .</a:t>
              </a:r>
            </a:p>
          </p:txBody>
        </p:sp>
        <p:sp>
          <p:nvSpPr>
            <p:cNvPr id="13343" name="Text Box 11"/>
            <p:cNvSpPr txBox="1">
              <a:spLocks noChangeArrowheads="1"/>
            </p:cNvSpPr>
            <p:nvPr/>
          </p:nvSpPr>
          <p:spPr bwMode="auto">
            <a:xfrm>
              <a:off x="1641" y="716"/>
              <a:ext cx="117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fileName, zoom</a:t>
              </a:r>
            </a:p>
          </p:txBody>
        </p:sp>
      </p:grpSp>
      <p:grpSp>
        <p:nvGrpSpPr>
          <p:cNvPr id="171020" name="Group 12"/>
          <p:cNvGrpSpPr>
            <a:grpSpLocks/>
          </p:cNvGrpSpPr>
          <p:nvPr/>
        </p:nvGrpSpPr>
        <p:grpSpPr bwMode="auto">
          <a:xfrm>
            <a:off x="1214438" y="1550988"/>
            <a:ext cx="1044575" cy="939800"/>
            <a:chOff x="765" y="977"/>
            <a:chExt cx="658" cy="592"/>
          </a:xfrm>
        </p:grpSpPr>
        <p:sp>
          <p:nvSpPr>
            <p:cNvPr id="13337" name="Text Box 13"/>
            <p:cNvSpPr txBox="1">
              <a:spLocks noChangeArrowheads="1"/>
            </p:cNvSpPr>
            <p:nvPr/>
          </p:nvSpPr>
          <p:spPr bwMode="auto">
            <a:xfrm>
              <a:off x="765" y="1314"/>
              <a:ext cx="658" cy="25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Section</a:t>
              </a:r>
            </a:p>
          </p:txBody>
        </p:sp>
        <p:cxnSp>
          <p:nvCxnSpPr>
            <p:cNvPr id="13338" name="AutoShape 14"/>
            <p:cNvCxnSpPr>
              <a:cxnSpLocks noChangeShapeType="1"/>
              <a:stCxn id="13318" idx="2"/>
              <a:endCxn id="13337" idx="0"/>
            </p:cNvCxnSpPr>
            <p:nvPr/>
          </p:nvCxnSpPr>
          <p:spPr bwMode="auto">
            <a:xfrm>
              <a:off x="1094" y="977"/>
              <a:ext cx="0" cy="325"/>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339" name="Group 15"/>
            <p:cNvGrpSpPr>
              <a:grpSpLocks/>
            </p:cNvGrpSpPr>
            <p:nvPr/>
          </p:nvGrpSpPr>
          <p:grpSpPr bwMode="auto">
            <a:xfrm>
              <a:off x="1030" y="1214"/>
              <a:ext cx="128" cy="106"/>
              <a:chOff x="1918" y="3762"/>
              <a:chExt cx="128" cy="106"/>
            </a:xfrm>
          </p:grpSpPr>
          <p:sp>
            <p:nvSpPr>
              <p:cNvPr id="13340" name="Line 16"/>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3341" name="Line 17"/>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grpSp>
        <p:nvGrpSpPr>
          <p:cNvPr id="13323" name="Group 18"/>
          <p:cNvGrpSpPr>
            <a:grpSpLocks/>
          </p:cNvGrpSpPr>
          <p:nvPr/>
        </p:nvGrpSpPr>
        <p:grpSpPr bwMode="auto">
          <a:xfrm>
            <a:off x="1635125" y="2860675"/>
            <a:ext cx="203200" cy="168275"/>
            <a:chOff x="1918" y="3762"/>
            <a:chExt cx="128" cy="106"/>
          </a:xfrm>
        </p:grpSpPr>
        <p:sp>
          <p:nvSpPr>
            <p:cNvPr id="13335" name="Line 19"/>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3336" name="Line 20"/>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cxnSp>
        <p:nvCxnSpPr>
          <p:cNvPr id="13324" name="AutoShape 21"/>
          <p:cNvCxnSpPr>
            <a:cxnSpLocks noChangeShapeType="1"/>
            <a:stCxn id="13317" idx="2"/>
            <a:endCxn id="13316" idx="0"/>
          </p:cNvCxnSpPr>
          <p:nvPr/>
        </p:nvCxnSpPr>
        <p:spPr bwMode="auto">
          <a:xfrm>
            <a:off x="1736725" y="3443288"/>
            <a:ext cx="0" cy="519112"/>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325" name="Group 22"/>
          <p:cNvGrpSpPr>
            <a:grpSpLocks/>
          </p:cNvGrpSpPr>
          <p:nvPr/>
        </p:nvGrpSpPr>
        <p:grpSpPr bwMode="auto">
          <a:xfrm>
            <a:off x="1625600" y="3822700"/>
            <a:ext cx="203200" cy="168275"/>
            <a:chOff x="1918" y="3762"/>
            <a:chExt cx="128" cy="106"/>
          </a:xfrm>
        </p:grpSpPr>
        <p:sp>
          <p:nvSpPr>
            <p:cNvPr id="13333" name="Line 23"/>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3334" name="Line 24"/>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71033" name="Group 25"/>
          <p:cNvGrpSpPr>
            <a:grpSpLocks/>
          </p:cNvGrpSpPr>
          <p:nvPr/>
        </p:nvGrpSpPr>
        <p:grpSpPr bwMode="auto">
          <a:xfrm>
            <a:off x="6248400" y="1881188"/>
            <a:ext cx="1492250" cy="2257425"/>
            <a:chOff x="3936" y="1185"/>
            <a:chExt cx="940" cy="1422"/>
          </a:xfrm>
        </p:grpSpPr>
        <p:sp>
          <p:nvSpPr>
            <p:cNvPr id="13327" name="Text Box 26"/>
            <p:cNvSpPr txBox="1">
              <a:spLocks noChangeArrowheads="1"/>
            </p:cNvSpPr>
            <p:nvPr/>
          </p:nvSpPr>
          <p:spPr bwMode="auto">
            <a:xfrm>
              <a:off x="4016" y="1185"/>
              <a:ext cx="482" cy="25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Style</a:t>
              </a:r>
            </a:p>
          </p:txBody>
        </p:sp>
        <p:sp>
          <p:nvSpPr>
            <p:cNvPr id="13328" name="Text Box 27"/>
            <p:cNvSpPr txBox="1">
              <a:spLocks noChangeArrowheads="1"/>
            </p:cNvSpPr>
            <p:nvPr/>
          </p:nvSpPr>
          <p:spPr bwMode="auto">
            <a:xfrm>
              <a:off x="4510" y="1185"/>
              <a:ext cx="29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t>
              </a:r>
            </a:p>
          </p:txBody>
        </p:sp>
        <p:sp>
          <p:nvSpPr>
            <p:cNvPr id="13329" name="Text Box 28"/>
            <p:cNvSpPr txBox="1">
              <a:spLocks noChangeArrowheads="1"/>
            </p:cNvSpPr>
            <p:nvPr/>
          </p:nvSpPr>
          <p:spPr bwMode="auto">
            <a:xfrm>
              <a:off x="3936" y="2001"/>
              <a:ext cx="626" cy="25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Picture</a:t>
              </a:r>
            </a:p>
          </p:txBody>
        </p:sp>
        <p:sp>
          <p:nvSpPr>
            <p:cNvPr id="13330" name="Text Box 29"/>
            <p:cNvSpPr txBox="1">
              <a:spLocks noChangeArrowheads="1"/>
            </p:cNvSpPr>
            <p:nvPr/>
          </p:nvSpPr>
          <p:spPr bwMode="auto">
            <a:xfrm>
              <a:off x="4586" y="2001"/>
              <a:ext cx="29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t>
              </a:r>
            </a:p>
          </p:txBody>
        </p:sp>
        <p:sp>
          <p:nvSpPr>
            <p:cNvPr id="13331" name="Text Box 30"/>
            <p:cNvSpPr txBox="1">
              <a:spLocks noChangeArrowheads="1"/>
            </p:cNvSpPr>
            <p:nvPr/>
          </p:nvSpPr>
          <p:spPr bwMode="auto">
            <a:xfrm>
              <a:off x="3964" y="2352"/>
              <a:ext cx="570" cy="25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Shape</a:t>
              </a:r>
            </a:p>
          </p:txBody>
        </p:sp>
        <p:sp>
          <p:nvSpPr>
            <p:cNvPr id="13332" name="Text Box 31"/>
            <p:cNvSpPr txBox="1">
              <a:spLocks noChangeArrowheads="1"/>
            </p:cNvSpPr>
            <p:nvPr/>
          </p:nvSpPr>
          <p:spPr bwMode="auto">
            <a:xfrm>
              <a:off x="4586" y="2352"/>
              <a:ext cx="29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101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10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10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7102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710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5" grpId="0"/>
      <p:bldP spid="1710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153A2CCA-2FB1-4EAE-9143-C504848A0FBB}" type="slidenum">
              <a:rPr lang="en-US" altLang="da-DK" sz="2400" b="1"/>
              <a:pPr/>
              <a:t>15</a:t>
            </a:fld>
            <a:r>
              <a:rPr lang="en-US" altLang="da-DK" sz="2400" b="1"/>
              <a:t>. </a:t>
            </a:r>
            <a:r>
              <a:rPr lang="da-DK" altLang="da-DK" sz="2400" b="1"/>
              <a:t>UID16.9</a:t>
            </a:r>
            <a:r>
              <a:rPr lang="en-US" altLang="da-DK" sz="2400" b="1"/>
              <a:t>  Hierarchies</a:t>
            </a:r>
          </a:p>
        </p:txBody>
      </p:sp>
      <p:sp>
        <p:nvSpPr>
          <p:cNvPr id="14339" name="Text Box 3"/>
          <p:cNvSpPr txBox="1">
            <a:spLocks noChangeArrowheads="1"/>
          </p:cNvSpPr>
          <p:nvPr/>
        </p:nvSpPr>
        <p:spPr bwMode="auto">
          <a:xfrm>
            <a:off x="4368800" y="838200"/>
            <a:ext cx="403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a:t>
            </a:r>
          </a:p>
        </p:txBody>
      </p:sp>
      <p:sp>
        <p:nvSpPr>
          <p:cNvPr id="14340" name="Text Box 4"/>
          <p:cNvSpPr txBox="1">
            <a:spLocks noChangeArrowheads="1"/>
          </p:cNvSpPr>
          <p:nvPr/>
        </p:nvSpPr>
        <p:spPr bwMode="auto">
          <a:xfrm>
            <a:off x="2667000" y="1676400"/>
            <a:ext cx="5937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D1.1</a:t>
            </a:r>
          </a:p>
        </p:txBody>
      </p:sp>
      <p:sp>
        <p:nvSpPr>
          <p:cNvPr id="14341" name="Text Box 5"/>
          <p:cNvSpPr txBox="1">
            <a:spLocks noChangeArrowheads="1"/>
          </p:cNvSpPr>
          <p:nvPr/>
        </p:nvSpPr>
        <p:spPr bwMode="auto">
          <a:xfrm>
            <a:off x="4114800" y="1676400"/>
            <a:ext cx="5937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D1.2</a:t>
            </a:r>
          </a:p>
        </p:txBody>
      </p:sp>
      <p:sp>
        <p:nvSpPr>
          <p:cNvPr id="14342" name="Text Box 6"/>
          <p:cNvSpPr txBox="1">
            <a:spLocks noChangeArrowheads="1"/>
          </p:cNvSpPr>
          <p:nvPr/>
        </p:nvSpPr>
        <p:spPr bwMode="auto">
          <a:xfrm>
            <a:off x="5807075" y="1676400"/>
            <a:ext cx="5937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D1.3</a:t>
            </a:r>
          </a:p>
        </p:txBody>
      </p:sp>
      <p:sp>
        <p:nvSpPr>
          <p:cNvPr id="14343" name="Text Box 7"/>
          <p:cNvSpPr txBox="1">
            <a:spLocks noChangeArrowheads="1"/>
          </p:cNvSpPr>
          <p:nvPr/>
        </p:nvSpPr>
        <p:spPr bwMode="auto">
          <a:xfrm>
            <a:off x="2016125"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D1.1.1</a:t>
            </a:r>
          </a:p>
        </p:txBody>
      </p:sp>
      <p:sp>
        <p:nvSpPr>
          <p:cNvPr id="14344" name="Text Box 8"/>
          <p:cNvSpPr txBox="1">
            <a:spLocks noChangeArrowheads="1"/>
          </p:cNvSpPr>
          <p:nvPr/>
        </p:nvSpPr>
        <p:spPr bwMode="auto">
          <a:xfrm>
            <a:off x="3101975"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D1.1.2</a:t>
            </a:r>
          </a:p>
        </p:txBody>
      </p:sp>
      <p:sp>
        <p:nvSpPr>
          <p:cNvPr id="14345" name="Text Box 9"/>
          <p:cNvSpPr txBox="1">
            <a:spLocks noChangeArrowheads="1"/>
          </p:cNvSpPr>
          <p:nvPr/>
        </p:nvSpPr>
        <p:spPr bwMode="auto">
          <a:xfrm>
            <a:off x="5213350"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D1.3.1</a:t>
            </a:r>
          </a:p>
        </p:txBody>
      </p:sp>
      <p:sp>
        <p:nvSpPr>
          <p:cNvPr id="14346" name="Text Box 10"/>
          <p:cNvSpPr txBox="1">
            <a:spLocks noChangeArrowheads="1"/>
          </p:cNvSpPr>
          <p:nvPr/>
        </p:nvSpPr>
        <p:spPr bwMode="auto">
          <a:xfrm>
            <a:off x="6302375"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D1.3.2</a:t>
            </a:r>
          </a:p>
        </p:txBody>
      </p:sp>
      <p:sp>
        <p:nvSpPr>
          <p:cNvPr id="14347" name="Line 11"/>
          <p:cNvSpPr>
            <a:spLocks noChangeShapeType="1"/>
          </p:cNvSpPr>
          <p:nvPr/>
        </p:nvSpPr>
        <p:spPr bwMode="auto">
          <a:xfrm>
            <a:off x="2971800" y="1447800"/>
            <a:ext cx="3124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48" name="Line 12"/>
          <p:cNvSpPr>
            <a:spLocks noChangeShapeType="1"/>
          </p:cNvSpPr>
          <p:nvPr/>
        </p:nvSpPr>
        <p:spPr bwMode="auto">
          <a:xfrm>
            <a:off x="2438400" y="2286000"/>
            <a:ext cx="1066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49" name="Line 13"/>
          <p:cNvSpPr>
            <a:spLocks noChangeShapeType="1"/>
          </p:cNvSpPr>
          <p:nvPr/>
        </p:nvSpPr>
        <p:spPr bwMode="auto">
          <a:xfrm>
            <a:off x="5562600" y="2286000"/>
            <a:ext cx="1143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0" name="Line 14"/>
          <p:cNvSpPr>
            <a:spLocks noChangeShapeType="1"/>
          </p:cNvSpPr>
          <p:nvPr/>
        </p:nvSpPr>
        <p:spPr bwMode="auto">
          <a:xfrm>
            <a:off x="4572000" y="12192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1" name="Line 15"/>
          <p:cNvSpPr>
            <a:spLocks noChangeShapeType="1"/>
          </p:cNvSpPr>
          <p:nvPr/>
        </p:nvSpPr>
        <p:spPr bwMode="auto">
          <a:xfrm>
            <a:off x="6096000" y="14478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2" name="Line 16"/>
          <p:cNvSpPr>
            <a:spLocks noChangeShapeType="1"/>
          </p:cNvSpPr>
          <p:nvPr/>
        </p:nvSpPr>
        <p:spPr bwMode="auto">
          <a:xfrm>
            <a:off x="2971800" y="14478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3" name="Line 17"/>
          <p:cNvSpPr>
            <a:spLocks noChangeShapeType="1"/>
          </p:cNvSpPr>
          <p:nvPr/>
        </p:nvSpPr>
        <p:spPr bwMode="auto">
          <a:xfrm>
            <a:off x="4419600" y="14478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4" name="Line 18"/>
          <p:cNvSpPr>
            <a:spLocks noChangeShapeType="1"/>
          </p:cNvSpPr>
          <p:nvPr/>
        </p:nvSpPr>
        <p:spPr bwMode="auto">
          <a:xfrm>
            <a:off x="2971800" y="20574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5" name="Line 19"/>
          <p:cNvSpPr>
            <a:spLocks noChangeShapeType="1"/>
          </p:cNvSpPr>
          <p:nvPr/>
        </p:nvSpPr>
        <p:spPr bwMode="auto">
          <a:xfrm>
            <a:off x="24384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6" name="Line 20"/>
          <p:cNvSpPr>
            <a:spLocks noChangeShapeType="1"/>
          </p:cNvSpPr>
          <p:nvPr/>
        </p:nvSpPr>
        <p:spPr bwMode="auto">
          <a:xfrm>
            <a:off x="35052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7" name="Line 21"/>
          <p:cNvSpPr>
            <a:spLocks noChangeShapeType="1"/>
          </p:cNvSpPr>
          <p:nvPr/>
        </p:nvSpPr>
        <p:spPr bwMode="auto">
          <a:xfrm>
            <a:off x="6096000" y="20574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8" name="Line 22"/>
          <p:cNvSpPr>
            <a:spLocks noChangeShapeType="1"/>
          </p:cNvSpPr>
          <p:nvPr/>
        </p:nvSpPr>
        <p:spPr bwMode="auto">
          <a:xfrm>
            <a:off x="55626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59" name="Line 23"/>
          <p:cNvSpPr>
            <a:spLocks noChangeShapeType="1"/>
          </p:cNvSpPr>
          <p:nvPr/>
        </p:nvSpPr>
        <p:spPr bwMode="auto">
          <a:xfrm>
            <a:off x="67056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173080" name="Group 24"/>
          <p:cNvGrpSpPr>
            <a:grpSpLocks/>
          </p:cNvGrpSpPr>
          <p:nvPr/>
        </p:nvGrpSpPr>
        <p:grpSpPr bwMode="auto">
          <a:xfrm>
            <a:off x="533400" y="3200400"/>
            <a:ext cx="8420100" cy="2752725"/>
            <a:chOff x="336" y="2016"/>
            <a:chExt cx="5304" cy="1734"/>
          </a:xfrm>
        </p:grpSpPr>
        <p:sp>
          <p:nvSpPr>
            <p:cNvPr id="14361" name="Text Box 25"/>
            <p:cNvSpPr txBox="1">
              <a:spLocks noChangeArrowheads="1"/>
            </p:cNvSpPr>
            <p:nvPr/>
          </p:nvSpPr>
          <p:spPr bwMode="auto">
            <a:xfrm>
              <a:off x="2528" y="2247"/>
              <a:ext cx="582"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HeadQt</a:t>
              </a:r>
            </a:p>
          </p:txBody>
        </p:sp>
        <p:sp>
          <p:nvSpPr>
            <p:cNvPr id="14362" name="Text Box 26"/>
            <p:cNvSpPr txBox="1">
              <a:spLocks noChangeArrowheads="1"/>
            </p:cNvSpPr>
            <p:nvPr/>
          </p:nvSpPr>
          <p:spPr bwMode="auto">
            <a:xfrm>
              <a:off x="2624" y="2910"/>
              <a:ext cx="390"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Dept</a:t>
              </a:r>
            </a:p>
          </p:txBody>
        </p:sp>
        <p:sp>
          <p:nvSpPr>
            <p:cNvPr id="14363" name="Text Box 27"/>
            <p:cNvSpPr txBox="1">
              <a:spLocks noChangeArrowheads="1"/>
            </p:cNvSpPr>
            <p:nvPr/>
          </p:nvSpPr>
          <p:spPr bwMode="auto">
            <a:xfrm>
              <a:off x="2488" y="3507"/>
              <a:ext cx="662"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SubDept</a:t>
              </a:r>
            </a:p>
          </p:txBody>
        </p:sp>
        <p:sp>
          <p:nvSpPr>
            <p:cNvPr id="14364" name="Text Box 28"/>
            <p:cNvSpPr txBox="1">
              <a:spLocks noChangeArrowheads="1"/>
            </p:cNvSpPr>
            <p:nvPr/>
          </p:nvSpPr>
          <p:spPr bwMode="auto">
            <a:xfrm>
              <a:off x="3847" y="2910"/>
              <a:ext cx="558"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Project</a:t>
              </a:r>
            </a:p>
          </p:txBody>
        </p:sp>
        <p:cxnSp>
          <p:nvCxnSpPr>
            <p:cNvPr id="14365" name="AutoShape 29"/>
            <p:cNvCxnSpPr>
              <a:cxnSpLocks noChangeShapeType="1"/>
              <a:stCxn id="14362" idx="0"/>
              <a:endCxn id="14361" idx="2"/>
            </p:cNvCxnSpPr>
            <p:nvPr/>
          </p:nvCxnSpPr>
          <p:spPr bwMode="auto">
            <a:xfrm flipV="1">
              <a:off x="2819" y="2502"/>
              <a:ext cx="0" cy="396"/>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66" name="AutoShape 30"/>
            <p:cNvCxnSpPr>
              <a:cxnSpLocks noChangeShapeType="1"/>
              <a:stCxn id="14364" idx="1"/>
              <a:endCxn id="14362" idx="3"/>
            </p:cNvCxnSpPr>
            <p:nvPr/>
          </p:nvCxnSpPr>
          <p:spPr bwMode="auto">
            <a:xfrm flipH="1">
              <a:off x="3026" y="3032"/>
              <a:ext cx="809"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67" name="AutoShape 31"/>
            <p:cNvCxnSpPr>
              <a:cxnSpLocks noChangeShapeType="1"/>
              <a:stCxn id="14363" idx="0"/>
              <a:endCxn id="14362" idx="2"/>
            </p:cNvCxnSpPr>
            <p:nvPr/>
          </p:nvCxnSpPr>
          <p:spPr bwMode="auto">
            <a:xfrm flipV="1">
              <a:off x="2819" y="3165"/>
              <a:ext cx="0" cy="33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68" name="AutoShape 32"/>
            <p:cNvCxnSpPr>
              <a:cxnSpLocks noChangeShapeType="1"/>
              <a:stCxn id="14394" idx="0"/>
              <a:endCxn id="14363" idx="3"/>
            </p:cNvCxnSpPr>
            <p:nvPr/>
          </p:nvCxnSpPr>
          <p:spPr bwMode="auto">
            <a:xfrm flipH="1">
              <a:off x="3162" y="3262"/>
              <a:ext cx="779" cy="36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69" name="AutoShape 33"/>
            <p:cNvCxnSpPr>
              <a:cxnSpLocks noChangeShapeType="1"/>
              <a:stCxn id="14392" idx="0"/>
              <a:endCxn id="14361" idx="3"/>
            </p:cNvCxnSpPr>
            <p:nvPr/>
          </p:nvCxnSpPr>
          <p:spPr bwMode="auto">
            <a:xfrm flipH="1" flipV="1">
              <a:off x="3122" y="2369"/>
              <a:ext cx="813" cy="431"/>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370" name="Group 34"/>
            <p:cNvGrpSpPr>
              <a:grpSpLocks/>
            </p:cNvGrpSpPr>
            <p:nvPr/>
          </p:nvGrpSpPr>
          <p:grpSpPr bwMode="auto">
            <a:xfrm>
              <a:off x="2750" y="3389"/>
              <a:ext cx="128" cy="106"/>
              <a:chOff x="1918" y="3762"/>
              <a:chExt cx="128" cy="106"/>
            </a:xfrm>
          </p:grpSpPr>
          <p:sp>
            <p:nvSpPr>
              <p:cNvPr id="14399" name="Line 35"/>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4400" name="Line 36"/>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4371" name="Group 37"/>
            <p:cNvGrpSpPr>
              <a:grpSpLocks/>
            </p:cNvGrpSpPr>
            <p:nvPr/>
          </p:nvGrpSpPr>
          <p:grpSpPr bwMode="auto">
            <a:xfrm rot="16200000" flipH="1">
              <a:off x="3726" y="2974"/>
              <a:ext cx="128" cy="106"/>
              <a:chOff x="1918" y="3762"/>
              <a:chExt cx="128" cy="106"/>
            </a:xfrm>
          </p:grpSpPr>
          <p:sp>
            <p:nvSpPr>
              <p:cNvPr id="14397" name="Line 38"/>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4398" name="Line 39"/>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4372" name="Group 40"/>
            <p:cNvGrpSpPr>
              <a:grpSpLocks/>
            </p:cNvGrpSpPr>
            <p:nvPr/>
          </p:nvGrpSpPr>
          <p:grpSpPr bwMode="auto">
            <a:xfrm>
              <a:off x="2750" y="2792"/>
              <a:ext cx="128" cy="106"/>
              <a:chOff x="1918" y="3762"/>
              <a:chExt cx="128" cy="106"/>
            </a:xfrm>
          </p:grpSpPr>
          <p:sp>
            <p:nvSpPr>
              <p:cNvPr id="14395" name="Line 41"/>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4396" name="Line 42"/>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4373" name="Group 43"/>
            <p:cNvGrpSpPr>
              <a:grpSpLocks/>
            </p:cNvGrpSpPr>
            <p:nvPr/>
          </p:nvGrpSpPr>
          <p:grpSpPr bwMode="auto">
            <a:xfrm flipH="1" flipV="1">
              <a:off x="3877" y="3147"/>
              <a:ext cx="128" cy="106"/>
              <a:chOff x="1918" y="3762"/>
              <a:chExt cx="128" cy="106"/>
            </a:xfrm>
          </p:grpSpPr>
          <p:sp>
            <p:nvSpPr>
              <p:cNvPr id="14393" name="Line 44"/>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4394" name="Line 45"/>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4374" name="Group 46"/>
            <p:cNvGrpSpPr>
              <a:grpSpLocks/>
            </p:cNvGrpSpPr>
            <p:nvPr/>
          </p:nvGrpSpPr>
          <p:grpSpPr bwMode="auto">
            <a:xfrm>
              <a:off x="3871" y="2808"/>
              <a:ext cx="128" cy="106"/>
              <a:chOff x="1918" y="3762"/>
              <a:chExt cx="128" cy="106"/>
            </a:xfrm>
          </p:grpSpPr>
          <p:sp>
            <p:nvSpPr>
              <p:cNvPr id="14391" name="Line 47"/>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4392" name="Line 48"/>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4375" name="Line 49"/>
            <p:cNvSpPr>
              <a:spLocks noChangeShapeType="1"/>
            </p:cNvSpPr>
            <p:nvPr/>
          </p:nvSpPr>
          <p:spPr bwMode="auto">
            <a:xfrm flipV="1">
              <a:off x="3941" y="3148"/>
              <a:ext cx="0"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4376" name="Line 50"/>
            <p:cNvSpPr>
              <a:spLocks noChangeShapeType="1"/>
            </p:cNvSpPr>
            <p:nvPr/>
          </p:nvSpPr>
          <p:spPr bwMode="auto">
            <a:xfrm flipV="1">
              <a:off x="3935" y="2797"/>
              <a:ext cx="0"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4377" name="Text Box 51"/>
            <p:cNvSpPr txBox="1">
              <a:spLocks noChangeArrowheads="1"/>
            </p:cNvSpPr>
            <p:nvPr/>
          </p:nvSpPr>
          <p:spPr bwMode="auto">
            <a:xfrm>
              <a:off x="3936" y="3334"/>
              <a:ext cx="1704" cy="3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projID</a:t>
              </a:r>
              <a:r>
                <a:rPr lang="en-US" altLang="da-DK" sz="1600" b="1"/>
                <a:t>, name, </a:t>
              </a:r>
            </a:p>
            <a:p>
              <a:r>
                <a:rPr lang="en-US" altLang="da-DK" sz="1600" b="1"/>
                <a:t>(headqtID, deptID, sDeptID)</a:t>
              </a:r>
            </a:p>
          </p:txBody>
        </p:sp>
        <p:sp>
          <p:nvSpPr>
            <p:cNvPr id="14378" name="Line 52"/>
            <p:cNvSpPr>
              <a:spLocks noChangeShapeType="1"/>
            </p:cNvSpPr>
            <p:nvPr/>
          </p:nvSpPr>
          <p:spPr bwMode="auto">
            <a:xfrm flipV="1">
              <a:off x="4041" y="3696"/>
              <a:ext cx="471" cy="1"/>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4379" name="Line 53"/>
            <p:cNvSpPr>
              <a:spLocks noChangeShapeType="1"/>
            </p:cNvSpPr>
            <p:nvPr/>
          </p:nvSpPr>
          <p:spPr bwMode="auto">
            <a:xfrm flipV="1">
              <a:off x="4642" y="3696"/>
              <a:ext cx="390" cy="1"/>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4380" name="Line 54"/>
            <p:cNvSpPr>
              <a:spLocks noChangeShapeType="1"/>
            </p:cNvSpPr>
            <p:nvPr/>
          </p:nvSpPr>
          <p:spPr bwMode="auto">
            <a:xfrm flipV="1">
              <a:off x="5136" y="3697"/>
              <a:ext cx="423"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4381" name="Text Box 55"/>
            <p:cNvSpPr txBox="1">
              <a:spLocks noChangeArrowheads="1"/>
            </p:cNvSpPr>
            <p:nvPr/>
          </p:nvSpPr>
          <p:spPr bwMode="auto">
            <a:xfrm>
              <a:off x="1142" y="2292"/>
              <a:ext cx="999"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headqtID</a:t>
              </a:r>
              <a:r>
                <a:rPr lang="en-US" altLang="da-DK" sz="1600" b="1"/>
                <a:t>, name</a:t>
              </a:r>
            </a:p>
          </p:txBody>
        </p:sp>
        <p:sp>
          <p:nvSpPr>
            <p:cNvPr id="14382" name="Text Box 56"/>
            <p:cNvSpPr txBox="1">
              <a:spLocks noChangeArrowheads="1"/>
            </p:cNvSpPr>
            <p:nvPr/>
          </p:nvSpPr>
          <p:spPr bwMode="auto">
            <a:xfrm>
              <a:off x="557" y="2928"/>
              <a:ext cx="1555"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deptID</a:t>
              </a:r>
              <a:r>
                <a:rPr lang="en-US" altLang="da-DK" sz="1600" b="1"/>
                <a:t>, name, (headqtID)</a:t>
              </a:r>
            </a:p>
          </p:txBody>
        </p:sp>
        <p:sp>
          <p:nvSpPr>
            <p:cNvPr id="14383" name="Line 57"/>
            <p:cNvSpPr>
              <a:spLocks noChangeShapeType="1"/>
            </p:cNvSpPr>
            <p:nvPr/>
          </p:nvSpPr>
          <p:spPr bwMode="auto">
            <a:xfrm>
              <a:off x="1536" y="3116"/>
              <a:ext cx="483"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4384" name="Text Box 58"/>
            <p:cNvSpPr txBox="1">
              <a:spLocks noChangeArrowheads="1"/>
            </p:cNvSpPr>
            <p:nvPr/>
          </p:nvSpPr>
          <p:spPr bwMode="auto">
            <a:xfrm>
              <a:off x="621" y="3504"/>
              <a:ext cx="1491"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sDeptID</a:t>
              </a:r>
              <a:r>
                <a:rPr lang="en-US" altLang="da-DK" sz="1600" b="1"/>
                <a:t>, name, (deptID)</a:t>
              </a:r>
            </a:p>
          </p:txBody>
        </p:sp>
        <p:sp>
          <p:nvSpPr>
            <p:cNvPr id="14385" name="Line 59"/>
            <p:cNvSpPr>
              <a:spLocks noChangeShapeType="1"/>
            </p:cNvSpPr>
            <p:nvPr/>
          </p:nvSpPr>
          <p:spPr bwMode="auto">
            <a:xfrm>
              <a:off x="1648" y="3692"/>
              <a:ext cx="412"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4386" name="Line 60"/>
            <p:cNvSpPr>
              <a:spLocks noChangeShapeType="1"/>
            </p:cNvSpPr>
            <p:nvPr/>
          </p:nvSpPr>
          <p:spPr bwMode="auto">
            <a:xfrm>
              <a:off x="336" y="2016"/>
              <a:ext cx="518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87" name="Line 61"/>
            <p:cNvSpPr>
              <a:spLocks noChangeShapeType="1"/>
            </p:cNvSpPr>
            <p:nvPr/>
          </p:nvSpPr>
          <p:spPr bwMode="auto">
            <a:xfrm flipV="1">
              <a:off x="2160" y="2280"/>
              <a:ext cx="416" cy="12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88" name="Line 62"/>
            <p:cNvSpPr>
              <a:spLocks noChangeShapeType="1"/>
            </p:cNvSpPr>
            <p:nvPr/>
          </p:nvSpPr>
          <p:spPr bwMode="auto">
            <a:xfrm flipV="1">
              <a:off x="2128" y="2952"/>
              <a:ext cx="480"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89" name="Line 63"/>
            <p:cNvSpPr>
              <a:spLocks noChangeShapeType="1"/>
            </p:cNvSpPr>
            <p:nvPr/>
          </p:nvSpPr>
          <p:spPr bwMode="auto">
            <a:xfrm flipH="1">
              <a:off x="2136" y="3528"/>
              <a:ext cx="312" cy="8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4390" name="Line 64"/>
            <p:cNvSpPr>
              <a:spLocks noChangeShapeType="1"/>
            </p:cNvSpPr>
            <p:nvPr/>
          </p:nvSpPr>
          <p:spPr bwMode="auto">
            <a:xfrm>
              <a:off x="4320" y="3120"/>
              <a:ext cx="88" cy="24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3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3"/>
          <p:cNvSpPr txBox="1">
            <a:spLocks noChangeArrowheads="1"/>
          </p:cNvSpPr>
          <p:nvPr/>
        </p:nvSpPr>
        <p:spPr bwMode="auto">
          <a:xfrm>
            <a:off x="4368800" y="838200"/>
            <a:ext cx="403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a:t>
            </a:r>
          </a:p>
        </p:txBody>
      </p:sp>
      <p:sp>
        <p:nvSpPr>
          <p:cNvPr id="15363" name="Text Box 4"/>
          <p:cNvSpPr txBox="1">
            <a:spLocks noChangeArrowheads="1"/>
          </p:cNvSpPr>
          <p:nvPr/>
        </p:nvSpPr>
        <p:spPr bwMode="auto">
          <a:xfrm>
            <a:off x="2667000" y="1676400"/>
            <a:ext cx="5937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D1.1</a:t>
            </a:r>
          </a:p>
        </p:txBody>
      </p:sp>
      <p:sp>
        <p:nvSpPr>
          <p:cNvPr id="15364" name="Text Box 5"/>
          <p:cNvSpPr txBox="1">
            <a:spLocks noChangeArrowheads="1"/>
          </p:cNvSpPr>
          <p:nvPr/>
        </p:nvSpPr>
        <p:spPr bwMode="auto">
          <a:xfrm>
            <a:off x="4114800" y="1676400"/>
            <a:ext cx="5937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D1.2</a:t>
            </a:r>
          </a:p>
        </p:txBody>
      </p:sp>
      <p:sp>
        <p:nvSpPr>
          <p:cNvPr id="15365" name="Text Box 6"/>
          <p:cNvSpPr txBox="1">
            <a:spLocks noChangeArrowheads="1"/>
          </p:cNvSpPr>
          <p:nvPr/>
        </p:nvSpPr>
        <p:spPr bwMode="auto">
          <a:xfrm>
            <a:off x="5807075" y="1676400"/>
            <a:ext cx="5937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D1.3</a:t>
            </a:r>
          </a:p>
        </p:txBody>
      </p:sp>
      <p:sp>
        <p:nvSpPr>
          <p:cNvPr id="15366" name="Text Box 7"/>
          <p:cNvSpPr txBox="1">
            <a:spLocks noChangeArrowheads="1"/>
          </p:cNvSpPr>
          <p:nvPr/>
        </p:nvSpPr>
        <p:spPr bwMode="auto">
          <a:xfrm>
            <a:off x="2016125"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D1.1.1</a:t>
            </a:r>
          </a:p>
        </p:txBody>
      </p:sp>
      <p:sp>
        <p:nvSpPr>
          <p:cNvPr id="15367" name="Text Box 8"/>
          <p:cNvSpPr txBox="1">
            <a:spLocks noChangeArrowheads="1"/>
          </p:cNvSpPr>
          <p:nvPr/>
        </p:nvSpPr>
        <p:spPr bwMode="auto">
          <a:xfrm>
            <a:off x="3101975"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D1.1.2</a:t>
            </a:r>
          </a:p>
        </p:txBody>
      </p:sp>
      <p:sp>
        <p:nvSpPr>
          <p:cNvPr id="15368" name="Text Box 9"/>
          <p:cNvSpPr txBox="1">
            <a:spLocks noChangeArrowheads="1"/>
          </p:cNvSpPr>
          <p:nvPr/>
        </p:nvSpPr>
        <p:spPr bwMode="auto">
          <a:xfrm>
            <a:off x="5213350"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D1.3.1</a:t>
            </a:r>
          </a:p>
        </p:txBody>
      </p:sp>
      <p:sp>
        <p:nvSpPr>
          <p:cNvPr id="15369" name="Text Box 10"/>
          <p:cNvSpPr txBox="1">
            <a:spLocks noChangeArrowheads="1"/>
          </p:cNvSpPr>
          <p:nvPr/>
        </p:nvSpPr>
        <p:spPr bwMode="auto">
          <a:xfrm>
            <a:off x="6302375" y="2514600"/>
            <a:ext cx="7842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D1.3.2</a:t>
            </a:r>
          </a:p>
        </p:txBody>
      </p:sp>
      <p:sp>
        <p:nvSpPr>
          <p:cNvPr id="15370" name="Line 11"/>
          <p:cNvSpPr>
            <a:spLocks noChangeShapeType="1"/>
          </p:cNvSpPr>
          <p:nvPr/>
        </p:nvSpPr>
        <p:spPr bwMode="auto">
          <a:xfrm>
            <a:off x="2971800" y="1447800"/>
            <a:ext cx="31242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1" name="Line 12"/>
          <p:cNvSpPr>
            <a:spLocks noChangeShapeType="1"/>
          </p:cNvSpPr>
          <p:nvPr/>
        </p:nvSpPr>
        <p:spPr bwMode="auto">
          <a:xfrm>
            <a:off x="2438400" y="2286000"/>
            <a:ext cx="1066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2" name="Line 13"/>
          <p:cNvSpPr>
            <a:spLocks noChangeShapeType="1"/>
          </p:cNvSpPr>
          <p:nvPr/>
        </p:nvSpPr>
        <p:spPr bwMode="auto">
          <a:xfrm>
            <a:off x="5562600" y="2286000"/>
            <a:ext cx="11430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3" name="Line 14"/>
          <p:cNvSpPr>
            <a:spLocks noChangeShapeType="1"/>
          </p:cNvSpPr>
          <p:nvPr/>
        </p:nvSpPr>
        <p:spPr bwMode="auto">
          <a:xfrm>
            <a:off x="4572000" y="12192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4" name="Line 15"/>
          <p:cNvSpPr>
            <a:spLocks noChangeShapeType="1"/>
          </p:cNvSpPr>
          <p:nvPr/>
        </p:nvSpPr>
        <p:spPr bwMode="auto">
          <a:xfrm>
            <a:off x="6096000" y="14478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5" name="Line 16"/>
          <p:cNvSpPr>
            <a:spLocks noChangeShapeType="1"/>
          </p:cNvSpPr>
          <p:nvPr/>
        </p:nvSpPr>
        <p:spPr bwMode="auto">
          <a:xfrm>
            <a:off x="2971800" y="14478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6" name="Line 17"/>
          <p:cNvSpPr>
            <a:spLocks noChangeShapeType="1"/>
          </p:cNvSpPr>
          <p:nvPr/>
        </p:nvSpPr>
        <p:spPr bwMode="auto">
          <a:xfrm>
            <a:off x="4419600" y="14478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7" name="Line 18"/>
          <p:cNvSpPr>
            <a:spLocks noChangeShapeType="1"/>
          </p:cNvSpPr>
          <p:nvPr/>
        </p:nvSpPr>
        <p:spPr bwMode="auto">
          <a:xfrm>
            <a:off x="2971800" y="20574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8" name="Line 19"/>
          <p:cNvSpPr>
            <a:spLocks noChangeShapeType="1"/>
          </p:cNvSpPr>
          <p:nvPr/>
        </p:nvSpPr>
        <p:spPr bwMode="auto">
          <a:xfrm>
            <a:off x="24384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79" name="Line 20"/>
          <p:cNvSpPr>
            <a:spLocks noChangeShapeType="1"/>
          </p:cNvSpPr>
          <p:nvPr/>
        </p:nvSpPr>
        <p:spPr bwMode="auto">
          <a:xfrm>
            <a:off x="35052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80" name="Line 21"/>
          <p:cNvSpPr>
            <a:spLocks noChangeShapeType="1"/>
          </p:cNvSpPr>
          <p:nvPr/>
        </p:nvSpPr>
        <p:spPr bwMode="auto">
          <a:xfrm>
            <a:off x="6096000" y="20574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81" name="Line 22"/>
          <p:cNvSpPr>
            <a:spLocks noChangeShapeType="1"/>
          </p:cNvSpPr>
          <p:nvPr/>
        </p:nvSpPr>
        <p:spPr bwMode="auto">
          <a:xfrm>
            <a:off x="55626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82" name="Line 23"/>
          <p:cNvSpPr>
            <a:spLocks noChangeShapeType="1"/>
          </p:cNvSpPr>
          <p:nvPr/>
        </p:nvSpPr>
        <p:spPr bwMode="auto">
          <a:xfrm>
            <a:off x="6705600" y="2286000"/>
            <a:ext cx="0" cy="2286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83" name="Text Box 24"/>
          <p:cNvSpPr txBox="1">
            <a:spLocks noChangeArrowheads="1"/>
          </p:cNvSpPr>
          <p:nvPr/>
        </p:nvSpPr>
        <p:spPr bwMode="auto">
          <a:xfrm>
            <a:off x="755650" y="3644900"/>
            <a:ext cx="10255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Dept</a:t>
            </a:r>
          </a:p>
        </p:txBody>
      </p:sp>
      <p:cxnSp>
        <p:nvCxnSpPr>
          <p:cNvPr id="15384" name="AutoShape 25"/>
          <p:cNvCxnSpPr>
            <a:cxnSpLocks noChangeShapeType="1"/>
            <a:stCxn id="15383" idx="3"/>
            <a:endCxn id="15389" idx="1"/>
          </p:cNvCxnSpPr>
          <p:nvPr/>
        </p:nvCxnSpPr>
        <p:spPr bwMode="auto">
          <a:xfrm>
            <a:off x="1800225" y="3838575"/>
            <a:ext cx="1081088" cy="0"/>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85" name="Freeform 26"/>
          <p:cNvSpPr>
            <a:spLocks/>
          </p:cNvSpPr>
          <p:nvPr/>
        </p:nvSpPr>
        <p:spPr bwMode="auto">
          <a:xfrm>
            <a:off x="947738" y="4040188"/>
            <a:ext cx="654050" cy="444500"/>
          </a:xfrm>
          <a:custGeom>
            <a:avLst/>
            <a:gdLst>
              <a:gd name="T0" fmla="*/ 2147483647 w 412"/>
              <a:gd name="T1" fmla="*/ 0 h 280"/>
              <a:gd name="T2" fmla="*/ 2147483647 w 412"/>
              <a:gd name="T3" fmla="*/ 2147483647 h 280"/>
              <a:gd name="T4" fmla="*/ 0 w 412"/>
              <a:gd name="T5" fmla="*/ 2147483647 h 280"/>
              <a:gd name="T6" fmla="*/ 0 60000 65536"/>
              <a:gd name="T7" fmla="*/ 0 60000 65536"/>
              <a:gd name="T8" fmla="*/ 0 60000 65536"/>
            </a:gdLst>
            <a:ahLst/>
            <a:cxnLst>
              <a:cxn ang="T6">
                <a:pos x="T0" y="T1"/>
              </a:cxn>
              <a:cxn ang="T7">
                <a:pos x="T2" y="T3"/>
              </a:cxn>
              <a:cxn ang="T8">
                <a:pos x="T4" y="T5"/>
              </a:cxn>
            </a:cxnLst>
            <a:rect l="0" t="0" r="r" b="b"/>
            <a:pathLst>
              <a:path w="412" h="280">
                <a:moveTo>
                  <a:pt x="412" y="0"/>
                </a:moveTo>
                <a:cubicBezTo>
                  <a:pt x="412" y="123"/>
                  <a:pt x="340" y="280"/>
                  <a:pt x="224" y="280"/>
                </a:cubicBezTo>
                <a:cubicBezTo>
                  <a:pt x="108" y="280"/>
                  <a:pt x="3" y="121"/>
                  <a:pt x="0" y="4"/>
                </a:cubicBezTo>
              </a:path>
            </a:pathLst>
          </a:custGeom>
          <a:noFill/>
          <a:ln w="3810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grpSp>
        <p:nvGrpSpPr>
          <p:cNvPr id="15386" name="Group 27"/>
          <p:cNvGrpSpPr>
            <a:grpSpLocks/>
          </p:cNvGrpSpPr>
          <p:nvPr/>
        </p:nvGrpSpPr>
        <p:grpSpPr bwMode="auto">
          <a:xfrm rot="16200000" flipH="1">
            <a:off x="2714626" y="3746500"/>
            <a:ext cx="203200" cy="168275"/>
            <a:chOff x="1918" y="3762"/>
            <a:chExt cx="128" cy="106"/>
          </a:xfrm>
        </p:grpSpPr>
        <p:sp>
          <p:nvSpPr>
            <p:cNvPr id="15405" name="Line 28"/>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5406" name="Line 29"/>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5387" name="Line 30"/>
          <p:cNvSpPr>
            <a:spLocks noChangeShapeType="1"/>
          </p:cNvSpPr>
          <p:nvPr/>
        </p:nvSpPr>
        <p:spPr bwMode="auto">
          <a:xfrm rot="10120819">
            <a:off x="866775" y="4030663"/>
            <a:ext cx="101600" cy="18891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15388" name="Line 31"/>
          <p:cNvSpPr>
            <a:spLocks noChangeShapeType="1"/>
          </p:cNvSpPr>
          <p:nvPr/>
        </p:nvSpPr>
        <p:spPr bwMode="auto">
          <a:xfrm rot="10120819" flipH="1">
            <a:off x="969963" y="4030663"/>
            <a:ext cx="101600" cy="1666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15389" name="Text Box 32"/>
          <p:cNvSpPr txBox="1">
            <a:spLocks noChangeArrowheads="1"/>
          </p:cNvSpPr>
          <p:nvPr/>
        </p:nvSpPr>
        <p:spPr bwMode="auto">
          <a:xfrm>
            <a:off x="2900363" y="3644900"/>
            <a:ext cx="885825" cy="38576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Project</a:t>
            </a:r>
          </a:p>
        </p:txBody>
      </p:sp>
      <p:sp>
        <p:nvSpPr>
          <p:cNvPr id="15390" name="Text Box 33"/>
          <p:cNvSpPr txBox="1">
            <a:spLocks noChangeArrowheads="1"/>
          </p:cNvSpPr>
          <p:nvPr/>
        </p:nvSpPr>
        <p:spPr bwMode="auto">
          <a:xfrm>
            <a:off x="2700338" y="4335463"/>
            <a:ext cx="1304925"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projID</a:t>
            </a:r>
            <a:r>
              <a:rPr lang="en-US" altLang="da-DK" sz="1600" b="1"/>
              <a:t>, name</a:t>
            </a:r>
          </a:p>
        </p:txBody>
      </p:sp>
      <p:sp>
        <p:nvSpPr>
          <p:cNvPr id="15391" name="Text Box 34"/>
          <p:cNvSpPr txBox="1">
            <a:spLocks noChangeArrowheads="1"/>
          </p:cNvSpPr>
          <p:nvPr/>
        </p:nvSpPr>
        <p:spPr bwMode="auto">
          <a:xfrm>
            <a:off x="2071688" y="4327525"/>
            <a:ext cx="1968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a:t>?</a:t>
            </a:r>
          </a:p>
        </p:txBody>
      </p:sp>
      <p:sp>
        <p:nvSpPr>
          <p:cNvPr id="15392" name="Text Box 35"/>
          <p:cNvSpPr txBox="1">
            <a:spLocks noChangeArrowheads="1"/>
          </p:cNvSpPr>
          <p:nvPr/>
        </p:nvSpPr>
        <p:spPr bwMode="auto">
          <a:xfrm rot="-4583141">
            <a:off x="1562100" y="4102101"/>
            <a:ext cx="377825"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has</a:t>
            </a:r>
            <a:endParaRPr lang="en-US" altLang="da-DK" b="1"/>
          </a:p>
        </p:txBody>
      </p:sp>
      <p:sp>
        <p:nvSpPr>
          <p:cNvPr id="15393" name="Text Box 36"/>
          <p:cNvSpPr txBox="1">
            <a:spLocks noChangeArrowheads="1"/>
          </p:cNvSpPr>
          <p:nvPr/>
        </p:nvSpPr>
        <p:spPr bwMode="auto">
          <a:xfrm rot="2983834">
            <a:off x="577056" y="4255294"/>
            <a:ext cx="750888"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belongs</a:t>
            </a:r>
            <a:endParaRPr lang="en-US" altLang="da-DK" b="1"/>
          </a:p>
        </p:txBody>
      </p:sp>
      <p:sp>
        <p:nvSpPr>
          <p:cNvPr id="15394" name="Line 37"/>
          <p:cNvSpPr>
            <a:spLocks noChangeShapeType="1"/>
          </p:cNvSpPr>
          <p:nvPr/>
        </p:nvSpPr>
        <p:spPr bwMode="auto">
          <a:xfrm>
            <a:off x="533400" y="3178175"/>
            <a:ext cx="82296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95" name="Line 38"/>
          <p:cNvSpPr>
            <a:spLocks noChangeShapeType="1"/>
          </p:cNvSpPr>
          <p:nvPr/>
        </p:nvSpPr>
        <p:spPr bwMode="auto">
          <a:xfrm>
            <a:off x="1728788" y="3881438"/>
            <a:ext cx="395287" cy="4841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396" name="Line 39"/>
          <p:cNvSpPr>
            <a:spLocks noChangeShapeType="1"/>
          </p:cNvSpPr>
          <p:nvPr/>
        </p:nvSpPr>
        <p:spPr bwMode="auto">
          <a:xfrm>
            <a:off x="3059113" y="3944938"/>
            <a:ext cx="57150" cy="3476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175144" name="Group 40"/>
          <p:cNvGrpSpPr>
            <a:grpSpLocks/>
          </p:cNvGrpSpPr>
          <p:nvPr/>
        </p:nvGrpSpPr>
        <p:grpSpPr bwMode="auto">
          <a:xfrm>
            <a:off x="4694238" y="3506788"/>
            <a:ext cx="4054475" cy="2959100"/>
            <a:chOff x="2957" y="2341"/>
            <a:chExt cx="2554" cy="1864"/>
          </a:xfrm>
        </p:grpSpPr>
        <p:sp>
          <p:nvSpPr>
            <p:cNvPr id="15399" name="Line 41"/>
            <p:cNvSpPr>
              <a:spLocks noChangeShapeType="1"/>
            </p:cNvSpPr>
            <p:nvPr/>
          </p:nvSpPr>
          <p:spPr bwMode="auto">
            <a:xfrm>
              <a:off x="4685" y="2740"/>
              <a:ext cx="768"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5400" name="Text Box 42"/>
            <p:cNvSpPr txBox="1">
              <a:spLocks noChangeArrowheads="1"/>
            </p:cNvSpPr>
            <p:nvPr/>
          </p:nvSpPr>
          <p:spPr bwMode="auto">
            <a:xfrm>
              <a:off x="2957" y="2341"/>
              <a:ext cx="2548" cy="1864"/>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952500" algn="l"/>
                  <a:tab pos="2667000" algn="l"/>
                </a:tabLst>
                <a:defRPr>
                  <a:solidFill>
                    <a:schemeClr val="tx1"/>
                  </a:solidFill>
                  <a:latin typeface="Arial" charset="0"/>
                </a:defRPr>
              </a:lvl1pPr>
              <a:lvl2pPr marL="742950" indent="-285750">
                <a:tabLst>
                  <a:tab pos="952500" algn="l"/>
                  <a:tab pos="2667000" algn="l"/>
                </a:tabLst>
                <a:defRPr>
                  <a:solidFill>
                    <a:schemeClr val="tx1"/>
                  </a:solidFill>
                  <a:latin typeface="Arial" charset="0"/>
                </a:defRPr>
              </a:lvl2pPr>
              <a:lvl3pPr marL="1143000" indent="-228600">
                <a:tabLst>
                  <a:tab pos="952500" algn="l"/>
                  <a:tab pos="2667000" algn="l"/>
                </a:tabLst>
                <a:defRPr>
                  <a:solidFill>
                    <a:schemeClr val="tx1"/>
                  </a:solidFill>
                  <a:latin typeface="Arial" charset="0"/>
                </a:defRPr>
              </a:lvl3pPr>
              <a:lvl4pPr marL="1600200" indent="-228600">
                <a:tabLst>
                  <a:tab pos="952500" algn="l"/>
                  <a:tab pos="2667000" algn="l"/>
                </a:tabLst>
                <a:defRPr>
                  <a:solidFill>
                    <a:schemeClr val="tx1"/>
                  </a:solidFill>
                  <a:latin typeface="Arial" charset="0"/>
                </a:defRPr>
              </a:lvl4pPr>
              <a:lvl5pPr marL="2057400" indent="-228600">
                <a:tabLst>
                  <a:tab pos="952500" algn="l"/>
                  <a:tab pos="2667000" algn="l"/>
                </a:tabLst>
                <a:defRPr>
                  <a:solidFill>
                    <a:schemeClr val="tx1"/>
                  </a:solidFill>
                  <a:latin typeface="Arial" charset="0"/>
                </a:defRPr>
              </a:lvl5pPr>
              <a:lvl6pPr marL="2514600" indent="-228600" eaLnBrk="0" fontAlgn="base" hangingPunct="0">
                <a:spcBef>
                  <a:spcPct val="0"/>
                </a:spcBef>
                <a:spcAft>
                  <a:spcPct val="0"/>
                </a:spcAft>
                <a:tabLst>
                  <a:tab pos="952500" algn="l"/>
                  <a:tab pos="2667000" algn="l"/>
                </a:tabLst>
                <a:defRPr>
                  <a:solidFill>
                    <a:schemeClr val="tx1"/>
                  </a:solidFill>
                  <a:latin typeface="Arial" charset="0"/>
                </a:defRPr>
              </a:lvl6pPr>
              <a:lvl7pPr marL="2971800" indent="-228600" eaLnBrk="0" fontAlgn="base" hangingPunct="0">
                <a:spcBef>
                  <a:spcPct val="0"/>
                </a:spcBef>
                <a:spcAft>
                  <a:spcPct val="0"/>
                </a:spcAft>
                <a:tabLst>
                  <a:tab pos="952500" algn="l"/>
                  <a:tab pos="2667000" algn="l"/>
                </a:tabLst>
                <a:defRPr>
                  <a:solidFill>
                    <a:schemeClr val="tx1"/>
                  </a:solidFill>
                  <a:latin typeface="Arial" charset="0"/>
                </a:defRPr>
              </a:lvl7pPr>
              <a:lvl8pPr marL="3429000" indent="-228600" eaLnBrk="0" fontAlgn="base" hangingPunct="0">
                <a:spcBef>
                  <a:spcPct val="0"/>
                </a:spcBef>
                <a:spcAft>
                  <a:spcPct val="0"/>
                </a:spcAft>
                <a:tabLst>
                  <a:tab pos="952500" algn="l"/>
                  <a:tab pos="2667000" algn="l"/>
                </a:tabLst>
                <a:defRPr>
                  <a:solidFill>
                    <a:schemeClr val="tx1"/>
                  </a:solidFill>
                  <a:latin typeface="Arial" charset="0"/>
                </a:defRPr>
              </a:lvl8pPr>
              <a:lvl9pPr marL="3886200" indent="-228600" eaLnBrk="0" fontAlgn="base" hangingPunct="0">
                <a:spcBef>
                  <a:spcPct val="0"/>
                </a:spcBef>
                <a:spcAft>
                  <a:spcPct val="0"/>
                </a:spcAft>
                <a:tabLst>
                  <a:tab pos="952500" algn="l"/>
                  <a:tab pos="2667000" algn="l"/>
                </a:tabLst>
                <a:defRPr>
                  <a:solidFill>
                    <a:schemeClr val="tx1"/>
                  </a:solidFill>
                  <a:latin typeface="Arial" charset="0"/>
                </a:defRPr>
              </a:lvl9pPr>
            </a:lstStyle>
            <a:p>
              <a:r>
                <a:rPr lang="da-DK" altLang="da-DK" b="1" noProof="1"/>
                <a:t>Dept</a:t>
              </a:r>
            </a:p>
            <a:p>
              <a:pPr>
                <a:spcAft>
                  <a:spcPct val="30000"/>
                </a:spcAft>
              </a:pPr>
              <a:r>
                <a:rPr lang="da-DK" altLang="da-DK" b="1" noProof="1"/>
                <a:t>deptID	name	</a:t>
              </a:r>
              <a:r>
                <a:rPr lang="da-DK" altLang="da-DK" b="1" i="1" noProof="1"/>
                <a:t>belongsTo</a:t>
              </a:r>
              <a:endParaRPr lang="da-DK" altLang="da-DK" i="1" noProof="1"/>
            </a:p>
            <a:p>
              <a:r>
                <a:rPr lang="da-DK" altLang="da-DK" noProof="1"/>
                <a:t>D1	HeadQt</a:t>
              </a:r>
            </a:p>
            <a:p>
              <a:r>
                <a:rPr lang="da-DK" altLang="da-DK" noProof="1"/>
                <a:t>D1.1	Sales	D1</a:t>
              </a:r>
            </a:p>
            <a:p>
              <a:r>
                <a:rPr lang="da-DK" altLang="da-DK" noProof="1"/>
                <a:t>D1.2	Personnel	D1</a:t>
              </a:r>
            </a:p>
            <a:p>
              <a:r>
                <a:rPr lang="da-DK" altLang="da-DK" noProof="1"/>
                <a:t>D1.3	Development 	D1</a:t>
              </a:r>
            </a:p>
            <a:p>
              <a:r>
                <a:rPr lang="da-DK" altLang="da-DK" noProof="1"/>
                <a:t>D1.1.1	Sydney	D1.1</a:t>
              </a:r>
            </a:p>
            <a:p>
              <a:r>
                <a:rPr lang="da-DK" altLang="da-DK" noProof="1"/>
                <a:t>D1.1.2	Melbourne	D1.1</a:t>
              </a:r>
            </a:p>
            <a:p>
              <a:r>
                <a:rPr lang="da-DK" altLang="da-DK" noProof="1"/>
                <a:t>D1.3.1	Hardware	D1.3</a:t>
              </a:r>
            </a:p>
            <a:p>
              <a:r>
                <a:rPr lang="da-DK" altLang="da-DK" noProof="1"/>
                <a:t>D1.3.2	Software	D1.3</a:t>
              </a:r>
              <a:endParaRPr lang="da-DK" altLang="da-DK" b="1" noProof="1">
                <a:latin typeface="Times New Roman" charset="0"/>
              </a:endParaRPr>
            </a:p>
          </p:txBody>
        </p:sp>
        <p:sp>
          <p:nvSpPr>
            <p:cNvPr id="15401" name="Line 43"/>
            <p:cNvSpPr>
              <a:spLocks noChangeShapeType="1"/>
            </p:cNvSpPr>
            <p:nvPr/>
          </p:nvSpPr>
          <p:spPr bwMode="auto">
            <a:xfrm>
              <a:off x="2967" y="2780"/>
              <a:ext cx="25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402" name="Line 44"/>
            <p:cNvSpPr>
              <a:spLocks noChangeShapeType="1"/>
            </p:cNvSpPr>
            <p:nvPr/>
          </p:nvSpPr>
          <p:spPr bwMode="auto">
            <a:xfrm>
              <a:off x="2967" y="2558"/>
              <a:ext cx="254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403" name="Line 45"/>
            <p:cNvSpPr>
              <a:spLocks noChangeShapeType="1"/>
            </p:cNvSpPr>
            <p:nvPr/>
          </p:nvSpPr>
          <p:spPr bwMode="auto">
            <a:xfrm>
              <a:off x="3543" y="2558"/>
              <a:ext cx="0" cy="164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5404" name="Line 46"/>
            <p:cNvSpPr>
              <a:spLocks noChangeShapeType="1"/>
            </p:cNvSpPr>
            <p:nvPr/>
          </p:nvSpPr>
          <p:spPr bwMode="auto">
            <a:xfrm>
              <a:off x="4599" y="2558"/>
              <a:ext cx="0" cy="164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15398" name="Text Box 47"/>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3F6F38FC-D8AF-4663-8B47-17D381AC44A3}" type="slidenum">
              <a:rPr lang="en-US" altLang="da-DK" sz="2400" b="1"/>
              <a:pPr/>
              <a:t>16</a:t>
            </a:fld>
            <a:r>
              <a:rPr lang="en-US" altLang="da-DK" sz="2400" b="1"/>
              <a:t>. </a:t>
            </a:r>
            <a:r>
              <a:rPr lang="da-DK" altLang="da-DK" sz="2400" b="1"/>
              <a:t>UID16.9</a:t>
            </a:r>
            <a:r>
              <a:rPr lang="en-US" altLang="da-DK" sz="2400" b="1"/>
              <a:t>  Hierarchies (cont.)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5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449263" y="76200"/>
            <a:ext cx="7856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5E7F6186-9260-4B46-A04F-0B745874BAD4}" type="slidenum">
              <a:rPr lang="en-US" altLang="da-DK" sz="2400" b="1"/>
              <a:pPr/>
              <a:t>17</a:t>
            </a:fld>
            <a:r>
              <a:rPr lang="en-US" altLang="da-DK" sz="2400" b="1"/>
              <a:t>. </a:t>
            </a:r>
            <a:r>
              <a:rPr lang="da-DK" altLang="da-DK" sz="2400" b="1"/>
              <a:t>UID16.10</a:t>
            </a:r>
            <a:r>
              <a:rPr lang="en-US" altLang="da-DK" sz="2400" b="1"/>
              <a:t>  Network model: road map</a:t>
            </a:r>
          </a:p>
        </p:txBody>
      </p:sp>
      <p:sp>
        <p:nvSpPr>
          <p:cNvPr id="16387" name="Text Box 3"/>
          <p:cNvSpPr txBox="1">
            <a:spLocks noChangeArrowheads="1"/>
          </p:cNvSpPr>
          <p:nvPr/>
        </p:nvSpPr>
        <p:spPr bwMode="auto">
          <a:xfrm>
            <a:off x="6831013" y="1219200"/>
            <a:ext cx="865187" cy="40481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Road</a:t>
            </a:r>
          </a:p>
        </p:txBody>
      </p:sp>
      <p:sp>
        <p:nvSpPr>
          <p:cNvPr id="16388" name="Text Box 4"/>
          <p:cNvSpPr txBox="1">
            <a:spLocks noChangeArrowheads="1"/>
          </p:cNvSpPr>
          <p:nvPr/>
        </p:nvSpPr>
        <p:spPr bwMode="auto">
          <a:xfrm>
            <a:off x="8074025" y="1219200"/>
            <a:ext cx="4603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t>
            </a:r>
          </a:p>
        </p:txBody>
      </p:sp>
      <p:grpSp>
        <p:nvGrpSpPr>
          <p:cNvPr id="177157" name="Group 5"/>
          <p:cNvGrpSpPr>
            <a:grpSpLocks/>
          </p:cNvGrpSpPr>
          <p:nvPr/>
        </p:nvGrpSpPr>
        <p:grpSpPr bwMode="auto">
          <a:xfrm>
            <a:off x="6851650" y="3048000"/>
            <a:ext cx="1758950" cy="1355725"/>
            <a:chOff x="4316" y="1920"/>
            <a:chExt cx="1108" cy="854"/>
          </a:xfrm>
        </p:grpSpPr>
        <p:sp>
          <p:nvSpPr>
            <p:cNvPr id="16399" name="Text Box 6"/>
            <p:cNvSpPr txBox="1">
              <a:spLocks noChangeArrowheads="1"/>
            </p:cNvSpPr>
            <p:nvPr/>
          </p:nvSpPr>
          <p:spPr bwMode="auto">
            <a:xfrm>
              <a:off x="4316" y="1946"/>
              <a:ext cx="541" cy="216"/>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Section</a:t>
              </a:r>
            </a:p>
          </p:txBody>
        </p:sp>
        <p:sp>
          <p:nvSpPr>
            <p:cNvPr id="16400" name="Text Box 7"/>
            <p:cNvSpPr txBox="1">
              <a:spLocks noChangeArrowheads="1"/>
            </p:cNvSpPr>
            <p:nvPr/>
          </p:nvSpPr>
          <p:spPr bwMode="auto">
            <a:xfrm>
              <a:off x="5134" y="1920"/>
              <a:ext cx="29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t>
              </a:r>
            </a:p>
          </p:txBody>
        </p:sp>
        <p:sp>
          <p:nvSpPr>
            <p:cNvPr id="16401" name="Text Box 8"/>
            <p:cNvSpPr txBox="1">
              <a:spLocks noChangeArrowheads="1"/>
            </p:cNvSpPr>
            <p:nvPr/>
          </p:nvSpPr>
          <p:spPr bwMode="auto">
            <a:xfrm>
              <a:off x="4373" y="2558"/>
              <a:ext cx="417" cy="216"/>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Point</a:t>
              </a:r>
            </a:p>
          </p:txBody>
        </p:sp>
        <p:sp>
          <p:nvSpPr>
            <p:cNvPr id="16402" name="Text Box 9"/>
            <p:cNvSpPr txBox="1">
              <a:spLocks noChangeArrowheads="1"/>
            </p:cNvSpPr>
            <p:nvPr/>
          </p:nvSpPr>
          <p:spPr bwMode="auto">
            <a:xfrm>
              <a:off x="5129" y="2532"/>
              <a:ext cx="29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t>
              </a:r>
            </a:p>
          </p:txBody>
        </p:sp>
      </p:grpSp>
      <p:sp>
        <p:nvSpPr>
          <p:cNvPr id="16390" name="Freeform 10"/>
          <p:cNvSpPr>
            <a:spLocks/>
          </p:cNvSpPr>
          <p:nvPr/>
        </p:nvSpPr>
        <p:spPr bwMode="auto">
          <a:xfrm>
            <a:off x="6905625" y="1616075"/>
            <a:ext cx="692150" cy="636588"/>
          </a:xfrm>
          <a:custGeom>
            <a:avLst/>
            <a:gdLst>
              <a:gd name="T0" fmla="*/ 2147483647 w 436"/>
              <a:gd name="T1" fmla="*/ 0 h 401"/>
              <a:gd name="T2" fmla="*/ 2147483647 w 436"/>
              <a:gd name="T3" fmla="*/ 2147483647 h 401"/>
              <a:gd name="T4" fmla="*/ 2147483647 w 436"/>
              <a:gd name="T5" fmla="*/ 2147483647 h 401"/>
              <a:gd name="T6" fmla="*/ 0 60000 65536"/>
              <a:gd name="T7" fmla="*/ 0 60000 65536"/>
              <a:gd name="T8" fmla="*/ 0 60000 65536"/>
            </a:gdLst>
            <a:ahLst/>
            <a:cxnLst>
              <a:cxn ang="T6">
                <a:pos x="T0" y="T1"/>
              </a:cxn>
              <a:cxn ang="T7">
                <a:pos x="T2" y="T3"/>
              </a:cxn>
              <a:cxn ang="T8">
                <a:pos x="T4" y="T5"/>
              </a:cxn>
            </a:cxnLst>
            <a:rect l="0" t="0" r="r" b="b"/>
            <a:pathLst>
              <a:path w="436" h="401">
                <a:moveTo>
                  <a:pt x="40" y="0"/>
                </a:moveTo>
                <a:cubicBezTo>
                  <a:pt x="43" y="189"/>
                  <a:pt x="0" y="401"/>
                  <a:pt x="218" y="401"/>
                </a:cubicBezTo>
                <a:cubicBezTo>
                  <a:pt x="436" y="401"/>
                  <a:pt x="409" y="219"/>
                  <a:pt x="409" y="10"/>
                </a:cubicBezTo>
              </a:path>
            </a:pathLst>
          </a:custGeom>
          <a:noFill/>
          <a:ln w="38100"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16391" name="Group 11"/>
          <p:cNvGrpSpPr>
            <a:grpSpLocks/>
          </p:cNvGrpSpPr>
          <p:nvPr/>
        </p:nvGrpSpPr>
        <p:grpSpPr bwMode="auto">
          <a:xfrm flipV="1">
            <a:off x="7454900" y="1624013"/>
            <a:ext cx="203200" cy="168275"/>
            <a:chOff x="1918" y="3762"/>
            <a:chExt cx="128" cy="106"/>
          </a:xfrm>
        </p:grpSpPr>
        <p:sp>
          <p:nvSpPr>
            <p:cNvPr id="16397" name="Line 12"/>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6398" name="Line 13"/>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6392" name="Group 14"/>
          <p:cNvGrpSpPr>
            <a:grpSpLocks/>
          </p:cNvGrpSpPr>
          <p:nvPr/>
        </p:nvGrpSpPr>
        <p:grpSpPr bwMode="auto">
          <a:xfrm flipV="1">
            <a:off x="6870700" y="1631950"/>
            <a:ext cx="203200" cy="168275"/>
            <a:chOff x="1918" y="3762"/>
            <a:chExt cx="128" cy="106"/>
          </a:xfrm>
        </p:grpSpPr>
        <p:sp>
          <p:nvSpPr>
            <p:cNvPr id="16395" name="Line 15"/>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6396" name="Line 16"/>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6393" name="Text Box 17"/>
          <p:cNvSpPr txBox="1">
            <a:spLocks noChangeArrowheads="1"/>
          </p:cNvSpPr>
          <p:nvPr/>
        </p:nvSpPr>
        <p:spPr bwMode="auto">
          <a:xfrm>
            <a:off x="533400" y="5943600"/>
            <a:ext cx="403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sz="1200" noProof="1"/>
              <a:t>Copyright Melway Publishing Pty Ltd.  </a:t>
            </a:r>
          </a:p>
          <a:p>
            <a:r>
              <a:rPr lang="da-DK" altLang="da-DK" sz="1200" noProof="1"/>
              <a:t>Reproduced from Melway Edition 31 with permission.</a:t>
            </a:r>
          </a:p>
        </p:txBody>
      </p:sp>
      <p:pic>
        <p:nvPicPr>
          <p:cNvPr id="16394" name="Picture 18" descr="MelwayPicture"/>
          <p:cNvPicPr>
            <a:picLocks noChangeAspect="1" noChangeArrowheads="1"/>
          </p:cNvPicPr>
          <p:nvPr/>
        </p:nvPicPr>
        <p:blipFill>
          <a:blip r:embed="rId3">
            <a:extLst>
              <a:ext uri="{28A0092B-C50C-407E-A947-70E740481C1C}">
                <a14:useLocalDpi xmlns:a14="http://schemas.microsoft.com/office/drawing/2010/main" val="0"/>
              </a:ext>
            </a:extLst>
          </a:blip>
          <a:srcRect r="6633" b="9801"/>
          <a:stretch>
            <a:fillRect/>
          </a:stretch>
        </p:blipFill>
        <p:spPr bwMode="auto">
          <a:xfrm>
            <a:off x="533400" y="762000"/>
            <a:ext cx="5905500" cy="487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71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49263" y="76200"/>
            <a:ext cx="8010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2C54F8CA-660C-41DD-845A-F8710FA34A12}" type="slidenum">
              <a:rPr lang="en-US" altLang="da-DK" sz="2400" b="1"/>
              <a:pPr/>
              <a:t>18</a:t>
            </a:fld>
            <a:r>
              <a:rPr lang="en-US" altLang="da-DK" sz="2400" b="1"/>
              <a:t>. </a:t>
            </a:r>
            <a:r>
              <a:rPr lang="da-DK" altLang="da-DK" sz="2400" b="1"/>
              <a:t>UID16.11</a:t>
            </a:r>
            <a:r>
              <a:rPr lang="en-US" altLang="da-DK" sz="2400" b="1"/>
              <a:t>  Sub-classes: Internet car broker</a:t>
            </a:r>
          </a:p>
        </p:txBody>
      </p:sp>
      <p:sp>
        <p:nvSpPr>
          <p:cNvPr id="17411" name="Text Box 3"/>
          <p:cNvSpPr txBox="1">
            <a:spLocks noChangeArrowheads="1"/>
          </p:cNvSpPr>
          <p:nvPr/>
        </p:nvSpPr>
        <p:spPr bwMode="auto">
          <a:xfrm>
            <a:off x="1371600" y="736600"/>
            <a:ext cx="1219200" cy="124460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ct val="20000"/>
              </a:spcAft>
            </a:pPr>
            <a:r>
              <a:rPr lang="en-US" altLang="da-DK" b="1"/>
              <a:t>Customer</a:t>
            </a:r>
          </a:p>
          <a:p>
            <a:r>
              <a:rPr lang="en-US" altLang="da-DK" sz="1600" b="1"/>
              <a:t>custID</a:t>
            </a:r>
          </a:p>
          <a:p>
            <a:r>
              <a:rPr lang="en-US" altLang="da-DK" sz="1600" b="1"/>
              <a:t>phone1</a:t>
            </a:r>
          </a:p>
          <a:p>
            <a:r>
              <a:rPr lang="en-US" altLang="da-DK" sz="1600" b="1"/>
              <a:t>phone2</a:t>
            </a:r>
            <a:endParaRPr lang="en-US" altLang="da-DK" b="1"/>
          </a:p>
        </p:txBody>
      </p:sp>
      <p:sp>
        <p:nvSpPr>
          <p:cNvPr id="17412" name="Text Box 4"/>
          <p:cNvSpPr txBox="1">
            <a:spLocks noChangeArrowheads="1"/>
          </p:cNvSpPr>
          <p:nvPr/>
        </p:nvSpPr>
        <p:spPr bwMode="auto">
          <a:xfrm>
            <a:off x="4160838" y="736600"/>
            <a:ext cx="1782762" cy="246380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Advertisement</a:t>
            </a:r>
          </a:p>
          <a:p>
            <a:pPr>
              <a:lnSpc>
                <a:spcPct val="120000"/>
              </a:lnSpc>
            </a:pPr>
            <a:r>
              <a:rPr lang="en-US" altLang="da-DK" sz="1600" b="1"/>
              <a:t>fromDate</a:t>
            </a:r>
          </a:p>
          <a:p>
            <a:pPr>
              <a:lnSpc>
                <a:spcPct val="90000"/>
              </a:lnSpc>
            </a:pPr>
            <a:r>
              <a:rPr lang="en-US" altLang="da-DK" sz="1600" b="1"/>
              <a:t>toDate</a:t>
            </a:r>
          </a:p>
          <a:p>
            <a:pPr>
              <a:lnSpc>
                <a:spcPct val="90000"/>
              </a:lnSpc>
            </a:pPr>
            <a:r>
              <a:rPr lang="en-US" altLang="da-DK" sz="1600" b="1"/>
              <a:t>make</a:t>
            </a:r>
          </a:p>
          <a:p>
            <a:pPr>
              <a:lnSpc>
                <a:spcPct val="90000"/>
              </a:lnSpc>
            </a:pPr>
            <a:r>
              <a:rPr lang="en-US" altLang="da-DK" sz="1600" b="1"/>
              <a:t>year</a:t>
            </a:r>
          </a:p>
          <a:p>
            <a:pPr>
              <a:lnSpc>
                <a:spcPct val="90000"/>
              </a:lnSpc>
            </a:pPr>
            <a:r>
              <a:rPr lang="en-US" altLang="da-DK" sz="1600" b="1"/>
              <a:t>miles</a:t>
            </a:r>
          </a:p>
          <a:p>
            <a:pPr>
              <a:lnSpc>
                <a:spcPct val="90000"/>
              </a:lnSpc>
            </a:pPr>
            <a:r>
              <a:rPr lang="en-US" altLang="da-DK" sz="1600" b="1"/>
              <a:t>color</a:t>
            </a:r>
          </a:p>
          <a:p>
            <a:pPr>
              <a:lnSpc>
                <a:spcPct val="90000"/>
              </a:lnSpc>
            </a:pPr>
            <a:r>
              <a:rPr lang="en-US" altLang="da-DK" sz="1600" b="1"/>
              <a:t>state</a:t>
            </a:r>
          </a:p>
          <a:p>
            <a:pPr>
              <a:lnSpc>
                <a:spcPct val="90000"/>
              </a:lnSpc>
            </a:pPr>
            <a:r>
              <a:rPr lang="en-US" altLang="da-DK" sz="1600" b="1"/>
              <a:t>price</a:t>
            </a:r>
          </a:p>
          <a:p>
            <a:pPr>
              <a:lnSpc>
                <a:spcPct val="90000"/>
              </a:lnSpc>
            </a:pPr>
            <a:r>
              <a:rPr lang="en-US" altLang="da-DK" sz="1600" b="1"/>
              <a:t>text</a:t>
            </a:r>
            <a:endParaRPr lang="en-US" altLang="da-DK" b="1"/>
          </a:p>
        </p:txBody>
      </p:sp>
      <p:sp>
        <p:nvSpPr>
          <p:cNvPr id="17413" name="Line 5"/>
          <p:cNvSpPr>
            <a:spLocks noChangeShapeType="1"/>
          </p:cNvSpPr>
          <p:nvPr/>
        </p:nvSpPr>
        <p:spPr bwMode="auto">
          <a:xfrm>
            <a:off x="2590800" y="981075"/>
            <a:ext cx="1570038" cy="31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7414" name="Line 6"/>
          <p:cNvSpPr>
            <a:spLocks noChangeShapeType="1"/>
          </p:cNvSpPr>
          <p:nvPr/>
        </p:nvSpPr>
        <p:spPr bwMode="auto">
          <a:xfrm>
            <a:off x="2590800" y="1517650"/>
            <a:ext cx="157003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grpSp>
        <p:nvGrpSpPr>
          <p:cNvPr id="17415" name="Group 7"/>
          <p:cNvGrpSpPr>
            <a:grpSpLocks/>
          </p:cNvGrpSpPr>
          <p:nvPr/>
        </p:nvGrpSpPr>
        <p:grpSpPr bwMode="auto">
          <a:xfrm rot="16200000" flipH="1">
            <a:off x="3975101" y="898525"/>
            <a:ext cx="203200" cy="168275"/>
            <a:chOff x="1918" y="3762"/>
            <a:chExt cx="128" cy="106"/>
          </a:xfrm>
        </p:grpSpPr>
        <p:sp>
          <p:nvSpPr>
            <p:cNvPr id="17460" name="Line 8"/>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7461" name="Line 9"/>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7416" name="Group 10"/>
          <p:cNvGrpSpPr>
            <a:grpSpLocks/>
          </p:cNvGrpSpPr>
          <p:nvPr/>
        </p:nvGrpSpPr>
        <p:grpSpPr bwMode="auto">
          <a:xfrm rot="16200000" flipH="1">
            <a:off x="3971926" y="1431925"/>
            <a:ext cx="203200" cy="168275"/>
            <a:chOff x="1918" y="3762"/>
            <a:chExt cx="128" cy="106"/>
          </a:xfrm>
        </p:grpSpPr>
        <p:sp>
          <p:nvSpPr>
            <p:cNvPr id="17458" name="Line 11"/>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7459" name="Line 12"/>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7417" name="Group 13"/>
          <p:cNvGrpSpPr>
            <a:grpSpLocks/>
          </p:cNvGrpSpPr>
          <p:nvPr/>
        </p:nvGrpSpPr>
        <p:grpSpPr bwMode="auto">
          <a:xfrm rot="5400000">
            <a:off x="2573338" y="1431925"/>
            <a:ext cx="203200" cy="168275"/>
            <a:chOff x="1918" y="3762"/>
            <a:chExt cx="128" cy="106"/>
          </a:xfrm>
        </p:grpSpPr>
        <p:sp>
          <p:nvSpPr>
            <p:cNvPr id="17456" name="Line 14"/>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7457" name="Line 15"/>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7418" name="Text Box 16"/>
          <p:cNvSpPr txBox="1">
            <a:spLocks noChangeArrowheads="1"/>
          </p:cNvSpPr>
          <p:nvPr/>
        </p:nvSpPr>
        <p:spPr bwMode="auto">
          <a:xfrm>
            <a:off x="2743200" y="636588"/>
            <a:ext cx="1152525"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announce</a:t>
            </a:r>
          </a:p>
        </p:txBody>
      </p:sp>
      <p:sp>
        <p:nvSpPr>
          <p:cNvPr id="17419" name="Text Box 17"/>
          <p:cNvSpPr txBox="1">
            <a:spLocks noChangeArrowheads="1"/>
          </p:cNvSpPr>
          <p:nvPr/>
        </p:nvSpPr>
        <p:spPr bwMode="auto">
          <a:xfrm>
            <a:off x="3063875" y="1514475"/>
            <a:ext cx="5937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see?</a:t>
            </a:r>
          </a:p>
        </p:txBody>
      </p:sp>
      <p:sp>
        <p:nvSpPr>
          <p:cNvPr id="17420" name="Line 18"/>
          <p:cNvSpPr>
            <a:spLocks noChangeShapeType="1"/>
          </p:cNvSpPr>
          <p:nvPr/>
        </p:nvSpPr>
        <p:spPr bwMode="auto">
          <a:xfrm>
            <a:off x="1371600" y="1120775"/>
            <a:ext cx="1219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7421" name="Line 19"/>
          <p:cNvSpPr>
            <a:spLocks noChangeShapeType="1"/>
          </p:cNvSpPr>
          <p:nvPr/>
        </p:nvSpPr>
        <p:spPr bwMode="auto">
          <a:xfrm flipH="1">
            <a:off x="4154488" y="1084263"/>
            <a:ext cx="178911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7422" name="AutoShape 20"/>
          <p:cNvSpPr>
            <a:spLocks noChangeArrowheads="1"/>
          </p:cNvSpPr>
          <p:nvPr/>
        </p:nvSpPr>
        <p:spPr bwMode="auto">
          <a:xfrm>
            <a:off x="6324600" y="654050"/>
            <a:ext cx="1684338" cy="793750"/>
          </a:xfrm>
          <a:prstGeom prst="wedgeEllipseCallout">
            <a:avLst>
              <a:gd name="adj1" fmla="val -91653"/>
              <a:gd name="adj2" fmla="val 107500"/>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Attributes</a:t>
            </a:r>
          </a:p>
          <a:p>
            <a:pPr algn="ctr"/>
            <a:r>
              <a:rPr lang="en-US" altLang="da-DK" sz="1600" b="1"/>
              <a:t>in UML way</a:t>
            </a:r>
          </a:p>
        </p:txBody>
      </p:sp>
      <p:sp>
        <p:nvSpPr>
          <p:cNvPr id="17423" name="Text Box 21"/>
          <p:cNvSpPr txBox="1">
            <a:spLocks noChangeArrowheads="1"/>
          </p:cNvSpPr>
          <p:nvPr/>
        </p:nvSpPr>
        <p:spPr bwMode="auto">
          <a:xfrm>
            <a:off x="533400" y="762000"/>
            <a:ext cx="6826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Class</a:t>
            </a:r>
          </a:p>
        </p:txBody>
      </p:sp>
      <p:grpSp>
        <p:nvGrpSpPr>
          <p:cNvPr id="179222" name="Group 22"/>
          <p:cNvGrpSpPr>
            <a:grpSpLocks/>
          </p:cNvGrpSpPr>
          <p:nvPr/>
        </p:nvGrpSpPr>
        <p:grpSpPr bwMode="auto">
          <a:xfrm>
            <a:off x="555625" y="1981200"/>
            <a:ext cx="2466975" cy="2328863"/>
            <a:chOff x="350" y="1248"/>
            <a:chExt cx="1554" cy="1467"/>
          </a:xfrm>
        </p:grpSpPr>
        <p:sp>
          <p:nvSpPr>
            <p:cNvPr id="17444" name="Line 23"/>
            <p:cNvSpPr>
              <a:spLocks noChangeShapeType="1"/>
            </p:cNvSpPr>
            <p:nvPr/>
          </p:nvSpPr>
          <p:spPr bwMode="auto">
            <a:xfrm flipV="1">
              <a:off x="673" y="1587"/>
              <a:ext cx="0" cy="14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45" name="Line 24"/>
            <p:cNvSpPr>
              <a:spLocks noChangeShapeType="1"/>
            </p:cNvSpPr>
            <p:nvPr/>
          </p:nvSpPr>
          <p:spPr bwMode="auto">
            <a:xfrm>
              <a:off x="673" y="1587"/>
              <a:ext cx="1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46" name="Line 25"/>
            <p:cNvSpPr>
              <a:spLocks noChangeShapeType="1"/>
            </p:cNvSpPr>
            <p:nvPr/>
          </p:nvSpPr>
          <p:spPr bwMode="auto">
            <a:xfrm>
              <a:off x="1673" y="1587"/>
              <a:ext cx="0" cy="149"/>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47" name="Line 26"/>
            <p:cNvSpPr>
              <a:spLocks noChangeShapeType="1"/>
            </p:cNvSpPr>
            <p:nvPr/>
          </p:nvSpPr>
          <p:spPr bwMode="auto">
            <a:xfrm>
              <a:off x="1136" y="1248"/>
              <a:ext cx="0" cy="221"/>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7448" name="Line 27"/>
            <p:cNvSpPr>
              <a:spLocks noChangeShapeType="1"/>
            </p:cNvSpPr>
            <p:nvPr/>
          </p:nvSpPr>
          <p:spPr bwMode="auto">
            <a:xfrm>
              <a:off x="1136" y="1587"/>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49" name="Line 28"/>
            <p:cNvSpPr>
              <a:spLocks noChangeShapeType="1"/>
            </p:cNvSpPr>
            <p:nvPr/>
          </p:nvSpPr>
          <p:spPr bwMode="auto">
            <a:xfrm flipH="1">
              <a:off x="1068" y="1469"/>
              <a:ext cx="68" cy="11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50" name="Line 29"/>
            <p:cNvSpPr>
              <a:spLocks noChangeShapeType="1"/>
            </p:cNvSpPr>
            <p:nvPr/>
          </p:nvSpPr>
          <p:spPr bwMode="auto">
            <a:xfrm>
              <a:off x="1136" y="1469"/>
              <a:ext cx="68" cy="11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51" name="Text Box 30"/>
            <p:cNvSpPr txBox="1">
              <a:spLocks noChangeArrowheads="1"/>
            </p:cNvSpPr>
            <p:nvPr/>
          </p:nvSpPr>
          <p:spPr bwMode="auto">
            <a:xfrm>
              <a:off x="1344" y="1761"/>
              <a:ext cx="560" cy="65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Dealer</a:t>
              </a:r>
            </a:p>
            <a:p>
              <a:pPr>
                <a:lnSpc>
                  <a:spcPct val="110000"/>
                </a:lnSpc>
              </a:pPr>
              <a:r>
                <a:rPr lang="en-US" altLang="da-DK" sz="1600" b="1"/>
                <a:t>name</a:t>
              </a:r>
            </a:p>
            <a:p>
              <a:pPr>
                <a:lnSpc>
                  <a:spcPct val="80000"/>
                </a:lnSpc>
              </a:pPr>
              <a:r>
                <a:rPr lang="en-US" altLang="da-DK" sz="1600" b="1"/>
                <a:t>address</a:t>
              </a:r>
            </a:p>
            <a:p>
              <a:pPr>
                <a:lnSpc>
                  <a:spcPct val="80000"/>
                </a:lnSpc>
              </a:pPr>
              <a:r>
                <a:rPr lang="en-US" altLang="da-DK" sz="1600" b="1"/>
                <a:t>. . .</a:t>
              </a:r>
              <a:endParaRPr lang="en-US" altLang="da-DK" b="1"/>
            </a:p>
          </p:txBody>
        </p:sp>
        <p:sp>
          <p:nvSpPr>
            <p:cNvPr id="17452" name="Line 31"/>
            <p:cNvSpPr>
              <a:spLocks noChangeShapeType="1"/>
            </p:cNvSpPr>
            <p:nvPr/>
          </p:nvSpPr>
          <p:spPr bwMode="auto">
            <a:xfrm>
              <a:off x="1344" y="1976"/>
              <a:ext cx="5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7453" name="Text Box 32"/>
            <p:cNvSpPr txBox="1">
              <a:spLocks noChangeArrowheads="1"/>
            </p:cNvSpPr>
            <p:nvPr/>
          </p:nvSpPr>
          <p:spPr bwMode="auto">
            <a:xfrm>
              <a:off x="350" y="1760"/>
              <a:ext cx="658" cy="67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ct val="20000"/>
                </a:spcAft>
              </a:pPr>
              <a:r>
                <a:rPr lang="en-US" altLang="da-DK" b="1"/>
                <a:t>Private</a:t>
              </a:r>
            </a:p>
            <a:p>
              <a:r>
                <a:rPr lang="en-US" altLang="da-DK" sz="1600" b="1"/>
                <a:t>userID</a:t>
              </a:r>
            </a:p>
            <a:p>
              <a:pPr>
                <a:lnSpc>
                  <a:spcPct val="80000"/>
                </a:lnSpc>
              </a:pPr>
              <a:r>
                <a:rPr lang="en-US" altLang="da-DK" sz="1600" b="1"/>
                <a:t>cardID</a:t>
              </a:r>
            </a:p>
            <a:p>
              <a:pPr>
                <a:lnSpc>
                  <a:spcPct val="80000"/>
                </a:lnSpc>
              </a:pPr>
              <a:r>
                <a:rPr lang="en-US" altLang="da-DK" sz="1600" b="1"/>
                <a:t>expiry</a:t>
              </a:r>
              <a:endParaRPr lang="en-US" altLang="da-DK" b="1"/>
            </a:p>
          </p:txBody>
        </p:sp>
        <p:sp>
          <p:nvSpPr>
            <p:cNvPr id="17454" name="Line 33"/>
            <p:cNvSpPr>
              <a:spLocks noChangeShapeType="1"/>
            </p:cNvSpPr>
            <p:nvPr/>
          </p:nvSpPr>
          <p:spPr bwMode="auto">
            <a:xfrm>
              <a:off x="350" y="1976"/>
              <a:ext cx="654"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7455" name="Text Box 34"/>
            <p:cNvSpPr txBox="1">
              <a:spLocks noChangeArrowheads="1"/>
            </p:cNvSpPr>
            <p:nvPr/>
          </p:nvSpPr>
          <p:spPr bwMode="auto">
            <a:xfrm>
              <a:off x="746" y="2496"/>
              <a:ext cx="886" cy="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Sub-classes</a:t>
              </a:r>
            </a:p>
          </p:txBody>
        </p:sp>
      </p:grpSp>
      <p:grpSp>
        <p:nvGrpSpPr>
          <p:cNvPr id="179235" name="Group 35"/>
          <p:cNvGrpSpPr>
            <a:grpSpLocks/>
          </p:cNvGrpSpPr>
          <p:nvPr/>
        </p:nvGrpSpPr>
        <p:grpSpPr bwMode="auto">
          <a:xfrm>
            <a:off x="3690938" y="3544888"/>
            <a:ext cx="4121150" cy="2692400"/>
            <a:chOff x="336" y="692"/>
            <a:chExt cx="2596" cy="1696"/>
          </a:xfrm>
        </p:grpSpPr>
        <p:sp>
          <p:nvSpPr>
            <p:cNvPr id="17426" name="AutoShape 36"/>
            <p:cNvSpPr>
              <a:spLocks noChangeArrowheads="1"/>
            </p:cNvSpPr>
            <p:nvPr/>
          </p:nvSpPr>
          <p:spPr bwMode="auto">
            <a:xfrm>
              <a:off x="1780" y="692"/>
              <a:ext cx="1152" cy="625"/>
            </a:xfrm>
            <a:prstGeom prst="wedgeRoundRectCallout">
              <a:avLst>
                <a:gd name="adj1" fmla="val -64634"/>
                <a:gd name="adj2" fmla="val 108880"/>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b="1" noProof="1"/>
                <a:t>E/R solution 1:</a:t>
              </a:r>
            </a:p>
            <a:p>
              <a:r>
                <a:rPr lang="da-DK" altLang="da-DK" noProof="1"/>
                <a:t>Constraint -</a:t>
              </a:r>
            </a:p>
            <a:p>
              <a:r>
                <a:rPr lang="da-DK" altLang="da-DK" noProof="1"/>
                <a:t>Priv or Dealer</a:t>
              </a:r>
              <a:endParaRPr lang="da-DK" altLang="da-DK" b="1" noProof="1"/>
            </a:p>
          </p:txBody>
        </p:sp>
        <p:sp>
          <p:nvSpPr>
            <p:cNvPr id="17427" name="Text Box 37"/>
            <p:cNvSpPr txBox="1">
              <a:spLocks noChangeArrowheads="1"/>
            </p:cNvSpPr>
            <p:nvPr/>
          </p:nvSpPr>
          <p:spPr bwMode="auto">
            <a:xfrm>
              <a:off x="758" y="1217"/>
              <a:ext cx="782"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Customer</a:t>
              </a:r>
            </a:p>
          </p:txBody>
        </p:sp>
        <p:sp>
          <p:nvSpPr>
            <p:cNvPr id="17428" name="Text Box 38"/>
            <p:cNvSpPr txBox="1">
              <a:spLocks noChangeArrowheads="1"/>
            </p:cNvSpPr>
            <p:nvPr/>
          </p:nvSpPr>
          <p:spPr bwMode="auto">
            <a:xfrm>
              <a:off x="1288" y="1835"/>
              <a:ext cx="590"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Dealer </a:t>
              </a:r>
            </a:p>
          </p:txBody>
        </p:sp>
        <p:cxnSp>
          <p:nvCxnSpPr>
            <p:cNvPr id="17429" name="AutoShape 39"/>
            <p:cNvCxnSpPr>
              <a:cxnSpLocks noChangeShapeType="1"/>
              <a:endCxn id="17428" idx="0"/>
            </p:cNvCxnSpPr>
            <p:nvPr/>
          </p:nvCxnSpPr>
          <p:spPr bwMode="auto">
            <a:xfrm>
              <a:off x="1350" y="1457"/>
              <a:ext cx="233" cy="366"/>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30" name="Oval 40"/>
            <p:cNvSpPr>
              <a:spLocks noChangeArrowheads="1"/>
            </p:cNvSpPr>
            <p:nvPr/>
          </p:nvSpPr>
          <p:spPr bwMode="auto">
            <a:xfrm>
              <a:off x="1446" y="1667"/>
              <a:ext cx="109" cy="109"/>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7431" name="Text Box 41"/>
            <p:cNvSpPr txBox="1">
              <a:spLocks noChangeArrowheads="1"/>
            </p:cNvSpPr>
            <p:nvPr/>
          </p:nvSpPr>
          <p:spPr bwMode="auto">
            <a:xfrm>
              <a:off x="336" y="1838"/>
              <a:ext cx="630"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Private </a:t>
              </a:r>
            </a:p>
          </p:txBody>
        </p:sp>
        <p:cxnSp>
          <p:nvCxnSpPr>
            <p:cNvPr id="17432" name="AutoShape 42"/>
            <p:cNvCxnSpPr>
              <a:cxnSpLocks noChangeShapeType="1"/>
              <a:endCxn id="17431" idx="0"/>
            </p:cNvCxnSpPr>
            <p:nvPr/>
          </p:nvCxnSpPr>
          <p:spPr bwMode="auto">
            <a:xfrm flipH="1">
              <a:off x="651" y="1457"/>
              <a:ext cx="315" cy="369"/>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33" name="Oval 43"/>
            <p:cNvSpPr>
              <a:spLocks noChangeArrowheads="1"/>
            </p:cNvSpPr>
            <p:nvPr/>
          </p:nvSpPr>
          <p:spPr bwMode="auto">
            <a:xfrm>
              <a:off x="679" y="1670"/>
              <a:ext cx="109" cy="109"/>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7434" name="Line 44"/>
            <p:cNvSpPr>
              <a:spLocks noChangeShapeType="1"/>
            </p:cNvSpPr>
            <p:nvPr/>
          </p:nvSpPr>
          <p:spPr bwMode="auto">
            <a:xfrm>
              <a:off x="1824" y="2036"/>
              <a:ext cx="144"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7435" name="Text Box 45"/>
            <p:cNvSpPr txBox="1">
              <a:spLocks noChangeArrowheads="1"/>
            </p:cNvSpPr>
            <p:nvPr/>
          </p:nvSpPr>
          <p:spPr bwMode="auto">
            <a:xfrm>
              <a:off x="336" y="784"/>
              <a:ext cx="1384" cy="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ct val="30000"/>
                </a:spcAft>
              </a:pPr>
              <a:r>
                <a:rPr lang="en-US" altLang="da-DK" sz="1600" b="1" u="sng"/>
                <a:t>custID</a:t>
              </a:r>
              <a:r>
                <a:rPr lang="en-US" altLang="da-DK" sz="1600" b="1"/>
                <a:t>, phone1 . . .</a:t>
              </a:r>
            </a:p>
            <a:p>
              <a:r>
                <a:rPr lang="en-US" altLang="da-DK" sz="1600" b="1"/>
                <a:t>subClass (priv|dealer)</a:t>
              </a:r>
              <a:endParaRPr lang="en-US" altLang="da-DK" sz="1600"/>
            </a:p>
          </p:txBody>
        </p:sp>
        <p:grpSp>
          <p:nvGrpSpPr>
            <p:cNvPr id="17436" name="Group 46"/>
            <p:cNvGrpSpPr>
              <a:grpSpLocks/>
            </p:cNvGrpSpPr>
            <p:nvPr/>
          </p:nvGrpSpPr>
          <p:grpSpPr bwMode="auto">
            <a:xfrm>
              <a:off x="336" y="2180"/>
              <a:ext cx="1123" cy="206"/>
              <a:chOff x="336" y="1834"/>
              <a:chExt cx="1123" cy="206"/>
            </a:xfrm>
          </p:grpSpPr>
          <p:sp>
            <p:nvSpPr>
              <p:cNvPr id="17442" name="Text Box 47"/>
              <p:cNvSpPr txBox="1">
                <a:spLocks noChangeArrowheads="1"/>
              </p:cNvSpPr>
              <p:nvPr/>
            </p:nvSpPr>
            <p:spPr bwMode="auto">
              <a:xfrm>
                <a:off x="336" y="1834"/>
                <a:ext cx="1123"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custID</a:t>
                </a:r>
                <a:r>
                  <a:rPr lang="en-US" altLang="da-DK" sz="1600" b="1"/>
                  <a:t>, userID . . .</a:t>
                </a:r>
                <a:endParaRPr lang="en-US" altLang="da-DK" sz="1600"/>
              </a:p>
            </p:txBody>
          </p:sp>
          <p:sp>
            <p:nvSpPr>
              <p:cNvPr id="17443" name="Line 48"/>
              <p:cNvSpPr>
                <a:spLocks noChangeShapeType="1"/>
              </p:cNvSpPr>
              <p:nvPr/>
            </p:nvSpPr>
            <p:spPr bwMode="auto">
              <a:xfrm>
                <a:off x="368" y="2040"/>
                <a:ext cx="384"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grpSp>
          <p:nvGrpSpPr>
            <p:cNvPr id="17437" name="Group 49"/>
            <p:cNvGrpSpPr>
              <a:grpSpLocks/>
            </p:cNvGrpSpPr>
            <p:nvPr/>
          </p:nvGrpSpPr>
          <p:grpSpPr bwMode="auto">
            <a:xfrm>
              <a:off x="1757" y="2180"/>
              <a:ext cx="1059" cy="208"/>
              <a:chOff x="1757" y="1680"/>
              <a:chExt cx="1059" cy="208"/>
            </a:xfrm>
          </p:grpSpPr>
          <p:sp>
            <p:nvSpPr>
              <p:cNvPr id="17440" name="Text Box 50"/>
              <p:cNvSpPr txBox="1">
                <a:spLocks noChangeArrowheads="1"/>
              </p:cNvSpPr>
              <p:nvPr/>
            </p:nvSpPr>
            <p:spPr bwMode="auto">
              <a:xfrm>
                <a:off x="1757" y="1680"/>
                <a:ext cx="1059"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u="sng"/>
                  <a:t>custID</a:t>
                </a:r>
                <a:r>
                  <a:rPr lang="en-US" altLang="da-DK" sz="1600" b="1"/>
                  <a:t>, name . . .</a:t>
                </a:r>
                <a:endParaRPr lang="en-US" altLang="da-DK" sz="1600"/>
              </a:p>
            </p:txBody>
          </p:sp>
          <p:sp>
            <p:nvSpPr>
              <p:cNvPr id="17441" name="Line 51"/>
              <p:cNvSpPr>
                <a:spLocks noChangeShapeType="1"/>
              </p:cNvSpPr>
              <p:nvPr/>
            </p:nvSpPr>
            <p:spPr bwMode="auto">
              <a:xfrm>
                <a:off x="1792" y="1888"/>
                <a:ext cx="384"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17438" name="Line 52"/>
            <p:cNvSpPr>
              <a:spLocks noChangeShapeType="1"/>
            </p:cNvSpPr>
            <p:nvPr/>
          </p:nvSpPr>
          <p:spPr bwMode="auto">
            <a:xfrm>
              <a:off x="352" y="988"/>
              <a:ext cx="384"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17439" name="Line 53"/>
            <p:cNvSpPr>
              <a:spLocks noChangeShapeType="1"/>
            </p:cNvSpPr>
            <p:nvPr/>
          </p:nvSpPr>
          <p:spPr bwMode="auto">
            <a:xfrm>
              <a:off x="912" y="2036"/>
              <a:ext cx="144"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92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9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3"/>
          <p:cNvSpPr txBox="1">
            <a:spLocks noChangeArrowheads="1"/>
          </p:cNvSpPr>
          <p:nvPr/>
        </p:nvSpPr>
        <p:spPr bwMode="auto">
          <a:xfrm>
            <a:off x="1371600" y="736600"/>
            <a:ext cx="1219200" cy="124460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ct val="20000"/>
              </a:spcAft>
            </a:pPr>
            <a:r>
              <a:rPr lang="en-US" altLang="da-DK" b="1"/>
              <a:t>Customer</a:t>
            </a:r>
          </a:p>
          <a:p>
            <a:r>
              <a:rPr lang="en-US" altLang="da-DK" sz="1600" b="1"/>
              <a:t>custID</a:t>
            </a:r>
          </a:p>
          <a:p>
            <a:r>
              <a:rPr lang="en-US" altLang="da-DK" sz="1600" b="1"/>
              <a:t>phone1</a:t>
            </a:r>
          </a:p>
          <a:p>
            <a:r>
              <a:rPr lang="en-US" altLang="da-DK" sz="1600" b="1"/>
              <a:t>phone2</a:t>
            </a:r>
            <a:endParaRPr lang="en-US" altLang="da-DK" b="1"/>
          </a:p>
        </p:txBody>
      </p:sp>
      <p:sp>
        <p:nvSpPr>
          <p:cNvPr id="18435" name="Text Box 4"/>
          <p:cNvSpPr txBox="1">
            <a:spLocks noChangeArrowheads="1"/>
          </p:cNvSpPr>
          <p:nvPr/>
        </p:nvSpPr>
        <p:spPr bwMode="auto">
          <a:xfrm>
            <a:off x="4160838" y="736600"/>
            <a:ext cx="1782762" cy="246380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Advertisement</a:t>
            </a:r>
          </a:p>
          <a:p>
            <a:pPr>
              <a:lnSpc>
                <a:spcPct val="120000"/>
              </a:lnSpc>
            </a:pPr>
            <a:r>
              <a:rPr lang="en-US" altLang="da-DK" sz="1600" b="1"/>
              <a:t>fromDate</a:t>
            </a:r>
          </a:p>
          <a:p>
            <a:pPr>
              <a:lnSpc>
                <a:spcPct val="90000"/>
              </a:lnSpc>
            </a:pPr>
            <a:r>
              <a:rPr lang="en-US" altLang="da-DK" sz="1600" b="1"/>
              <a:t>toDate</a:t>
            </a:r>
          </a:p>
          <a:p>
            <a:pPr>
              <a:lnSpc>
                <a:spcPct val="90000"/>
              </a:lnSpc>
            </a:pPr>
            <a:r>
              <a:rPr lang="en-US" altLang="da-DK" sz="1600" b="1"/>
              <a:t>make</a:t>
            </a:r>
          </a:p>
          <a:p>
            <a:pPr>
              <a:lnSpc>
                <a:spcPct val="90000"/>
              </a:lnSpc>
            </a:pPr>
            <a:r>
              <a:rPr lang="en-US" altLang="da-DK" sz="1600" b="1"/>
              <a:t>year</a:t>
            </a:r>
          </a:p>
          <a:p>
            <a:pPr>
              <a:lnSpc>
                <a:spcPct val="90000"/>
              </a:lnSpc>
            </a:pPr>
            <a:r>
              <a:rPr lang="en-US" altLang="da-DK" sz="1600" b="1"/>
              <a:t>miles</a:t>
            </a:r>
          </a:p>
          <a:p>
            <a:pPr>
              <a:lnSpc>
                <a:spcPct val="90000"/>
              </a:lnSpc>
            </a:pPr>
            <a:r>
              <a:rPr lang="en-US" altLang="da-DK" sz="1600" b="1"/>
              <a:t>color</a:t>
            </a:r>
          </a:p>
          <a:p>
            <a:pPr>
              <a:lnSpc>
                <a:spcPct val="90000"/>
              </a:lnSpc>
            </a:pPr>
            <a:r>
              <a:rPr lang="en-US" altLang="da-DK" sz="1600" b="1"/>
              <a:t>state</a:t>
            </a:r>
          </a:p>
          <a:p>
            <a:pPr>
              <a:lnSpc>
                <a:spcPct val="90000"/>
              </a:lnSpc>
            </a:pPr>
            <a:r>
              <a:rPr lang="en-US" altLang="da-DK" sz="1600" b="1"/>
              <a:t>price</a:t>
            </a:r>
          </a:p>
          <a:p>
            <a:pPr>
              <a:lnSpc>
                <a:spcPct val="90000"/>
              </a:lnSpc>
            </a:pPr>
            <a:r>
              <a:rPr lang="en-US" altLang="da-DK" sz="1600" b="1"/>
              <a:t>text</a:t>
            </a:r>
            <a:endParaRPr lang="en-US" altLang="da-DK" b="1"/>
          </a:p>
        </p:txBody>
      </p:sp>
      <p:sp>
        <p:nvSpPr>
          <p:cNvPr id="18436" name="Line 5"/>
          <p:cNvSpPr>
            <a:spLocks noChangeShapeType="1"/>
          </p:cNvSpPr>
          <p:nvPr/>
        </p:nvSpPr>
        <p:spPr bwMode="auto">
          <a:xfrm>
            <a:off x="2590800" y="981075"/>
            <a:ext cx="1570038" cy="31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8437" name="Line 6"/>
          <p:cNvSpPr>
            <a:spLocks noChangeShapeType="1"/>
          </p:cNvSpPr>
          <p:nvPr/>
        </p:nvSpPr>
        <p:spPr bwMode="auto">
          <a:xfrm>
            <a:off x="2590800" y="1517650"/>
            <a:ext cx="157003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grpSp>
        <p:nvGrpSpPr>
          <p:cNvPr id="18438" name="Group 7"/>
          <p:cNvGrpSpPr>
            <a:grpSpLocks/>
          </p:cNvGrpSpPr>
          <p:nvPr/>
        </p:nvGrpSpPr>
        <p:grpSpPr bwMode="auto">
          <a:xfrm rot="16200000" flipH="1">
            <a:off x="3975101" y="898525"/>
            <a:ext cx="203200" cy="168275"/>
            <a:chOff x="1918" y="3762"/>
            <a:chExt cx="128" cy="106"/>
          </a:xfrm>
        </p:grpSpPr>
        <p:sp>
          <p:nvSpPr>
            <p:cNvPr id="18480" name="Line 8"/>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8481" name="Line 9"/>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8439" name="Group 10"/>
          <p:cNvGrpSpPr>
            <a:grpSpLocks/>
          </p:cNvGrpSpPr>
          <p:nvPr/>
        </p:nvGrpSpPr>
        <p:grpSpPr bwMode="auto">
          <a:xfrm rot="16200000" flipH="1">
            <a:off x="3971926" y="1431925"/>
            <a:ext cx="203200" cy="168275"/>
            <a:chOff x="1918" y="3762"/>
            <a:chExt cx="128" cy="106"/>
          </a:xfrm>
        </p:grpSpPr>
        <p:sp>
          <p:nvSpPr>
            <p:cNvPr id="18478" name="Line 11"/>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8479" name="Line 12"/>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8440" name="Group 13"/>
          <p:cNvGrpSpPr>
            <a:grpSpLocks/>
          </p:cNvGrpSpPr>
          <p:nvPr/>
        </p:nvGrpSpPr>
        <p:grpSpPr bwMode="auto">
          <a:xfrm rot="5400000">
            <a:off x="2573338" y="1431925"/>
            <a:ext cx="203200" cy="168275"/>
            <a:chOff x="1918" y="3762"/>
            <a:chExt cx="128" cy="106"/>
          </a:xfrm>
        </p:grpSpPr>
        <p:sp>
          <p:nvSpPr>
            <p:cNvPr id="18476" name="Line 14"/>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8477" name="Line 15"/>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8441" name="Text Box 16"/>
          <p:cNvSpPr txBox="1">
            <a:spLocks noChangeArrowheads="1"/>
          </p:cNvSpPr>
          <p:nvPr/>
        </p:nvSpPr>
        <p:spPr bwMode="auto">
          <a:xfrm>
            <a:off x="2743200" y="636588"/>
            <a:ext cx="1152525" cy="34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announce</a:t>
            </a:r>
          </a:p>
        </p:txBody>
      </p:sp>
      <p:sp>
        <p:nvSpPr>
          <p:cNvPr id="18442" name="Text Box 17"/>
          <p:cNvSpPr txBox="1">
            <a:spLocks noChangeArrowheads="1"/>
          </p:cNvSpPr>
          <p:nvPr/>
        </p:nvSpPr>
        <p:spPr bwMode="auto">
          <a:xfrm>
            <a:off x="3063875" y="1514475"/>
            <a:ext cx="5937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see?</a:t>
            </a:r>
          </a:p>
        </p:txBody>
      </p:sp>
      <p:sp>
        <p:nvSpPr>
          <p:cNvPr id="18443" name="Line 18"/>
          <p:cNvSpPr>
            <a:spLocks noChangeShapeType="1"/>
          </p:cNvSpPr>
          <p:nvPr/>
        </p:nvSpPr>
        <p:spPr bwMode="auto">
          <a:xfrm>
            <a:off x="1371600" y="1120775"/>
            <a:ext cx="1219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8444" name="Line 19"/>
          <p:cNvSpPr>
            <a:spLocks noChangeShapeType="1"/>
          </p:cNvSpPr>
          <p:nvPr/>
        </p:nvSpPr>
        <p:spPr bwMode="auto">
          <a:xfrm flipH="1">
            <a:off x="4154488" y="1084263"/>
            <a:ext cx="1789112"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8445" name="AutoShape 20"/>
          <p:cNvSpPr>
            <a:spLocks noChangeArrowheads="1"/>
          </p:cNvSpPr>
          <p:nvPr/>
        </p:nvSpPr>
        <p:spPr bwMode="auto">
          <a:xfrm>
            <a:off x="6324600" y="654050"/>
            <a:ext cx="1684338" cy="793750"/>
          </a:xfrm>
          <a:prstGeom prst="wedgeEllipseCallout">
            <a:avLst>
              <a:gd name="adj1" fmla="val -91653"/>
              <a:gd name="adj2" fmla="val 107500"/>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Attributes</a:t>
            </a:r>
          </a:p>
          <a:p>
            <a:pPr algn="ctr"/>
            <a:r>
              <a:rPr lang="en-US" altLang="da-DK" sz="1600" b="1"/>
              <a:t>in UML way</a:t>
            </a:r>
          </a:p>
        </p:txBody>
      </p:sp>
      <p:sp>
        <p:nvSpPr>
          <p:cNvPr id="18446" name="Text Box 21"/>
          <p:cNvSpPr txBox="1">
            <a:spLocks noChangeArrowheads="1"/>
          </p:cNvSpPr>
          <p:nvPr/>
        </p:nvSpPr>
        <p:spPr bwMode="auto">
          <a:xfrm>
            <a:off x="533400" y="762000"/>
            <a:ext cx="6826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Class</a:t>
            </a:r>
          </a:p>
        </p:txBody>
      </p:sp>
      <p:sp>
        <p:nvSpPr>
          <p:cNvPr id="18447" name="Line 22"/>
          <p:cNvSpPr>
            <a:spLocks noChangeShapeType="1"/>
          </p:cNvSpPr>
          <p:nvPr/>
        </p:nvSpPr>
        <p:spPr bwMode="auto">
          <a:xfrm flipV="1">
            <a:off x="1068388" y="2519363"/>
            <a:ext cx="0" cy="23653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8448" name="Line 23"/>
          <p:cNvSpPr>
            <a:spLocks noChangeShapeType="1"/>
          </p:cNvSpPr>
          <p:nvPr/>
        </p:nvSpPr>
        <p:spPr bwMode="auto">
          <a:xfrm>
            <a:off x="1068388" y="2519363"/>
            <a:ext cx="15875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8449" name="Line 24"/>
          <p:cNvSpPr>
            <a:spLocks noChangeShapeType="1"/>
          </p:cNvSpPr>
          <p:nvPr/>
        </p:nvSpPr>
        <p:spPr bwMode="auto">
          <a:xfrm>
            <a:off x="2655888" y="2519363"/>
            <a:ext cx="0" cy="23653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8450" name="Line 25"/>
          <p:cNvSpPr>
            <a:spLocks noChangeShapeType="1"/>
          </p:cNvSpPr>
          <p:nvPr/>
        </p:nvSpPr>
        <p:spPr bwMode="auto">
          <a:xfrm>
            <a:off x="1803400" y="1981200"/>
            <a:ext cx="0" cy="35083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8451" name="Line 26"/>
          <p:cNvSpPr>
            <a:spLocks noChangeShapeType="1"/>
          </p:cNvSpPr>
          <p:nvPr/>
        </p:nvSpPr>
        <p:spPr bwMode="auto">
          <a:xfrm>
            <a:off x="1803400" y="2519363"/>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8452" name="Line 27"/>
          <p:cNvSpPr>
            <a:spLocks noChangeShapeType="1"/>
          </p:cNvSpPr>
          <p:nvPr/>
        </p:nvSpPr>
        <p:spPr bwMode="auto">
          <a:xfrm flipH="1">
            <a:off x="1695450" y="2332038"/>
            <a:ext cx="107950" cy="1873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8453" name="Line 28"/>
          <p:cNvSpPr>
            <a:spLocks noChangeShapeType="1"/>
          </p:cNvSpPr>
          <p:nvPr/>
        </p:nvSpPr>
        <p:spPr bwMode="auto">
          <a:xfrm>
            <a:off x="1803400" y="2332038"/>
            <a:ext cx="107950" cy="1873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18454" name="Text Box 29"/>
          <p:cNvSpPr txBox="1">
            <a:spLocks noChangeArrowheads="1"/>
          </p:cNvSpPr>
          <p:nvPr/>
        </p:nvSpPr>
        <p:spPr bwMode="auto">
          <a:xfrm>
            <a:off x="2133600" y="2795588"/>
            <a:ext cx="889000" cy="104457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Dealer</a:t>
            </a:r>
          </a:p>
          <a:p>
            <a:pPr>
              <a:lnSpc>
                <a:spcPct val="110000"/>
              </a:lnSpc>
            </a:pPr>
            <a:r>
              <a:rPr lang="en-US" altLang="da-DK" sz="1600" b="1"/>
              <a:t>name</a:t>
            </a:r>
          </a:p>
          <a:p>
            <a:pPr>
              <a:lnSpc>
                <a:spcPct val="80000"/>
              </a:lnSpc>
            </a:pPr>
            <a:r>
              <a:rPr lang="en-US" altLang="da-DK" sz="1600" b="1"/>
              <a:t>address</a:t>
            </a:r>
          </a:p>
          <a:p>
            <a:pPr>
              <a:lnSpc>
                <a:spcPct val="80000"/>
              </a:lnSpc>
            </a:pPr>
            <a:r>
              <a:rPr lang="en-US" altLang="da-DK" sz="1600" b="1"/>
              <a:t>. . .</a:t>
            </a:r>
            <a:endParaRPr lang="en-US" altLang="da-DK" b="1"/>
          </a:p>
        </p:txBody>
      </p:sp>
      <p:sp>
        <p:nvSpPr>
          <p:cNvPr id="18455" name="Line 30"/>
          <p:cNvSpPr>
            <a:spLocks noChangeShapeType="1"/>
          </p:cNvSpPr>
          <p:nvPr/>
        </p:nvSpPr>
        <p:spPr bwMode="auto">
          <a:xfrm>
            <a:off x="2133600" y="3136900"/>
            <a:ext cx="8731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8456" name="Text Box 31"/>
          <p:cNvSpPr txBox="1">
            <a:spLocks noChangeArrowheads="1"/>
          </p:cNvSpPr>
          <p:nvPr/>
        </p:nvSpPr>
        <p:spPr bwMode="auto">
          <a:xfrm>
            <a:off x="555625" y="2794000"/>
            <a:ext cx="1044575" cy="107632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ct val="20000"/>
              </a:spcAft>
            </a:pPr>
            <a:r>
              <a:rPr lang="en-US" altLang="da-DK" b="1"/>
              <a:t>Private</a:t>
            </a:r>
          </a:p>
          <a:p>
            <a:r>
              <a:rPr lang="en-US" altLang="da-DK" sz="1600" b="1"/>
              <a:t>userID</a:t>
            </a:r>
          </a:p>
          <a:p>
            <a:pPr>
              <a:lnSpc>
                <a:spcPct val="80000"/>
              </a:lnSpc>
            </a:pPr>
            <a:r>
              <a:rPr lang="en-US" altLang="da-DK" sz="1600" b="1"/>
              <a:t>cardID</a:t>
            </a:r>
          </a:p>
          <a:p>
            <a:pPr>
              <a:lnSpc>
                <a:spcPct val="80000"/>
              </a:lnSpc>
            </a:pPr>
            <a:r>
              <a:rPr lang="en-US" altLang="da-DK" sz="1600" b="1"/>
              <a:t>expiry</a:t>
            </a:r>
            <a:endParaRPr lang="en-US" altLang="da-DK" b="1"/>
          </a:p>
        </p:txBody>
      </p:sp>
      <p:sp>
        <p:nvSpPr>
          <p:cNvPr id="18457" name="Line 32"/>
          <p:cNvSpPr>
            <a:spLocks noChangeShapeType="1"/>
          </p:cNvSpPr>
          <p:nvPr/>
        </p:nvSpPr>
        <p:spPr bwMode="auto">
          <a:xfrm>
            <a:off x="555625" y="3136900"/>
            <a:ext cx="1038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181281" name="Group 33"/>
          <p:cNvGrpSpPr>
            <a:grpSpLocks/>
          </p:cNvGrpSpPr>
          <p:nvPr/>
        </p:nvGrpSpPr>
        <p:grpSpPr bwMode="auto">
          <a:xfrm>
            <a:off x="554038" y="3933825"/>
            <a:ext cx="3197225" cy="2433638"/>
            <a:chOff x="3456" y="695"/>
            <a:chExt cx="2014" cy="1533"/>
          </a:xfrm>
        </p:grpSpPr>
        <p:sp>
          <p:nvSpPr>
            <p:cNvPr id="18471" name="Text Box 34"/>
            <p:cNvSpPr txBox="1">
              <a:spLocks noChangeArrowheads="1"/>
            </p:cNvSpPr>
            <p:nvPr/>
          </p:nvSpPr>
          <p:spPr bwMode="auto">
            <a:xfrm>
              <a:off x="3456" y="1361"/>
              <a:ext cx="846"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Cust&amp;Priv </a:t>
              </a:r>
            </a:p>
          </p:txBody>
        </p:sp>
        <p:sp>
          <p:nvSpPr>
            <p:cNvPr id="18472" name="Text Box 35"/>
            <p:cNvSpPr txBox="1">
              <a:spLocks noChangeArrowheads="1"/>
            </p:cNvSpPr>
            <p:nvPr/>
          </p:nvSpPr>
          <p:spPr bwMode="auto">
            <a:xfrm>
              <a:off x="3586" y="1985"/>
              <a:ext cx="590"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Dealer </a:t>
              </a:r>
            </a:p>
          </p:txBody>
        </p:sp>
        <p:cxnSp>
          <p:nvCxnSpPr>
            <p:cNvPr id="18473" name="AutoShape 36"/>
            <p:cNvCxnSpPr>
              <a:cxnSpLocks noChangeShapeType="1"/>
              <a:stCxn id="18471" idx="2"/>
              <a:endCxn id="18472" idx="0"/>
            </p:cNvCxnSpPr>
            <p:nvPr/>
          </p:nvCxnSpPr>
          <p:spPr bwMode="auto">
            <a:xfrm>
              <a:off x="3879" y="1616"/>
              <a:ext cx="2" cy="357"/>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74" name="Oval 37"/>
            <p:cNvSpPr>
              <a:spLocks noChangeArrowheads="1"/>
            </p:cNvSpPr>
            <p:nvPr/>
          </p:nvSpPr>
          <p:spPr bwMode="auto">
            <a:xfrm>
              <a:off x="3826" y="1817"/>
              <a:ext cx="109" cy="109"/>
            </a:xfrm>
            <a:prstGeom prst="ellipse">
              <a:avLst/>
            </a:prstGeom>
            <a:solidFill>
              <a:schemeClr val="bg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8475" name="AutoShape 38"/>
            <p:cNvSpPr>
              <a:spLocks noChangeArrowheads="1"/>
            </p:cNvSpPr>
            <p:nvPr/>
          </p:nvSpPr>
          <p:spPr bwMode="auto">
            <a:xfrm>
              <a:off x="4318" y="695"/>
              <a:ext cx="1152" cy="625"/>
            </a:xfrm>
            <a:prstGeom prst="wedgeRoundRectCallout">
              <a:avLst>
                <a:gd name="adj1" fmla="val -56366"/>
                <a:gd name="adj2" fmla="val 83921"/>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b="1" noProof="1"/>
                <a:t>E/R solution 2:</a:t>
              </a:r>
            </a:p>
            <a:p>
              <a:r>
                <a:rPr lang="da-DK" altLang="da-DK" noProof="1"/>
                <a:t>Always space</a:t>
              </a:r>
            </a:p>
            <a:p>
              <a:r>
                <a:rPr lang="da-DK" altLang="da-DK" noProof="1"/>
                <a:t>for Private</a:t>
              </a:r>
              <a:endParaRPr lang="da-DK" altLang="da-DK" b="1" noProof="1"/>
            </a:p>
          </p:txBody>
        </p:sp>
      </p:grpSp>
      <p:grpSp>
        <p:nvGrpSpPr>
          <p:cNvPr id="181287" name="Group 39"/>
          <p:cNvGrpSpPr>
            <a:grpSpLocks/>
          </p:cNvGrpSpPr>
          <p:nvPr/>
        </p:nvGrpSpPr>
        <p:grpSpPr bwMode="auto">
          <a:xfrm>
            <a:off x="4119563" y="3565525"/>
            <a:ext cx="4699000" cy="2624138"/>
            <a:chOff x="2504" y="2427"/>
            <a:chExt cx="2960" cy="1653"/>
          </a:xfrm>
        </p:grpSpPr>
        <p:sp>
          <p:nvSpPr>
            <p:cNvPr id="18461" name="AutoShape 40"/>
            <p:cNvSpPr>
              <a:spLocks noChangeArrowheads="1"/>
            </p:cNvSpPr>
            <p:nvPr/>
          </p:nvSpPr>
          <p:spPr bwMode="auto">
            <a:xfrm>
              <a:off x="3470" y="2427"/>
              <a:ext cx="1994" cy="823"/>
            </a:xfrm>
            <a:prstGeom prst="wedgeRoundRectCallout">
              <a:avLst>
                <a:gd name="adj1" fmla="val -34366"/>
                <a:gd name="adj2" fmla="val 91120"/>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b="1" noProof="1"/>
                <a:t>E/R solution 3:</a:t>
              </a:r>
            </a:p>
            <a:p>
              <a:r>
                <a:rPr lang="da-DK" altLang="da-DK" noProof="1"/>
                <a:t>Customer may have several </a:t>
              </a:r>
              <a:endParaRPr lang="da-DK" altLang="da-DK"/>
            </a:p>
            <a:p>
              <a:r>
                <a:rPr lang="da-DK" altLang="da-DK" noProof="1"/>
                <a:t>roles.</a:t>
              </a:r>
              <a:r>
                <a:rPr lang="da-DK" altLang="da-DK"/>
                <a:t> All possible</a:t>
              </a:r>
              <a:r>
                <a:rPr lang="da-DK" altLang="da-DK" noProof="1"/>
                <a:t> attributes.</a:t>
              </a:r>
            </a:p>
            <a:p>
              <a:r>
                <a:rPr lang="da-DK" altLang="da-DK" noProof="1"/>
                <a:t>Many nil - depending on role.</a:t>
              </a:r>
              <a:endParaRPr lang="da-DK" altLang="da-DK" b="1" noProof="1"/>
            </a:p>
          </p:txBody>
        </p:sp>
        <p:sp>
          <p:nvSpPr>
            <p:cNvPr id="18462" name="Text Box 41"/>
            <p:cNvSpPr txBox="1">
              <a:spLocks noChangeArrowheads="1"/>
            </p:cNvSpPr>
            <p:nvPr/>
          </p:nvSpPr>
          <p:spPr bwMode="auto">
            <a:xfrm>
              <a:off x="2504" y="2945"/>
              <a:ext cx="822"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Customer </a:t>
              </a:r>
            </a:p>
          </p:txBody>
        </p:sp>
        <p:sp>
          <p:nvSpPr>
            <p:cNvPr id="18463" name="Text Box 42"/>
            <p:cNvSpPr txBox="1">
              <a:spLocks noChangeArrowheads="1"/>
            </p:cNvSpPr>
            <p:nvPr/>
          </p:nvSpPr>
          <p:spPr bwMode="auto">
            <a:xfrm>
              <a:off x="2682" y="3569"/>
              <a:ext cx="462" cy="24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Role </a:t>
              </a:r>
            </a:p>
          </p:txBody>
        </p:sp>
        <p:cxnSp>
          <p:nvCxnSpPr>
            <p:cNvPr id="18464" name="AutoShape 43"/>
            <p:cNvCxnSpPr>
              <a:cxnSpLocks noChangeShapeType="1"/>
              <a:stCxn id="18462" idx="2"/>
              <a:endCxn id="18463" idx="0"/>
            </p:cNvCxnSpPr>
            <p:nvPr/>
          </p:nvCxnSpPr>
          <p:spPr bwMode="auto">
            <a:xfrm flipH="1">
              <a:off x="2913" y="3200"/>
              <a:ext cx="2" cy="357"/>
            </a:xfrm>
            <a:prstGeom prst="straightConnector1">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8465" name="Group 44"/>
            <p:cNvGrpSpPr>
              <a:grpSpLocks/>
            </p:cNvGrpSpPr>
            <p:nvPr/>
          </p:nvGrpSpPr>
          <p:grpSpPr bwMode="auto">
            <a:xfrm>
              <a:off x="2850" y="3466"/>
              <a:ext cx="128" cy="106"/>
              <a:chOff x="1918" y="3762"/>
              <a:chExt cx="128" cy="106"/>
            </a:xfrm>
          </p:grpSpPr>
          <p:sp>
            <p:nvSpPr>
              <p:cNvPr id="18469" name="Line 45"/>
              <p:cNvSpPr>
                <a:spLocks noChangeShapeType="1"/>
              </p:cNvSpPr>
              <p:nvPr/>
            </p:nvSpPr>
            <p:spPr bwMode="auto">
              <a:xfrm>
                <a:off x="1982" y="3762"/>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8470" name="Line 46"/>
              <p:cNvSpPr>
                <a:spLocks noChangeShapeType="1"/>
              </p:cNvSpPr>
              <p:nvPr/>
            </p:nvSpPr>
            <p:spPr bwMode="auto">
              <a:xfrm flipH="1">
                <a:off x="1918" y="3763"/>
                <a:ext cx="64" cy="10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18466" name="Text Box 47"/>
            <p:cNvSpPr txBox="1">
              <a:spLocks noChangeArrowheads="1"/>
            </p:cNvSpPr>
            <p:nvPr/>
          </p:nvSpPr>
          <p:spPr bwMode="auto">
            <a:xfrm>
              <a:off x="3606" y="3572"/>
              <a:ext cx="1843" cy="5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a:t>role (private | dealer | reader),</a:t>
              </a:r>
            </a:p>
            <a:p>
              <a:r>
                <a:rPr lang="en-US" altLang="da-DK" sz="1600" b="1"/>
                <a:t>userID, name, address, </a:t>
              </a:r>
            </a:p>
            <a:p>
              <a:r>
                <a:rPr lang="en-US" altLang="da-DK" sz="1600" b="1"/>
                <a:t>cardID, expiry, custID</a:t>
              </a:r>
              <a:endParaRPr lang="en-US" altLang="da-DK" sz="1600"/>
            </a:p>
          </p:txBody>
        </p:sp>
        <p:sp>
          <p:nvSpPr>
            <p:cNvPr id="18467" name="Freeform 48"/>
            <p:cNvSpPr>
              <a:spLocks/>
            </p:cNvSpPr>
            <p:nvPr/>
          </p:nvSpPr>
          <p:spPr bwMode="auto">
            <a:xfrm>
              <a:off x="3102" y="3540"/>
              <a:ext cx="488" cy="152"/>
            </a:xfrm>
            <a:custGeom>
              <a:avLst/>
              <a:gdLst>
                <a:gd name="T0" fmla="*/ 0 w 488"/>
                <a:gd name="T1" fmla="*/ 96 h 152"/>
                <a:gd name="T2" fmla="*/ 488 w 488"/>
                <a:gd name="T3" fmla="*/ 152 h 152"/>
                <a:gd name="T4" fmla="*/ 0 60000 65536"/>
                <a:gd name="T5" fmla="*/ 0 60000 65536"/>
              </a:gdLst>
              <a:ahLst/>
              <a:cxnLst>
                <a:cxn ang="T4">
                  <a:pos x="T0" y="T1"/>
                </a:cxn>
                <a:cxn ang="T5">
                  <a:pos x="T2" y="T3"/>
                </a:cxn>
              </a:cxnLst>
              <a:rect l="0" t="0" r="r" b="b"/>
              <a:pathLst>
                <a:path w="488" h="152">
                  <a:moveTo>
                    <a:pt x="0" y="96"/>
                  </a:moveTo>
                  <a:cubicBezTo>
                    <a:pt x="200" y="24"/>
                    <a:pt x="368" y="0"/>
                    <a:pt x="488" y="152"/>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18468" name="Line 49"/>
            <p:cNvSpPr>
              <a:spLocks noChangeShapeType="1"/>
            </p:cNvSpPr>
            <p:nvPr/>
          </p:nvSpPr>
          <p:spPr bwMode="auto">
            <a:xfrm>
              <a:off x="4558" y="4068"/>
              <a:ext cx="384"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18460" name="Text Box 50"/>
          <p:cNvSpPr txBox="1">
            <a:spLocks noChangeArrowheads="1"/>
          </p:cNvSpPr>
          <p:nvPr/>
        </p:nvSpPr>
        <p:spPr bwMode="auto">
          <a:xfrm>
            <a:off x="449263" y="76200"/>
            <a:ext cx="8010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5DA502EE-118A-4972-AC34-B20A9A8CA333}" type="slidenum">
              <a:rPr lang="en-US" altLang="da-DK" sz="2400" b="1"/>
              <a:pPr/>
              <a:t>19</a:t>
            </a:fld>
            <a:r>
              <a:rPr lang="en-US" altLang="da-DK" sz="2400" b="1"/>
              <a:t>. </a:t>
            </a:r>
            <a:r>
              <a:rPr lang="da-DK" altLang="da-DK" sz="2400" b="1"/>
              <a:t>UID16.11</a:t>
            </a:r>
            <a:r>
              <a:rPr lang="en-US" altLang="da-DK" sz="2400" b="1"/>
              <a:t>  Sub-classes (cont.)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12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812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838200" y="914400"/>
            <a:ext cx="7289800" cy="337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2400" b="1"/>
              <a:t>UID16: Data models</a:t>
            </a:r>
            <a:endParaRPr lang="da-DK" altLang="da-DK" sz="2400" b="1"/>
          </a:p>
          <a:p>
            <a:pPr algn="ctr"/>
            <a:endParaRPr lang="en-US" altLang="da-DK" b="1"/>
          </a:p>
          <a:p>
            <a:pPr>
              <a:spcAft>
                <a:spcPct val="50000"/>
              </a:spcAft>
            </a:pPr>
            <a:r>
              <a:rPr lang="da-DK" altLang="da-DK" sz="1400" b="1"/>
              <a:t>Kilder</a:t>
            </a:r>
            <a:r>
              <a:rPr lang="da-DK" altLang="da-DK" sz="1400"/>
              <a:t> </a:t>
            </a:r>
          </a:p>
          <a:p>
            <a:pPr>
              <a:spcAft>
                <a:spcPct val="50000"/>
              </a:spcAft>
            </a:pPr>
            <a:r>
              <a:rPr lang="da-DK" altLang="da-DK" sz="1400"/>
              <a:t>UID: Soren Lauesen: User interface design - A software engineering perspective. Addison-Wesley, 2005. Fra kapitel 16.</a:t>
            </a:r>
          </a:p>
          <a:p>
            <a:pPr>
              <a:spcAft>
                <a:spcPct val="50000"/>
              </a:spcAft>
            </a:pPr>
            <a:r>
              <a:rPr lang="da-DK" altLang="da-DK" sz="1400"/>
              <a:t>SR: En enkelt slide er fra Soren Lauesen: Software requirements - Styles and techniques. Addison-Wesley, 2002. </a:t>
            </a:r>
          </a:p>
          <a:p>
            <a:pPr>
              <a:spcAft>
                <a:spcPct val="50000"/>
              </a:spcAft>
            </a:pPr>
            <a:r>
              <a:rPr lang="da-DK" altLang="da-DK" sz="1400" noProof="1"/>
              <a:t>© 2002,</a:t>
            </a:r>
            <a:r>
              <a:rPr lang="da-DK" altLang="da-DK" sz="1400"/>
              <a:t> 2005,</a:t>
            </a:r>
            <a:r>
              <a:rPr lang="da-DK" altLang="da-DK" sz="1400" noProof="1"/>
              <a:t> Pearson Education retains the copyright to the slides</a:t>
            </a:r>
            <a:r>
              <a:rPr lang="da-DK" altLang="da-DK" sz="1400"/>
              <a:t> from the books</a:t>
            </a:r>
            <a:r>
              <a:rPr lang="da-DK" altLang="da-DK" sz="1400" noProof="1"/>
              <a:t>, but allows restricted copying for teaching purposes only. It is a condition that the source and copyright notice is preserved on all the material.</a:t>
            </a:r>
            <a:r>
              <a:rPr lang="da-DK" altLang="da-DK" sz="1400" noProof="1">
                <a:latin typeface="Times New Roman" charset="0"/>
              </a:rPr>
              <a:t> </a:t>
            </a:r>
            <a:endParaRPr lang="da-DK" altLang="da-DK" sz="1400">
              <a:latin typeface="Times New Roman" charset="0"/>
            </a:endParaRPr>
          </a:p>
          <a:p>
            <a:pPr>
              <a:spcAft>
                <a:spcPct val="50000"/>
              </a:spcAft>
            </a:pPr>
            <a:endParaRPr lang="da-DK" altLang="da-DK" sz="1400">
              <a:latin typeface="Times New Roman" charset="0"/>
            </a:endParaRPr>
          </a:p>
          <a:p>
            <a:pPr>
              <a:spcAft>
                <a:spcPct val="50000"/>
              </a:spcAft>
            </a:pPr>
            <a:r>
              <a:rPr lang="da-DK" altLang="da-DK" sz="1400" b="1"/>
              <a:t>Bits and pieces for making E/R diagrams</a:t>
            </a:r>
            <a:endParaRPr lang="en-US" altLang="da-DK" sz="1400" b="1"/>
          </a:p>
        </p:txBody>
      </p:sp>
      <p:sp>
        <p:nvSpPr>
          <p:cNvPr id="2051" name="Freeform 3"/>
          <p:cNvSpPr>
            <a:spLocks/>
          </p:cNvSpPr>
          <p:nvPr/>
        </p:nvSpPr>
        <p:spPr bwMode="auto">
          <a:xfrm>
            <a:off x="2282825" y="4867275"/>
            <a:ext cx="581025" cy="1200150"/>
          </a:xfrm>
          <a:custGeom>
            <a:avLst/>
            <a:gdLst>
              <a:gd name="T0" fmla="*/ 2147483647 w 366"/>
              <a:gd name="T1" fmla="*/ 2147483647 h 756"/>
              <a:gd name="T2" fmla="*/ 2147483647 w 366"/>
              <a:gd name="T3" fmla="*/ 0 h 756"/>
              <a:gd name="T4" fmla="*/ 0 60000 65536"/>
              <a:gd name="T5" fmla="*/ 0 60000 65536"/>
            </a:gdLst>
            <a:ahLst/>
            <a:cxnLst>
              <a:cxn ang="T4">
                <a:pos x="T0" y="T1"/>
              </a:cxn>
              <a:cxn ang="T5">
                <a:pos x="T2" y="T3"/>
              </a:cxn>
            </a:cxnLst>
            <a:rect l="0" t="0" r="r" b="b"/>
            <a:pathLst>
              <a:path w="366" h="756">
                <a:moveTo>
                  <a:pt x="360" y="756"/>
                </a:moveTo>
                <a:cubicBezTo>
                  <a:pt x="24" y="756"/>
                  <a:pt x="0" y="0"/>
                  <a:pt x="366"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052" name="Text Box 4"/>
          <p:cNvSpPr txBox="1">
            <a:spLocks noChangeArrowheads="1"/>
          </p:cNvSpPr>
          <p:nvPr/>
        </p:nvSpPr>
        <p:spPr bwMode="auto">
          <a:xfrm>
            <a:off x="2859088" y="5861050"/>
            <a:ext cx="393700" cy="376238"/>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cxnSp>
        <p:nvCxnSpPr>
          <p:cNvPr id="2053" name="AutoShape 5"/>
          <p:cNvCxnSpPr>
            <a:cxnSpLocks noChangeShapeType="1"/>
            <a:stCxn id="2052" idx="3"/>
          </p:cNvCxnSpPr>
          <p:nvPr/>
        </p:nvCxnSpPr>
        <p:spPr bwMode="auto">
          <a:xfrm>
            <a:off x="3267075" y="6049963"/>
            <a:ext cx="1644650"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4" name="Oval 6"/>
          <p:cNvSpPr>
            <a:spLocks noChangeArrowheads="1"/>
          </p:cNvSpPr>
          <p:nvPr/>
        </p:nvSpPr>
        <p:spPr bwMode="auto">
          <a:xfrm>
            <a:off x="4741863" y="5956300"/>
            <a:ext cx="173037" cy="173038"/>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2055" name="Line 7"/>
          <p:cNvSpPr>
            <a:spLocks noChangeShapeType="1"/>
          </p:cNvSpPr>
          <p:nvPr/>
        </p:nvSpPr>
        <p:spPr bwMode="auto">
          <a:xfrm>
            <a:off x="3405188" y="5907088"/>
            <a:ext cx="0" cy="2825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2056" name="Text Box 9"/>
          <p:cNvSpPr txBox="1">
            <a:spLocks noChangeArrowheads="1"/>
          </p:cNvSpPr>
          <p:nvPr/>
        </p:nvSpPr>
        <p:spPr bwMode="auto">
          <a:xfrm>
            <a:off x="5087938" y="5861050"/>
            <a:ext cx="393700" cy="376238"/>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sp>
        <p:nvSpPr>
          <p:cNvPr id="2057" name="Text Box 17"/>
          <p:cNvSpPr txBox="1">
            <a:spLocks noChangeArrowheads="1"/>
          </p:cNvSpPr>
          <p:nvPr/>
        </p:nvSpPr>
        <p:spPr bwMode="auto">
          <a:xfrm>
            <a:off x="2859088" y="4652963"/>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cxnSp>
        <p:nvCxnSpPr>
          <p:cNvPr id="2058" name="AutoShape 18"/>
          <p:cNvCxnSpPr>
            <a:cxnSpLocks noChangeShapeType="1"/>
            <a:stCxn id="2057" idx="3"/>
          </p:cNvCxnSpPr>
          <p:nvPr/>
        </p:nvCxnSpPr>
        <p:spPr bwMode="auto">
          <a:xfrm>
            <a:off x="3267075" y="4841875"/>
            <a:ext cx="1644650"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9" name="Text Box 22"/>
          <p:cNvSpPr txBox="1">
            <a:spLocks noChangeArrowheads="1"/>
          </p:cNvSpPr>
          <p:nvPr/>
        </p:nvSpPr>
        <p:spPr bwMode="auto">
          <a:xfrm>
            <a:off x="5087938" y="4652963"/>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grpSp>
        <p:nvGrpSpPr>
          <p:cNvPr id="2060" name="Group 33"/>
          <p:cNvGrpSpPr>
            <a:grpSpLocks/>
          </p:cNvGrpSpPr>
          <p:nvPr/>
        </p:nvGrpSpPr>
        <p:grpSpPr bwMode="auto">
          <a:xfrm>
            <a:off x="4905375" y="4752975"/>
            <a:ext cx="179388" cy="179388"/>
            <a:chOff x="4785" y="3022"/>
            <a:chExt cx="113" cy="113"/>
          </a:xfrm>
        </p:grpSpPr>
        <p:sp>
          <p:nvSpPr>
            <p:cNvPr id="2104" name="Line 30"/>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105" name="Line 31"/>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106" name="Line 32"/>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2061" name="Group 34"/>
          <p:cNvGrpSpPr>
            <a:grpSpLocks/>
          </p:cNvGrpSpPr>
          <p:nvPr/>
        </p:nvGrpSpPr>
        <p:grpSpPr bwMode="auto">
          <a:xfrm>
            <a:off x="4905375" y="5959475"/>
            <a:ext cx="179388" cy="179388"/>
            <a:chOff x="4785" y="3022"/>
            <a:chExt cx="113" cy="113"/>
          </a:xfrm>
        </p:grpSpPr>
        <p:sp>
          <p:nvSpPr>
            <p:cNvPr id="2101" name="Line 35"/>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102" name="Line 36"/>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103" name="Line 37"/>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2062" name="Freeform 38"/>
          <p:cNvSpPr>
            <a:spLocks/>
          </p:cNvSpPr>
          <p:nvPr/>
        </p:nvSpPr>
        <p:spPr bwMode="auto">
          <a:xfrm>
            <a:off x="3044825" y="5048250"/>
            <a:ext cx="2238375" cy="809625"/>
          </a:xfrm>
          <a:custGeom>
            <a:avLst/>
            <a:gdLst>
              <a:gd name="T0" fmla="*/ 0 w 1410"/>
              <a:gd name="T1" fmla="*/ 2147483647 h 510"/>
              <a:gd name="T2" fmla="*/ 2147483647 w 1410"/>
              <a:gd name="T3" fmla="*/ 0 h 510"/>
              <a:gd name="T4" fmla="*/ 0 60000 65536"/>
              <a:gd name="T5" fmla="*/ 0 60000 65536"/>
            </a:gdLst>
            <a:ahLst/>
            <a:cxnLst>
              <a:cxn ang="T4">
                <a:pos x="T0" y="T1"/>
              </a:cxn>
              <a:cxn ang="T5">
                <a:pos x="T2" y="T3"/>
              </a:cxn>
            </a:cxnLst>
            <a:rect l="0" t="0" r="r" b="b"/>
            <a:pathLst>
              <a:path w="1410" h="510">
                <a:moveTo>
                  <a:pt x="0" y="510"/>
                </a:moveTo>
                <a:cubicBezTo>
                  <a:pt x="0" y="138"/>
                  <a:pt x="1404" y="366"/>
                  <a:pt x="1410"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nvGrpSpPr>
          <p:cNvPr id="2063" name="Group 39"/>
          <p:cNvGrpSpPr>
            <a:grpSpLocks/>
          </p:cNvGrpSpPr>
          <p:nvPr/>
        </p:nvGrpSpPr>
        <p:grpSpPr bwMode="auto">
          <a:xfrm>
            <a:off x="863600" y="5734050"/>
            <a:ext cx="179388" cy="179388"/>
            <a:chOff x="4785" y="3022"/>
            <a:chExt cx="113" cy="113"/>
          </a:xfrm>
        </p:grpSpPr>
        <p:sp>
          <p:nvSpPr>
            <p:cNvPr id="2098" name="Line 40"/>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9" name="Line 41"/>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100" name="Line 42"/>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2064" name="Oval 43"/>
          <p:cNvSpPr>
            <a:spLocks noChangeArrowheads="1"/>
          </p:cNvSpPr>
          <p:nvPr/>
        </p:nvSpPr>
        <p:spPr bwMode="auto">
          <a:xfrm>
            <a:off x="900113" y="6129338"/>
            <a:ext cx="173037" cy="173037"/>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2065" name="Group 44"/>
          <p:cNvGrpSpPr>
            <a:grpSpLocks/>
          </p:cNvGrpSpPr>
          <p:nvPr/>
        </p:nvGrpSpPr>
        <p:grpSpPr bwMode="auto">
          <a:xfrm rot="-5400000">
            <a:off x="863600" y="5300663"/>
            <a:ext cx="179387" cy="179388"/>
            <a:chOff x="4785" y="3022"/>
            <a:chExt cx="113" cy="113"/>
          </a:xfrm>
        </p:grpSpPr>
        <p:sp>
          <p:nvSpPr>
            <p:cNvPr id="2095" name="Line 45"/>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6" name="Line 46"/>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7" name="Line 47"/>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2066" name="Group 48"/>
          <p:cNvGrpSpPr>
            <a:grpSpLocks/>
          </p:cNvGrpSpPr>
          <p:nvPr/>
        </p:nvGrpSpPr>
        <p:grpSpPr bwMode="auto">
          <a:xfrm rot="5400000">
            <a:off x="1584325" y="5300663"/>
            <a:ext cx="179387" cy="179388"/>
            <a:chOff x="4785" y="3022"/>
            <a:chExt cx="113" cy="113"/>
          </a:xfrm>
        </p:grpSpPr>
        <p:sp>
          <p:nvSpPr>
            <p:cNvPr id="2092" name="Line 49"/>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3" name="Line 50"/>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4" name="Line 51"/>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2067" name="Group 52"/>
          <p:cNvGrpSpPr>
            <a:grpSpLocks/>
          </p:cNvGrpSpPr>
          <p:nvPr/>
        </p:nvGrpSpPr>
        <p:grpSpPr bwMode="auto">
          <a:xfrm flipH="1">
            <a:off x="1619250" y="5734050"/>
            <a:ext cx="179388" cy="179388"/>
            <a:chOff x="4785" y="3022"/>
            <a:chExt cx="113" cy="113"/>
          </a:xfrm>
        </p:grpSpPr>
        <p:sp>
          <p:nvSpPr>
            <p:cNvPr id="2089" name="Line 53"/>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0" name="Line 54"/>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91" name="Line 55"/>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2068" name="Freeform 56"/>
          <p:cNvSpPr>
            <a:spLocks/>
          </p:cNvSpPr>
          <p:nvPr/>
        </p:nvSpPr>
        <p:spPr bwMode="auto">
          <a:xfrm>
            <a:off x="1979613" y="4705350"/>
            <a:ext cx="981075" cy="209550"/>
          </a:xfrm>
          <a:custGeom>
            <a:avLst/>
            <a:gdLst>
              <a:gd name="T0" fmla="*/ 0 w 618"/>
              <a:gd name="T1" fmla="*/ 2147483647 h 132"/>
              <a:gd name="T2" fmla="*/ 2147483647 w 618"/>
              <a:gd name="T3" fmla="*/ 2147483647 h 132"/>
              <a:gd name="T4" fmla="*/ 0 60000 65536"/>
              <a:gd name="T5" fmla="*/ 0 60000 65536"/>
            </a:gdLst>
            <a:ahLst/>
            <a:cxnLst>
              <a:cxn ang="T4">
                <a:pos x="T0" y="T1"/>
              </a:cxn>
              <a:cxn ang="T5">
                <a:pos x="T2" y="T3"/>
              </a:cxn>
            </a:cxnLst>
            <a:rect l="0" t="0" r="r" b="b"/>
            <a:pathLst>
              <a:path w="618" h="132">
                <a:moveTo>
                  <a:pt x="0" y="132"/>
                </a:moveTo>
                <a:cubicBezTo>
                  <a:pt x="198" y="18"/>
                  <a:pt x="336" y="0"/>
                  <a:pt x="618" y="30"/>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069" name="Text Box 57"/>
          <p:cNvSpPr txBox="1">
            <a:spLocks noChangeArrowheads="1"/>
          </p:cNvSpPr>
          <p:nvPr/>
        </p:nvSpPr>
        <p:spPr bwMode="auto">
          <a:xfrm>
            <a:off x="755650" y="4891088"/>
            <a:ext cx="1341438" cy="25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200" u="sng"/>
              <a:t>stayID</a:t>
            </a:r>
            <a:r>
              <a:rPr lang="en-US" altLang="da-DK" sz="1200"/>
              <a:t>, paymethod</a:t>
            </a:r>
          </a:p>
        </p:txBody>
      </p:sp>
      <p:grpSp>
        <p:nvGrpSpPr>
          <p:cNvPr id="2070" name="Group 58"/>
          <p:cNvGrpSpPr>
            <a:grpSpLocks/>
          </p:cNvGrpSpPr>
          <p:nvPr/>
        </p:nvGrpSpPr>
        <p:grpSpPr bwMode="auto">
          <a:xfrm>
            <a:off x="7235825" y="5046663"/>
            <a:ext cx="107950" cy="107950"/>
            <a:chOff x="4785" y="3022"/>
            <a:chExt cx="113" cy="113"/>
          </a:xfrm>
        </p:grpSpPr>
        <p:sp>
          <p:nvSpPr>
            <p:cNvPr id="2086" name="Line 59"/>
            <p:cNvSpPr>
              <a:spLocks noChangeAspect="1" noChangeShapeType="1"/>
            </p:cNvSpPr>
            <p:nvPr/>
          </p:nvSpPr>
          <p:spPr bwMode="auto">
            <a:xfrm rot="16200000" flipH="1">
              <a:off x="4813" y="3050"/>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87" name="Line 60"/>
            <p:cNvSpPr>
              <a:spLocks noChangeAspect="1" noChangeShapeType="1"/>
            </p:cNvSpPr>
            <p:nvPr/>
          </p:nvSpPr>
          <p:spPr bwMode="auto">
            <a:xfrm rot="-5400000">
              <a:off x="4813" y="2994"/>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88" name="Line 61"/>
            <p:cNvSpPr>
              <a:spLocks noChangeAspect="1" noChangeShapeType="1"/>
            </p:cNvSpPr>
            <p:nvPr/>
          </p:nvSpPr>
          <p:spPr bwMode="auto">
            <a:xfrm rot="-5400000">
              <a:off x="4844" y="3025"/>
              <a:ext cx="1" cy="1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2071" name="Oval 62"/>
          <p:cNvSpPr>
            <a:spLocks noChangeAspect="1" noChangeArrowheads="1"/>
          </p:cNvSpPr>
          <p:nvPr/>
        </p:nvSpPr>
        <p:spPr bwMode="auto">
          <a:xfrm>
            <a:off x="7534275" y="5354638"/>
            <a:ext cx="90488" cy="9048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2072" name="Group 63"/>
          <p:cNvGrpSpPr>
            <a:grpSpLocks/>
          </p:cNvGrpSpPr>
          <p:nvPr/>
        </p:nvGrpSpPr>
        <p:grpSpPr bwMode="auto">
          <a:xfrm rot="-5400000">
            <a:off x="7235825" y="4635500"/>
            <a:ext cx="107950" cy="107950"/>
            <a:chOff x="4785" y="3022"/>
            <a:chExt cx="113" cy="113"/>
          </a:xfrm>
        </p:grpSpPr>
        <p:sp>
          <p:nvSpPr>
            <p:cNvPr id="2083" name="Line 64"/>
            <p:cNvSpPr>
              <a:spLocks noChangeAspect="1" noChangeShapeType="1"/>
            </p:cNvSpPr>
            <p:nvPr/>
          </p:nvSpPr>
          <p:spPr bwMode="auto">
            <a:xfrm rot="16200000" flipH="1">
              <a:off x="4813" y="3050"/>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84" name="Line 65"/>
            <p:cNvSpPr>
              <a:spLocks noChangeAspect="1" noChangeShapeType="1"/>
            </p:cNvSpPr>
            <p:nvPr/>
          </p:nvSpPr>
          <p:spPr bwMode="auto">
            <a:xfrm rot="-5400000">
              <a:off x="4813" y="2994"/>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85" name="Line 66"/>
            <p:cNvSpPr>
              <a:spLocks noChangeAspect="1" noChangeShapeType="1"/>
            </p:cNvSpPr>
            <p:nvPr/>
          </p:nvSpPr>
          <p:spPr bwMode="auto">
            <a:xfrm rot="-5400000">
              <a:off x="4844" y="3025"/>
              <a:ext cx="1" cy="1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2073" name="Group 67"/>
          <p:cNvGrpSpPr>
            <a:grpSpLocks/>
          </p:cNvGrpSpPr>
          <p:nvPr/>
        </p:nvGrpSpPr>
        <p:grpSpPr bwMode="auto">
          <a:xfrm rot="5400000">
            <a:off x="7740650" y="4633913"/>
            <a:ext cx="107950" cy="107950"/>
            <a:chOff x="4785" y="3022"/>
            <a:chExt cx="113" cy="113"/>
          </a:xfrm>
        </p:grpSpPr>
        <p:sp>
          <p:nvSpPr>
            <p:cNvPr id="2080" name="Line 68"/>
            <p:cNvSpPr>
              <a:spLocks noChangeAspect="1" noChangeShapeType="1"/>
            </p:cNvSpPr>
            <p:nvPr/>
          </p:nvSpPr>
          <p:spPr bwMode="auto">
            <a:xfrm rot="16200000" flipH="1">
              <a:off x="4813" y="3050"/>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81" name="Line 69"/>
            <p:cNvSpPr>
              <a:spLocks noChangeAspect="1" noChangeShapeType="1"/>
            </p:cNvSpPr>
            <p:nvPr/>
          </p:nvSpPr>
          <p:spPr bwMode="auto">
            <a:xfrm rot="-5400000">
              <a:off x="4813" y="2994"/>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82" name="Line 70"/>
            <p:cNvSpPr>
              <a:spLocks noChangeAspect="1" noChangeShapeType="1"/>
            </p:cNvSpPr>
            <p:nvPr/>
          </p:nvSpPr>
          <p:spPr bwMode="auto">
            <a:xfrm rot="-5400000">
              <a:off x="4844" y="3025"/>
              <a:ext cx="1" cy="1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2074" name="Group 71"/>
          <p:cNvGrpSpPr>
            <a:grpSpLocks/>
          </p:cNvGrpSpPr>
          <p:nvPr/>
        </p:nvGrpSpPr>
        <p:grpSpPr bwMode="auto">
          <a:xfrm flipH="1">
            <a:off x="7740650" y="5040313"/>
            <a:ext cx="107950" cy="107950"/>
            <a:chOff x="4785" y="3022"/>
            <a:chExt cx="113" cy="113"/>
          </a:xfrm>
        </p:grpSpPr>
        <p:sp>
          <p:nvSpPr>
            <p:cNvPr id="2077" name="Line 72"/>
            <p:cNvSpPr>
              <a:spLocks noChangeAspect="1" noChangeShapeType="1"/>
            </p:cNvSpPr>
            <p:nvPr/>
          </p:nvSpPr>
          <p:spPr bwMode="auto">
            <a:xfrm rot="16200000" flipH="1">
              <a:off x="4813" y="3050"/>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78" name="Line 73"/>
            <p:cNvSpPr>
              <a:spLocks noChangeAspect="1" noChangeShapeType="1"/>
            </p:cNvSpPr>
            <p:nvPr/>
          </p:nvSpPr>
          <p:spPr bwMode="auto">
            <a:xfrm rot="-5400000">
              <a:off x="4813" y="2994"/>
              <a:ext cx="57" cy="1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079" name="Line 74"/>
            <p:cNvSpPr>
              <a:spLocks noChangeAspect="1" noChangeShapeType="1"/>
            </p:cNvSpPr>
            <p:nvPr/>
          </p:nvSpPr>
          <p:spPr bwMode="auto">
            <a:xfrm rot="-5400000">
              <a:off x="4844" y="3025"/>
              <a:ext cx="1" cy="1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2075" name="Text Box 75"/>
          <p:cNvSpPr txBox="1">
            <a:spLocks noChangeArrowheads="1"/>
          </p:cNvSpPr>
          <p:nvPr/>
        </p:nvSpPr>
        <p:spPr bwMode="auto">
          <a:xfrm>
            <a:off x="6011863" y="4849813"/>
            <a:ext cx="102552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900" u="sng"/>
              <a:t>stayID</a:t>
            </a:r>
            <a:r>
              <a:rPr lang="en-US" altLang="da-DK" sz="900"/>
              <a:t>, paymethod</a:t>
            </a:r>
          </a:p>
        </p:txBody>
      </p:sp>
      <p:sp>
        <p:nvSpPr>
          <p:cNvPr id="2076" name="Freeform 76"/>
          <p:cNvSpPr>
            <a:spLocks/>
          </p:cNvSpPr>
          <p:nvPr/>
        </p:nvSpPr>
        <p:spPr bwMode="auto">
          <a:xfrm>
            <a:off x="6600825" y="5495925"/>
            <a:ext cx="1323975" cy="542925"/>
          </a:xfrm>
          <a:custGeom>
            <a:avLst/>
            <a:gdLst>
              <a:gd name="T0" fmla="*/ 0 w 834"/>
              <a:gd name="T1" fmla="*/ 2147483647 h 342"/>
              <a:gd name="T2" fmla="*/ 2147483647 w 834"/>
              <a:gd name="T3" fmla="*/ 0 h 342"/>
              <a:gd name="T4" fmla="*/ 0 60000 65536"/>
              <a:gd name="T5" fmla="*/ 0 60000 65536"/>
            </a:gdLst>
            <a:ahLst/>
            <a:cxnLst>
              <a:cxn ang="T4">
                <a:pos x="T0" y="T1"/>
              </a:cxn>
              <a:cxn ang="T5">
                <a:pos x="T2" y="T3"/>
              </a:cxn>
            </a:cxnLst>
            <a:rect l="0" t="0" r="r" b="b"/>
            <a:pathLst>
              <a:path w="834" h="342">
                <a:moveTo>
                  <a:pt x="0" y="342"/>
                </a:moveTo>
                <a:cubicBezTo>
                  <a:pt x="0" y="66"/>
                  <a:pt x="834" y="282"/>
                  <a:pt x="834" y="0"/>
                </a:cubicBez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736600" y="1300163"/>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cxnSp>
        <p:nvCxnSpPr>
          <p:cNvPr id="19459" name="AutoShape 4"/>
          <p:cNvCxnSpPr>
            <a:cxnSpLocks noChangeShapeType="1"/>
            <a:stCxn id="19458" idx="3"/>
            <a:endCxn id="19514" idx="0"/>
          </p:cNvCxnSpPr>
          <p:nvPr/>
        </p:nvCxnSpPr>
        <p:spPr bwMode="auto">
          <a:xfrm>
            <a:off x="1144588" y="1489075"/>
            <a:ext cx="1644650"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60" name="Oval 5"/>
          <p:cNvSpPr>
            <a:spLocks noChangeArrowheads="1"/>
          </p:cNvSpPr>
          <p:nvPr/>
        </p:nvSpPr>
        <p:spPr bwMode="auto">
          <a:xfrm>
            <a:off x="2619375" y="1395413"/>
            <a:ext cx="173038" cy="173037"/>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9461" name="Text Box 6"/>
          <p:cNvSpPr txBox="1">
            <a:spLocks noChangeArrowheads="1"/>
          </p:cNvSpPr>
          <p:nvPr/>
        </p:nvSpPr>
        <p:spPr bwMode="auto">
          <a:xfrm>
            <a:off x="736600" y="2867025"/>
            <a:ext cx="393700" cy="376238"/>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cxnSp>
        <p:nvCxnSpPr>
          <p:cNvPr id="19462" name="AutoShape 7"/>
          <p:cNvCxnSpPr>
            <a:cxnSpLocks noChangeShapeType="1"/>
            <a:stCxn id="19461" idx="3"/>
            <a:endCxn id="19508" idx="0"/>
          </p:cNvCxnSpPr>
          <p:nvPr/>
        </p:nvCxnSpPr>
        <p:spPr bwMode="auto">
          <a:xfrm>
            <a:off x="1144588" y="3055938"/>
            <a:ext cx="1644650" cy="158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63" name="Oval 8"/>
          <p:cNvSpPr>
            <a:spLocks noChangeArrowheads="1"/>
          </p:cNvSpPr>
          <p:nvPr/>
        </p:nvSpPr>
        <p:spPr bwMode="auto">
          <a:xfrm>
            <a:off x="1225550" y="2962275"/>
            <a:ext cx="173038" cy="173038"/>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9464" name="Text Box 9"/>
          <p:cNvSpPr txBox="1">
            <a:spLocks noChangeArrowheads="1"/>
          </p:cNvSpPr>
          <p:nvPr/>
        </p:nvSpPr>
        <p:spPr bwMode="auto">
          <a:xfrm>
            <a:off x="3651250" y="966788"/>
            <a:ext cx="2616200" cy="80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a:t>1:m variants:</a:t>
            </a:r>
            <a:endParaRPr lang="en-US" altLang="da-DK" sz="1600"/>
          </a:p>
          <a:p>
            <a:r>
              <a:rPr lang="en-US" altLang="da-DK" sz="1600"/>
              <a:t>Each A has zero or more Bs</a:t>
            </a:r>
          </a:p>
          <a:p>
            <a:r>
              <a:rPr lang="en-US" altLang="da-DK" sz="1600"/>
              <a:t>Each B has one A</a:t>
            </a:r>
          </a:p>
        </p:txBody>
      </p:sp>
      <p:sp>
        <p:nvSpPr>
          <p:cNvPr id="19465" name="Text Box 10"/>
          <p:cNvSpPr txBox="1">
            <a:spLocks noChangeArrowheads="1"/>
          </p:cNvSpPr>
          <p:nvPr/>
        </p:nvSpPr>
        <p:spPr bwMode="auto">
          <a:xfrm>
            <a:off x="3651250" y="2790825"/>
            <a:ext cx="255905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a:t>Each A has one or more Bs</a:t>
            </a:r>
          </a:p>
          <a:p>
            <a:r>
              <a:rPr lang="en-US" altLang="da-DK" sz="1600"/>
              <a:t>Each B has zero or one A</a:t>
            </a:r>
          </a:p>
        </p:txBody>
      </p:sp>
      <p:sp>
        <p:nvSpPr>
          <p:cNvPr id="19466" name="Text Box 11"/>
          <p:cNvSpPr txBox="1">
            <a:spLocks noChangeArrowheads="1"/>
          </p:cNvSpPr>
          <p:nvPr/>
        </p:nvSpPr>
        <p:spPr bwMode="auto">
          <a:xfrm>
            <a:off x="669925" y="762000"/>
            <a:ext cx="1355725"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Cardinality</a:t>
            </a:r>
            <a:r>
              <a:rPr lang="en-US" altLang="da-DK" sz="2400" b="1"/>
              <a:t>:</a:t>
            </a:r>
            <a:endParaRPr lang="en-US" altLang="da-DK" b="1"/>
          </a:p>
        </p:txBody>
      </p:sp>
      <p:sp>
        <p:nvSpPr>
          <p:cNvPr id="19467" name="Text Box 12"/>
          <p:cNvSpPr txBox="1">
            <a:spLocks noChangeArrowheads="1"/>
          </p:cNvSpPr>
          <p:nvPr/>
        </p:nvSpPr>
        <p:spPr bwMode="auto">
          <a:xfrm>
            <a:off x="736600" y="2043113"/>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cxnSp>
        <p:nvCxnSpPr>
          <p:cNvPr id="19468" name="AutoShape 13"/>
          <p:cNvCxnSpPr>
            <a:cxnSpLocks noChangeShapeType="1"/>
            <a:stCxn id="19467" idx="3"/>
            <a:endCxn id="19520" idx="0"/>
          </p:cNvCxnSpPr>
          <p:nvPr/>
        </p:nvCxnSpPr>
        <p:spPr bwMode="auto">
          <a:xfrm>
            <a:off x="1144588" y="2232025"/>
            <a:ext cx="1644650" cy="31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69" name="Text Box 14"/>
          <p:cNvSpPr txBox="1">
            <a:spLocks noChangeArrowheads="1"/>
          </p:cNvSpPr>
          <p:nvPr/>
        </p:nvSpPr>
        <p:spPr bwMode="auto">
          <a:xfrm>
            <a:off x="3651250" y="1908175"/>
            <a:ext cx="27051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a:t>Each A owns one or more Bs</a:t>
            </a:r>
          </a:p>
          <a:p>
            <a:r>
              <a:rPr lang="en-US" altLang="da-DK" sz="1600"/>
              <a:t>Each B belongs to one A</a:t>
            </a:r>
          </a:p>
        </p:txBody>
      </p:sp>
      <p:sp>
        <p:nvSpPr>
          <p:cNvPr id="19470" name="Line 15"/>
          <p:cNvSpPr>
            <a:spLocks noChangeShapeType="1"/>
          </p:cNvSpPr>
          <p:nvPr/>
        </p:nvSpPr>
        <p:spPr bwMode="auto">
          <a:xfrm>
            <a:off x="2771775" y="2087563"/>
            <a:ext cx="0" cy="2825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9471" name="Line 16"/>
          <p:cNvSpPr>
            <a:spLocks noChangeShapeType="1"/>
          </p:cNvSpPr>
          <p:nvPr/>
        </p:nvSpPr>
        <p:spPr bwMode="auto">
          <a:xfrm>
            <a:off x="2771775" y="2906713"/>
            <a:ext cx="0" cy="2825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9472" name="Text Box 17"/>
          <p:cNvSpPr txBox="1">
            <a:spLocks noChangeArrowheads="1"/>
          </p:cNvSpPr>
          <p:nvPr/>
        </p:nvSpPr>
        <p:spPr bwMode="auto">
          <a:xfrm>
            <a:off x="1323975" y="1892300"/>
            <a:ext cx="6572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owns</a:t>
            </a:r>
          </a:p>
        </p:txBody>
      </p:sp>
      <p:sp>
        <p:nvSpPr>
          <p:cNvPr id="19473" name="Text Box 18"/>
          <p:cNvSpPr txBox="1">
            <a:spLocks noChangeArrowheads="1"/>
          </p:cNvSpPr>
          <p:nvPr/>
        </p:nvSpPr>
        <p:spPr bwMode="auto">
          <a:xfrm>
            <a:off x="1981200" y="2273300"/>
            <a:ext cx="9493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belongs</a:t>
            </a:r>
          </a:p>
        </p:txBody>
      </p:sp>
      <p:grpSp>
        <p:nvGrpSpPr>
          <p:cNvPr id="19474" name="Group 19"/>
          <p:cNvGrpSpPr>
            <a:grpSpLocks/>
          </p:cNvGrpSpPr>
          <p:nvPr/>
        </p:nvGrpSpPr>
        <p:grpSpPr bwMode="auto">
          <a:xfrm>
            <a:off x="6477000" y="1219200"/>
            <a:ext cx="1504950" cy="1219200"/>
            <a:chOff x="4080" y="768"/>
            <a:chExt cx="948" cy="768"/>
          </a:xfrm>
        </p:grpSpPr>
        <p:sp>
          <p:nvSpPr>
            <p:cNvPr id="19523" name="AutoShape 20"/>
            <p:cNvSpPr>
              <a:spLocks/>
            </p:cNvSpPr>
            <p:nvPr/>
          </p:nvSpPr>
          <p:spPr bwMode="auto">
            <a:xfrm>
              <a:off x="4080" y="768"/>
              <a:ext cx="144" cy="768"/>
            </a:xfrm>
            <a:prstGeom prst="rightBrace">
              <a:avLst>
                <a:gd name="adj1" fmla="val 44444"/>
                <a:gd name="adj2" fmla="val 48958"/>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9524" name="Text Box 21"/>
            <p:cNvSpPr txBox="1">
              <a:spLocks noChangeArrowheads="1"/>
            </p:cNvSpPr>
            <p:nvPr/>
          </p:nvSpPr>
          <p:spPr bwMode="auto">
            <a:xfrm>
              <a:off x="4320" y="960"/>
              <a:ext cx="708" cy="3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a:t>Referential</a:t>
              </a:r>
            </a:p>
            <a:p>
              <a:r>
                <a:rPr lang="en-US" altLang="da-DK" sz="1600" b="1"/>
                <a:t>integrity</a:t>
              </a:r>
              <a:endParaRPr lang="en-US" altLang="da-DK" sz="1600"/>
            </a:p>
          </p:txBody>
        </p:sp>
      </p:grpSp>
      <p:sp>
        <p:nvSpPr>
          <p:cNvPr id="19475" name="Line 22"/>
          <p:cNvSpPr>
            <a:spLocks noChangeShapeType="1"/>
          </p:cNvSpPr>
          <p:nvPr/>
        </p:nvSpPr>
        <p:spPr bwMode="auto">
          <a:xfrm>
            <a:off x="1282700" y="1346200"/>
            <a:ext cx="0" cy="2825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9476" name="Line 23"/>
          <p:cNvSpPr>
            <a:spLocks noChangeShapeType="1"/>
          </p:cNvSpPr>
          <p:nvPr/>
        </p:nvSpPr>
        <p:spPr bwMode="auto">
          <a:xfrm>
            <a:off x="1282700" y="2095500"/>
            <a:ext cx="0" cy="2825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grpSp>
        <p:nvGrpSpPr>
          <p:cNvPr id="19477" name="Group 24"/>
          <p:cNvGrpSpPr>
            <a:grpSpLocks/>
          </p:cNvGrpSpPr>
          <p:nvPr/>
        </p:nvGrpSpPr>
        <p:grpSpPr bwMode="auto">
          <a:xfrm>
            <a:off x="2792413" y="2043113"/>
            <a:ext cx="566737" cy="376237"/>
            <a:chOff x="1759" y="1287"/>
            <a:chExt cx="357" cy="237"/>
          </a:xfrm>
        </p:grpSpPr>
        <p:sp>
          <p:nvSpPr>
            <p:cNvPr id="19517" name="Text Box 25"/>
            <p:cNvSpPr txBox="1">
              <a:spLocks noChangeArrowheads="1"/>
            </p:cNvSpPr>
            <p:nvPr/>
          </p:nvSpPr>
          <p:spPr bwMode="auto">
            <a:xfrm>
              <a:off x="1868" y="1287"/>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grpSp>
          <p:nvGrpSpPr>
            <p:cNvPr id="19518" name="Group 26"/>
            <p:cNvGrpSpPr>
              <a:grpSpLocks/>
            </p:cNvGrpSpPr>
            <p:nvPr/>
          </p:nvGrpSpPr>
          <p:grpSpPr bwMode="auto">
            <a:xfrm>
              <a:off x="1759" y="1349"/>
              <a:ext cx="113" cy="113"/>
              <a:chOff x="2971" y="2272"/>
              <a:chExt cx="113" cy="113"/>
            </a:xfrm>
          </p:grpSpPr>
          <p:grpSp>
            <p:nvGrpSpPr>
              <p:cNvPr id="19519" name="Group 27"/>
              <p:cNvGrpSpPr>
                <a:grpSpLocks noChangeAspect="1"/>
              </p:cNvGrpSpPr>
              <p:nvPr/>
            </p:nvGrpSpPr>
            <p:grpSpPr bwMode="auto">
              <a:xfrm>
                <a:off x="2971" y="2272"/>
                <a:ext cx="113" cy="113"/>
                <a:chOff x="4154" y="3590"/>
                <a:chExt cx="451" cy="520"/>
              </a:xfrm>
            </p:grpSpPr>
            <p:sp>
              <p:nvSpPr>
                <p:cNvPr id="19521" name="Line 28"/>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19522" name="Line 29"/>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19520" name="Line 30"/>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grpSp>
        <p:nvGrpSpPr>
          <p:cNvPr id="19478" name="Group 31"/>
          <p:cNvGrpSpPr>
            <a:grpSpLocks/>
          </p:cNvGrpSpPr>
          <p:nvPr/>
        </p:nvGrpSpPr>
        <p:grpSpPr bwMode="auto">
          <a:xfrm>
            <a:off x="2792413" y="1300163"/>
            <a:ext cx="566737" cy="376237"/>
            <a:chOff x="1759" y="819"/>
            <a:chExt cx="357" cy="237"/>
          </a:xfrm>
        </p:grpSpPr>
        <p:sp>
          <p:nvSpPr>
            <p:cNvPr id="19511" name="Text Box 32"/>
            <p:cNvSpPr txBox="1">
              <a:spLocks noChangeArrowheads="1"/>
            </p:cNvSpPr>
            <p:nvPr/>
          </p:nvSpPr>
          <p:spPr bwMode="auto">
            <a:xfrm>
              <a:off x="1868" y="819"/>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grpSp>
          <p:nvGrpSpPr>
            <p:cNvPr id="19512" name="Group 33"/>
            <p:cNvGrpSpPr>
              <a:grpSpLocks/>
            </p:cNvGrpSpPr>
            <p:nvPr/>
          </p:nvGrpSpPr>
          <p:grpSpPr bwMode="auto">
            <a:xfrm>
              <a:off x="1759" y="879"/>
              <a:ext cx="113" cy="113"/>
              <a:chOff x="2971" y="2272"/>
              <a:chExt cx="113" cy="113"/>
            </a:xfrm>
          </p:grpSpPr>
          <p:grpSp>
            <p:nvGrpSpPr>
              <p:cNvPr id="19513" name="Group 34"/>
              <p:cNvGrpSpPr>
                <a:grpSpLocks noChangeAspect="1"/>
              </p:cNvGrpSpPr>
              <p:nvPr/>
            </p:nvGrpSpPr>
            <p:grpSpPr bwMode="auto">
              <a:xfrm>
                <a:off x="2971" y="2272"/>
                <a:ext cx="113" cy="113"/>
                <a:chOff x="4154" y="3590"/>
                <a:chExt cx="451" cy="520"/>
              </a:xfrm>
            </p:grpSpPr>
            <p:sp>
              <p:nvSpPr>
                <p:cNvPr id="19515" name="Line 35"/>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19516" name="Line 36"/>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19514" name="Line 37"/>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grpSp>
        <p:nvGrpSpPr>
          <p:cNvPr id="19479" name="Group 38"/>
          <p:cNvGrpSpPr>
            <a:grpSpLocks/>
          </p:cNvGrpSpPr>
          <p:nvPr/>
        </p:nvGrpSpPr>
        <p:grpSpPr bwMode="auto">
          <a:xfrm>
            <a:off x="2792413" y="2867025"/>
            <a:ext cx="566737" cy="376238"/>
            <a:chOff x="1759" y="1806"/>
            <a:chExt cx="357" cy="237"/>
          </a:xfrm>
        </p:grpSpPr>
        <p:sp>
          <p:nvSpPr>
            <p:cNvPr id="19505" name="Text Box 39"/>
            <p:cNvSpPr txBox="1">
              <a:spLocks noChangeArrowheads="1"/>
            </p:cNvSpPr>
            <p:nvPr/>
          </p:nvSpPr>
          <p:spPr bwMode="auto">
            <a:xfrm>
              <a:off x="1868" y="1806"/>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grpSp>
          <p:nvGrpSpPr>
            <p:cNvPr id="19506" name="Group 40"/>
            <p:cNvGrpSpPr>
              <a:grpSpLocks/>
            </p:cNvGrpSpPr>
            <p:nvPr/>
          </p:nvGrpSpPr>
          <p:grpSpPr bwMode="auto">
            <a:xfrm>
              <a:off x="1759" y="1867"/>
              <a:ext cx="113" cy="113"/>
              <a:chOff x="2971" y="2272"/>
              <a:chExt cx="113" cy="113"/>
            </a:xfrm>
          </p:grpSpPr>
          <p:grpSp>
            <p:nvGrpSpPr>
              <p:cNvPr id="19507" name="Group 41"/>
              <p:cNvGrpSpPr>
                <a:grpSpLocks noChangeAspect="1"/>
              </p:cNvGrpSpPr>
              <p:nvPr/>
            </p:nvGrpSpPr>
            <p:grpSpPr bwMode="auto">
              <a:xfrm>
                <a:off x="2971" y="2272"/>
                <a:ext cx="113" cy="113"/>
                <a:chOff x="4154" y="3590"/>
                <a:chExt cx="451" cy="520"/>
              </a:xfrm>
            </p:grpSpPr>
            <p:sp>
              <p:nvSpPr>
                <p:cNvPr id="19509" name="Line 42"/>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19510" name="Line 43"/>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19508" name="Line 44"/>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grpSp>
        <p:nvGrpSpPr>
          <p:cNvPr id="246829" name="Group 45"/>
          <p:cNvGrpSpPr>
            <a:grpSpLocks/>
          </p:cNvGrpSpPr>
          <p:nvPr/>
        </p:nvGrpSpPr>
        <p:grpSpPr bwMode="auto">
          <a:xfrm>
            <a:off x="736600" y="3797300"/>
            <a:ext cx="6569075" cy="1938338"/>
            <a:chOff x="464" y="2392"/>
            <a:chExt cx="4138" cy="1221"/>
          </a:xfrm>
        </p:grpSpPr>
        <p:sp>
          <p:nvSpPr>
            <p:cNvPr id="19482" name="Text Box 46"/>
            <p:cNvSpPr txBox="1">
              <a:spLocks noChangeArrowheads="1"/>
            </p:cNvSpPr>
            <p:nvPr/>
          </p:nvSpPr>
          <p:spPr bwMode="auto">
            <a:xfrm>
              <a:off x="464" y="2490"/>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sp>
          <p:nvSpPr>
            <p:cNvPr id="19483" name="Text Box 47"/>
            <p:cNvSpPr txBox="1">
              <a:spLocks noChangeArrowheads="1"/>
            </p:cNvSpPr>
            <p:nvPr/>
          </p:nvSpPr>
          <p:spPr bwMode="auto">
            <a:xfrm>
              <a:off x="1868" y="2490"/>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cxnSp>
          <p:nvCxnSpPr>
            <p:cNvPr id="19484" name="AutoShape 48"/>
            <p:cNvCxnSpPr>
              <a:cxnSpLocks noChangeShapeType="1"/>
              <a:stCxn id="19482" idx="3"/>
              <a:endCxn id="19483" idx="1"/>
            </p:cNvCxnSpPr>
            <p:nvPr/>
          </p:nvCxnSpPr>
          <p:spPr bwMode="auto">
            <a:xfrm>
              <a:off x="721" y="2609"/>
              <a:ext cx="1138"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85" name="Oval 49"/>
            <p:cNvSpPr>
              <a:spLocks noChangeArrowheads="1"/>
            </p:cNvSpPr>
            <p:nvPr/>
          </p:nvSpPr>
          <p:spPr bwMode="auto">
            <a:xfrm>
              <a:off x="772" y="2550"/>
              <a:ext cx="109" cy="109"/>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19486" name="Text Box 50"/>
            <p:cNvSpPr txBox="1">
              <a:spLocks noChangeArrowheads="1"/>
            </p:cNvSpPr>
            <p:nvPr/>
          </p:nvSpPr>
          <p:spPr bwMode="auto">
            <a:xfrm>
              <a:off x="2300" y="2392"/>
              <a:ext cx="2302" cy="5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a:t>1:1 variant:</a:t>
              </a:r>
              <a:endParaRPr lang="en-US" altLang="da-DK" sz="1600"/>
            </a:p>
            <a:p>
              <a:r>
                <a:rPr lang="en-US" altLang="da-DK" sz="1600"/>
                <a:t>Each A has a B (don’t know about zero)</a:t>
              </a:r>
            </a:p>
            <a:p>
              <a:r>
                <a:rPr lang="en-US" altLang="da-DK" sz="1600"/>
                <a:t>Each B has zero or one A</a:t>
              </a:r>
            </a:p>
          </p:txBody>
        </p:sp>
        <p:cxnSp>
          <p:nvCxnSpPr>
            <p:cNvPr id="19487" name="AutoShape 51"/>
            <p:cNvCxnSpPr>
              <a:cxnSpLocks noChangeShapeType="1"/>
              <a:stCxn id="19502" idx="0"/>
              <a:endCxn id="19496" idx="0"/>
            </p:cNvCxnSpPr>
            <p:nvPr/>
          </p:nvCxnSpPr>
          <p:spPr bwMode="auto">
            <a:xfrm flipV="1">
              <a:off x="833" y="3383"/>
              <a:ext cx="924" cy="4"/>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88" name="Text Box 52"/>
            <p:cNvSpPr txBox="1">
              <a:spLocks noChangeArrowheads="1"/>
            </p:cNvSpPr>
            <p:nvPr/>
          </p:nvSpPr>
          <p:spPr bwMode="auto">
            <a:xfrm>
              <a:off x="2300" y="3105"/>
              <a:ext cx="1648" cy="5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600" b="1"/>
                <a:t>m:m variant</a:t>
              </a:r>
              <a:endParaRPr lang="en-US" altLang="da-DK" sz="1600"/>
            </a:p>
            <a:p>
              <a:r>
                <a:rPr lang="en-US" altLang="da-DK" sz="1600"/>
                <a:t>Each A has one or more Bs</a:t>
              </a:r>
            </a:p>
            <a:p>
              <a:r>
                <a:rPr lang="en-US" altLang="da-DK" sz="1600"/>
                <a:t>Each B has zero or more As</a:t>
              </a:r>
            </a:p>
          </p:txBody>
        </p:sp>
        <p:sp>
          <p:nvSpPr>
            <p:cNvPr id="19489" name="Line 53"/>
            <p:cNvSpPr>
              <a:spLocks noChangeShapeType="1"/>
            </p:cNvSpPr>
            <p:nvPr/>
          </p:nvSpPr>
          <p:spPr bwMode="auto">
            <a:xfrm>
              <a:off x="1746" y="3288"/>
              <a:ext cx="0" cy="17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19490" name="Oval 54"/>
            <p:cNvSpPr>
              <a:spLocks noChangeArrowheads="1"/>
            </p:cNvSpPr>
            <p:nvPr/>
          </p:nvSpPr>
          <p:spPr bwMode="auto">
            <a:xfrm>
              <a:off x="821" y="3328"/>
              <a:ext cx="109" cy="109"/>
            </a:xfrm>
            <a:prstGeom prst="ellipse">
              <a:avLst/>
            </a:prstGeom>
            <a:solidFill>
              <a:schemeClr val="bg1"/>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19491" name="Group 55"/>
            <p:cNvGrpSpPr>
              <a:grpSpLocks/>
            </p:cNvGrpSpPr>
            <p:nvPr/>
          </p:nvGrpSpPr>
          <p:grpSpPr bwMode="auto">
            <a:xfrm>
              <a:off x="464" y="3267"/>
              <a:ext cx="364" cy="237"/>
              <a:chOff x="464" y="3267"/>
              <a:chExt cx="364" cy="237"/>
            </a:xfrm>
          </p:grpSpPr>
          <p:sp>
            <p:nvSpPr>
              <p:cNvPr id="19499" name="Text Box 56"/>
              <p:cNvSpPr txBox="1">
                <a:spLocks noChangeArrowheads="1"/>
              </p:cNvSpPr>
              <p:nvPr/>
            </p:nvSpPr>
            <p:spPr bwMode="auto">
              <a:xfrm>
                <a:off x="464" y="3267"/>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grpSp>
            <p:nvGrpSpPr>
              <p:cNvPr id="19500" name="Group 57"/>
              <p:cNvGrpSpPr>
                <a:grpSpLocks/>
              </p:cNvGrpSpPr>
              <p:nvPr/>
            </p:nvGrpSpPr>
            <p:grpSpPr bwMode="auto">
              <a:xfrm flipH="1">
                <a:off x="715" y="3328"/>
                <a:ext cx="113" cy="113"/>
                <a:chOff x="2971" y="2272"/>
                <a:chExt cx="113" cy="113"/>
              </a:xfrm>
            </p:grpSpPr>
            <p:grpSp>
              <p:nvGrpSpPr>
                <p:cNvPr id="19501" name="Group 58"/>
                <p:cNvGrpSpPr>
                  <a:grpSpLocks noChangeAspect="1"/>
                </p:cNvGrpSpPr>
                <p:nvPr/>
              </p:nvGrpSpPr>
              <p:grpSpPr bwMode="auto">
                <a:xfrm>
                  <a:off x="2971" y="2272"/>
                  <a:ext cx="113" cy="113"/>
                  <a:chOff x="4154" y="3590"/>
                  <a:chExt cx="451" cy="520"/>
                </a:xfrm>
              </p:grpSpPr>
              <p:sp>
                <p:nvSpPr>
                  <p:cNvPr id="19503" name="Line 59"/>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19504" name="Line 60"/>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19502" name="Line 61"/>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grpSp>
          <p:nvGrpSpPr>
            <p:cNvPr id="19492" name="Group 62"/>
            <p:cNvGrpSpPr>
              <a:grpSpLocks/>
            </p:cNvGrpSpPr>
            <p:nvPr/>
          </p:nvGrpSpPr>
          <p:grpSpPr bwMode="auto">
            <a:xfrm>
              <a:off x="1759" y="3267"/>
              <a:ext cx="357" cy="237"/>
              <a:chOff x="1759" y="3267"/>
              <a:chExt cx="357" cy="237"/>
            </a:xfrm>
          </p:grpSpPr>
          <p:sp>
            <p:nvSpPr>
              <p:cNvPr id="19493" name="Text Box 63"/>
              <p:cNvSpPr txBox="1">
                <a:spLocks noChangeArrowheads="1"/>
              </p:cNvSpPr>
              <p:nvPr/>
            </p:nvSpPr>
            <p:spPr bwMode="auto">
              <a:xfrm>
                <a:off x="1868" y="3267"/>
                <a:ext cx="2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grpSp>
            <p:nvGrpSpPr>
              <p:cNvPr id="19494" name="Group 64"/>
              <p:cNvGrpSpPr>
                <a:grpSpLocks/>
              </p:cNvGrpSpPr>
              <p:nvPr/>
            </p:nvGrpSpPr>
            <p:grpSpPr bwMode="auto">
              <a:xfrm>
                <a:off x="1759" y="3324"/>
                <a:ext cx="113" cy="113"/>
                <a:chOff x="2971" y="2272"/>
                <a:chExt cx="113" cy="113"/>
              </a:xfrm>
            </p:grpSpPr>
            <p:grpSp>
              <p:nvGrpSpPr>
                <p:cNvPr id="19495" name="Group 65"/>
                <p:cNvGrpSpPr>
                  <a:grpSpLocks noChangeAspect="1"/>
                </p:cNvGrpSpPr>
                <p:nvPr/>
              </p:nvGrpSpPr>
              <p:grpSpPr bwMode="auto">
                <a:xfrm>
                  <a:off x="2971" y="2272"/>
                  <a:ext cx="113" cy="113"/>
                  <a:chOff x="4154" y="3590"/>
                  <a:chExt cx="451" cy="520"/>
                </a:xfrm>
              </p:grpSpPr>
              <p:sp>
                <p:nvSpPr>
                  <p:cNvPr id="19497" name="Line 66"/>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19498" name="Line 67"/>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19496" name="Line 68"/>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grpSp>
      <p:sp>
        <p:nvSpPr>
          <p:cNvPr id="19481" name="Text Box 69"/>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B7D7F8FD-84C0-45A5-AC5C-181D6F5BBE9D}" type="slidenum">
              <a:rPr lang="en-US" altLang="da-DK" sz="2400" b="1"/>
              <a:pPr/>
              <a:t>20</a:t>
            </a:fld>
            <a:r>
              <a:rPr lang="en-US" altLang="da-DK" sz="2400" b="1"/>
              <a:t>. </a:t>
            </a:r>
            <a:r>
              <a:rPr lang="da-DK" altLang="da-DK" sz="2400" b="1"/>
              <a:t>UID16.12A</a:t>
            </a:r>
            <a:r>
              <a:rPr lang="en-US" altLang="da-DK" sz="2400" b="1"/>
              <a:t>  Notational variations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68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714375" y="1538288"/>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sp>
        <p:nvSpPr>
          <p:cNvPr id="20483" name="Text Box 3"/>
          <p:cNvSpPr txBox="1">
            <a:spLocks noChangeArrowheads="1"/>
          </p:cNvSpPr>
          <p:nvPr/>
        </p:nvSpPr>
        <p:spPr bwMode="auto">
          <a:xfrm>
            <a:off x="2257425" y="1538288"/>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cxnSp>
        <p:nvCxnSpPr>
          <p:cNvPr id="20484" name="AutoShape 4"/>
          <p:cNvCxnSpPr>
            <a:cxnSpLocks noChangeShapeType="1"/>
            <a:stCxn id="20482" idx="3"/>
            <a:endCxn id="20483" idx="1"/>
          </p:cNvCxnSpPr>
          <p:nvPr/>
        </p:nvCxnSpPr>
        <p:spPr bwMode="auto">
          <a:xfrm>
            <a:off x="1122363" y="1727200"/>
            <a:ext cx="112077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85" name="Text Box 5"/>
          <p:cNvSpPr txBox="1">
            <a:spLocks noChangeArrowheads="1"/>
          </p:cNvSpPr>
          <p:nvPr/>
        </p:nvSpPr>
        <p:spPr bwMode="auto">
          <a:xfrm>
            <a:off x="1109663" y="1420813"/>
            <a:ext cx="366712"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0486" name="Text Box 6"/>
          <p:cNvSpPr txBox="1">
            <a:spLocks noChangeArrowheads="1"/>
          </p:cNvSpPr>
          <p:nvPr/>
        </p:nvSpPr>
        <p:spPr bwMode="auto">
          <a:xfrm>
            <a:off x="1839913" y="1420813"/>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0487" name="Text Box 7"/>
          <p:cNvSpPr txBox="1">
            <a:spLocks noChangeArrowheads="1"/>
          </p:cNvSpPr>
          <p:nvPr/>
        </p:nvSpPr>
        <p:spPr bwMode="auto">
          <a:xfrm>
            <a:off x="2949575" y="1143000"/>
            <a:ext cx="2867025" cy="896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UML notation</a:t>
            </a:r>
            <a:endParaRPr lang="en-US" altLang="da-DK"/>
          </a:p>
          <a:p>
            <a:r>
              <a:rPr lang="en-US" altLang="da-DK"/>
              <a:t>Each A has one or more Bs</a:t>
            </a:r>
          </a:p>
          <a:p>
            <a:r>
              <a:rPr lang="en-US" altLang="da-DK"/>
              <a:t>Each B has one A </a:t>
            </a:r>
          </a:p>
        </p:txBody>
      </p:sp>
      <p:sp>
        <p:nvSpPr>
          <p:cNvPr id="20488" name="Text Box 8"/>
          <p:cNvSpPr txBox="1">
            <a:spLocks noChangeArrowheads="1"/>
          </p:cNvSpPr>
          <p:nvPr/>
        </p:nvSpPr>
        <p:spPr bwMode="auto">
          <a:xfrm>
            <a:off x="714375" y="2474913"/>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sp>
        <p:nvSpPr>
          <p:cNvPr id="20489" name="Text Box 9"/>
          <p:cNvSpPr txBox="1">
            <a:spLocks noChangeArrowheads="1"/>
          </p:cNvSpPr>
          <p:nvPr/>
        </p:nvSpPr>
        <p:spPr bwMode="auto">
          <a:xfrm>
            <a:off x="2257425" y="2474913"/>
            <a:ext cx="393700" cy="376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cxnSp>
        <p:nvCxnSpPr>
          <p:cNvPr id="20490" name="AutoShape 10"/>
          <p:cNvCxnSpPr>
            <a:cxnSpLocks noChangeShapeType="1"/>
            <a:stCxn id="20488" idx="3"/>
            <a:endCxn id="20489" idx="1"/>
          </p:cNvCxnSpPr>
          <p:nvPr/>
        </p:nvCxnSpPr>
        <p:spPr bwMode="auto">
          <a:xfrm>
            <a:off x="1122363" y="2663825"/>
            <a:ext cx="112077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491" name="Text Box 11"/>
          <p:cNvSpPr txBox="1">
            <a:spLocks noChangeArrowheads="1"/>
          </p:cNvSpPr>
          <p:nvPr/>
        </p:nvSpPr>
        <p:spPr bwMode="auto">
          <a:xfrm>
            <a:off x="1147763" y="2366963"/>
            <a:ext cx="366712"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0:1</a:t>
            </a:r>
          </a:p>
        </p:txBody>
      </p:sp>
      <p:sp>
        <p:nvSpPr>
          <p:cNvPr id="20492" name="Text Box 12"/>
          <p:cNvSpPr txBox="1">
            <a:spLocks noChangeArrowheads="1"/>
          </p:cNvSpPr>
          <p:nvPr/>
        </p:nvSpPr>
        <p:spPr bwMode="auto">
          <a:xfrm>
            <a:off x="1768475" y="2366963"/>
            <a:ext cx="479425"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1:99</a:t>
            </a:r>
            <a:endParaRPr lang="en-US" altLang="da-DK" sz="1600" b="1"/>
          </a:p>
        </p:txBody>
      </p:sp>
      <p:sp>
        <p:nvSpPr>
          <p:cNvPr id="20493" name="Text Box 13"/>
          <p:cNvSpPr txBox="1">
            <a:spLocks noChangeArrowheads="1"/>
          </p:cNvSpPr>
          <p:nvPr/>
        </p:nvSpPr>
        <p:spPr bwMode="auto">
          <a:xfrm>
            <a:off x="2949575" y="2349500"/>
            <a:ext cx="2676525" cy="622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Each A has one to 99 Bs</a:t>
            </a:r>
          </a:p>
          <a:p>
            <a:r>
              <a:rPr lang="en-US" altLang="da-DK"/>
              <a:t>Each B has zero or one A</a:t>
            </a:r>
          </a:p>
        </p:txBody>
      </p:sp>
      <p:grpSp>
        <p:nvGrpSpPr>
          <p:cNvPr id="185358" name="Group 14"/>
          <p:cNvGrpSpPr>
            <a:grpSpLocks/>
          </p:cNvGrpSpPr>
          <p:nvPr/>
        </p:nvGrpSpPr>
        <p:grpSpPr bwMode="auto">
          <a:xfrm>
            <a:off x="685800" y="3425825"/>
            <a:ext cx="7489825" cy="2289175"/>
            <a:chOff x="432" y="2158"/>
            <a:chExt cx="4718" cy="1442"/>
          </a:xfrm>
        </p:grpSpPr>
        <p:sp>
          <p:nvSpPr>
            <p:cNvPr id="20497" name="Text Box 15"/>
            <p:cNvSpPr txBox="1">
              <a:spLocks noChangeArrowheads="1"/>
            </p:cNvSpPr>
            <p:nvPr/>
          </p:nvSpPr>
          <p:spPr bwMode="auto">
            <a:xfrm>
              <a:off x="438" y="3299"/>
              <a:ext cx="4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Stay </a:t>
              </a:r>
            </a:p>
          </p:txBody>
        </p:sp>
        <p:sp>
          <p:nvSpPr>
            <p:cNvPr id="20498" name="Text Box 16"/>
            <p:cNvSpPr txBox="1">
              <a:spLocks noChangeArrowheads="1"/>
            </p:cNvSpPr>
            <p:nvPr/>
          </p:nvSpPr>
          <p:spPr bwMode="auto">
            <a:xfrm>
              <a:off x="1542" y="3299"/>
              <a:ext cx="904"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RoomState </a:t>
              </a:r>
            </a:p>
          </p:txBody>
        </p:sp>
        <p:cxnSp>
          <p:nvCxnSpPr>
            <p:cNvPr id="20499" name="AutoShape 17"/>
            <p:cNvCxnSpPr>
              <a:cxnSpLocks noChangeShapeType="1"/>
              <a:stCxn id="20497" idx="3"/>
              <a:endCxn id="20498" idx="1"/>
            </p:cNvCxnSpPr>
            <p:nvPr/>
          </p:nvCxnSpPr>
          <p:spPr bwMode="auto">
            <a:xfrm>
              <a:off x="895" y="3418"/>
              <a:ext cx="638"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0" name="Freeform 18"/>
            <p:cNvSpPr>
              <a:spLocks/>
            </p:cNvSpPr>
            <p:nvPr/>
          </p:nvSpPr>
          <p:spPr bwMode="auto">
            <a:xfrm>
              <a:off x="1089" y="3342"/>
              <a:ext cx="210" cy="157"/>
            </a:xfrm>
            <a:custGeom>
              <a:avLst/>
              <a:gdLst>
                <a:gd name="T0" fmla="*/ 0 w 954"/>
                <a:gd name="T1" fmla="*/ 4 h 714"/>
                <a:gd name="T2" fmla="*/ 5 w 954"/>
                <a:gd name="T3" fmla="*/ 0 h 714"/>
                <a:gd name="T4" fmla="*/ 10 w 954"/>
                <a:gd name="T5" fmla="*/ 4 h 714"/>
                <a:gd name="T6" fmla="*/ 5 w 954"/>
                <a:gd name="T7" fmla="*/ 8 h 714"/>
                <a:gd name="T8" fmla="*/ 0 w 954"/>
                <a:gd name="T9" fmla="*/ 4 h 7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4" h="714">
                  <a:moveTo>
                    <a:pt x="0" y="360"/>
                  </a:moveTo>
                  <a:lnTo>
                    <a:pt x="480" y="0"/>
                  </a:lnTo>
                  <a:lnTo>
                    <a:pt x="954" y="360"/>
                  </a:lnTo>
                  <a:lnTo>
                    <a:pt x="480" y="714"/>
                  </a:lnTo>
                  <a:lnTo>
                    <a:pt x="0" y="360"/>
                  </a:lnTo>
                  <a:close/>
                </a:path>
              </a:pathLst>
            </a:custGeom>
            <a:solidFill>
              <a:schemeClr val="bg1"/>
            </a:solidFill>
            <a:ln w="2857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20501" name="Text Box 19"/>
            <p:cNvSpPr txBox="1">
              <a:spLocks noChangeArrowheads="1"/>
            </p:cNvSpPr>
            <p:nvPr/>
          </p:nvSpPr>
          <p:spPr bwMode="auto">
            <a:xfrm>
              <a:off x="2570" y="3208"/>
              <a:ext cx="2310"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marL="482600" indent="-4826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1:m: Move attributes to RoomState </a:t>
              </a:r>
              <a:br>
                <a:rPr lang="en-US" altLang="da-DK"/>
              </a:br>
              <a:r>
                <a:rPr lang="en-US" altLang="da-DK"/>
                <a:t>and make a 1:m crow’s foot.</a:t>
              </a:r>
            </a:p>
          </p:txBody>
        </p:sp>
        <p:sp>
          <p:nvSpPr>
            <p:cNvPr id="20502" name="Text Box 20"/>
            <p:cNvSpPr txBox="1">
              <a:spLocks noChangeArrowheads="1"/>
            </p:cNvSpPr>
            <p:nvPr/>
          </p:nvSpPr>
          <p:spPr bwMode="auto">
            <a:xfrm>
              <a:off x="1139" y="2290"/>
              <a:ext cx="66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date, state</a:t>
              </a:r>
            </a:p>
          </p:txBody>
        </p:sp>
        <p:sp>
          <p:nvSpPr>
            <p:cNvPr id="20503" name="Text Box 21"/>
            <p:cNvSpPr txBox="1">
              <a:spLocks noChangeArrowheads="1"/>
            </p:cNvSpPr>
            <p:nvPr/>
          </p:nvSpPr>
          <p:spPr bwMode="auto">
            <a:xfrm>
              <a:off x="440" y="2573"/>
              <a:ext cx="448"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Stay </a:t>
              </a:r>
            </a:p>
          </p:txBody>
        </p:sp>
        <p:sp>
          <p:nvSpPr>
            <p:cNvPr id="20504" name="Text Box 22"/>
            <p:cNvSpPr txBox="1">
              <a:spLocks noChangeArrowheads="1"/>
            </p:cNvSpPr>
            <p:nvPr/>
          </p:nvSpPr>
          <p:spPr bwMode="auto">
            <a:xfrm>
              <a:off x="1630" y="2573"/>
              <a:ext cx="552"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Room </a:t>
              </a:r>
            </a:p>
          </p:txBody>
        </p:sp>
        <p:cxnSp>
          <p:nvCxnSpPr>
            <p:cNvPr id="20505" name="AutoShape 23"/>
            <p:cNvCxnSpPr>
              <a:cxnSpLocks noChangeShapeType="1"/>
              <a:stCxn id="20503" idx="3"/>
              <a:endCxn id="20504" idx="1"/>
            </p:cNvCxnSpPr>
            <p:nvPr/>
          </p:nvCxnSpPr>
          <p:spPr bwMode="auto">
            <a:xfrm>
              <a:off x="897" y="2692"/>
              <a:ext cx="724"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6" name="Freeform 24"/>
            <p:cNvSpPr>
              <a:spLocks/>
            </p:cNvSpPr>
            <p:nvPr/>
          </p:nvSpPr>
          <p:spPr bwMode="auto">
            <a:xfrm>
              <a:off x="1139" y="2616"/>
              <a:ext cx="210" cy="157"/>
            </a:xfrm>
            <a:custGeom>
              <a:avLst/>
              <a:gdLst>
                <a:gd name="T0" fmla="*/ 0 w 954"/>
                <a:gd name="T1" fmla="*/ 4 h 714"/>
                <a:gd name="T2" fmla="*/ 5 w 954"/>
                <a:gd name="T3" fmla="*/ 0 h 714"/>
                <a:gd name="T4" fmla="*/ 10 w 954"/>
                <a:gd name="T5" fmla="*/ 4 h 714"/>
                <a:gd name="T6" fmla="*/ 5 w 954"/>
                <a:gd name="T7" fmla="*/ 8 h 714"/>
                <a:gd name="T8" fmla="*/ 0 w 954"/>
                <a:gd name="T9" fmla="*/ 4 h 7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4" h="714">
                  <a:moveTo>
                    <a:pt x="0" y="360"/>
                  </a:moveTo>
                  <a:lnTo>
                    <a:pt x="480" y="0"/>
                  </a:lnTo>
                  <a:lnTo>
                    <a:pt x="954" y="360"/>
                  </a:lnTo>
                  <a:lnTo>
                    <a:pt x="480" y="714"/>
                  </a:lnTo>
                  <a:lnTo>
                    <a:pt x="0" y="360"/>
                  </a:lnTo>
                  <a:close/>
                </a:path>
              </a:pathLst>
            </a:custGeom>
            <a:solidFill>
              <a:schemeClr val="bg1"/>
            </a:solidFill>
            <a:ln w="2857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20507" name="Line 25"/>
            <p:cNvSpPr>
              <a:spLocks noChangeShapeType="1"/>
            </p:cNvSpPr>
            <p:nvPr/>
          </p:nvSpPr>
          <p:spPr bwMode="auto">
            <a:xfrm flipH="1">
              <a:off x="1262" y="2482"/>
              <a:ext cx="87" cy="21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20508" name="Text Box 26"/>
            <p:cNvSpPr txBox="1">
              <a:spLocks noChangeArrowheads="1"/>
            </p:cNvSpPr>
            <p:nvPr/>
          </p:nvSpPr>
          <p:spPr bwMode="auto">
            <a:xfrm>
              <a:off x="1143" y="3024"/>
              <a:ext cx="610"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#persons</a:t>
              </a:r>
            </a:p>
          </p:txBody>
        </p:sp>
        <p:sp>
          <p:nvSpPr>
            <p:cNvPr id="20509" name="Line 27"/>
            <p:cNvSpPr>
              <a:spLocks noChangeShapeType="1"/>
            </p:cNvSpPr>
            <p:nvPr/>
          </p:nvSpPr>
          <p:spPr bwMode="auto">
            <a:xfrm flipH="1">
              <a:off x="1218" y="3208"/>
              <a:ext cx="87" cy="21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20510" name="Text Box 28"/>
            <p:cNvSpPr txBox="1">
              <a:spLocks noChangeArrowheads="1"/>
            </p:cNvSpPr>
            <p:nvPr/>
          </p:nvSpPr>
          <p:spPr bwMode="auto">
            <a:xfrm>
              <a:off x="2576" y="2496"/>
              <a:ext cx="2574" cy="3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Diamond notation</a:t>
              </a:r>
              <a:endParaRPr lang="en-US" altLang="da-DK"/>
            </a:p>
            <a:p>
              <a:r>
                <a:rPr lang="en-US" altLang="da-DK"/>
                <a:t>m:m: Make diamond a connection class</a:t>
              </a:r>
            </a:p>
          </p:txBody>
        </p:sp>
        <p:sp>
          <p:nvSpPr>
            <p:cNvPr id="20511" name="Line 29"/>
            <p:cNvSpPr>
              <a:spLocks noChangeShapeType="1"/>
            </p:cNvSpPr>
            <p:nvPr/>
          </p:nvSpPr>
          <p:spPr bwMode="auto">
            <a:xfrm>
              <a:off x="432" y="2158"/>
              <a:ext cx="3806"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20512" name="Text Box 30"/>
            <p:cNvSpPr txBox="1">
              <a:spLocks noChangeArrowheads="1"/>
            </p:cNvSpPr>
            <p:nvPr/>
          </p:nvSpPr>
          <p:spPr bwMode="auto">
            <a:xfrm>
              <a:off x="941" y="2504"/>
              <a:ext cx="160"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sz="1600" b="1" noProof="1"/>
                <a:t>m</a:t>
              </a:r>
            </a:p>
          </p:txBody>
        </p:sp>
        <p:sp>
          <p:nvSpPr>
            <p:cNvPr id="20513" name="Text Box 31"/>
            <p:cNvSpPr txBox="1">
              <a:spLocks noChangeArrowheads="1"/>
            </p:cNvSpPr>
            <p:nvPr/>
          </p:nvSpPr>
          <p:spPr bwMode="auto">
            <a:xfrm>
              <a:off x="1359" y="3232"/>
              <a:ext cx="160"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sz="1600" b="1" noProof="1"/>
                <a:t>m</a:t>
              </a:r>
            </a:p>
          </p:txBody>
        </p:sp>
        <p:sp>
          <p:nvSpPr>
            <p:cNvPr id="20514" name="Text Box 32"/>
            <p:cNvSpPr txBox="1">
              <a:spLocks noChangeArrowheads="1"/>
            </p:cNvSpPr>
            <p:nvPr/>
          </p:nvSpPr>
          <p:spPr bwMode="auto">
            <a:xfrm>
              <a:off x="1402" y="2502"/>
              <a:ext cx="160"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sz="1600" b="1" noProof="1"/>
                <a:t>m</a:t>
              </a:r>
            </a:p>
          </p:txBody>
        </p:sp>
        <p:sp>
          <p:nvSpPr>
            <p:cNvPr id="20515" name="Text Box 33"/>
            <p:cNvSpPr txBox="1">
              <a:spLocks noChangeArrowheads="1"/>
            </p:cNvSpPr>
            <p:nvPr/>
          </p:nvSpPr>
          <p:spPr bwMode="auto">
            <a:xfrm>
              <a:off x="897" y="3243"/>
              <a:ext cx="117"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sz="1600" b="1" noProof="1"/>
                <a:t>1</a:t>
              </a:r>
            </a:p>
          </p:txBody>
        </p:sp>
      </p:grpSp>
      <p:sp>
        <p:nvSpPr>
          <p:cNvPr id="20495" name="Line 34"/>
          <p:cNvSpPr>
            <a:spLocks noChangeShapeType="1"/>
          </p:cNvSpPr>
          <p:nvPr/>
        </p:nvSpPr>
        <p:spPr bwMode="auto">
          <a:xfrm>
            <a:off x="685800" y="914400"/>
            <a:ext cx="60420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20496" name="Text Box 36"/>
          <p:cNvSpPr txBox="1">
            <a:spLocks noChangeArrowheads="1"/>
          </p:cNvSpPr>
          <p:nvPr/>
        </p:nvSpPr>
        <p:spPr bwMode="auto">
          <a:xfrm>
            <a:off x="449263" y="76200"/>
            <a:ext cx="7399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45EFF762-DE2E-4CE7-B629-90D422264C9B}" type="slidenum">
              <a:rPr lang="en-US" altLang="da-DK" sz="2400" b="1"/>
              <a:pPr/>
              <a:t>21</a:t>
            </a:fld>
            <a:r>
              <a:rPr lang="en-US" altLang="da-DK" sz="2400" b="1"/>
              <a:t>. </a:t>
            </a:r>
            <a:r>
              <a:rPr lang="da-DK" altLang="da-DK" sz="2400" b="1"/>
              <a:t>UID16.12A</a:t>
            </a:r>
            <a:r>
              <a:rPr lang="en-US" altLang="da-DK" sz="2400" b="1"/>
              <a:t>  Notational variations (cont.)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53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609600"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889EAAF3-B9F5-4DFD-BEBF-725DC67BC0BB}" type="slidenum">
              <a:rPr lang="da-DK" altLang="da-DK" sz="2400" b="1"/>
              <a:pPr/>
              <a:t>22</a:t>
            </a:fld>
            <a:r>
              <a:rPr lang="da-DK" altLang="da-DK" sz="2400" b="1"/>
              <a:t>. SR</a:t>
            </a:r>
            <a:r>
              <a:rPr lang="en-US" altLang="da-DK" sz="2400" b="1"/>
              <a:t>2.2F  Transformation rules</a:t>
            </a:r>
          </a:p>
        </p:txBody>
      </p:sp>
      <p:grpSp>
        <p:nvGrpSpPr>
          <p:cNvPr id="21507" name="Group 3"/>
          <p:cNvGrpSpPr>
            <a:grpSpLocks/>
          </p:cNvGrpSpPr>
          <p:nvPr/>
        </p:nvGrpSpPr>
        <p:grpSpPr bwMode="auto">
          <a:xfrm>
            <a:off x="1247775" y="903288"/>
            <a:ext cx="2832100" cy="376237"/>
            <a:chOff x="397" y="3298"/>
            <a:chExt cx="1784" cy="237"/>
          </a:xfrm>
        </p:grpSpPr>
        <p:sp>
          <p:nvSpPr>
            <p:cNvPr id="21565" name="Text Box 4"/>
            <p:cNvSpPr txBox="1">
              <a:spLocks noChangeArrowheads="1"/>
            </p:cNvSpPr>
            <p:nvPr/>
          </p:nvSpPr>
          <p:spPr bwMode="auto">
            <a:xfrm>
              <a:off x="397" y="3298"/>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sp>
          <p:nvSpPr>
            <p:cNvPr id="21566" name="Text Box 5"/>
            <p:cNvSpPr txBox="1">
              <a:spLocks noChangeArrowheads="1"/>
            </p:cNvSpPr>
            <p:nvPr/>
          </p:nvSpPr>
          <p:spPr bwMode="auto">
            <a:xfrm>
              <a:off x="1189" y="3298"/>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cxnSp>
          <p:nvCxnSpPr>
            <p:cNvPr id="21567" name="AutoShape 6"/>
            <p:cNvCxnSpPr>
              <a:cxnSpLocks noChangeShapeType="1"/>
              <a:stCxn id="21565" idx="3"/>
              <a:endCxn id="21566" idx="1"/>
            </p:cNvCxnSpPr>
            <p:nvPr/>
          </p:nvCxnSpPr>
          <p:spPr bwMode="auto">
            <a:xfrm>
              <a:off x="654" y="3417"/>
              <a:ext cx="526"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68" name="Group 7"/>
            <p:cNvGrpSpPr>
              <a:grpSpLocks/>
            </p:cNvGrpSpPr>
            <p:nvPr/>
          </p:nvGrpSpPr>
          <p:grpSpPr bwMode="auto">
            <a:xfrm rot="16200000" flipH="1">
              <a:off x="1069" y="3362"/>
              <a:ext cx="128" cy="106"/>
              <a:chOff x="1918" y="3762"/>
              <a:chExt cx="128" cy="106"/>
            </a:xfrm>
          </p:grpSpPr>
          <p:sp>
            <p:nvSpPr>
              <p:cNvPr id="21574" name="Line 8"/>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75" name="Line 9"/>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69" name="Text Box 10"/>
            <p:cNvSpPr txBox="1">
              <a:spLocks noChangeArrowheads="1"/>
            </p:cNvSpPr>
            <p:nvPr/>
          </p:nvSpPr>
          <p:spPr bwMode="auto">
            <a:xfrm>
              <a:off x="1933" y="3298"/>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 </a:t>
              </a:r>
            </a:p>
          </p:txBody>
        </p:sp>
        <p:cxnSp>
          <p:nvCxnSpPr>
            <p:cNvPr id="21570" name="AutoShape 11"/>
            <p:cNvCxnSpPr>
              <a:cxnSpLocks noChangeShapeType="1"/>
              <a:stCxn id="21566" idx="3"/>
              <a:endCxn id="21569" idx="1"/>
            </p:cNvCxnSpPr>
            <p:nvPr/>
          </p:nvCxnSpPr>
          <p:spPr bwMode="auto">
            <a:xfrm>
              <a:off x="1446" y="3417"/>
              <a:ext cx="478"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71" name="Group 12"/>
            <p:cNvGrpSpPr>
              <a:grpSpLocks/>
            </p:cNvGrpSpPr>
            <p:nvPr/>
          </p:nvGrpSpPr>
          <p:grpSpPr bwMode="auto">
            <a:xfrm rot="16200000" flipH="1">
              <a:off x="1813" y="3362"/>
              <a:ext cx="128" cy="106"/>
              <a:chOff x="1918" y="3762"/>
              <a:chExt cx="128" cy="106"/>
            </a:xfrm>
          </p:grpSpPr>
          <p:sp>
            <p:nvSpPr>
              <p:cNvPr id="21572" name="Line 13"/>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73" name="Line 14"/>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grpSp>
        <p:nvGrpSpPr>
          <p:cNvPr id="21508" name="Group 15"/>
          <p:cNvGrpSpPr>
            <a:grpSpLocks/>
          </p:cNvGrpSpPr>
          <p:nvPr/>
        </p:nvGrpSpPr>
        <p:grpSpPr bwMode="auto">
          <a:xfrm>
            <a:off x="1247775" y="1817688"/>
            <a:ext cx="2832100" cy="376237"/>
            <a:chOff x="417" y="3874"/>
            <a:chExt cx="1784" cy="237"/>
          </a:xfrm>
        </p:grpSpPr>
        <p:sp>
          <p:nvSpPr>
            <p:cNvPr id="21559" name="Text Box 16"/>
            <p:cNvSpPr txBox="1">
              <a:spLocks noChangeArrowheads="1"/>
            </p:cNvSpPr>
            <p:nvPr/>
          </p:nvSpPr>
          <p:spPr bwMode="auto">
            <a:xfrm>
              <a:off x="417" y="3874"/>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sp>
          <p:nvSpPr>
            <p:cNvPr id="21560" name="Text Box 17"/>
            <p:cNvSpPr txBox="1">
              <a:spLocks noChangeArrowheads="1"/>
            </p:cNvSpPr>
            <p:nvPr/>
          </p:nvSpPr>
          <p:spPr bwMode="auto">
            <a:xfrm>
              <a:off x="1953" y="3874"/>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 </a:t>
              </a:r>
            </a:p>
          </p:txBody>
        </p:sp>
        <p:cxnSp>
          <p:nvCxnSpPr>
            <p:cNvPr id="21561" name="AutoShape 18"/>
            <p:cNvCxnSpPr>
              <a:cxnSpLocks noChangeShapeType="1"/>
              <a:stCxn id="21559" idx="3"/>
              <a:endCxn id="21560" idx="1"/>
            </p:cNvCxnSpPr>
            <p:nvPr/>
          </p:nvCxnSpPr>
          <p:spPr bwMode="auto">
            <a:xfrm>
              <a:off x="674" y="3993"/>
              <a:ext cx="1270"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62" name="Group 19"/>
            <p:cNvGrpSpPr>
              <a:grpSpLocks/>
            </p:cNvGrpSpPr>
            <p:nvPr/>
          </p:nvGrpSpPr>
          <p:grpSpPr bwMode="auto">
            <a:xfrm rot="16200000" flipH="1">
              <a:off x="1833" y="3938"/>
              <a:ext cx="128" cy="106"/>
              <a:chOff x="1918" y="3762"/>
              <a:chExt cx="128" cy="106"/>
            </a:xfrm>
          </p:grpSpPr>
          <p:sp>
            <p:nvSpPr>
              <p:cNvPr id="21563" name="Line 20"/>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64" name="Line 21"/>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sp>
        <p:nvSpPr>
          <p:cNvPr id="21509" name="AutoShape 22"/>
          <p:cNvSpPr>
            <a:spLocks noChangeArrowheads="1"/>
          </p:cNvSpPr>
          <p:nvPr/>
        </p:nvSpPr>
        <p:spPr bwMode="auto">
          <a:xfrm>
            <a:off x="2589213" y="1373188"/>
            <a:ext cx="252412" cy="549275"/>
          </a:xfrm>
          <a:prstGeom prst="downArrow">
            <a:avLst>
              <a:gd name="adj1" fmla="val 50000"/>
              <a:gd name="adj2" fmla="val 54403"/>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21510" name="Group 23"/>
          <p:cNvGrpSpPr>
            <a:grpSpLocks/>
          </p:cNvGrpSpPr>
          <p:nvPr/>
        </p:nvGrpSpPr>
        <p:grpSpPr bwMode="auto">
          <a:xfrm>
            <a:off x="1247775" y="2998788"/>
            <a:ext cx="2822575" cy="376237"/>
            <a:chOff x="417" y="4618"/>
            <a:chExt cx="1778" cy="237"/>
          </a:xfrm>
        </p:grpSpPr>
        <p:sp>
          <p:nvSpPr>
            <p:cNvPr id="21548" name="Text Box 24"/>
            <p:cNvSpPr txBox="1">
              <a:spLocks noChangeArrowheads="1"/>
            </p:cNvSpPr>
            <p:nvPr/>
          </p:nvSpPr>
          <p:spPr bwMode="auto">
            <a:xfrm>
              <a:off x="417" y="4618"/>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sp>
          <p:nvSpPr>
            <p:cNvPr id="21549" name="Text Box 25"/>
            <p:cNvSpPr txBox="1">
              <a:spLocks noChangeArrowheads="1"/>
            </p:cNvSpPr>
            <p:nvPr/>
          </p:nvSpPr>
          <p:spPr bwMode="auto">
            <a:xfrm>
              <a:off x="1209" y="4618"/>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B </a:t>
              </a:r>
            </a:p>
          </p:txBody>
        </p:sp>
        <p:cxnSp>
          <p:nvCxnSpPr>
            <p:cNvPr id="21550" name="AutoShape 26"/>
            <p:cNvCxnSpPr>
              <a:cxnSpLocks noChangeShapeType="1"/>
              <a:stCxn id="21548" idx="3"/>
              <a:endCxn id="21549" idx="1"/>
            </p:cNvCxnSpPr>
            <p:nvPr/>
          </p:nvCxnSpPr>
          <p:spPr bwMode="auto">
            <a:xfrm>
              <a:off x="674" y="4737"/>
              <a:ext cx="526"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51" name="Group 27"/>
            <p:cNvGrpSpPr>
              <a:grpSpLocks/>
            </p:cNvGrpSpPr>
            <p:nvPr/>
          </p:nvGrpSpPr>
          <p:grpSpPr bwMode="auto">
            <a:xfrm rot="16200000" flipH="1">
              <a:off x="1089" y="4682"/>
              <a:ext cx="128" cy="106"/>
              <a:chOff x="1918" y="3762"/>
              <a:chExt cx="128" cy="106"/>
            </a:xfrm>
          </p:grpSpPr>
          <p:sp>
            <p:nvSpPr>
              <p:cNvPr id="21557" name="Line 28"/>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58" name="Line 29"/>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52" name="Text Box 30"/>
            <p:cNvSpPr txBox="1">
              <a:spLocks noChangeArrowheads="1"/>
            </p:cNvSpPr>
            <p:nvPr/>
          </p:nvSpPr>
          <p:spPr bwMode="auto">
            <a:xfrm>
              <a:off x="1947" y="4618"/>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 </a:t>
              </a:r>
            </a:p>
          </p:txBody>
        </p:sp>
        <p:cxnSp>
          <p:nvCxnSpPr>
            <p:cNvPr id="21553" name="AutoShape 31"/>
            <p:cNvCxnSpPr>
              <a:cxnSpLocks noChangeShapeType="1"/>
              <a:stCxn id="21549" idx="3"/>
              <a:endCxn id="21552" idx="1"/>
            </p:cNvCxnSpPr>
            <p:nvPr/>
          </p:nvCxnSpPr>
          <p:spPr bwMode="auto">
            <a:xfrm>
              <a:off x="1466" y="4737"/>
              <a:ext cx="472"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54" name="Group 32"/>
            <p:cNvGrpSpPr>
              <a:grpSpLocks/>
            </p:cNvGrpSpPr>
            <p:nvPr/>
          </p:nvGrpSpPr>
          <p:grpSpPr bwMode="auto">
            <a:xfrm rot="5400000">
              <a:off x="1443" y="4682"/>
              <a:ext cx="128" cy="106"/>
              <a:chOff x="1918" y="3762"/>
              <a:chExt cx="128" cy="106"/>
            </a:xfrm>
          </p:grpSpPr>
          <p:sp>
            <p:nvSpPr>
              <p:cNvPr id="21555" name="Line 33"/>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56" name="Line 34"/>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grpSp>
        <p:nvGrpSpPr>
          <p:cNvPr id="21511" name="Group 35"/>
          <p:cNvGrpSpPr>
            <a:grpSpLocks/>
          </p:cNvGrpSpPr>
          <p:nvPr/>
        </p:nvGrpSpPr>
        <p:grpSpPr bwMode="auto">
          <a:xfrm>
            <a:off x="1247775" y="3913188"/>
            <a:ext cx="2803525" cy="376237"/>
            <a:chOff x="426" y="5194"/>
            <a:chExt cx="1766" cy="237"/>
          </a:xfrm>
        </p:grpSpPr>
        <p:sp>
          <p:nvSpPr>
            <p:cNvPr id="21539" name="Text Box 36"/>
            <p:cNvSpPr txBox="1">
              <a:spLocks noChangeArrowheads="1"/>
            </p:cNvSpPr>
            <p:nvPr/>
          </p:nvSpPr>
          <p:spPr bwMode="auto">
            <a:xfrm>
              <a:off x="426" y="5194"/>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A </a:t>
              </a:r>
            </a:p>
          </p:txBody>
        </p:sp>
        <p:grpSp>
          <p:nvGrpSpPr>
            <p:cNvPr id="21540" name="Group 37"/>
            <p:cNvGrpSpPr>
              <a:grpSpLocks/>
            </p:cNvGrpSpPr>
            <p:nvPr/>
          </p:nvGrpSpPr>
          <p:grpSpPr bwMode="auto">
            <a:xfrm rot="16200000" flipH="1">
              <a:off x="1827" y="5258"/>
              <a:ext cx="128" cy="106"/>
              <a:chOff x="1918" y="3762"/>
              <a:chExt cx="128" cy="106"/>
            </a:xfrm>
          </p:grpSpPr>
          <p:sp>
            <p:nvSpPr>
              <p:cNvPr id="21546" name="Line 38"/>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47" name="Line 39"/>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41" name="Text Box 40"/>
            <p:cNvSpPr txBox="1">
              <a:spLocks noChangeArrowheads="1"/>
            </p:cNvSpPr>
            <p:nvPr/>
          </p:nvSpPr>
          <p:spPr bwMode="auto">
            <a:xfrm>
              <a:off x="1944" y="5194"/>
              <a:ext cx="248" cy="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C </a:t>
              </a:r>
            </a:p>
          </p:txBody>
        </p:sp>
        <p:cxnSp>
          <p:nvCxnSpPr>
            <p:cNvPr id="21542" name="AutoShape 41"/>
            <p:cNvCxnSpPr>
              <a:cxnSpLocks noChangeShapeType="1"/>
              <a:stCxn id="21539" idx="3"/>
              <a:endCxn id="21541" idx="1"/>
            </p:cNvCxnSpPr>
            <p:nvPr/>
          </p:nvCxnSpPr>
          <p:spPr bwMode="auto">
            <a:xfrm>
              <a:off x="683" y="5313"/>
              <a:ext cx="1252"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43" name="Group 42"/>
            <p:cNvGrpSpPr>
              <a:grpSpLocks/>
            </p:cNvGrpSpPr>
            <p:nvPr/>
          </p:nvGrpSpPr>
          <p:grpSpPr bwMode="auto">
            <a:xfrm rot="5400000">
              <a:off x="672" y="5258"/>
              <a:ext cx="128" cy="106"/>
              <a:chOff x="1918" y="3762"/>
              <a:chExt cx="128" cy="106"/>
            </a:xfrm>
          </p:grpSpPr>
          <p:sp>
            <p:nvSpPr>
              <p:cNvPr id="21544" name="Line 43"/>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45" name="Line 44"/>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sp>
        <p:nvSpPr>
          <p:cNvPr id="21512" name="AutoShape 45"/>
          <p:cNvSpPr>
            <a:spLocks noChangeArrowheads="1"/>
          </p:cNvSpPr>
          <p:nvPr/>
        </p:nvSpPr>
        <p:spPr bwMode="auto">
          <a:xfrm>
            <a:off x="2589213" y="3455988"/>
            <a:ext cx="252412" cy="549275"/>
          </a:xfrm>
          <a:prstGeom prst="downArrow">
            <a:avLst>
              <a:gd name="adj1" fmla="val 50000"/>
              <a:gd name="adj2" fmla="val 54403"/>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21513" name="Text Box 46"/>
          <p:cNvSpPr txBox="1">
            <a:spLocks noChangeArrowheads="1"/>
          </p:cNvSpPr>
          <p:nvPr/>
        </p:nvSpPr>
        <p:spPr bwMode="auto">
          <a:xfrm>
            <a:off x="4279900" y="1227138"/>
            <a:ext cx="3095625" cy="622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Two feet facing the same way</a:t>
            </a:r>
          </a:p>
          <a:p>
            <a:r>
              <a:rPr lang="en-US" altLang="da-DK"/>
              <a:t>make one long foot</a:t>
            </a:r>
          </a:p>
        </p:txBody>
      </p:sp>
      <p:sp>
        <p:nvSpPr>
          <p:cNvPr id="21514" name="Text Box 47"/>
          <p:cNvSpPr txBox="1">
            <a:spLocks noChangeArrowheads="1"/>
          </p:cNvSpPr>
          <p:nvPr/>
        </p:nvSpPr>
        <p:spPr bwMode="auto">
          <a:xfrm>
            <a:off x="4378325" y="3319463"/>
            <a:ext cx="2740025" cy="622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Two feet facing opposite</a:t>
            </a:r>
          </a:p>
          <a:p>
            <a:r>
              <a:rPr lang="en-US" altLang="da-DK"/>
              <a:t>ways make many-to-many</a:t>
            </a:r>
          </a:p>
        </p:txBody>
      </p:sp>
      <p:sp>
        <p:nvSpPr>
          <p:cNvPr id="21515" name="Text Box 48"/>
          <p:cNvSpPr txBox="1">
            <a:spLocks noChangeArrowheads="1"/>
          </p:cNvSpPr>
          <p:nvPr/>
        </p:nvSpPr>
        <p:spPr bwMode="auto">
          <a:xfrm>
            <a:off x="1250950" y="5075238"/>
            <a:ext cx="711200" cy="376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Stay </a:t>
            </a:r>
          </a:p>
        </p:txBody>
      </p:sp>
      <p:grpSp>
        <p:nvGrpSpPr>
          <p:cNvPr id="21516" name="Group 49"/>
          <p:cNvGrpSpPr>
            <a:grpSpLocks/>
          </p:cNvGrpSpPr>
          <p:nvPr/>
        </p:nvGrpSpPr>
        <p:grpSpPr bwMode="auto">
          <a:xfrm rot="16200000" flipH="1">
            <a:off x="3614738" y="5176837"/>
            <a:ext cx="203200" cy="168275"/>
            <a:chOff x="1918" y="3762"/>
            <a:chExt cx="128" cy="106"/>
          </a:xfrm>
        </p:grpSpPr>
        <p:sp>
          <p:nvSpPr>
            <p:cNvPr id="21537" name="Line 50"/>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38" name="Line 51"/>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17" name="Text Box 52"/>
          <p:cNvSpPr txBox="1">
            <a:spLocks noChangeArrowheads="1"/>
          </p:cNvSpPr>
          <p:nvPr/>
        </p:nvSpPr>
        <p:spPr bwMode="auto">
          <a:xfrm>
            <a:off x="3806825" y="5076825"/>
            <a:ext cx="876300" cy="37623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Room </a:t>
            </a:r>
          </a:p>
        </p:txBody>
      </p:sp>
      <p:cxnSp>
        <p:nvCxnSpPr>
          <p:cNvPr id="21518" name="AutoShape 53"/>
          <p:cNvCxnSpPr>
            <a:cxnSpLocks noChangeShapeType="1"/>
            <a:stCxn id="21515" idx="3"/>
            <a:endCxn id="21517" idx="1"/>
          </p:cNvCxnSpPr>
          <p:nvPr/>
        </p:nvCxnSpPr>
        <p:spPr bwMode="auto">
          <a:xfrm>
            <a:off x="1976438" y="5264150"/>
            <a:ext cx="1816100" cy="158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19" name="Group 54"/>
          <p:cNvGrpSpPr>
            <a:grpSpLocks/>
          </p:cNvGrpSpPr>
          <p:nvPr/>
        </p:nvGrpSpPr>
        <p:grpSpPr bwMode="auto">
          <a:xfrm rot="5400000">
            <a:off x="1933576" y="5176837"/>
            <a:ext cx="203200" cy="168275"/>
            <a:chOff x="1918" y="3762"/>
            <a:chExt cx="128" cy="106"/>
          </a:xfrm>
        </p:grpSpPr>
        <p:sp>
          <p:nvSpPr>
            <p:cNvPr id="21535" name="Line 55"/>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36" name="Line 56"/>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20" name="Text Box 57"/>
          <p:cNvSpPr txBox="1">
            <a:spLocks noChangeArrowheads="1"/>
          </p:cNvSpPr>
          <p:nvPr/>
        </p:nvSpPr>
        <p:spPr bwMode="auto">
          <a:xfrm>
            <a:off x="1260475" y="6151563"/>
            <a:ext cx="711200" cy="376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Stay </a:t>
            </a:r>
          </a:p>
        </p:txBody>
      </p:sp>
      <p:sp>
        <p:nvSpPr>
          <p:cNvPr id="21521" name="Text Box 58"/>
          <p:cNvSpPr txBox="1">
            <a:spLocks noChangeArrowheads="1"/>
          </p:cNvSpPr>
          <p:nvPr/>
        </p:nvSpPr>
        <p:spPr bwMode="auto">
          <a:xfrm>
            <a:off x="2466975" y="6015038"/>
            <a:ext cx="812800" cy="6508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Room</a:t>
            </a:r>
          </a:p>
          <a:p>
            <a:pPr algn="ctr"/>
            <a:r>
              <a:rPr lang="en-US" altLang="da-DK" b="1"/>
              <a:t>state </a:t>
            </a:r>
          </a:p>
        </p:txBody>
      </p:sp>
      <p:cxnSp>
        <p:nvCxnSpPr>
          <p:cNvPr id="21522" name="AutoShape 59"/>
          <p:cNvCxnSpPr>
            <a:cxnSpLocks noChangeShapeType="1"/>
            <a:stCxn id="21520" idx="3"/>
            <a:endCxn id="21521" idx="1"/>
          </p:cNvCxnSpPr>
          <p:nvPr/>
        </p:nvCxnSpPr>
        <p:spPr bwMode="auto">
          <a:xfrm>
            <a:off x="1985963" y="6340475"/>
            <a:ext cx="46672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23" name="Group 60"/>
          <p:cNvGrpSpPr>
            <a:grpSpLocks/>
          </p:cNvGrpSpPr>
          <p:nvPr/>
        </p:nvGrpSpPr>
        <p:grpSpPr bwMode="auto">
          <a:xfrm rot="16200000" flipH="1">
            <a:off x="2276476" y="6253162"/>
            <a:ext cx="203200" cy="168275"/>
            <a:chOff x="1918" y="3762"/>
            <a:chExt cx="128" cy="106"/>
          </a:xfrm>
        </p:grpSpPr>
        <p:sp>
          <p:nvSpPr>
            <p:cNvPr id="21533" name="Line 61"/>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34" name="Line 62"/>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24" name="Text Box 63"/>
          <p:cNvSpPr txBox="1">
            <a:spLocks noChangeArrowheads="1"/>
          </p:cNvSpPr>
          <p:nvPr/>
        </p:nvSpPr>
        <p:spPr bwMode="auto">
          <a:xfrm>
            <a:off x="3835400" y="6151563"/>
            <a:ext cx="876300" cy="37623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 Room </a:t>
            </a:r>
          </a:p>
        </p:txBody>
      </p:sp>
      <p:cxnSp>
        <p:nvCxnSpPr>
          <p:cNvPr id="21525" name="AutoShape 64"/>
          <p:cNvCxnSpPr>
            <a:cxnSpLocks noChangeShapeType="1"/>
            <a:stCxn id="21521" idx="3"/>
            <a:endCxn id="21524" idx="1"/>
          </p:cNvCxnSpPr>
          <p:nvPr/>
        </p:nvCxnSpPr>
        <p:spPr bwMode="auto">
          <a:xfrm>
            <a:off x="3294063" y="6340475"/>
            <a:ext cx="527050"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526" name="Group 65"/>
          <p:cNvGrpSpPr>
            <a:grpSpLocks/>
          </p:cNvGrpSpPr>
          <p:nvPr/>
        </p:nvGrpSpPr>
        <p:grpSpPr bwMode="auto">
          <a:xfrm rot="5400000">
            <a:off x="3267076" y="6253162"/>
            <a:ext cx="203200" cy="168275"/>
            <a:chOff x="1918" y="3762"/>
            <a:chExt cx="128" cy="106"/>
          </a:xfrm>
        </p:grpSpPr>
        <p:sp>
          <p:nvSpPr>
            <p:cNvPr id="21531" name="Line 66"/>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1532" name="Line 67"/>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1527" name="AutoShape 68"/>
          <p:cNvSpPr>
            <a:spLocks noChangeArrowheads="1"/>
          </p:cNvSpPr>
          <p:nvPr/>
        </p:nvSpPr>
        <p:spPr bwMode="auto">
          <a:xfrm>
            <a:off x="2751138" y="5384800"/>
            <a:ext cx="252412" cy="549275"/>
          </a:xfrm>
          <a:prstGeom prst="downArrow">
            <a:avLst>
              <a:gd name="adj1" fmla="val 50000"/>
              <a:gd name="adj2" fmla="val 54403"/>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21528" name="Text Box 69"/>
          <p:cNvSpPr txBox="1">
            <a:spLocks noChangeArrowheads="1"/>
          </p:cNvSpPr>
          <p:nvPr/>
        </p:nvSpPr>
        <p:spPr bwMode="auto">
          <a:xfrm>
            <a:off x="5083175" y="5292725"/>
            <a:ext cx="1622425" cy="896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a:t>Resolve many-</a:t>
            </a:r>
          </a:p>
          <a:p>
            <a:r>
              <a:rPr lang="en-US" altLang="da-DK"/>
              <a:t>to-many with a </a:t>
            </a:r>
          </a:p>
          <a:p>
            <a:r>
              <a:rPr lang="en-US" altLang="da-DK"/>
              <a:t>connection box</a:t>
            </a:r>
          </a:p>
        </p:txBody>
      </p:sp>
      <p:sp>
        <p:nvSpPr>
          <p:cNvPr id="21529" name="Line 70"/>
          <p:cNvSpPr>
            <a:spLocks noChangeShapeType="1"/>
          </p:cNvSpPr>
          <p:nvPr/>
        </p:nvSpPr>
        <p:spPr bwMode="auto">
          <a:xfrm>
            <a:off x="685800" y="4716463"/>
            <a:ext cx="701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21530" name="Line 71"/>
          <p:cNvSpPr>
            <a:spLocks noChangeShapeType="1"/>
          </p:cNvSpPr>
          <p:nvPr/>
        </p:nvSpPr>
        <p:spPr bwMode="auto">
          <a:xfrm>
            <a:off x="685800" y="2563813"/>
            <a:ext cx="7010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spect="1" noChangeArrowheads="1"/>
          </p:cNvSpPr>
          <p:nvPr/>
        </p:nvSpPr>
        <p:spPr bwMode="auto">
          <a:xfrm>
            <a:off x="649288" y="2097088"/>
            <a:ext cx="533400" cy="303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Line</a:t>
            </a:r>
          </a:p>
        </p:txBody>
      </p:sp>
      <p:sp>
        <p:nvSpPr>
          <p:cNvPr id="22531" name="Rectangle 3"/>
          <p:cNvSpPr>
            <a:spLocks noChangeAspect="1" noChangeArrowheads="1"/>
          </p:cNvSpPr>
          <p:nvPr/>
        </p:nvSpPr>
        <p:spPr bwMode="auto">
          <a:xfrm>
            <a:off x="1481138" y="1978025"/>
            <a:ext cx="8001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Class</a:t>
            </a:r>
          </a:p>
          <a:p>
            <a:pPr algn="ctr"/>
            <a:r>
              <a:rPr lang="en-US" altLang="da-DK"/>
              <a:t>activity</a:t>
            </a:r>
          </a:p>
        </p:txBody>
      </p:sp>
      <p:sp>
        <p:nvSpPr>
          <p:cNvPr id="22532" name="Rectangle 4"/>
          <p:cNvSpPr>
            <a:spLocks noChangeAspect="1" noChangeArrowheads="1"/>
          </p:cNvSpPr>
          <p:nvPr/>
        </p:nvSpPr>
        <p:spPr bwMode="auto">
          <a:xfrm>
            <a:off x="2965450" y="2111375"/>
            <a:ext cx="9525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Request</a:t>
            </a:r>
          </a:p>
        </p:txBody>
      </p:sp>
      <p:sp>
        <p:nvSpPr>
          <p:cNvPr id="22533" name="Rectangle 5"/>
          <p:cNvSpPr>
            <a:spLocks noChangeAspect="1" noChangeArrowheads="1"/>
          </p:cNvSpPr>
          <p:nvPr/>
        </p:nvSpPr>
        <p:spPr bwMode="auto">
          <a:xfrm>
            <a:off x="4562475" y="1978025"/>
            <a:ext cx="9525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Request</a:t>
            </a:r>
          </a:p>
          <a:p>
            <a:pPr algn="ctr"/>
            <a:r>
              <a:rPr lang="en-US" altLang="da-DK"/>
              <a:t>hour</a:t>
            </a:r>
          </a:p>
        </p:txBody>
      </p:sp>
      <p:sp>
        <p:nvSpPr>
          <p:cNvPr id="22534" name="Rectangle 6"/>
          <p:cNvSpPr>
            <a:spLocks noChangeAspect="1" noChangeArrowheads="1"/>
          </p:cNvSpPr>
          <p:nvPr/>
        </p:nvSpPr>
        <p:spPr bwMode="auto">
          <a:xfrm>
            <a:off x="6208713" y="1978025"/>
            <a:ext cx="711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a:p>
            <a:pPr algn="ctr"/>
            <a:r>
              <a:rPr lang="en-US" altLang="da-DK"/>
              <a:t>hour</a:t>
            </a:r>
          </a:p>
        </p:txBody>
      </p:sp>
      <p:sp>
        <p:nvSpPr>
          <p:cNvPr id="22535" name="Rectangle 7"/>
          <p:cNvSpPr>
            <a:spLocks noChangeAspect="1" noChangeArrowheads="1"/>
          </p:cNvSpPr>
          <p:nvPr/>
        </p:nvSpPr>
        <p:spPr bwMode="auto">
          <a:xfrm>
            <a:off x="7654925" y="2111375"/>
            <a:ext cx="7112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p:txBody>
      </p:sp>
      <p:sp>
        <p:nvSpPr>
          <p:cNvPr id="22536" name="Rectangle 8"/>
          <p:cNvSpPr>
            <a:spLocks noChangeAspect="1" noChangeArrowheads="1"/>
          </p:cNvSpPr>
          <p:nvPr/>
        </p:nvSpPr>
        <p:spPr bwMode="auto">
          <a:xfrm>
            <a:off x="7527925" y="920750"/>
            <a:ext cx="965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Contract</a:t>
            </a:r>
          </a:p>
          <a:p>
            <a:pPr algn="ctr"/>
            <a:r>
              <a:rPr lang="en-US" altLang="da-DK"/>
              <a:t>period</a:t>
            </a:r>
          </a:p>
        </p:txBody>
      </p:sp>
      <p:sp>
        <p:nvSpPr>
          <p:cNvPr id="22537" name="Rectangle 9"/>
          <p:cNvSpPr>
            <a:spLocks noChangeAspect="1" noChangeArrowheads="1"/>
          </p:cNvSpPr>
          <p:nvPr/>
        </p:nvSpPr>
        <p:spPr bwMode="auto">
          <a:xfrm>
            <a:off x="1462088" y="1035050"/>
            <a:ext cx="8255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Activity</a:t>
            </a:r>
          </a:p>
        </p:txBody>
      </p:sp>
      <p:sp>
        <p:nvSpPr>
          <p:cNvPr id="22538" name="Rectangle 10"/>
          <p:cNvSpPr>
            <a:spLocks noChangeAspect="1" noChangeArrowheads="1"/>
          </p:cNvSpPr>
          <p:nvPr/>
        </p:nvSpPr>
        <p:spPr bwMode="auto">
          <a:xfrm>
            <a:off x="1544638" y="3021013"/>
            <a:ext cx="673100" cy="303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Class</a:t>
            </a:r>
          </a:p>
        </p:txBody>
      </p:sp>
      <p:sp>
        <p:nvSpPr>
          <p:cNvPr id="22539" name="Rectangle 11"/>
          <p:cNvSpPr>
            <a:spLocks noChangeAspect="1" noChangeArrowheads="1"/>
          </p:cNvSpPr>
          <p:nvPr/>
        </p:nvSpPr>
        <p:spPr bwMode="auto">
          <a:xfrm>
            <a:off x="1544638" y="3978275"/>
            <a:ext cx="6731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Class</a:t>
            </a:r>
          </a:p>
          <a:p>
            <a:pPr algn="ctr"/>
            <a:r>
              <a:rPr lang="en-US" altLang="da-DK"/>
              <a:t>hours</a:t>
            </a:r>
          </a:p>
        </p:txBody>
      </p:sp>
      <p:sp>
        <p:nvSpPr>
          <p:cNvPr id="22540" name="Rectangle 12"/>
          <p:cNvSpPr>
            <a:spLocks noChangeAspect="1" noChangeArrowheads="1"/>
          </p:cNvSpPr>
          <p:nvPr/>
        </p:nvSpPr>
        <p:spPr bwMode="auto">
          <a:xfrm>
            <a:off x="1576388" y="5078413"/>
            <a:ext cx="6096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Time</a:t>
            </a:r>
          </a:p>
          <a:p>
            <a:pPr algn="ctr"/>
            <a:r>
              <a:rPr lang="en-US" altLang="da-DK"/>
              <a:t>table</a:t>
            </a:r>
          </a:p>
        </p:txBody>
      </p:sp>
      <p:sp>
        <p:nvSpPr>
          <p:cNvPr id="22541" name="Rectangle 13"/>
          <p:cNvSpPr>
            <a:spLocks noChangeAspect="1" noChangeArrowheads="1"/>
          </p:cNvSpPr>
          <p:nvPr/>
        </p:nvSpPr>
        <p:spPr bwMode="auto">
          <a:xfrm>
            <a:off x="3146425" y="5214938"/>
            <a:ext cx="584200" cy="303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User</a:t>
            </a:r>
          </a:p>
        </p:txBody>
      </p:sp>
      <p:sp>
        <p:nvSpPr>
          <p:cNvPr id="22542" name="Rectangle 14"/>
          <p:cNvSpPr>
            <a:spLocks noChangeAspect="1" noChangeArrowheads="1"/>
          </p:cNvSpPr>
          <p:nvPr/>
        </p:nvSpPr>
        <p:spPr bwMode="auto">
          <a:xfrm>
            <a:off x="4581525" y="5078413"/>
            <a:ext cx="9144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User</a:t>
            </a:r>
          </a:p>
          <a:p>
            <a:pPr algn="ctr"/>
            <a:r>
              <a:rPr lang="en-US" altLang="da-DK"/>
              <a:t>authoriz</a:t>
            </a:r>
          </a:p>
        </p:txBody>
      </p:sp>
      <p:sp>
        <p:nvSpPr>
          <p:cNvPr id="22543" name="Rectangle 15"/>
          <p:cNvSpPr>
            <a:spLocks noChangeAspect="1" noChangeArrowheads="1"/>
          </p:cNvSpPr>
          <p:nvPr/>
        </p:nvSpPr>
        <p:spPr bwMode="auto">
          <a:xfrm>
            <a:off x="6092825" y="5078413"/>
            <a:ext cx="9398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Authoriz</a:t>
            </a:r>
          </a:p>
          <a:p>
            <a:pPr algn="ctr"/>
            <a:r>
              <a:rPr lang="en-US" altLang="da-DK"/>
              <a:t>type</a:t>
            </a:r>
          </a:p>
        </p:txBody>
      </p:sp>
      <p:sp>
        <p:nvSpPr>
          <p:cNvPr id="22544" name="Rectangle 16"/>
          <p:cNvSpPr>
            <a:spLocks noChangeAspect="1" noChangeArrowheads="1"/>
          </p:cNvSpPr>
          <p:nvPr/>
        </p:nvSpPr>
        <p:spPr bwMode="auto">
          <a:xfrm>
            <a:off x="7540625" y="2906713"/>
            <a:ext cx="9398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a:p>
            <a:pPr algn="ctr"/>
            <a:r>
              <a:rPr lang="en-US" altLang="da-DK"/>
              <a:t>property</a:t>
            </a:r>
          </a:p>
        </p:txBody>
      </p:sp>
      <p:sp>
        <p:nvSpPr>
          <p:cNvPr id="22545" name="Rectangle 17"/>
          <p:cNvSpPr>
            <a:spLocks noChangeAspect="1" noChangeArrowheads="1"/>
          </p:cNvSpPr>
          <p:nvPr/>
        </p:nvSpPr>
        <p:spPr bwMode="auto">
          <a:xfrm>
            <a:off x="7527925" y="4105275"/>
            <a:ext cx="9652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Property</a:t>
            </a:r>
          </a:p>
        </p:txBody>
      </p:sp>
      <p:sp>
        <p:nvSpPr>
          <p:cNvPr id="22546" name="Rectangle 18"/>
          <p:cNvSpPr>
            <a:spLocks noChangeAspect="1" noChangeArrowheads="1"/>
          </p:cNvSpPr>
          <p:nvPr/>
        </p:nvSpPr>
        <p:spPr bwMode="auto">
          <a:xfrm>
            <a:off x="4556125" y="3978275"/>
            <a:ext cx="965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Property</a:t>
            </a:r>
          </a:p>
          <a:p>
            <a:pPr algn="ctr"/>
            <a:r>
              <a:rPr lang="en-US" altLang="da-DK"/>
              <a:t>wish</a:t>
            </a:r>
          </a:p>
        </p:txBody>
      </p:sp>
      <p:sp>
        <p:nvSpPr>
          <p:cNvPr id="22547" name="Rectangle 19"/>
          <p:cNvSpPr>
            <a:spLocks noChangeAspect="1" noChangeArrowheads="1"/>
          </p:cNvSpPr>
          <p:nvPr/>
        </p:nvSpPr>
        <p:spPr bwMode="auto">
          <a:xfrm>
            <a:off x="4683125" y="2911475"/>
            <a:ext cx="711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a:p>
            <a:pPr algn="ctr"/>
            <a:r>
              <a:rPr lang="en-US" altLang="da-DK"/>
              <a:t>wish</a:t>
            </a:r>
          </a:p>
        </p:txBody>
      </p:sp>
      <p:sp>
        <p:nvSpPr>
          <p:cNvPr id="22548" name="Rectangle 20"/>
          <p:cNvSpPr>
            <a:spLocks noChangeAspect="1" noChangeArrowheads="1"/>
          </p:cNvSpPr>
          <p:nvPr/>
        </p:nvSpPr>
        <p:spPr bwMode="auto">
          <a:xfrm>
            <a:off x="4581525" y="920750"/>
            <a:ext cx="9144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Building</a:t>
            </a:r>
          </a:p>
          <a:p>
            <a:pPr algn="ctr"/>
            <a:r>
              <a:rPr lang="en-US" altLang="da-DK"/>
              <a:t>wish</a:t>
            </a:r>
          </a:p>
        </p:txBody>
      </p:sp>
      <p:sp>
        <p:nvSpPr>
          <p:cNvPr id="22549" name="Rectangle 21"/>
          <p:cNvSpPr>
            <a:spLocks noChangeAspect="1" noChangeArrowheads="1"/>
          </p:cNvSpPr>
          <p:nvPr/>
        </p:nvSpPr>
        <p:spPr bwMode="auto">
          <a:xfrm>
            <a:off x="6105525" y="1057275"/>
            <a:ext cx="9144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Building</a:t>
            </a:r>
          </a:p>
        </p:txBody>
      </p:sp>
      <p:cxnSp>
        <p:nvCxnSpPr>
          <p:cNvPr id="22550" name="AutoShape 22"/>
          <p:cNvCxnSpPr>
            <a:cxnSpLocks noChangeAspect="1" noChangeShapeType="1"/>
            <a:stCxn id="22531" idx="3"/>
            <a:endCxn id="22532" idx="1"/>
          </p:cNvCxnSpPr>
          <p:nvPr/>
        </p:nvCxnSpPr>
        <p:spPr bwMode="auto">
          <a:xfrm flipV="1">
            <a:off x="2295525" y="2263775"/>
            <a:ext cx="655638" cy="31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1" name="AutoShape 23"/>
          <p:cNvCxnSpPr>
            <a:cxnSpLocks noChangeAspect="1" noChangeShapeType="1"/>
            <a:stCxn id="22532" idx="3"/>
            <a:endCxn id="22533" idx="1"/>
          </p:cNvCxnSpPr>
          <p:nvPr/>
        </p:nvCxnSpPr>
        <p:spPr bwMode="auto">
          <a:xfrm>
            <a:off x="3932238" y="2263775"/>
            <a:ext cx="615950" cy="31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2" name="AutoShape 24"/>
          <p:cNvCxnSpPr>
            <a:cxnSpLocks noChangeAspect="1" noChangeShapeType="1"/>
            <a:stCxn id="22533" idx="3"/>
            <a:endCxn id="22534" idx="1"/>
          </p:cNvCxnSpPr>
          <p:nvPr/>
        </p:nvCxnSpPr>
        <p:spPr bwMode="auto">
          <a:xfrm>
            <a:off x="5529263" y="2266950"/>
            <a:ext cx="665162" cy="0"/>
          </a:xfrm>
          <a:prstGeom prst="straightConnector1">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3" name="AutoShape 25"/>
          <p:cNvCxnSpPr>
            <a:cxnSpLocks noChangeAspect="1" noChangeShapeType="1"/>
            <a:stCxn id="22534" idx="3"/>
            <a:endCxn id="22535" idx="1"/>
          </p:cNvCxnSpPr>
          <p:nvPr/>
        </p:nvCxnSpPr>
        <p:spPr bwMode="auto">
          <a:xfrm flipV="1">
            <a:off x="6934200" y="2263775"/>
            <a:ext cx="706438" cy="31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4" name="AutoShape 26"/>
          <p:cNvCxnSpPr>
            <a:cxnSpLocks noChangeAspect="1" noChangeShapeType="1"/>
            <a:stCxn id="22542" idx="3"/>
            <a:endCxn id="22543" idx="1"/>
          </p:cNvCxnSpPr>
          <p:nvPr/>
        </p:nvCxnSpPr>
        <p:spPr bwMode="auto">
          <a:xfrm>
            <a:off x="5510213" y="5367338"/>
            <a:ext cx="56832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5" name="AutoShape 27"/>
          <p:cNvCxnSpPr>
            <a:cxnSpLocks noChangeAspect="1" noChangeShapeType="1"/>
            <a:stCxn id="22541" idx="3"/>
            <a:endCxn id="22542" idx="1"/>
          </p:cNvCxnSpPr>
          <p:nvPr/>
        </p:nvCxnSpPr>
        <p:spPr bwMode="auto">
          <a:xfrm>
            <a:off x="3744913" y="5367338"/>
            <a:ext cx="82232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6" name="AutoShape 28"/>
          <p:cNvCxnSpPr>
            <a:cxnSpLocks noChangeAspect="1" noChangeShapeType="1"/>
            <a:stCxn id="22540" idx="3"/>
            <a:endCxn id="22541" idx="1"/>
          </p:cNvCxnSpPr>
          <p:nvPr/>
        </p:nvCxnSpPr>
        <p:spPr bwMode="auto">
          <a:xfrm>
            <a:off x="2200275" y="5367338"/>
            <a:ext cx="931863"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7" name="AutoShape 29"/>
          <p:cNvCxnSpPr>
            <a:cxnSpLocks noChangeAspect="1" noChangeShapeType="1"/>
            <a:stCxn id="22546" idx="3"/>
            <a:endCxn id="22545" idx="1"/>
          </p:cNvCxnSpPr>
          <p:nvPr/>
        </p:nvCxnSpPr>
        <p:spPr bwMode="auto">
          <a:xfrm flipV="1">
            <a:off x="5535613" y="4257675"/>
            <a:ext cx="1978025" cy="95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8" name="AutoShape 30"/>
          <p:cNvCxnSpPr>
            <a:cxnSpLocks noChangeAspect="1" noChangeShapeType="1"/>
            <a:stCxn id="22537" idx="2"/>
            <a:endCxn id="22531" idx="0"/>
          </p:cNvCxnSpPr>
          <p:nvPr/>
        </p:nvCxnSpPr>
        <p:spPr bwMode="auto">
          <a:xfrm>
            <a:off x="1874838" y="1352550"/>
            <a:ext cx="6350" cy="61118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59" name="AutoShape 31"/>
          <p:cNvCxnSpPr>
            <a:cxnSpLocks noChangeAspect="1" noChangeShapeType="1"/>
            <a:stCxn id="22531" idx="2"/>
            <a:endCxn id="22538" idx="0"/>
          </p:cNvCxnSpPr>
          <p:nvPr/>
        </p:nvCxnSpPr>
        <p:spPr bwMode="auto">
          <a:xfrm>
            <a:off x="1881188" y="2570163"/>
            <a:ext cx="0" cy="43656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0" name="AutoShape 32"/>
          <p:cNvCxnSpPr>
            <a:cxnSpLocks noChangeAspect="1" noChangeShapeType="1"/>
            <a:stCxn id="22538" idx="2"/>
            <a:endCxn id="22539" idx="0"/>
          </p:cNvCxnSpPr>
          <p:nvPr/>
        </p:nvCxnSpPr>
        <p:spPr bwMode="auto">
          <a:xfrm>
            <a:off x="1881188" y="3338513"/>
            <a:ext cx="0" cy="6254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1" name="AutoShape 33"/>
          <p:cNvCxnSpPr>
            <a:cxnSpLocks noChangeAspect="1" noChangeShapeType="1"/>
            <a:stCxn id="22539" idx="2"/>
            <a:endCxn id="22540" idx="0"/>
          </p:cNvCxnSpPr>
          <p:nvPr/>
        </p:nvCxnSpPr>
        <p:spPr bwMode="auto">
          <a:xfrm>
            <a:off x="1881188" y="4570413"/>
            <a:ext cx="0" cy="49371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2" name="AutoShape 34"/>
          <p:cNvCxnSpPr>
            <a:cxnSpLocks noChangeAspect="1" noChangeShapeType="1"/>
            <a:stCxn id="22548" idx="3"/>
            <a:endCxn id="22549" idx="1"/>
          </p:cNvCxnSpPr>
          <p:nvPr/>
        </p:nvCxnSpPr>
        <p:spPr bwMode="auto">
          <a:xfrm>
            <a:off x="5510213" y="1209675"/>
            <a:ext cx="58102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3" name="AutoShape 35"/>
          <p:cNvCxnSpPr>
            <a:cxnSpLocks noChangeAspect="1" noChangeShapeType="1"/>
            <a:stCxn id="22544" idx="0"/>
            <a:endCxn id="22535" idx="2"/>
          </p:cNvCxnSpPr>
          <p:nvPr/>
        </p:nvCxnSpPr>
        <p:spPr bwMode="auto">
          <a:xfrm flipV="1">
            <a:off x="8010525" y="2428875"/>
            <a:ext cx="0" cy="4635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4" name="AutoShape 36"/>
          <p:cNvCxnSpPr>
            <a:cxnSpLocks noChangeAspect="1" noChangeShapeType="1"/>
            <a:stCxn id="22545" idx="0"/>
            <a:endCxn id="22544" idx="2"/>
          </p:cNvCxnSpPr>
          <p:nvPr/>
        </p:nvCxnSpPr>
        <p:spPr bwMode="auto">
          <a:xfrm flipV="1">
            <a:off x="8010525" y="3498850"/>
            <a:ext cx="0" cy="59213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5" name="AutoShape 37"/>
          <p:cNvCxnSpPr>
            <a:cxnSpLocks noChangeAspect="1" noChangeShapeType="1"/>
            <a:stCxn id="22543" idx="0"/>
            <a:endCxn id="22534" idx="2"/>
          </p:cNvCxnSpPr>
          <p:nvPr/>
        </p:nvCxnSpPr>
        <p:spPr bwMode="auto">
          <a:xfrm flipV="1">
            <a:off x="6562725" y="2570163"/>
            <a:ext cx="1588" cy="249396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6" name="AutoShape 38"/>
          <p:cNvCxnSpPr>
            <a:cxnSpLocks noChangeAspect="1" noChangeShapeType="1"/>
            <a:stCxn id="22541" idx="0"/>
            <a:endCxn id="22532" idx="2"/>
          </p:cNvCxnSpPr>
          <p:nvPr/>
        </p:nvCxnSpPr>
        <p:spPr bwMode="auto">
          <a:xfrm flipV="1">
            <a:off x="3438525" y="2428875"/>
            <a:ext cx="3175" cy="27717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567" name="AutoShape 39"/>
          <p:cNvCxnSpPr>
            <a:cxnSpLocks noChangeAspect="1" noChangeShapeType="1"/>
            <a:stCxn id="22535" idx="0"/>
            <a:endCxn id="22536" idx="2"/>
          </p:cNvCxnSpPr>
          <p:nvPr/>
        </p:nvCxnSpPr>
        <p:spPr bwMode="auto">
          <a:xfrm flipV="1">
            <a:off x="8010525" y="1512888"/>
            <a:ext cx="0" cy="58420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68" name="Freeform 40"/>
          <p:cNvSpPr>
            <a:spLocks noChangeAspect="1"/>
          </p:cNvSpPr>
          <p:nvPr/>
        </p:nvSpPr>
        <p:spPr bwMode="auto">
          <a:xfrm>
            <a:off x="6867525" y="1343025"/>
            <a:ext cx="955675" cy="765175"/>
          </a:xfrm>
          <a:custGeom>
            <a:avLst/>
            <a:gdLst>
              <a:gd name="T0" fmla="*/ 0 w 602"/>
              <a:gd name="T1" fmla="*/ 0 h 482"/>
              <a:gd name="T2" fmla="*/ 2147483647 w 602"/>
              <a:gd name="T3" fmla="*/ 2147483647 h 482"/>
              <a:gd name="T4" fmla="*/ 2147483647 w 602"/>
              <a:gd name="T5" fmla="*/ 2147483647 h 482"/>
              <a:gd name="T6" fmla="*/ 2147483647 w 602"/>
              <a:gd name="T7" fmla="*/ 2147483647 h 48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02" h="482">
                <a:moveTo>
                  <a:pt x="0" y="0"/>
                </a:moveTo>
                <a:lnTo>
                  <a:pt x="2" y="314"/>
                </a:lnTo>
                <a:lnTo>
                  <a:pt x="598" y="314"/>
                </a:lnTo>
                <a:lnTo>
                  <a:pt x="602" y="482"/>
                </a:lnTo>
              </a:path>
            </a:pathLst>
          </a:custGeom>
          <a:noFill/>
          <a:ln w="28575" cmpd="sng">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2569" name="Freeform 41"/>
          <p:cNvSpPr>
            <a:spLocks noChangeAspect="1"/>
          </p:cNvSpPr>
          <p:nvPr/>
        </p:nvSpPr>
        <p:spPr bwMode="auto">
          <a:xfrm>
            <a:off x="6559550" y="1339850"/>
            <a:ext cx="971550" cy="635000"/>
          </a:xfrm>
          <a:custGeom>
            <a:avLst/>
            <a:gdLst>
              <a:gd name="T0" fmla="*/ 2147483647 w 612"/>
              <a:gd name="T1" fmla="*/ 0 h 400"/>
              <a:gd name="T2" fmla="*/ 2147483647 w 612"/>
              <a:gd name="T3" fmla="*/ 0 h 400"/>
              <a:gd name="T4" fmla="*/ 2147483647 w 612"/>
              <a:gd name="T5" fmla="*/ 2147483647 h 400"/>
              <a:gd name="T6" fmla="*/ 0 w 612"/>
              <a:gd name="T7" fmla="*/ 2147483647 h 400"/>
              <a:gd name="T8" fmla="*/ 0 w 612"/>
              <a:gd name="T9" fmla="*/ 2147483647 h 4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2" h="400">
                <a:moveTo>
                  <a:pt x="612" y="0"/>
                </a:moveTo>
                <a:lnTo>
                  <a:pt x="408" y="0"/>
                </a:lnTo>
                <a:lnTo>
                  <a:pt x="408" y="196"/>
                </a:lnTo>
                <a:lnTo>
                  <a:pt x="0" y="188"/>
                </a:lnTo>
                <a:lnTo>
                  <a:pt x="0" y="400"/>
                </a:lnTo>
              </a:path>
            </a:pathLst>
          </a:custGeom>
          <a:noFill/>
          <a:ln w="28575" cmpd="sng">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2570" name="Text Box 42"/>
          <p:cNvSpPr txBox="1">
            <a:spLocks noChangeArrowheads="1"/>
          </p:cNvSpPr>
          <p:nvPr/>
        </p:nvSpPr>
        <p:spPr bwMode="auto">
          <a:xfrm>
            <a:off x="533400" y="1803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71" name="Text Box 43"/>
          <p:cNvSpPr txBox="1">
            <a:spLocks noChangeArrowheads="1"/>
          </p:cNvSpPr>
          <p:nvPr/>
        </p:nvSpPr>
        <p:spPr bwMode="auto">
          <a:xfrm>
            <a:off x="1066800" y="9144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72" name="Text Box 44"/>
          <p:cNvSpPr txBox="1">
            <a:spLocks noChangeArrowheads="1"/>
          </p:cNvSpPr>
          <p:nvPr/>
        </p:nvSpPr>
        <p:spPr bwMode="auto">
          <a:xfrm>
            <a:off x="1905000" y="16764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2573" name="Text Box 45"/>
          <p:cNvSpPr txBox="1">
            <a:spLocks noChangeArrowheads="1"/>
          </p:cNvSpPr>
          <p:nvPr/>
        </p:nvSpPr>
        <p:spPr bwMode="auto">
          <a:xfrm>
            <a:off x="1905000" y="1295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74" name="Text Box 46"/>
          <p:cNvSpPr txBox="1">
            <a:spLocks noChangeArrowheads="1"/>
          </p:cNvSpPr>
          <p:nvPr/>
        </p:nvSpPr>
        <p:spPr bwMode="auto">
          <a:xfrm>
            <a:off x="2590800" y="19812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75" name="Text Box 47"/>
          <p:cNvSpPr txBox="1">
            <a:spLocks noChangeArrowheads="1"/>
          </p:cNvSpPr>
          <p:nvPr/>
        </p:nvSpPr>
        <p:spPr bwMode="auto">
          <a:xfrm>
            <a:off x="2298700" y="22225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0:1</a:t>
            </a:r>
          </a:p>
        </p:txBody>
      </p:sp>
      <p:sp>
        <p:nvSpPr>
          <p:cNvPr id="22576" name="Text Box 48"/>
          <p:cNvSpPr txBox="1">
            <a:spLocks noChangeArrowheads="1"/>
          </p:cNvSpPr>
          <p:nvPr/>
        </p:nvSpPr>
        <p:spPr bwMode="auto">
          <a:xfrm>
            <a:off x="1905000" y="25019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2577" name="Text Box 49"/>
          <p:cNvSpPr txBox="1">
            <a:spLocks noChangeArrowheads="1"/>
          </p:cNvSpPr>
          <p:nvPr/>
        </p:nvSpPr>
        <p:spPr bwMode="auto">
          <a:xfrm>
            <a:off x="1905000" y="27432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78" name="Text Box 50"/>
          <p:cNvSpPr txBox="1">
            <a:spLocks noChangeArrowheads="1"/>
          </p:cNvSpPr>
          <p:nvPr/>
        </p:nvSpPr>
        <p:spPr bwMode="auto">
          <a:xfrm>
            <a:off x="533400" y="23749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79" name="Text Box 51"/>
          <p:cNvSpPr txBox="1">
            <a:spLocks noChangeArrowheads="1"/>
          </p:cNvSpPr>
          <p:nvPr/>
        </p:nvSpPr>
        <p:spPr bwMode="auto">
          <a:xfrm>
            <a:off x="1104900" y="31496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80" name="Text Box 52"/>
          <p:cNvSpPr txBox="1">
            <a:spLocks noChangeArrowheads="1"/>
          </p:cNvSpPr>
          <p:nvPr/>
        </p:nvSpPr>
        <p:spPr bwMode="auto">
          <a:xfrm>
            <a:off x="1906588" y="3289300"/>
            <a:ext cx="423862"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1:1 </a:t>
            </a:r>
            <a:endParaRPr lang="en-US" altLang="da-DK" sz="1600" b="1"/>
          </a:p>
        </p:txBody>
      </p:sp>
      <p:sp>
        <p:nvSpPr>
          <p:cNvPr id="22581" name="Text Box 53"/>
          <p:cNvSpPr txBox="1">
            <a:spLocks noChangeArrowheads="1"/>
          </p:cNvSpPr>
          <p:nvPr/>
        </p:nvSpPr>
        <p:spPr bwMode="auto">
          <a:xfrm>
            <a:off x="1911350" y="36830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2582" name="Text Box 54"/>
          <p:cNvSpPr txBox="1">
            <a:spLocks noChangeArrowheads="1"/>
          </p:cNvSpPr>
          <p:nvPr/>
        </p:nvSpPr>
        <p:spPr bwMode="auto">
          <a:xfrm>
            <a:off x="1905000" y="44958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2583" name="Text Box 55"/>
          <p:cNvSpPr txBox="1">
            <a:spLocks noChangeArrowheads="1"/>
          </p:cNvSpPr>
          <p:nvPr/>
        </p:nvSpPr>
        <p:spPr bwMode="auto">
          <a:xfrm>
            <a:off x="1905000" y="4800600"/>
            <a:ext cx="42386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1:1 </a:t>
            </a:r>
            <a:endParaRPr lang="en-US" altLang="da-DK" sz="1600" b="1"/>
          </a:p>
        </p:txBody>
      </p:sp>
      <p:sp>
        <p:nvSpPr>
          <p:cNvPr id="22584" name="Text Box 56"/>
          <p:cNvSpPr txBox="1">
            <a:spLocks noChangeArrowheads="1"/>
          </p:cNvSpPr>
          <p:nvPr/>
        </p:nvSpPr>
        <p:spPr bwMode="auto">
          <a:xfrm>
            <a:off x="2197100" y="53340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85" name="Text Box 57"/>
          <p:cNvSpPr txBox="1">
            <a:spLocks noChangeArrowheads="1"/>
          </p:cNvSpPr>
          <p:nvPr/>
        </p:nvSpPr>
        <p:spPr bwMode="auto">
          <a:xfrm>
            <a:off x="2755900" y="50800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0:1</a:t>
            </a:r>
          </a:p>
        </p:txBody>
      </p:sp>
      <p:sp>
        <p:nvSpPr>
          <p:cNvPr id="22586" name="Text Box 58"/>
          <p:cNvSpPr txBox="1">
            <a:spLocks noChangeArrowheads="1"/>
          </p:cNvSpPr>
          <p:nvPr/>
        </p:nvSpPr>
        <p:spPr bwMode="auto">
          <a:xfrm>
            <a:off x="3429000" y="48768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87" name="Text Box 59"/>
          <p:cNvSpPr txBox="1">
            <a:spLocks noChangeArrowheads="1"/>
          </p:cNvSpPr>
          <p:nvPr/>
        </p:nvSpPr>
        <p:spPr bwMode="auto">
          <a:xfrm>
            <a:off x="4184650" y="12065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88" name="Text Box 60"/>
          <p:cNvSpPr txBox="1">
            <a:spLocks noChangeArrowheads="1"/>
          </p:cNvSpPr>
          <p:nvPr/>
        </p:nvSpPr>
        <p:spPr bwMode="auto">
          <a:xfrm>
            <a:off x="3048000" y="23876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89" name="Text Box 61"/>
          <p:cNvSpPr txBox="1">
            <a:spLocks noChangeArrowheads="1"/>
          </p:cNvSpPr>
          <p:nvPr/>
        </p:nvSpPr>
        <p:spPr bwMode="auto">
          <a:xfrm>
            <a:off x="3441700" y="1803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90" name="Text Box 62"/>
          <p:cNvSpPr txBox="1">
            <a:spLocks noChangeArrowheads="1"/>
          </p:cNvSpPr>
          <p:nvPr/>
        </p:nvSpPr>
        <p:spPr bwMode="auto">
          <a:xfrm>
            <a:off x="3911600" y="22352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91" name="Text Box 63"/>
          <p:cNvSpPr txBox="1">
            <a:spLocks noChangeArrowheads="1"/>
          </p:cNvSpPr>
          <p:nvPr/>
        </p:nvSpPr>
        <p:spPr bwMode="auto">
          <a:xfrm>
            <a:off x="4178300" y="19685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2592" name="Text Box 64"/>
          <p:cNvSpPr txBox="1">
            <a:spLocks noChangeArrowheads="1"/>
          </p:cNvSpPr>
          <p:nvPr/>
        </p:nvSpPr>
        <p:spPr bwMode="auto">
          <a:xfrm>
            <a:off x="3581400" y="3327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93" name="Text Box 65"/>
          <p:cNvSpPr txBox="1">
            <a:spLocks noChangeArrowheads="1"/>
          </p:cNvSpPr>
          <p:nvPr/>
        </p:nvSpPr>
        <p:spPr bwMode="auto">
          <a:xfrm>
            <a:off x="3767138" y="2590800"/>
            <a:ext cx="366712"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94" name="Text Box 66"/>
          <p:cNvSpPr txBox="1">
            <a:spLocks noChangeArrowheads="1"/>
          </p:cNvSpPr>
          <p:nvPr/>
        </p:nvSpPr>
        <p:spPr bwMode="auto">
          <a:xfrm>
            <a:off x="4292600" y="29210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95" name="Text Box 67"/>
          <p:cNvSpPr txBox="1">
            <a:spLocks noChangeArrowheads="1"/>
          </p:cNvSpPr>
          <p:nvPr/>
        </p:nvSpPr>
        <p:spPr bwMode="auto">
          <a:xfrm>
            <a:off x="4152900" y="38862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96" name="Text Box 68"/>
          <p:cNvSpPr txBox="1">
            <a:spLocks noChangeArrowheads="1"/>
          </p:cNvSpPr>
          <p:nvPr/>
        </p:nvSpPr>
        <p:spPr bwMode="auto">
          <a:xfrm>
            <a:off x="4203700" y="50673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597" name="Text Box 69"/>
          <p:cNvSpPr txBox="1">
            <a:spLocks noChangeArrowheads="1"/>
          </p:cNvSpPr>
          <p:nvPr/>
        </p:nvSpPr>
        <p:spPr bwMode="auto">
          <a:xfrm>
            <a:off x="3727450" y="53213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98" name="Text Box 70"/>
          <p:cNvSpPr txBox="1">
            <a:spLocks noChangeArrowheads="1"/>
          </p:cNvSpPr>
          <p:nvPr/>
        </p:nvSpPr>
        <p:spPr bwMode="auto">
          <a:xfrm>
            <a:off x="5715000" y="5105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599" name="Text Box 71"/>
          <p:cNvSpPr txBox="1">
            <a:spLocks noChangeArrowheads="1"/>
          </p:cNvSpPr>
          <p:nvPr/>
        </p:nvSpPr>
        <p:spPr bwMode="auto">
          <a:xfrm>
            <a:off x="5524500" y="53340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00" name="Text Box 72"/>
          <p:cNvSpPr txBox="1">
            <a:spLocks noChangeArrowheads="1"/>
          </p:cNvSpPr>
          <p:nvPr/>
        </p:nvSpPr>
        <p:spPr bwMode="auto">
          <a:xfrm>
            <a:off x="6578600" y="47752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0:1</a:t>
            </a:r>
          </a:p>
        </p:txBody>
      </p:sp>
      <p:sp>
        <p:nvSpPr>
          <p:cNvPr id="22601" name="Text Box 73"/>
          <p:cNvSpPr txBox="1">
            <a:spLocks noChangeArrowheads="1"/>
          </p:cNvSpPr>
          <p:nvPr/>
        </p:nvSpPr>
        <p:spPr bwMode="auto">
          <a:xfrm>
            <a:off x="6184900" y="25273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02" name="Text Box 74"/>
          <p:cNvSpPr txBox="1">
            <a:spLocks noChangeArrowheads="1"/>
          </p:cNvSpPr>
          <p:nvPr/>
        </p:nvSpPr>
        <p:spPr bwMode="auto">
          <a:xfrm>
            <a:off x="7150100" y="4216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03" name="Text Box 75"/>
          <p:cNvSpPr txBox="1">
            <a:spLocks noChangeArrowheads="1"/>
          </p:cNvSpPr>
          <p:nvPr/>
        </p:nvSpPr>
        <p:spPr bwMode="auto">
          <a:xfrm>
            <a:off x="5575300" y="42164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04" name="Text Box 76"/>
          <p:cNvSpPr txBox="1">
            <a:spLocks noChangeArrowheads="1"/>
          </p:cNvSpPr>
          <p:nvPr/>
        </p:nvSpPr>
        <p:spPr bwMode="auto">
          <a:xfrm>
            <a:off x="8001000" y="37846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05" name="Text Box 77"/>
          <p:cNvSpPr txBox="1">
            <a:spLocks noChangeArrowheads="1"/>
          </p:cNvSpPr>
          <p:nvPr/>
        </p:nvSpPr>
        <p:spPr bwMode="auto">
          <a:xfrm>
            <a:off x="8001000" y="23622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06" name="Text Box 78"/>
          <p:cNvSpPr txBox="1">
            <a:spLocks noChangeArrowheads="1"/>
          </p:cNvSpPr>
          <p:nvPr/>
        </p:nvSpPr>
        <p:spPr bwMode="auto">
          <a:xfrm>
            <a:off x="8026400" y="17907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0:1</a:t>
            </a:r>
          </a:p>
        </p:txBody>
      </p:sp>
      <p:sp>
        <p:nvSpPr>
          <p:cNvPr id="22607" name="Text Box 79"/>
          <p:cNvSpPr txBox="1">
            <a:spLocks noChangeArrowheads="1"/>
          </p:cNvSpPr>
          <p:nvPr/>
        </p:nvSpPr>
        <p:spPr bwMode="auto">
          <a:xfrm>
            <a:off x="5753100" y="914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08" name="Text Box 80"/>
          <p:cNvSpPr txBox="1">
            <a:spLocks noChangeArrowheads="1"/>
          </p:cNvSpPr>
          <p:nvPr/>
        </p:nvSpPr>
        <p:spPr bwMode="auto">
          <a:xfrm>
            <a:off x="6540500" y="12954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09" name="Text Box 81"/>
          <p:cNvSpPr txBox="1">
            <a:spLocks noChangeArrowheads="1"/>
          </p:cNvSpPr>
          <p:nvPr/>
        </p:nvSpPr>
        <p:spPr bwMode="auto">
          <a:xfrm>
            <a:off x="7315200" y="221615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10" name="Text Box 82"/>
          <p:cNvSpPr txBox="1">
            <a:spLocks noChangeArrowheads="1"/>
          </p:cNvSpPr>
          <p:nvPr/>
        </p:nvSpPr>
        <p:spPr bwMode="auto">
          <a:xfrm>
            <a:off x="7310438" y="2514600"/>
            <a:ext cx="366712"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1:1</a:t>
            </a:r>
          </a:p>
        </p:txBody>
      </p:sp>
      <p:sp>
        <p:nvSpPr>
          <p:cNvPr id="22611" name="Text Box 83"/>
          <p:cNvSpPr txBox="1">
            <a:spLocks noChangeArrowheads="1"/>
          </p:cNvSpPr>
          <p:nvPr/>
        </p:nvSpPr>
        <p:spPr bwMode="auto">
          <a:xfrm>
            <a:off x="7181850" y="1066800"/>
            <a:ext cx="366713"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0:1</a:t>
            </a:r>
          </a:p>
        </p:txBody>
      </p:sp>
      <p:sp>
        <p:nvSpPr>
          <p:cNvPr id="22612" name="Text Box 84"/>
          <p:cNvSpPr txBox="1">
            <a:spLocks noChangeArrowheads="1"/>
          </p:cNvSpPr>
          <p:nvPr/>
        </p:nvSpPr>
        <p:spPr bwMode="auto">
          <a:xfrm>
            <a:off x="5499100" y="11430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13" name="Text Box 85"/>
          <p:cNvSpPr txBox="1">
            <a:spLocks noChangeArrowheads="1"/>
          </p:cNvSpPr>
          <p:nvPr/>
        </p:nvSpPr>
        <p:spPr bwMode="auto">
          <a:xfrm>
            <a:off x="8013700" y="14351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14" name="Text Box 86"/>
          <p:cNvSpPr txBox="1">
            <a:spLocks noChangeArrowheads="1"/>
          </p:cNvSpPr>
          <p:nvPr/>
        </p:nvSpPr>
        <p:spPr bwMode="auto">
          <a:xfrm>
            <a:off x="6191250" y="16764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15" name="Text Box 87"/>
          <p:cNvSpPr txBox="1">
            <a:spLocks noChangeArrowheads="1"/>
          </p:cNvSpPr>
          <p:nvPr/>
        </p:nvSpPr>
        <p:spPr bwMode="auto">
          <a:xfrm>
            <a:off x="6908800" y="19685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1: </a:t>
            </a:r>
            <a:endParaRPr lang="en-US" altLang="da-DK" sz="1600" b="1"/>
          </a:p>
        </p:txBody>
      </p:sp>
      <p:sp>
        <p:nvSpPr>
          <p:cNvPr id="22616" name="Text Box 88"/>
          <p:cNvSpPr txBox="1">
            <a:spLocks noChangeArrowheads="1"/>
          </p:cNvSpPr>
          <p:nvPr/>
        </p:nvSpPr>
        <p:spPr bwMode="auto">
          <a:xfrm>
            <a:off x="7429500" y="18034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17" name="Text Box 89"/>
          <p:cNvSpPr txBox="1">
            <a:spLocks noChangeArrowheads="1"/>
          </p:cNvSpPr>
          <p:nvPr/>
        </p:nvSpPr>
        <p:spPr bwMode="auto">
          <a:xfrm>
            <a:off x="5410200" y="29591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18" name="Text Box 90"/>
          <p:cNvSpPr txBox="1">
            <a:spLocks noChangeArrowheads="1"/>
          </p:cNvSpPr>
          <p:nvPr/>
        </p:nvSpPr>
        <p:spPr bwMode="auto">
          <a:xfrm>
            <a:off x="8013700" y="26289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19" name="Text Box 91"/>
          <p:cNvSpPr txBox="1">
            <a:spLocks noChangeArrowheads="1"/>
          </p:cNvSpPr>
          <p:nvPr/>
        </p:nvSpPr>
        <p:spPr bwMode="auto">
          <a:xfrm>
            <a:off x="8013700" y="3429000"/>
            <a:ext cx="41275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sym typeface="Symbol" pitchFamily="18" charset="2"/>
              </a:rPr>
              <a:t>0: </a:t>
            </a:r>
            <a:endParaRPr lang="en-US" altLang="da-DK" sz="1600" b="1"/>
          </a:p>
        </p:txBody>
      </p:sp>
      <p:sp>
        <p:nvSpPr>
          <p:cNvPr id="22620" name="Freeform 92"/>
          <p:cNvSpPr>
            <a:spLocks/>
          </p:cNvSpPr>
          <p:nvPr/>
        </p:nvSpPr>
        <p:spPr bwMode="auto">
          <a:xfrm>
            <a:off x="3429000" y="1219200"/>
            <a:ext cx="1143000" cy="889000"/>
          </a:xfrm>
          <a:custGeom>
            <a:avLst/>
            <a:gdLst>
              <a:gd name="T0" fmla="*/ 2147483647 w 720"/>
              <a:gd name="T1" fmla="*/ 0 h 560"/>
              <a:gd name="T2" fmla="*/ 0 w 720"/>
              <a:gd name="T3" fmla="*/ 0 h 560"/>
              <a:gd name="T4" fmla="*/ 0 w 720"/>
              <a:gd name="T5" fmla="*/ 2147483647 h 560"/>
              <a:gd name="T6" fmla="*/ 0 60000 65536"/>
              <a:gd name="T7" fmla="*/ 0 60000 65536"/>
              <a:gd name="T8" fmla="*/ 0 60000 65536"/>
            </a:gdLst>
            <a:ahLst/>
            <a:cxnLst>
              <a:cxn ang="T6">
                <a:pos x="T0" y="T1"/>
              </a:cxn>
              <a:cxn ang="T7">
                <a:pos x="T2" y="T3"/>
              </a:cxn>
              <a:cxn ang="T8">
                <a:pos x="T4" y="T5"/>
              </a:cxn>
            </a:cxnLst>
            <a:rect l="0" t="0" r="r" b="b"/>
            <a:pathLst>
              <a:path w="720" h="560">
                <a:moveTo>
                  <a:pt x="720" y="0"/>
                </a:moveTo>
                <a:lnTo>
                  <a:pt x="0" y="0"/>
                </a:lnTo>
                <a:lnTo>
                  <a:pt x="0" y="560"/>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2621" name="Freeform 93"/>
          <p:cNvSpPr>
            <a:spLocks/>
          </p:cNvSpPr>
          <p:nvPr/>
        </p:nvSpPr>
        <p:spPr bwMode="auto">
          <a:xfrm>
            <a:off x="914400" y="1219200"/>
            <a:ext cx="546100" cy="889000"/>
          </a:xfrm>
          <a:custGeom>
            <a:avLst/>
            <a:gdLst>
              <a:gd name="T0" fmla="*/ 2147483647 w 344"/>
              <a:gd name="T1" fmla="*/ 0 h 560"/>
              <a:gd name="T2" fmla="*/ 0 w 344"/>
              <a:gd name="T3" fmla="*/ 0 h 560"/>
              <a:gd name="T4" fmla="*/ 0 w 344"/>
              <a:gd name="T5" fmla="*/ 2147483647 h 560"/>
              <a:gd name="T6" fmla="*/ 0 60000 65536"/>
              <a:gd name="T7" fmla="*/ 0 60000 65536"/>
              <a:gd name="T8" fmla="*/ 0 60000 65536"/>
            </a:gdLst>
            <a:ahLst/>
            <a:cxnLst>
              <a:cxn ang="T6">
                <a:pos x="T0" y="T1"/>
              </a:cxn>
              <a:cxn ang="T7">
                <a:pos x="T2" y="T3"/>
              </a:cxn>
              <a:cxn ang="T8">
                <a:pos x="T4" y="T5"/>
              </a:cxn>
            </a:cxnLst>
            <a:rect l="0" t="0" r="r" b="b"/>
            <a:pathLst>
              <a:path w="344" h="560">
                <a:moveTo>
                  <a:pt x="344" y="0"/>
                </a:moveTo>
                <a:lnTo>
                  <a:pt x="0" y="0"/>
                </a:lnTo>
                <a:lnTo>
                  <a:pt x="0" y="560"/>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2622" name="Freeform 94"/>
          <p:cNvSpPr>
            <a:spLocks/>
          </p:cNvSpPr>
          <p:nvPr/>
        </p:nvSpPr>
        <p:spPr bwMode="auto">
          <a:xfrm>
            <a:off x="914400" y="2400300"/>
            <a:ext cx="628650" cy="771525"/>
          </a:xfrm>
          <a:custGeom>
            <a:avLst/>
            <a:gdLst>
              <a:gd name="T0" fmla="*/ 2147483647 w 396"/>
              <a:gd name="T1" fmla="*/ 2147483647 h 486"/>
              <a:gd name="T2" fmla="*/ 0 w 396"/>
              <a:gd name="T3" fmla="*/ 2147483647 h 486"/>
              <a:gd name="T4" fmla="*/ 0 w 396"/>
              <a:gd name="T5" fmla="*/ 0 h 486"/>
              <a:gd name="T6" fmla="*/ 0 60000 65536"/>
              <a:gd name="T7" fmla="*/ 0 60000 65536"/>
              <a:gd name="T8" fmla="*/ 0 60000 65536"/>
            </a:gdLst>
            <a:ahLst/>
            <a:cxnLst>
              <a:cxn ang="T6">
                <a:pos x="T0" y="T1"/>
              </a:cxn>
              <a:cxn ang="T7">
                <a:pos x="T2" y="T3"/>
              </a:cxn>
              <a:cxn ang="T8">
                <a:pos x="T4" y="T5"/>
              </a:cxn>
            </a:cxnLst>
            <a:rect l="0" t="0" r="r" b="b"/>
            <a:pathLst>
              <a:path w="396" h="486">
                <a:moveTo>
                  <a:pt x="396" y="484"/>
                </a:moveTo>
                <a:lnTo>
                  <a:pt x="0" y="486"/>
                </a:lnTo>
                <a:lnTo>
                  <a:pt x="0" y="0"/>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2623" name="Freeform 95"/>
          <p:cNvSpPr>
            <a:spLocks/>
          </p:cNvSpPr>
          <p:nvPr/>
        </p:nvSpPr>
        <p:spPr bwMode="auto">
          <a:xfrm>
            <a:off x="3606800" y="2413000"/>
            <a:ext cx="952500" cy="1854200"/>
          </a:xfrm>
          <a:custGeom>
            <a:avLst/>
            <a:gdLst>
              <a:gd name="T0" fmla="*/ 2147483647 w 600"/>
              <a:gd name="T1" fmla="*/ 2147483647 h 1168"/>
              <a:gd name="T2" fmla="*/ 2147483647 w 600"/>
              <a:gd name="T3" fmla="*/ 2147483647 h 1168"/>
              <a:gd name="T4" fmla="*/ 0 w 600"/>
              <a:gd name="T5" fmla="*/ 0 h 1168"/>
              <a:gd name="T6" fmla="*/ 0 60000 65536"/>
              <a:gd name="T7" fmla="*/ 0 60000 65536"/>
              <a:gd name="T8" fmla="*/ 0 60000 65536"/>
            </a:gdLst>
            <a:ahLst/>
            <a:cxnLst>
              <a:cxn ang="T6">
                <a:pos x="T0" y="T1"/>
              </a:cxn>
              <a:cxn ang="T7">
                <a:pos x="T2" y="T3"/>
              </a:cxn>
              <a:cxn ang="T8">
                <a:pos x="T4" y="T5"/>
              </a:cxn>
            </a:cxnLst>
            <a:rect l="0" t="0" r="r" b="b"/>
            <a:pathLst>
              <a:path w="600" h="1168">
                <a:moveTo>
                  <a:pt x="600" y="1168"/>
                </a:moveTo>
                <a:lnTo>
                  <a:pt x="4" y="1168"/>
                </a:lnTo>
                <a:lnTo>
                  <a:pt x="0" y="0"/>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2624" name="Freeform 96"/>
          <p:cNvSpPr>
            <a:spLocks/>
          </p:cNvSpPr>
          <p:nvPr/>
        </p:nvSpPr>
        <p:spPr bwMode="auto">
          <a:xfrm>
            <a:off x="3797300" y="2419350"/>
            <a:ext cx="889000" cy="768350"/>
          </a:xfrm>
          <a:custGeom>
            <a:avLst/>
            <a:gdLst>
              <a:gd name="T0" fmla="*/ 2147483647 w 560"/>
              <a:gd name="T1" fmla="*/ 2147483647 h 484"/>
              <a:gd name="T2" fmla="*/ 2147483647 w 560"/>
              <a:gd name="T3" fmla="*/ 2147483647 h 484"/>
              <a:gd name="T4" fmla="*/ 0 w 560"/>
              <a:gd name="T5" fmla="*/ 0 h 484"/>
              <a:gd name="T6" fmla="*/ 0 60000 65536"/>
              <a:gd name="T7" fmla="*/ 0 60000 65536"/>
              <a:gd name="T8" fmla="*/ 0 60000 65536"/>
            </a:gdLst>
            <a:ahLst/>
            <a:cxnLst>
              <a:cxn ang="T6">
                <a:pos x="T0" y="T1"/>
              </a:cxn>
              <a:cxn ang="T7">
                <a:pos x="T2" y="T3"/>
              </a:cxn>
              <a:cxn ang="T8">
                <a:pos x="T4" y="T5"/>
              </a:cxn>
            </a:cxnLst>
            <a:rect l="0" t="0" r="r" b="b"/>
            <a:pathLst>
              <a:path w="560" h="484">
                <a:moveTo>
                  <a:pt x="560" y="484"/>
                </a:moveTo>
                <a:lnTo>
                  <a:pt x="4" y="484"/>
                </a:lnTo>
                <a:lnTo>
                  <a:pt x="0" y="0"/>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2625" name="Freeform 97"/>
          <p:cNvSpPr>
            <a:spLocks/>
          </p:cNvSpPr>
          <p:nvPr/>
        </p:nvSpPr>
        <p:spPr bwMode="auto">
          <a:xfrm>
            <a:off x="5397500" y="2400300"/>
            <a:ext cx="2381250" cy="901700"/>
          </a:xfrm>
          <a:custGeom>
            <a:avLst/>
            <a:gdLst>
              <a:gd name="T0" fmla="*/ 2147483647 w 1500"/>
              <a:gd name="T1" fmla="*/ 0 h 568"/>
              <a:gd name="T2" fmla="*/ 2147483647 w 1500"/>
              <a:gd name="T3" fmla="*/ 2147483647 h 568"/>
              <a:gd name="T4" fmla="*/ 2147483647 w 1500"/>
              <a:gd name="T5" fmla="*/ 2147483647 h 568"/>
              <a:gd name="T6" fmla="*/ 2147483647 w 1500"/>
              <a:gd name="T7" fmla="*/ 2147483647 h 568"/>
              <a:gd name="T8" fmla="*/ 0 w 1500"/>
              <a:gd name="T9" fmla="*/ 2147483647 h 5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00" h="568">
                <a:moveTo>
                  <a:pt x="1500" y="0"/>
                </a:moveTo>
                <a:lnTo>
                  <a:pt x="1500" y="268"/>
                </a:lnTo>
                <a:lnTo>
                  <a:pt x="404" y="264"/>
                </a:lnTo>
                <a:lnTo>
                  <a:pt x="404" y="568"/>
                </a:lnTo>
                <a:lnTo>
                  <a:pt x="0" y="568"/>
                </a:ln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22626" name="Text Box 99"/>
          <p:cNvSpPr txBox="1">
            <a:spLocks noChangeArrowheads="1"/>
          </p:cNvSpPr>
          <p:nvPr/>
        </p:nvSpPr>
        <p:spPr bwMode="auto">
          <a:xfrm>
            <a:off x="449263" y="76200"/>
            <a:ext cx="8299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7A8483AD-1125-4417-AEDB-AF2DF908911F}" type="slidenum">
              <a:rPr lang="en-US" altLang="da-DK" sz="2400" b="1"/>
              <a:pPr/>
              <a:t>23</a:t>
            </a:fld>
            <a:r>
              <a:rPr lang="en-US" altLang="da-DK" sz="2400" b="1"/>
              <a:t>. </a:t>
            </a:r>
            <a:r>
              <a:rPr lang="da-DK" altLang="da-DK" sz="2400" b="1"/>
              <a:t>UID16.12B</a:t>
            </a:r>
            <a:r>
              <a:rPr lang="en-US" altLang="da-DK" sz="2400" b="1"/>
              <a:t>  UML and broken connectors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spect="1" noChangeArrowheads="1"/>
          </p:cNvSpPr>
          <p:nvPr/>
        </p:nvSpPr>
        <p:spPr bwMode="auto">
          <a:xfrm>
            <a:off x="649288" y="2097088"/>
            <a:ext cx="533400" cy="303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Line</a:t>
            </a:r>
          </a:p>
        </p:txBody>
      </p:sp>
      <p:sp>
        <p:nvSpPr>
          <p:cNvPr id="23555" name="Rectangle 3"/>
          <p:cNvSpPr>
            <a:spLocks noChangeAspect="1" noChangeArrowheads="1"/>
          </p:cNvSpPr>
          <p:nvPr/>
        </p:nvSpPr>
        <p:spPr bwMode="auto">
          <a:xfrm>
            <a:off x="1481138" y="1978025"/>
            <a:ext cx="8001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Class</a:t>
            </a:r>
          </a:p>
          <a:p>
            <a:pPr algn="ctr"/>
            <a:r>
              <a:rPr lang="en-US" altLang="da-DK"/>
              <a:t>activity</a:t>
            </a:r>
          </a:p>
        </p:txBody>
      </p:sp>
      <p:sp>
        <p:nvSpPr>
          <p:cNvPr id="23556" name="Rectangle 4"/>
          <p:cNvSpPr>
            <a:spLocks noChangeAspect="1" noChangeArrowheads="1"/>
          </p:cNvSpPr>
          <p:nvPr/>
        </p:nvSpPr>
        <p:spPr bwMode="auto">
          <a:xfrm>
            <a:off x="2965450" y="2111375"/>
            <a:ext cx="9525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Request</a:t>
            </a:r>
          </a:p>
        </p:txBody>
      </p:sp>
      <p:sp>
        <p:nvSpPr>
          <p:cNvPr id="23557" name="Rectangle 5"/>
          <p:cNvSpPr>
            <a:spLocks noChangeAspect="1" noChangeArrowheads="1"/>
          </p:cNvSpPr>
          <p:nvPr/>
        </p:nvSpPr>
        <p:spPr bwMode="auto">
          <a:xfrm>
            <a:off x="4562475" y="1978025"/>
            <a:ext cx="9525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Request</a:t>
            </a:r>
          </a:p>
          <a:p>
            <a:pPr algn="ctr"/>
            <a:r>
              <a:rPr lang="en-US" altLang="da-DK"/>
              <a:t>hour</a:t>
            </a:r>
          </a:p>
        </p:txBody>
      </p:sp>
      <p:sp>
        <p:nvSpPr>
          <p:cNvPr id="23558" name="Rectangle 6"/>
          <p:cNvSpPr>
            <a:spLocks noChangeAspect="1" noChangeArrowheads="1"/>
          </p:cNvSpPr>
          <p:nvPr/>
        </p:nvSpPr>
        <p:spPr bwMode="auto">
          <a:xfrm>
            <a:off x="6208713" y="1978025"/>
            <a:ext cx="711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a:p>
            <a:pPr algn="ctr"/>
            <a:r>
              <a:rPr lang="en-US" altLang="da-DK"/>
              <a:t>hour</a:t>
            </a:r>
          </a:p>
        </p:txBody>
      </p:sp>
      <p:sp>
        <p:nvSpPr>
          <p:cNvPr id="23559" name="Rectangle 7"/>
          <p:cNvSpPr>
            <a:spLocks noChangeAspect="1" noChangeArrowheads="1"/>
          </p:cNvSpPr>
          <p:nvPr/>
        </p:nvSpPr>
        <p:spPr bwMode="auto">
          <a:xfrm>
            <a:off x="7654925" y="2092325"/>
            <a:ext cx="7112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p:txBody>
      </p:sp>
      <p:sp>
        <p:nvSpPr>
          <p:cNvPr id="23560" name="Rectangle 8"/>
          <p:cNvSpPr>
            <a:spLocks noChangeAspect="1" noChangeArrowheads="1"/>
          </p:cNvSpPr>
          <p:nvPr/>
        </p:nvSpPr>
        <p:spPr bwMode="auto">
          <a:xfrm>
            <a:off x="7527925" y="920750"/>
            <a:ext cx="965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Contract</a:t>
            </a:r>
          </a:p>
          <a:p>
            <a:pPr algn="ctr"/>
            <a:r>
              <a:rPr lang="en-US" altLang="da-DK"/>
              <a:t>period</a:t>
            </a:r>
          </a:p>
        </p:txBody>
      </p:sp>
      <p:sp>
        <p:nvSpPr>
          <p:cNvPr id="23561" name="Rectangle 9"/>
          <p:cNvSpPr>
            <a:spLocks noChangeAspect="1" noChangeArrowheads="1"/>
          </p:cNvSpPr>
          <p:nvPr/>
        </p:nvSpPr>
        <p:spPr bwMode="auto">
          <a:xfrm>
            <a:off x="1471613" y="1035050"/>
            <a:ext cx="8255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Activity</a:t>
            </a:r>
          </a:p>
        </p:txBody>
      </p:sp>
      <p:sp>
        <p:nvSpPr>
          <p:cNvPr id="23562" name="Rectangle 10"/>
          <p:cNvSpPr>
            <a:spLocks noChangeAspect="1" noChangeArrowheads="1"/>
          </p:cNvSpPr>
          <p:nvPr/>
        </p:nvSpPr>
        <p:spPr bwMode="auto">
          <a:xfrm>
            <a:off x="1544638" y="3021013"/>
            <a:ext cx="673100" cy="303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Class</a:t>
            </a:r>
          </a:p>
        </p:txBody>
      </p:sp>
      <p:sp>
        <p:nvSpPr>
          <p:cNvPr id="23563" name="Rectangle 11"/>
          <p:cNvSpPr>
            <a:spLocks noChangeAspect="1" noChangeArrowheads="1"/>
          </p:cNvSpPr>
          <p:nvPr/>
        </p:nvSpPr>
        <p:spPr bwMode="auto">
          <a:xfrm>
            <a:off x="1544638" y="3978275"/>
            <a:ext cx="6731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Class</a:t>
            </a:r>
          </a:p>
          <a:p>
            <a:pPr algn="ctr"/>
            <a:r>
              <a:rPr lang="en-US" altLang="da-DK"/>
              <a:t>hours</a:t>
            </a:r>
          </a:p>
        </p:txBody>
      </p:sp>
      <p:sp>
        <p:nvSpPr>
          <p:cNvPr id="23564" name="Rectangle 12"/>
          <p:cNvSpPr>
            <a:spLocks noChangeAspect="1" noChangeArrowheads="1"/>
          </p:cNvSpPr>
          <p:nvPr/>
        </p:nvSpPr>
        <p:spPr bwMode="auto">
          <a:xfrm>
            <a:off x="1576388" y="5078413"/>
            <a:ext cx="6096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Time</a:t>
            </a:r>
          </a:p>
          <a:p>
            <a:pPr algn="ctr"/>
            <a:r>
              <a:rPr lang="en-US" altLang="da-DK"/>
              <a:t>table</a:t>
            </a:r>
          </a:p>
        </p:txBody>
      </p:sp>
      <p:sp>
        <p:nvSpPr>
          <p:cNvPr id="23565" name="Rectangle 13"/>
          <p:cNvSpPr>
            <a:spLocks noChangeAspect="1" noChangeArrowheads="1"/>
          </p:cNvSpPr>
          <p:nvPr/>
        </p:nvSpPr>
        <p:spPr bwMode="auto">
          <a:xfrm>
            <a:off x="3136900" y="5192713"/>
            <a:ext cx="584200" cy="303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User</a:t>
            </a:r>
          </a:p>
        </p:txBody>
      </p:sp>
      <p:sp>
        <p:nvSpPr>
          <p:cNvPr id="23566" name="Rectangle 14"/>
          <p:cNvSpPr>
            <a:spLocks noChangeAspect="1" noChangeArrowheads="1"/>
          </p:cNvSpPr>
          <p:nvPr/>
        </p:nvSpPr>
        <p:spPr bwMode="auto">
          <a:xfrm>
            <a:off x="4581525" y="5078413"/>
            <a:ext cx="9144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User</a:t>
            </a:r>
          </a:p>
          <a:p>
            <a:pPr algn="ctr"/>
            <a:r>
              <a:rPr lang="en-US" altLang="da-DK"/>
              <a:t>authoriz</a:t>
            </a:r>
          </a:p>
        </p:txBody>
      </p:sp>
      <p:sp>
        <p:nvSpPr>
          <p:cNvPr id="23567" name="Rectangle 15"/>
          <p:cNvSpPr>
            <a:spLocks noChangeAspect="1" noChangeArrowheads="1"/>
          </p:cNvSpPr>
          <p:nvPr/>
        </p:nvSpPr>
        <p:spPr bwMode="auto">
          <a:xfrm>
            <a:off x="6092825" y="5078413"/>
            <a:ext cx="9398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Authoriz</a:t>
            </a:r>
          </a:p>
          <a:p>
            <a:pPr algn="ctr"/>
            <a:r>
              <a:rPr lang="en-US" altLang="da-DK"/>
              <a:t>type</a:t>
            </a:r>
          </a:p>
        </p:txBody>
      </p:sp>
      <p:sp>
        <p:nvSpPr>
          <p:cNvPr id="23568" name="Rectangle 16"/>
          <p:cNvSpPr>
            <a:spLocks noChangeAspect="1" noChangeArrowheads="1"/>
          </p:cNvSpPr>
          <p:nvPr/>
        </p:nvSpPr>
        <p:spPr bwMode="auto">
          <a:xfrm>
            <a:off x="7531100" y="2906713"/>
            <a:ext cx="9398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a:p>
            <a:pPr algn="ctr"/>
            <a:r>
              <a:rPr lang="en-US" altLang="da-DK"/>
              <a:t>property</a:t>
            </a:r>
          </a:p>
        </p:txBody>
      </p:sp>
      <p:sp>
        <p:nvSpPr>
          <p:cNvPr id="23569" name="Rectangle 17"/>
          <p:cNvSpPr>
            <a:spLocks noChangeAspect="1" noChangeArrowheads="1"/>
          </p:cNvSpPr>
          <p:nvPr/>
        </p:nvSpPr>
        <p:spPr bwMode="auto">
          <a:xfrm>
            <a:off x="7527925" y="4092575"/>
            <a:ext cx="9652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Property</a:t>
            </a:r>
          </a:p>
        </p:txBody>
      </p:sp>
      <p:sp>
        <p:nvSpPr>
          <p:cNvPr id="23570" name="Rectangle 18"/>
          <p:cNvSpPr>
            <a:spLocks noChangeAspect="1" noChangeArrowheads="1"/>
          </p:cNvSpPr>
          <p:nvPr/>
        </p:nvSpPr>
        <p:spPr bwMode="auto">
          <a:xfrm>
            <a:off x="4556125" y="3978275"/>
            <a:ext cx="965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Property</a:t>
            </a:r>
          </a:p>
          <a:p>
            <a:pPr algn="ctr"/>
            <a:r>
              <a:rPr lang="en-US" altLang="da-DK"/>
              <a:t>wish</a:t>
            </a:r>
          </a:p>
        </p:txBody>
      </p:sp>
      <p:sp>
        <p:nvSpPr>
          <p:cNvPr id="23571" name="Rectangle 19"/>
          <p:cNvSpPr>
            <a:spLocks noChangeAspect="1" noChangeArrowheads="1"/>
          </p:cNvSpPr>
          <p:nvPr/>
        </p:nvSpPr>
        <p:spPr bwMode="auto">
          <a:xfrm>
            <a:off x="4683125" y="2911475"/>
            <a:ext cx="7112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Room</a:t>
            </a:r>
          </a:p>
          <a:p>
            <a:pPr algn="ctr"/>
            <a:r>
              <a:rPr lang="en-US" altLang="da-DK"/>
              <a:t>wish</a:t>
            </a:r>
          </a:p>
        </p:txBody>
      </p:sp>
      <p:sp>
        <p:nvSpPr>
          <p:cNvPr id="23572" name="Rectangle 20"/>
          <p:cNvSpPr>
            <a:spLocks noChangeAspect="1" noChangeArrowheads="1"/>
          </p:cNvSpPr>
          <p:nvPr/>
        </p:nvSpPr>
        <p:spPr bwMode="auto">
          <a:xfrm>
            <a:off x="4581525" y="920750"/>
            <a:ext cx="914400" cy="57785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Building</a:t>
            </a:r>
          </a:p>
          <a:p>
            <a:pPr algn="ctr"/>
            <a:r>
              <a:rPr lang="en-US" altLang="da-DK"/>
              <a:t>wish</a:t>
            </a:r>
          </a:p>
        </p:txBody>
      </p:sp>
      <p:sp>
        <p:nvSpPr>
          <p:cNvPr id="23573" name="Rectangle 21"/>
          <p:cNvSpPr>
            <a:spLocks noChangeAspect="1" noChangeArrowheads="1"/>
          </p:cNvSpPr>
          <p:nvPr/>
        </p:nvSpPr>
        <p:spPr bwMode="auto">
          <a:xfrm>
            <a:off x="6105525" y="1035050"/>
            <a:ext cx="914400" cy="303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a:t>Building</a:t>
            </a:r>
          </a:p>
        </p:txBody>
      </p:sp>
      <p:cxnSp>
        <p:nvCxnSpPr>
          <p:cNvPr id="23574" name="AutoShape 22"/>
          <p:cNvCxnSpPr>
            <a:cxnSpLocks noChangeAspect="1" noChangeShapeType="1"/>
            <a:stCxn id="23555" idx="3"/>
            <a:endCxn id="23556" idx="1"/>
          </p:cNvCxnSpPr>
          <p:nvPr/>
        </p:nvCxnSpPr>
        <p:spPr bwMode="auto">
          <a:xfrm flipV="1">
            <a:off x="2295525" y="2263775"/>
            <a:ext cx="655638" cy="31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75" name="AutoShape 23"/>
          <p:cNvCxnSpPr>
            <a:cxnSpLocks noChangeAspect="1" noChangeShapeType="1"/>
            <a:stCxn id="23556" idx="3"/>
            <a:endCxn id="23557" idx="1"/>
          </p:cNvCxnSpPr>
          <p:nvPr/>
        </p:nvCxnSpPr>
        <p:spPr bwMode="auto">
          <a:xfrm>
            <a:off x="3932238" y="2263775"/>
            <a:ext cx="615950" cy="31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76" name="AutoShape 24"/>
          <p:cNvCxnSpPr>
            <a:cxnSpLocks noChangeAspect="1" noChangeShapeType="1"/>
            <a:stCxn id="23557" idx="3"/>
            <a:endCxn id="23558" idx="1"/>
          </p:cNvCxnSpPr>
          <p:nvPr/>
        </p:nvCxnSpPr>
        <p:spPr bwMode="auto">
          <a:xfrm>
            <a:off x="5529263" y="2266950"/>
            <a:ext cx="665162" cy="0"/>
          </a:xfrm>
          <a:prstGeom prst="straightConnector1">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77" name="AutoShape 25"/>
          <p:cNvCxnSpPr>
            <a:cxnSpLocks noChangeAspect="1" noChangeShapeType="1"/>
            <a:stCxn id="23558" idx="3"/>
            <a:endCxn id="23559" idx="1"/>
          </p:cNvCxnSpPr>
          <p:nvPr/>
        </p:nvCxnSpPr>
        <p:spPr bwMode="auto">
          <a:xfrm flipV="1">
            <a:off x="6934200" y="2244725"/>
            <a:ext cx="706438" cy="222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78" name="AutoShape 26"/>
          <p:cNvCxnSpPr>
            <a:cxnSpLocks noChangeAspect="1" noChangeShapeType="1"/>
            <a:stCxn id="23566" idx="3"/>
            <a:endCxn id="23567" idx="1"/>
          </p:cNvCxnSpPr>
          <p:nvPr/>
        </p:nvCxnSpPr>
        <p:spPr bwMode="auto">
          <a:xfrm>
            <a:off x="5510213" y="5367338"/>
            <a:ext cx="56832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79" name="AutoShape 27"/>
          <p:cNvCxnSpPr>
            <a:cxnSpLocks noChangeAspect="1" noChangeShapeType="1"/>
            <a:stCxn id="23565" idx="3"/>
            <a:endCxn id="23566" idx="1"/>
          </p:cNvCxnSpPr>
          <p:nvPr/>
        </p:nvCxnSpPr>
        <p:spPr bwMode="auto">
          <a:xfrm>
            <a:off x="3735388" y="5345113"/>
            <a:ext cx="831850" cy="222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0" name="AutoShape 28"/>
          <p:cNvCxnSpPr>
            <a:cxnSpLocks noChangeAspect="1" noChangeShapeType="1"/>
            <a:stCxn id="23564" idx="3"/>
            <a:endCxn id="23565" idx="1"/>
          </p:cNvCxnSpPr>
          <p:nvPr/>
        </p:nvCxnSpPr>
        <p:spPr bwMode="auto">
          <a:xfrm flipV="1">
            <a:off x="2200275" y="5345113"/>
            <a:ext cx="922338" cy="222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1" name="AutoShape 29"/>
          <p:cNvCxnSpPr>
            <a:cxnSpLocks noChangeAspect="1" noChangeShapeType="1"/>
            <a:stCxn id="23570" idx="3"/>
            <a:endCxn id="23569" idx="1"/>
          </p:cNvCxnSpPr>
          <p:nvPr/>
        </p:nvCxnSpPr>
        <p:spPr bwMode="auto">
          <a:xfrm flipV="1">
            <a:off x="5535613" y="4244975"/>
            <a:ext cx="1978025" cy="222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2" name="AutoShape 30"/>
          <p:cNvCxnSpPr>
            <a:cxnSpLocks noChangeAspect="1" noChangeShapeType="1"/>
            <a:stCxn id="23561" idx="2"/>
            <a:endCxn id="23555" idx="0"/>
          </p:cNvCxnSpPr>
          <p:nvPr/>
        </p:nvCxnSpPr>
        <p:spPr bwMode="auto">
          <a:xfrm flipH="1">
            <a:off x="1881188" y="1352550"/>
            <a:ext cx="3175" cy="61118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3" name="AutoShape 31"/>
          <p:cNvCxnSpPr>
            <a:cxnSpLocks noChangeAspect="1" noChangeShapeType="1"/>
            <a:stCxn id="23555" idx="2"/>
            <a:endCxn id="23562" idx="0"/>
          </p:cNvCxnSpPr>
          <p:nvPr/>
        </p:nvCxnSpPr>
        <p:spPr bwMode="auto">
          <a:xfrm>
            <a:off x="1881188" y="2570163"/>
            <a:ext cx="0" cy="43656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4" name="AutoShape 32"/>
          <p:cNvCxnSpPr>
            <a:cxnSpLocks noChangeAspect="1" noChangeShapeType="1"/>
            <a:stCxn id="23562" idx="2"/>
            <a:endCxn id="23563" idx="0"/>
          </p:cNvCxnSpPr>
          <p:nvPr/>
        </p:nvCxnSpPr>
        <p:spPr bwMode="auto">
          <a:xfrm>
            <a:off x="1881188" y="3338513"/>
            <a:ext cx="0" cy="62547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5" name="AutoShape 33"/>
          <p:cNvCxnSpPr>
            <a:cxnSpLocks noChangeAspect="1" noChangeShapeType="1"/>
            <a:stCxn id="23563" idx="2"/>
            <a:endCxn id="23564" idx="0"/>
          </p:cNvCxnSpPr>
          <p:nvPr/>
        </p:nvCxnSpPr>
        <p:spPr bwMode="auto">
          <a:xfrm>
            <a:off x="1881188" y="4570413"/>
            <a:ext cx="0" cy="49371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6" name="AutoShape 34"/>
          <p:cNvCxnSpPr>
            <a:cxnSpLocks noChangeAspect="1" noChangeShapeType="1"/>
            <a:stCxn id="23572" idx="3"/>
            <a:endCxn id="23573" idx="1"/>
          </p:cNvCxnSpPr>
          <p:nvPr/>
        </p:nvCxnSpPr>
        <p:spPr bwMode="auto">
          <a:xfrm flipV="1">
            <a:off x="5510213" y="1187450"/>
            <a:ext cx="581025" cy="222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7" name="AutoShape 35"/>
          <p:cNvCxnSpPr>
            <a:cxnSpLocks noChangeAspect="1" noChangeShapeType="1"/>
            <a:stCxn id="23568" idx="0"/>
            <a:endCxn id="23559" idx="2"/>
          </p:cNvCxnSpPr>
          <p:nvPr/>
        </p:nvCxnSpPr>
        <p:spPr bwMode="auto">
          <a:xfrm flipV="1">
            <a:off x="8001000" y="2409825"/>
            <a:ext cx="9525" cy="48260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8" name="AutoShape 36"/>
          <p:cNvCxnSpPr>
            <a:cxnSpLocks noChangeAspect="1" noChangeShapeType="1"/>
            <a:stCxn id="23569" idx="0"/>
            <a:endCxn id="23568" idx="2"/>
          </p:cNvCxnSpPr>
          <p:nvPr/>
        </p:nvCxnSpPr>
        <p:spPr bwMode="auto">
          <a:xfrm flipH="1" flipV="1">
            <a:off x="8001000" y="3498850"/>
            <a:ext cx="9525" cy="579438"/>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89" name="AutoShape 37"/>
          <p:cNvCxnSpPr>
            <a:cxnSpLocks noChangeAspect="1" noChangeShapeType="1"/>
            <a:stCxn id="23567" idx="0"/>
            <a:endCxn id="23558" idx="2"/>
          </p:cNvCxnSpPr>
          <p:nvPr/>
        </p:nvCxnSpPr>
        <p:spPr bwMode="auto">
          <a:xfrm flipV="1">
            <a:off x="6562725" y="2570163"/>
            <a:ext cx="1588" cy="249396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90" name="AutoShape 38"/>
          <p:cNvCxnSpPr>
            <a:cxnSpLocks noChangeAspect="1" noChangeShapeType="1"/>
            <a:stCxn id="23565" idx="0"/>
            <a:endCxn id="23556" idx="2"/>
          </p:cNvCxnSpPr>
          <p:nvPr/>
        </p:nvCxnSpPr>
        <p:spPr bwMode="auto">
          <a:xfrm flipV="1">
            <a:off x="3429000" y="2428875"/>
            <a:ext cx="12700" cy="27495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91" name="AutoShape 39"/>
          <p:cNvCxnSpPr>
            <a:cxnSpLocks noChangeAspect="1" noChangeShapeType="1"/>
            <a:stCxn id="23559" idx="0"/>
            <a:endCxn id="23560" idx="2"/>
          </p:cNvCxnSpPr>
          <p:nvPr/>
        </p:nvCxnSpPr>
        <p:spPr bwMode="auto">
          <a:xfrm flipV="1">
            <a:off x="8010525" y="1512888"/>
            <a:ext cx="0" cy="5651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592" name="Freeform 40"/>
          <p:cNvSpPr>
            <a:spLocks noChangeAspect="1"/>
          </p:cNvSpPr>
          <p:nvPr/>
        </p:nvSpPr>
        <p:spPr bwMode="auto">
          <a:xfrm>
            <a:off x="898525" y="1214438"/>
            <a:ext cx="577850" cy="890587"/>
          </a:xfrm>
          <a:custGeom>
            <a:avLst/>
            <a:gdLst>
              <a:gd name="T0" fmla="*/ 0 w 364"/>
              <a:gd name="T1" fmla="*/ 2147483647 h 561"/>
              <a:gd name="T2" fmla="*/ 2147483647 w 364"/>
              <a:gd name="T3" fmla="*/ 2147483647 h 561"/>
              <a:gd name="T4" fmla="*/ 0 60000 65536"/>
              <a:gd name="T5" fmla="*/ 0 60000 65536"/>
            </a:gdLst>
            <a:ahLst/>
            <a:cxnLst>
              <a:cxn ang="T4">
                <a:pos x="T0" y="T1"/>
              </a:cxn>
              <a:cxn ang="T5">
                <a:pos x="T2" y="T3"/>
              </a:cxn>
            </a:cxnLst>
            <a:rect l="0" t="0" r="r" b="b"/>
            <a:pathLst>
              <a:path w="364" h="561">
                <a:moveTo>
                  <a:pt x="0" y="561"/>
                </a:moveTo>
                <a:cubicBezTo>
                  <a:pt x="4" y="7"/>
                  <a:pt x="63" y="0"/>
                  <a:pt x="364" y="9"/>
                </a:cubicBez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3593" name="Freeform 41"/>
          <p:cNvSpPr>
            <a:spLocks noChangeAspect="1"/>
          </p:cNvSpPr>
          <p:nvPr/>
        </p:nvSpPr>
        <p:spPr bwMode="auto">
          <a:xfrm>
            <a:off x="914400" y="2400300"/>
            <a:ext cx="638175" cy="815975"/>
          </a:xfrm>
          <a:custGeom>
            <a:avLst/>
            <a:gdLst>
              <a:gd name="T0" fmla="*/ 0 w 402"/>
              <a:gd name="T1" fmla="*/ 0 h 514"/>
              <a:gd name="T2" fmla="*/ 2147483647 w 402"/>
              <a:gd name="T3" fmla="*/ 2147483647 h 514"/>
              <a:gd name="T4" fmla="*/ 0 60000 65536"/>
              <a:gd name="T5" fmla="*/ 0 60000 65536"/>
            </a:gdLst>
            <a:ahLst/>
            <a:cxnLst>
              <a:cxn ang="T4">
                <a:pos x="T0" y="T1"/>
              </a:cxn>
              <a:cxn ang="T5">
                <a:pos x="T2" y="T3"/>
              </a:cxn>
            </a:cxnLst>
            <a:rect l="0" t="0" r="r" b="b"/>
            <a:pathLst>
              <a:path w="402" h="514">
                <a:moveTo>
                  <a:pt x="0" y="0"/>
                </a:moveTo>
                <a:cubicBezTo>
                  <a:pt x="0" y="387"/>
                  <a:pt x="105" y="514"/>
                  <a:pt x="402" y="510"/>
                </a:cubicBez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3594" name="Freeform 42"/>
          <p:cNvSpPr>
            <a:spLocks noChangeAspect="1"/>
          </p:cNvSpPr>
          <p:nvPr/>
        </p:nvSpPr>
        <p:spPr bwMode="auto">
          <a:xfrm>
            <a:off x="3427413" y="1214438"/>
            <a:ext cx="1144587" cy="882650"/>
          </a:xfrm>
          <a:custGeom>
            <a:avLst/>
            <a:gdLst>
              <a:gd name="T0" fmla="*/ 0 w 721"/>
              <a:gd name="T1" fmla="*/ 2147483647 h 556"/>
              <a:gd name="T2" fmla="*/ 2147483647 w 721"/>
              <a:gd name="T3" fmla="*/ 2147483647 h 556"/>
              <a:gd name="T4" fmla="*/ 0 60000 65536"/>
              <a:gd name="T5" fmla="*/ 0 60000 65536"/>
            </a:gdLst>
            <a:ahLst/>
            <a:cxnLst>
              <a:cxn ang="T4">
                <a:pos x="T0" y="T1"/>
              </a:cxn>
              <a:cxn ang="T5">
                <a:pos x="T2" y="T3"/>
              </a:cxn>
            </a:cxnLst>
            <a:rect l="0" t="0" r="r" b="b"/>
            <a:pathLst>
              <a:path w="721" h="556">
                <a:moveTo>
                  <a:pt x="0" y="556"/>
                </a:moveTo>
                <a:cubicBezTo>
                  <a:pt x="4" y="3"/>
                  <a:pt x="420" y="0"/>
                  <a:pt x="721" y="9"/>
                </a:cubicBez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3595" name="Freeform 43"/>
          <p:cNvSpPr>
            <a:spLocks noChangeAspect="1"/>
          </p:cNvSpPr>
          <p:nvPr/>
        </p:nvSpPr>
        <p:spPr bwMode="auto">
          <a:xfrm>
            <a:off x="3790950" y="2409825"/>
            <a:ext cx="914400" cy="830263"/>
          </a:xfrm>
          <a:custGeom>
            <a:avLst/>
            <a:gdLst>
              <a:gd name="T0" fmla="*/ 0 w 576"/>
              <a:gd name="T1" fmla="*/ 0 h 523"/>
              <a:gd name="T2" fmla="*/ 2147483647 w 576"/>
              <a:gd name="T3" fmla="*/ 2147483647 h 523"/>
              <a:gd name="T4" fmla="*/ 0 60000 65536"/>
              <a:gd name="T5" fmla="*/ 0 60000 65536"/>
            </a:gdLst>
            <a:ahLst/>
            <a:cxnLst>
              <a:cxn ang="T4">
                <a:pos x="T0" y="T1"/>
              </a:cxn>
              <a:cxn ang="T5">
                <a:pos x="T2" y="T3"/>
              </a:cxn>
            </a:cxnLst>
            <a:rect l="0" t="0" r="r" b="b"/>
            <a:pathLst>
              <a:path w="576" h="523">
                <a:moveTo>
                  <a:pt x="0" y="0"/>
                </a:moveTo>
                <a:cubicBezTo>
                  <a:pt x="0" y="387"/>
                  <a:pt x="279" y="523"/>
                  <a:pt x="576" y="519"/>
                </a:cubicBez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3596" name="Freeform 44"/>
          <p:cNvSpPr>
            <a:spLocks noChangeAspect="1"/>
          </p:cNvSpPr>
          <p:nvPr/>
        </p:nvSpPr>
        <p:spPr bwMode="auto">
          <a:xfrm>
            <a:off x="3629025" y="2419350"/>
            <a:ext cx="923925" cy="1890713"/>
          </a:xfrm>
          <a:custGeom>
            <a:avLst/>
            <a:gdLst>
              <a:gd name="T0" fmla="*/ 0 w 582"/>
              <a:gd name="T1" fmla="*/ 0 h 1191"/>
              <a:gd name="T2" fmla="*/ 2147483647 w 582"/>
              <a:gd name="T3" fmla="*/ 2147483647 h 1191"/>
              <a:gd name="T4" fmla="*/ 0 60000 65536"/>
              <a:gd name="T5" fmla="*/ 0 60000 65536"/>
            </a:gdLst>
            <a:ahLst/>
            <a:cxnLst>
              <a:cxn ang="T4">
                <a:pos x="T0" y="T1"/>
              </a:cxn>
              <a:cxn ang="T5">
                <a:pos x="T2" y="T3"/>
              </a:cxn>
            </a:cxnLst>
            <a:rect l="0" t="0" r="r" b="b"/>
            <a:pathLst>
              <a:path w="582" h="1191">
                <a:moveTo>
                  <a:pt x="0" y="0"/>
                </a:moveTo>
                <a:cubicBezTo>
                  <a:pt x="9" y="657"/>
                  <a:pt x="186" y="1191"/>
                  <a:pt x="582" y="1182"/>
                </a:cubicBez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3597" name="Freeform 45"/>
          <p:cNvSpPr>
            <a:spLocks noChangeAspect="1"/>
          </p:cNvSpPr>
          <p:nvPr/>
        </p:nvSpPr>
        <p:spPr bwMode="auto">
          <a:xfrm>
            <a:off x="5381625" y="2400300"/>
            <a:ext cx="2371725" cy="847725"/>
          </a:xfrm>
          <a:custGeom>
            <a:avLst/>
            <a:gdLst>
              <a:gd name="T0" fmla="*/ 2147483647 w 1494"/>
              <a:gd name="T1" fmla="*/ 0 h 534"/>
              <a:gd name="T2" fmla="*/ 0 w 1494"/>
              <a:gd name="T3" fmla="*/ 2147483647 h 534"/>
              <a:gd name="T4" fmla="*/ 0 60000 65536"/>
              <a:gd name="T5" fmla="*/ 0 60000 65536"/>
            </a:gdLst>
            <a:ahLst/>
            <a:cxnLst>
              <a:cxn ang="T4">
                <a:pos x="T0" y="T1"/>
              </a:cxn>
              <a:cxn ang="T5">
                <a:pos x="T2" y="T3"/>
              </a:cxn>
            </a:cxnLst>
            <a:rect l="0" t="0" r="r" b="b"/>
            <a:pathLst>
              <a:path w="1494" h="534">
                <a:moveTo>
                  <a:pt x="1494" y="0"/>
                </a:moveTo>
                <a:cubicBezTo>
                  <a:pt x="1094" y="432"/>
                  <a:pt x="769" y="525"/>
                  <a:pt x="0" y="534"/>
                </a:cubicBezTo>
              </a:path>
            </a:pathLst>
          </a:custGeom>
          <a:noFill/>
          <a:ln w="28575" cap="flat" cmpd="sng">
            <a:solidFill>
              <a:schemeClr val="tx1"/>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3598" name="Freeform 46"/>
          <p:cNvSpPr>
            <a:spLocks noChangeAspect="1"/>
          </p:cNvSpPr>
          <p:nvPr/>
        </p:nvSpPr>
        <p:spPr bwMode="auto">
          <a:xfrm>
            <a:off x="6867525" y="1343025"/>
            <a:ext cx="819150" cy="754063"/>
          </a:xfrm>
          <a:custGeom>
            <a:avLst/>
            <a:gdLst>
              <a:gd name="T0" fmla="*/ 0 w 516"/>
              <a:gd name="T1" fmla="*/ 0 h 475"/>
              <a:gd name="T2" fmla="*/ 2147483647 w 516"/>
              <a:gd name="T3" fmla="*/ 2147483647 h 475"/>
              <a:gd name="T4" fmla="*/ 0 60000 65536"/>
              <a:gd name="T5" fmla="*/ 0 60000 65536"/>
            </a:gdLst>
            <a:ahLst/>
            <a:cxnLst>
              <a:cxn ang="T4">
                <a:pos x="T0" y="T1"/>
              </a:cxn>
              <a:cxn ang="T5">
                <a:pos x="T2" y="T3"/>
              </a:cxn>
            </a:cxnLst>
            <a:rect l="0" t="0" r="r" b="b"/>
            <a:pathLst>
              <a:path w="516" h="475">
                <a:moveTo>
                  <a:pt x="0" y="0"/>
                </a:moveTo>
                <a:lnTo>
                  <a:pt x="516" y="475"/>
                </a:lnTo>
              </a:path>
            </a:pathLst>
          </a:custGeom>
          <a:noFill/>
          <a:ln w="28575" cmpd="sng">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599" name="Freeform 47"/>
          <p:cNvSpPr>
            <a:spLocks noChangeAspect="1"/>
          </p:cNvSpPr>
          <p:nvPr/>
        </p:nvSpPr>
        <p:spPr bwMode="auto">
          <a:xfrm>
            <a:off x="6915150" y="1495425"/>
            <a:ext cx="685800" cy="495300"/>
          </a:xfrm>
          <a:custGeom>
            <a:avLst/>
            <a:gdLst>
              <a:gd name="T0" fmla="*/ 2147483647 w 432"/>
              <a:gd name="T1" fmla="*/ 0 h 312"/>
              <a:gd name="T2" fmla="*/ 0 w 432"/>
              <a:gd name="T3" fmla="*/ 2147483647 h 312"/>
              <a:gd name="T4" fmla="*/ 0 60000 65536"/>
              <a:gd name="T5" fmla="*/ 0 60000 65536"/>
            </a:gdLst>
            <a:ahLst/>
            <a:cxnLst>
              <a:cxn ang="T4">
                <a:pos x="T0" y="T1"/>
              </a:cxn>
              <a:cxn ang="T5">
                <a:pos x="T2" y="T3"/>
              </a:cxn>
            </a:cxnLst>
            <a:rect l="0" t="0" r="r" b="b"/>
            <a:pathLst>
              <a:path w="432" h="312">
                <a:moveTo>
                  <a:pt x="432" y="0"/>
                </a:moveTo>
                <a:lnTo>
                  <a:pt x="0" y="312"/>
                </a:lnTo>
              </a:path>
            </a:pathLst>
          </a:custGeom>
          <a:noFill/>
          <a:ln w="28575" cmpd="sng">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grpSp>
        <p:nvGrpSpPr>
          <p:cNvPr id="23600" name="Group 48"/>
          <p:cNvGrpSpPr>
            <a:grpSpLocks noChangeAspect="1"/>
          </p:cNvGrpSpPr>
          <p:nvPr/>
        </p:nvGrpSpPr>
        <p:grpSpPr bwMode="auto">
          <a:xfrm rot="5400000" flipH="1" flipV="1">
            <a:off x="1296193" y="1132682"/>
            <a:ext cx="182563" cy="184150"/>
            <a:chOff x="1918" y="3762"/>
            <a:chExt cx="128" cy="106"/>
          </a:xfrm>
        </p:grpSpPr>
        <p:sp>
          <p:nvSpPr>
            <p:cNvPr id="23674" name="Line 49"/>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75" name="Line 50"/>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1" name="Group 51"/>
          <p:cNvGrpSpPr>
            <a:grpSpLocks noChangeAspect="1"/>
          </p:cNvGrpSpPr>
          <p:nvPr/>
        </p:nvGrpSpPr>
        <p:grpSpPr bwMode="auto">
          <a:xfrm rot="5400000" flipH="1" flipV="1">
            <a:off x="1358106" y="3113882"/>
            <a:ext cx="182563" cy="184150"/>
            <a:chOff x="1918" y="3762"/>
            <a:chExt cx="128" cy="106"/>
          </a:xfrm>
        </p:grpSpPr>
        <p:sp>
          <p:nvSpPr>
            <p:cNvPr id="23672" name="Line 52"/>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73" name="Line 53"/>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2" name="Group 54"/>
          <p:cNvGrpSpPr>
            <a:grpSpLocks noChangeAspect="1"/>
          </p:cNvGrpSpPr>
          <p:nvPr/>
        </p:nvGrpSpPr>
        <p:grpSpPr bwMode="auto">
          <a:xfrm rot="10800000" flipH="1" flipV="1">
            <a:off x="1785938" y="1795463"/>
            <a:ext cx="184150" cy="180975"/>
            <a:chOff x="1918" y="3762"/>
            <a:chExt cx="128" cy="106"/>
          </a:xfrm>
        </p:grpSpPr>
        <p:sp>
          <p:nvSpPr>
            <p:cNvPr id="23670" name="Line 55"/>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71" name="Line 56"/>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3" name="Group 57"/>
          <p:cNvGrpSpPr>
            <a:grpSpLocks noChangeAspect="1"/>
          </p:cNvGrpSpPr>
          <p:nvPr/>
        </p:nvGrpSpPr>
        <p:grpSpPr bwMode="auto">
          <a:xfrm flipH="1" flipV="1">
            <a:off x="1784350" y="2552700"/>
            <a:ext cx="182563" cy="182563"/>
            <a:chOff x="1918" y="3762"/>
            <a:chExt cx="128" cy="106"/>
          </a:xfrm>
        </p:grpSpPr>
        <p:sp>
          <p:nvSpPr>
            <p:cNvPr id="23668" name="Line 58"/>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69" name="Line 59"/>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4" name="Group 60"/>
          <p:cNvGrpSpPr>
            <a:grpSpLocks noChangeAspect="1"/>
          </p:cNvGrpSpPr>
          <p:nvPr/>
        </p:nvGrpSpPr>
        <p:grpSpPr bwMode="auto">
          <a:xfrm rot="10800000" flipH="1" flipV="1">
            <a:off x="1790700" y="3795713"/>
            <a:ext cx="184150" cy="180975"/>
            <a:chOff x="1918" y="3762"/>
            <a:chExt cx="128" cy="106"/>
          </a:xfrm>
        </p:grpSpPr>
        <p:sp>
          <p:nvSpPr>
            <p:cNvPr id="23666" name="Line 61"/>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67" name="Line 62"/>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5" name="Group 63"/>
          <p:cNvGrpSpPr>
            <a:grpSpLocks noChangeAspect="1"/>
          </p:cNvGrpSpPr>
          <p:nvPr/>
        </p:nvGrpSpPr>
        <p:grpSpPr bwMode="auto">
          <a:xfrm flipH="1" flipV="1">
            <a:off x="1790700" y="4549775"/>
            <a:ext cx="184150" cy="184150"/>
            <a:chOff x="1918" y="3762"/>
            <a:chExt cx="128" cy="106"/>
          </a:xfrm>
        </p:grpSpPr>
        <p:sp>
          <p:nvSpPr>
            <p:cNvPr id="23664" name="Line 64"/>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65" name="Line 65"/>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6" name="Group 66"/>
          <p:cNvGrpSpPr>
            <a:grpSpLocks noChangeAspect="1"/>
          </p:cNvGrpSpPr>
          <p:nvPr/>
        </p:nvGrpSpPr>
        <p:grpSpPr bwMode="auto">
          <a:xfrm rot="16200000" flipV="1">
            <a:off x="2190750" y="5273675"/>
            <a:ext cx="184150" cy="184150"/>
            <a:chOff x="1918" y="3762"/>
            <a:chExt cx="128" cy="106"/>
          </a:xfrm>
        </p:grpSpPr>
        <p:sp>
          <p:nvSpPr>
            <p:cNvPr id="23662" name="Line 67"/>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63" name="Line 68"/>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7" name="Group 69"/>
          <p:cNvGrpSpPr>
            <a:grpSpLocks noChangeAspect="1"/>
          </p:cNvGrpSpPr>
          <p:nvPr/>
        </p:nvGrpSpPr>
        <p:grpSpPr bwMode="auto">
          <a:xfrm rot="5400000" flipH="1" flipV="1">
            <a:off x="4403725" y="5276850"/>
            <a:ext cx="182563" cy="182563"/>
            <a:chOff x="1918" y="3762"/>
            <a:chExt cx="128" cy="106"/>
          </a:xfrm>
        </p:grpSpPr>
        <p:sp>
          <p:nvSpPr>
            <p:cNvPr id="23660" name="Line 70"/>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61" name="Line 71"/>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8" name="Group 72"/>
          <p:cNvGrpSpPr>
            <a:grpSpLocks noChangeAspect="1"/>
          </p:cNvGrpSpPr>
          <p:nvPr/>
        </p:nvGrpSpPr>
        <p:grpSpPr bwMode="auto">
          <a:xfrm rot="16200000" flipV="1">
            <a:off x="5481638" y="5283200"/>
            <a:ext cx="184150" cy="184150"/>
            <a:chOff x="1918" y="3762"/>
            <a:chExt cx="128" cy="106"/>
          </a:xfrm>
        </p:grpSpPr>
        <p:sp>
          <p:nvSpPr>
            <p:cNvPr id="23658" name="Line 73"/>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59" name="Line 74"/>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09" name="Group 75"/>
          <p:cNvGrpSpPr>
            <a:grpSpLocks noChangeAspect="1"/>
          </p:cNvGrpSpPr>
          <p:nvPr/>
        </p:nvGrpSpPr>
        <p:grpSpPr bwMode="auto">
          <a:xfrm rot="5400000" flipH="1" flipV="1">
            <a:off x="2779713" y="2176463"/>
            <a:ext cx="182562" cy="182562"/>
            <a:chOff x="1918" y="3762"/>
            <a:chExt cx="128" cy="106"/>
          </a:xfrm>
        </p:grpSpPr>
        <p:sp>
          <p:nvSpPr>
            <p:cNvPr id="23656" name="Line 76"/>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57" name="Line 77"/>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0" name="Group 78"/>
          <p:cNvGrpSpPr>
            <a:grpSpLocks noChangeAspect="1"/>
          </p:cNvGrpSpPr>
          <p:nvPr/>
        </p:nvGrpSpPr>
        <p:grpSpPr bwMode="auto">
          <a:xfrm flipH="1" flipV="1">
            <a:off x="3344863" y="2416175"/>
            <a:ext cx="184150" cy="184150"/>
            <a:chOff x="1918" y="3762"/>
            <a:chExt cx="128" cy="106"/>
          </a:xfrm>
        </p:grpSpPr>
        <p:sp>
          <p:nvSpPr>
            <p:cNvPr id="23654" name="Line 79"/>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55" name="Line 80"/>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1" name="Group 81"/>
          <p:cNvGrpSpPr>
            <a:grpSpLocks noChangeAspect="1"/>
          </p:cNvGrpSpPr>
          <p:nvPr/>
        </p:nvGrpSpPr>
        <p:grpSpPr bwMode="auto">
          <a:xfrm rot="5400000" flipH="1" flipV="1">
            <a:off x="4376738" y="2163763"/>
            <a:ext cx="184150" cy="184150"/>
            <a:chOff x="1918" y="3762"/>
            <a:chExt cx="128" cy="106"/>
          </a:xfrm>
        </p:grpSpPr>
        <p:sp>
          <p:nvSpPr>
            <p:cNvPr id="23652" name="Line 82"/>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53" name="Line 83"/>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2" name="Group 84"/>
          <p:cNvGrpSpPr>
            <a:grpSpLocks noChangeAspect="1"/>
          </p:cNvGrpSpPr>
          <p:nvPr/>
        </p:nvGrpSpPr>
        <p:grpSpPr bwMode="auto">
          <a:xfrm rot="5400000" flipH="1" flipV="1">
            <a:off x="4500563" y="3135313"/>
            <a:ext cx="184150" cy="184150"/>
            <a:chOff x="1918" y="3762"/>
            <a:chExt cx="128" cy="106"/>
          </a:xfrm>
        </p:grpSpPr>
        <p:sp>
          <p:nvSpPr>
            <p:cNvPr id="23650" name="Line 85"/>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51" name="Line 86"/>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3" name="Group 87"/>
          <p:cNvGrpSpPr>
            <a:grpSpLocks noChangeAspect="1"/>
          </p:cNvGrpSpPr>
          <p:nvPr/>
        </p:nvGrpSpPr>
        <p:grpSpPr bwMode="auto">
          <a:xfrm rot="5400000" flipH="1" flipV="1">
            <a:off x="4374357" y="4193381"/>
            <a:ext cx="184150" cy="182563"/>
            <a:chOff x="1918" y="3762"/>
            <a:chExt cx="128" cy="106"/>
          </a:xfrm>
        </p:grpSpPr>
        <p:sp>
          <p:nvSpPr>
            <p:cNvPr id="23648" name="Line 88"/>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49" name="Line 89"/>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4" name="Group 90"/>
          <p:cNvGrpSpPr>
            <a:grpSpLocks noChangeAspect="1"/>
          </p:cNvGrpSpPr>
          <p:nvPr/>
        </p:nvGrpSpPr>
        <p:grpSpPr bwMode="auto">
          <a:xfrm rot="16200000" flipV="1">
            <a:off x="5522119" y="4174332"/>
            <a:ext cx="184150" cy="182562"/>
            <a:chOff x="1918" y="3762"/>
            <a:chExt cx="128" cy="106"/>
          </a:xfrm>
        </p:grpSpPr>
        <p:sp>
          <p:nvSpPr>
            <p:cNvPr id="23646" name="Line 91"/>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47" name="Line 92"/>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5" name="Group 93"/>
          <p:cNvGrpSpPr>
            <a:grpSpLocks noChangeAspect="1"/>
          </p:cNvGrpSpPr>
          <p:nvPr/>
        </p:nvGrpSpPr>
        <p:grpSpPr bwMode="auto">
          <a:xfrm rot="16200000" flipV="1">
            <a:off x="5380038" y="3157538"/>
            <a:ext cx="182562" cy="182562"/>
            <a:chOff x="1918" y="3762"/>
            <a:chExt cx="128" cy="106"/>
          </a:xfrm>
        </p:grpSpPr>
        <p:sp>
          <p:nvSpPr>
            <p:cNvPr id="23644" name="Line 94"/>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45" name="Line 95"/>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6" name="Group 96"/>
          <p:cNvGrpSpPr>
            <a:grpSpLocks noChangeAspect="1"/>
          </p:cNvGrpSpPr>
          <p:nvPr/>
        </p:nvGrpSpPr>
        <p:grpSpPr bwMode="auto">
          <a:xfrm rot="16200000" flipV="1">
            <a:off x="6915944" y="2175669"/>
            <a:ext cx="182562" cy="184150"/>
            <a:chOff x="1918" y="3762"/>
            <a:chExt cx="128" cy="106"/>
          </a:xfrm>
        </p:grpSpPr>
        <p:sp>
          <p:nvSpPr>
            <p:cNvPr id="23642" name="Line 97"/>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43" name="Line 98"/>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7" name="Group 99"/>
          <p:cNvGrpSpPr>
            <a:grpSpLocks noChangeAspect="1"/>
          </p:cNvGrpSpPr>
          <p:nvPr/>
        </p:nvGrpSpPr>
        <p:grpSpPr bwMode="auto">
          <a:xfrm rot="5400000" flipH="1" flipV="1">
            <a:off x="4394200" y="1133475"/>
            <a:ext cx="182563" cy="182563"/>
            <a:chOff x="1918" y="3762"/>
            <a:chExt cx="128" cy="106"/>
          </a:xfrm>
        </p:grpSpPr>
        <p:sp>
          <p:nvSpPr>
            <p:cNvPr id="23640" name="Line 100"/>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41" name="Line 101"/>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8" name="Group 102"/>
          <p:cNvGrpSpPr>
            <a:grpSpLocks noChangeAspect="1"/>
          </p:cNvGrpSpPr>
          <p:nvPr/>
        </p:nvGrpSpPr>
        <p:grpSpPr bwMode="auto">
          <a:xfrm rot="16200000" flipV="1">
            <a:off x="5487193" y="1113632"/>
            <a:ext cx="182563" cy="184150"/>
            <a:chOff x="1918" y="3762"/>
            <a:chExt cx="128" cy="106"/>
          </a:xfrm>
        </p:grpSpPr>
        <p:sp>
          <p:nvSpPr>
            <p:cNvPr id="23638" name="Line 103"/>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39" name="Line 104"/>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19" name="Group 105"/>
          <p:cNvGrpSpPr>
            <a:grpSpLocks noChangeAspect="1"/>
          </p:cNvGrpSpPr>
          <p:nvPr/>
        </p:nvGrpSpPr>
        <p:grpSpPr bwMode="auto">
          <a:xfrm rot="-7716174" flipH="1" flipV="1">
            <a:off x="6845301" y="1893887"/>
            <a:ext cx="184150" cy="180975"/>
            <a:chOff x="1918" y="3762"/>
            <a:chExt cx="128" cy="106"/>
          </a:xfrm>
        </p:grpSpPr>
        <p:sp>
          <p:nvSpPr>
            <p:cNvPr id="23636" name="Line 106"/>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37" name="Line 107"/>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20" name="Group 108"/>
          <p:cNvGrpSpPr>
            <a:grpSpLocks noChangeAspect="1"/>
          </p:cNvGrpSpPr>
          <p:nvPr/>
        </p:nvGrpSpPr>
        <p:grpSpPr bwMode="auto">
          <a:xfrm rot="8246146" flipH="1" flipV="1">
            <a:off x="7572375" y="1997075"/>
            <a:ext cx="184150" cy="180975"/>
            <a:chOff x="1918" y="3762"/>
            <a:chExt cx="128" cy="106"/>
          </a:xfrm>
        </p:grpSpPr>
        <p:sp>
          <p:nvSpPr>
            <p:cNvPr id="23634" name="Line 109"/>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35" name="Line 110"/>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21" name="Group 111"/>
          <p:cNvGrpSpPr>
            <a:grpSpLocks noChangeAspect="1"/>
          </p:cNvGrpSpPr>
          <p:nvPr/>
        </p:nvGrpSpPr>
        <p:grpSpPr bwMode="auto">
          <a:xfrm flipH="1" flipV="1">
            <a:off x="7918450" y="1495425"/>
            <a:ext cx="182563" cy="182563"/>
            <a:chOff x="1918" y="3762"/>
            <a:chExt cx="128" cy="106"/>
          </a:xfrm>
        </p:grpSpPr>
        <p:sp>
          <p:nvSpPr>
            <p:cNvPr id="23632" name="Line 112"/>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33" name="Line 113"/>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22" name="Group 114"/>
          <p:cNvGrpSpPr>
            <a:grpSpLocks noChangeAspect="1"/>
          </p:cNvGrpSpPr>
          <p:nvPr/>
        </p:nvGrpSpPr>
        <p:grpSpPr bwMode="auto">
          <a:xfrm flipH="1" flipV="1">
            <a:off x="6477000" y="2538413"/>
            <a:ext cx="184150" cy="182562"/>
            <a:chOff x="1918" y="3762"/>
            <a:chExt cx="128" cy="106"/>
          </a:xfrm>
        </p:grpSpPr>
        <p:sp>
          <p:nvSpPr>
            <p:cNvPr id="23630" name="Line 115"/>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31" name="Line 116"/>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23" name="Group 117"/>
          <p:cNvGrpSpPr>
            <a:grpSpLocks noChangeAspect="1"/>
          </p:cNvGrpSpPr>
          <p:nvPr/>
        </p:nvGrpSpPr>
        <p:grpSpPr bwMode="auto">
          <a:xfrm rot="10800000" flipH="1" flipV="1">
            <a:off x="7913688" y="2724150"/>
            <a:ext cx="182562" cy="180975"/>
            <a:chOff x="1918" y="3762"/>
            <a:chExt cx="128" cy="106"/>
          </a:xfrm>
        </p:grpSpPr>
        <p:sp>
          <p:nvSpPr>
            <p:cNvPr id="23628" name="Line 118"/>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29" name="Line 119"/>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3624" name="Group 120"/>
          <p:cNvGrpSpPr>
            <a:grpSpLocks noChangeAspect="1"/>
          </p:cNvGrpSpPr>
          <p:nvPr/>
        </p:nvGrpSpPr>
        <p:grpSpPr bwMode="auto">
          <a:xfrm flipH="1" flipV="1">
            <a:off x="7913688" y="3481388"/>
            <a:ext cx="182562" cy="182562"/>
            <a:chOff x="1918" y="3762"/>
            <a:chExt cx="128" cy="106"/>
          </a:xfrm>
        </p:grpSpPr>
        <p:sp>
          <p:nvSpPr>
            <p:cNvPr id="23626" name="Line 121"/>
            <p:cNvSpPr>
              <a:spLocks noChangeAspect="1"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3627" name="Line 122"/>
            <p:cNvSpPr>
              <a:spLocks noChangeAspect="1"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3625" name="Text Box 124"/>
          <p:cNvSpPr txBox="1">
            <a:spLocks noChangeArrowheads="1"/>
          </p:cNvSpPr>
          <p:nvPr/>
        </p:nvSpPr>
        <p:spPr bwMode="auto">
          <a:xfrm>
            <a:off x="449263" y="76200"/>
            <a:ext cx="8299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29A076BA-20A0-435F-A216-3F8B3B65AD3A}" type="slidenum">
              <a:rPr lang="en-US" altLang="da-DK" sz="2400" b="1"/>
              <a:pPr/>
              <a:t>24</a:t>
            </a:fld>
            <a:r>
              <a:rPr lang="en-US" altLang="da-DK" sz="2400" b="1"/>
              <a:t>. </a:t>
            </a:r>
            <a:r>
              <a:rPr lang="da-DK" altLang="da-DK" sz="2400" b="1"/>
              <a:t>UID16.12B</a:t>
            </a:r>
            <a:r>
              <a:rPr lang="en-US" altLang="da-DK" sz="2400" b="1"/>
              <a:t>  Room allocation system in E/R notation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449263" y="76200"/>
            <a:ext cx="8542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B0C8BA48-87DE-4D42-9CB4-15C5AAC74999}" type="slidenum">
              <a:rPr lang="en-US" altLang="da-DK" sz="2400" b="1"/>
              <a:pPr/>
              <a:t>25</a:t>
            </a:fld>
            <a:r>
              <a:rPr lang="en-US" altLang="da-DK" sz="2400" b="1"/>
              <a:t>. </a:t>
            </a:r>
            <a:r>
              <a:rPr lang="da-DK" altLang="da-DK" sz="2400" b="1"/>
              <a:t>UID16.14A</a:t>
            </a:r>
            <a:r>
              <a:rPr lang="en-US" altLang="da-DK" sz="2400" b="1"/>
              <a:t>  Normalization and first normal form</a:t>
            </a:r>
          </a:p>
        </p:txBody>
      </p:sp>
      <p:sp>
        <p:nvSpPr>
          <p:cNvPr id="24579" name="Text Box 3"/>
          <p:cNvSpPr txBox="1">
            <a:spLocks noChangeArrowheads="1"/>
          </p:cNvSpPr>
          <p:nvPr/>
        </p:nvSpPr>
        <p:spPr bwMode="auto">
          <a:xfrm>
            <a:off x="6096000" y="1524000"/>
            <a:ext cx="2743200" cy="1004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First normal form:</a:t>
            </a:r>
          </a:p>
          <a:p>
            <a:r>
              <a:rPr lang="da-DK" altLang="da-DK" sz="1400" b="1" noProof="1"/>
              <a:t>For each primary key, there must be a fixed number of fields of fixed length.</a:t>
            </a:r>
            <a:endParaRPr lang="da-DK" altLang="da-DK" b="1" noProof="1"/>
          </a:p>
        </p:txBody>
      </p:sp>
      <p:sp>
        <p:nvSpPr>
          <p:cNvPr id="231428" name="AutoShape 4"/>
          <p:cNvSpPr>
            <a:spLocks noChangeArrowheads="1"/>
          </p:cNvSpPr>
          <p:nvPr/>
        </p:nvSpPr>
        <p:spPr bwMode="auto">
          <a:xfrm>
            <a:off x="6977063" y="3168650"/>
            <a:ext cx="1624012" cy="571500"/>
          </a:xfrm>
          <a:prstGeom prst="wedgeRoundRectCallout">
            <a:avLst>
              <a:gd name="adj1" fmla="val -117449"/>
              <a:gd name="adj2" fmla="val -121667"/>
              <a:gd name="adj3" fmla="val 16667"/>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Variable length </a:t>
            </a:r>
          </a:p>
          <a:p>
            <a:pPr algn="ctr"/>
            <a:r>
              <a:rPr lang="da-DK" altLang="da-DK" sz="1400" b="1" noProof="1"/>
              <a:t>attribute</a:t>
            </a:r>
          </a:p>
        </p:txBody>
      </p:sp>
      <p:sp>
        <p:nvSpPr>
          <p:cNvPr id="24581" name="Text Box 5"/>
          <p:cNvSpPr txBox="1">
            <a:spLocks noChangeArrowheads="1"/>
          </p:cNvSpPr>
          <p:nvPr/>
        </p:nvSpPr>
        <p:spPr bwMode="auto">
          <a:xfrm>
            <a:off x="533400" y="685800"/>
            <a:ext cx="4584700" cy="1100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Purpose: </a:t>
            </a:r>
          </a:p>
          <a:p>
            <a:r>
              <a:rPr lang="da-DK" altLang="da-DK" sz="1600" b="1" noProof="1"/>
              <a:t>Avoid redundancy (same data several places)</a:t>
            </a:r>
          </a:p>
          <a:p>
            <a:r>
              <a:rPr lang="da-DK" altLang="da-DK" sz="1600" b="1" noProof="1"/>
              <a:t>Find the “true” objects</a:t>
            </a:r>
          </a:p>
          <a:p>
            <a:r>
              <a:rPr lang="da-DK" altLang="da-DK" sz="1600" b="1" noProof="1"/>
              <a:t>Ensure “table format”</a:t>
            </a:r>
          </a:p>
        </p:txBody>
      </p:sp>
      <p:sp>
        <p:nvSpPr>
          <p:cNvPr id="24582" name="Text Box 6"/>
          <p:cNvSpPr txBox="1">
            <a:spLocks noChangeArrowheads="1"/>
          </p:cNvSpPr>
          <p:nvPr/>
        </p:nvSpPr>
        <p:spPr bwMode="auto">
          <a:xfrm>
            <a:off x="533400" y="2057400"/>
            <a:ext cx="5467350" cy="11842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625600" algn="l"/>
                <a:tab pos="2286000" algn="l"/>
                <a:tab pos="3340100" algn="l"/>
              </a:tabLst>
              <a:defRPr>
                <a:solidFill>
                  <a:schemeClr val="tx1"/>
                </a:solidFill>
                <a:latin typeface="Arial" charset="0"/>
              </a:defRPr>
            </a:lvl1pPr>
            <a:lvl2pPr marL="742950" indent="-285750">
              <a:tabLst>
                <a:tab pos="673100" algn="l"/>
                <a:tab pos="1625600" algn="l"/>
                <a:tab pos="2286000" algn="l"/>
                <a:tab pos="3340100" algn="l"/>
              </a:tabLst>
              <a:defRPr>
                <a:solidFill>
                  <a:schemeClr val="tx1"/>
                </a:solidFill>
                <a:latin typeface="Arial" charset="0"/>
              </a:defRPr>
            </a:lvl2pPr>
            <a:lvl3pPr marL="1143000" indent="-228600">
              <a:tabLst>
                <a:tab pos="673100" algn="l"/>
                <a:tab pos="1625600" algn="l"/>
                <a:tab pos="2286000" algn="l"/>
                <a:tab pos="3340100" algn="l"/>
              </a:tabLst>
              <a:defRPr>
                <a:solidFill>
                  <a:schemeClr val="tx1"/>
                </a:solidFill>
                <a:latin typeface="Arial" charset="0"/>
              </a:defRPr>
            </a:lvl3pPr>
            <a:lvl4pPr marL="1600200" indent="-228600">
              <a:tabLst>
                <a:tab pos="673100" algn="l"/>
                <a:tab pos="1625600" algn="l"/>
                <a:tab pos="2286000" algn="l"/>
                <a:tab pos="3340100" algn="l"/>
              </a:tabLst>
              <a:defRPr>
                <a:solidFill>
                  <a:schemeClr val="tx1"/>
                </a:solidFill>
                <a:latin typeface="Arial" charset="0"/>
              </a:defRPr>
            </a:lvl4pPr>
            <a:lvl5pPr marL="2057400" indent="-228600">
              <a:tabLst>
                <a:tab pos="673100" algn="l"/>
                <a:tab pos="1625600" algn="l"/>
                <a:tab pos="2286000" algn="l"/>
                <a:tab pos="3340100" algn="l"/>
              </a:tabLst>
              <a:defRPr>
                <a:solidFill>
                  <a:schemeClr val="tx1"/>
                </a:solidFill>
                <a:latin typeface="Arial" charset="0"/>
              </a:defRPr>
            </a:lvl5pPr>
            <a:lvl6pPr marL="25146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6pPr>
            <a:lvl7pPr marL="29718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7pPr>
            <a:lvl8pPr marL="34290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8pPr>
            <a:lvl9pPr marL="38862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9pPr>
          </a:lstStyle>
          <a:p>
            <a:r>
              <a:rPr lang="da-DK" altLang="da-DK" sz="1400" b="1" noProof="1"/>
              <a:t>Employee qualifications</a:t>
            </a:r>
            <a:endParaRPr lang="da-DK" altLang="da-DK" sz="1400" noProof="1"/>
          </a:p>
          <a:p>
            <a:r>
              <a:rPr lang="da-DK" altLang="da-DK" sz="1400" b="1" u="sng" noProof="1"/>
              <a:t>empID</a:t>
            </a:r>
            <a:r>
              <a:rPr lang="da-DK" altLang="da-DK" sz="1400" noProof="1"/>
              <a:t>	name	deptID	deptName	Courses</a:t>
            </a:r>
          </a:p>
          <a:p>
            <a:r>
              <a:rPr lang="da-DK" altLang="da-DK" sz="1400" noProof="1"/>
              <a:t>100	Thomson	5	Sales	Windows, Word, Access</a:t>
            </a:r>
          </a:p>
          <a:p>
            <a:r>
              <a:rPr lang="da-DK" altLang="da-DK" sz="1400" noProof="1"/>
              <a:t>101	Smith	7	Accounting	Word</a:t>
            </a:r>
          </a:p>
          <a:p>
            <a:r>
              <a:rPr lang="da-DK" altLang="da-DK" sz="1400" noProof="1"/>
              <a:t>102	Bunting	5	Sales	Word, Access</a:t>
            </a:r>
          </a:p>
        </p:txBody>
      </p:sp>
      <p:sp>
        <p:nvSpPr>
          <p:cNvPr id="24583" name="Line 7"/>
          <p:cNvSpPr>
            <a:spLocks noChangeShapeType="1"/>
          </p:cNvSpPr>
          <p:nvPr/>
        </p:nvSpPr>
        <p:spPr bwMode="auto">
          <a:xfrm>
            <a:off x="533400" y="2552700"/>
            <a:ext cx="5486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584" name="Line 8"/>
          <p:cNvSpPr>
            <a:spLocks noChangeShapeType="1"/>
          </p:cNvSpPr>
          <p:nvPr/>
        </p:nvSpPr>
        <p:spPr bwMode="auto">
          <a:xfrm>
            <a:off x="533400" y="2336800"/>
            <a:ext cx="5486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585" name="Line 9"/>
          <p:cNvSpPr>
            <a:spLocks noChangeShapeType="1"/>
          </p:cNvSpPr>
          <p:nvPr/>
        </p:nvSpPr>
        <p:spPr bwMode="auto">
          <a:xfrm>
            <a:off x="1219200" y="2362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586" name="Line 10"/>
          <p:cNvSpPr>
            <a:spLocks noChangeShapeType="1"/>
          </p:cNvSpPr>
          <p:nvPr/>
        </p:nvSpPr>
        <p:spPr bwMode="auto">
          <a:xfrm>
            <a:off x="2159000" y="2362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587" name="Line 11"/>
          <p:cNvSpPr>
            <a:spLocks noChangeShapeType="1"/>
          </p:cNvSpPr>
          <p:nvPr/>
        </p:nvSpPr>
        <p:spPr bwMode="auto">
          <a:xfrm>
            <a:off x="2832100" y="2362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588" name="Line 12"/>
          <p:cNvSpPr>
            <a:spLocks noChangeShapeType="1"/>
          </p:cNvSpPr>
          <p:nvPr/>
        </p:nvSpPr>
        <p:spPr bwMode="auto">
          <a:xfrm>
            <a:off x="3886200" y="2362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231437" name="Group 13"/>
          <p:cNvGrpSpPr>
            <a:grpSpLocks/>
          </p:cNvGrpSpPr>
          <p:nvPr/>
        </p:nvGrpSpPr>
        <p:grpSpPr bwMode="auto">
          <a:xfrm>
            <a:off x="533400" y="3581400"/>
            <a:ext cx="7897813" cy="2438400"/>
            <a:chOff x="336" y="2256"/>
            <a:chExt cx="4975" cy="1536"/>
          </a:xfrm>
        </p:grpSpPr>
        <p:sp>
          <p:nvSpPr>
            <p:cNvPr id="24596" name="Freeform 14"/>
            <p:cNvSpPr>
              <a:spLocks/>
            </p:cNvSpPr>
            <p:nvPr/>
          </p:nvSpPr>
          <p:spPr bwMode="auto">
            <a:xfrm>
              <a:off x="2368" y="3070"/>
              <a:ext cx="1718" cy="530"/>
            </a:xfrm>
            <a:custGeom>
              <a:avLst/>
              <a:gdLst>
                <a:gd name="T0" fmla="*/ 0 w 1718"/>
                <a:gd name="T1" fmla="*/ 194 h 530"/>
                <a:gd name="T2" fmla="*/ 848 w 1718"/>
                <a:gd name="T3" fmla="*/ 18 h 530"/>
                <a:gd name="T4" fmla="*/ 1712 w 1718"/>
                <a:gd name="T5" fmla="*/ 186 h 530"/>
                <a:gd name="T6" fmla="*/ 864 w 1718"/>
                <a:gd name="T7" fmla="*/ 530 h 530"/>
                <a:gd name="T8" fmla="*/ 0 w 1718"/>
                <a:gd name="T9" fmla="*/ 194 h 5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8" h="530">
                  <a:moveTo>
                    <a:pt x="0" y="194"/>
                  </a:moveTo>
                  <a:cubicBezTo>
                    <a:pt x="0" y="2"/>
                    <a:pt x="160" y="18"/>
                    <a:pt x="848" y="18"/>
                  </a:cubicBezTo>
                  <a:cubicBezTo>
                    <a:pt x="1536" y="18"/>
                    <a:pt x="1706" y="0"/>
                    <a:pt x="1712" y="186"/>
                  </a:cubicBezTo>
                  <a:cubicBezTo>
                    <a:pt x="1718" y="372"/>
                    <a:pt x="876" y="278"/>
                    <a:pt x="864" y="530"/>
                  </a:cubicBezTo>
                  <a:cubicBezTo>
                    <a:pt x="804" y="284"/>
                    <a:pt x="0" y="386"/>
                    <a:pt x="0" y="194"/>
                  </a:cubicBezTo>
                  <a:close/>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4597" name="Text Box 15"/>
            <p:cNvSpPr txBox="1">
              <a:spLocks noChangeArrowheads="1"/>
            </p:cNvSpPr>
            <p:nvPr/>
          </p:nvSpPr>
          <p:spPr bwMode="auto">
            <a:xfrm>
              <a:off x="2880" y="3600"/>
              <a:ext cx="691"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Course list</a:t>
              </a:r>
            </a:p>
          </p:txBody>
        </p:sp>
        <p:grpSp>
          <p:nvGrpSpPr>
            <p:cNvPr id="24598" name="Group 16"/>
            <p:cNvGrpSpPr>
              <a:grpSpLocks/>
            </p:cNvGrpSpPr>
            <p:nvPr/>
          </p:nvGrpSpPr>
          <p:grpSpPr bwMode="auto">
            <a:xfrm>
              <a:off x="336" y="2256"/>
              <a:ext cx="4975" cy="1152"/>
              <a:chOff x="336" y="2256"/>
              <a:chExt cx="4975" cy="1152"/>
            </a:xfrm>
          </p:grpSpPr>
          <p:sp>
            <p:nvSpPr>
              <p:cNvPr id="24599" name="Text Box 17"/>
              <p:cNvSpPr txBox="1">
                <a:spLocks noChangeArrowheads="1"/>
              </p:cNvSpPr>
              <p:nvPr/>
            </p:nvSpPr>
            <p:spPr bwMode="auto">
              <a:xfrm>
                <a:off x="336" y="2256"/>
                <a:ext cx="3742" cy="1148"/>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625600" algn="l"/>
                    <a:tab pos="2286000" algn="l"/>
                    <a:tab pos="3340100" algn="l"/>
                    <a:tab pos="4191000" algn="l"/>
                    <a:tab pos="5334000" algn="l"/>
                  </a:tabLst>
                  <a:defRPr>
                    <a:solidFill>
                      <a:schemeClr val="tx1"/>
                    </a:solidFill>
                    <a:latin typeface="Arial" charset="0"/>
                  </a:defRPr>
                </a:lvl1pPr>
                <a:lvl2pPr marL="742950" indent="-285750">
                  <a:tabLst>
                    <a:tab pos="673100" algn="l"/>
                    <a:tab pos="1625600" algn="l"/>
                    <a:tab pos="2286000" algn="l"/>
                    <a:tab pos="3340100" algn="l"/>
                    <a:tab pos="4191000" algn="l"/>
                    <a:tab pos="5334000" algn="l"/>
                  </a:tabLst>
                  <a:defRPr>
                    <a:solidFill>
                      <a:schemeClr val="tx1"/>
                    </a:solidFill>
                    <a:latin typeface="Arial" charset="0"/>
                  </a:defRPr>
                </a:lvl2pPr>
                <a:lvl3pPr marL="1143000" indent="-228600">
                  <a:tabLst>
                    <a:tab pos="673100" algn="l"/>
                    <a:tab pos="1625600" algn="l"/>
                    <a:tab pos="2286000" algn="l"/>
                    <a:tab pos="3340100" algn="l"/>
                    <a:tab pos="4191000" algn="l"/>
                    <a:tab pos="5334000" algn="l"/>
                  </a:tabLst>
                  <a:defRPr>
                    <a:solidFill>
                      <a:schemeClr val="tx1"/>
                    </a:solidFill>
                    <a:latin typeface="Arial" charset="0"/>
                  </a:defRPr>
                </a:lvl3pPr>
                <a:lvl4pPr marL="1600200" indent="-228600">
                  <a:tabLst>
                    <a:tab pos="673100" algn="l"/>
                    <a:tab pos="1625600" algn="l"/>
                    <a:tab pos="2286000" algn="l"/>
                    <a:tab pos="3340100" algn="l"/>
                    <a:tab pos="4191000" algn="l"/>
                    <a:tab pos="5334000" algn="l"/>
                  </a:tabLst>
                  <a:defRPr>
                    <a:solidFill>
                      <a:schemeClr val="tx1"/>
                    </a:solidFill>
                    <a:latin typeface="Arial" charset="0"/>
                  </a:defRPr>
                </a:lvl4pPr>
                <a:lvl5pPr marL="2057400" indent="-228600">
                  <a:tabLst>
                    <a:tab pos="673100" algn="l"/>
                    <a:tab pos="1625600" algn="l"/>
                    <a:tab pos="2286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625600" algn="l"/>
                    <a:tab pos="2286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625600" algn="l"/>
                    <a:tab pos="2286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625600" algn="l"/>
                    <a:tab pos="2286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625600" algn="l"/>
                    <a:tab pos="2286000" algn="l"/>
                    <a:tab pos="3340100" algn="l"/>
                    <a:tab pos="4191000" algn="l"/>
                    <a:tab pos="5334000" algn="l"/>
                  </a:tabLst>
                  <a:defRPr>
                    <a:solidFill>
                      <a:schemeClr val="tx1"/>
                    </a:solidFill>
                    <a:latin typeface="Arial" charset="0"/>
                  </a:defRPr>
                </a:lvl9pPr>
              </a:lstStyle>
              <a:p>
                <a:r>
                  <a:rPr lang="da-DK" altLang="da-DK" sz="1400" b="1" noProof="1"/>
                  <a:t>Employee qualifications</a:t>
                </a:r>
                <a:endParaRPr lang="da-DK" altLang="da-DK" sz="1400" noProof="1"/>
              </a:p>
              <a:p>
                <a:r>
                  <a:rPr lang="da-DK" altLang="da-DK" sz="1400" b="1" u="sng" noProof="1"/>
                  <a:t>empID</a:t>
                </a:r>
                <a:r>
                  <a:rPr lang="da-DK" altLang="da-DK" sz="1400" noProof="1"/>
                  <a:t>	name	deptID	deptName	courseID	courseName	year</a:t>
                </a:r>
              </a:p>
              <a:p>
                <a:r>
                  <a:rPr lang="da-DK" altLang="da-DK" sz="1400" noProof="1"/>
                  <a:t>100	Thomson	5	Sales	1	Windows	1996</a:t>
                </a:r>
              </a:p>
              <a:p>
                <a:r>
                  <a:rPr lang="da-DK" altLang="da-DK" sz="1400" noProof="1"/>
                  <a:t>100	Thomson	5	Sales	2	Word	1996</a:t>
                </a:r>
              </a:p>
              <a:p>
                <a:r>
                  <a:rPr lang="da-DK" altLang="da-DK" sz="1400" noProof="1"/>
                  <a:t>100	Thomson	5	Sales	3	Access	1997</a:t>
                </a:r>
              </a:p>
              <a:p>
                <a:r>
                  <a:rPr lang="da-DK" altLang="da-DK" sz="1400" noProof="1"/>
                  <a:t>101	Smith	7	Accounting	2	Word	1996</a:t>
                </a:r>
              </a:p>
              <a:p>
                <a:r>
                  <a:rPr lang="da-DK" altLang="da-DK" sz="1400" noProof="1"/>
                  <a:t>102	Bunting	5	Sales	2	Word	2000</a:t>
                </a:r>
              </a:p>
              <a:p>
                <a:r>
                  <a:rPr lang="da-DK" altLang="da-DK" sz="1400" noProof="1"/>
                  <a:t>102	Bunting	5	Sales	3	Access	2001</a:t>
                </a:r>
              </a:p>
            </p:txBody>
          </p:sp>
          <p:sp>
            <p:nvSpPr>
              <p:cNvPr id="24600" name="Line 18"/>
              <p:cNvSpPr>
                <a:spLocks noChangeShapeType="1"/>
              </p:cNvSpPr>
              <p:nvPr/>
            </p:nvSpPr>
            <p:spPr bwMode="auto">
              <a:xfrm>
                <a:off x="336" y="2568"/>
                <a:ext cx="37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1" name="Line 19"/>
              <p:cNvSpPr>
                <a:spLocks noChangeShapeType="1"/>
              </p:cNvSpPr>
              <p:nvPr/>
            </p:nvSpPr>
            <p:spPr bwMode="auto">
              <a:xfrm>
                <a:off x="336" y="2432"/>
                <a:ext cx="37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2" name="Line 20"/>
              <p:cNvSpPr>
                <a:spLocks noChangeShapeType="1"/>
              </p:cNvSpPr>
              <p:nvPr/>
            </p:nvSpPr>
            <p:spPr bwMode="auto">
              <a:xfrm>
                <a:off x="768" y="244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3" name="Line 21"/>
              <p:cNvSpPr>
                <a:spLocks noChangeShapeType="1"/>
              </p:cNvSpPr>
              <p:nvPr/>
            </p:nvSpPr>
            <p:spPr bwMode="auto">
              <a:xfrm>
                <a:off x="1360" y="244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4" name="Line 22"/>
              <p:cNvSpPr>
                <a:spLocks noChangeShapeType="1"/>
              </p:cNvSpPr>
              <p:nvPr/>
            </p:nvSpPr>
            <p:spPr bwMode="auto">
              <a:xfrm>
                <a:off x="1784" y="244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5" name="Line 23"/>
              <p:cNvSpPr>
                <a:spLocks noChangeShapeType="1"/>
              </p:cNvSpPr>
              <p:nvPr/>
            </p:nvSpPr>
            <p:spPr bwMode="auto">
              <a:xfrm>
                <a:off x="2448" y="244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6" name="Line 24"/>
              <p:cNvSpPr>
                <a:spLocks noChangeShapeType="1"/>
              </p:cNvSpPr>
              <p:nvPr/>
            </p:nvSpPr>
            <p:spPr bwMode="auto">
              <a:xfrm>
                <a:off x="2984" y="244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7" name="Line 25"/>
              <p:cNvSpPr>
                <a:spLocks noChangeShapeType="1"/>
              </p:cNvSpPr>
              <p:nvPr/>
            </p:nvSpPr>
            <p:spPr bwMode="auto">
              <a:xfrm>
                <a:off x="3696" y="244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4608" name="AutoShape 26"/>
              <p:cNvSpPr>
                <a:spLocks noChangeArrowheads="1"/>
              </p:cNvSpPr>
              <p:nvPr/>
            </p:nvSpPr>
            <p:spPr bwMode="auto">
              <a:xfrm>
                <a:off x="4477" y="2592"/>
                <a:ext cx="834" cy="360"/>
              </a:xfrm>
              <a:prstGeom prst="wedgeRoundRectCallout">
                <a:avLst>
                  <a:gd name="adj1" fmla="val -167625"/>
                  <a:gd name="adj2" fmla="val 556"/>
                  <a:gd name="adj3" fmla="val 16667"/>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Fixed length</a:t>
                </a:r>
              </a:p>
              <a:p>
                <a:pPr algn="ctr"/>
                <a:r>
                  <a:rPr lang="da-DK" altLang="da-DK" sz="1400" b="1" noProof="1"/>
                  <a:t>attributes</a:t>
                </a:r>
              </a:p>
            </p:txBody>
          </p:sp>
        </p:grpSp>
      </p:grpSp>
      <p:grpSp>
        <p:nvGrpSpPr>
          <p:cNvPr id="231451" name="Group 27"/>
          <p:cNvGrpSpPr>
            <a:grpSpLocks/>
          </p:cNvGrpSpPr>
          <p:nvPr/>
        </p:nvGrpSpPr>
        <p:grpSpPr bwMode="auto">
          <a:xfrm>
            <a:off x="533400" y="4876800"/>
            <a:ext cx="8183563" cy="1143000"/>
            <a:chOff x="336" y="3072"/>
            <a:chExt cx="5155" cy="720"/>
          </a:xfrm>
        </p:grpSpPr>
        <p:sp>
          <p:nvSpPr>
            <p:cNvPr id="24591" name="Rectangle 28"/>
            <p:cNvSpPr>
              <a:spLocks noChangeArrowheads="1"/>
            </p:cNvSpPr>
            <p:nvPr/>
          </p:nvSpPr>
          <p:spPr bwMode="auto">
            <a:xfrm>
              <a:off x="388" y="3600"/>
              <a:ext cx="81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Key repeated</a:t>
              </a:r>
            </a:p>
          </p:txBody>
        </p:sp>
        <p:sp>
          <p:nvSpPr>
            <p:cNvPr id="24592" name="Freeform 29"/>
            <p:cNvSpPr>
              <a:spLocks/>
            </p:cNvSpPr>
            <p:nvPr/>
          </p:nvSpPr>
          <p:spPr bwMode="auto">
            <a:xfrm>
              <a:off x="336" y="3072"/>
              <a:ext cx="347" cy="480"/>
            </a:xfrm>
            <a:custGeom>
              <a:avLst/>
              <a:gdLst>
                <a:gd name="T0" fmla="*/ 4 w 443"/>
                <a:gd name="T1" fmla="*/ 186 h 480"/>
                <a:gd name="T2" fmla="*/ 103 w 443"/>
                <a:gd name="T3" fmla="*/ 6 h 480"/>
                <a:gd name="T4" fmla="*/ 211 w 443"/>
                <a:gd name="T5" fmla="*/ 180 h 480"/>
                <a:gd name="T6" fmla="*/ 143 w 443"/>
                <a:gd name="T7" fmla="*/ 480 h 480"/>
                <a:gd name="T8" fmla="*/ 4 w 443"/>
                <a:gd name="T9" fmla="*/ 186 h 4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3" h="480">
                  <a:moveTo>
                    <a:pt x="8" y="186"/>
                  </a:moveTo>
                  <a:cubicBezTo>
                    <a:pt x="0" y="34"/>
                    <a:pt x="62" y="12"/>
                    <a:pt x="215" y="6"/>
                  </a:cubicBezTo>
                  <a:cubicBezTo>
                    <a:pt x="368" y="0"/>
                    <a:pt x="437" y="56"/>
                    <a:pt x="440" y="180"/>
                  </a:cubicBezTo>
                  <a:cubicBezTo>
                    <a:pt x="443" y="304"/>
                    <a:pt x="308" y="276"/>
                    <a:pt x="296" y="480"/>
                  </a:cubicBezTo>
                  <a:cubicBezTo>
                    <a:pt x="248" y="270"/>
                    <a:pt x="16" y="338"/>
                    <a:pt x="8" y="186"/>
                  </a:cubicBezTo>
                  <a:close/>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4593" name="Freeform 30"/>
            <p:cNvSpPr>
              <a:spLocks/>
            </p:cNvSpPr>
            <p:nvPr/>
          </p:nvSpPr>
          <p:spPr bwMode="auto">
            <a:xfrm>
              <a:off x="728" y="3072"/>
              <a:ext cx="1470" cy="532"/>
            </a:xfrm>
            <a:custGeom>
              <a:avLst/>
              <a:gdLst>
                <a:gd name="T0" fmla="*/ 0 w 840"/>
                <a:gd name="T1" fmla="*/ 195 h 534"/>
                <a:gd name="T2" fmla="*/ 2221 w 840"/>
                <a:gd name="T3" fmla="*/ 0 h 534"/>
                <a:gd name="T4" fmla="*/ 4471 w 840"/>
                <a:gd name="T5" fmla="*/ 183 h 534"/>
                <a:gd name="T6" fmla="*/ 2637 w 840"/>
                <a:gd name="T7" fmla="*/ 528 h 534"/>
                <a:gd name="T8" fmla="*/ 0 w 840"/>
                <a:gd name="T9" fmla="*/ 195 h 5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0" h="534">
                  <a:moveTo>
                    <a:pt x="0" y="198"/>
                  </a:moveTo>
                  <a:cubicBezTo>
                    <a:pt x="0" y="6"/>
                    <a:pt x="78" y="0"/>
                    <a:pt x="414" y="0"/>
                  </a:cubicBezTo>
                  <a:cubicBezTo>
                    <a:pt x="750" y="0"/>
                    <a:pt x="828" y="0"/>
                    <a:pt x="834" y="186"/>
                  </a:cubicBezTo>
                  <a:cubicBezTo>
                    <a:pt x="840" y="372"/>
                    <a:pt x="504" y="282"/>
                    <a:pt x="492" y="534"/>
                  </a:cubicBezTo>
                  <a:cubicBezTo>
                    <a:pt x="432" y="288"/>
                    <a:pt x="0" y="390"/>
                    <a:pt x="0" y="198"/>
                  </a:cubicBezTo>
                  <a:close/>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p>
              <a:endParaRPr lang="da-DK"/>
            </a:p>
          </p:txBody>
        </p:sp>
        <p:sp>
          <p:nvSpPr>
            <p:cNvPr id="24594" name="Text Box 31"/>
            <p:cNvSpPr txBox="1">
              <a:spLocks noChangeArrowheads="1"/>
            </p:cNvSpPr>
            <p:nvPr/>
          </p:nvSpPr>
          <p:spPr bwMode="auto">
            <a:xfrm>
              <a:off x="1425" y="3600"/>
              <a:ext cx="78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Redundancy</a:t>
              </a:r>
            </a:p>
          </p:txBody>
        </p:sp>
        <p:sp>
          <p:nvSpPr>
            <p:cNvPr id="24595" name="AutoShape 32"/>
            <p:cNvSpPr>
              <a:spLocks noChangeArrowheads="1"/>
            </p:cNvSpPr>
            <p:nvPr/>
          </p:nvSpPr>
          <p:spPr bwMode="auto">
            <a:xfrm>
              <a:off x="4273" y="3072"/>
              <a:ext cx="1218" cy="360"/>
            </a:xfrm>
            <a:prstGeom prst="wedgeRoundRectCallout">
              <a:avLst>
                <a:gd name="adj1" fmla="val -72412"/>
                <a:gd name="adj2" fmla="val -6111"/>
                <a:gd name="adj3" fmla="val 16667"/>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Variable number of</a:t>
              </a:r>
            </a:p>
            <a:p>
              <a:pPr algn="ctr"/>
              <a:r>
                <a:rPr lang="da-DK" altLang="da-DK" sz="1400" b="1" noProof="1"/>
                <a:t>fields for same key</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14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14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14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533400" y="762000"/>
            <a:ext cx="40386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Cure:</a:t>
            </a:r>
          </a:p>
          <a:p>
            <a:r>
              <a:rPr lang="da-DK" altLang="da-DK" sz="1400" b="1" noProof="1"/>
              <a:t>Move variable-length stuff to a separate table.</a:t>
            </a:r>
            <a:endParaRPr lang="da-DK" altLang="da-DK" b="1" noProof="1"/>
          </a:p>
        </p:txBody>
      </p:sp>
      <p:sp>
        <p:nvSpPr>
          <p:cNvPr id="25603" name="Text Box 3"/>
          <p:cNvSpPr txBox="1">
            <a:spLocks noChangeArrowheads="1"/>
          </p:cNvSpPr>
          <p:nvPr/>
        </p:nvSpPr>
        <p:spPr bwMode="auto">
          <a:xfrm>
            <a:off x="4953000" y="1219200"/>
            <a:ext cx="3273425" cy="19288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CoursesTaken</a:t>
            </a:r>
            <a:endParaRPr lang="da-DK" altLang="da-DK" sz="1400" noProof="1"/>
          </a:p>
          <a:p>
            <a:pPr>
              <a:spcAft>
                <a:spcPct val="50000"/>
              </a:spcAft>
            </a:pPr>
            <a:r>
              <a:rPr lang="da-DK" altLang="da-DK" sz="1400" b="1" i="1" u="sng" noProof="1"/>
              <a:t>empID</a:t>
            </a:r>
            <a:r>
              <a:rPr lang="da-DK" altLang="da-DK" sz="1400" noProof="1"/>
              <a:t>	</a:t>
            </a:r>
            <a:r>
              <a:rPr lang="da-DK" altLang="da-DK" sz="1400" b="1" u="sng" noProof="1"/>
              <a:t>courseID</a:t>
            </a:r>
            <a:r>
              <a:rPr lang="da-DK" altLang="da-DK" sz="1400" noProof="1"/>
              <a:t>	courseName	year</a:t>
            </a:r>
          </a:p>
          <a:p>
            <a:r>
              <a:rPr lang="da-DK" altLang="da-DK" sz="1400" noProof="1"/>
              <a:t>100	1	Windows	1996</a:t>
            </a:r>
          </a:p>
          <a:p>
            <a:r>
              <a:rPr lang="da-DK" altLang="da-DK" sz="1400" noProof="1"/>
              <a:t>100	2	Word	1996</a:t>
            </a:r>
          </a:p>
          <a:p>
            <a:r>
              <a:rPr lang="da-DK" altLang="da-DK" sz="1400" noProof="1"/>
              <a:t>100	3	Access	1997</a:t>
            </a:r>
          </a:p>
          <a:p>
            <a:r>
              <a:rPr lang="da-DK" altLang="da-DK" sz="1400" noProof="1"/>
              <a:t>101	2	Word	1996</a:t>
            </a:r>
          </a:p>
          <a:p>
            <a:r>
              <a:rPr lang="da-DK" altLang="da-DK" sz="1400" noProof="1"/>
              <a:t>102	2	Word	2000</a:t>
            </a:r>
          </a:p>
          <a:p>
            <a:r>
              <a:rPr lang="da-DK" altLang="da-DK" sz="1400" noProof="1"/>
              <a:t>102	3	Access	2001</a:t>
            </a:r>
          </a:p>
        </p:txBody>
      </p:sp>
      <p:sp>
        <p:nvSpPr>
          <p:cNvPr id="25604" name="Text Box 4"/>
          <p:cNvSpPr txBox="1">
            <a:spLocks noChangeArrowheads="1"/>
          </p:cNvSpPr>
          <p:nvPr/>
        </p:nvSpPr>
        <p:spPr bwMode="auto">
          <a:xfrm>
            <a:off x="2209800" y="3505200"/>
            <a:ext cx="1050925" cy="3333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Employee</a:t>
            </a:r>
            <a:endParaRPr lang="da-DK" altLang="da-DK" sz="1400" noProof="1"/>
          </a:p>
        </p:txBody>
      </p:sp>
      <p:sp>
        <p:nvSpPr>
          <p:cNvPr id="25605" name="Text Box 5"/>
          <p:cNvSpPr txBox="1">
            <a:spLocks noChangeArrowheads="1"/>
          </p:cNvSpPr>
          <p:nvPr/>
        </p:nvSpPr>
        <p:spPr bwMode="auto">
          <a:xfrm>
            <a:off x="5410200" y="3505200"/>
            <a:ext cx="1335088" cy="3333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CourseTaken</a:t>
            </a:r>
            <a:endParaRPr lang="da-DK" altLang="da-DK" sz="1400" noProof="1"/>
          </a:p>
        </p:txBody>
      </p:sp>
      <p:cxnSp>
        <p:nvCxnSpPr>
          <p:cNvPr id="25606" name="AutoShape 6"/>
          <p:cNvCxnSpPr>
            <a:cxnSpLocks noChangeShapeType="1"/>
            <a:stCxn id="25604" idx="3"/>
            <a:endCxn id="25605" idx="1"/>
          </p:cNvCxnSpPr>
          <p:nvPr/>
        </p:nvCxnSpPr>
        <p:spPr bwMode="auto">
          <a:xfrm>
            <a:off x="3275013" y="3671888"/>
            <a:ext cx="2120900"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607" name="Group 7"/>
          <p:cNvGrpSpPr>
            <a:grpSpLocks/>
          </p:cNvGrpSpPr>
          <p:nvPr/>
        </p:nvGrpSpPr>
        <p:grpSpPr bwMode="auto">
          <a:xfrm rot="-5400000">
            <a:off x="5227638" y="3586162"/>
            <a:ext cx="203200" cy="168275"/>
            <a:chOff x="1918" y="3762"/>
            <a:chExt cx="128" cy="106"/>
          </a:xfrm>
        </p:grpSpPr>
        <p:sp>
          <p:nvSpPr>
            <p:cNvPr id="25623" name="Line 8"/>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5624" name="Line 9"/>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25608" name="Group 10"/>
          <p:cNvGrpSpPr>
            <a:grpSpLocks/>
          </p:cNvGrpSpPr>
          <p:nvPr/>
        </p:nvGrpSpPr>
        <p:grpSpPr bwMode="auto">
          <a:xfrm>
            <a:off x="533400" y="1524000"/>
            <a:ext cx="3581400" cy="1184275"/>
            <a:chOff x="3072" y="816"/>
            <a:chExt cx="2256" cy="746"/>
          </a:xfrm>
        </p:grpSpPr>
        <p:sp>
          <p:nvSpPr>
            <p:cNvPr id="25617" name="Text Box 11"/>
            <p:cNvSpPr txBox="1">
              <a:spLocks noChangeArrowheads="1"/>
            </p:cNvSpPr>
            <p:nvPr/>
          </p:nvSpPr>
          <p:spPr bwMode="auto">
            <a:xfrm>
              <a:off x="3090" y="816"/>
              <a:ext cx="2238" cy="746"/>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625600" algn="l"/>
                  <a:tab pos="2286000" algn="l"/>
                  <a:tab pos="3340100" algn="l"/>
                </a:tabLst>
                <a:defRPr>
                  <a:solidFill>
                    <a:schemeClr val="tx1"/>
                  </a:solidFill>
                  <a:latin typeface="Arial" charset="0"/>
                </a:defRPr>
              </a:lvl1pPr>
              <a:lvl2pPr marL="742950" indent="-285750">
                <a:tabLst>
                  <a:tab pos="673100" algn="l"/>
                  <a:tab pos="1625600" algn="l"/>
                  <a:tab pos="2286000" algn="l"/>
                  <a:tab pos="3340100" algn="l"/>
                </a:tabLst>
                <a:defRPr>
                  <a:solidFill>
                    <a:schemeClr val="tx1"/>
                  </a:solidFill>
                  <a:latin typeface="Arial" charset="0"/>
                </a:defRPr>
              </a:lvl2pPr>
              <a:lvl3pPr marL="1143000" indent="-228600">
                <a:tabLst>
                  <a:tab pos="673100" algn="l"/>
                  <a:tab pos="1625600" algn="l"/>
                  <a:tab pos="2286000" algn="l"/>
                  <a:tab pos="3340100" algn="l"/>
                </a:tabLst>
                <a:defRPr>
                  <a:solidFill>
                    <a:schemeClr val="tx1"/>
                  </a:solidFill>
                  <a:latin typeface="Arial" charset="0"/>
                </a:defRPr>
              </a:lvl3pPr>
              <a:lvl4pPr marL="1600200" indent="-228600">
                <a:tabLst>
                  <a:tab pos="673100" algn="l"/>
                  <a:tab pos="1625600" algn="l"/>
                  <a:tab pos="2286000" algn="l"/>
                  <a:tab pos="3340100" algn="l"/>
                </a:tabLst>
                <a:defRPr>
                  <a:solidFill>
                    <a:schemeClr val="tx1"/>
                  </a:solidFill>
                  <a:latin typeface="Arial" charset="0"/>
                </a:defRPr>
              </a:lvl4pPr>
              <a:lvl5pPr marL="2057400" indent="-228600">
                <a:tabLst>
                  <a:tab pos="673100" algn="l"/>
                  <a:tab pos="1625600" algn="l"/>
                  <a:tab pos="2286000" algn="l"/>
                  <a:tab pos="3340100" algn="l"/>
                </a:tabLst>
                <a:defRPr>
                  <a:solidFill>
                    <a:schemeClr val="tx1"/>
                  </a:solidFill>
                  <a:latin typeface="Arial" charset="0"/>
                </a:defRPr>
              </a:lvl5pPr>
              <a:lvl6pPr marL="25146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6pPr>
              <a:lvl7pPr marL="29718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7pPr>
              <a:lvl8pPr marL="34290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8pPr>
              <a:lvl9pPr marL="38862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9pPr>
            </a:lstStyle>
            <a:p>
              <a:r>
                <a:rPr lang="da-DK" altLang="da-DK" sz="1400" b="1" noProof="1"/>
                <a:t>Employees</a:t>
              </a:r>
              <a:endParaRPr lang="da-DK" altLang="da-DK" sz="1400" noProof="1"/>
            </a:p>
            <a:p>
              <a:r>
                <a:rPr lang="da-DK" altLang="da-DK" sz="1400" b="1" u="sng" noProof="1"/>
                <a:t>empID</a:t>
              </a:r>
              <a:r>
                <a:rPr lang="da-DK" altLang="da-DK" sz="1400" noProof="1"/>
                <a:t>	name	deptID	deptName	</a:t>
              </a:r>
            </a:p>
            <a:p>
              <a:r>
                <a:rPr lang="da-DK" altLang="da-DK" sz="1400" noProof="1"/>
                <a:t>100	Thomson	5	Sales	</a:t>
              </a:r>
            </a:p>
            <a:p>
              <a:r>
                <a:rPr lang="da-DK" altLang="da-DK" sz="1400" noProof="1"/>
                <a:t>101	Smith	7	Accounting	</a:t>
              </a:r>
            </a:p>
            <a:p>
              <a:r>
                <a:rPr lang="da-DK" altLang="da-DK" sz="1400" noProof="1"/>
                <a:t>102	Bunting	5	Sales	</a:t>
              </a:r>
            </a:p>
          </p:txBody>
        </p:sp>
        <p:sp>
          <p:nvSpPr>
            <p:cNvPr id="25618" name="Line 12"/>
            <p:cNvSpPr>
              <a:spLocks noChangeShapeType="1"/>
            </p:cNvSpPr>
            <p:nvPr/>
          </p:nvSpPr>
          <p:spPr bwMode="auto">
            <a:xfrm>
              <a:off x="3072" y="992"/>
              <a:ext cx="22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19" name="Line 13"/>
            <p:cNvSpPr>
              <a:spLocks noChangeShapeType="1"/>
            </p:cNvSpPr>
            <p:nvPr/>
          </p:nvSpPr>
          <p:spPr bwMode="auto">
            <a:xfrm>
              <a:off x="3072" y="1128"/>
              <a:ext cx="225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20" name="Line 14"/>
            <p:cNvSpPr>
              <a:spLocks noChangeShapeType="1"/>
            </p:cNvSpPr>
            <p:nvPr/>
          </p:nvSpPr>
          <p:spPr bwMode="auto">
            <a:xfrm flipV="1">
              <a:off x="3552" y="100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21" name="Line 15"/>
            <p:cNvSpPr>
              <a:spLocks noChangeShapeType="1"/>
            </p:cNvSpPr>
            <p:nvPr/>
          </p:nvSpPr>
          <p:spPr bwMode="auto">
            <a:xfrm flipV="1">
              <a:off x="4128" y="100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22" name="Line 16"/>
            <p:cNvSpPr>
              <a:spLocks noChangeShapeType="1"/>
            </p:cNvSpPr>
            <p:nvPr/>
          </p:nvSpPr>
          <p:spPr bwMode="auto">
            <a:xfrm flipV="1">
              <a:off x="4560" y="100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25609" name="Line 17"/>
          <p:cNvSpPr>
            <a:spLocks noChangeShapeType="1"/>
          </p:cNvSpPr>
          <p:nvPr/>
        </p:nvSpPr>
        <p:spPr bwMode="auto">
          <a:xfrm>
            <a:off x="4953000" y="1498600"/>
            <a:ext cx="3276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10" name="Line 18"/>
          <p:cNvSpPr>
            <a:spLocks noChangeShapeType="1"/>
          </p:cNvSpPr>
          <p:nvPr/>
        </p:nvSpPr>
        <p:spPr bwMode="auto">
          <a:xfrm>
            <a:off x="4953000" y="1790700"/>
            <a:ext cx="3276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25611" name="Group 19"/>
          <p:cNvGrpSpPr>
            <a:grpSpLocks/>
          </p:cNvGrpSpPr>
          <p:nvPr/>
        </p:nvGrpSpPr>
        <p:grpSpPr bwMode="auto">
          <a:xfrm>
            <a:off x="5651500" y="1485900"/>
            <a:ext cx="2006600" cy="1638300"/>
            <a:chOff x="3560" y="576"/>
            <a:chExt cx="1264" cy="960"/>
          </a:xfrm>
        </p:grpSpPr>
        <p:sp>
          <p:nvSpPr>
            <p:cNvPr id="25614" name="Line 20"/>
            <p:cNvSpPr>
              <a:spLocks noChangeShapeType="1"/>
            </p:cNvSpPr>
            <p:nvPr/>
          </p:nvSpPr>
          <p:spPr bwMode="auto">
            <a:xfrm flipV="1">
              <a:off x="3560" y="576"/>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15" name="Line 21"/>
            <p:cNvSpPr>
              <a:spLocks noChangeShapeType="1"/>
            </p:cNvSpPr>
            <p:nvPr/>
          </p:nvSpPr>
          <p:spPr bwMode="auto">
            <a:xfrm flipV="1">
              <a:off x="4112" y="576"/>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16" name="Line 22"/>
            <p:cNvSpPr>
              <a:spLocks noChangeShapeType="1"/>
            </p:cNvSpPr>
            <p:nvPr/>
          </p:nvSpPr>
          <p:spPr bwMode="auto">
            <a:xfrm flipV="1">
              <a:off x="4824" y="576"/>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25612" name="Line 23"/>
          <p:cNvSpPr>
            <a:spLocks noChangeShapeType="1"/>
          </p:cNvSpPr>
          <p:nvPr/>
        </p:nvSpPr>
        <p:spPr bwMode="auto">
          <a:xfrm>
            <a:off x="5080000" y="1727200"/>
            <a:ext cx="508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5613" name="Text Box 25"/>
          <p:cNvSpPr txBox="1">
            <a:spLocks noChangeArrowheads="1"/>
          </p:cNvSpPr>
          <p:nvPr/>
        </p:nvSpPr>
        <p:spPr bwMode="auto">
          <a:xfrm>
            <a:off x="449263" y="76200"/>
            <a:ext cx="8694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8C566BBC-B3AA-4E6B-9C8C-F76E1E30A031}" type="slidenum">
              <a:rPr lang="en-US" altLang="da-DK" sz="2400" b="1"/>
              <a:pPr/>
              <a:t>26</a:t>
            </a:fld>
            <a:r>
              <a:rPr lang="en-US" altLang="da-DK" sz="2400" b="1"/>
              <a:t>. </a:t>
            </a:r>
            <a:r>
              <a:rPr lang="da-DK" altLang="da-DK" sz="2400" b="1"/>
              <a:t>UID16.14A</a:t>
            </a:r>
            <a:r>
              <a:rPr lang="en-US" altLang="da-DK" sz="2400" b="1"/>
              <a:t>  Normalization and first normal form (cont.)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DB0C6E2B-78F6-4D1E-A5E0-61D427ACA26C}" type="slidenum">
              <a:rPr lang="en-US" altLang="da-DK" sz="2400" b="1"/>
              <a:pPr/>
              <a:t>27</a:t>
            </a:fld>
            <a:r>
              <a:rPr lang="en-US" altLang="da-DK" sz="2400" b="1"/>
              <a:t>. </a:t>
            </a:r>
            <a:r>
              <a:rPr lang="da-DK" altLang="da-DK" sz="2400" b="1"/>
              <a:t>UID16.14B</a:t>
            </a:r>
            <a:r>
              <a:rPr lang="en-US" altLang="da-DK" sz="2400" b="1"/>
              <a:t>  Second normal form</a:t>
            </a:r>
          </a:p>
        </p:txBody>
      </p:sp>
      <p:sp>
        <p:nvSpPr>
          <p:cNvPr id="26627" name="Text Box 3"/>
          <p:cNvSpPr txBox="1">
            <a:spLocks noChangeArrowheads="1"/>
          </p:cNvSpPr>
          <p:nvPr/>
        </p:nvSpPr>
        <p:spPr bwMode="auto">
          <a:xfrm>
            <a:off x="533400" y="792163"/>
            <a:ext cx="4038600" cy="792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Second normal form:</a:t>
            </a:r>
          </a:p>
          <a:p>
            <a:r>
              <a:rPr lang="da-DK" altLang="da-DK" sz="1400" b="1" noProof="1"/>
              <a:t>First normal form +</a:t>
            </a:r>
          </a:p>
          <a:p>
            <a:r>
              <a:rPr lang="da-DK" altLang="da-DK" sz="1400" b="1" noProof="1"/>
              <a:t>Non-key fields must depend on </a:t>
            </a:r>
            <a:r>
              <a:rPr lang="da-DK" altLang="da-DK" sz="1400" b="1" i="1" noProof="1"/>
              <a:t>entire</a:t>
            </a:r>
            <a:r>
              <a:rPr lang="da-DK" altLang="da-DK" sz="1400" b="1" noProof="1"/>
              <a:t> key.</a:t>
            </a:r>
            <a:endParaRPr lang="da-DK" altLang="da-DK" b="1" noProof="1"/>
          </a:p>
        </p:txBody>
      </p:sp>
      <p:sp>
        <p:nvSpPr>
          <p:cNvPr id="26628" name="Freeform 4"/>
          <p:cNvSpPr>
            <a:spLocks/>
          </p:cNvSpPr>
          <p:nvPr/>
        </p:nvSpPr>
        <p:spPr bwMode="auto">
          <a:xfrm>
            <a:off x="6121400" y="920750"/>
            <a:ext cx="876300" cy="660400"/>
          </a:xfrm>
          <a:custGeom>
            <a:avLst/>
            <a:gdLst>
              <a:gd name="T0" fmla="*/ 0 w 552"/>
              <a:gd name="T1" fmla="*/ 2147483647 h 416"/>
              <a:gd name="T2" fmla="*/ 2147483647 w 552"/>
              <a:gd name="T3" fmla="*/ 2147483647 h 416"/>
              <a:gd name="T4" fmla="*/ 0 60000 65536"/>
              <a:gd name="T5" fmla="*/ 0 60000 65536"/>
            </a:gdLst>
            <a:ahLst/>
            <a:cxnLst>
              <a:cxn ang="T4">
                <a:pos x="T0" y="T1"/>
              </a:cxn>
              <a:cxn ang="T5">
                <a:pos x="T2" y="T3"/>
              </a:cxn>
            </a:cxnLst>
            <a:rect l="0" t="0" r="r" b="b"/>
            <a:pathLst>
              <a:path w="552" h="416">
                <a:moveTo>
                  <a:pt x="0" y="416"/>
                </a:moveTo>
                <a:cubicBezTo>
                  <a:pt x="56" y="48"/>
                  <a:pt x="504" y="0"/>
                  <a:pt x="552" y="40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6629" name="AutoShape 5"/>
          <p:cNvSpPr>
            <a:spLocks noChangeArrowheads="1"/>
          </p:cNvSpPr>
          <p:nvPr/>
        </p:nvSpPr>
        <p:spPr bwMode="auto">
          <a:xfrm>
            <a:off x="6705600" y="463550"/>
            <a:ext cx="1635125" cy="571500"/>
          </a:xfrm>
          <a:prstGeom prst="wedgeRoundRectCallout">
            <a:avLst>
              <a:gd name="adj1" fmla="val -25727"/>
              <a:gd name="adj2" fmla="val 137222"/>
              <a:gd name="adj3" fmla="val 16667"/>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Doesn’t depend</a:t>
            </a:r>
          </a:p>
          <a:p>
            <a:pPr algn="ctr"/>
            <a:r>
              <a:rPr lang="da-DK" altLang="da-DK" sz="1400" b="1" noProof="1"/>
              <a:t>on empID</a:t>
            </a:r>
          </a:p>
        </p:txBody>
      </p:sp>
      <p:sp>
        <p:nvSpPr>
          <p:cNvPr id="26630" name="Text Box 6"/>
          <p:cNvSpPr txBox="1">
            <a:spLocks noChangeArrowheads="1"/>
          </p:cNvSpPr>
          <p:nvPr/>
        </p:nvSpPr>
        <p:spPr bwMode="auto">
          <a:xfrm>
            <a:off x="4953000" y="1295400"/>
            <a:ext cx="3273425" cy="19288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CoursesTaken</a:t>
            </a:r>
            <a:endParaRPr lang="da-DK" altLang="da-DK" sz="1400" noProof="1"/>
          </a:p>
          <a:p>
            <a:pPr>
              <a:spcAft>
                <a:spcPct val="50000"/>
              </a:spcAft>
            </a:pPr>
            <a:r>
              <a:rPr lang="da-DK" altLang="da-DK" sz="1400" b="1" i="1" u="sng" noProof="1"/>
              <a:t>empID</a:t>
            </a:r>
            <a:r>
              <a:rPr lang="da-DK" altLang="da-DK" sz="1400" noProof="1"/>
              <a:t>	</a:t>
            </a:r>
            <a:r>
              <a:rPr lang="da-DK" altLang="da-DK" sz="1400" b="1" u="sng" noProof="1"/>
              <a:t>courseID</a:t>
            </a:r>
            <a:r>
              <a:rPr lang="da-DK" altLang="da-DK" sz="1400" noProof="1"/>
              <a:t>	courseName	year</a:t>
            </a:r>
          </a:p>
          <a:p>
            <a:r>
              <a:rPr lang="da-DK" altLang="da-DK" sz="1400" noProof="1"/>
              <a:t>100	1	Windows	1996</a:t>
            </a:r>
          </a:p>
          <a:p>
            <a:r>
              <a:rPr lang="da-DK" altLang="da-DK" sz="1400" noProof="1"/>
              <a:t>100	2	Word	1996</a:t>
            </a:r>
          </a:p>
          <a:p>
            <a:r>
              <a:rPr lang="da-DK" altLang="da-DK" sz="1400" noProof="1"/>
              <a:t>100	3	Access	1997</a:t>
            </a:r>
          </a:p>
          <a:p>
            <a:r>
              <a:rPr lang="da-DK" altLang="da-DK" sz="1400" noProof="1"/>
              <a:t>101	2	Word	1996</a:t>
            </a:r>
          </a:p>
          <a:p>
            <a:r>
              <a:rPr lang="da-DK" altLang="da-DK" sz="1400" noProof="1"/>
              <a:t>102	2	Word	2000</a:t>
            </a:r>
          </a:p>
          <a:p>
            <a:r>
              <a:rPr lang="da-DK" altLang="da-DK" sz="1400" noProof="1"/>
              <a:t>102	3	Access	2001</a:t>
            </a:r>
          </a:p>
        </p:txBody>
      </p:sp>
      <p:sp>
        <p:nvSpPr>
          <p:cNvPr id="26631" name="Line 7"/>
          <p:cNvSpPr>
            <a:spLocks noChangeShapeType="1"/>
          </p:cNvSpPr>
          <p:nvPr/>
        </p:nvSpPr>
        <p:spPr bwMode="auto">
          <a:xfrm>
            <a:off x="4953000" y="1574800"/>
            <a:ext cx="3276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32" name="Line 8"/>
          <p:cNvSpPr>
            <a:spLocks noChangeShapeType="1"/>
          </p:cNvSpPr>
          <p:nvPr/>
        </p:nvSpPr>
        <p:spPr bwMode="auto">
          <a:xfrm>
            <a:off x="4953000" y="1879600"/>
            <a:ext cx="3276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26633" name="Group 9"/>
          <p:cNvGrpSpPr>
            <a:grpSpLocks/>
          </p:cNvGrpSpPr>
          <p:nvPr/>
        </p:nvGrpSpPr>
        <p:grpSpPr bwMode="auto">
          <a:xfrm>
            <a:off x="5651500" y="1574800"/>
            <a:ext cx="2006600" cy="1625600"/>
            <a:chOff x="3560" y="1008"/>
            <a:chExt cx="1264" cy="960"/>
          </a:xfrm>
        </p:grpSpPr>
        <p:sp>
          <p:nvSpPr>
            <p:cNvPr id="26655" name="Line 10"/>
            <p:cNvSpPr>
              <a:spLocks noChangeShapeType="1"/>
            </p:cNvSpPr>
            <p:nvPr/>
          </p:nvSpPr>
          <p:spPr bwMode="auto">
            <a:xfrm flipV="1">
              <a:off x="3560" y="100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56" name="Line 11"/>
            <p:cNvSpPr>
              <a:spLocks noChangeShapeType="1"/>
            </p:cNvSpPr>
            <p:nvPr/>
          </p:nvSpPr>
          <p:spPr bwMode="auto">
            <a:xfrm flipV="1">
              <a:off x="4112" y="100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57" name="Line 12"/>
            <p:cNvSpPr>
              <a:spLocks noChangeShapeType="1"/>
            </p:cNvSpPr>
            <p:nvPr/>
          </p:nvSpPr>
          <p:spPr bwMode="auto">
            <a:xfrm flipV="1">
              <a:off x="4824" y="1008"/>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grpSp>
        <p:nvGrpSpPr>
          <p:cNvPr id="235533" name="Group 13"/>
          <p:cNvGrpSpPr>
            <a:grpSpLocks/>
          </p:cNvGrpSpPr>
          <p:nvPr/>
        </p:nvGrpSpPr>
        <p:grpSpPr bwMode="auto">
          <a:xfrm>
            <a:off x="533400" y="1803400"/>
            <a:ext cx="5294313" cy="3787775"/>
            <a:chOff x="336" y="1136"/>
            <a:chExt cx="3335" cy="2386"/>
          </a:xfrm>
        </p:grpSpPr>
        <p:sp>
          <p:nvSpPr>
            <p:cNvPr id="26635" name="Text Box 14"/>
            <p:cNvSpPr txBox="1">
              <a:spLocks noChangeArrowheads="1"/>
            </p:cNvSpPr>
            <p:nvPr/>
          </p:nvSpPr>
          <p:spPr bwMode="auto">
            <a:xfrm>
              <a:off x="336" y="1200"/>
              <a:ext cx="2544" cy="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Cure:</a:t>
              </a:r>
            </a:p>
            <a:p>
              <a:r>
                <a:rPr lang="da-DK" altLang="da-DK" sz="1400" b="1" noProof="1"/>
                <a:t>Move fields depending on a partial key to a separate table.</a:t>
              </a:r>
              <a:endParaRPr lang="da-DK" altLang="da-DK" b="1" noProof="1"/>
            </a:p>
          </p:txBody>
        </p:sp>
        <p:sp>
          <p:nvSpPr>
            <p:cNvPr id="26636" name="Text Box 15"/>
            <p:cNvSpPr txBox="1">
              <a:spLocks noChangeArrowheads="1"/>
            </p:cNvSpPr>
            <p:nvPr/>
          </p:nvSpPr>
          <p:spPr bwMode="auto">
            <a:xfrm>
              <a:off x="336" y="1924"/>
              <a:ext cx="1342" cy="121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CoursesTaken</a:t>
              </a:r>
              <a:endParaRPr lang="da-DK" altLang="da-DK" sz="1400" noProof="1"/>
            </a:p>
            <a:p>
              <a:pPr>
                <a:spcAft>
                  <a:spcPct val="50000"/>
                </a:spcAft>
              </a:pPr>
              <a:r>
                <a:rPr lang="da-DK" altLang="da-DK" sz="1400" b="1" i="1" u="sng" noProof="1"/>
                <a:t>empID</a:t>
              </a:r>
              <a:r>
                <a:rPr lang="da-DK" altLang="da-DK" sz="1400" noProof="1"/>
                <a:t>	</a:t>
              </a:r>
              <a:r>
                <a:rPr lang="da-DK" altLang="da-DK" sz="1400" b="1" i="1" u="sng" noProof="1"/>
                <a:t>courseID</a:t>
              </a:r>
              <a:r>
                <a:rPr lang="da-DK" altLang="da-DK" sz="1400" noProof="1"/>
                <a:t>	year</a:t>
              </a:r>
            </a:p>
            <a:p>
              <a:r>
                <a:rPr lang="da-DK" altLang="da-DK" sz="1400" noProof="1"/>
                <a:t>100	1	1996</a:t>
              </a:r>
            </a:p>
            <a:p>
              <a:r>
                <a:rPr lang="da-DK" altLang="da-DK" sz="1400" noProof="1"/>
                <a:t>100	2	1996</a:t>
              </a:r>
            </a:p>
            <a:p>
              <a:r>
                <a:rPr lang="da-DK" altLang="da-DK" sz="1400" noProof="1"/>
                <a:t>100	3	1997</a:t>
              </a:r>
            </a:p>
            <a:p>
              <a:r>
                <a:rPr lang="da-DK" altLang="da-DK" sz="1400" noProof="1"/>
                <a:t>101	2	1996</a:t>
              </a:r>
            </a:p>
            <a:p>
              <a:r>
                <a:rPr lang="da-DK" altLang="da-DK" sz="1400" noProof="1"/>
                <a:t>102	2	2000</a:t>
              </a:r>
            </a:p>
            <a:p>
              <a:r>
                <a:rPr lang="da-DK" altLang="da-DK" sz="1400" noProof="1"/>
                <a:t>102	3	2001</a:t>
              </a:r>
            </a:p>
          </p:txBody>
        </p:sp>
        <p:sp>
          <p:nvSpPr>
            <p:cNvPr id="26637" name="Text Box 16"/>
            <p:cNvSpPr txBox="1">
              <a:spLocks noChangeArrowheads="1"/>
            </p:cNvSpPr>
            <p:nvPr/>
          </p:nvSpPr>
          <p:spPr bwMode="auto">
            <a:xfrm>
              <a:off x="2304" y="2230"/>
              <a:ext cx="1367" cy="746"/>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952500" algn="l"/>
                  <a:tab pos="2667000" algn="l"/>
                  <a:tab pos="3340100" algn="l"/>
                  <a:tab pos="4191000" algn="l"/>
                  <a:tab pos="5334000" algn="l"/>
                </a:tabLst>
                <a:defRPr>
                  <a:solidFill>
                    <a:schemeClr val="tx1"/>
                  </a:solidFill>
                  <a:latin typeface="Arial" charset="0"/>
                </a:defRPr>
              </a:lvl1pPr>
              <a:lvl2pPr marL="742950" indent="-285750">
                <a:tabLst>
                  <a:tab pos="952500" algn="l"/>
                  <a:tab pos="2667000" algn="l"/>
                  <a:tab pos="3340100" algn="l"/>
                  <a:tab pos="4191000" algn="l"/>
                  <a:tab pos="5334000" algn="l"/>
                </a:tabLst>
                <a:defRPr>
                  <a:solidFill>
                    <a:schemeClr val="tx1"/>
                  </a:solidFill>
                  <a:latin typeface="Arial" charset="0"/>
                </a:defRPr>
              </a:lvl2pPr>
              <a:lvl3pPr marL="1143000" indent="-228600">
                <a:tabLst>
                  <a:tab pos="952500" algn="l"/>
                  <a:tab pos="2667000" algn="l"/>
                  <a:tab pos="3340100" algn="l"/>
                  <a:tab pos="4191000" algn="l"/>
                  <a:tab pos="5334000" algn="l"/>
                </a:tabLst>
                <a:defRPr>
                  <a:solidFill>
                    <a:schemeClr val="tx1"/>
                  </a:solidFill>
                  <a:latin typeface="Arial" charset="0"/>
                </a:defRPr>
              </a:lvl3pPr>
              <a:lvl4pPr marL="1600200" indent="-228600">
                <a:tabLst>
                  <a:tab pos="952500" algn="l"/>
                  <a:tab pos="2667000" algn="l"/>
                  <a:tab pos="3340100" algn="l"/>
                  <a:tab pos="4191000" algn="l"/>
                  <a:tab pos="5334000" algn="l"/>
                </a:tabLst>
                <a:defRPr>
                  <a:solidFill>
                    <a:schemeClr val="tx1"/>
                  </a:solidFill>
                  <a:latin typeface="Arial" charset="0"/>
                </a:defRPr>
              </a:lvl4pPr>
              <a:lvl5pPr marL="2057400" indent="-228600">
                <a:tabLst>
                  <a:tab pos="9525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9525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9525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9525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952500" algn="l"/>
                  <a:tab pos="2667000" algn="l"/>
                  <a:tab pos="3340100" algn="l"/>
                  <a:tab pos="4191000" algn="l"/>
                  <a:tab pos="5334000" algn="l"/>
                </a:tabLst>
                <a:defRPr>
                  <a:solidFill>
                    <a:schemeClr val="tx1"/>
                  </a:solidFill>
                  <a:latin typeface="Arial" charset="0"/>
                </a:defRPr>
              </a:lvl9pPr>
            </a:lstStyle>
            <a:p>
              <a:r>
                <a:rPr lang="da-DK" altLang="da-DK" sz="1400" b="1" noProof="1"/>
                <a:t>Courses</a:t>
              </a:r>
              <a:endParaRPr lang="da-DK" altLang="da-DK" sz="1400" noProof="1"/>
            </a:p>
            <a:p>
              <a:r>
                <a:rPr lang="da-DK" altLang="da-DK" sz="1400" b="1" u="sng" noProof="1"/>
                <a:t>courseID</a:t>
              </a:r>
              <a:r>
                <a:rPr lang="da-DK" altLang="da-DK" sz="1400" noProof="1"/>
                <a:t>	courseName</a:t>
              </a:r>
            </a:p>
            <a:p>
              <a:r>
                <a:rPr lang="da-DK" altLang="da-DK" sz="1400" noProof="1"/>
                <a:t>1	Windows</a:t>
              </a:r>
            </a:p>
            <a:p>
              <a:r>
                <a:rPr lang="da-DK" altLang="da-DK" sz="1400" noProof="1"/>
                <a:t>2	Word</a:t>
              </a:r>
            </a:p>
            <a:p>
              <a:r>
                <a:rPr lang="da-DK" altLang="da-DK" sz="1400" noProof="1"/>
                <a:t>3	Access</a:t>
              </a:r>
            </a:p>
          </p:txBody>
        </p:sp>
        <p:sp>
          <p:nvSpPr>
            <p:cNvPr id="26638" name="Text Box 17"/>
            <p:cNvSpPr txBox="1">
              <a:spLocks noChangeArrowheads="1"/>
            </p:cNvSpPr>
            <p:nvPr/>
          </p:nvSpPr>
          <p:spPr bwMode="auto">
            <a:xfrm>
              <a:off x="2601" y="3312"/>
              <a:ext cx="519" cy="2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a:t>
              </a:r>
              <a:endParaRPr lang="da-DK" altLang="da-DK" sz="1400" noProof="1"/>
            </a:p>
          </p:txBody>
        </p:sp>
        <p:sp>
          <p:nvSpPr>
            <p:cNvPr id="26639" name="Text Box 18"/>
            <p:cNvSpPr txBox="1">
              <a:spLocks noChangeArrowheads="1"/>
            </p:cNvSpPr>
            <p:nvPr/>
          </p:nvSpPr>
          <p:spPr bwMode="auto">
            <a:xfrm>
              <a:off x="720" y="3312"/>
              <a:ext cx="841" cy="2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CourseTaken</a:t>
              </a:r>
              <a:endParaRPr lang="da-DK" altLang="da-DK" sz="1400" noProof="1"/>
            </a:p>
          </p:txBody>
        </p:sp>
        <p:cxnSp>
          <p:nvCxnSpPr>
            <p:cNvPr id="26640" name="AutoShape 19"/>
            <p:cNvCxnSpPr>
              <a:cxnSpLocks noChangeShapeType="1"/>
              <a:stCxn id="26638" idx="1"/>
              <a:endCxn id="26639" idx="3"/>
            </p:cNvCxnSpPr>
            <p:nvPr/>
          </p:nvCxnSpPr>
          <p:spPr bwMode="auto">
            <a:xfrm flipH="1">
              <a:off x="1570" y="3417"/>
              <a:ext cx="1022"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641" name="Group 20"/>
            <p:cNvGrpSpPr>
              <a:grpSpLocks/>
            </p:cNvGrpSpPr>
            <p:nvPr/>
          </p:nvGrpSpPr>
          <p:grpSpPr bwMode="auto">
            <a:xfrm rot="5400000" flipH="1">
              <a:off x="1539" y="3363"/>
              <a:ext cx="128" cy="106"/>
              <a:chOff x="1918" y="3762"/>
              <a:chExt cx="128" cy="106"/>
            </a:xfrm>
          </p:grpSpPr>
          <p:sp>
            <p:nvSpPr>
              <p:cNvPr id="26653" name="Line 21"/>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6654" name="Line 22"/>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6642" name="Line 23"/>
            <p:cNvSpPr>
              <a:spLocks noChangeShapeType="1"/>
            </p:cNvSpPr>
            <p:nvPr/>
          </p:nvSpPr>
          <p:spPr bwMode="auto">
            <a:xfrm>
              <a:off x="336" y="2096"/>
              <a:ext cx="13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43" name="Line 24"/>
            <p:cNvSpPr>
              <a:spLocks noChangeShapeType="1"/>
            </p:cNvSpPr>
            <p:nvPr/>
          </p:nvSpPr>
          <p:spPr bwMode="auto">
            <a:xfrm>
              <a:off x="336" y="2296"/>
              <a:ext cx="13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44" name="Line 25"/>
            <p:cNvSpPr>
              <a:spLocks noChangeShapeType="1"/>
            </p:cNvSpPr>
            <p:nvPr/>
          </p:nvSpPr>
          <p:spPr bwMode="auto">
            <a:xfrm>
              <a:off x="2304" y="2400"/>
              <a:ext cx="13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45" name="Line 26"/>
            <p:cNvSpPr>
              <a:spLocks noChangeShapeType="1"/>
            </p:cNvSpPr>
            <p:nvPr/>
          </p:nvSpPr>
          <p:spPr bwMode="auto">
            <a:xfrm>
              <a:off x="2304" y="2544"/>
              <a:ext cx="13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46" name="Line 27"/>
            <p:cNvSpPr>
              <a:spLocks noChangeShapeType="1"/>
            </p:cNvSpPr>
            <p:nvPr/>
          </p:nvSpPr>
          <p:spPr bwMode="auto">
            <a:xfrm flipV="1">
              <a:off x="2912" y="2400"/>
              <a:ext cx="0" cy="57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26647" name="Group 28"/>
            <p:cNvGrpSpPr>
              <a:grpSpLocks/>
            </p:cNvGrpSpPr>
            <p:nvPr/>
          </p:nvGrpSpPr>
          <p:grpSpPr bwMode="auto">
            <a:xfrm>
              <a:off x="776" y="2096"/>
              <a:ext cx="552" cy="1024"/>
              <a:chOff x="776" y="2112"/>
              <a:chExt cx="552" cy="960"/>
            </a:xfrm>
          </p:grpSpPr>
          <p:sp>
            <p:nvSpPr>
              <p:cNvPr id="26651" name="Line 29"/>
              <p:cNvSpPr>
                <a:spLocks noChangeShapeType="1"/>
              </p:cNvSpPr>
              <p:nvPr/>
            </p:nvSpPr>
            <p:spPr bwMode="auto">
              <a:xfrm flipV="1">
                <a:off x="776" y="2112"/>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52" name="Line 30"/>
              <p:cNvSpPr>
                <a:spLocks noChangeShapeType="1"/>
              </p:cNvSpPr>
              <p:nvPr/>
            </p:nvSpPr>
            <p:spPr bwMode="auto">
              <a:xfrm flipV="1">
                <a:off x="1328" y="2112"/>
                <a:ext cx="0" cy="9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26648" name="Line 31"/>
            <p:cNvSpPr>
              <a:spLocks noChangeShapeType="1"/>
            </p:cNvSpPr>
            <p:nvPr/>
          </p:nvSpPr>
          <p:spPr bwMode="auto">
            <a:xfrm>
              <a:off x="3208" y="1136"/>
              <a:ext cx="288"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49" name="Line 32"/>
            <p:cNvSpPr>
              <a:spLocks noChangeShapeType="1"/>
            </p:cNvSpPr>
            <p:nvPr/>
          </p:nvSpPr>
          <p:spPr bwMode="auto">
            <a:xfrm>
              <a:off x="816" y="2256"/>
              <a:ext cx="48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6650" name="Line 33"/>
            <p:cNvSpPr>
              <a:spLocks noChangeShapeType="1"/>
            </p:cNvSpPr>
            <p:nvPr/>
          </p:nvSpPr>
          <p:spPr bwMode="auto">
            <a:xfrm>
              <a:off x="424" y="2256"/>
              <a:ext cx="288"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449263" y="76200"/>
            <a:ext cx="72469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A484E58D-1704-482D-A14D-4F410D50A157}" type="slidenum">
              <a:rPr lang="en-US" altLang="da-DK" sz="2400" b="1"/>
              <a:pPr/>
              <a:t>28</a:t>
            </a:fld>
            <a:r>
              <a:rPr lang="en-US" altLang="da-DK" sz="2400" b="1"/>
              <a:t>. </a:t>
            </a:r>
            <a:r>
              <a:rPr lang="da-DK" altLang="da-DK" sz="2400" b="1"/>
              <a:t>UID16.14C</a:t>
            </a:r>
            <a:r>
              <a:rPr lang="en-US" altLang="da-DK" sz="2400" b="1"/>
              <a:t>  Third normal form &amp; final model</a:t>
            </a:r>
          </a:p>
        </p:txBody>
      </p:sp>
      <p:sp>
        <p:nvSpPr>
          <p:cNvPr id="27651" name="Text Box 3"/>
          <p:cNvSpPr txBox="1">
            <a:spLocks noChangeArrowheads="1"/>
          </p:cNvSpPr>
          <p:nvPr/>
        </p:nvSpPr>
        <p:spPr bwMode="auto">
          <a:xfrm>
            <a:off x="533400" y="792163"/>
            <a:ext cx="4038600" cy="792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Third normal form:</a:t>
            </a:r>
          </a:p>
          <a:p>
            <a:r>
              <a:rPr lang="da-DK" altLang="da-DK" sz="1400" b="1" noProof="1"/>
              <a:t>Second normal form +</a:t>
            </a:r>
          </a:p>
          <a:p>
            <a:r>
              <a:rPr lang="da-DK" altLang="da-DK" sz="1400" b="1" noProof="1"/>
              <a:t>Non-key fields must be independent.</a:t>
            </a:r>
            <a:endParaRPr lang="da-DK" altLang="da-DK" b="1" noProof="1"/>
          </a:p>
        </p:txBody>
      </p:sp>
      <p:sp>
        <p:nvSpPr>
          <p:cNvPr id="27652" name="Freeform 4"/>
          <p:cNvSpPr>
            <a:spLocks/>
          </p:cNvSpPr>
          <p:nvPr/>
        </p:nvSpPr>
        <p:spPr bwMode="auto">
          <a:xfrm>
            <a:off x="6743700" y="920750"/>
            <a:ext cx="876300" cy="660400"/>
          </a:xfrm>
          <a:custGeom>
            <a:avLst/>
            <a:gdLst>
              <a:gd name="T0" fmla="*/ 0 w 552"/>
              <a:gd name="T1" fmla="*/ 2147483647 h 416"/>
              <a:gd name="T2" fmla="*/ 2147483647 w 552"/>
              <a:gd name="T3" fmla="*/ 2147483647 h 416"/>
              <a:gd name="T4" fmla="*/ 0 60000 65536"/>
              <a:gd name="T5" fmla="*/ 0 60000 65536"/>
            </a:gdLst>
            <a:ahLst/>
            <a:cxnLst>
              <a:cxn ang="T4">
                <a:pos x="T0" y="T1"/>
              </a:cxn>
              <a:cxn ang="T5">
                <a:pos x="T2" y="T3"/>
              </a:cxn>
            </a:cxnLst>
            <a:rect l="0" t="0" r="r" b="b"/>
            <a:pathLst>
              <a:path w="552" h="416">
                <a:moveTo>
                  <a:pt x="0" y="416"/>
                </a:moveTo>
                <a:cubicBezTo>
                  <a:pt x="56" y="48"/>
                  <a:pt x="504" y="0"/>
                  <a:pt x="552" y="40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7653" name="Text Box 5"/>
          <p:cNvSpPr txBox="1">
            <a:spLocks noChangeArrowheads="1"/>
          </p:cNvSpPr>
          <p:nvPr/>
        </p:nvSpPr>
        <p:spPr bwMode="auto">
          <a:xfrm>
            <a:off x="4905375" y="1295400"/>
            <a:ext cx="3552825" cy="11842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625600" algn="l"/>
                <a:tab pos="2286000" algn="l"/>
                <a:tab pos="3340100" algn="l"/>
              </a:tabLst>
              <a:defRPr>
                <a:solidFill>
                  <a:schemeClr val="tx1"/>
                </a:solidFill>
                <a:latin typeface="Arial" charset="0"/>
              </a:defRPr>
            </a:lvl1pPr>
            <a:lvl2pPr marL="742950" indent="-285750">
              <a:tabLst>
                <a:tab pos="673100" algn="l"/>
                <a:tab pos="1625600" algn="l"/>
                <a:tab pos="2286000" algn="l"/>
                <a:tab pos="3340100" algn="l"/>
              </a:tabLst>
              <a:defRPr>
                <a:solidFill>
                  <a:schemeClr val="tx1"/>
                </a:solidFill>
                <a:latin typeface="Arial" charset="0"/>
              </a:defRPr>
            </a:lvl2pPr>
            <a:lvl3pPr marL="1143000" indent="-228600">
              <a:tabLst>
                <a:tab pos="673100" algn="l"/>
                <a:tab pos="1625600" algn="l"/>
                <a:tab pos="2286000" algn="l"/>
                <a:tab pos="3340100" algn="l"/>
              </a:tabLst>
              <a:defRPr>
                <a:solidFill>
                  <a:schemeClr val="tx1"/>
                </a:solidFill>
                <a:latin typeface="Arial" charset="0"/>
              </a:defRPr>
            </a:lvl3pPr>
            <a:lvl4pPr marL="1600200" indent="-228600">
              <a:tabLst>
                <a:tab pos="673100" algn="l"/>
                <a:tab pos="1625600" algn="l"/>
                <a:tab pos="2286000" algn="l"/>
                <a:tab pos="3340100" algn="l"/>
              </a:tabLst>
              <a:defRPr>
                <a:solidFill>
                  <a:schemeClr val="tx1"/>
                </a:solidFill>
                <a:latin typeface="Arial" charset="0"/>
              </a:defRPr>
            </a:lvl4pPr>
            <a:lvl5pPr marL="2057400" indent="-228600">
              <a:tabLst>
                <a:tab pos="673100" algn="l"/>
                <a:tab pos="1625600" algn="l"/>
                <a:tab pos="2286000" algn="l"/>
                <a:tab pos="3340100" algn="l"/>
              </a:tabLst>
              <a:defRPr>
                <a:solidFill>
                  <a:schemeClr val="tx1"/>
                </a:solidFill>
                <a:latin typeface="Arial" charset="0"/>
              </a:defRPr>
            </a:lvl5pPr>
            <a:lvl6pPr marL="25146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6pPr>
            <a:lvl7pPr marL="29718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7pPr>
            <a:lvl8pPr marL="34290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8pPr>
            <a:lvl9pPr marL="38862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9pPr>
          </a:lstStyle>
          <a:p>
            <a:r>
              <a:rPr lang="da-DK" altLang="da-DK" sz="1400" b="1" noProof="1"/>
              <a:t>Employees</a:t>
            </a:r>
            <a:endParaRPr lang="da-DK" altLang="da-DK" sz="1400" noProof="1"/>
          </a:p>
          <a:p>
            <a:r>
              <a:rPr lang="da-DK" altLang="da-DK" sz="1400" b="1" u="sng" noProof="1"/>
              <a:t>empID</a:t>
            </a:r>
            <a:r>
              <a:rPr lang="da-DK" altLang="da-DK" sz="1400" noProof="1"/>
              <a:t>	name	deptID	deptName	</a:t>
            </a:r>
          </a:p>
          <a:p>
            <a:r>
              <a:rPr lang="da-DK" altLang="da-DK" sz="1400" noProof="1"/>
              <a:t>100	Thomson	5	Sales	</a:t>
            </a:r>
          </a:p>
          <a:p>
            <a:r>
              <a:rPr lang="da-DK" altLang="da-DK" sz="1400" noProof="1"/>
              <a:t>101	Smith	7	Accounting	</a:t>
            </a:r>
          </a:p>
          <a:p>
            <a:r>
              <a:rPr lang="da-DK" altLang="da-DK" sz="1400" noProof="1"/>
              <a:t>102	Bunting	5	Sales	</a:t>
            </a:r>
          </a:p>
        </p:txBody>
      </p:sp>
      <p:sp>
        <p:nvSpPr>
          <p:cNvPr id="27654" name="AutoShape 6"/>
          <p:cNvSpPr>
            <a:spLocks noChangeArrowheads="1"/>
          </p:cNvSpPr>
          <p:nvPr/>
        </p:nvSpPr>
        <p:spPr bwMode="auto">
          <a:xfrm>
            <a:off x="7315200" y="457200"/>
            <a:ext cx="1452563" cy="571500"/>
          </a:xfrm>
          <a:prstGeom prst="wedgeRoundRectCallout">
            <a:avLst>
              <a:gd name="adj1" fmla="val -18523"/>
              <a:gd name="adj2" fmla="val 125000"/>
              <a:gd name="adj3" fmla="val 16667"/>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Depends only</a:t>
            </a:r>
          </a:p>
          <a:p>
            <a:pPr algn="ctr"/>
            <a:r>
              <a:rPr lang="da-DK" altLang="da-DK" sz="1400" b="1" noProof="1"/>
              <a:t>on deptID</a:t>
            </a:r>
          </a:p>
        </p:txBody>
      </p:sp>
      <p:sp>
        <p:nvSpPr>
          <p:cNvPr id="237575" name="AutoShape 7"/>
          <p:cNvSpPr>
            <a:spLocks noChangeArrowheads="1"/>
          </p:cNvSpPr>
          <p:nvPr/>
        </p:nvSpPr>
        <p:spPr bwMode="auto">
          <a:xfrm>
            <a:off x="6022975" y="3125788"/>
            <a:ext cx="2663825" cy="1268412"/>
          </a:xfrm>
          <a:prstGeom prst="cloudCallout">
            <a:avLst>
              <a:gd name="adj1" fmla="val -63097"/>
              <a:gd name="adj2" fmla="val -9819"/>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46800" rIns="36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sz="1600" b="1" noProof="1"/>
              <a:t>Omit deptID and use deptName</a:t>
            </a:r>
          </a:p>
          <a:p>
            <a:r>
              <a:rPr lang="da-DK" altLang="da-DK" sz="1600" b="1" noProof="1"/>
              <a:t>as the key?</a:t>
            </a:r>
          </a:p>
        </p:txBody>
      </p:sp>
      <p:sp>
        <p:nvSpPr>
          <p:cNvPr id="27656" name="Line 8"/>
          <p:cNvSpPr>
            <a:spLocks noChangeShapeType="1"/>
          </p:cNvSpPr>
          <p:nvPr/>
        </p:nvSpPr>
        <p:spPr bwMode="auto">
          <a:xfrm>
            <a:off x="4876800" y="15748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57" name="Line 9"/>
          <p:cNvSpPr>
            <a:spLocks noChangeShapeType="1"/>
          </p:cNvSpPr>
          <p:nvPr/>
        </p:nvSpPr>
        <p:spPr bwMode="auto">
          <a:xfrm>
            <a:off x="4876800" y="1790700"/>
            <a:ext cx="3581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58" name="Line 10"/>
          <p:cNvSpPr>
            <a:spLocks noChangeShapeType="1"/>
          </p:cNvSpPr>
          <p:nvPr/>
        </p:nvSpPr>
        <p:spPr bwMode="auto">
          <a:xfrm flipV="1">
            <a:off x="5638800" y="1600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59" name="Line 11"/>
          <p:cNvSpPr>
            <a:spLocks noChangeShapeType="1"/>
          </p:cNvSpPr>
          <p:nvPr/>
        </p:nvSpPr>
        <p:spPr bwMode="auto">
          <a:xfrm flipV="1">
            <a:off x="6553200" y="1600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60" name="Line 12"/>
          <p:cNvSpPr>
            <a:spLocks noChangeShapeType="1"/>
          </p:cNvSpPr>
          <p:nvPr/>
        </p:nvSpPr>
        <p:spPr bwMode="auto">
          <a:xfrm flipV="1">
            <a:off x="7239000" y="1600200"/>
            <a:ext cx="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237581" name="Group 13"/>
          <p:cNvGrpSpPr>
            <a:grpSpLocks/>
          </p:cNvGrpSpPr>
          <p:nvPr/>
        </p:nvGrpSpPr>
        <p:grpSpPr bwMode="auto">
          <a:xfrm>
            <a:off x="533400" y="1905000"/>
            <a:ext cx="5267325" cy="4191000"/>
            <a:chOff x="336" y="1200"/>
            <a:chExt cx="3318" cy="2640"/>
          </a:xfrm>
        </p:grpSpPr>
        <p:sp>
          <p:nvSpPr>
            <p:cNvPr id="27662" name="Text Box 14"/>
            <p:cNvSpPr txBox="1">
              <a:spLocks noChangeArrowheads="1"/>
            </p:cNvSpPr>
            <p:nvPr/>
          </p:nvSpPr>
          <p:spPr bwMode="auto">
            <a:xfrm>
              <a:off x="336" y="1200"/>
              <a:ext cx="2688"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a:t>Cure</a:t>
              </a:r>
              <a:r>
                <a:rPr lang="da-DK" altLang="da-DK" b="1" noProof="1"/>
                <a:t>:</a:t>
              </a:r>
            </a:p>
            <a:p>
              <a:r>
                <a:rPr lang="da-DK" altLang="da-DK" sz="1400" b="1" noProof="1"/>
                <a:t>Move interdependent fields to a separate table.</a:t>
              </a:r>
              <a:endParaRPr lang="da-DK" altLang="da-DK" b="1" noProof="1"/>
            </a:p>
          </p:txBody>
        </p:sp>
        <p:sp>
          <p:nvSpPr>
            <p:cNvPr id="27663" name="Text Box 15"/>
            <p:cNvSpPr txBox="1">
              <a:spLocks noChangeArrowheads="1"/>
            </p:cNvSpPr>
            <p:nvPr/>
          </p:nvSpPr>
          <p:spPr bwMode="auto">
            <a:xfrm>
              <a:off x="2544" y="2784"/>
              <a:ext cx="755" cy="2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Department</a:t>
              </a:r>
              <a:endParaRPr lang="da-DK" altLang="da-DK" sz="1400" noProof="1"/>
            </a:p>
          </p:txBody>
        </p:sp>
        <p:sp>
          <p:nvSpPr>
            <p:cNvPr id="27664" name="Text Box 16"/>
            <p:cNvSpPr txBox="1">
              <a:spLocks noChangeArrowheads="1"/>
            </p:cNvSpPr>
            <p:nvPr/>
          </p:nvSpPr>
          <p:spPr bwMode="auto">
            <a:xfrm>
              <a:off x="1280" y="2784"/>
              <a:ext cx="662" cy="2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Employee</a:t>
              </a:r>
              <a:endParaRPr lang="da-DK" altLang="da-DK" sz="1400" noProof="1"/>
            </a:p>
          </p:txBody>
        </p:sp>
        <p:cxnSp>
          <p:nvCxnSpPr>
            <p:cNvPr id="27665" name="AutoShape 17"/>
            <p:cNvCxnSpPr>
              <a:cxnSpLocks noChangeShapeType="1"/>
              <a:stCxn id="27663" idx="1"/>
              <a:endCxn id="27664" idx="3"/>
            </p:cNvCxnSpPr>
            <p:nvPr/>
          </p:nvCxnSpPr>
          <p:spPr bwMode="auto">
            <a:xfrm flipH="1">
              <a:off x="1951" y="2889"/>
              <a:ext cx="584"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7666" name="Group 18"/>
            <p:cNvGrpSpPr>
              <a:grpSpLocks/>
            </p:cNvGrpSpPr>
            <p:nvPr/>
          </p:nvGrpSpPr>
          <p:grpSpPr bwMode="auto">
            <a:xfrm rot="5400000" flipH="1">
              <a:off x="1923" y="2835"/>
              <a:ext cx="128" cy="106"/>
              <a:chOff x="1918" y="3762"/>
              <a:chExt cx="128" cy="106"/>
            </a:xfrm>
          </p:grpSpPr>
          <p:sp>
            <p:nvSpPr>
              <p:cNvPr id="27696" name="Line 19"/>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7697" name="Line 20"/>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7667" name="Text Box 21"/>
            <p:cNvSpPr txBox="1">
              <a:spLocks noChangeArrowheads="1"/>
            </p:cNvSpPr>
            <p:nvPr/>
          </p:nvSpPr>
          <p:spPr bwMode="auto">
            <a:xfrm>
              <a:off x="336" y="1776"/>
              <a:ext cx="1574" cy="8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625600" algn="l"/>
                  <a:tab pos="2286000" algn="l"/>
                  <a:tab pos="3340100" algn="l"/>
                </a:tabLst>
                <a:defRPr>
                  <a:solidFill>
                    <a:schemeClr val="tx1"/>
                  </a:solidFill>
                  <a:latin typeface="Arial" charset="0"/>
                </a:defRPr>
              </a:lvl1pPr>
              <a:lvl2pPr marL="742950" indent="-285750">
                <a:tabLst>
                  <a:tab pos="673100" algn="l"/>
                  <a:tab pos="1625600" algn="l"/>
                  <a:tab pos="2286000" algn="l"/>
                  <a:tab pos="3340100" algn="l"/>
                </a:tabLst>
                <a:defRPr>
                  <a:solidFill>
                    <a:schemeClr val="tx1"/>
                  </a:solidFill>
                  <a:latin typeface="Arial" charset="0"/>
                </a:defRPr>
              </a:lvl2pPr>
              <a:lvl3pPr marL="1143000" indent="-228600">
                <a:tabLst>
                  <a:tab pos="673100" algn="l"/>
                  <a:tab pos="1625600" algn="l"/>
                  <a:tab pos="2286000" algn="l"/>
                  <a:tab pos="3340100" algn="l"/>
                </a:tabLst>
                <a:defRPr>
                  <a:solidFill>
                    <a:schemeClr val="tx1"/>
                  </a:solidFill>
                  <a:latin typeface="Arial" charset="0"/>
                </a:defRPr>
              </a:lvl3pPr>
              <a:lvl4pPr marL="1600200" indent="-228600">
                <a:tabLst>
                  <a:tab pos="673100" algn="l"/>
                  <a:tab pos="1625600" algn="l"/>
                  <a:tab pos="2286000" algn="l"/>
                  <a:tab pos="3340100" algn="l"/>
                </a:tabLst>
                <a:defRPr>
                  <a:solidFill>
                    <a:schemeClr val="tx1"/>
                  </a:solidFill>
                  <a:latin typeface="Arial" charset="0"/>
                </a:defRPr>
              </a:lvl4pPr>
              <a:lvl5pPr marL="2057400" indent="-228600">
                <a:tabLst>
                  <a:tab pos="673100" algn="l"/>
                  <a:tab pos="1625600" algn="l"/>
                  <a:tab pos="2286000" algn="l"/>
                  <a:tab pos="3340100" algn="l"/>
                </a:tabLst>
                <a:defRPr>
                  <a:solidFill>
                    <a:schemeClr val="tx1"/>
                  </a:solidFill>
                  <a:latin typeface="Arial" charset="0"/>
                </a:defRPr>
              </a:lvl5pPr>
              <a:lvl6pPr marL="25146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6pPr>
              <a:lvl7pPr marL="29718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7pPr>
              <a:lvl8pPr marL="34290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8pPr>
              <a:lvl9pPr marL="38862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9pPr>
            </a:lstStyle>
            <a:p>
              <a:r>
                <a:rPr lang="da-DK" altLang="da-DK" sz="1400" b="1" noProof="1"/>
                <a:t>Employees</a:t>
              </a:r>
              <a:endParaRPr lang="da-DK" altLang="da-DK" sz="1400" noProof="1"/>
            </a:p>
            <a:p>
              <a:pPr>
                <a:spcAft>
                  <a:spcPct val="50000"/>
                </a:spcAft>
              </a:pPr>
              <a:r>
                <a:rPr lang="da-DK" altLang="da-DK" sz="1400" b="1" u="sng" noProof="1"/>
                <a:t>empID</a:t>
              </a:r>
              <a:r>
                <a:rPr lang="da-DK" altLang="da-DK" sz="1400" noProof="1"/>
                <a:t>	name	</a:t>
              </a:r>
              <a:r>
                <a:rPr lang="da-DK" altLang="da-DK" sz="1400" i="1" noProof="1"/>
                <a:t>deptID</a:t>
              </a:r>
              <a:r>
                <a:rPr lang="da-DK" altLang="da-DK" sz="1400" noProof="1"/>
                <a:t>	</a:t>
              </a:r>
            </a:p>
            <a:p>
              <a:r>
                <a:rPr lang="da-DK" altLang="da-DK" sz="1400" noProof="1"/>
                <a:t>100	Thomson	5	</a:t>
              </a:r>
            </a:p>
            <a:p>
              <a:r>
                <a:rPr lang="da-DK" altLang="da-DK" sz="1400" noProof="1"/>
                <a:t>101	Smith	7	</a:t>
              </a:r>
            </a:p>
            <a:p>
              <a:r>
                <a:rPr lang="da-DK" altLang="da-DK" sz="1400" noProof="1"/>
                <a:t>102	Bunting	5</a:t>
              </a:r>
            </a:p>
          </p:txBody>
        </p:sp>
        <p:sp>
          <p:nvSpPr>
            <p:cNvPr id="27668" name="Text Box 22"/>
            <p:cNvSpPr txBox="1">
              <a:spLocks noChangeArrowheads="1"/>
            </p:cNvSpPr>
            <p:nvPr/>
          </p:nvSpPr>
          <p:spPr bwMode="auto">
            <a:xfrm>
              <a:off x="2496" y="1824"/>
              <a:ext cx="1158" cy="6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625600" algn="l"/>
                  <a:tab pos="2286000" algn="l"/>
                  <a:tab pos="3340100" algn="l"/>
                </a:tabLst>
                <a:defRPr>
                  <a:solidFill>
                    <a:schemeClr val="tx1"/>
                  </a:solidFill>
                  <a:latin typeface="Arial" charset="0"/>
                </a:defRPr>
              </a:lvl1pPr>
              <a:lvl2pPr marL="742950" indent="-285750">
                <a:tabLst>
                  <a:tab pos="673100" algn="l"/>
                  <a:tab pos="1625600" algn="l"/>
                  <a:tab pos="2286000" algn="l"/>
                  <a:tab pos="3340100" algn="l"/>
                </a:tabLst>
                <a:defRPr>
                  <a:solidFill>
                    <a:schemeClr val="tx1"/>
                  </a:solidFill>
                  <a:latin typeface="Arial" charset="0"/>
                </a:defRPr>
              </a:lvl2pPr>
              <a:lvl3pPr marL="1143000" indent="-228600">
                <a:tabLst>
                  <a:tab pos="673100" algn="l"/>
                  <a:tab pos="1625600" algn="l"/>
                  <a:tab pos="2286000" algn="l"/>
                  <a:tab pos="3340100" algn="l"/>
                </a:tabLst>
                <a:defRPr>
                  <a:solidFill>
                    <a:schemeClr val="tx1"/>
                  </a:solidFill>
                  <a:latin typeface="Arial" charset="0"/>
                </a:defRPr>
              </a:lvl3pPr>
              <a:lvl4pPr marL="1600200" indent="-228600">
                <a:tabLst>
                  <a:tab pos="673100" algn="l"/>
                  <a:tab pos="1625600" algn="l"/>
                  <a:tab pos="2286000" algn="l"/>
                  <a:tab pos="3340100" algn="l"/>
                </a:tabLst>
                <a:defRPr>
                  <a:solidFill>
                    <a:schemeClr val="tx1"/>
                  </a:solidFill>
                  <a:latin typeface="Arial" charset="0"/>
                </a:defRPr>
              </a:lvl4pPr>
              <a:lvl5pPr marL="2057400" indent="-228600">
                <a:tabLst>
                  <a:tab pos="673100" algn="l"/>
                  <a:tab pos="1625600" algn="l"/>
                  <a:tab pos="2286000" algn="l"/>
                  <a:tab pos="3340100" algn="l"/>
                </a:tabLst>
                <a:defRPr>
                  <a:solidFill>
                    <a:schemeClr val="tx1"/>
                  </a:solidFill>
                  <a:latin typeface="Arial" charset="0"/>
                </a:defRPr>
              </a:lvl5pPr>
              <a:lvl6pPr marL="25146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6pPr>
              <a:lvl7pPr marL="29718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7pPr>
              <a:lvl8pPr marL="34290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8pPr>
              <a:lvl9pPr marL="3886200" indent="-228600" eaLnBrk="0" fontAlgn="base" hangingPunct="0">
                <a:spcBef>
                  <a:spcPct val="0"/>
                </a:spcBef>
                <a:spcAft>
                  <a:spcPct val="0"/>
                </a:spcAft>
                <a:tabLst>
                  <a:tab pos="673100" algn="l"/>
                  <a:tab pos="1625600" algn="l"/>
                  <a:tab pos="2286000" algn="l"/>
                  <a:tab pos="3340100" algn="l"/>
                </a:tabLst>
                <a:defRPr>
                  <a:solidFill>
                    <a:schemeClr val="tx1"/>
                  </a:solidFill>
                  <a:latin typeface="Arial" charset="0"/>
                </a:defRPr>
              </a:lvl9pPr>
            </a:lstStyle>
            <a:p>
              <a:r>
                <a:rPr lang="da-DK" altLang="da-DK" sz="1400" b="1" noProof="1"/>
                <a:t>Departments</a:t>
              </a:r>
              <a:endParaRPr lang="da-DK" altLang="da-DK" sz="1400" noProof="1"/>
            </a:p>
            <a:p>
              <a:r>
                <a:rPr lang="da-DK" altLang="da-DK" sz="1400" b="1" u="sng" noProof="1"/>
                <a:t>deptID</a:t>
              </a:r>
              <a:r>
                <a:rPr lang="da-DK" altLang="da-DK" sz="1400" noProof="1"/>
                <a:t>	deptName	</a:t>
              </a:r>
            </a:p>
            <a:p>
              <a:r>
                <a:rPr lang="da-DK" altLang="da-DK" sz="1400" noProof="1"/>
                <a:t>5	Sales	</a:t>
              </a:r>
            </a:p>
            <a:p>
              <a:r>
                <a:rPr lang="da-DK" altLang="da-DK" sz="1400" noProof="1"/>
                <a:t>7	Accounting	</a:t>
              </a:r>
            </a:p>
          </p:txBody>
        </p:sp>
        <p:sp>
          <p:nvSpPr>
            <p:cNvPr id="27669" name="Text Box 23"/>
            <p:cNvSpPr txBox="1">
              <a:spLocks noChangeArrowheads="1"/>
            </p:cNvSpPr>
            <p:nvPr/>
          </p:nvSpPr>
          <p:spPr bwMode="auto">
            <a:xfrm>
              <a:off x="2684" y="3342"/>
              <a:ext cx="519" cy="2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a:t>
              </a:r>
              <a:endParaRPr lang="da-DK" altLang="da-DK" sz="1400" noProof="1"/>
            </a:p>
          </p:txBody>
        </p:sp>
        <p:sp>
          <p:nvSpPr>
            <p:cNvPr id="27670" name="Text Box 24"/>
            <p:cNvSpPr txBox="1">
              <a:spLocks noChangeArrowheads="1"/>
            </p:cNvSpPr>
            <p:nvPr/>
          </p:nvSpPr>
          <p:spPr bwMode="auto">
            <a:xfrm>
              <a:off x="1190" y="3342"/>
              <a:ext cx="841" cy="21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673100" algn="l"/>
                  <a:tab pos="1524000" algn="l"/>
                  <a:tab pos="2667000" algn="l"/>
                  <a:tab pos="3340100" algn="l"/>
                  <a:tab pos="4191000" algn="l"/>
                  <a:tab pos="5334000" algn="l"/>
                </a:tabLst>
                <a:defRPr>
                  <a:solidFill>
                    <a:schemeClr val="tx1"/>
                  </a:solidFill>
                  <a:latin typeface="Arial" charset="0"/>
                </a:defRPr>
              </a:lvl1pPr>
              <a:lvl2pPr marL="742950" indent="-285750">
                <a:tabLst>
                  <a:tab pos="673100" algn="l"/>
                  <a:tab pos="1524000" algn="l"/>
                  <a:tab pos="2667000" algn="l"/>
                  <a:tab pos="3340100" algn="l"/>
                  <a:tab pos="4191000" algn="l"/>
                  <a:tab pos="5334000" algn="l"/>
                </a:tabLst>
                <a:defRPr>
                  <a:solidFill>
                    <a:schemeClr val="tx1"/>
                  </a:solidFill>
                  <a:latin typeface="Arial" charset="0"/>
                </a:defRPr>
              </a:lvl2pPr>
              <a:lvl3pPr marL="1143000" indent="-228600">
                <a:tabLst>
                  <a:tab pos="673100" algn="l"/>
                  <a:tab pos="1524000" algn="l"/>
                  <a:tab pos="2667000" algn="l"/>
                  <a:tab pos="3340100" algn="l"/>
                  <a:tab pos="4191000" algn="l"/>
                  <a:tab pos="5334000" algn="l"/>
                </a:tabLst>
                <a:defRPr>
                  <a:solidFill>
                    <a:schemeClr val="tx1"/>
                  </a:solidFill>
                  <a:latin typeface="Arial" charset="0"/>
                </a:defRPr>
              </a:lvl3pPr>
              <a:lvl4pPr marL="1600200" indent="-228600">
                <a:tabLst>
                  <a:tab pos="673100" algn="l"/>
                  <a:tab pos="1524000" algn="l"/>
                  <a:tab pos="2667000" algn="l"/>
                  <a:tab pos="3340100" algn="l"/>
                  <a:tab pos="4191000" algn="l"/>
                  <a:tab pos="5334000" algn="l"/>
                </a:tabLst>
                <a:defRPr>
                  <a:solidFill>
                    <a:schemeClr val="tx1"/>
                  </a:solidFill>
                  <a:latin typeface="Arial" charset="0"/>
                </a:defRPr>
              </a:lvl4pPr>
              <a:lvl5pPr marL="2057400" indent="-228600">
                <a:tabLst>
                  <a:tab pos="673100" algn="l"/>
                  <a:tab pos="1524000" algn="l"/>
                  <a:tab pos="2667000" algn="l"/>
                  <a:tab pos="3340100" algn="l"/>
                  <a:tab pos="4191000" algn="l"/>
                  <a:tab pos="5334000" algn="l"/>
                </a:tabLst>
                <a:defRPr>
                  <a:solidFill>
                    <a:schemeClr val="tx1"/>
                  </a:solidFill>
                  <a:latin typeface="Arial" charset="0"/>
                </a:defRPr>
              </a:lvl5pPr>
              <a:lvl6pPr marL="25146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6pPr>
              <a:lvl7pPr marL="29718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7pPr>
              <a:lvl8pPr marL="34290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8pPr>
              <a:lvl9pPr marL="3886200" indent="-228600" eaLnBrk="0" fontAlgn="base" hangingPunct="0">
                <a:spcBef>
                  <a:spcPct val="0"/>
                </a:spcBef>
                <a:spcAft>
                  <a:spcPct val="0"/>
                </a:spcAft>
                <a:tabLst>
                  <a:tab pos="673100" algn="l"/>
                  <a:tab pos="1524000" algn="l"/>
                  <a:tab pos="2667000" algn="l"/>
                  <a:tab pos="3340100" algn="l"/>
                  <a:tab pos="4191000" algn="l"/>
                  <a:tab pos="5334000" algn="l"/>
                </a:tabLst>
                <a:defRPr>
                  <a:solidFill>
                    <a:schemeClr val="tx1"/>
                  </a:solidFill>
                  <a:latin typeface="Arial" charset="0"/>
                </a:defRPr>
              </a:lvl9pPr>
            </a:lstStyle>
            <a:p>
              <a:r>
                <a:rPr lang="da-DK" altLang="da-DK" sz="1400" b="1" noProof="1"/>
                <a:t>CourseTaken</a:t>
              </a:r>
              <a:endParaRPr lang="da-DK" altLang="da-DK" sz="1400" noProof="1"/>
            </a:p>
          </p:txBody>
        </p:sp>
        <p:cxnSp>
          <p:nvCxnSpPr>
            <p:cNvPr id="27671" name="AutoShape 25"/>
            <p:cNvCxnSpPr>
              <a:cxnSpLocks noChangeShapeType="1"/>
              <a:stCxn id="27669" idx="1"/>
              <a:endCxn id="27670" idx="3"/>
            </p:cNvCxnSpPr>
            <p:nvPr/>
          </p:nvCxnSpPr>
          <p:spPr bwMode="auto">
            <a:xfrm flipH="1">
              <a:off x="2040" y="3447"/>
              <a:ext cx="635" cy="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7672" name="Group 26"/>
            <p:cNvGrpSpPr>
              <a:grpSpLocks/>
            </p:cNvGrpSpPr>
            <p:nvPr/>
          </p:nvGrpSpPr>
          <p:grpSpPr bwMode="auto">
            <a:xfrm rot="5400000" flipH="1">
              <a:off x="2011" y="3393"/>
              <a:ext cx="128" cy="106"/>
              <a:chOff x="1918" y="3762"/>
              <a:chExt cx="128" cy="106"/>
            </a:xfrm>
          </p:grpSpPr>
          <p:sp>
            <p:nvSpPr>
              <p:cNvPr id="27694" name="Line 27"/>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7695" name="Line 28"/>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cxnSp>
          <p:nvCxnSpPr>
            <p:cNvPr id="27673" name="AutoShape 29"/>
            <p:cNvCxnSpPr>
              <a:cxnSpLocks noChangeShapeType="1"/>
              <a:stCxn id="27670" idx="0"/>
              <a:endCxn id="27664" idx="2"/>
            </p:cNvCxnSpPr>
            <p:nvPr/>
          </p:nvCxnSpPr>
          <p:spPr bwMode="auto">
            <a:xfrm flipV="1">
              <a:off x="1611" y="3003"/>
              <a:ext cx="0" cy="33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7674" name="Group 30"/>
            <p:cNvGrpSpPr>
              <a:grpSpLocks/>
            </p:cNvGrpSpPr>
            <p:nvPr/>
          </p:nvGrpSpPr>
          <p:grpSpPr bwMode="auto">
            <a:xfrm flipH="1">
              <a:off x="1536" y="3230"/>
              <a:ext cx="128" cy="106"/>
              <a:chOff x="1918" y="3762"/>
              <a:chExt cx="128" cy="106"/>
            </a:xfrm>
          </p:grpSpPr>
          <p:sp>
            <p:nvSpPr>
              <p:cNvPr id="27692" name="Line 31"/>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7693" name="Line 32"/>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27675" name="Line 33"/>
            <p:cNvSpPr>
              <a:spLocks noChangeShapeType="1"/>
            </p:cNvSpPr>
            <p:nvPr/>
          </p:nvSpPr>
          <p:spPr bwMode="auto">
            <a:xfrm>
              <a:off x="336" y="1952"/>
              <a:ext cx="15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76" name="Line 34"/>
            <p:cNvSpPr>
              <a:spLocks noChangeShapeType="1"/>
            </p:cNvSpPr>
            <p:nvPr/>
          </p:nvSpPr>
          <p:spPr bwMode="auto">
            <a:xfrm>
              <a:off x="336" y="2144"/>
              <a:ext cx="158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77" name="Line 35"/>
            <p:cNvSpPr>
              <a:spLocks noChangeShapeType="1"/>
            </p:cNvSpPr>
            <p:nvPr/>
          </p:nvSpPr>
          <p:spPr bwMode="auto">
            <a:xfrm>
              <a:off x="2496" y="2000"/>
              <a:ext cx="11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78" name="Line 36"/>
            <p:cNvSpPr>
              <a:spLocks noChangeShapeType="1"/>
            </p:cNvSpPr>
            <p:nvPr/>
          </p:nvSpPr>
          <p:spPr bwMode="auto">
            <a:xfrm>
              <a:off x="2496" y="2136"/>
              <a:ext cx="11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nvGrpSpPr>
            <p:cNvPr id="27679" name="Group 37"/>
            <p:cNvGrpSpPr>
              <a:grpSpLocks/>
            </p:cNvGrpSpPr>
            <p:nvPr/>
          </p:nvGrpSpPr>
          <p:grpSpPr bwMode="auto">
            <a:xfrm>
              <a:off x="768" y="1952"/>
              <a:ext cx="576" cy="640"/>
              <a:chOff x="768" y="1968"/>
              <a:chExt cx="576" cy="528"/>
            </a:xfrm>
          </p:grpSpPr>
          <p:sp>
            <p:nvSpPr>
              <p:cNvPr id="27690" name="Line 38"/>
              <p:cNvSpPr>
                <a:spLocks noChangeShapeType="1"/>
              </p:cNvSpPr>
              <p:nvPr/>
            </p:nvSpPr>
            <p:spPr bwMode="auto">
              <a:xfrm flipV="1">
                <a:off x="768" y="196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91" name="Line 39"/>
              <p:cNvSpPr>
                <a:spLocks noChangeShapeType="1"/>
              </p:cNvSpPr>
              <p:nvPr/>
            </p:nvSpPr>
            <p:spPr bwMode="auto">
              <a:xfrm flipV="1">
                <a:off x="1344" y="1968"/>
                <a:ext cx="0" cy="52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27680" name="Line 40"/>
            <p:cNvSpPr>
              <a:spLocks noChangeShapeType="1"/>
            </p:cNvSpPr>
            <p:nvPr/>
          </p:nvSpPr>
          <p:spPr bwMode="auto">
            <a:xfrm flipV="1">
              <a:off x="2952" y="2016"/>
              <a:ext cx="0" cy="4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81" name="Text Box 41"/>
            <p:cNvSpPr txBox="1">
              <a:spLocks noChangeArrowheads="1"/>
            </p:cNvSpPr>
            <p:nvPr/>
          </p:nvSpPr>
          <p:spPr bwMode="auto">
            <a:xfrm>
              <a:off x="650" y="2880"/>
              <a:ext cx="406"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name</a:t>
              </a:r>
            </a:p>
          </p:txBody>
        </p:sp>
        <p:sp>
          <p:nvSpPr>
            <p:cNvPr id="27682" name="Text Box 42"/>
            <p:cNvSpPr txBox="1">
              <a:spLocks noChangeArrowheads="1"/>
            </p:cNvSpPr>
            <p:nvPr/>
          </p:nvSpPr>
          <p:spPr bwMode="auto">
            <a:xfrm>
              <a:off x="760" y="3456"/>
              <a:ext cx="34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year</a:t>
              </a:r>
            </a:p>
          </p:txBody>
        </p:sp>
        <p:sp>
          <p:nvSpPr>
            <p:cNvPr id="27683" name="Text Box 43"/>
            <p:cNvSpPr txBox="1">
              <a:spLocks noChangeArrowheads="1"/>
            </p:cNvSpPr>
            <p:nvPr/>
          </p:nvSpPr>
          <p:spPr bwMode="auto">
            <a:xfrm>
              <a:off x="2199" y="3024"/>
              <a:ext cx="654"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da-DK" altLang="da-DK" sz="1400" b="1" noProof="1"/>
                <a:t>deptName</a:t>
              </a:r>
            </a:p>
          </p:txBody>
        </p:sp>
        <p:sp>
          <p:nvSpPr>
            <p:cNvPr id="27684" name="Text Box 44"/>
            <p:cNvSpPr txBox="1">
              <a:spLocks noChangeArrowheads="1"/>
            </p:cNvSpPr>
            <p:nvPr/>
          </p:nvSpPr>
          <p:spPr bwMode="auto">
            <a:xfrm>
              <a:off x="2448" y="3648"/>
              <a:ext cx="78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courseName</a:t>
              </a:r>
            </a:p>
          </p:txBody>
        </p:sp>
        <p:sp>
          <p:nvSpPr>
            <p:cNvPr id="27685" name="Line 45"/>
            <p:cNvSpPr>
              <a:spLocks noChangeShapeType="1"/>
            </p:cNvSpPr>
            <p:nvPr/>
          </p:nvSpPr>
          <p:spPr bwMode="auto">
            <a:xfrm flipH="1">
              <a:off x="1056" y="2832"/>
              <a:ext cx="240" cy="9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86" name="Line 46"/>
            <p:cNvSpPr>
              <a:spLocks noChangeShapeType="1"/>
            </p:cNvSpPr>
            <p:nvPr/>
          </p:nvSpPr>
          <p:spPr bwMode="auto">
            <a:xfrm flipH="1">
              <a:off x="1008" y="3408"/>
              <a:ext cx="240" cy="7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87" name="Line 47"/>
            <p:cNvSpPr>
              <a:spLocks noChangeShapeType="1"/>
            </p:cNvSpPr>
            <p:nvPr/>
          </p:nvSpPr>
          <p:spPr bwMode="auto">
            <a:xfrm flipH="1">
              <a:off x="2400" y="2928"/>
              <a:ext cx="192" cy="1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88" name="Line 48"/>
            <p:cNvSpPr>
              <a:spLocks noChangeShapeType="1"/>
            </p:cNvSpPr>
            <p:nvPr/>
          </p:nvSpPr>
          <p:spPr bwMode="auto">
            <a:xfrm flipH="1">
              <a:off x="2640" y="3504"/>
              <a:ext cx="96" cy="14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7689" name="Line 49"/>
            <p:cNvSpPr>
              <a:spLocks noChangeShapeType="1"/>
            </p:cNvSpPr>
            <p:nvPr/>
          </p:nvSpPr>
          <p:spPr bwMode="auto">
            <a:xfrm>
              <a:off x="1440" y="2096"/>
              <a:ext cx="288"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75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7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57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449263" y="76200"/>
            <a:ext cx="67897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4A436834-CBA5-47FE-A7FF-9B51BE9CA056}" type="slidenum">
              <a:rPr lang="en-US" altLang="da-DK" sz="2400" b="1"/>
              <a:pPr/>
              <a:t>29</a:t>
            </a:fld>
            <a:r>
              <a:rPr lang="en-US" altLang="da-DK" sz="2400" b="1"/>
              <a:t>. </a:t>
            </a:r>
            <a:r>
              <a:rPr lang="da-DK" altLang="da-DK" sz="2400" b="1"/>
              <a:t>UID16.14D</a:t>
            </a:r>
            <a:r>
              <a:rPr lang="en-US" altLang="da-DK" sz="2400" b="1"/>
              <a:t>  Hotel system normalization</a:t>
            </a:r>
          </a:p>
        </p:txBody>
      </p:sp>
      <p:sp>
        <p:nvSpPr>
          <p:cNvPr id="28675" name="Freeform 3"/>
          <p:cNvSpPr>
            <a:spLocks/>
          </p:cNvSpPr>
          <p:nvPr/>
        </p:nvSpPr>
        <p:spPr bwMode="auto">
          <a:xfrm>
            <a:off x="2057400" y="1574800"/>
            <a:ext cx="876300" cy="304800"/>
          </a:xfrm>
          <a:custGeom>
            <a:avLst/>
            <a:gdLst>
              <a:gd name="T0" fmla="*/ 0 w 552"/>
              <a:gd name="T1" fmla="*/ 2147483647 h 192"/>
              <a:gd name="T2" fmla="*/ 2147483647 w 552"/>
              <a:gd name="T3" fmla="*/ 2147483647 h 192"/>
              <a:gd name="T4" fmla="*/ 0 60000 65536"/>
              <a:gd name="T5" fmla="*/ 0 60000 65536"/>
            </a:gdLst>
            <a:ahLst/>
            <a:cxnLst>
              <a:cxn ang="T4">
                <a:pos x="T0" y="T1"/>
              </a:cxn>
              <a:cxn ang="T5">
                <a:pos x="T2" y="T3"/>
              </a:cxn>
            </a:cxnLst>
            <a:rect l="0" t="0" r="r" b="b"/>
            <a:pathLst>
              <a:path w="552" h="192">
                <a:moveTo>
                  <a:pt x="0" y="192"/>
                </a:moveTo>
                <a:cubicBezTo>
                  <a:pt x="160" y="24"/>
                  <a:pt x="408" y="0"/>
                  <a:pt x="552" y="17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nvGrpSpPr>
          <p:cNvPr id="28676" name="Group 4"/>
          <p:cNvGrpSpPr>
            <a:grpSpLocks/>
          </p:cNvGrpSpPr>
          <p:nvPr/>
        </p:nvGrpSpPr>
        <p:grpSpPr bwMode="auto">
          <a:xfrm>
            <a:off x="533400" y="1622425"/>
            <a:ext cx="4213225" cy="2035175"/>
            <a:chOff x="336" y="1968"/>
            <a:chExt cx="2654" cy="1282"/>
          </a:xfrm>
        </p:grpSpPr>
        <p:sp>
          <p:nvSpPr>
            <p:cNvPr id="28697" name="Text Box 5"/>
            <p:cNvSpPr txBox="1">
              <a:spLocks noChangeArrowheads="1"/>
            </p:cNvSpPr>
            <p:nvPr/>
          </p:nvSpPr>
          <p:spPr bwMode="auto">
            <a:xfrm>
              <a:off x="336" y="1968"/>
              <a:ext cx="2654" cy="128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762000" algn="l"/>
                  <a:tab pos="2286000" algn="ctr"/>
                  <a:tab pos="3340100" algn="r"/>
                  <a:tab pos="4000500" algn="r"/>
                </a:tabLst>
                <a:defRPr>
                  <a:solidFill>
                    <a:schemeClr val="tx1"/>
                  </a:solidFill>
                  <a:latin typeface="Arial" charset="0"/>
                </a:defRPr>
              </a:lvl1pPr>
              <a:lvl2pPr marL="742950" indent="-285750">
                <a:tabLst>
                  <a:tab pos="762000" algn="l"/>
                  <a:tab pos="2286000" algn="ctr"/>
                  <a:tab pos="3340100" algn="r"/>
                  <a:tab pos="4000500" algn="r"/>
                </a:tabLst>
                <a:defRPr>
                  <a:solidFill>
                    <a:schemeClr val="tx1"/>
                  </a:solidFill>
                  <a:latin typeface="Arial" charset="0"/>
                </a:defRPr>
              </a:lvl2pPr>
              <a:lvl3pPr marL="1143000" indent="-228600">
                <a:tabLst>
                  <a:tab pos="762000" algn="l"/>
                  <a:tab pos="2286000" algn="ctr"/>
                  <a:tab pos="3340100" algn="r"/>
                  <a:tab pos="4000500" algn="r"/>
                </a:tabLst>
                <a:defRPr>
                  <a:solidFill>
                    <a:schemeClr val="tx1"/>
                  </a:solidFill>
                  <a:latin typeface="Arial" charset="0"/>
                </a:defRPr>
              </a:lvl3pPr>
              <a:lvl4pPr marL="1600200" indent="-228600">
                <a:tabLst>
                  <a:tab pos="762000" algn="l"/>
                  <a:tab pos="2286000" algn="ctr"/>
                  <a:tab pos="3340100" algn="r"/>
                  <a:tab pos="4000500" algn="r"/>
                </a:tabLst>
                <a:defRPr>
                  <a:solidFill>
                    <a:schemeClr val="tx1"/>
                  </a:solidFill>
                  <a:latin typeface="Arial" charset="0"/>
                </a:defRPr>
              </a:lvl4pPr>
              <a:lvl5pPr marL="2057400" indent="-228600">
                <a:tabLst>
                  <a:tab pos="762000" algn="l"/>
                  <a:tab pos="2286000" algn="ctr"/>
                  <a:tab pos="3340100" algn="r"/>
                  <a:tab pos="4000500" algn="r"/>
                </a:tabLst>
                <a:defRPr>
                  <a:solidFill>
                    <a:schemeClr val="tx1"/>
                  </a:solidFill>
                  <a:latin typeface="Arial" charset="0"/>
                </a:defRPr>
              </a:lvl5pPr>
              <a:lvl6pPr marL="2514600" indent="-228600" eaLnBrk="0" fontAlgn="base" hangingPunct="0">
                <a:spcBef>
                  <a:spcPct val="0"/>
                </a:spcBef>
                <a:spcAft>
                  <a:spcPct val="0"/>
                </a:spcAft>
                <a:tabLst>
                  <a:tab pos="762000" algn="l"/>
                  <a:tab pos="2286000" algn="ctr"/>
                  <a:tab pos="3340100" algn="r"/>
                  <a:tab pos="4000500" algn="r"/>
                </a:tabLst>
                <a:defRPr>
                  <a:solidFill>
                    <a:schemeClr val="tx1"/>
                  </a:solidFill>
                  <a:latin typeface="Arial" charset="0"/>
                </a:defRPr>
              </a:lvl6pPr>
              <a:lvl7pPr marL="2971800" indent="-228600" eaLnBrk="0" fontAlgn="base" hangingPunct="0">
                <a:spcBef>
                  <a:spcPct val="0"/>
                </a:spcBef>
                <a:spcAft>
                  <a:spcPct val="0"/>
                </a:spcAft>
                <a:tabLst>
                  <a:tab pos="762000" algn="l"/>
                  <a:tab pos="2286000" algn="ctr"/>
                  <a:tab pos="3340100" algn="r"/>
                  <a:tab pos="4000500" algn="r"/>
                </a:tabLst>
                <a:defRPr>
                  <a:solidFill>
                    <a:schemeClr val="tx1"/>
                  </a:solidFill>
                  <a:latin typeface="Arial" charset="0"/>
                </a:defRPr>
              </a:lvl7pPr>
              <a:lvl8pPr marL="3429000" indent="-228600" eaLnBrk="0" fontAlgn="base" hangingPunct="0">
                <a:spcBef>
                  <a:spcPct val="0"/>
                </a:spcBef>
                <a:spcAft>
                  <a:spcPct val="0"/>
                </a:spcAft>
                <a:tabLst>
                  <a:tab pos="762000" algn="l"/>
                  <a:tab pos="2286000" algn="ctr"/>
                  <a:tab pos="3340100" algn="r"/>
                  <a:tab pos="4000500" algn="r"/>
                </a:tabLst>
                <a:defRPr>
                  <a:solidFill>
                    <a:schemeClr val="tx1"/>
                  </a:solidFill>
                  <a:latin typeface="Arial" charset="0"/>
                </a:defRPr>
              </a:lvl8pPr>
              <a:lvl9pPr marL="3886200" indent="-228600" eaLnBrk="0" fontAlgn="base" hangingPunct="0">
                <a:spcBef>
                  <a:spcPct val="0"/>
                </a:spcBef>
                <a:spcAft>
                  <a:spcPct val="0"/>
                </a:spcAft>
                <a:tabLst>
                  <a:tab pos="762000" algn="l"/>
                  <a:tab pos="2286000" algn="ctr"/>
                  <a:tab pos="3340100" algn="r"/>
                  <a:tab pos="4000500" algn="r"/>
                </a:tabLst>
                <a:defRPr>
                  <a:solidFill>
                    <a:schemeClr val="tx1"/>
                  </a:solidFill>
                  <a:latin typeface="Arial" charset="0"/>
                </a:defRPr>
              </a:lvl9pPr>
            </a:lstStyle>
            <a:p>
              <a:r>
                <a:rPr lang="da-DK" altLang="da-DK" sz="1400" b="1" noProof="1"/>
                <a:t>Rooms</a:t>
              </a:r>
              <a:endParaRPr lang="da-DK" altLang="da-DK" sz="1400" noProof="1"/>
            </a:p>
            <a:p>
              <a:r>
                <a:rPr lang="da-DK" altLang="da-DK" sz="1400" b="1" u="sng" noProof="1"/>
                <a:t>roomID</a:t>
              </a:r>
              <a:r>
                <a:rPr lang="da-DK" altLang="da-DK" sz="1400" noProof="1"/>
                <a:t>	type	bedCount	price1	price2</a:t>
              </a:r>
            </a:p>
            <a:p>
              <a:r>
                <a:rPr lang="da-DK" altLang="da-DK" sz="1400" noProof="1"/>
                <a:t>011	Double, bath	2	80	70</a:t>
              </a:r>
            </a:p>
            <a:p>
              <a:r>
                <a:rPr lang="da-DK" altLang="da-DK" sz="1400" noProof="1"/>
                <a:t>012	Single, toilet	1	60</a:t>
              </a:r>
            </a:p>
            <a:p>
              <a:r>
                <a:rPr lang="da-DK" altLang="da-DK" sz="1400" noProof="1"/>
                <a:t>013	Double, bath	2	80	70</a:t>
              </a:r>
            </a:p>
            <a:p>
              <a:r>
                <a:rPr lang="da-DK" altLang="da-DK" sz="1400" noProof="1"/>
                <a:t>014	Single, toilet	1	60</a:t>
              </a:r>
            </a:p>
            <a:p>
              <a:r>
                <a:rPr lang="da-DK" altLang="da-DK" sz="1400" noProof="1"/>
                <a:t>015	Double, bath	2	80	70</a:t>
              </a:r>
            </a:p>
            <a:p>
              <a:r>
                <a:rPr lang="da-DK" altLang="da-DK" sz="1400" noProof="1"/>
                <a:t>016	Single, bath	1	70</a:t>
              </a:r>
            </a:p>
            <a:p>
              <a:r>
                <a:rPr lang="da-DK" altLang="da-DK" sz="1400" noProof="1"/>
                <a:t>. . .</a:t>
              </a:r>
            </a:p>
          </p:txBody>
        </p:sp>
        <p:sp>
          <p:nvSpPr>
            <p:cNvPr id="28698" name="Line 6"/>
            <p:cNvSpPr>
              <a:spLocks noChangeShapeType="1"/>
            </p:cNvSpPr>
            <p:nvPr/>
          </p:nvSpPr>
          <p:spPr bwMode="auto">
            <a:xfrm>
              <a:off x="336" y="2136"/>
              <a:ext cx="26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99" name="Line 7"/>
            <p:cNvSpPr>
              <a:spLocks noChangeShapeType="1"/>
            </p:cNvSpPr>
            <p:nvPr/>
          </p:nvSpPr>
          <p:spPr bwMode="auto">
            <a:xfrm>
              <a:off x="336" y="2280"/>
              <a:ext cx="26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700" name="Line 8"/>
            <p:cNvSpPr>
              <a:spLocks noChangeShapeType="1"/>
            </p:cNvSpPr>
            <p:nvPr/>
          </p:nvSpPr>
          <p:spPr bwMode="auto">
            <a:xfrm>
              <a:off x="832" y="2144"/>
              <a:ext cx="0" cy="1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701" name="Line 9"/>
            <p:cNvSpPr>
              <a:spLocks noChangeShapeType="1"/>
            </p:cNvSpPr>
            <p:nvPr/>
          </p:nvSpPr>
          <p:spPr bwMode="auto">
            <a:xfrm>
              <a:off x="1560" y="2144"/>
              <a:ext cx="0" cy="1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702" name="Line 10"/>
            <p:cNvSpPr>
              <a:spLocks noChangeShapeType="1"/>
            </p:cNvSpPr>
            <p:nvPr/>
          </p:nvSpPr>
          <p:spPr bwMode="auto">
            <a:xfrm>
              <a:off x="2136" y="2144"/>
              <a:ext cx="0" cy="1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703" name="Line 11"/>
            <p:cNvSpPr>
              <a:spLocks noChangeShapeType="1"/>
            </p:cNvSpPr>
            <p:nvPr/>
          </p:nvSpPr>
          <p:spPr bwMode="auto">
            <a:xfrm>
              <a:off x="2568" y="2144"/>
              <a:ext cx="0" cy="1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28677" name="Freeform 12"/>
          <p:cNvSpPr>
            <a:spLocks/>
          </p:cNvSpPr>
          <p:nvPr/>
        </p:nvSpPr>
        <p:spPr bwMode="auto">
          <a:xfrm>
            <a:off x="2070100" y="1282700"/>
            <a:ext cx="1549400" cy="584200"/>
          </a:xfrm>
          <a:custGeom>
            <a:avLst/>
            <a:gdLst>
              <a:gd name="T0" fmla="*/ 0 w 976"/>
              <a:gd name="T1" fmla="*/ 2147483647 h 368"/>
              <a:gd name="T2" fmla="*/ 2147483647 w 976"/>
              <a:gd name="T3" fmla="*/ 2147483647 h 368"/>
              <a:gd name="T4" fmla="*/ 0 60000 65536"/>
              <a:gd name="T5" fmla="*/ 0 60000 65536"/>
            </a:gdLst>
            <a:ahLst/>
            <a:cxnLst>
              <a:cxn ang="T4">
                <a:pos x="T0" y="T1"/>
              </a:cxn>
              <a:cxn ang="T5">
                <a:pos x="T2" y="T3"/>
              </a:cxn>
            </a:cxnLst>
            <a:rect l="0" t="0" r="r" b="b"/>
            <a:pathLst>
              <a:path w="976" h="368">
                <a:moveTo>
                  <a:pt x="0" y="368"/>
                </a:moveTo>
                <a:cubicBezTo>
                  <a:pt x="160" y="8"/>
                  <a:pt x="816" y="0"/>
                  <a:pt x="976" y="360"/>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8678" name="Freeform 13"/>
          <p:cNvSpPr>
            <a:spLocks/>
          </p:cNvSpPr>
          <p:nvPr/>
        </p:nvSpPr>
        <p:spPr bwMode="auto">
          <a:xfrm>
            <a:off x="2082800" y="812800"/>
            <a:ext cx="2298700" cy="1066800"/>
          </a:xfrm>
          <a:custGeom>
            <a:avLst/>
            <a:gdLst>
              <a:gd name="T0" fmla="*/ 0 w 1448"/>
              <a:gd name="T1" fmla="*/ 2147483647 h 672"/>
              <a:gd name="T2" fmla="*/ 2147483647 w 1448"/>
              <a:gd name="T3" fmla="*/ 2147483647 h 672"/>
              <a:gd name="T4" fmla="*/ 0 60000 65536"/>
              <a:gd name="T5" fmla="*/ 0 60000 65536"/>
            </a:gdLst>
            <a:ahLst/>
            <a:cxnLst>
              <a:cxn ang="T4">
                <a:pos x="T0" y="T1"/>
              </a:cxn>
              <a:cxn ang="T5">
                <a:pos x="T2" y="T3"/>
              </a:cxn>
            </a:cxnLst>
            <a:rect l="0" t="0" r="r" b="b"/>
            <a:pathLst>
              <a:path w="1448" h="672">
                <a:moveTo>
                  <a:pt x="0" y="672"/>
                </a:moveTo>
                <a:cubicBezTo>
                  <a:pt x="136" y="0"/>
                  <a:pt x="1400" y="256"/>
                  <a:pt x="1448" y="656"/>
                </a:cubicBezTo>
              </a:path>
            </a:pathLst>
          </a:custGeom>
          <a:noFill/>
          <a:ln w="28575" cap="flat"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8679" name="AutoShape 14"/>
          <p:cNvSpPr>
            <a:spLocks noChangeArrowheads="1"/>
          </p:cNvSpPr>
          <p:nvPr/>
        </p:nvSpPr>
        <p:spPr bwMode="auto">
          <a:xfrm>
            <a:off x="3810000" y="762000"/>
            <a:ext cx="1347788" cy="571500"/>
          </a:xfrm>
          <a:prstGeom prst="wedgeRoundRectCallout">
            <a:avLst>
              <a:gd name="adj1" fmla="val -89222"/>
              <a:gd name="adj2" fmla="val 78333"/>
              <a:gd name="adj3" fmla="val 16667"/>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da-DK" altLang="da-DK" sz="1400" b="1" noProof="1"/>
              <a:t>Depend only</a:t>
            </a:r>
          </a:p>
          <a:p>
            <a:pPr algn="ctr"/>
            <a:r>
              <a:rPr lang="da-DK" altLang="da-DK" sz="1400" b="1" noProof="1"/>
              <a:t>on type</a:t>
            </a:r>
          </a:p>
        </p:txBody>
      </p:sp>
      <p:sp>
        <p:nvSpPr>
          <p:cNvPr id="28680" name="AutoShape 15"/>
          <p:cNvSpPr>
            <a:spLocks noChangeArrowheads="1"/>
          </p:cNvSpPr>
          <p:nvPr/>
        </p:nvSpPr>
        <p:spPr bwMode="auto">
          <a:xfrm>
            <a:off x="5265738" y="1657350"/>
            <a:ext cx="2582862" cy="1238250"/>
          </a:xfrm>
          <a:prstGeom prst="cloudCallout">
            <a:avLst>
              <a:gd name="adj1" fmla="val -66042"/>
              <a:gd name="adj2" fmla="val 27694"/>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sz="1600" b="1" noProof="1"/>
              <a:t>Hard to change prices for 400 rooms</a:t>
            </a:r>
          </a:p>
        </p:txBody>
      </p:sp>
      <p:grpSp>
        <p:nvGrpSpPr>
          <p:cNvPr id="239632" name="Group 16"/>
          <p:cNvGrpSpPr>
            <a:grpSpLocks/>
          </p:cNvGrpSpPr>
          <p:nvPr/>
        </p:nvGrpSpPr>
        <p:grpSpPr bwMode="auto">
          <a:xfrm>
            <a:off x="533400" y="3048000"/>
            <a:ext cx="7315200" cy="3505200"/>
            <a:chOff x="336" y="1920"/>
            <a:chExt cx="4608" cy="2208"/>
          </a:xfrm>
        </p:grpSpPr>
        <p:grpSp>
          <p:nvGrpSpPr>
            <p:cNvPr id="28682" name="Group 17"/>
            <p:cNvGrpSpPr>
              <a:grpSpLocks/>
            </p:cNvGrpSpPr>
            <p:nvPr/>
          </p:nvGrpSpPr>
          <p:grpSpPr bwMode="auto">
            <a:xfrm>
              <a:off x="336" y="2846"/>
              <a:ext cx="1105" cy="1282"/>
              <a:chOff x="336" y="2112"/>
              <a:chExt cx="1105" cy="1282"/>
            </a:xfrm>
          </p:grpSpPr>
          <p:sp>
            <p:nvSpPr>
              <p:cNvPr id="28693" name="Text Box 18"/>
              <p:cNvSpPr txBox="1">
                <a:spLocks noChangeArrowheads="1"/>
              </p:cNvSpPr>
              <p:nvPr/>
            </p:nvSpPr>
            <p:spPr bwMode="auto">
              <a:xfrm>
                <a:off x="336" y="2112"/>
                <a:ext cx="1105" cy="128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1143000" algn="ctr"/>
                  </a:tabLst>
                  <a:defRPr>
                    <a:solidFill>
                      <a:schemeClr val="tx1"/>
                    </a:solidFill>
                    <a:latin typeface="Arial" charset="0"/>
                  </a:defRPr>
                </a:lvl1pPr>
                <a:lvl2pPr marL="742950" indent="-285750">
                  <a:tabLst>
                    <a:tab pos="1143000" algn="ctr"/>
                  </a:tabLst>
                  <a:defRPr>
                    <a:solidFill>
                      <a:schemeClr val="tx1"/>
                    </a:solidFill>
                    <a:latin typeface="Arial" charset="0"/>
                  </a:defRPr>
                </a:lvl2pPr>
                <a:lvl3pPr marL="1143000" indent="-228600">
                  <a:tabLst>
                    <a:tab pos="1143000" algn="ctr"/>
                  </a:tabLst>
                  <a:defRPr>
                    <a:solidFill>
                      <a:schemeClr val="tx1"/>
                    </a:solidFill>
                    <a:latin typeface="Arial" charset="0"/>
                  </a:defRPr>
                </a:lvl3pPr>
                <a:lvl4pPr marL="1600200" indent="-228600">
                  <a:tabLst>
                    <a:tab pos="1143000" algn="ctr"/>
                  </a:tabLst>
                  <a:defRPr>
                    <a:solidFill>
                      <a:schemeClr val="tx1"/>
                    </a:solidFill>
                    <a:latin typeface="Arial" charset="0"/>
                  </a:defRPr>
                </a:lvl4pPr>
                <a:lvl5pPr marL="2057400" indent="-228600">
                  <a:tabLst>
                    <a:tab pos="1143000" algn="ctr"/>
                  </a:tabLst>
                  <a:defRPr>
                    <a:solidFill>
                      <a:schemeClr val="tx1"/>
                    </a:solidFill>
                    <a:latin typeface="Arial" charset="0"/>
                  </a:defRPr>
                </a:lvl5pPr>
                <a:lvl6pPr marL="2514600" indent="-228600" eaLnBrk="0" fontAlgn="base" hangingPunct="0">
                  <a:spcBef>
                    <a:spcPct val="0"/>
                  </a:spcBef>
                  <a:spcAft>
                    <a:spcPct val="0"/>
                  </a:spcAft>
                  <a:tabLst>
                    <a:tab pos="1143000" algn="ctr"/>
                  </a:tabLst>
                  <a:defRPr>
                    <a:solidFill>
                      <a:schemeClr val="tx1"/>
                    </a:solidFill>
                    <a:latin typeface="Arial" charset="0"/>
                  </a:defRPr>
                </a:lvl6pPr>
                <a:lvl7pPr marL="2971800" indent="-228600" eaLnBrk="0" fontAlgn="base" hangingPunct="0">
                  <a:spcBef>
                    <a:spcPct val="0"/>
                  </a:spcBef>
                  <a:spcAft>
                    <a:spcPct val="0"/>
                  </a:spcAft>
                  <a:tabLst>
                    <a:tab pos="1143000" algn="ctr"/>
                  </a:tabLst>
                  <a:defRPr>
                    <a:solidFill>
                      <a:schemeClr val="tx1"/>
                    </a:solidFill>
                    <a:latin typeface="Arial" charset="0"/>
                  </a:defRPr>
                </a:lvl7pPr>
                <a:lvl8pPr marL="3429000" indent="-228600" eaLnBrk="0" fontAlgn="base" hangingPunct="0">
                  <a:spcBef>
                    <a:spcPct val="0"/>
                  </a:spcBef>
                  <a:spcAft>
                    <a:spcPct val="0"/>
                  </a:spcAft>
                  <a:tabLst>
                    <a:tab pos="1143000" algn="ctr"/>
                  </a:tabLst>
                  <a:defRPr>
                    <a:solidFill>
                      <a:schemeClr val="tx1"/>
                    </a:solidFill>
                    <a:latin typeface="Arial" charset="0"/>
                  </a:defRPr>
                </a:lvl8pPr>
                <a:lvl9pPr marL="3886200" indent="-228600" eaLnBrk="0" fontAlgn="base" hangingPunct="0">
                  <a:spcBef>
                    <a:spcPct val="0"/>
                  </a:spcBef>
                  <a:spcAft>
                    <a:spcPct val="0"/>
                  </a:spcAft>
                  <a:tabLst>
                    <a:tab pos="1143000" algn="ctr"/>
                  </a:tabLst>
                  <a:defRPr>
                    <a:solidFill>
                      <a:schemeClr val="tx1"/>
                    </a:solidFill>
                    <a:latin typeface="Arial" charset="0"/>
                  </a:defRPr>
                </a:lvl9pPr>
              </a:lstStyle>
              <a:p>
                <a:r>
                  <a:rPr lang="da-DK" altLang="da-DK" sz="1400" b="1" noProof="1"/>
                  <a:t>Rooms</a:t>
                </a:r>
                <a:endParaRPr lang="da-DK" altLang="da-DK" sz="1400" noProof="1"/>
              </a:p>
              <a:p>
                <a:r>
                  <a:rPr lang="da-DK" altLang="da-DK" sz="1400" b="1" u="sng" noProof="1"/>
                  <a:t>roomID</a:t>
                </a:r>
                <a:r>
                  <a:rPr lang="da-DK" altLang="da-DK" sz="1400" noProof="1"/>
                  <a:t>	</a:t>
                </a:r>
                <a:r>
                  <a:rPr lang="da-DK" altLang="da-DK" sz="1400" i="1" noProof="1"/>
                  <a:t>roomType</a:t>
                </a:r>
              </a:p>
              <a:p>
                <a:r>
                  <a:rPr lang="da-DK" altLang="da-DK" sz="1400" noProof="1"/>
                  <a:t>011	1</a:t>
                </a:r>
              </a:p>
              <a:p>
                <a:r>
                  <a:rPr lang="da-DK" altLang="da-DK" sz="1400" noProof="1"/>
                  <a:t>012	3</a:t>
                </a:r>
              </a:p>
              <a:p>
                <a:r>
                  <a:rPr lang="da-DK" altLang="da-DK" sz="1400" noProof="1"/>
                  <a:t>013	1</a:t>
                </a:r>
              </a:p>
              <a:p>
                <a:r>
                  <a:rPr lang="da-DK" altLang="da-DK" sz="1400" noProof="1"/>
                  <a:t>014	3</a:t>
                </a:r>
              </a:p>
              <a:p>
                <a:r>
                  <a:rPr lang="da-DK" altLang="da-DK" sz="1400" noProof="1"/>
                  <a:t>015	1</a:t>
                </a:r>
              </a:p>
              <a:p>
                <a:r>
                  <a:rPr lang="da-DK" altLang="da-DK" sz="1400" noProof="1"/>
                  <a:t>016	4</a:t>
                </a:r>
              </a:p>
              <a:p>
                <a:r>
                  <a:rPr lang="da-DK" altLang="da-DK" sz="1400" noProof="1"/>
                  <a:t>. . .</a:t>
                </a:r>
              </a:p>
            </p:txBody>
          </p:sp>
          <p:sp>
            <p:nvSpPr>
              <p:cNvPr id="28694" name="Line 19"/>
              <p:cNvSpPr>
                <a:spLocks noChangeShapeType="1"/>
              </p:cNvSpPr>
              <p:nvPr/>
            </p:nvSpPr>
            <p:spPr bwMode="auto">
              <a:xfrm>
                <a:off x="336" y="2280"/>
                <a:ext cx="11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95" name="Line 20"/>
              <p:cNvSpPr>
                <a:spLocks noChangeShapeType="1"/>
              </p:cNvSpPr>
              <p:nvPr/>
            </p:nvSpPr>
            <p:spPr bwMode="auto">
              <a:xfrm>
                <a:off x="336" y="2424"/>
                <a:ext cx="110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96" name="Line 21"/>
              <p:cNvSpPr>
                <a:spLocks noChangeShapeType="1"/>
              </p:cNvSpPr>
              <p:nvPr/>
            </p:nvSpPr>
            <p:spPr bwMode="auto">
              <a:xfrm>
                <a:off x="832" y="2288"/>
                <a:ext cx="0" cy="1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grpSp>
          <p:nvGrpSpPr>
            <p:cNvPr id="28683" name="Group 22"/>
            <p:cNvGrpSpPr>
              <a:grpSpLocks/>
            </p:cNvGrpSpPr>
            <p:nvPr/>
          </p:nvGrpSpPr>
          <p:grpSpPr bwMode="auto">
            <a:xfrm>
              <a:off x="1920" y="2846"/>
              <a:ext cx="2654" cy="1014"/>
              <a:chOff x="2112" y="2112"/>
              <a:chExt cx="2654" cy="1014"/>
            </a:xfrm>
          </p:grpSpPr>
          <p:sp>
            <p:nvSpPr>
              <p:cNvPr id="28686" name="Text Box 23"/>
              <p:cNvSpPr txBox="1">
                <a:spLocks noChangeArrowheads="1"/>
              </p:cNvSpPr>
              <p:nvPr/>
            </p:nvSpPr>
            <p:spPr bwMode="auto">
              <a:xfrm>
                <a:off x="2112" y="2112"/>
                <a:ext cx="2654" cy="1014"/>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tabLst>
                    <a:tab pos="482600" algn="ctr"/>
                    <a:tab pos="952500" algn="l"/>
                    <a:tab pos="2476500" algn="ctr"/>
                    <a:tab pos="3429000" algn="r"/>
                    <a:tab pos="4000500" algn="r"/>
                  </a:tabLst>
                  <a:defRPr>
                    <a:solidFill>
                      <a:schemeClr val="tx1"/>
                    </a:solidFill>
                    <a:latin typeface="Arial" charset="0"/>
                  </a:defRPr>
                </a:lvl1pPr>
                <a:lvl2pPr marL="742950" indent="-285750">
                  <a:tabLst>
                    <a:tab pos="482600" algn="ctr"/>
                    <a:tab pos="952500" algn="l"/>
                    <a:tab pos="2476500" algn="ctr"/>
                    <a:tab pos="3429000" algn="r"/>
                    <a:tab pos="4000500" algn="r"/>
                  </a:tabLst>
                  <a:defRPr>
                    <a:solidFill>
                      <a:schemeClr val="tx1"/>
                    </a:solidFill>
                    <a:latin typeface="Arial" charset="0"/>
                  </a:defRPr>
                </a:lvl2pPr>
                <a:lvl3pPr marL="1143000" indent="-228600">
                  <a:tabLst>
                    <a:tab pos="482600" algn="ctr"/>
                    <a:tab pos="952500" algn="l"/>
                    <a:tab pos="2476500" algn="ctr"/>
                    <a:tab pos="3429000" algn="r"/>
                    <a:tab pos="4000500" algn="r"/>
                  </a:tabLst>
                  <a:defRPr>
                    <a:solidFill>
                      <a:schemeClr val="tx1"/>
                    </a:solidFill>
                    <a:latin typeface="Arial" charset="0"/>
                  </a:defRPr>
                </a:lvl3pPr>
                <a:lvl4pPr marL="1600200" indent="-228600">
                  <a:tabLst>
                    <a:tab pos="482600" algn="ctr"/>
                    <a:tab pos="952500" algn="l"/>
                    <a:tab pos="2476500" algn="ctr"/>
                    <a:tab pos="3429000" algn="r"/>
                    <a:tab pos="4000500" algn="r"/>
                  </a:tabLst>
                  <a:defRPr>
                    <a:solidFill>
                      <a:schemeClr val="tx1"/>
                    </a:solidFill>
                    <a:latin typeface="Arial" charset="0"/>
                  </a:defRPr>
                </a:lvl4pPr>
                <a:lvl5pPr marL="2057400" indent="-228600">
                  <a:tabLst>
                    <a:tab pos="482600" algn="ctr"/>
                    <a:tab pos="952500" algn="l"/>
                    <a:tab pos="2476500" algn="ctr"/>
                    <a:tab pos="3429000" algn="r"/>
                    <a:tab pos="4000500" algn="r"/>
                  </a:tabLst>
                  <a:defRPr>
                    <a:solidFill>
                      <a:schemeClr val="tx1"/>
                    </a:solidFill>
                    <a:latin typeface="Arial" charset="0"/>
                  </a:defRPr>
                </a:lvl5pPr>
                <a:lvl6pPr marL="2514600" indent="-228600" eaLnBrk="0" fontAlgn="base" hangingPunct="0">
                  <a:spcBef>
                    <a:spcPct val="0"/>
                  </a:spcBef>
                  <a:spcAft>
                    <a:spcPct val="0"/>
                  </a:spcAft>
                  <a:tabLst>
                    <a:tab pos="482600" algn="ctr"/>
                    <a:tab pos="952500" algn="l"/>
                    <a:tab pos="2476500" algn="ctr"/>
                    <a:tab pos="3429000" algn="r"/>
                    <a:tab pos="4000500" algn="r"/>
                  </a:tabLst>
                  <a:defRPr>
                    <a:solidFill>
                      <a:schemeClr val="tx1"/>
                    </a:solidFill>
                    <a:latin typeface="Arial" charset="0"/>
                  </a:defRPr>
                </a:lvl6pPr>
                <a:lvl7pPr marL="2971800" indent="-228600" eaLnBrk="0" fontAlgn="base" hangingPunct="0">
                  <a:spcBef>
                    <a:spcPct val="0"/>
                  </a:spcBef>
                  <a:spcAft>
                    <a:spcPct val="0"/>
                  </a:spcAft>
                  <a:tabLst>
                    <a:tab pos="482600" algn="ctr"/>
                    <a:tab pos="952500" algn="l"/>
                    <a:tab pos="2476500" algn="ctr"/>
                    <a:tab pos="3429000" algn="r"/>
                    <a:tab pos="4000500" algn="r"/>
                  </a:tabLst>
                  <a:defRPr>
                    <a:solidFill>
                      <a:schemeClr val="tx1"/>
                    </a:solidFill>
                    <a:latin typeface="Arial" charset="0"/>
                  </a:defRPr>
                </a:lvl7pPr>
                <a:lvl8pPr marL="3429000" indent="-228600" eaLnBrk="0" fontAlgn="base" hangingPunct="0">
                  <a:spcBef>
                    <a:spcPct val="0"/>
                  </a:spcBef>
                  <a:spcAft>
                    <a:spcPct val="0"/>
                  </a:spcAft>
                  <a:tabLst>
                    <a:tab pos="482600" algn="ctr"/>
                    <a:tab pos="952500" algn="l"/>
                    <a:tab pos="2476500" algn="ctr"/>
                    <a:tab pos="3429000" algn="r"/>
                    <a:tab pos="4000500" algn="r"/>
                  </a:tabLst>
                  <a:defRPr>
                    <a:solidFill>
                      <a:schemeClr val="tx1"/>
                    </a:solidFill>
                    <a:latin typeface="Arial" charset="0"/>
                  </a:defRPr>
                </a:lvl8pPr>
                <a:lvl9pPr marL="3886200" indent="-228600" eaLnBrk="0" fontAlgn="base" hangingPunct="0">
                  <a:spcBef>
                    <a:spcPct val="0"/>
                  </a:spcBef>
                  <a:spcAft>
                    <a:spcPct val="0"/>
                  </a:spcAft>
                  <a:tabLst>
                    <a:tab pos="482600" algn="ctr"/>
                    <a:tab pos="952500" algn="l"/>
                    <a:tab pos="2476500" algn="ctr"/>
                    <a:tab pos="3429000" algn="r"/>
                    <a:tab pos="4000500" algn="r"/>
                  </a:tabLst>
                  <a:defRPr>
                    <a:solidFill>
                      <a:schemeClr val="tx1"/>
                    </a:solidFill>
                    <a:latin typeface="Arial" charset="0"/>
                  </a:defRPr>
                </a:lvl9pPr>
              </a:lstStyle>
              <a:p>
                <a:r>
                  <a:rPr lang="da-DK" altLang="da-DK" sz="1400" b="1" noProof="1"/>
                  <a:t>RoomTypes</a:t>
                </a:r>
                <a:endParaRPr lang="da-DK" altLang="da-DK" sz="1400" noProof="1"/>
              </a:p>
              <a:p>
                <a:r>
                  <a:rPr lang="da-DK" altLang="da-DK" sz="1400" b="1" u="sng" noProof="1"/>
                  <a:t>roomType</a:t>
                </a:r>
                <a:r>
                  <a:rPr lang="da-DK" altLang="da-DK" sz="1400" noProof="1"/>
                  <a:t>	description	bedCount	price1	price2</a:t>
                </a:r>
              </a:p>
              <a:p>
                <a:r>
                  <a:rPr lang="da-DK" altLang="da-DK" sz="1400" noProof="1"/>
                  <a:t>	1	Double, bath	2	80	70</a:t>
                </a:r>
              </a:p>
              <a:p>
                <a:r>
                  <a:rPr lang="da-DK" altLang="da-DK" sz="1400" noProof="1"/>
                  <a:t>	2	Double, toilet	2	70	60</a:t>
                </a:r>
              </a:p>
              <a:p>
                <a:r>
                  <a:rPr lang="da-DK" altLang="da-DK" sz="1400" noProof="1"/>
                  <a:t>	3	Single, toilet	1	60</a:t>
                </a:r>
              </a:p>
              <a:p>
                <a:r>
                  <a:rPr lang="da-DK" altLang="da-DK" sz="1400" noProof="1"/>
                  <a:t>	4	Single, bath	1	70</a:t>
                </a:r>
              </a:p>
              <a:p>
                <a:r>
                  <a:rPr lang="da-DK" altLang="da-DK" sz="1400" noProof="1"/>
                  <a:t>. . .</a:t>
                </a:r>
              </a:p>
            </p:txBody>
          </p:sp>
          <p:sp>
            <p:nvSpPr>
              <p:cNvPr id="28687" name="Line 24"/>
              <p:cNvSpPr>
                <a:spLocks noChangeShapeType="1"/>
              </p:cNvSpPr>
              <p:nvPr/>
            </p:nvSpPr>
            <p:spPr bwMode="auto">
              <a:xfrm>
                <a:off x="2112" y="2280"/>
                <a:ext cx="26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88" name="Line 25"/>
              <p:cNvSpPr>
                <a:spLocks noChangeShapeType="1"/>
              </p:cNvSpPr>
              <p:nvPr/>
            </p:nvSpPr>
            <p:spPr bwMode="auto">
              <a:xfrm>
                <a:off x="2112" y="2424"/>
                <a:ext cx="264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89" name="Line 26"/>
              <p:cNvSpPr>
                <a:spLocks noChangeShapeType="1"/>
              </p:cNvSpPr>
              <p:nvPr/>
            </p:nvSpPr>
            <p:spPr bwMode="auto">
              <a:xfrm>
                <a:off x="2744" y="2288"/>
                <a:ext cx="0" cy="8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90" name="Line 27"/>
              <p:cNvSpPr>
                <a:spLocks noChangeShapeType="1"/>
              </p:cNvSpPr>
              <p:nvPr/>
            </p:nvSpPr>
            <p:spPr bwMode="auto">
              <a:xfrm>
                <a:off x="3456" y="2288"/>
                <a:ext cx="0" cy="8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91" name="Line 28"/>
              <p:cNvSpPr>
                <a:spLocks noChangeShapeType="1"/>
              </p:cNvSpPr>
              <p:nvPr/>
            </p:nvSpPr>
            <p:spPr bwMode="auto">
              <a:xfrm>
                <a:off x="4000" y="2288"/>
                <a:ext cx="0" cy="8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8692" name="Line 29"/>
              <p:cNvSpPr>
                <a:spLocks noChangeShapeType="1"/>
              </p:cNvSpPr>
              <p:nvPr/>
            </p:nvSpPr>
            <p:spPr bwMode="auto">
              <a:xfrm>
                <a:off x="4360" y="2288"/>
                <a:ext cx="0" cy="8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28684" name="Text Box 30"/>
            <p:cNvSpPr txBox="1">
              <a:spLocks noChangeArrowheads="1"/>
            </p:cNvSpPr>
            <p:nvPr/>
          </p:nvSpPr>
          <p:spPr bwMode="auto">
            <a:xfrm>
              <a:off x="912" y="2601"/>
              <a:ext cx="14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b="1" noProof="1"/>
                <a:t>Third normal form:</a:t>
              </a:r>
            </a:p>
          </p:txBody>
        </p:sp>
        <p:sp>
          <p:nvSpPr>
            <p:cNvPr id="28685" name="AutoShape 31"/>
            <p:cNvSpPr>
              <a:spLocks noChangeArrowheads="1"/>
            </p:cNvSpPr>
            <p:nvPr/>
          </p:nvSpPr>
          <p:spPr bwMode="auto">
            <a:xfrm>
              <a:off x="3317" y="1920"/>
              <a:ext cx="1627" cy="780"/>
            </a:xfrm>
            <a:prstGeom prst="cloudCallout">
              <a:avLst>
                <a:gd name="adj1" fmla="val -37523"/>
                <a:gd name="adj2" fmla="val 82565"/>
              </a:avLst>
            </a:prstGeom>
            <a:solidFill>
              <a:schemeClr val="bg1"/>
            </a:solidFill>
            <a:ln w="190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a:tabLst>
                  <a:tab pos="381000" algn="l"/>
                </a:tabLst>
                <a:defRPr>
                  <a:solidFill>
                    <a:schemeClr val="tx1"/>
                  </a:solidFill>
                  <a:latin typeface="Arial" charset="0"/>
                </a:defRPr>
              </a:lvl1pPr>
              <a:lvl2pPr marL="742950" indent="-285750">
                <a:tabLst>
                  <a:tab pos="381000" algn="l"/>
                </a:tabLst>
                <a:defRPr>
                  <a:solidFill>
                    <a:schemeClr val="tx1"/>
                  </a:solidFill>
                  <a:latin typeface="Arial" charset="0"/>
                </a:defRPr>
              </a:lvl2pPr>
              <a:lvl3pPr marL="1143000" indent="-228600">
                <a:tabLst>
                  <a:tab pos="381000" algn="l"/>
                </a:tabLst>
                <a:defRPr>
                  <a:solidFill>
                    <a:schemeClr val="tx1"/>
                  </a:solidFill>
                  <a:latin typeface="Arial" charset="0"/>
                </a:defRPr>
              </a:lvl3pPr>
              <a:lvl4pPr marL="1600200" indent="-228600">
                <a:tabLst>
                  <a:tab pos="381000" algn="l"/>
                </a:tabLst>
                <a:defRPr>
                  <a:solidFill>
                    <a:schemeClr val="tx1"/>
                  </a:solidFill>
                  <a:latin typeface="Arial" charset="0"/>
                </a:defRPr>
              </a:lvl4pPr>
              <a:lvl5pPr marL="2057400" indent="-228600">
                <a:tabLst>
                  <a:tab pos="381000" algn="l"/>
                </a:tabLst>
                <a:defRPr>
                  <a:solidFill>
                    <a:schemeClr val="tx1"/>
                  </a:solidFill>
                  <a:latin typeface="Arial" charset="0"/>
                </a:defRPr>
              </a:lvl5pPr>
              <a:lvl6pPr marL="2514600" indent="-228600" eaLnBrk="0" fontAlgn="base" hangingPunct="0">
                <a:spcBef>
                  <a:spcPct val="0"/>
                </a:spcBef>
                <a:spcAft>
                  <a:spcPct val="0"/>
                </a:spcAft>
                <a:tabLst>
                  <a:tab pos="381000" algn="l"/>
                </a:tabLst>
                <a:defRPr>
                  <a:solidFill>
                    <a:schemeClr val="tx1"/>
                  </a:solidFill>
                  <a:latin typeface="Arial" charset="0"/>
                </a:defRPr>
              </a:lvl6pPr>
              <a:lvl7pPr marL="2971800" indent="-228600" eaLnBrk="0" fontAlgn="base" hangingPunct="0">
                <a:spcBef>
                  <a:spcPct val="0"/>
                </a:spcBef>
                <a:spcAft>
                  <a:spcPct val="0"/>
                </a:spcAft>
                <a:tabLst>
                  <a:tab pos="381000" algn="l"/>
                </a:tabLst>
                <a:defRPr>
                  <a:solidFill>
                    <a:schemeClr val="tx1"/>
                  </a:solidFill>
                  <a:latin typeface="Arial" charset="0"/>
                </a:defRPr>
              </a:lvl7pPr>
              <a:lvl8pPr marL="3429000" indent="-228600" eaLnBrk="0" fontAlgn="base" hangingPunct="0">
                <a:spcBef>
                  <a:spcPct val="0"/>
                </a:spcBef>
                <a:spcAft>
                  <a:spcPct val="0"/>
                </a:spcAft>
                <a:tabLst>
                  <a:tab pos="381000" algn="l"/>
                </a:tabLst>
                <a:defRPr>
                  <a:solidFill>
                    <a:schemeClr val="tx1"/>
                  </a:solidFill>
                  <a:latin typeface="Arial" charset="0"/>
                </a:defRPr>
              </a:lvl8pPr>
              <a:lvl9pPr marL="3886200" indent="-228600" eaLnBrk="0" fontAlgn="base" hangingPunct="0">
                <a:spcBef>
                  <a:spcPct val="0"/>
                </a:spcBef>
                <a:spcAft>
                  <a:spcPct val="0"/>
                </a:spcAft>
                <a:tabLst>
                  <a:tab pos="381000" algn="l"/>
                </a:tabLst>
                <a:defRPr>
                  <a:solidFill>
                    <a:schemeClr val="tx1"/>
                  </a:solidFill>
                  <a:latin typeface="Arial" charset="0"/>
                </a:defRPr>
              </a:lvl9pPr>
            </a:lstStyle>
            <a:p>
              <a:r>
                <a:rPr lang="da-DK" altLang="da-DK" sz="1600" b="1" noProof="1"/>
                <a:t>Easy to change prices for 8 room types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96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561975" y="1443038"/>
            <a:ext cx="1608138" cy="79375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Guests</a:t>
            </a:r>
          </a:p>
        </p:txBody>
      </p:sp>
      <p:sp>
        <p:nvSpPr>
          <p:cNvPr id="3075" name="Rectangle 4"/>
          <p:cNvSpPr>
            <a:spLocks noChangeArrowheads="1"/>
          </p:cNvSpPr>
          <p:nvPr/>
        </p:nvSpPr>
        <p:spPr bwMode="auto">
          <a:xfrm>
            <a:off x="561975" y="3073400"/>
            <a:ext cx="1608138" cy="82391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210000"/>
              </a:lnSpc>
            </a:pPr>
            <a:r>
              <a:rPr lang="en-US" altLang="da-DK" b="1"/>
              <a:t>  </a:t>
            </a:r>
          </a:p>
        </p:txBody>
      </p:sp>
      <p:sp>
        <p:nvSpPr>
          <p:cNvPr id="3076" name="Rectangle 5"/>
          <p:cNvSpPr>
            <a:spLocks noChangeArrowheads="1"/>
          </p:cNvSpPr>
          <p:nvPr/>
        </p:nvSpPr>
        <p:spPr bwMode="auto">
          <a:xfrm>
            <a:off x="561975" y="4875213"/>
            <a:ext cx="1608138" cy="811212"/>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US" altLang="da-DK" b="1"/>
          </a:p>
          <a:p>
            <a:pPr algn="ctr">
              <a:lnSpc>
                <a:spcPct val="150000"/>
              </a:lnSpc>
            </a:pPr>
            <a:r>
              <a:rPr lang="en-US" altLang="da-DK" b="1"/>
              <a:t>Rooms</a:t>
            </a:r>
          </a:p>
        </p:txBody>
      </p:sp>
      <p:sp>
        <p:nvSpPr>
          <p:cNvPr id="3077" name="Line 6"/>
          <p:cNvSpPr>
            <a:spLocks noChangeShapeType="1"/>
          </p:cNvSpPr>
          <p:nvPr/>
        </p:nvSpPr>
        <p:spPr bwMode="auto">
          <a:xfrm>
            <a:off x="1200150" y="2879725"/>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3078" name="Line 7"/>
          <p:cNvSpPr>
            <a:spLocks noChangeShapeType="1"/>
          </p:cNvSpPr>
          <p:nvPr/>
        </p:nvSpPr>
        <p:spPr bwMode="auto">
          <a:xfrm>
            <a:off x="801688" y="2133600"/>
            <a:ext cx="168275" cy="10572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79" name="Line 8"/>
          <p:cNvSpPr>
            <a:spLocks noChangeShapeType="1"/>
          </p:cNvSpPr>
          <p:nvPr/>
        </p:nvSpPr>
        <p:spPr bwMode="auto">
          <a:xfrm flipH="1" flipV="1">
            <a:off x="915988" y="2870200"/>
            <a:ext cx="312737" cy="3206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80" name="Line 9"/>
          <p:cNvSpPr>
            <a:spLocks noChangeShapeType="1"/>
          </p:cNvSpPr>
          <p:nvPr/>
        </p:nvSpPr>
        <p:spPr bwMode="auto">
          <a:xfrm flipV="1">
            <a:off x="696913" y="2879725"/>
            <a:ext cx="219075" cy="3206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81" name="Line 10"/>
          <p:cNvSpPr>
            <a:spLocks noChangeShapeType="1"/>
          </p:cNvSpPr>
          <p:nvPr/>
        </p:nvSpPr>
        <p:spPr bwMode="auto">
          <a:xfrm flipH="1" flipV="1">
            <a:off x="1512888" y="2122488"/>
            <a:ext cx="247650" cy="10683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82" name="Line 11"/>
          <p:cNvSpPr>
            <a:spLocks noChangeShapeType="1"/>
          </p:cNvSpPr>
          <p:nvPr/>
        </p:nvSpPr>
        <p:spPr bwMode="auto">
          <a:xfrm flipH="1">
            <a:off x="1485900" y="2870200"/>
            <a:ext cx="190500" cy="330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83" name="Line 12"/>
          <p:cNvSpPr>
            <a:spLocks noChangeShapeType="1"/>
          </p:cNvSpPr>
          <p:nvPr/>
        </p:nvSpPr>
        <p:spPr bwMode="auto">
          <a:xfrm>
            <a:off x="1676400" y="2860675"/>
            <a:ext cx="333375" cy="330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84" name="AutoShape 13"/>
          <p:cNvSpPr>
            <a:spLocks noChangeArrowheads="1"/>
          </p:cNvSpPr>
          <p:nvPr/>
        </p:nvSpPr>
        <p:spPr bwMode="auto">
          <a:xfrm>
            <a:off x="2514600" y="1524000"/>
            <a:ext cx="1268413" cy="561975"/>
          </a:xfrm>
          <a:prstGeom prst="wedgeRoundRectCallout">
            <a:avLst>
              <a:gd name="adj1" fmla="val -93681"/>
              <a:gd name="adj2" fmla="val -22880"/>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All guests in</a:t>
            </a:r>
          </a:p>
          <a:p>
            <a:pPr algn="ctr"/>
            <a:r>
              <a:rPr lang="en-US" altLang="da-DK" sz="1400" b="1"/>
              <a:t>the database</a:t>
            </a:r>
          </a:p>
        </p:txBody>
      </p:sp>
      <p:sp>
        <p:nvSpPr>
          <p:cNvPr id="3085" name="AutoShape 14"/>
          <p:cNvSpPr>
            <a:spLocks noChangeArrowheads="1"/>
          </p:cNvSpPr>
          <p:nvPr/>
        </p:nvSpPr>
        <p:spPr bwMode="auto">
          <a:xfrm>
            <a:off x="2547938" y="2316163"/>
            <a:ext cx="1858962" cy="1022350"/>
          </a:xfrm>
          <a:prstGeom prst="wedgeRoundRectCallout">
            <a:avLst>
              <a:gd name="adj1" fmla="val -93125"/>
              <a:gd name="adj2" fmla="val -17704"/>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One guest may have several stays.</a:t>
            </a:r>
          </a:p>
          <a:p>
            <a:r>
              <a:rPr lang="en-US" altLang="da-DK" sz="1400" b="1"/>
              <a:t>One stay has only one guest</a:t>
            </a:r>
          </a:p>
        </p:txBody>
      </p:sp>
      <p:sp>
        <p:nvSpPr>
          <p:cNvPr id="3086" name="AutoShape 15"/>
          <p:cNvSpPr>
            <a:spLocks noChangeArrowheads="1"/>
          </p:cNvSpPr>
          <p:nvPr/>
        </p:nvSpPr>
        <p:spPr bwMode="auto">
          <a:xfrm>
            <a:off x="2360613" y="4054475"/>
            <a:ext cx="2058987" cy="1022350"/>
          </a:xfrm>
          <a:prstGeom prst="wedgeRoundRectCallout">
            <a:avLst>
              <a:gd name="adj1" fmla="val -79528"/>
              <a:gd name="adj2" fmla="val -25157"/>
              <a:gd name="adj3" fmla="val 16667"/>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One stay may com-prise many rooms.</a:t>
            </a:r>
          </a:p>
          <a:p>
            <a:r>
              <a:rPr lang="en-US" altLang="da-DK" sz="1400" b="1"/>
              <a:t>One room may be used for many stays.</a:t>
            </a:r>
          </a:p>
        </p:txBody>
      </p:sp>
      <p:sp>
        <p:nvSpPr>
          <p:cNvPr id="3087" name="Line 16"/>
          <p:cNvSpPr>
            <a:spLocks noChangeShapeType="1"/>
          </p:cNvSpPr>
          <p:nvPr/>
        </p:nvSpPr>
        <p:spPr bwMode="auto">
          <a:xfrm>
            <a:off x="1238250" y="4654550"/>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3088" name="Line 17"/>
          <p:cNvSpPr>
            <a:spLocks noChangeShapeType="1"/>
          </p:cNvSpPr>
          <p:nvPr/>
        </p:nvSpPr>
        <p:spPr bwMode="auto">
          <a:xfrm>
            <a:off x="1238250" y="3508375"/>
            <a:ext cx="247650"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89" name="Line 18"/>
          <p:cNvSpPr>
            <a:spLocks noChangeShapeType="1"/>
          </p:cNvSpPr>
          <p:nvPr/>
        </p:nvSpPr>
        <p:spPr bwMode="auto">
          <a:xfrm flipH="1" flipV="1">
            <a:off x="1243013" y="3482975"/>
            <a:ext cx="517525" cy="1492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90" name="Line 19"/>
          <p:cNvSpPr>
            <a:spLocks noChangeShapeType="1"/>
          </p:cNvSpPr>
          <p:nvPr/>
        </p:nvSpPr>
        <p:spPr bwMode="auto">
          <a:xfrm flipH="1" flipV="1">
            <a:off x="1228725" y="3482975"/>
            <a:ext cx="9525" cy="14827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91" name="Line 20"/>
          <p:cNvSpPr>
            <a:spLocks noChangeShapeType="1"/>
          </p:cNvSpPr>
          <p:nvPr/>
        </p:nvSpPr>
        <p:spPr bwMode="auto">
          <a:xfrm flipV="1">
            <a:off x="1760538" y="3508375"/>
            <a:ext cx="249237"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92" name="Line 21"/>
          <p:cNvSpPr>
            <a:spLocks noChangeShapeType="1"/>
          </p:cNvSpPr>
          <p:nvPr/>
        </p:nvSpPr>
        <p:spPr bwMode="auto">
          <a:xfrm flipH="1">
            <a:off x="1485900" y="3508375"/>
            <a:ext cx="523875"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93" name="Line 22"/>
          <p:cNvSpPr>
            <a:spLocks noChangeShapeType="1"/>
          </p:cNvSpPr>
          <p:nvPr/>
        </p:nvSpPr>
        <p:spPr bwMode="auto">
          <a:xfrm flipH="1">
            <a:off x="2009775" y="3508375"/>
            <a:ext cx="17463"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94" name="Line 23"/>
          <p:cNvSpPr>
            <a:spLocks noChangeShapeType="1"/>
          </p:cNvSpPr>
          <p:nvPr/>
        </p:nvSpPr>
        <p:spPr bwMode="auto">
          <a:xfrm>
            <a:off x="696913" y="3508375"/>
            <a:ext cx="273050"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3095" name="Line 24"/>
          <p:cNvSpPr>
            <a:spLocks noChangeShapeType="1"/>
          </p:cNvSpPr>
          <p:nvPr/>
        </p:nvSpPr>
        <p:spPr bwMode="auto">
          <a:xfrm flipH="1" flipV="1">
            <a:off x="722313" y="3508375"/>
            <a:ext cx="506412" cy="14557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grpSp>
        <p:nvGrpSpPr>
          <p:cNvPr id="3096" name="Group 25"/>
          <p:cNvGrpSpPr>
            <a:grpSpLocks/>
          </p:cNvGrpSpPr>
          <p:nvPr/>
        </p:nvGrpSpPr>
        <p:grpSpPr bwMode="auto">
          <a:xfrm>
            <a:off x="746125" y="1774825"/>
            <a:ext cx="1166813" cy="392113"/>
            <a:chOff x="558" y="1118"/>
            <a:chExt cx="735" cy="247"/>
          </a:xfrm>
        </p:grpSpPr>
        <p:sp>
          <p:nvSpPr>
            <p:cNvPr id="3160" name="Oval 26"/>
            <p:cNvSpPr>
              <a:spLocks noChangeArrowheads="1"/>
            </p:cNvSpPr>
            <p:nvPr/>
          </p:nvSpPr>
          <p:spPr bwMode="auto">
            <a:xfrm>
              <a:off x="807"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1" name="Oval 27"/>
            <p:cNvSpPr>
              <a:spLocks noChangeArrowheads="1"/>
            </p:cNvSpPr>
            <p:nvPr/>
          </p:nvSpPr>
          <p:spPr bwMode="auto">
            <a:xfrm>
              <a:off x="584"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2" name="Oval 28"/>
            <p:cNvSpPr>
              <a:spLocks noChangeArrowheads="1"/>
            </p:cNvSpPr>
            <p:nvPr/>
          </p:nvSpPr>
          <p:spPr bwMode="auto">
            <a:xfrm>
              <a:off x="1254"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3" name="Oval 29"/>
            <p:cNvSpPr>
              <a:spLocks noChangeArrowheads="1"/>
            </p:cNvSpPr>
            <p:nvPr/>
          </p:nvSpPr>
          <p:spPr bwMode="auto">
            <a:xfrm>
              <a:off x="1030"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4" name="AutoShape 30"/>
            <p:cNvSpPr>
              <a:spLocks noChangeArrowheads="1"/>
            </p:cNvSpPr>
            <p:nvPr/>
          </p:nvSpPr>
          <p:spPr bwMode="auto">
            <a:xfrm rot="16200000" flipH="1">
              <a:off x="1137"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5" name="AutoShape 31"/>
            <p:cNvSpPr>
              <a:spLocks noChangeArrowheads="1"/>
            </p:cNvSpPr>
            <p:nvPr/>
          </p:nvSpPr>
          <p:spPr bwMode="auto">
            <a:xfrm rot="16200000" flipH="1">
              <a:off x="912"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6" name="AutoShape 32"/>
            <p:cNvSpPr>
              <a:spLocks noChangeArrowheads="1"/>
            </p:cNvSpPr>
            <p:nvPr/>
          </p:nvSpPr>
          <p:spPr bwMode="auto">
            <a:xfrm rot="16200000" flipH="1">
              <a:off x="692"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67" name="AutoShape 33"/>
            <p:cNvSpPr>
              <a:spLocks noChangeArrowheads="1"/>
            </p:cNvSpPr>
            <p:nvPr/>
          </p:nvSpPr>
          <p:spPr bwMode="auto">
            <a:xfrm rot="16200000" flipH="1">
              <a:off x="467"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3097" name="AutoShape 34"/>
          <p:cNvSpPr>
            <a:spLocks noChangeArrowheads="1"/>
          </p:cNvSpPr>
          <p:nvPr/>
        </p:nvSpPr>
        <p:spPr bwMode="auto">
          <a:xfrm rot="16200000" flipH="1">
            <a:off x="1816101" y="50800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098" name="AutoShape 35"/>
          <p:cNvSpPr>
            <a:spLocks noChangeArrowheads="1"/>
          </p:cNvSpPr>
          <p:nvPr/>
        </p:nvSpPr>
        <p:spPr bwMode="auto">
          <a:xfrm rot="16200000" flipH="1">
            <a:off x="1554163" y="5080000"/>
            <a:ext cx="392112" cy="103188"/>
          </a:xfrm>
          <a:prstGeom prst="parallelogram">
            <a:avLst>
              <a:gd name="adj" fmla="val 86537"/>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099" name="AutoShape 36"/>
          <p:cNvSpPr>
            <a:spLocks noChangeArrowheads="1"/>
          </p:cNvSpPr>
          <p:nvPr/>
        </p:nvSpPr>
        <p:spPr bwMode="auto">
          <a:xfrm rot="16200000" flipH="1">
            <a:off x="1293813" y="5080000"/>
            <a:ext cx="392112" cy="103188"/>
          </a:xfrm>
          <a:prstGeom prst="parallelogram">
            <a:avLst>
              <a:gd name="adj" fmla="val 86537"/>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00" name="AutoShape 37"/>
          <p:cNvSpPr>
            <a:spLocks noChangeArrowheads="1"/>
          </p:cNvSpPr>
          <p:nvPr/>
        </p:nvSpPr>
        <p:spPr bwMode="auto">
          <a:xfrm rot="16200000" flipH="1">
            <a:off x="1031876" y="50800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01" name="AutoShape 38"/>
          <p:cNvSpPr>
            <a:spLocks noChangeArrowheads="1"/>
          </p:cNvSpPr>
          <p:nvPr/>
        </p:nvSpPr>
        <p:spPr bwMode="auto">
          <a:xfrm rot="16200000" flipH="1">
            <a:off x="771526" y="50800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3102" name="Group 39"/>
          <p:cNvGrpSpPr>
            <a:grpSpLocks/>
          </p:cNvGrpSpPr>
          <p:nvPr/>
        </p:nvGrpSpPr>
        <p:grpSpPr bwMode="auto">
          <a:xfrm>
            <a:off x="696913" y="4965700"/>
            <a:ext cx="1330325" cy="25400"/>
            <a:chOff x="527" y="3128"/>
            <a:chExt cx="838" cy="16"/>
          </a:xfrm>
        </p:grpSpPr>
        <p:sp>
          <p:nvSpPr>
            <p:cNvPr id="3154" name="Oval 40"/>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5" name="Oval 41"/>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6" name="Oval 42"/>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7" name="Oval 43"/>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8" name="Oval 44"/>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9" name="Oval 45"/>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3103" name="AutoShape 46"/>
          <p:cNvSpPr>
            <a:spLocks noChangeArrowheads="1"/>
          </p:cNvSpPr>
          <p:nvPr/>
        </p:nvSpPr>
        <p:spPr bwMode="auto">
          <a:xfrm rot="16200000" flipH="1">
            <a:off x="511176" y="50800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3104" name="Group 47"/>
          <p:cNvGrpSpPr>
            <a:grpSpLocks/>
          </p:cNvGrpSpPr>
          <p:nvPr/>
        </p:nvGrpSpPr>
        <p:grpSpPr bwMode="auto">
          <a:xfrm>
            <a:off x="655638" y="3149600"/>
            <a:ext cx="1408112" cy="392113"/>
            <a:chOff x="501" y="3109"/>
            <a:chExt cx="887" cy="247"/>
          </a:xfrm>
        </p:grpSpPr>
        <p:sp>
          <p:nvSpPr>
            <p:cNvPr id="3142" name="Oval 48"/>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3" name="AutoShape 49"/>
            <p:cNvSpPr>
              <a:spLocks noChangeArrowheads="1"/>
            </p:cNvSpPr>
            <p:nvPr/>
          </p:nvSpPr>
          <p:spPr bwMode="auto">
            <a:xfrm rot="16200000" flipH="1">
              <a:off x="1232"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4" name="Oval 50"/>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5" name="AutoShape 51"/>
            <p:cNvSpPr>
              <a:spLocks noChangeArrowheads="1"/>
            </p:cNvSpPr>
            <p:nvPr/>
          </p:nvSpPr>
          <p:spPr bwMode="auto">
            <a:xfrm rot="16200000" flipH="1">
              <a:off x="1067"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6" name="Oval 52"/>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7" name="AutoShape 53"/>
            <p:cNvSpPr>
              <a:spLocks noChangeArrowheads="1"/>
            </p:cNvSpPr>
            <p:nvPr/>
          </p:nvSpPr>
          <p:spPr bwMode="auto">
            <a:xfrm rot="16200000" flipH="1">
              <a:off x="903"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8" name="Oval 54"/>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9" name="AutoShape 55"/>
            <p:cNvSpPr>
              <a:spLocks noChangeArrowheads="1"/>
            </p:cNvSpPr>
            <p:nvPr/>
          </p:nvSpPr>
          <p:spPr bwMode="auto">
            <a:xfrm rot="16200000" flipH="1">
              <a:off x="738"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0" name="Oval 56"/>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1" name="AutoShape 57"/>
            <p:cNvSpPr>
              <a:spLocks noChangeArrowheads="1"/>
            </p:cNvSpPr>
            <p:nvPr/>
          </p:nvSpPr>
          <p:spPr bwMode="auto">
            <a:xfrm rot="16200000" flipH="1">
              <a:off x="574"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2" name="Oval 58"/>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53" name="AutoShape 59"/>
            <p:cNvSpPr>
              <a:spLocks noChangeArrowheads="1"/>
            </p:cNvSpPr>
            <p:nvPr/>
          </p:nvSpPr>
          <p:spPr bwMode="auto">
            <a:xfrm rot="16200000" flipH="1">
              <a:off x="410"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3105" name="Rectangle 60"/>
          <p:cNvSpPr>
            <a:spLocks noChangeArrowheads="1"/>
          </p:cNvSpPr>
          <p:nvPr/>
        </p:nvSpPr>
        <p:spPr bwMode="auto">
          <a:xfrm>
            <a:off x="1308100" y="3511550"/>
            <a:ext cx="6826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Stays</a:t>
            </a:r>
          </a:p>
        </p:txBody>
      </p:sp>
      <p:grpSp>
        <p:nvGrpSpPr>
          <p:cNvPr id="3106" name="Group 61"/>
          <p:cNvGrpSpPr>
            <a:grpSpLocks/>
          </p:cNvGrpSpPr>
          <p:nvPr/>
        </p:nvGrpSpPr>
        <p:grpSpPr bwMode="auto">
          <a:xfrm>
            <a:off x="696913" y="3482975"/>
            <a:ext cx="1330325" cy="25400"/>
            <a:chOff x="527" y="3128"/>
            <a:chExt cx="838" cy="16"/>
          </a:xfrm>
        </p:grpSpPr>
        <p:sp>
          <p:nvSpPr>
            <p:cNvPr id="3136" name="Oval 62"/>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37" name="Oval 63"/>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38" name="Oval 64"/>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39" name="Oval 65"/>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0" name="Oval 66"/>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3141" name="Oval 67"/>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3107" name="Text Box 68"/>
          <p:cNvSpPr txBox="1">
            <a:spLocks noChangeArrowheads="1"/>
          </p:cNvSpPr>
          <p:nvPr/>
        </p:nvSpPr>
        <p:spPr bwMode="auto">
          <a:xfrm>
            <a:off x="441325" y="852488"/>
            <a:ext cx="2749550"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Boxes with index cards</a:t>
            </a:r>
            <a:endParaRPr lang="en-US" altLang="da-DK" b="1">
              <a:latin typeface="Times New Roman" charset="0"/>
            </a:endParaRPr>
          </a:p>
        </p:txBody>
      </p:sp>
      <p:grpSp>
        <p:nvGrpSpPr>
          <p:cNvPr id="242757" name="Group 69"/>
          <p:cNvGrpSpPr>
            <a:grpSpLocks/>
          </p:cNvGrpSpPr>
          <p:nvPr/>
        </p:nvGrpSpPr>
        <p:grpSpPr bwMode="auto">
          <a:xfrm>
            <a:off x="5302250" y="852488"/>
            <a:ext cx="3460750" cy="4281487"/>
            <a:chOff x="3340" y="537"/>
            <a:chExt cx="2180" cy="2697"/>
          </a:xfrm>
        </p:grpSpPr>
        <p:sp>
          <p:nvSpPr>
            <p:cNvPr id="3110" name="Rectangle 70"/>
            <p:cNvSpPr>
              <a:spLocks noChangeArrowheads="1"/>
            </p:cNvSpPr>
            <p:nvPr/>
          </p:nvSpPr>
          <p:spPr bwMode="auto">
            <a:xfrm>
              <a:off x="3405" y="1037"/>
              <a:ext cx="567"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sp>
          <p:nvSpPr>
            <p:cNvPr id="3111" name="Rectangle 71"/>
            <p:cNvSpPr>
              <a:spLocks noChangeArrowheads="1"/>
            </p:cNvSpPr>
            <p:nvPr/>
          </p:nvSpPr>
          <p:spPr bwMode="auto">
            <a:xfrm>
              <a:off x="3354" y="1640"/>
              <a:ext cx="670"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3112" name="Rectangle 72"/>
            <p:cNvSpPr>
              <a:spLocks noChangeArrowheads="1"/>
            </p:cNvSpPr>
            <p:nvPr/>
          </p:nvSpPr>
          <p:spPr bwMode="auto">
            <a:xfrm>
              <a:off x="3353" y="2317"/>
              <a:ext cx="672"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cxnSp>
          <p:nvCxnSpPr>
            <p:cNvPr id="3113" name="AutoShape 73"/>
            <p:cNvCxnSpPr>
              <a:cxnSpLocks noChangeShapeType="1"/>
              <a:stCxn id="3110" idx="2"/>
              <a:endCxn id="3133" idx="0"/>
            </p:cNvCxnSpPr>
            <p:nvPr/>
          </p:nvCxnSpPr>
          <p:spPr bwMode="auto">
            <a:xfrm flipH="1">
              <a:off x="3687" y="1287"/>
              <a:ext cx="2" cy="224"/>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14" name="AutoShape 74"/>
            <p:cNvCxnSpPr>
              <a:cxnSpLocks noChangeShapeType="1"/>
              <a:stCxn id="3125" idx="0"/>
              <a:endCxn id="3129" idx="0"/>
            </p:cNvCxnSpPr>
            <p:nvPr/>
          </p:nvCxnSpPr>
          <p:spPr bwMode="auto">
            <a:xfrm flipH="1">
              <a:off x="3688" y="1986"/>
              <a:ext cx="2" cy="22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15" name="Line 75"/>
            <p:cNvSpPr>
              <a:spLocks noChangeShapeType="1"/>
            </p:cNvSpPr>
            <p:nvPr/>
          </p:nvSpPr>
          <p:spPr bwMode="auto">
            <a:xfrm>
              <a:off x="3804" y="1764"/>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3116" name="Text Box 76"/>
            <p:cNvSpPr txBox="1">
              <a:spLocks noChangeArrowheads="1"/>
            </p:cNvSpPr>
            <p:nvPr/>
          </p:nvSpPr>
          <p:spPr bwMode="auto">
            <a:xfrm>
              <a:off x="4028" y="1318"/>
              <a:ext cx="1397"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tabLst>
                  <a:tab pos="666750" algn="l"/>
                </a:tabLst>
                <a:defRPr>
                  <a:solidFill>
                    <a:schemeClr val="tx1"/>
                  </a:solidFill>
                  <a:latin typeface="Arial" charset="0"/>
                </a:defRPr>
              </a:lvl1pPr>
              <a:lvl2pPr marL="742950" indent="-285750">
                <a:tabLst>
                  <a:tab pos="666750" algn="l"/>
                </a:tabLst>
                <a:defRPr>
                  <a:solidFill>
                    <a:schemeClr val="tx1"/>
                  </a:solidFill>
                  <a:latin typeface="Arial" charset="0"/>
                </a:defRPr>
              </a:lvl2pPr>
              <a:lvl3pPr marL="1143000" indent="-228600">
                <a:tabLst>
                  <a:tab pos="666750" algn="l"/>
                </a:tabLst>
                <a:defRPr>
                  <a:solidFill>
                    <a:schemeClr val="tx1"/>
                  </a:solidFill>
                  <a:latin typeface="Arial" charset="0"/>
                </a:defRPr>
              </a:lvl3pPr>
              <a:lvl4pPr marL="1600200" indent="-228600">
                <a:tabLst>
                  <a:tab pos="666750" algn="l"/>
                </a:tabLst>
                <a:defRPr>
                  <a:solidFill>
                    <a:schemeClr val="tx1"/>
                  </a:solidFill>
                  <a:latin typeface="Arial" charset="0"/>
                </a:defRPr>
              </a:lvl4pPr>
              <a:lvl5pPr marL="2057400" indent="-228600">
                <a:tabLst>
                  <a:tab pos="666750" algn="l"/>
                </a:tabLst>
                <a:defRPr>
                  <a:solidFill>
                    <a:schemeClr val="tx1"/>
                  </a:solidFill>
                  <a:latin typeface="Arial" charset="0"/>
                </a:defRPr>
              </a:lvl5pPr>
              <a:lvl6pPr marL="2514600" indent="-228600" eaLnBrk="0" fontAlgn="base" hangingPunct="0">
                <a:spcBef>
                  <a:spcPct val="0"/>
                </a:spcBef>
                <a:spcAft>
                  <a:spcPct val="0"/>
                </a:spcAft>
                <a:tabLst>
                  <a:tab pos="666750" algn="l"/>
                </a:tabLst>
                <a:defRPr>
                  <a:solidFill>
                    <a:schemeClr val="tx1"/>
                  </a:solidFill>
                  <a:latin typeface="Arial" charset="0"/>
                </a:defRPr>
              </a:lvl6pPr>
              <a:lvl7pPr marL="2971800" indent="-228600" eaLnBrk="0" fontAlgn="base" hangingPunct="0">
                <a:spcBef>
                  <a:spcPct val="0"/>
                </a:spcBef>
                <a:spcAft>
                  <a:spcPct val="0"/>
                </a:spcAft>
                <a:tabLst>
                  <a:tab pos="666750" algn="l"/>
                </a:tabLst>
                <a:defRPr>
                  <a:solidFill>
                    <a:schemeClr val="tx1"/>
                  </a:solidFill>
                  <a:latin typeface="Arial" charset="0"/>
                </a:defRPr>
              </a:lvl7pPr>
              <a:lvl8pPr marL="3429000" indent="-228600" eaLnBrk="0" fontAlgn="base" hangingPunct="0">
                <a:spcBef>
                  <a:spcPct val="0"/>
                </a:spcBef>
                <a:spcAft>
                  <a:spcPct val="0"/>
                </a:spcAft>
                <a:tabLst>
                  <a:tab pos="666750" algn="l"/>
                </a:tabLst>
                <a:defRPr>
                  <a:solidFill>
                    <a:schemeClr val="tx1"/>
                  </a:solidFill>
                  <a:latin typeface="Arial" charset="0"/>
                </a:defRPr>
              </a:lvl8pPr>
              <a:lvl9pPr marL="3886200" indent="-228600" eaLnBrk="0" fontAlgn="base" hangingPunct="0">
                <a:spcBef>
                  <a:spcPct val="0"/>
                </a:spcBef>
                <a:spcAft>
                  <a:spcPct val="0"/>
                </a:spcAft>
                <a:tabLst>
                  <a:tab pos="666750" algn="l"/>
                </a:tabLst>
                <a:defRPr>
                  <a:solidFill>
                    <a:schemeClr val="tx1"/>
                  </a:solidFill>
                  <a:latin typeface="Arial" charset="0"/>
                </a:defRPr>
              </a:lvl9pPr>
            </a:lstStyle>
            <a:p>
              <a:r>
                <a:rPr lang="en-US" altLang="da-DK" sz="1400" b="1"/>
                <a:t>1:m</a:t>
              </a:r>
            </a:p>
            <a:p>
              <a:r>
                <a:rPr lang="en-US" altLang="da-DK" sz="1400" b="1"/>
                <a:t>One-to-many relationship</a:t>
              </a:r>
            </a:p>
          </p:txBody>
        </p:sp>
        <p:sp>
          <p:nvSpPr>
            <p:cNvPr id="3117" name="Text Box 77"/>
            <p:cNvSpPr txBox="1">
              <a:spLocks noChangeArrowheads="1"/>
            </p:cNvSpPr>
            <p:nvPr/>
          </p:nvSpPr>
          <p:spPr bwMode="auto">
            <a:xfrm>
              <a:off x="4028" y="1942"/>
              <a:ext cx="1465"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tabLst>
                  <a:tab pos="666750" algn="l"/>
                </a:tabLst>
                <a:defRPr>
                  <a:solidFill>
                    <a:schemeClr val="tx1"/>
                  </a:solidFill>
                  <a:latin typeface="Arial" charset="0"/>
                </a:defRPr>
              </a:lvl1pPr>
              <a:lvl2pPr marL="742950" indent="-285750">
                <a:tabLst>
                  <a:tab pos="666750" algn="l"/>
                </a:tabLst>
                <a:defRPr>
                  <a:solidFill>
                    <a:schemeClr val="tx1"/>
                  </a:solidFill>
                  <a:latin typeface="Arial" charset="0"/>
                </a:defRPr>
              </a:lvl2pPr>
              <a:lvl3pPr marL="1143000" indent="-228600">
                <a:tabLst>
                  <a:tab pos="666750" algn="l"/>
                </a:tabLst>
                <a:defRPr>
                  <a:solidFill>
                    <a:schemeClr val="tx1"/>
                  </a:solidFill>
                  <a:latin typeface="Arial" charset="0"/>
                </a:defRPr>
              </a:lvl3pPr>
              <a:lvl4pPr marL="1600200" indent="-228600">
                <a:tabLst>
                  <a:tab pos="666750" algn="l"/>
                </a:tabLst>
                <a:defRPr>
                  <a:solidFill>
                    <a:schemeClr val="tx1"/>
                  </a:solidFill>
                  <a:latin typeface="Arial" charset="0"/>
                </a:defRPr>
              </a:lvl4pPr>
              <a:lvl5pPr marL="2057400" indent="-228600">
                <a:tabLst>
                  <a:tab pos="666750" algn="l"/>
                </a:tabLst>
                <a:defRPr>
                  <a:solidFill>
                    <a:schemeClr val="tx1"/>
                  </a:solidFill>
                  <a:latin typeface="Arial" charset="0"/>
                </a:defRPr>
              </a:lvl5pPr>
              <a:lvl6pPr marL="2514600" indent="-228600" eaLnBrk="0" fontAlgn="base" hangingPunct="0">
                <a:spcBef>
                  <a:spcPct val="0"/>
                </a:spcBef>
                <a:spcAft>
                  <a:spcPct val="0"/>
                </a:spcAft>
                <a:tabLst>
                  <a:tab pos="666750" algn="l"/>
                </a:tabLst>
                <a:defRPr>
                  <a:solidFill>
                    <a:schemeClr val="tx1"/>
                  </a:solidFill>
                  <a:latin typeface="Arial" charset="0"/>
                </a:defRPr>
              </a:lvl6pPr>
              <a:lvl7pPr marL="2971800" indent="-228600" eaLnBrk="0" fontAlgn="base" hangingPunct="0">
                <a:spcBef>
                  <a:spcPct val="0"/>
                </a:spcBef>
                <a:spcAft>
                  <a:spcPct val="0"/>
                </a:spcAft>
                <a:tabLst>
                  <a:tab pos="666750" algn="l"/>
                </a:tabLst>
                <a:defRPr>
                  <a:solidFill>
                    <a:schemeClr val="tx1"/>
                  </a:solidFill>
                  <a:latin typeface="Arial" charset="0"/>
                </a:defRPr>
              </a:lvl7pPr>
              <a:lvl8pPr marL="3429000" indent="-228600" eaLnBrk="0" fontAlgn="base" hangingPunct="0">
                <a:spcBef>
                  <a:spcPct val="0"/>
                </a:spcBef>
                <a:spcAft>
                  <a:spcPct val="0"/>
                </a:spcAft>
                <a:tabLst>
                  <a:tab pos="666750" algn="l"/>
                </a:tabLst>
                <a:defRPr>
                  <a:solidFill>
                    <a:schemeClr val="tx1"/>
                  </a:solidFill>
                  <a:latin typeface="Arial" charset="0"/>
                </a:defRPr>
              </a:lvl8pPr>
              <a:lvl9pPr marL="3886200" indent="-228600" eaLnBrk="0" fontAlgn="base" hangingPunct="0">
                <a:spcBef>
                  <a:spcPct val="0"/>
                </a:spcBef>
                <a:spcAft>
                  <a:spcPct val="0"/>
                </a:spcAft>
                <a:tabLst>
                  <a:tab pos="666750" algn="l"/>
                </a:tabLst>
                <a:defRPr>
                  <a:solidFill>
                    <a:schemeClr val="tx1"/>
                  </a:solidFill>
                  <a:latin typeface="Arial" charset="0"/>
                </a:defRPr>
              </a:lvl9pPr>
            </a:lstStyle>
            <a:p>
              <a:r>
                <a:rPr lang="en-US" altLang="da-DK" sz="1400" b="1"/>
                <a:t>m:m</a:t>
              </a:r>
            </a:p>
            <a:p>
              <a:r>
                <a:rPr lang="en-US" altLang="da-DK" sz="1400" b="1"/>
                <a:t>Many-to-many relationship</a:t>
              </a:r>
            </a:p>
          </p:txBody>
        </p:sp>
        <p:sp>
          <p:nvSpPr>
            <p:cNvPr id="3118" name="AutoShape 78"/>
            <p:cNvSpPr>
              <a:spLocks noChangeArrowheads="1"/>
            </p:cNvSpPr>
            <p:nvPr/>
          </p:nvSpPr>
          <p:spPr bwMode="auto">
            <a:xfrm>
              <a:off x="4108" y="2736"/>
              <a:ext cx="1076" cy="498"/>
            </a:xfrm>
            <a:prstGeom prst="wedgeRoundRectCallout">
              <a:avLst>
                <a:gd name="adj1" fmla="val -62523"/>
                <a:gd name="adj2" fmla="val -10321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A class contains:</a:t>
              </a:r>
            </a:p>
            <a:p>
              <a:r>
                <a:rPr lang="en-US" altLang="da-DK" sz="1400" b="1"/>
                <a:t>objects = entities </a:t>
              </a:r>
            </a:p>
            <a:p>
              <a:r>
                <a:rPr lang="en-US" altLang="da-DK" sz="1400" b="1">
                  <a:sym typeface="Symbol" pitchFamily="18" charset="2"/>
                </a:rPr>
                <a:t> </a:t>
              </a:r>
              <a:r>
                <a:rPr lang="en-US" altLang="da-DK" sz="1400" b="1"/>
                <a:t>records</a:t>
              </a:r>
            </a:p>
          </p:txBody>
        </p:sp>
        <p:sp>
          <p:nvSpPr>
            <p:cNvPr id="3119" name="Text Box 79"/>
            <p:cNvSpPr txBox="1">
              <a:spLocks noChangeArrowheads="1"/>
            </p:cNvSpPr>
            <p:nvPr/>
          </p:nvSpPr>
          <p:spPr bwMode="auto">
            <a:xfrm>
              <a:off x="4028" y="866"/>
              <a:ext cx="1078"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Class = entity class</a:t>
              </a:r>
            </a:p>
            <a:p>
              <a:r>
                <a:rPr lang="en-US" altLang="da-DK" sz="1400" b="1">
                  <a:sym typeface="Symbol" pitchFamily="18" charset="2"/>
                </a:rPr>
                <a:t> t</a:t>
              </a:r>
              <a:r>
                <a:rPr lang="en-US" altLang="da-DK" sz="1400" b="1"/>
                <a:t>able</a:t>
              </a:r>
            </a:p>
          </p:txBody>
        </p:sp>
        <p:sp>
          <p:nvSpPr>
            <p:cNvPr id="3120" name="Text Box 80"/>
            <p:cNvSpPr txBox="1">
              <a:spLocks noChangeArrowheads="1"/>
            </p:cNvSpPr>
            <p:nvPr/>
          </p:nvSpPr>
          <p:spPr bwMode="auto">
            <a:xfrm>
              <a:off x="3340" y="537"/>
              <a:ext cx="21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Entity-relationship data model</a:t>
              </a:r>
              <a:endParaRPr lang="en-US" altLang="da-DK" b="1">
                <a:latin typeface="Times New Roman" charset="0"/>
              </a:endParaRPr>
            </a:p>
          </p:txBody>
        </p:sp>
        <p:grpSp>
          <p:nvGrpSpPr>
            <p:cNvPr id="3121" name="Group 81"/>
            <p:cNvGrpSpPr>
              <a:grpSpLocks/>
            </p:cNvGrpSpPr>
            <p:nvPr/>
          </p:nvGrpSpPr>
          <p:grpSpPr bwMode="auto">
            <a:xfrm rot="5400000">
              <a:off x="3632" y="1515"/>
              <a:ext cx="113" cy="113"/>
              <a:chOff x="2971" y="2272"/>
              <a:chExt cx="113" cy="113"/>
            </a:xfrm>
          </p:grpSpPr>
          <p:grpSp>
            <p:nvGrpSpPr>
              <p:cNvPr id="3132" name="Group 82"/>
              <p:cNvGrpSpPr>
                <a:grpSpLocks noChangeAspect="1"/>
              </p:cNvGrpSpPr>
              <p:nvPr/>
            </p:nvGrpSpPr>
            <p:grpSpPr bwMode="auto">
              <a:xfrm>
                <a:off x="2971" y="2272"/>
                <a:ext cx="113" cy="113"/>
                <a:chOff x="4154" y="3590"/>
                <a:chExt cx="451" cy="520"/>
              </a:xfrm>
            </p:grpSpPr>
            <p:sp>
              <p:nvSpPr>
                <p:cNvPr id="3134" name="Line 83"/>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3135" name="Line 84"/>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3133" name="Line 85"/>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3122" name="Group 86"/>
            <p:cNvGrpSpPr>
              <a:grpSpLocks/>
            </p:cNvGrpSpPr>
            <p:nvPr/>
          </p:nvGrpSpPr>
          <p:grpSpPr bwMode="auto">
            <a:xfrm rot="5400000">
              <a:off x="3633" y="2210"/>
              <a:ext cx="113" cy="113"/>
              <a:chOff x="2971" y="2272"/>
              <a:chExt cx="113" cy="113"/>
            </a:xfrm>
          </p:grpSpPr>
          <p:grpSp>
            <p:nvGrpSpPr>
              <p:cNvPr id="3128" name="Group 87"/>
              <p:cNvGrpSpPr>
                <a:grpSpLocks noChangeAspect="1"/>
              </p:cNvGrpSpPr>
              <p:nvPr/>
            </p:nvGrpSpPr>
            <p:grpSpPr bwMode="auto">
              <a:xfrm>
                <a:off x="2971" y="2272"/>
                <a:ext cx="113" cy="113"/>
                <a:chOff x="4154" y="3590"/>
                <a:chExt cx="451" cy="520"/>
              </a:xfrm>
            </p:grpSpPr>
            <p:sp>
              <p:nvSpPr>
                <p:cNvPr id="3130" name="Line 88"/>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3131" name="Line 89"/>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3129" name="Line 90"/>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3123" name="Group 91"/>
            <p:cNvGrpSpPr>
              <a:grpSpLocks/>
            </p:cNvGrpSpPr>
            <p:nvPr/>
          </p:nvGrpSpPr>
          <p:grpSpPr bwMode="auto">
            <a:xfrm rot="-5400000">
              <a:off x="3633" y="1871"/>
              <a:ext cx="113" cy="113"/>
              <a:chOff x="2971" y="2272"/>
              <a:chExt cx="113" cy="113"/>
            </a:xfrm>
          </p:grpSpPr>
          <p:grpSp>
            <p:nvGrpSpPr>
              <p:cNvPr id="3124" name="Group 92"/>
              <p:cNvGrpSpPr>
                <a:grpSpLocks noChangeAspect="1"/>
              </p:cNvGrpSpPr>
              <p:nvPr/>
            </p:nvGrpSpPr>
            <p:grpSpPr bwMode="auto">
              <a:xfrm>
                <a:off x="2971" y="2272"/>
                <a:ext cx="113" cy="113"/>
                <a:chOff x="4154" y="3590"/>
                <a:chExt cx="451" cy="520"/>
              </a:xfrm>
            </p:grpSpPr>
            <p:sp>
              <p:nvSpPr>
                <p:cNvPr id="3126" name="Line 93"/>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3127" name="Line 94"/>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3125" name="Line 95"/>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sp>
        <p:nvSpPr>
          <p:cNvPr id="3109" name="Text Box 96"/>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73E1F2C4-D001-4080-AD31-2B33B764B9DC}" type="slidenum">
              <a:rPr lang="en-US" altLang="da-DK" sz="2400" b="1"/>
              <a:pPr/>
              <a:t>3</a:t>
            </a:fld>
            <a:r>
              <a:rPr lang="en-US" altLang="da-DK" sz="2400" b="1"/>
              <a:t>. </a:t>
            </a:r>
            <a:r>
              <a:rPr lang="da-DK" altLang="da-DK" sz="2400" b="1"/>
              <a:t>UID16.1</a:t>
            </a:r>
            <a:r>
              <a:rPr lang="en-US" altLang="da-DK" sz="2400" b="1"/>
              <a:t>  E/R data model for a hotel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27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68"/>
          <p:cNvGrpSpPr>
            <a:grpSpLocks/>
          </p:cNvGrpSpPr>
          <p:nvPr/>
        </p:nvGrpSpPr>
        <p:grpSpPr bwMode="auto">
          <a:xfrm>
            <a:off x="5302250" y="852488"/>
            <a:ext cx="3460750" cy="4281487"/>
            <a:chOff x="3340" y="537"/>
            <a:chExt cx="2180" cy="2697"/>
          </a:xfrm>
        </p:grpSpPr>
        <p:sp>
          <p:nvSpPr>
            <p:cNvPr id="4135" name="Rectangle 69"/>
            <p:cNvSpPr>
              <a:spLocks noChangeArrowheads="1"/>
            </p:cNvSpPr>
            <p:nvPr/>
          </p:nvSpPr>
          <p:spPr bwMode="auto">
            <a:xfrm>
              <a:off x="3405" y="1037"/>
              <a:ext cx="567"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sp>
          <p:nvSpPr>
            <p:cNvPr id="4136" name="Rectangle 70"/>
            <p:cNvSpPr>
              <a:spLocks noChangeArrowheads="1"/>
            </p:cNvSpPr>
            <p:nvPr/>
          </p:nvSpPr>
          <p:spPr bwMode="auto">
            <a:xfrm>
              <a:off x="3354" y="1640"/>
              <a:ext cx="670"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4137" name="Rectangle 71"/>
            <p:cNvSpPr>
              <a:spLocks noChangeArrowheads="1"/>
            </p:cNvSpPr>
            <p:nvPr/>
          </p:nvSpPr>
          <p:spPr bwMode="auto">
            <a:xfrm>
              <a:off x="3353" y="2317"/>
              <a:ext cx="672"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cxnSp>
          <p:nvCxnSpPr>
            <p:cNvPr id="4138" name="AutoShape 72"/>
            <p:cNvCxnSpPr>
              <a:cxnSpLocks noChangeShapeType="1"/>
              <a:stCxn id="4135" idx="2"/>
              <a:endCxn id="4158" idx="0"/>
            </p:cNvCxnSpPr>
            <p:nvPr/>
          </p:nvCxnSpPr>
          <p:spPr bwMode="auto">
            <a:xfrm flipH="1">
              <a:off x="3687" y="1287"/>
              <a:ext cx="2" cy="224"/>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39" name="AutoShape 73"/>
            <p:cNvCxnSpPr>
              <a:cxnSpLocks noChangeShapeType="1"/>
              <a:stCxn id="4150" idx="0"/>
              <a:endCxn id="4154" idx="0"/>
            </p:cNvCxnSpPr>
            <p:nvPr/>
          </p:nvCxnSpPr>
          <p:spPr bwMode="auto">
            <a:xfrm flipH="1">
              <a:off x="3688" y="1986"/>
              <a:ext cx="2" cy="22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40" name="Line 74"/>
            <p:cNvSpPr>
              <a:spLocks noChangeShapeType="1"/>
            </p:cNvSpPr>
            <p:nvPr/>
          </p:nvSpPr>
          <p:spPr bwMode="auto">
            <a:xfrm>
              <a:off x="3804" y="1764"/>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4141" name="Text Box 75"/>
            <p:cNvSpPr txBox="1">
              <a:spLocks noChangeArrowheads="1"/>
            </p:cNvSpPr>
            <p:nvPr/>
          </p:nvSpPr>
          <p:spPr bwMode="auto">
            <a:xfrm>
              <a:off x="4028" y="1318"/>
              <a:ext cx="1397"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tabLst>
                  <a:tab pos="666750" algn="l"/>
                </a:tabLst>
                <a:defRPr>
                  <a:solidFill>
                    <a:schemeClr val="tx1"/>
                  </a:solidFill>
                  <a:latin typeface="Arial" charset="0"/>
                </a:defRPr>
              </a:lvl1pPr>
              <a:lvl2pPr marL="742950" indent="-285750">
                <a:tabLst>
                  <a:tab pos="666750" algn="l"/>
                </a:tabLst>
                <a:defRPr>
                  <a:solidFill>
                    <a:schemeClr val="tx1"/>
                  </a:solidFill>
                  <a:latin typeface="Arial" charset="0"/>
                </a:defRPr>
              </a:lvl2pPr>
              <a:lvl3pPr marL="1143000" indent="-228600">
                <a:tabLst>
                  <a:tab pos="666750" algn="l"/>
                </a:tabLst>
                <a:defRPr>
                  <a:solidFill>
                    <a:schemeClr val="tx1"/>
                  </a:solidFill>
                  <a:latin typeface="Arial" charset="0"/>
                </a:defRPr>
              </a:lvl3pPr>
              <a:lvl4pPr marL="1600200" indent="-228600">
                <a:tabLst>
                  <a:tab pos="666750" algn="l"/>
                </a:tabLst>
                <a:defRPr>
                  <a:solidFill>
                    <a:schemeClr val="tx1"/>
                  </a:solidFill>
                  <a:latin typeface="Arial" charset="0"/>
                </a:defRPr>
              </a:lvl4pPr>
              <a:lvl5pPr marL="2057400" indent="-228600">
                <a:tabLst>
                  <a:tab pos="666750" algn="l"/>
                </a:tabLst>
                <a:defRPr>
                  <a:solidFill>
                    <a:schemeClr val="tx1"/>
                  </a:solidFill>
                  <a:latin typeface="Arial" charset="0"/>
                </a:defRPr>
              </a:lvl5pPr>
              <a:lvl6pPr marL="2514600" indent="-228600" eaLnBrk="0" fontAlgn="base" hangingPunct="0">
                <a:spcBef>
                  <a:spcPct val="0"/>
                </a:spcBef>
                <a:spcAft>
                  <a:spcPct val="0"/>
                </a:spcAft>
                <a:tabLst>
                  <a:tab pos="666750" algn="l"/>
                </a:tabLst>
                <a:defRPr>
                  <a:solidFill>
                    <a:schemeClr val="tx1"/>
                  </a:solidFill>
                  <a:latin typeface="Arial" charset="0"/>
                </a:defRPr>
              </a:lvl6pPr>
              <a:lvl7pPr marL="2971800" indent="-228600" eaLnBrk="0" fontAlgn="base" hangingPunct="0">
                <a:spcBef>
                  <a:spcPct val="0"/>
                </a:spcBef>
                <a:spcAft>
                  <a:spcPct val="0"/>
                </a:spcAft>
                <a:tabLst>
                  <a:tab pos="666750" algn="l"/>
                </a:tabLst>
                <a:defRPr>
                  <a:solidFill>
                    <a:schemeClr val="tx1"/>
                  </a:solidFill>
                  <a:latin typeface="Arial" charset="0"/>
                </a:defRPr>
              </a:lvl7pPr>
              <a:lvl8pPr marL="3429000" indent="-228600" eaLnBrk="0" fontAlgn="base" hangingPunct="0">
                <a:spcBef>
                  <a:spcPct val="0"/>
                </a:spcBef>
                <a:spcAft>
                  <a:spcPct val="0"/>
                </a:spcAft>
                <a:tabLst>
                  <a:tab pos="666750" algn="l"/>
                </a:tabLst>
                <a:defRPr>
                  <a:solidFill>
                    <a:schemeClr val="tx1"/>
                  </a:solidFill>
                  <a:latin typeface="Arial" charset="0"/>
                </a:defRPr>
              </a:lvl8pPr>
              <a:lvl9pPr marL="3886200" indent="-228600" eaLnBrk="0" fontAlgn="base" hangingPunct="0">
                <a:spcBef>
                  <a:spcPct val="0"/>
                </a:spcBef>
                <a:spcAft>
                  <a:spcPct val="0"/>
                </a:spcAft>
                <a:tabLst>
                  <a:tab pos="666750" algn="l"/>
                </a:tabLst>
                <a:defRPr>
                  <a:solidFill>
                    <a:schemeClr val="tx1"/>
                  </a:solidFill>
                  <a:latin typeface="Arial" charset="0"/>
                </a:defRPr>
              </a:lvl9pPr>
            </a:lstStyle>
            <a:p>
              <a:r>
                <a:rPr lang="en-US" altLang="da-DK" sz="1400" b="1"/>
                <a:t>1:m</a:t>
              </a:r>
            </a:p>
            <a:p>
              <a:r>
                <a:rPr lang="en-US" altLang="da-DK" sz="1400" b="1"/>
                <a:t>One-to-many relationship</a:t>
              </a:r>
            </a:p>
          </p:txBody>
        </p:sp>
        <p:sp>
          <p:nvSpPr>
            <p:cNvPr id="4142" name="Text Box 76"/>
            <p:cNvSpPr txBox="1">
              <a:spLocks noChangeArrowheads="1"/>
            </p:cNvSpPr>
            <p:nvPr/>
          </p:nvSpPr>
          <p:spPr bwMode="auto">
            <a:xfrm>
              <a:off x="4028" y="1942"/>
              <a:ext cx="1465"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tabLst>
                  <a:tab pos="666750" algn="l"/>
                </a:tabLst>
                <a:defRPr>
                  <a:solidFill>
                    <a:schemeClr val="tx1"/>
                  </a:solidFill>
                  <a:latin typeface="Arial" charset="0"/>
                </a:defRPr>
              </a:lvl1pPr>
              <a:lvl2pPr marL="742950" indent="-285750">
                <a:tabLst>
                  <a:tab pos="666750" algn="l"/>
                </a:tabLst>
                <a:defRPr>
                  <a:solidFill>
                    <a:schemeClr val="tx1"/>
                  </a:solidFill>
                  <a:latin typeface="Arial" charset="0"/>
                </a:defRPr>
              </a:lvl2pPr>
              <a:lvl3pPr marL="1143000" indent="-228600">
                <a:tabLst>
                  <a:tab pos="666750" algn="l"/>
                </a:tabLst>
                <a:defRPr>
                  <a:solidFill>
                    <a:schemeClr val="tx1"/>
                  </a:solidFill>
                  <a:latin typeface="Arial" charset="0"/>
                </a:defRPr>
              </a:lvl3pPr>
              <a:lvl4pPr marL="1600200" indent="-228600">
                <a:tabLst>
                  <a:tab pos="666750" algn="l"/>
                </a:tabLst>
                <a:defRPr>
                  <a:solidFill>
                    <a:schemeClr val="tx1"/>
                  </a:solidFill>
                  <a:latin typeface="Arial" charset="0"/>
                </a:defRPr>
              </a:lvl4pPr>
              <a:lvl5pPr marL="2057400" indent="-228600">
                <a:tabLst>
                  <a:tab pos="666750" algn="l"/>
                </a:tabLst>
                <a:defRPr>
                  <a:solidFill>
                    <a:schemeClr val="tx1"/>
                  </a:solidFill>
                  <a:latin typeface="Arial" charset="0"/>
                </a:defRPr>
              </a:lvl5pPr>
              <a:lvl6pPr marL="2514600" indent="-228600" eaLnBrk="0" fontAlgn="base" hangingPunct="0">
                <a:spcBef>
                  <a:spcPct val="0"/>
                </a:spcBef>
                <a:spcAft>
                  <a:spcPct val="0"/>
                </a:spcAft>
                <a:tabLst>
                  <a:tab pos="666750" algn="l"/>
                </a:tabLst>
                <a:defRPr>
                  <a:solidFill>
                    <a:schemeClr val="tx1"/>
                  </a:solidFill>
                  <a:latin typeface="Arial" charset="0"/>
                </a:defRPr>
              </a:lvl6pPr>
              <a:lvl7pPr marL="2971800" indent="-228600" eaLnBrk="0" fontAlgn="base" hangingPunct="0">
                <a:spcBef>
                  <a:spcPct val="0"/>
                </a:spcBef>
                <a:spcAft>
                  <a:spcPct val="0"/>
                </a:spcAft>
                <a:tabLst>
                  <a:tab pos="666750" algn="l"/>
                </a:tabLst>
                <a:defRPr>
                  <a:solidFill>
                    <a:schemeClr val="tx1"/>
                  </a:solidFill>
                  <a:latin typeface="Arial" charset="0"/>
                </a:defRPr>
              </a:lvl7pPr>
              <a:lvl8pPr marL="3429000" indent="-228600" eaLnBrk="0" fontAlgn="base" hangingPunct="0">
                <a:spcBef>
                  <a:spcPct val="0"/>
                </a:spcBef>
                <a:spcAft>
                  <a:spcPct val="0"/>
                </a:spcAft>
                <a:tabLst>
                  <a:tab pos="666750" algn="l"/>
                </a:tabLst>
                <a:defRPr>
                  <a:solidFill>
                    <a:schemeClr val="tx1"/>
                  </a:solidFill>
                  <a:latin typeface="Arial" charset="0"/>
                </a:defRPr>
              </a:lvl8pPr>
              <a:lvl9pPr marL="3886200" indent="-228600" eaLnBrk="0" fontAlgn="base" hangingPunct="0">
                <a:spcBef>
                  <a:spcPct val="0"/>
                </a:spcBef>
                <a:spcAft>
                  <a:spcPct val="0"/>
                </a:spcAft>
                <a:tabLst>
                  <a:tab pos="666750" algn="l"/>
                </a:tabLst>
                <a:defRPr>
                  <a:solidFill>
                    <a:schemeClr val="tx1"/>
                  </a:solidFill>
                  <a:latin typeface="Arial" charset="0"/>
                </a:defRPr>
              </a:lvl9pPr>
            </a:lstStyle>
            <a:p>
              <a:r>
                <a:rPr lang="en-US" altLang="da-DK" sz="1400" b="1"/>
                <a:t>m:m</a:t>
              </a:r>
            </a:p>
            <a:p>
              <a:r>
                <a:rPr lang="en-US" altLang="da-DK" sz="1400" b="1"/>
                <a:t>Many-to-many relationship</a:t>
              </a:r>
            </a:p>
          </p:txBody>
        </p:sp>
        <p:sp>
          <p:nvSpPr>
            <p:cNvPr id="4143" name="AutoShape 77"/>
            <p:cNvSpPr>
              <a:spLocks noChangeArrowheads="1"/>
            </p:cNvSpPr>
            <p:nvPr/>
          </p:nvSpPr>
          <p:spPr bwMode="auto">
            <a:xfrm>
              <a:off x="4108" y="2736"/>
              <a:ext cx="1076" cy="498"/>
            </a:xfrm>
            <a:prstGeom prst="wedgeRoundRectCallout">
              <a:avLst>
                <a:gd name="adj1" fmla="val -62523"/>
                <a:gd name="adj2" fmla="val -10321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A class contains:</a:t>
              </a:r>
            </a:p>
            <a:p>
              <a:r>
                <a:rPr lang="en-US" altLang="da-DK" sz="1400" b="1"/>
                <a:t>objects = entities </a:t>
              </a:r>
            </a:p>
            <a:p>
              <a:r>
                <a:rPr lang="en-US" altLang="da-DK" sz="1400" b="1">
                  <a:sym typeface="Symbol" pitchFamily="18" charset="2"/>
                </a:rPr>
                <a:t> </a:t>
              </a:r>
              <a:r>
                <a:rPr lang="en-US" altLang="da-DK" sz="1400" b="1"/>
                <a:t>records</a:t>
              </a:r>
            </a:p>
          </p:txBody>
        </p:sp>
        <p:sp>
          <p:nvSpPr>
            <p:cNvPr id="4144" name="Text Box 78"/>
            <p:cNvSpPr txBox="1">
              <a:spLocks noChangeArrowheads="1"/>
            </p:cNvSpPr>
            <p:nvPr/>
          </p:nvSpPr>
          <p:spPr bwMode="auto">
            <a:xfrm>
              <a:off x="4028" y="866"/>
              <a:ext cx="1078"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Class = entity class</a:t>
              </a:r>
            </a:p>
            <a:p>
              <a:r>
                <a:rPr lang="en-US" altLang="da-DK" sz="1400" b="1">
                  <a:sym typeface="Symbol" pitchFamily="18" charset="2"/>
                </a:rPr>
                <a:t> t</a:t>
              </a:r>
              <a:r>
                <a:rPr lang="en-US" altLang="da-DK" sz="1400" b="1"/>
                <a:t>able</a:t>
              </a:r>
            </a:p>
          </p:txBody>
        </p:sp>
        <p:sp>
          <p:nvSpPr>
            <p:cNvPr id="4145" name="Text Box 79"/>
            <p:cNvSpPr txBox="1">
              <a:spLocks noChangeArrowheads="1"/>
            </p:cNvSpPr>
            <p:nvPr/>
          </p:nvSpPr>
          <p:spPr bwMode="auto">
            <a:xfrm>
              <a:off x="3340" y="537"/>
              <a:ext cx="21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Entity-relationship data model</a:t>
              </a:r>
              <a:endParaRPr lang="en-US" altLang="da-DK" b="1">
                <a:latin typeface="Times New Roman" charset="0"/>
              </a:endParaRPr>
            </a:p>
          </p:txBody>
        </p:sp>
        <p:grpSp>
          <p:nvGrpSpPr>
            <p:cNvPr id="4146" name="Group 80"/>
            <p:cNvGrpSpPr>
              <a:grpSpLocks/>
            </p:cNvGrpSpPr>
            <p:nvPr/>
          </p:nvGrpSpPr>
          <p:grpSpPr bwMode="auto">
            <a:xfrm rot="5400000">
              <a:off x="3632" y="1515"/>
              <a:ext cx="113" cy="113"/>
              <a:chOff x="2971" y="2272"/>
              <a:chExt cx="113" cy="113"/>
            </a:xfrm>
          </p:grpSpPr>
          <p:grpSp>
            <p:nvGrpSpPr>
              <p:cNvPr id="4157" name="Group 81"/>
              <p:cNvGrpSpPr>
                <a:grpSpLocks noChangeAspect="1"/>
              </p:cNvGrpSpPr>
              <p:nvPr/>
            </p:nvGrpSpPr>
            <p:grpSpPr bwMode="auto">
              <a:xfrm>
                <a:off x="2971" y="2272"/>
                <a:ext cx="113" cy="113"/>
                <a:chOff x="4154" y="3590"/>
                <a:chExt cx="451" cy="520"/>
              </a:xfrm>
            </p:grpSpPr>
            <p:sp>
              <p:nvSpPr>
                <p:cNvPr id="4159" name="Line 82"/>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60" name="Line 83"/>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4158" name="Line 84"/>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4147" name="Group 85"/>
            <p:cNvGrpSpPr>
              <a:grpSpLocks/>
            </p:cNvGrpSpPr>
            <p:nvPr/>
          </p:nvGrpSpPr>
          <p:grpSpPr bwMode="auto">
            <a:xfrm rot="5400000">
              <a:off x="3633" y="2210"/>
              <a:ext cx="113" cy="113"/>
              <a:chOff x="2971" y="2272"/>
              <a:chExt cx="113" cy="113"/>
            </a:xfrm>
          </p:grpSpPr>
          <p:grpSp>
            <p:nvGrpSpPr>
              <p:cNvPr id="4153" name="Group 86"/>
              <p:cNvGrpSpPr>
                <a:grpSpLocks noChangeAspect="1"/>
              </p:cNvGrpSpPr>
              <p:nvPr/>
            </p:nvGrpSpPr>
            <p:grpSpPr bwMode="auto">
              <a:xfrm>
                <a:off x="2971" y="2272"/>
                <a:ext cx="113" cy="113"/>
                <a:chOff x="4154" y="3590"/>
                <a:chExt cx="451" cy="520"/>
              </a:xfrm>
            </p:grpSpPr>
            <p:sp>
              <p:nvSpPr>
                <p:cNvPr id="4155" name="Line 87"/>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56" name="Line 88"/>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4154" name="Line 89"/>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4148" name="Group 90"/>
            <p:cNvGrpSpPr>
              <a:grpSpLocks/>
            </p:cNvGrpSpPr>
            <p:nvPr/>
          </p:nvGrpSpPr>
          <p:grpSpPr bwMode="auto">
            <a:xfrm rot="-5400000">
              <a:off x="3633" y="1871"/>
              <a:ext cx="113" cy="113"/>
              <a:chOff x="2971" y="2272"/>
              <a:chExt cx="113" cy="113"/>
            </a:xfrm>
          </p:grpSpPr>
          <p:grpSp>
            <p:nvGrpSpPr>
              <p:cNvPr id="4149" name="Group 91"/>
              <p:cNvGrpSpPr>
                <a:grpSpLocks noChangeAspect="1"/>
              </p:cNvGrpSpPr>
              <p:nvPr/>
            </p:nvGrpSpPr>
            <p:grpSpPr bwMode="auto">
              <a:xfrm>
                <a:off x="2971" y="2272"/>
                <a:ext cx="113" cy="113"/>
                <a:chOff x="4154" y="3590"/>
                <a:chExt cx="451" cy="520"/>
              </a:xfrm>
            </p:grpSpPr>
            <p:sp>
              <p:nvSpPr>
                <p:cNvPr id="4151" name="Line 92"/>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52" name="Line 93"/>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4150" name="Line 94"/>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sp>
        <p:nvSpPr>
          <p:cNvPr id="4099" name="Text Box 95"/>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A0D9769A-BC78-4FA4-8109-D469D2A684CB}" type="slidenum">
              <a:rPr lang="en-US" altLang="da-DK" sz="2400" b="1"/>
              <a:pPr/>
              <a:t>4</a:t>
            </a:fld>
            <a:r>
              <a:rPr lang="en-US" altLang="da-DK" sz="2400" b="1"/>
              <a:t>. Extra: </a:t>
            </a:r>
            <a:r>
              <a:rPr lang="da-DK" altLang="da-DK" sz="2400" b="1"/>
              <a:t>Some index cards</a:t>
            </a:r>
            <a:endParaRPr lang="en-US" altLang="da-DK" sz="2400" b="1"/>
          </a:p>
        </p:txBody>
      </p:sp>
      <p:grpSp>
        <p:nvGrpSpPr>
          <p:cNvPr id="4100" name="Group 115"/>
          <p:cNvGrpSpPr>
            <a:grpSpLocks/>
          </p:cNvGrpSpPr>
          <p:nvPr/>
        </p:nvGrpSpPr>
        <p:grpSpPr bwMode="auto">
          <a:xfrm>
            <a:off x="561975" y="692150"/>
            <a:ext cx="2714625" cy="1641475"/>
            <a:chOff x="354" y="436"/>
            <a:chExt cx="1710" cy="1034"/>
          </a:xfrm>
        </p:grpSpPr>
        <p:sp>
          <p:nvSpPr>
            <p:cNvPr id="4130" name="Rectangle 2"/>
            <p:cNvSpPr>
              <a:spLocks noChangeArrowheads="1"/>
            </p:cNvSpPr>
            <p:nvPr/>
          </p:nvSpPr>
          <p:spPr bwMode="auto">
            <a:xfrm>
              <a:off x="354" y="436"/>
              <a:ext cx="1710" cy="1034"/>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Guest</a:t>
              </a:r>
              <a:endParaRPr lang="en-US" altLang="da-DK"/>
            </a:p>
            <a:p>
              <a:pPr>
                <a:spcAft>
                  <a:spcPct val="20000"/>
                </a:spcAft>
              </a:pPr>
              <a:r>
                <a:rPr lang="en-US" altLang="da-DK"/>
                <a:t>Name:</a:t>
              </a:r>
            </a:p>
            <a:p>
              <a:pPr>
                <a:spcAft>
                  <a:spcPct val="20000"/>
                </a:spcAft>
              </a:pPr>
              <a:r>
                <a:rPr lang="en-US" altLang="da-DK"/>
                <a:t>Address:</a:t>
              </a:r>
            </a:p>
            <a:p>
              <a:pPr>
                <a:spcAft>
                  <a:spcPct val="20000"/>
                </a:spcAft>
              </a:pPr>
              <a:r>
                <a:rPr lang="en-US" altLang="da-DK"/>
                <a:t>Phone:</a:t>
              </a:r>
            </a:p>
            <a:p>
              <a:pPr>
                <a:spcAft>
                  <a:spcPct val="20000"/>
                </a:spcAft>
              </a:pPr>
              <a:r>
                <a:rPr lang="en-US" altLang="da-DK"/>
                <a:t>Passport: </a:t>
              </a:r>
            </a:p>
          </p:txBody>
        </p:sp>
        <p:sp>
          <p:nvSpPr>
            <p:cNvPr id="4131" name="Text Box 96"/>
            <p:cNvSpPr txBox="1">
              <a:spLocks noChangeArrowheads="1"/>
            </p:cNvSpPr>
            <p:nvPr/>
          </p:nvSpPr>
          <p:spPr bwMode="auto">
            <a:xfrm>
              <a:off x="1066" y="666"/>
              <a:ext cx="943"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John Simpson</a:t>
              </a:r>
            </a:p>
          </p:txBody>
        </p:sp>
        <p:sp>
          <p:nvSpPr>
            <p:cNvPr id="4132" name="Text Box 97"/>
            <p:cNvSpPr txBox="1">
              <a:spLocks noChangeArrowheads="1"/>
            </p:cNvSpPr>
            <p:nvPr/>
          </p:nvSpPr>
          <p:spPr bwMode="auto">
            <a:xfrm>
              <a:off x="1066" y="869"/>
              <a:ext cx="943"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456 Orange …</a:t>
              </a:r>
            </a:p>
          </p:txBody>
        </p:sp>
        <p:sp>
          <p:nvSpPr>
            <p:cNvPr id="4133" name="Text Box 98"/>
            <p:cNvSpPr txBox="1">
              <a:spLocks noChangeArrowheads="1"/>
            </p:cNvSpPr>
            <p:nvPr/>
          </p:nvSpPr>
          <p:spPr bwMode="auto">
            <a:xfrm>
              <a:off x="1066" y="1073"/>
              <a:ext cx="943"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23 558 …</a:t>
              </a:r>
            </a:p>
          </p:txBody>
        </p:sp>
        <p:sp>
          <p:nvSpPr>
            <p:cNvPr id="4134" name="Text Box 99"/>
            <p:cNvSpPr txBox="1">
              <a:spLocks noChangeArrowheads="1"/>
            </p:cNvSpPr>
            <p:nvPr/>
          </p:nvSpPr>
          <p:spPr bwMode="auto">
            <a:xfrm>
              <a:off x="1066" y="1277"/>
              <a:ext cx="943"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 </a:t>
              </a:r>
            </a:p>
          </p:txBody>
        </p:sp>
      </p:grpSp>
      <p:grpSp>
        <p:nvGrpSpPr>
          <p:cNvPr id="4101" name="Group 114"/>
          <p:cNvGrpSpPr>
            <a:grpSpLocks/>
          </p:cNvGrpSpPr>
          <p:nvPr/>
        </p:nvGrpSpPr>
        <p:grpSpPr bwMode="auto">
          <a:xfrm>
            <a:off x="1042988" y="4543425"/>
            <a:ext cx="2160587" cy="1971675"/>
            <a:chOff x="1519" y="2659"/>
            <a:chExt cx="1361" cy="1242"/>
          </a:xfrm>
        </p:grpSpPr>
        <p:sp>
          <p:nvSpPr>
            <p:cNvPr id="4123" name="Rectangle 100"/>
            <p:cNvSpPr>
              <a:spLocks noChangeArrowheads="1"/>
            </p:cNvSpPr>
            <p:nvPr/>
          </p:nvSpPr>
          <p:spPr bwMode="auto">
            <a:xfrm>
              <a:off x="1519" y="2659"/>
              <a:ext cx="1361" cy="1242"/>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Room</a:t>
              </a:r>
              <a:endParaRPr lang="en-US" altLang="da-DK"/>
            </a:p>
            <a:p>
              <a:pPr>
                <a:spcAft>
                  <a:spcPct val="20000"/>
                </a:spcAft>
              </a:pPr>
              <a:r>
                <a:rPr lang="en-US" altLang="da-DK"/>
                <a:t>roomID:</a:t>
              </a:r>
            </a:p>
            <a:p>
              <a:pPr>
                <a:spcAft>
                  <a:spcPct val="20000"/>
                </a:spcAft>
              </a:pPr>
              <a:r>
                <a:rPr lang="en-US" altLang="da-DK"/>
                <a:t>bedCount:</a:t>
              </a:r>
            </a:p>
            <a:p>
              <a:pPr>
                <a:spcAft>
                  <a:spcPct val="20000"/>
                </a:spcAft>
              </a:pPr>
              <a:r>
                <a:rPr lang="en-US" altLang="da-DK"/>
                <a:t>Type:</a:t>
              </a:r>
            </a:p>
            <a:p>
              <a:pPr>
                <a:spcAft>
                  <a:spcPct val="20000"/>
                </a:spcAft>
              </a:pPr>
              <a:r>
                <a:rPr lang="en-US" altLang="da-DK"/>
                <a:t>Price 1:</a:t>
              </a:r>
            </a:p>
            <a:p>
              <a:pPr>
                <a:spcAft>
                  <a:spcPct val="20000"/>
                </a:spcAft>
              </a:pPr>
              <a:r>
                <a:rPr lang="en-US" altLang="da-DK"/>
                <a:t>Price 2: </a:t>
              </a:r>
            </a:p>
          </p:txBody>
        </p:sp>
        <p:sp>
          <p:nvSpPr>
            <p:cNvPr id="4124" name="Line 101"/>
            <p:cNvSpPr>
              <a:spLocks noChangeShapeType="1"/>
            </p:cNvSpPr>
            <p:nvPr/>
          </p:nvSpPr>
          <p:spPr bwMode="auto">
            <a:xfrm>
              <a:off x="1921" y="3810"/>
              <a:ext cx="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4125" name="Text Box 102"/>
            <p:cNvSpPr txBox="1">
              <a:spLocks noChangeArrowheads="1"/>
            </p:cNvSpPr>
            <p:nvPr/>
          </p:nvSpPr>
          <p:spPr bwMode="auto">
            <a:xfrm>
              <a:off x="2231" y="2889"/>
              <a:ext cx="558"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spcBef>
                  <a:spcPct val="50000"/>
                </a:spcBef>
              </a:pPr>
              <a:r>
                <a:rPr lang="da-DK" altLang="da-DK" sz="1600"/>
                <a:t>12</a:t>
              </a:r>
            </a:p>
          </p:txBody>
        </p:sp>
        <p:sp>
          <p:nvSpPr>
            <p:cNvPr id="4126" name="Text Box 103"/>
            <p:cNvSpPr txBox="1">
              <a:spLocks noChangeArrowheads="1"/>
            </p:cNvSpPr>
            <p:nvPr/>
          </p:nvSpPr>
          <p:spPr bwMode="auto">
            <a:xfrm>
              <a:off x="2231" y="3092"/>
              <a:ext cx="558"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spcBef>
                  <a:spcPct val="50000"/>
                </a:spcBef>
              </a:pPr>
              <a:r>
                <a:rPr lang="da-DK" altLang="da-DK" sz="1600"/>
                <a:t>2</a:t>
              </a:r>
            </a:p>
          </p:txBody>
        </p:sp>
        <p:sp>
          <p:nvSpPr>
            <p:cNvPr id="4127" name="Text Box 104"/>
            <p:cNvSpPr txBox="1">
              <a:spLocks noChangeArrowheads="1"/>
            </p:cNvSpPr>
            <p:nvPr/>
          </p:nvSpPr>
          <p:spPr bwMode="auto">
            <a:xfrm>
              <a:off x="2231" y="3296"/>
              <a:ext cx="558"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Double</a:t>
              </a:r>
            </a:p>
          </p:txBody>
        </p:sp>
        <p:sp>
          <p:nvSpPr>
            <p:cNvPr id="4128" name="Text Box 105"/>
            <p:cNvSpPr txBox="1">
              <a:spLocks noChangeArrowheads="1"/>
            </p:cNvSpPr>
            <p:nvPr/>
          </p:nvSpPr>
          <p:spPr bwMode="auto">
            <a:xfrm>
              <a:off x="2231" y="3500"/>
              <a:ext cx="558"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spcBef>
                  <a:spcPct val="50000"/>
                </a:spcBef>
              </a:pPr>
              <a:r>
                <a:rPr lang="da-DK" altLang="da-DK" sz="1600"/>
                <a:t> 80</a:t>
              </a:r>
            </a:p>
          </p:txBody>
        </p:sp>
        <p:sp>
          <p:nvSpPr>
            <p:cNvPr id="4129" name="Text Box 106"/>
            <p:cNvSpPr txBox="1">
              <a:spLocks noChangeArrowheads="1"/>
            </p:cNvSpPr>
            <p:nvPr/>
          </p:nvSpPr>
          <p:spPr bwMode="auto">
            <a:xfrm>
              <a:off x="2231" y="3700"/>
              <a:ext cx="558"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a:spcBef>
                  <a:spcPct val="50000"/>
                </a:spcBef>
              </a:pPr>
              <a:r>
                <a:rPr lang="da-DK" altLang="da-DK" sz="1600"/>
                <a:t> 60</a:t>
              </a:r>
            </a:p>
          </p:txBody>
        </p:sp>
      </p:grpSp>
      <p:grpSp>
        <p:nvGrpSpPr>
          <p:cNvPr id="4102" name="Group 116"/>
          <p:cNvGrpSpPr>
            <a:grpSpLocks/>
          </p:cNvGrpSpPr>
          <p:nvPr/>
        </p:nvGrpSpPr>
        <p:grpSpPr bwMode="auto">
          <a:xfrm>
            <a:off x="561975" y="2520950"/>
            <a:ext cx="1778000" cy="1789113"/>
            <a:chOff x="354" y="1570"/>
            <a:chExt cx="1120" cy="1127"/>
          </a:xfrm>
        </p:grpSpPr>
        <p:sp>
          <p:nvSpPr>
            <p:cNvPr id="4119" name="Rectangle 108"/>
            <p:cNvSpPr>
              <a:spLocks noChangeArrowheads="1"/>
            </p:cNvSpPr>
            <p:nvPr/>
          </p:nvSpPr>
          <p:spPr bwMode="auto">
            <a:xfrm>
              <a:off x="354" y="1570"/>
              <a:ext cx="1120" cy="112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Stay</a:t>
              </a:r>
              <a:endParaRPr lang="en-US" altLang="da-DK"/>
            </a:p>
            <a:p>
              <a:pPr>
                <a:spcAft>
                  <a:spcPct val="20000"/>
                </a:spcAft>
              </a:pPr>
              <a:r>
                <a:rPr lang="en-US" altLang="da-DK"/>
                <a:t>Pay by:</a:t>
              </a:r>
            </a:p>
            <a:p>
              <a:pPr>
                <a:spcAft>
                  <a:spcPct val="20000"/>
                </a:spcAft>
              </a:pPr>
              <a:r>
                <a:rPr lang="en-US" altLang="da-DK"/>
                <a:t>Date    Room</a:t>
              </a:r>
            </a:p>
            <a:p>
              <a:pPr>
                <a:spcAft>
                  <a:spcPct val="20000"/>
                </a:spcAft>
              </a:pPr>
              <a:endParaRPr lang="en-US" altLang="da-DK"/>
            </a:p>
          </p:txBody>
        </p:sp>
        <p:sp>
          <p:nvSpPr>
            <p:cNvPr id="4120" name="Text Box 109"/>
            <p:cNvSpPr txBox="1">
              <a:spLocks noChangeArrowheads="1"/>
            </p:cNvSpPr>
            <p:nvPr/>
          </p:nvSpPr>
          <p:spPr bwMode="auto">
            <a:xfrm>
              <a:off x="930" y="1616"/>
              <a:ext cx="453"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9802</a:t>
              </a:r>
            </a:p>
          </p:txBody>
        </p:sp>
        <p:sp>
          <p:nvSpPr>
            <p:cNvPr id="4121" name="Text Box 110"/>
            <p:cNvSpPr txBox="1">
              <a:spLocks noChangeArrowheads="1"/>
            </p:cNvSpPr>
            <p:nvPr/>
          </p:nvSpPr>
          <p:spPr bwMode="auto">
            <a:xfrm>
              <a:off x="408" y="2160"/>
              <a:ext cx="975" cy="48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tabLst>
                  <a:tab pos="895350" algn="l"/>
                </a:tabLst>
                <a:defRPr>
                  <a:solidFill>
                    <a:schemeClr val="tx1"/>
                  </a:solidFill>
                  <a:latin typeface="Arial" charset="0"/>
                </a:defRPr>
              </a:lvl1pPr>
              <a:lvl2pPr marL="742950" indent="-285750">
                <a:tabLst>
                  <a:tab pos="895350" algn="l"/>
                </a:tabLst>
                <a:defRPr>
                  <a:solidFill>
                    <a:schemeClr val="tx1"/>
                  </a:solidFill>
                  <a:latin typeface="Arial" charset="0"/>
                </a:defRPr>
              </a:lvl2pPr>
              <a:lvl3pPr marL="1143000" indent="-228600">
                <a:tabLst>
                  <a:tab pos="895350" algn="l"/>
                </a:tabLst>
                <a:defRPr>
                  <a:solidFill>
                    <a:schemeClr val="tx1"/>
                  </a:solidFill>
                  <a:latin typeface="Arial" charset="0"/>
                </a:defRPr>
              </a:lvl3pPr>
              <a:lvl4pPr marL="1600200" indent="-228600">
                <a:tabLst>
                  <a:tab pos="895350" algn="l"/>
                </a:tabLst>
                <a:defRPr>
                  <a:solidFill>
                    <a:schemeClr val="tx1"/>
                  </a:solidFill>
                  <a:latin typeface="Arial" charset="0"/>
                </a:defRPr>
              </a:lvl4pPr>
              <a:lvl5pPr marL="2057400" indent="-228600">
                <a:tabLst>
                  <a:tab pos="895350" algn="l"/>
                </a:tabLst>
                <a:defRPr>
                  <a:solidFill>
                    <a:schemeClr val="tx1"/>
                  </a:solidFill>
                  <a:latin typeface="Arial" charset="0"/>
                </a:defRPr>
              </a:lvl5pPr>
              <a:lvl6pPr marL="2514600" indent="-228600" eaLnBrk="0" fontAlgn="base" hangingPunct="0">
                <a:spcBef>
                  <a:spcPct val="0"/>
                </a:spcBef>
                <a:spcAft>
                  <a:spcPct val="0"/>
                </a:spcAft>
                <a:tabLst>
                  <a:tab pos="895350" algn="l"/>
                </a:tabLst>
                <a:defRPr>
                  <a:solidFill>
                    <a:schemeClr val="tx1"/>
                  </a:solidFill>
                  <a:latin typeface="Arial" charset="0"/>
                </a:defRPr>
              </a:lvl6pPr>
              <a:lvl7pPr marL="2971800" indent="-228600" eaLnBrk="0" fontAlgn="base" hangingPunct="0">
                <a:spcBef>
                  <a:spcPct val="0"/>
                </a:spcBef>
                <a:spcAft>
                  <a:spcPct val="0"/>
                </a:spcAft>
                <a:tabLst>
                  <a:tab pos="895350" algn="l"/>
                </a:tabLst>
                <a:defRPr>
                  <a:solidFill>
                    <a:schemeClr val="tx1"/>
                  </a:solidFill>
                  <a:latin typeface="Arial" charset="0"/>
                </a:defRPr>
              </a:lvl7pPr>
              <a:lvl8pPr marL="3429000" indent="-228600" eaLnBrk="0" fontAlgn="base" hangingPunct="0">
                <a:spcBef>
                  <a:spcPct val="0"/>
                </a:spcBef>
                <a:spcAft>
                  <a:spcPct val="0"/>
                </a:spcAft>
                <a:tabLst>
                  <a:tab pos="895350" algn="l"/>
                </a:tabLst>
                <a:defRPr>
                  <a:solidFill>
                    <a:schemeClr val="tx1"/>
                  </a:solidFill>
                  <a:latin typeface="Arial" charset="0"/>
                </a:defRPr>
              </a:lvl8pPr>
              <a:lvl9pPr marL="3886200" indent="-228600" eaLnBrk="0" fontAlgn="base" hangingPunct="0">
                <a:spcBef>
                  <a:spcPct val="0"/>
                </a:spcBef>
                <a:spcAft>
                  <a:spcPct val="0"/>
                </a:spcAft>
                <a:tabLst>
                  <a:tab pos="895350" algn="l"/>
                </a:tabLst>
                <a:defRPr>
                  <a:solidFill>
                    <a:schemeClr val="tx1"/>
                  </a:solidFill>
                  <a:latin typeface="Arial" charset="0"/>
                </a:defRPr>
              </a:lvl9pPr>
            </a:lstStyle>
            <a:p>
              <a:r>
                <a:rPr lang="da-DK" altLang="da-DK" sz="1600"/>
                <a:t>23/8	12</a:t>
              </a:r>
            </a:p>
            <a:p>
              <a:r>
                <a:rPr lang="da-DK" altLang="da-DK" sz="1600"/>
                <a:t>24/8	12</a:t>
              </a:r>
            </a:p>
            <a:p>
              <a:r>
                <a:rPr lang="da-DK" altLang="da-DK" sz="1600"/>
                <a:t>24/8	11</a:t>
              </a:r>
            </a:p>
          </p:txBody>
        </p:sp>
        <p:sp>
          <p:nvSpPr>
            <p:cNvPr id="4122" name="Text Box 113"/>
            <p:cNvSpPr txBox="1">
              <a:spLocks noChangeArrowheads="1"/>
            </p:cNvSpPr>
            <p:nvPr/>
          </p:nvSpPr>
          <p:spPr bwMode="auto">
            <a:xfrm>
              <a:off x="930" y="1797"/>
              <a:ext cx="453" cy="172"/>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da-DK" altLang="da-DK" sz="1600"/>
                <a:t>visa</a:t>
              </a:r>
            </a:p>
          </p:txBody>
        </p:sp>
      </p:grpSp>
      <p:sp>
        <p:nvSpPr>
          <p:cNvPr id="4103" name="Freeform 117"/>
          <p:cNvSpPr>
            <a:spLocks/>
          </p:cNvSpPr>
          <p:nvPr/>
        </p:nvSpPr>
        <p:spPr bwMode="auto">
          <a:xfrm>
            <a:off x="2524125" y="1876425"/>
            <a:ext cx="1409700" cy="1438275"/>
          </a:xfrm>
          <a:custGeom>
            <a:avLst/>
            <a:gdLst>
              <a:gd name="T0" fmla="*/ 0 w 888"/>
              <a:gd name="T1" fmla="*/ 2147483647 h 906"/>
              <a:gd name="T2" fmla="*/ 2147483647 w 888"/>
              <a:gd name="T3" fmla="*/ 0 h 906"/>
              <a:gd name="T4" fmla="*/ 0 60000 65536"/>
              <a:gd name="T5" fmla="*/ 0 60000 65536"/>
            </a:gdLst>
            <a:ahLst/>
            <a:cxnLst>
              <a:cxn ang="T4">
                <a:pos x="T0" y="T1"/>
              </a:cxn>
              <a:cxn ang="T5">
                <a:pos x="T2" y="T3"/>
              </a:cxn>
            </a:cxnLst>
            <a:rect l="0" t="0" r="r" b="b"/>
            <a:pathLst>
              <a:path w="888" h="906">
                <a:moveTo>
                  <a:pt x="0" y="906"/>
                </a:moveTo>
                <a:cubicBezTo>
                  <a:pt x="888" y="876"/>
                  <a:pt x="852" y="0"/>
                  <a:pt x="486" y="0"/>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nvGrpSpPr>
          <p:cNvPr id="4104" name="Group 118"/>
          <p:cNvGrpSpPr>
            <a:grpSpLocks/>
          </p:cNvGrpSpPr>
          <p:nvPr/>
        </p:nvGrpSpPr>
        <p:grpSpPr bwMode="auto">
          <a:xfrm flipH="1">
            <a:off x="2344738" y="3213100"/>
            <a:ext cx="179387" cy="179388"/>
            <a:chOff x="4785" y="3022"/>
            <a:chExt cx="113" cy="113"/>
          </a:xfrm>
        </p:grpSpPr>
        <p:sp>
          <p:nvSpPr>
            <p:cNvPr id="4116" name="Line 119"/>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17" name="Line 120"/>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18" name="Line 121"/>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4105" name="Group 122"/>
          <p:cNvGrpSpPr>
            <a:grpSpLocks/>
          </p:cNvGrpSpPr>
          <p:nvPr/>
        </p:nvGrpSpPr>
        <p:grpSpPr bwMode="auto">
          <a:xfrm flipH="1">
            <a:off x="2339975" y="3860800"/>
            <a:ext cx="179388" cy="179388"/>
            <a:chOff x="4785" y="3022"/>
            <a:chExt cx="113" cy="113"/>
          </a:xfrm>
        </p:grpSpPr>
        <p:sp>
          <p:nvSpPr>
            <p:cNvPr id="4113" name="Line 123"/>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14" name="Line 124"/>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15" name="Line 125"/>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4106" name="Group 126"/>
          <p:cNvGrpSpPr>
            <a:grpSpLocks/>
          </p:cNvGrpSpPr>
          <p:nvPr/>
        </p:nvGrpSpPr>
        <p:grpSpPr bwMode="auto">
          <a:xfrm flipH="1">
            <a:off x="3203575" y="5229225"/>
            <a:ext cx="179388" cy="179388"/>
            <a:chOff x="4785" y="3022"/>
            <a:chExt cx="113" cy="113"/>
          </a:xfrm>
        </p:grpSpPr>
        <p:sp>
          <p:nvSpPr>
            <p:cNvPr id="4110" name="Line 127"/>
            <p:cNvSpPr>
              <a:spLocks noChangeAspect="1" noChangeShapeType="1"/>
            </p:cNvSpPr>
            <p:nvPr/>
          </p:nvSpPr>
          <p:spPr bwMode="auto">
            <a:xfrm rot="16200000" flipH="1">
              <a:off x="4813" y="3050"/>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11" name="Line 128"/>
            <p:cNvSpPr>
              <a:spLocks noChangeAspect="1" noChangeShapeType="1"/>
            </p:cNvSpPr>
            <p:nvPr/>
          </p:nvSpPr>
          <p:spPr bwMode="auto">
            <a:xfrm rot="-5400000">
              <a:off x="4813" y="2994"/>
              <a:ext cx="57" cy="11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4112" name="Line 129"/>
            <p:cNvSpPr>
              <a:spLocks noChangeAspect="1" noChangeShapeType="1"/>
            </p:cNvSpPr>
            <p:nvPr/>
          </p:nvSpPr>
          <p:spPr bwMode="auto">
            <a:xfrm rot="-5400000">
              <a:off x="4844" y="302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4107" name="Freeform 130"/>
          <p:cNvSpPr>
            <a:spLocks/>
          </p:cNvSpPr>
          <p:nvPr/>
        </p:nvSpPr>
        <p:spPr bwMode="auto">
          <a:xfrm>
            <a:off x="2514600" y="3943350"/>
            <a:ext cx="1733550" cy="1371600"/>
          </a:xfrm>
          <a:custGeom>
            <a:avLst/>
            <a:gdLst>
              <a:gd name="T0" fmla="*/ 2147483647 w 1092"/>
              <a:gd name="T1" fmla="*/ 2147483647 h 864"/>
              <a:gd name="T2" fmla="*/ 0 w 1092"/>
              <a:gd name="T3" fmla="*/ 2147483647 h 864"/>
              <a:gd name="T4" fmla="*/ 0 60000 65536"/>
              <a:gd name="T5" fmla="*/ 0 60000 65536"/>
            </a:gdLst>
            <a:ahLst/>
            <a:cxnLst>
              <a:cxn ang="T4">
                <a:pos x="T0" y="T1"/>
              </a:cxn>
              <a:cxn ang="T5">
                <a:pos x="T2" y="T3"/>
              </a:cxn>
            </a:cxnLst>
            <a:rect l="0" t="0" r="r" b="b"/>
            <a:pathLst>
              <a:path w="1092" h="864">
                <a:moveTo>
                  <a:pt x="540" y="864"/>
                </a:moveTo>
                <a:cubicBezTo>
                  <a:pt x="954" y="852"/>
                  <a:pt x="1092" y="0"/>
                  <a:pt x="0" y="6"/>
                </a:cubicBezTo>
              </a:path>
            </a:pathLst>
          </a:custGeom>
          <a:noFill/>
          <a:ln w="28575"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248963" name="AutoShape 131"/>
          <p:cNvSpPr>
            <a:spLocks noChangeArrowheads="1"/>
          </p:cNvSpPr>
          <p:nvPr/>
        </p:nvSpPr>
        <p:spPr bwMode="auto">
          <a:xfrm>
            <a:off x="3419475" y="3141663"/>
            <a:ext cx="1728788" cy="896937"/>
          </a:xfrm>
          <a:prstGeom prst="wedgeRoundRectCallout">
            <a:avLst>
              <a:gd name="adj1" fmla="val -125481"/>
              <a:gd name="adj2" fmla="val 20514"/>
              <a:gd name="adj3" fmla="val 16667"/>
            </a:avLst>
          </a:prstGeom>
          <a:solidFill>
            <a:srgbClr val="FFFF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E/R model:</a:t>
            </a:r>
          </a:p>
          <a:p>
            <a:pPr algn="ctr"/>
            <a:r>
              <a:rPr lang="en-US" altLang="da-DK" sz="1600" b="1"/>
              <a:t>Lists forbidden </a:t>
            </a:r>
            <a:br>
              <a:rPr lang="en-US" altLang="da-DK" sz="1600" b="1"/>
            </a:br>
            <a:r>
              <a:rPr lang="en-US" altLang="da-DK" sz="1600" b="1"/>
              <a:t>on a card</a:t>
            </a:r>
          </a:p>
        </p:txBody>
      </p:sp>
      <p:sp>
        <p:nvSpPr>
          <p:cNvPr id="248964" name="AutoShape 132"/>
          <p:cNvSpPr>
            <a:spLocks noChangeArrowheads="1"/>
          </p:cNvSpPr>
          <p:nvPr/>
        </p:nvSpPr>
        <p:spPr bwMode="auto">
          <a:xfrm>
            <a:off x="4211638" y="4518025"/>
            <a:ext cx="1728787" cy="625475"/>
          </a:xfrm>
          <a:prstGeom prst="wedgeRoundRectCallout">
            <a:avLst>
              <a:gd name="adj1" fmla="val -70384"/>
              <a:gd name="adj2" fmla="val -47824"/>
              <a:gd name="adj3" fmla="val 16667"/>
            </a:avLst>
          </a:prstGeom>
          <a:solidFill>
            <a:srgbClr val="FFFF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600" b="1"/>
              <a:t>Put the </a:t>
            </a:r>
            <a:r>
              <a:rPr lang="en-US" altLang="da-DK" sz="1600" b="1" i="1"/>
              <a:t>date</a:t>
            </a:r>
            <a:r>
              <a:rPr lang="en-US" altLang="da-DK" sz="1600" b="1"/>
              <a:t> here?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896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89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963" grpId="0" animBg="1"/>
      <p:bldP spid="24896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9B9DBECB-801C-4096-84EB-ED555D5D605F}" type="slidenum">
              <a:rPr lang="en-US" altLang="da-DK" sz="2400" b="1"/>
              <a:pPr/>
              <a:t>5</a:t>
            </a:fld>
            <a:r>
              <a:rPr lang="en-US" altLang="da-DK" sz="2400" b="1"/>
              <a:t>. </a:t>
            </a:r>
            <a:r>
              <a:rPr lang="da-DK" altLang="da-DK" sz="2400" b="1"/>
              <a:t>UID16.2</a:t>
            </a:r>
            <a:r>
              <a:rPr lang="en-US" altLang="da-DK" sz="2400" b="1"/>
              <a:t>  Attributes and keys</a:t>
            </a:r>
          </a:p>
        </p:txBody>
      </p:sp>
      <p:sp>
        <p:nvSpPr>
          <p:cNvPr id="5123" name="Text Box 3"/>
          <p:cNvSpPr txBox="1">
            <a:spLocks noChangeArrowheads="1"/>
          </p:cNvSpPr>
          <p:nvPr/>
        </p:nvSpPr>
        <p:spPr bwMode="auto">
          <a:xfrm>
            <a:off x="2960688" y="1295400"/>
            <a:ext cx="1449387"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name, address,</a:t>
            </a:r>
          </a:p>
          <a:p>
            <a:r>
              <a:rPr lang="en-US" altLang="da-DK" sz="1400" b="1"/>
              <a:t>phone, passport</a:t>
            </a:r>
          </a:p>
        </p:txBody>
      </p:sp>
      <p:sp>
        <p:nvSpPr>
          <p:cNvPr id="5124" name="Text Box 4"/>
          <p:cNvSpPr txBox="1">
            <a:spLocks noChangeArrowheads="1"/>
          </p:cNvSpPr>
          <p:nvPr/>
        </p:nvSpPr>
        <p:spPr bwMode="auto">
          <a:xfrm>
            <a:off x="2859088" y="2743200"/>
            <a:ext cx="1697037"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u="sng"/>
              <a:t>stayID</a:t>
            </a:r>
            <a:r>
              <a:rPr lang="en-US" altLang="da-DK" sz="1400" b="1"/>
              <a:t>, paymethod,</a:t>
            </a:r>
          </a:p>
        </p:txBody>
      </p:sp>
      <p:sp>
        <p:nvSpPr>
          <p:cNvPr id="5125" name="Text Box 5"/>
          <p:cNvSpPr txBox="1">
            <a:spLocks noChangeArrowheads="1"/>
          </p:cNvSpPr>
          <p:nvPr/>
        </p:nvSpPr>
        <p:spPr bwMode="auto">
          <a:xfrm>
            <a:off x="2667000" y="4683125"/>
            <a:ext cx="20812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u="sng"/>
              <a:t>roomID</a:t>
            </a:r>
            <a:r>
              <a:rPr lang="en-US" altLang="da-DK" sz="1400" b="1"/>
              <a:t>, bedCount, type</a:t>
            </a:r>
          </a:p>
          <a:p>
            <a:r>
              <a:rPr lang="en-US" altLang="da-DK" sz="1400" b="1"/>
              <a:t>price1, price2</a:t>
            </a:r>
          </a:p>
        </p:txBody>
      </p:sp>
      <p:sp>
        <p:nvSpPr>
          <p:cNvPr id="5126" name="Text Box 7"/>
          <p:cNvSpPr txBox="1">
            <a:spLocks noChangeArrowheads="1"/>
          </p:cNvSpPr>
          <p:nvPr/>
        </p:nvSpPr>
        <p:spPr bwMode="auto">
          <a:xfrm>
            <a:off x="2590800" y="838200"/>
            <a:ext cx="21463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b="1"/>
              <a:t>Fields = attributes</a:t>
            </a:r>
            <a:endParaRPr lang="en-US" altLang="da-DK" b="1">
              <a:latin typeface="Times New Roman" charset="0"/>
            </a:endParaRPr>
          </a:p>
        </p:txBody>
      </p:sp>
      <p:sp>
        <p:nvSpPr>
          <p:cNvPr id="156680" name="AutoShape 8"/>
          <p:cNvSpPr>
            <a:spLocks noChangeArrowheads="1"/>
          </p:cNvSpPr>
          <p:nvPr/>
        </p:nvSpPr>
        <p:spPr bwMode="auto">
          <a:xfrm>
            <a:off x="6172200" y="1905000"/>
            <a:ext cx="2057400" cy="561975"/>
          </a:xfrm>
          <a:prstGeom prst="wedgeRoundRectCallout">
            <a:avLst>
              <a:gd name="adj1" fmla="val -183875"/>
              <a:gd name="adj2" fmla="val 94634"/>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Key field:</a:t>
            </a:r>
          </a:p>
          <a:p>
            <a:r>
              <a:rPr lang="en-US" altLang="da-DK" sz="1400" b="1"/>
              <a:t>Unique identification</a:t>
            </a:r>
          </a:p>
        </p:txBody>
      </p:sp>
      <p:grpSp>
        <p:nvGrpSpPr>
          <p:cNvPr id="5128" name="Group 9"/>
          <p:cNvGrpSpPr>
            <a:grpSpLocks/>
          </p:cNvGrpSpPr>
          <p:nvPr/>
        </p:nvGrpSpPr>
        <p:grpSpPr bwMode="auto">
          <a:xfrm>
            <a:off x="4552950" y="1320800"/>
            <a:ext cx="1695450" cy="3784600"/>
            <a:chOff x="2868" y="832"/>
            <a:chExt cx="1068" cy="2384"/>
          </a:xfrm>
        </p:grpSpPr>
        <p:sp>
          <p:nvSpPr>
            <p:cNvPr id="5197" name="Rectangle 10"/>
            <p:cNvSpPr>
              <a:spLocks noChangeArrowheads="1"/>
            </p:cNvSpPr>
            <p:nvPr/>
          </p:nvSpPr>
          <p:spPr bwMode="auto">
            <a:xfrm>
              <a:off x="3318" y="845"/>
              <a:ext cx="567"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sp>
          <p:nvSpPr>
            <p:cNvPr id="5198" name="Rectangle 11"/>
            <p:cNvSpPr>
              <a:spLocks noChangeArrowheads="1"/>
            </p:cNvSpPr>
            <p:nvPr/>
          </p:nvSpPr>
          <p:spPr bwMode="auto">
            <a:xfrm>
              <a:off x="3266" y="1822"/>
              <a:ext cx="670"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5199" name="Rectangle 12"/>
            <p:cNvSpPr>
              <a:spLocks noChangeArrowheads="1"/>
            </p:cNvSpPr>
            <p:nvPr/>
          </p:nvSpPr>
          <p:spPr bwMode="auto">
            <a:xfrm>
              <a:off x="3264" y="2979"/>
              <a:ext cx="672"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cxnSp>
          <p:nvCxnSpPr>
            <p:cNvPr id="5200" name="AutoShape 13"/>
            <p:cNvCxnSpPr>
              <a:cxnSpLocks noChangeShapeType="1"/>
              <a:stCxn id="5197" idx="2"/>
              <a:endCxn id="5198" idx="0"/>
            </p:cNvCxnSpPr>
            <p:nvPr/>
          </p:nvCxnSpPr>
          <p:spPr bwMode="auto">
            <a:xfrm flipH="1">
              <a:off x="3601" y="1095"/>
              <a:ext cx="1" cy="71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01" name="AutoShape 14"/>
            <p:cNvCxnSpPr>
              <a:cxnSpLocks noChangeShapeType="1"/>
              <a:stCxn id="5198" idx="2"/>
              <a:endCxn id="5199" idx="0"/>
            </p:cNvCxnSpPr>
            <p:nvPr/>
          </p:nvCxnSpPr>
          <p:spPr bwMode="auto">
            <a:xfrm flipH="1">
              <a:off x="3600" y="2072"/>
              <a:ext cx="1" cy="89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02" name="Line 15"/>
            <p:cNvSpPr>
              <a:spLocks noChangeShapeType="1"/>
            </p:cNvSpPr>
            <p:nvPr/>
          </p:nvSpPr>
          <p:spPr bwMode="auto">
            <a:xfrm>
              <a:off x="3720" y="1946"/>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5203" name="Group 16"/>
            <p:cNvGrpSpPr>
              <a:grpSpLocks/>
            </p:cNvGrpSpPr>
            <p:nvPr/>
          </p:nvGrpSpPr>
          <p:grpSpPr bwMode="auto">
            <a:xfrm flipV="1">
              <a:off x="3532" y="2069"/>
              <a:ext cx="128" cy="106"/>
              <a:chOff x="1918" y="3762"/>
              <a:chExt cx="128" cy="106"/>
            </a:xfrm>
          </p:grpSpPr>
          <p:sp>
            <p:nvSpPr>
              <p:cNvPr id="5213" name="Line 17"/>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214" name="Line 18"/>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5204" name="Group 19"/>
            <p:cNvGrpSpPr>
              <a:grpSpLocks/>
            </p:cNvGrpSpPr>
            <p:nvPr/>
          </p:nvGrpSpPr>
          <p:grpSpPr bwMode="auto">
            <a:xfrm>
              <a:off x="3531" y="2864"/>
              <a:ext cx="128" cy="106"/>
              <a:chOff x="1918" y="3762"/>
              <a:chExt cx="128" cy="106"/>
            </a:xfrm>
          </p:grpSpPr>
          <p:sp>
            <p:nvSpPr>
              <p:cNvPr id="5211" name="Line 20"/>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212" name="Line 21"/>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5205" name="Group 22"/>
            <p:cNvGrpSpPr>
              <a:grpSpLocks/>
            </p:cNvGrpSpPr>
            <p:nvPr/>
          </p:nvGrpSpPr>
          <p:grpSpPr bwMode="auto">
            <a:xfrm>
              <a:off x="3536" y="1708"/>
              <a:ext cx="128" cy="106"/>
              <a:chOff x="1918" y="3762"/>
              <a:chExt cx="128" cy="106"/>
            </a:xfrm>
          </p:grpSpPr>
          <p:sp>
            <p:nvSpPr>
              <p:cNvPr id="5209" name="Line 23"/>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210" name="Line 24"/>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5206" name="Freeform 25"/>
            <p:cNvSpPr>
              <a:spLocks/>
            </p:cNvSpPr>
            <p:nvPr/>
          </p:nvSpPr>
          <p:spPr bwMode="auto">
            <a:xfrm>
              <a:off x="2868" y="832"/>
              <a:ext cx="492" cy="122"/>
            </a:xfrm>
            <a:custGeom>
              <a:avLst/>
              <a:gdLst>
                <a:gd name="T0" fmla="*/ 0 w 492"/>
                <a:gd name="T1" fmla="*/ 96 h 122"/>
                <a:gd name="T2" fmla="*/ 492 w 492"/>
                <a:gd name="T3" fmla="*/ 122 h 122"/>
                <a:gd name="T4" fmla="*/ 0 60000 65536"/>
                <a:gd name="T5" fmla="*/ 0 60000 65536"/>
              </a:gdLst>
              <a:ahLst/>
              <a:cxnLst>
                <a:cxn ang="T4">
                  <a:pos x="T0" y="T1"/>
                </a:cxn>
                <a:cxn ang="T5">
                  <a:pos x="T2" y="T3"/>
                </a:cxn>
              </a:cxnLst>
              <a:rect l="0" t="0" r="r" b="b"/>
              <a:pathLst>
                <a:path w="492" h="122">
                  <a:moveTo>
                    <a:pt x="0" y="96"/>
                  </a:moveTo>
                  <a:cubicBezTo>
                    <a:pt x="140" y="20"/>
                    <a:pt x="328" y="0"/>
                    <a:pt x="492" y="122"/>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207" name="Freeform 26"/>
            <p:cNvSpPr>
              <a:spLocks/>
            </p:cNvSpPr>
            <p:nvPr/>
          </p:nvSpPr>
          <p:spPr bwMode="auto">
            <a:xfrm>
              <a:off x="2924" y="2928"/>
              <a:ext cx="380" cy="160"/>
            </a:xfrm>
            <a:custGeom>
              <a:avLst/>
              <a:gdLst>
                <a:gd name="T0" fmla="*/ 0 w 380"/>
                <a:gd name="T1" fmla="*/ 60 h 160"/>
                <a:gd name="T2" fmla="*/ 380 w 380"/>
                <a:gd name="T3" fmla="*/ 160 h 160"/>
                <a:gd name="T4" fmla="*/ 0 60000 65536"/>
                <a:gd name="T5" fmla="*/ 0 60000 65536"/>
              </a:gdLst>
              <a:ahLst/>
              <a:cxnLst>
                <a:cxn ang="T4">
                  <a:pos x="T0" y="T1"/>
                </a:cxn>
                <a:cxn ang="T5">
                  <a:pos x="T2" y="T3"/>
                </a:cxn>
              </a:cxnLst>
              <a:rect l="0" t="0" r="r" b="b"/>
              <a:pathLst>
                <a:path w="380" h="160">
                  <a:moveTo>
                    <a:pt x="0" y="60"/>
                  </a:moveTo>
                  <a:cubicBezTo>
                    <a:pt x="168" y="0"/>
                    <a:pt x="260" y="48"/>
                    <a:pt x="380" y="160"/>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208" name="Freeform 27"/>
            <p:cNvSpPr>
              <a:spLocks/>
            </p:cNvSpPr>
            <p:nvPr/>
          </p:nvSpPr>
          <p:spPr bwMode="auto">
            <a:xfrm>
              <a:off x="2888" y="1780"/>
              <a:ext cx="424" cy="206"/>
            </a:xfrm>
            <a:custGeom>
              <a:avLst/>
              <a:gdLst>
                <a:gd name="T0" fmla="*/ 0 w 424"/>
                <a:gd name="T1" fmla="*/ 48 h 206"/>
                <a:gd name="T2" fmla="*/ 424 w 424"/>
                <a:gd name="T3" fmla="*/ 206 h 206"/>
                <a:gd name="T4" fmla="*/ 0 60000 65536"/>
                <a:gd name="T5" fmla="*/ 0 60000 65536"/>
              </a:gdLst>
              <a:ahLst/>
              <a:cxnLst>
                <a:cxn ang="T4">
                  <a:pos x="T0" y="T1"/>
                </a:cxn>
                <a:cxn ang="T5">
                  <a:pos x="T2" y="T3"/>
                </a:cxn>
              </a:cxnLst>
              <a:rect l="0" t="0" r="r" b="b"/>
              <a:pathLst>
                <a:path w="424" h="206">
                  <a:moveTo>
                    <a:pt x="0" y="48"/>
                  </a:moveTo>
                  <a:cubicBezTo>
                    <a:pt x="200" y="0"/>
                    <a:pt x="336" y="72"/>
                    <a:pt x="424" y="206"/>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5129" name="Rectangle 28"/>
          <p:cNvSpPr>
            <a:spLocks noChangeArrowheads="1"/>
          </p:cNvSpPr>
          <p:nvPr/>
        </p:nvSpPr>
        <p:spPr bwMode="auto">
          <a:xfrm>
            <a:off x="561975" y="1138238"/>
            <a:ext cx="1608138" cy="79375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Guests</a:t>
            </a:r>
          </a:p>
        </p:txBody>
      </p:sp>
      <p:sp>
        <p:nvSpPr>
          <p:cNvPr id="5130" name="Rectangle 29"/>
          <p:cNvSpPr>
            <a:spLocks noChangeArrowheads="1"/>
          </p:cNvSpPr>
          <p:nvPr/>
        </p:nvSpPr>
        <p:spPr bwMode="auto">
          <a:xfrm>
            <a:off x="561975" y="2768600"/>
            <a:ext cx="1608138" cy="823913"/>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210000"/>
              </a:lnSpc>
            </a:pPr>
            <a:r>
              <a:rPr lang="en-US" altLang="da-DK" b="1"/>
              <a:t>  </a:t>
            </a:r>
          </a:p>
        </p:txBody>
      </p:sp>
      <p:sp>
        <p:nvSpPr>
          <p:cNvPr id="5131" name="Rectangle 30"/>
          <p:cNvSpPr>
            <a:spLocks noChangeArrowheads="1"/>
          </p:cNvSpPr>
          <p:nvPr/>
        </p:nvSpPr>
        <p:spPr bwMode="auto">
          <a:xfrm>
            <a:off x="561975" y="4570413"/>
            <a:ext cx="1608138" cy="811212"/>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US" altLang="da-DK" b="1"/>
          </a:p>
          <a:p>
            <a:pPr algn="ctr">
              <a:lnSpc>
                <a:spcPct val="150000"/>
              </a:lnSpc>
            </a:pPr>
            <a:r>
              <a:rPr lang="en-US" altLang="da-DK" b="1"/>
              <a:t>Rooms</a:t>
            </a:r>
          </a:p>
        </p:txBody>
      </p:sp>
      <p:sp>
        <p:nvSpPr>
          <p:cNvPr id="5132" name="Line 31"/>
          <p:cNvSpPr>
            <a:spLocks noChangeShapeType="1"/>
          </p:cNvSpPr>
          <p:nvPr/>
        </p:nvSpPr>
        <p:spPr bwMode="auto">
          <a:xfrm>
            <a:off x="1200150" y="2574925"/>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5133" name="Line 32"/>
          <p:cNvSpPr>
            <a:spLocks noChangeShapeType="1"/>
          </p:cNvSpPr>
          <p:nvPr/>
        </p:nvSpPr>
        <p:spPr bwMode="auto">
          <a:xfrm>
            <a:off x="801688" y="1828800"/>
            <a:ext cx="168275" cy="10572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34" name="Line 33"/>
          <p:cNvSpPr>
            <a:spLocks noChangeShapeType="1"/>
          </p:cNvSpPr>
          <p:nvPr/>
        </p:nvSpPr>
        <p:spPr bwMode="auto">
          <a:xfrm flipH="1" flipV="1">
            <a:off x="915988" y="2565400"/>
            <a:ext cx="312737" cy="3206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35" name="Line 34"/>
          <p:cNvSpPr>
            <a:spLocks noChangeShapeType="1"/>
          </p:cNvSpPr>
          <p:nvPr/>
        </p:nvSpPr>
        <p:spPr bwMode="auto">
          <a:xfrm flipV="1">
            <a:off x="696913" y="2574925"/>
            <a:ext cx="219075" cy="32067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36" name="Line 35"/>
          <p:cNvSpPr>
            <a:spLocks noChangeShapeType="1"/>
          </p:cNvSpPr>
          <p:nvPr/>
        </p:nvSpPr>
        <p:spPr bwMode="auto">
          <a:xfrm flipH="1" flipV="1">
            <a:off x="1512888" y="1817688"/>
            <a:ext cx="247650" cy="10683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37" name="Line 36"/>
          <p:cNvSpPr>
            <a:spLocks noChangeShapeType="1"/>
          </p:cNvSpPr>
          <p:nvPr/>
        </p:nvSpPr>
        <p:spPr bwMode="auto">
          <a:xfrm flipH="1">
            <a:off x="1485900" y="2565400"/>
            <a:ext cx="190500" cy="330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38" name="Line 37"/>
          <p:cNvSpPr>
            <a:spLocks noChangeShapeType="1"/>
          </p:cNvSpPr>
          <p:nvPr/>
        </p:nvSpPr>
        <p:spPr bwMode="auto">
          <a:xfrm>
            <a:off x="1676400" y="2555875"/>
            <a:ext cx="333375" cy="330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39" name="Line 38"/>
          <p:cNvSpPr>
            <a:spLocks noChangeShapeType="1"/>
          </p:cNvSpPr>
          <p:nvPr/>
        </p:nvSpPr>
        <p:spPr bwMode="auto">
          <a:xfrm>
            <a:off x="1238250" y="4349750"/>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5140" name="Line 39"/>
          <p:cNvSpPr>
            <a:spLocks noChangeShapeType="1"/>
          </p:cNvSpPr>
          <p:nvPr/>
        </p:nvSpPr>
        <p:spPr bwMode="auto">
          <a:xfrm>
            <a:off x="1238250" y="3203575"/>
            <a:ext cx="247650"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1" name="Line 40"/>
          <p:cNvSpPr>
            <a:spLocks noChangeShapeType="1"/>
          </p:cNvSpPr>
          <p:nvPr/>
        </p:nvSpPr>
        <p:spPr bwMode="auto">
          <a:xfrm flipH="1" flipV="1">
            <a:off x="1243013" y="3178175"/>
            <a:ext cx="517525" cy="1492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2" name="Line 41"/>
          <p:cNvSpPr>
            <a:spLocks noChangeShapeType="1"/>
          </p:cNvSpPr>
          <p:nvPr/>
        </p:nvSpPr>
        <p:spPr bwMode="auto">
          <a:xfrm flipH="1" flipV="1">
            <a:off x="1228725" y="3178175"/>
            <a:ext cx="9525" cy="14827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3" name="Line 42"/>
          <p:cNvSpPr>
            <a:spLocks noChangeShapeType="1"/>
          </p:cNvSpPr>
          <p:nvPr/>
        </p:nvSpPr>
        <p:spPr bwMode="auto">
          <a:xfrm flipV="1">
            <a:off x="1760538" y="3203575"/>
            <a:ext cx="249237"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4" name="Line 43"/>
          <p:cNvSpPr>
            <a:spLocks noChangeShapeType="1"/>
          </p:cNvSpPr>
          <p:nvPr/>
        </p:nvSpPr>
        <p:spPr bwMode="auto">
          <a:xfrm flipH="1">
            <a:off x="1485900" y="3203575"/>
            <a:ext cx="523875"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5" name="Line 44"/>
          <p:cNvSpPr>
            <a:spLocks noChangeShapeType="1"/>
          </p:cNvSpPr>
          <p:nvPr/>
        </p:nvSpPr>
        <p:spPr bwMode="auto">
          <a:xfrm flipH="1">
            <a:off x="2009775" y="3203575"/>
            <a:ext cx="17463"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6" name="Line 45"/>
          <p:cNvSpPr>
            <a:spLocks noChangeShapeType="1"/>
          </p:cNvSpPr>
          <p:nvPr/>
        </p:nvSpPr>
        <p:spPr bwMode="auto">
          <a:xfrm>
            <a:off x="696913" y="3203575"/>
            <a:ext cx="273050" cy="14668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5147" name="Line 46"/>
          <p:cNvSpPr>
            <a:spLocks noChangeShapeType="1"/>
          </p:cNvSpPr>
          <p:nvPr/>
        </p:nvSpPr>
        <p:spPr bwMode="auto">
          <a:xfrm flipH="1" flipV="1">
            <a:off x="722313" y="3203575"/>
            <a:ext cx="506412" cy="14557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grpSp>
        <p:nvGrpSpPr>
          <p:cNvPr id="5148" name="Group 47"/>
          <p:cNvGrpSpPr>
            <a:grpSpLocks/>
          </p:cNvGrpSpPr>
          <p:nvPr/>
        </p:nvGrpSpPr>
        <p:grpSpPr bwMode="auto">
          <a:xfrm>
            <a:off x="746125" y="1470025"/>
            <a:ext cx="1166813" cy="392113"/>
            <a:chOff x="558" y="1118"/>
            <a:chExt cx="735" cy="247"/>
          </a:xfrm>
        </p:grpSpPr>
        <p:sp>
          <p:nvSpPr>
            <p:cNvPr id="5189" name="Oval 48"/>
            <p:cNvSpPr>
              <a:spLocks noChangeArrowheads="1"/>
            </p:cNvSpPr>
            <p:nvPr/>
          </p:nvSpPr>
          <p:spPr bwMode="auto">
            <a:xfrm>
              <a:off x="807"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0" name="Oval 49"/>
            <p:cNvSpPr>
              <a:spLocks noChangeArrowheads="1"/>
            </p:cNvSpPr>
            <p:nvPr/>
          </p:nvSpPr>
          <p:spPr bwMode="auto">
            <a:xfrm>
              <a:off x="584"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1" name="Oval 50"/>
            <p:cNvSpPr>
              <a:spLocks noChangeArrowheads="1"/>
            </p:cNvSpPr>
            <p:nvPr/>
          </p:nvSpPr>
          <p:spPr bwMode="auto">
            <a:xfrm>
              <a:off x="1254"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2" name="Oval 51"/>
            <p:cNvSpPr>
              <a:spLocks noChangeArrowheads="1"/>
            </p:cNvSpPr>
            <p:nvPr/>
          </p:nvSpPr>
          <p:spPr bwMode="auto">
            <a:xfrm>
              <a:off x="1030" y="1325"/>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3" name="AutoShape 52"/>
            <p:cNvSpPr>
              <a:spLocks noChangeArrowheads="1"/>
            </p:cNvSpPr>
            <p:nvPr/>
          </p:nvSpPr>
          <p:spPr bwMode="auto">
            <a:xfrm rot="16200000" flipH="1">
              <a:off x="1137"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4" name="AutoShape 53"/>
            <p:cNvSpPr>
              <a:spLocks noChangeArrowheads="1"/>
            </p:cNvSpPr>
            <p:nvPr/>
          </p:nvSpPr>
          <p:spPr bwMode="auto">
            <a:xfrm rot="16200000" flipH="1">
              <a:off x="912"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5" name="AutoShape 54"/>
            <p:cNvSpPr>
              <a:spLocks noChangeArrowheads="1"/>
            </p:cNvSpPr>
            <p:nvPr/>
          </p:nvSpPr>
          <p:spPr bwMode="auto">
            <a:xfrm rot="16200000" flipH="1">
              <a:off x="692"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96" name="AutoShape 55"/>
            <p:cNvSpPr>
              <a:spLocks noChangeArrowheads="1"/>
            </p:cNvSpPr>
            <p:nvPr/>
          </p:nvSpPr>
          <p:spPr bwMode="auto">
            <a:xfrm rot="16200000" flipH="1">
              <a:off x="467" y="1209"/>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5149" name="AutoShape 56"/>
          <p:cNvSpPr>
            <a:spLocks noChangeArrowheads="1"/>
          </p:cNvSpPr>
          <p:nvPr/>
        </p:nvSpPr>
        <p:spPr bwMode="auto">
          <a:xfrm rot="16200000" flipH="1">
            <a:off x="1816101" y="47752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50" name="AutoShape 57"/>
          <p:cNvSpPr>
            <a:spLocks noChangeArrowheads="1"/>
          </p:cNvSpPr>
          <p:nvPr/>
        </p:nvSpPr>
        <p:spPr bwMode="auto">
          <a:xfrm rot="16200000" flipH="1">
            <a:off x="1554163" y="4775200"/>
            <a:ext cx="392112" cy="103188"/>
          </a:xfrm>
          <a:prstGeom prst="parallelogram">
            <a:avLst>
              <a:gd name="adj" fmla="val 86537"/>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51" name="AutoShape 58"/>
          <p:cNvSpPr>
            <a:spLocks noChangeArrowheads="1"/>
          </p:cNvSpPr>
          <p:nvPr/>
        </p:nvSpPr>
        <p:spPr bwMode="auto">
          <a:xfrm rot="16200000" flipH="1">
            <a:off x="1293813" y="4775200"/>
            <a:ext cx="392112" cy="103188"/>
          </a:xfrm>
          <a:prstGeom prst="parallelogram">
            <a:avLst>
              <a:gd name="adj" fmla="val 86537"/>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52" name="AutoShape 59"/>
          <p:cNvSpPr>
            <a:spLocks noChangeArrowheads="1"/>
          </p:cNvSpPr>
          <p:nvPr/>
        </p:nvSpPr>
        <p:spPr bwMode="auto">
          <a:xfrm rot="16200000" flipH="1">
            <a:off x="1031876" y="47752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53" name="AutoShape 60"/>
          <p:cNvSpPr>
            <a:spLocks noChangeArrowheads="1"/>
          </p:cNvSpPr>
          <p:nvPr/>
        </p:nvSpPr>
        <p:spPr bwMode="auto">
          <a:xfrm rot="16200000" flipH="1">
            <a:off x="771526" y="47752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5154" name="Group 61"/>
          <p:cNvGrpSpPr>
            <a:grpSpLocks/>
          </p:cNvGrpSpPr>
          <p:nvPr/>
        </p:nvGrpSpPr>
        <p:grpSpPr bwMode="auto">
          <a:xfrm>
            <a:off x="696913" y="4660900"/>
            <a:ext cx="1330325" cy="25400"/>
            <a:chOff x="527" y="3128"/>
            <a:chExt cx="838" cy="16"/>
          </a:xfrm>
        </p:grpSpPr>
        <p:sp>
          <p:nvSpPr>
            <p:cNvPr id="5183" name="Oval 62"/>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4" name="Oval 63"/>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5" name="Oval 64"/>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6" name="Oval 65"/>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7" name="Oval 66"/>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8" name="Oval 67"/>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5155" name="AutoShape 68"/>
          <p:cNvSpPr>
            <a:spLocks noChangeArrowheads="1"/>
          </p:cNvSpPr>
          <p:nvPr/>
        </p:nvSpPr>
        <p:spPr bwMode="auto">
          <a:xfrm rot="16200000" flipH="1">
            <a:off x="511176" y="4775200"/>
            <a:ext cx="392112" cy="103187"/>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5156" name="Group 69"/>
          <p:cNvGrpSpPr>
            <a:grpSpLocks/>
          </p:cNvGrpSpPr>
          <p:nvPr/>
        </p:nvGrpSpPr>
        <p:grpSpPr bwMode="auto">
          <a:xfrm>
            <a:off x="655638" y="2844800"/>
            <a:ext cx="1408112" cy="392113"/>
            <a:chOff x="501" y="3109"/>
            <a:chExt cx="887" cy="247"/>
          </a:xfrm>
        </p:grpSpPr>
        <p:sp>
          <p:nvSpPr>
            <p:cNvPr id="5171" name="Oval 70"/>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2" name="AutoShape 71"/>
            <p:cNvSpPr>
              <a:spLocks noChangeArrowheads="1"/>
            </p:cNvSpPr>
            <p:nvPr/>
          </p:nvSpPr>
          <p:spPr bwMode="auto">
            <a:xfrm rot="16200000" flipH="1">
              <a:off x="1232"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3" name="Oval 72"/>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4" name="AutoShape 73"/>
            <p:cNvSpPr>
              <a:spLocks noChangeArrowheads="1"/>
            </p:cNvSpPr>
            <p:nvPr/>
          </p:nvSpPr>
          <p:spPr bwMode="auto">
            <a:xfrm rot="16200000" flipH="1">
              <a:off x="1067"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5" name="Oval 74"/>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6" name="AutoShape 75"/>
            <p:cNvSpPr>
              <a:spLocks noChangeArrowheads="1"/>
            </p:cNvSpPr>
            <p:nvPr/>
          </p:nvSpPr>
          <p:spPr bwMode="auto">
            <a:xfrm rot="16200000" flipH="1">
              <a:off x="903"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7" name="Oval 76"/>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8" name="AutoShape 77"/>
            <p:cNvSpPr>
              <a:spLocks noChangeArrowheads="1"/>
            </p:cNvSpPr>
            <p:nvPr/>
          </p:nvSpPr>
          <p:spPr bwMode="auto">
            <a:xfrm rot="16200000" flipH="1">
              <a:off x="738"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9" name="Oval 78"/>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0" name="AutoShape 79"/>
            <p:cNvSpPr>
              <a:spLocks noChangeArrowheads="1"/>
            </p:cNvSpPr>
            <p:nvPr/>
          </p:nvSpPr>
          <p:spPr bwMode="auto">
            <a:xfrm rot="16200000" flipH="1">
              <a:off x="574"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1" name="Oval 80"/>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82" name="AutoShape 81"/>
            <p:cNvSpPr>
              <a:spLocks noChangeArrowheads="1"/>
            </p:cNvSpPr>
            <p:nvPr/>
          </p:nvSpPr>
          <p:spPr bwMode="auto">
            <a:xfrm rot="16200000" flipH="1">
              <a:off x="410" y="3200"/>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5157" name="Rectangle 82"/>
          <p:cNvSpPr>
            <a:spLocks noChangeArrowheads="1"/>
          </p:cNvSpPr>
          <p:nvPr/>
        </p:nvSpPr>
        <p:spPr bwMode="auto">
          <a:xfrm>
            <a:off x="1308100" y="3206750"/>
            <a:ext cx="682625"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Stays</a:t>
            </a:r>
          </a:p>
        </p:txBody>
      </p:sp>
      <p:grpSp>
        <p:nvGrpSpPr>
          <p:cNvPr id="5158" name="Group 83"/>
          <p:cNvGrpSpPr>
            <a:grpSpLocks/>
          </p:cNvGrpSpPr>
          <p:nvPr/>
        </p:nvGrpSpPr>
        <p:grpSpPr bwMode="auto">
          <a:xfrm>
            <a:off x="696913" y="3178175"/>
            <a:ext cx="1330325" cy="25400"/>
            <a:chOff x="527" y="3128"/>
            <a:chExt cx="838" cy="16"/>
          </a:xfrm>
        </p:grpSpPr>
        <p:sp>
          <p:nvSpPr>
            <p:cNvPr id="5165" name="Oval 84"/>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66" name="Oval 85"/>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67" name="Oval 86"/>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68" name="Oval 87"/>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69" name="Oval 88"/>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5170" name="Oval 89"/>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5159" name="Freeform 90"/>
          <p:cNvSpPr>
            <a:spLocks/>
          </p:cNvSpPr>
          <p:nvPr/>
        </p:nvSpPr>
        <p:spPr bwMode="auto">
          <a:xfrm>
            <a:off x="1866900" y="1343025"/>
            <a:ext cx="1038225" cy="266700"/>
          </a:xfrm>
          <a:custGeom>
            <a:avLst/>
            <a:gdLst>
              <a:gd name="T0" fmla="*/ 0 w 654"/>
              <a:gd name="T1" fmla="*/ 2147483647 h 168"/>
              <a:gd name="T2" fmla="*/ 2147483647 w 654"/>
              <a:gd name="T3" fmla="*/ 2147483647 h 168"/>
              <a:gd name="T4" fmla="*/ 0 60000 65536"/>
              <a:gd name="T5" fmla="*/ 0 60000 65536"/>
            </a:gdLst>
            <a:ahLst/>
            <a:cxnLst>
              <a:cxn ang="T4">
                <a:pos x="T0" y="T1"/>
              </a:cxn>
              <a:cxn ang="T5">
                <a:pos x="T2" y="T3"/>
              </a:cxn>
            </a:cxnLst>
            <a:rect l="0" t="0" r="r" b="b"/>
            <a:pathLst>
              <a:path w="654" h="168">
                <a:moveTo>
                  <a:pt x="0" y="168"/>
                </a:moveTo>
                <a:cubicBezTo>
                  <a:pt x="138" y="66"/>
                  <a:pt x="450" y="0"/>
                  <a:pt x="654" y="13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160" name="Freeform 91"/>
          <p:cNvSpPr>
            <a:spLocks/>
          </p:cNvSpPr>
          <p:nvPr/>
        </p:nvSpPr>
        <p:spPr bwMode="auto">
          <a:xfrm>
            <a:off x="2019300" y="2787650"/>
            <a:ext cx="812800" cy="222250"/>
          </a:xfrm>
          <a:custGeom>
            <a:avLst/>
            <a:gdLst>
              <a:gd name="T0" fmla="*/ 0 w 512"/>
              <a:gd name="T1" fmla="*/ 2147483647 h 140"/>
              <a:gd name="T2" fmla="*/ 2147483647 w 512"/>
              <a:gd name="T3" fmla="*/ 2147483647 h 140"/>
              <a:gd name="T4" fmla="*/ 0 60000 65536"/>
              <a:gd name="T5" fmla="*/ 0 60000 65536"/>
            </a:gdLst>
            <a:ahLst/>
            <a:cxnLst>
              <a:cxn ang="T4">
                <a:pos x="T0" y="T1"/>
              </a:cxn>
              <a:cxn ang="T5">
                <a:pos x="T2" y="T3"/>
              </a:cxn>
            </a:cxnLst>
            <a:rect l="0" t="0" r="r" b="b"/>
            <a:pathLst>
              <a:path w="512" h="140">
                <a:moveTo>
                  <a:pt x="0" y="140"/>
                </a:moveTo>
                <a:cubicBezTo>
                  <a:pt x="138" y="38"/>
                  <a:pt x="340" y="0"/>
                  <a:pt x="512" y="10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5161" name="Freeform 92"/>
          <p:cNvSpPr>
            <a:spLocks/>
          </p:cNvSpPr>
          <p:nvPr/>
        </p:nvSpPr>
        <p:spPr bwMode="auto">
          <a:xfrm>
            <a:off x="2025650" y="4749800"/>
            <a:ext cx="622300" cy="158750"/>
          </a:xfrm>
          <a:custGeom>
            <a:avLst/>
            <a:gdLst>
              <a:gd name="T0" fmla="*/ 0 w 392"/>
              <a:gd name="T1" fmla="*/ 2147483647 h 100"/>
              <a:gd name="T2" fmla="*/ 2147483647 w 392"/>
              <a:gd name="T3" fmla="*/ 2147483647 h 100"/>
              <a:gd name="T4" fmla="*/ 0 60000 65536"/>
              <a:gd name="T5" fmla="*/ 0 60000 65536"/>
            </a:gdLst>
            <a:ahLst/>
            <a:cxnLst>
              <a:cxn ang="T4">
                <a:pos x="T0" y="T1"/>
              </a:cxn>
              <a:cxn ang="T5">
                <a:pos x="T2" y="T3"/>
              </a:cxn>
            </a:cxnLst>
            <a:rect l="0" t="0" r="r" b="b"/>
            <a:pathLst>
              <a:path w="392" h="100">
                <a:moveTo>
                  <a:pt x="0" y="80"/>
                </a:moveTo>
                <a:cubicBezTo>
                  <a:pt x="140" y="0"/>
                  <a:pt x="284" y="12"/>
                  <a:pt x="392" y="100"/>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nvGrpSpPr>
          <p:cNvPr id="5162" name="Group 93"/>
          <p:cNvGrpSpPr>
            <a:grpSpLocks/>
          </p:cNvGrpSpPr>
          <p:nvPr/>
        </p:nvGrpSpPr>
        <p:grpSpPr bwMode="auto">
          <a:xfrm>
            <a:off x="1947863" y="3962400"/>
            <a:ext cx="1709737" cy="409575"/>
            <a:chOff x="1227" y="2496"/>
            <a:chExt cx="1077" cy="258"/>
          </a:xfrm>
        </p:grpSpPr>
        <p:sp>
          <p:nvSpPr>
            <p:cNvPr id="5163" name="AutoShape 94"/>
            <p:cNvSpPr>
              <a:spLocks noChangeArrowheads="1"/>
            </p:cNvSpPr>
            <p:nvPr/>
          </p:nvSpPr>
          <p:spPr bwMode="auto">
            <a:xfrm>
              <a:off x="1776" y="2544"/>
              <a:ext cx="528" cy="210"/>
            </a:xfrm>
            <a:prstGeom prst="wedgeRoundRectCallout">
              <a:avLst>
                <a:gd name="adj1" fmla="val -132954"/>
                <a:gd name="adj2" fmla="val -40954"/>
                <a:gd name="adj3" fmla="val 16667"/>
              </a:avLst>
            </a:prstGeom>
            <a:solidFill>
              <a:srgbClr val="FFFF00"/>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date</a:t>
              </a:r>
            </a:p>
          </p:txBody>
        </p:sp>
        <p:sp>
          <p:nvSpPr>
            <p:cNvPr id="5164" name="Oval 95"/>
            <p:cNvSpPr>
              <a:spLocks noChangeArrowheads="1"/>
            </p:cNvSpPr>
            <p:nvPr/>
          </p:nvSpPr>
          <p:spPr bwMode="auto">
            <a:xfrm>
              <a:off x="1227" y="2496"/>
              <a:ext cx="109" cy="109"/>
            </a:xfrm>
            <a:prstGeom prst="ellipse">
              <a:avLst/>
            </a:prstGeom>
            <a:solidFill>
              <a:srgbClr val="FFFF00"/>
            </a:soli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66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8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49263" y="76200"/>
            <a:ext cx="8586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3B538016-BB31-46DE-90A2-A3DAD25333ED}" type="slidenum">
              <a:rPr lang="en-US" altLang="da-DK" sz="2400" b="1"/>
              <a:pPr/>
              <a:t>6</a:t>
            </a:fld>
            <a:r>
              <a:rPr lang="en-US" altLang="da-DK" sz="2400" b="1"/>
              <a:t>. </a:t>
            </a:r>
            <a:r>
              <a:rPr lang="da-DK" altLang="da-DK" sz="2400" b="1"/>
              <a:t>UID16.3A</a:t>
            </a:r>
            <a:r>
              <a:rPr lang="en-US" altLang="da-DK" sz="2400" b="1"/>
              <a:t>  Resolve m:m with connection class</a:t>
            </a:r>
          </a:p>
        </p:txBody>
      </p:sp>
      <p:sp>
        <p:nvSpPr>
          <p:cNvPr id="6147" name="Text Box 3"/>
          <p:cNvSpPr txBox="1">
            <a:spLocks noChangeArrowheads="1"/>
          </p:cNvSpPr>
          <p:nvPr/>
        </p:nvSpPr>
        <p:spPr bwMode="auto">
          <a:xfrm>
            <a:off x="3395663" y="1071563"/>
            <a:ext cx="1449387"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name, address,</a:t>
            </a:r>
          </a:p>
          <a:p>
            <a:r>
              <a:rPr lang="en-US" altLang="da-DK" sz="1400" b="1"/>
              <a:t>phone, passport</a:t>
            </a:r>
          </a:p>
        </p:txBody>
      </p:sp>
      <p:sp>
        <p:nvSpPr>
          <p:cNvPr id="6148" name="Text Box 4"/>
          <p:cNvSpPr txBox="1">
            <a:spLocks noChangeArrowheads="1"/>
          </p:cNvSpPr>
          <p:nvPr/>
        </p:nvSpPr>
        <p:spPr bwMode="auto">
          <a:xfrm>
            <a:off x="3271838" y="2519363"/>
            <a:ext cx="164782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u="sng"/>
              <a:t>stayID</a:t>
            </a:r>
            <a:r>
              <a:rPr lang="en-US" altLang="da-DK" sz="1400" b="1"/>
              <a:t>, paymethod</a:t>
            </a:r>
          </a:p>
        </p:txBody>
      </p:sp>
      <p:sp>
        <p:nvSpPr>
          <p:cNvPr id="6149" name="Text Box 5"/>
          <p:cNvSpPr txBox="1">
            <a:spLocks noChangeArrowheads="1"/>
          </p:cNvSpPr>
          <p:nvPr/>
        </p:nvSpPr>
        <p:spPr bwMode="auto">
          <a:xfrm>
            <a:off x="3079750" y="5554663"/>
            <a:ext cx="20812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u="sng"/>
              <a:t>roomID</a:t>
            </a:r>
            <a:r>
              <a:rPr lang="en-US" altLang="da-DK" sz="1400" b="1"/>
              <a:t>, bedCount, type</a:t>
            </a:r>
          </a:p>
          <a:p>
            <a:r>
              <a:rPr lang="en-US" altLang="da-DK" sz="1400" b="1"/>
              <a:t>price1, price2</a:t>
            </a:r>
          </a:p>
        </p:txBody>
      </p:sp>
      <p:sp>
        <p:nvSpPr>
          <p:cNvPr id="158726" name="Text Box 6"/>
          <p:cNvSpPr txBox="1">
            <a:spLocks noChangeArrowheads="1"/>
          </p:cNvSpPr>
          <p:nvPr/>
        </p:nvSpPr>
        <p:spPr bwMode="auto">
          <a:xfrm>
            <a:off x="3063875" y="4014788"/>
            <a:ext cx="23749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personCount,</a:t>
            </a:r>
          </a:p>
          <a:p>
            <a:pPr algn="ctr"/>
            <a:r>
              <a:rPr lang="en-US" altLang="da-DK" sz="1400" b="1"/>
              <a:t>state (booked | occ | repair)</a:t>
            </a:r>
          </a:p>
        </p:txBody>
      </p:sp>
      <p:grpSp>
        <p:nvGrpSpPr>
          <p:cNvPr id="6151" name="Group 7"/>
          <p:cNvGrpSpPr>
            <a:grpSpLocks/>
          </p:cNvGrpSpPr>
          <p:nvPr/>
        </p:nvGrpSpPr>
        <p:grpSpPr bwMode="auto">
          <a:xfrm>
            <a:off x="4857750" y="1071563"/>
            <a:ext cx="2533650" cy="4948237"/>
            <a:chOff x="3060" y="675"/>
            <a:chExt cx="1596" cy="3117"/>
          </a:xfrm>
        </p:grpSpPr>
        <p:sp>
          <p:nvSpPr>
            <p:cNvPr id="6258" name="Rectangle 8"/>
            <p:cNvSpPr>
              <a:spLocks noChangeArrowheads="1"/>
            </p:cNvSpPr>
            <p:nvPr/>
          </p:nvSpPr>
          <p:spPr bwMode="auto">
            <a:xfrm>
              <a:off x="3942" y="704"/>
              <a:ext cx="567"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sp>
          <p:nvSpPr>
            <p:cNvPr id="6259" name="Rectangle 9"/>
            <p:cNvSpPr>
              <a:spLocks noChangeArrowheads="1"/>
            </p:cNvSpPr>
            <p:nvPr/>
          </p:nvSpPr>
          <p:spPr bwMode="auto">
            <a:xfrm>
              <a:off x="3890" y="1653"/>
              <a:ext cx="670"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6260" name="Rectangle 10"/>
            <p:cNvSpPr>
              <a:spLocks noChangeArrowheads="1"/>
            </p:cNvSpPr>
            <p:nvPr/>
          </p:nvSpPr>
          <p:spPr bwMode="auto">
            <a:xfrm>
              <a:off x="3792" y="2614"/>
              <a:ext cx="864"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RoomState</a:t>
              </a:r>
            </a:p>
          </p:txBody>
        </p:sp>
        <p:sp>
          <p:nvSpPr>
            <p:cNvPr id="6261" name="Rectangle 11"/>
            <p:cNvSpPr>
              <a:spLocks noChangeArrowheads="1"/>
            </p:cNvSpPr>
            <p:nvPr/>
          </p:nvSpPr>
          <p:spPr bwMode="auto">
            <a:xfrm>
              <a:off x="3888" y="3555"/>
              <a:ext cx="672"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cxnSp>
          <p:nvCxnSpPr>
            <p:cNvPr id="6262" name="AutoShape 12"/>
            <p:cNvCxnSpPr>
              <a:cxnSpLocks noChangeShapeType="1"/>
              <a:stCxn id="6258" idx="2"/>
              <a:endCxn id="6259" idx="0"/>
            </p:cNvCxnSpPr>
            <p:nvPr/>
          </p:nvCxnSpPr>
          <p:spPr bwMode="auto">
            <a:xfrm flipH="1">
              <a:off x="4225" y="954"/>
              <a:ext cx="1" cy="68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63" name="AutoShape 13"/>
            <p:cNvCxnSpPr>
              <a:cxnSpLocks noChangeShapeType="1"/>
              <a:stCxn id="6259" idx="2"/>
              <a:endCxn id="6260" idx="0"/>
            </p:cNvCxnSpPr>
            <p:nvPr/>
          </p:nvCxnSpPr>
          <p:spPr bwMode="auto">
            <a:xfrm flipH="1">
              <a:off x="4224" y="1903"/>
              <a:ext cx="1" cy="699"/>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64" name="Line 14"/>
            <p:cNvSpPr>
              <a:spLocks noChangeShapeType="1"/>
            </p:cNvSpPr>
            <p:nvPr/>
          </p:nvSpPr>
          <p:spPr bwMode="auto">
            <a:xfrm>
              <a:off x="4344" y="1777"/>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6265" name="Group 15"/>
            <p:cNvGrpSpPr>
              <a:grpSpLocks/>
            </p:cNvGrpSpPr>
            <p:nvPr/>
          </p:nvGrpSpPr>
          <p:grpSpPr bwMode="auto">
            <a:xfrm flipV="1">
              <a:off x="4156" y="2851"/>
              <a:ext cx="128" cy="106"/>
              <a:chOff x="1918" y="3762"/>
              <a:chExt cx="128" cy="106"/>
            </a:xfrm>
          </p:grpSpPr>
          <p:sp>
            <p:nvSpPr>
              <p:cNvPr id="6277" name="Line 16"/>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278" name="Line 17"/>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6266" name="Group 18"/>
            <p:cNvGrpSpPr>
              <a:grpSpLocks/>
            </p:cNvGrpSpPr>
            <p:nvPr/>
          </p:nvGrpSpPr>
          <p:grpSpPr bwMode="auto">
            <a:xfrm>
              <a:off x="4155" y="2499"/>
              <a:ext cx="128" cy="106"/>
              <a:chOff x="1918" y="3762"/>
              <a:chExt cx="128" cy="106"/>
            </a:xfrm>
          </p:grpSpPr>
          <p:sp>
            <p:nvSpPr>
              <p:cNvPr id="6275" name="Line 19"/>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276" name="Line 20"/>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6267" name="Group 21"/>
            <p:cNvGrpSpPr>
              <a:grpSpLocks/>
            </p:cNvGrpSpPr>
            <p:nvPr/>
          </p:nvGrpSpPr>
          <p:grpSpPr bwMode="auto">
            <a:xfrm>
              <a:off x="4160" y="1539"/>
              <a:ext cx="128" cy="106"/>
              <a:chOff x="1918" y="3762"/>
              <a:chExt cx="128" cy="106"/>
            </a:xfrm>
          </p:grpSpPr>
          <p:sp>
            <p:nvSpPr>
              <p:cNvPr id="6273" name="Line 22"/>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274" name="Line 23"/>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6268" name="Freeform 24"/>
            <p:cNvSpPr>
              <a:spLocks/>
            </p:cNvSpPr>
            <p:nvPr/>
          </p:nvSpPr>
          <p:spPr bwMode="auto">
            <a:xfrm>
              <a:off x="3060" y="675"/>
              <a:ext cx="928" cy="136"/>
            </a:xfrm>
            <a:custGeom>
              <a:avLst/>
              <a:gdLst>
                <a:gd name="T0" fmla="*/ 0 w 928"/>
                <a:gd name="T1" fmla="*/ 112 h 136"/>
                <a:gd name="T2" fmla="*/ 928 w 928"/>
                <a:gd name="T3" fmla="*/ 136 h 136"/>
                <a:gd name="T4" fmla="*/ 0 60000 65536"/>
                <a:gd name="T5" fmla="*/ 0 60000 65536"/>
              </a:gdLst>
              <a:ahLst/>
              <a:cxnLst>
                <a:cxn ang="T4">
                  <a:pos x="T0" y="T1"/>
                </a:cxn>
                <a:cxn ang="T5">
                  <a:pos x="T2" y="T3"/>
                </a:cxn>
              </a:cxnLst>
              <a:rect l="0" t="0" r="r" b="b"/>
              <a:pathLst>
                <a:path w="928" h="136">
                  <a:moveTo>
                    <a:pt x="0" y="112"/>
                  </a:moveTo>
                  <a:cubicBezTo>
                    <a:pt x="292" y="20"/>
                    <a:pt x="696" y="0"/>
                    <a:pt x="928" y="136"/>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269" name="Freeform 25"/>
            <p:cNvSpPr>
              <a:spLocks/>
            </p:cNvSpPr>
            <p:nvPr/>
          </p:nvSpPr>
          <p:spPr bwMode="auto">
            <a:xfrm>
              <a:off x="3268" y="3491"/>
              <a:ext cx="676" cy="144"/>
            </a:xfrm>
            <a:custGeom>
              <a:avLst/>
              <a:gdLst>
                <a:gd name="T0" fmla="*/ 0 w 676"/>
                <a:gd name="T1" fmla="*/ 96 h 144"/>
                <a:gd name="T2" fmla="*/ 676 w 676"/>
                <a:gd name="T3" fmla="*/ 144 h 144"/>
                <a:gd name="T4" fmla="*/ 0 60000 65536"/>
                <a:gd name="T5" fmla="*/ 0 60000 65536"/>
              </a:gdLst>
              <a:ahLst/>
              <a:cxnLst>
                <a:cxn ang="T4">
                  <a:pos x="T0" y="T1"/>
                </a:cxn>
                <a:cxn ang="T5">
                  <a:pos x="T2" y="T3"/>
                </a:cxn>
              </a:cxnLst>
              <a:rect l="0" t="0" r="r" b="b"/>
              <a:pathLst>
                <a:path w="676" h="144">
                  <a:moveTo>
                    <a:pt x="0" y="96"/>
                  </a:moveTo>
                  <a:cubicBezTo>
                    <a:pt x="176" y="0"/>
                    <a:pt x="556" y="32"/>
                    <a:pt x="676" y="14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270" name="Freeform 26"/>
            <p:cNvSpPr>
              <a:spLocks/>
            </p:cNvSpPr>
            <p:nvPr/>
          </p:nvSpPr>
          <p:spPr bwMode="auto">
            <a:xfrm>
              <a:off x="3164" y="1567"/>
              <a:ext cx="772" cy="164"/>
            </a:xfrm>
            <a:custGeom>
              <a:avLst/>
              <a:gdLst>
                <a:gd name="T0" fmla="*/ 0 w 772"/>
                <a:gd name="T1" fmla="*/ 108 h 164"/>
                <a:gd name="T2" fmla="*/ 772 w 772"/>
                <a:gd name="T3" fmla="*/ 164 h 164"/>
                <a:gd name="T4" fmla="*/ 0 60000 65536"/>
                <a:gd name="T5" fmla="*/ 0 60000 65536"/>
              </a:gdLst>
              <a:ahLst/>
              <a:cxnLst>
                <a:cxn ang="T4">
                  <a:pos x="T0" y="T1"/>
                </a:cxn>
                <a:cxn ang="T5">
                  <a:pos x="T2" y="T3"/>
                </a:cxn>
              </a:cxnLst>
              <a:rect l="0" t="0" r="r" b="b"/>
              <a:pathLst>
                <a:path w="772" h="164">
                  <a:moveTo>
                    <a:pt x="0" y="108"/>
                  </a:moveTo>
                  <a:cubicBezTo>
                    <a:pt x="232" y="0"/>
                    <a:pt x="584" y="44"/>
                    <a:pt x="772" y="16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cxnSp>
          <p:nvCxnSpPr>
            <p:cNvPr id="6271" name="AutoShape 27"/>
            <p:cNvCxnSpPr>
              <a:cxnSpLocks noChangeShapeType="1"/>
              <a:stCxn id="6260" idx="2"/>
              <a:endCxn id="6261" idx="0"/>
            </p:cNvCxnSpPr>
            <p:nvPr/>
          </p:nvCxnSpPr>
          <p:spPr bwMode="auto">
            <a:xfrm>
              <a:off x="4224" y="2863"/>
              <a:ext cx="0" cy="68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72" name="Freeform 28"/>
            <p:cNvSpPr>
              <a:spLocks/>
            </p:cNvSpPr>
            <p:nvPr/>
          </p:nvSpPr>
          <p:spPr bwMode="auto">
            <a:xfrm>
              <a:off x="3156" y="2547"/>
              <a:ext cx="676" cy="144"/>
            </a:xfrm>
            <a:custGeom>
              <a:avLst/>
              <a:gdLst>
                <a:gd name="T0" fmla="*/ 0 w 676"/>
                <a:gd name="T1" fmla="*/ 96 h 144"/>
                <a:gd name="T2" fmla="*/ 676 w 676"/>
                <a:gd name="T3" fmla="*/ 144 h 144"/>
                <a:gd name="T4" fmla="*/ 0 60000 65536"/>
                <a:gd name="T5" fmla="*/ 0 60000 65536"/>
              </a:gdLst>
              <a:ahLst/>
              <a:cxnLst>
                <a:cxn ang="T4">
                  <a:pos x="T0" y="T1"/>
                </a:cxn>
                <a:cxn ang="T5">
                  <a:pos x="T2" y="T3"/>
                </a:cxn>
              </a:cxnLst>
              <a:rect l="0" t="0" r="r" b="b"/>
              <a:pathLst>
                <a:path w="676" h="144">
                  <a:moveTo>
                    <a:pt x="0" y="96"/>
                  </a:moveTo>
                  <a:cubicBezTo>
                    <a:pt x="176" y="0"/>
                    <a:pt x="556" y="32"/>
                    <a:pt x="676" y="14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158855" name="Group 135"/>
          <p:cNvGrpSpPr>
            <a:grpSpLocks/>
          </p:cNvGrpSpPr>
          <p:nvPr/>
        </p:nvGrpSpPr>
        <p:grpSpPr bwMode="auto">
          <a:xfrm>
            <a:off x="533400" y="914400"/>
            <a:ext cx="2927350" cy="5338763"/>
            <a:chOff x="336" y="576"/>
            <a:chExt cx="1844" cy="3363"/>
          </a:xfrm>
        </p:grpSpPr>
        <p:sp>
          <p:nvSpPr>
            <p:cNvPr id="6155" name="Rectangle 30"/>
            <p:cNvSpPr>
              <a:spLocks noChangeArrowheads="1"/>
            </p:cNvSpPr>
            <p:nvPr/>
          </p:nvSpPr>
          <p:spPr bwMode="auto">
            <a:xfrm>
              <a:off x="492" y="576"/>
              <a:ext cx="1013" cy="500"/>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Guests</a:t>
              </a:r>
            </a:p>
          </p:txBody>
        </p:sp>
        <p:sp>
          <p:nvSpPr>
            <p:cNvPr id="6156" name="AutoShape 31"/>
            <p:cNvSpPr>
              <a:spLocks noChangeArrowheads="1"/>
            </p:cNvSpPr>
            <p:nvPr/>
          </p:nvSpPr>
          <p:spPr bwMode="auto">
            <a:xfrm rot="16200000" flipH="1">
              <a:off x="1187" y="876"/>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57" name="AutoShape 32"/>
            <p:cNvSpPr>
              <a:spLocks noChangeArrowheads="1"/>
            </p:cNvSpPr>
            <p:nvPr/>
          </p:nvSpPr>
          <p:spPr bwMode="auto">
            <a:xfrm rot="16200000" flipH="1">
              <a:off x="962" y="876"/>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58" name="AutoShape 33"/>
            <p:cNvSpPr>
              <a:spLocks noChangeArrowheads="1"/>
            </p:cNvSpPr>
            <p:nvPr/>
          </p:nvSpPr>
          <p:spPr bwMode="auto">
            <a:xfrm rot="16200000" flipH="1">
              <a:off x="742" y="876"/>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59" name="AutoShape 34"/>
            <p:cNvSpPr>
              <a:spLocks noChangeArrowheads="1"/>
            </p:cNvSpPr>
            <p:nvPr/>
          </p:nvSpPr>
          <p:spPr bwMode="auto">
            <a:xfrm rot="16200000" flipH="1">
              <a:off x="517" y="876"/>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0" name="Rectangle 35"/>
            <p:cNvSpPr>
              <a:spLocks noChangeArrowheads="1"/>
            </p:cNvSpPr>
            <p:nvPr/>
          </p:nvSpPr>
          <p:spPr bwMode="auto">
            <a:xfrm>
              <a:off x="492" y="3428"/>
              <a:ext cx="1013" cy="511"/>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US" altLang="da-DK" b="1"/>
            </a:p>
            <a:p>
              <a:pPr algn="ctr">
                <a:lnSpc>
                  <a:spcPct val="150000"/>
                </a:lnSpc>
              </a:pPr>
              <a:r>
                <a:rPr lang="en-US" altLang="da-DK" b="1"/>
                <a:t>Rooms</a:t>
              </a:r>
            </a:p>
          </p:txBody>
        </p:sp>
        <p:sp>
          <p:nvSpPr>
            <p:cNvPr id="6161" name="Rectangle 36"/>
            <p:cNvSpPr>
              <a:spLocks noChangeArrowheads="1"/>
            </p:cNvSpPr>
            <p:nvPr/>
          </p:nvSpPr>
          <p:spPr bwMode="auto">
            <a:xfrm>
              <a:off x="492" y="1516"/>
              <a:ext cx="1013" cy="519"/>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210000"/>
                </a:lnSpc>
              </a:pPr>
              <a:r>
                <a:rPr lang="en-US" altLang="da-DK" b="1"/>
                <a:t>  </a:t>
              </a:r>
            </a:p>
          </p:txBody>
        </p:sp>
        <p:sp>
          <p:nvSpPr>
            <p:cNvPr id="6162" name="AutoShape 37"/>
            <p:cNvSpPr>
              <a:spLocks noChangeArrowheads="1"/>
            </p:cNvSpPr>
            <p:nvPr/>
          </p:nvSpPr>
          <p:spPr bwMode="auto">
            <a:xfrm rot="16200000" flipH="1">
              <a:off x="1282" y="3557"/>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3" name="AutoShape 38"/>
            <p:cNvSpPr>
              <a:spLocks noChangeArrowheads="1"/>
            </p:cNvSpPr>
            <p:nvPr/>
          </p:nvSpPr>
          <p:spPr bwMode="auto">
            <a:xfrm rot="16200000" flipH="1">
              <a:off x="1117" y="3557"/>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4" name="AutoShape 39"/>
            <p:cNvSpPr>
              <a:spLocks noChangeArrowheads="1"/>
            </p:cNvSpPr>
            <p:nvPr/>
          </p:nvSpPr>
          <p:spPr bwMode="auto">
            <a:xfrm rot="16200000" flipH="1">
              <a:off x="953" y="3557"/>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5" name="AutoShape 40"/>
            <p:cNvSpPr>
              <a:spLocks noChangeArrowheads="1"/>
            </p:cNvSpPr>
            <p:nvPr/>
          </p:nvSpPr>
          <p:spPr bwMode="auto">
            <a:xfrm rot="16200000" flipH="1">
              <a:off x="788" y="3557"/>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6" name="AutoShape 41"/>
            <p:cNvSpPr>
              <a:spLocks noChangeArrowheads="1"/>
            </p:cNvSpPr>
            <p:nvPr/>
          </p:nvSpPr>
          <p:spPr bwMode="auto">
            <a:xfrm rot="16200000" flipH="1">
              <a:off x="624" y="3557"/>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7" name="AutoShape 42"/>
            <p:cNvSpPr>
              <a:spLocks noChangeArrowheads="1"/>
            </p:cNvSpPr>
            <p:nvPr/>
          </p:nvSpPr>
          <p:spPr bwMode="auto">
            <a:xfrm rot="16200000" flipH="1">
              <a:off x="460" y="3557"/>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8" name="AutoShape 43"/>
            <p:cNvSpPr>
              <a:spLocks noChangeArrowheads="1"/>
            </p:cNvSpPr>
            <p:nvPr/>
          </p:nvSpPr>
          <p:spPr bwMode="auto">
            <a:xfrm rot="16200000" flipH="1">
              <a:off x="1282" y="1655"/>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69" name="AutoShape 44"/>
            <p:cNvSpPr>
              <a:spLocks noChangeArrowheads="1"/>
            </p:cNvSpPr>
            <p:nvPr/>
          </p:nvSpPr>
          <p:spPr bwMode="auto">
            <a:xfrm rot="16200000" flipH="1">
              <a:off x="1117" y="1655"/>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70" name="AutoShape 45"/>
            <p:cNvSpPr>
              <a:spLocks noChangeArrowheads="1"/>
            </p:cNvSpPr>
            <p:nvPr/>
          </p:nvSpPr>
          <p:spPr bwMode="auto">
            <a:xfrm rot="16200000" flipH="1">
              <a:off x="953" y="1655"/>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71" name="AutoShape 46"/>
            <p:cNvSpPr>
              <a:spLocks noChangeArrowheads="1"/>
            </p:cNvSpPr>
            <p:nvPr/>
          </p:nvSpPr>
          <p:spPr bwMode="auto">
            <a:xfrm rot="16200000" flipH="1">
              <a:off x="788" y="1655"/>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72" name="AutoShape 47"/>
            <p:cNvSpPr>
              <a:spLocks noChangeArrowheads="1"/>
            </p:cNvSpPr>
            <p:nvPr/>
          </p:nvSpPr>
          <p:spPr bwMode="auto">
            <a:xfrm rot="16200000" flipH="1">
              <a:off x="624" y="1655"/>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73" name="AutoShape 48"/>
            <p:cNvSpPr>
              <a:spLocks noChangeArrowheads="1"/>
            </p:cNvSpPr>
            <p:nvPr/>
          </p:nvSpPr>
          <p:spPr bwMode="auto">
            <a:xfrm rot="16200000" flipH="1">
              <a:off x="460" y="1655"/>
              <a:ext cx="247" cy="65"/>
            </a:xfrm>
            <a:prstGeom prst="parallelogram">
              <a:avLst>
                <a:gd name="adj" fmla="val 86538"/>
              </a:avLst>
            </a:prstGeom>
            <a:solidFill>
              <a:srgbClr val="DDDDDD"/>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74" name="Rectangle 49"/>
            <p:cNvSpPr>
              <a:spLocks noChangeArrowheads="1"/>
            </p:cNvSpPr>
            <p:nvPr/>
          </p:nvSpPr>
          <p:spPr bwMode="auto">
            <a:xfrm>
              <a:off x="956" y="1837"/>
              <a:ext cx="430" cy="173"/>
            </a:xfrm>
            <a:prstGeom prst="rect">
              <a:avLst/>
            </a:prstGeom>
            <a:solidFill>
              <a:srgbClr val="DDDDDD"/>
            </a:solidFill>
            <a:ln>
              <a:noFill/>
            </a:ln>
            <a:effectLst/>
            <a:extLs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Stays</a:t>
              </a:r>
            </a:p>
          </p:txBody>
        </p:sp>
        <p:grpSp>
          <p:nvGrpSpPr>
            <p:cNvPr id="6175" name="Group 50"/>
            <p:cNvGrpSpPr>
              <a:grpSpLocks/>
            </p:cNvGrpSpPr>
            <p:nvPr/>
          </p:nvGrpSpPr>
          <p:grpSpPr bwMode="auto">
            <a:xfrm>
              <a:off x="577" y="1774"/>
              <a:ext cx="838" cy="16"/>
              <a:chOff x="527" y="3128"/>
              <a:chExt cx="838" cy="16"/>
            </a:xfrm>
          </p:grpSpPr>
          <p:sp>
            <p:nvSpPr>
              <p:cNvPr id="6252" name="Oval 51"/>
              <p:cNvSpPr>
                <a:spLocks noChangeArrowheads="1"/>
              </p:cNvSpPr>
              <p:nvPr/>
            </p:nvSpPr>
            <p:spPr bwMode="auto">
              <a:xfrm>
                <a:off x="1349"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3" name="Oval 52"/>
              <p:cNvSpPr>
                <a:spLocks noChangeArrowheads="1"/>
              </p:cNvSpPr>
              <p:nvPr/>
            </p:nvSpPr>
            <p:spPr bwMode="auto">
              <a:xfrm>
                <a:off x="1185"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4" name="Oval 53"/>
              <p:cNvSpPr>
                <a:spLocks noChangeArrowheads="1"/>
              </p:cNvSpPr>
              <p:nvPr/>
            </p:nvSpPr>
            <p:spPr bwMode="auto">
              <a:xfrm>
                <a:off x="1018"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5" name="Oval 54"/>
              <p:cNvSpPr>
                <a:spLocks noChangeArrowheads="1"/>
              </p:cNvSpPr>
              <p:nvPr/>
            </p:nvSpPr>
            <p:spPr bwMode="auto">
              <a:xfrm>
                <a:off x="855"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6" name="Oval 55"/>
              <p:cNvSpPr>
                <a:spLocks noChangeArrowheads="1"/>
              </p:cNvSpPr>
              <p:nvPr/>
            </p:nvSpPr>
            <p:spPr bwMode="auto">
              <a:xfrm>
                <a:off x="689"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7" name="Oval 56"/>
              <p:cNvSpPr>
                <a:spLocks noChangeArrowheads="1"/>
              </p:cNvSpPr>
              <p:nvPr/>
            </p:nvSpPr>
            <p:spPr bwMode="auto">
              <a:xfrm>
                <a:off x="527"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6176" name="Rectangle 57"/>
            <p:cNvSpPr>
              <a:spLocks noChangeArrowheads="1"/>
            </p:cNvSpPr>
            <p:nvPr/>
          </p:nvSpPr>
          <p:spPr bwMode="auto">
            <a:xfrm>
              <a:off x="336" y="2476"/>
              <a:ext cx="1326" cy="511"/>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US" altLang="da-DK" b="1"/>
            </a:p>
            <a:p>
              <a:pPr algn="ctr">
                <a:lnSpc>
                  <a:spcPct val="150000"/>
                </a:lnSpc>
              </a:pPr>
              <a:endParaRPr lang="en-US" altLang="da-DK" b="1"/>
            </a:p>
          </p:txBody>
        </p:sp>
        <p:sp>
          <p:nvSpPr>
            <p:cNvPr id="6177" name="Line 58"/>
            <p:cNvSpPr>
              <a:spLocks noChangeShapeType="1"/>
            </p:cNvSpPr>
            <p:nvPr/>
          </p:nvSpPr>
          <p:spPr bwMode="auto">
            <a:xfrm>
              <a:off x="637" y="1001"/>
              <a:ext cx="108" cy="58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78" name="Line 59"/>
            <p:cNvSpPr>
              <a:spLocks noChangeShapeType="1"/>
            </p:cNvSpPr>
            <p:nvPr/>
          </p:nvSpPr>
          <p:spPr bwMode="auto">
            <a:xfrm>
              <a:off x="912" y="1779"/>
              <a:ext cx="6" cy="77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79" name="Line 60"/>
            <p:cNvSpPr>
              <a:spLocks noChangeShapeType="1"/>
            </p:cNvSpPr>
            <p:nvPr/>
          </p:nvSpPr>
          <p:spPr bwMode="auto">
            <a:xfrm flipH="1" flipV="1">
              <a:off x="912" y="2355"/>
              <a:ext cx="176" cy="19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0" name="Line 61"/>
            <p:cNvSpPr>
              <a:spLocks noChangeShapeType="1"/>
            </p:cNvSpPr>
            <p:nvPr/>
          </p:nvSpPr>
          <p:spPr bwMode="auto">
            <a:xfrm flipV="1">
              <a:off x="768" y="2355"/>
              <a:ext cx="144" cy="19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1" name="Line 62"/>
            <p:cNvSpPr>
              <a:spLocks noChangeShapeType="1"/>
            </p:cNvSpPr>
            <p:nvPr/>
          </p:nvSpPr>
          <p:spPr bwMode="auto">
            <a:xfrm flipV="1">
              <a:off x="1248" y="2355"/>
              <a:ext cx="159" cy="19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2" name="Line 63"/>
            <p:cNvSpPr>
              <a:spLocks noChangeShapeType="1"/>
            </p:cNvSpPr>
            <p:nvPr/>
          </p:nvSpPr>
          <p:spPr bwMode="auto">
            <a:xfrm flipH="1">
              <a:off x="432" y="2355"/>
              <a:ext cx="96" cy="19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3" name="Line 64"/>
            <p:cNvSpPr>
              <a:spLocks noChangeShapeType="1"/>
            </p:cNvSpPr>
            <p:nvPr/>
          </p:nvSpPr>
          <p:spPr bwMode="auto">
            <a:xfrm>
              <a:off x="1403" y="1778"/>
              <a:ext cx="10" cy="77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4" name="Line 65"/>
            <p:cNvSpPr>
              <a:spLocks noChangeShapeType="1"/>
            </p:cNvSpPr>
            <p:nvPr/>
          </p:nvSpPr>
          <p:spPr bwMode="auto">
            <a:xfrm flipH="1">
              <a:off x="527" y="1781"/>
              <a:ext cx="56" cy="59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5" name="Line 66"/>
            <p:cNvSpPr>
              <a:spLocks noChangeShapeType="1"/>
            </p:cNvSpPr>
            <p:nvPr/>
          </p:nvSpPr>
          <p:spPr bwMode="auto">
            <a:xfrm flipH="1" flipV="1">
              <a:off x="528" y="2355"/>
              <a:ext cx="64" cy="1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6" name="Line 67"/>
            <p:cNvSpPr>
              <a:spLocks noChangeShapeType="1"/>
            </p:cNvSpPr>
            <p:nvPr/>
          </p:nvSpPr>
          <p:spPr bwMode="auto">
            <a:xfrm>
              <a:off x="852" y="1481"/>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6187" name="Line 68"/>
            <p:cNvSpPr>
              <a:spLocks noChangeShapeType="1"/>
            </p:cNvSpPr>
            <p:nvPr/>
          </p:nvSpPr>
          <p:spPr bwMode="auto">
            <a:xfrm flipH="1" flipV="1">
              <a:off x="709" y="1405"/>
              <a:ext cx="203" cy="18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8" name="Line 69"/>
            <p:cNvSpPr>
              <a:spLocks noChangeShapeType="1"/>
            </p:cNvSpPr>
            <p:nvPr/>
          </p:nvSpPr>
          <p:spPr bwMode="auto">
            <a:xfrm flipV="1">
              <a:off x="587" y="1413"/>
              <a:ext cx="124" cy="17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89" name="Line 70"/>
            <p:cNvSpPr>
              <a:spLocks noChangeShapeType="1"/>
            </p:cNvSpPr>
            <p:nvPr/>
          </p:nvSpPr>
          <p:spPr bwMode="auto">
            <a:xfrm flipH="1">
              <a:off x="1078" y="1397"/>
              <a:ext cx="116" cy="19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90" name="Line 71"/>
            <p:cNvSpPr>
              <a:spLocks noChangeShapeType="1"/>
            </p:cNvSpPr>
            <p:nvPr/>
          </p:nvSpPr>
          <p:spPr bwMode="auto">
            <a:xfrm>
              <a:off x="1194" y="1397"/>
              <a:ext cx="218" cy="19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191" name="Freeform 72"/>
            <p:cNvSpPr>
              <a:spLocks/>
            </p:cNvSpPr>
            <p:nvPr/>
          </p:nvSpPr>
          <p:spPr bwMode="auto">
            <a:xfrm>
              <a:off x="1314" y="721"/>
              <a:ext cx="786" cy="152"/>
            </a:xfrm>
            <a:custGeom>
              <a:avLst/>
              <a:gdLst>
                <a:gd name="T0" fmla="*/ 0 w 786"/>
                <a:gd name="T1" fmla="*/ 152 h 152"/>
                <a:gd name="T2" fmla="*/ 786 w 786"/>
                <a:gd name="T3" fmla="*/ 138 h 152"/>
                <a:gd name="T4" fmla="*/ 0 60000 65536"/>
                <a:gd name="T5" fmla="*/ 0 60000 65536"/>
              </a:gdLst>
              <a:ahLst/>
              <a:cxnLst>
                <a:cxn ang="T4">
                  <a:pos x="T0" y="T1"/>
                </a:cxn>
                <a:cxn ang="T5">
                  <a:pos x="T2" y="T3"/>
                </a:cxn>
              </a:cxnLst>
              <a:rect l="0" t="0" r="r" b="b"/>
              <a:pathLst>
                <a:path w="786" h="152">
                  <a:moveTo>
                    <a:pt x="0" y="152"/>
                  </a:moveTo>
                  <a:cubicBezTo>
                    <a:pt x="138" y="50"/>
                    <a:pt x="582" y="0"/>
                    <a:pt x="786" y="13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192" name="Freeform 73"/>
            <p:cNvSpPr>
              <a:spLocks/>
            </p:cNvSpPr>
            <p:nvPr/>
          </p:nvSpPr>
          <p:spPr bwMode="auto">
            <a:xfrm>
              <a:off x="1408" y="1577"/>
              <a:ext cx="624" cy="110"/>
            </a:xfrm>
            <a:custGeom>
              <a:avLst/>
              <a:gdLst>
                <a:gd name="T0" fmla="*/ 0 w 624"/>
                <a:gd name="T1" fmla="*/ 102 h 110"/>
                <a:gd name="T2" fmla="*/ 624 w 624"/>
                <a:gd name="T3" fmla="*/ 110 h 110"/>
                <a:gd name="T4" fmla="*/ 0 60000 65536"/>
                <a:gd name="T5" fmla="*/ 0 60000 65536"/>
              </a:gdLst>
              <a:ahLst/>
              <a:cxnLst>
                <a:cxn ang="T4">
                  <a:pos x="T0" y="T1"/>
                </a:cxn>
                <a:cxn ang="T5">
                  <a:pos x="T2" y="T3"/>
                </a:cxn>
              </a:cxnLst>
              <a:rect l="0" t="0" r="r" b="b"/>
              <a:pathLst>
                <a:path w="624" h="110">
                  <a:moveTo>
                    <a:pt x="0" y="102"/>
                  </a:moveTo>
                  <a:cubicBezTo>
                    <a:pt x="138" y="0"/>
                    <a:pt x="452" y="6"/>
                    <a:pt x="624" y="110"/>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193" name="Freeform 74"/>
            <p:cNvSpPr>
              <a:spLocks/>
            </p:cNvSpPr>
            <p:nvPr/>
          </p:nvSpPr>
          <p:spPr bwMode="auto">
            <a:xfrm>
              <a:off x="1412" y="3507"/>
              <a:ext cx="520" cy="92"/>
            </a:xfrm>
            <a:custGeom>
              <a:avLst/>
              <a:gdLst>
                <a:gd name="T0" fmla="*/ 0 w 520"/>
                <a:gd name="T1" fmla="*/ 92 h 92"/>
                <a:gd name="T2" fmla="*/ 520 w 520"/>
                <a:gd name="T3" fmla="*/ 88 h 92"/>
                <a:gd name="T4" fmla="*/ 0 60000 65536"/>
                <a:gd name="T5" fmla="*/ 0 60000 65536"/>
              </a:gdLst>
              <a:ahLst/>
              <a:cxnLst>
                <a:cxn ang="T4">
                  <a:pos x="T0" y="T1"/>
                </a:cxn>
                <a:cxn ang="T5">
                  <a:pos x="T2" y="T3"/>
                </a:cxn>
              </a:cxnLst>
              <a:rect l="0" t="0" r="r" b="b"/>
              <a:pathLst>
                <a:path w="520" h="92">
                  <a:moveTo>
                    <a:pt x="0" y="92"/>
                  </a:moveTo>
                  <a:cubicBezTo>
                    <a:pt x="140" y="12"/>
                    <a:pt x="412" y="0"/>
                    <a:pt x="520" y="8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194" name="Oval 75"/>
            <p:cNvSpPr>
              <a:spLocks noChangeArrowheads="1"/>
            </p:cNvSpPr>
            <p:nvPr/>
          </p:nvSpPr>
          <p:spPr bwMode="auto">
            <a:xfrm>
              <a:off x="1243"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95" name="AutoShape 76"/>
            <p:cNvSpPr>
              <a:spLocks noChangeArrowheads="1"/>
            </p:cNvSpPr>
            <p:nvPr/>
          </p:nvSpPr>
          <p:spPr bwMode="auto">
            <a:xfrm rot="16200000" flipH="1">
              <a:off x="1126"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96" name="Oval 77"/>
            <p:cNvSpPr>
              <a:spLocks noChangeArrowheads="1"/>
            </p:cNvSpPr>
            <p:nvPr/>
          </p:nvSpPr>
          <p:spPr bwMode="auto">
            <a:xfrm>
              <a:off x="1079"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97" name="AutoShape 78"/>
            <p:cNvSpPr>
              <a:spLocks noChangeArrowheads="1"/>
            </p:cNvSpPr>
            <p:nvPr/>
          </p:nvSpPr>
          <p:spPr bwMode="auto">
            <a:xfrm rot="16200000" flipH="1">
              <a:off x="961"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98" name="Oval 79"/>
            <p:cNvSpPr>
              <a:spLocks noChangeArrowheads="1"/>
            </p:cNvSpPr>
            <p:nvPr/>
          </p:nvSpPr>
          <p:spPr bwMode="auto">
            <a:xfrm>
              <a:off x="912"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199" name="AutoShape 80"/>
            <p:cNvSpPr>
              <a:spLocks noChangeArrowheads="1"/>
            </p:cNvSpPr>
            <p:nvPr/>
          </p:nvSpPr>
          <p:spPr bwMode="auto">
            <a:xfrm rot="16200000" flipH="1">
              <a:off x="797"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0" name="Oval 81"/>
            <p:cNvSpPr>
              <a:spLocks noChangeArrowheads="1"/>
            </p:cNvSpPr>
            <p:nvPr/>
          </p:nvSpPr>
          <p:spPr bwMode="auto">
            <a:xfrm>
              <a:off x="749"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1" name="AutoShape 82"/>
            <p:cNvSpPr>
              <a:spLocks noChangeArrowheads="1"/>
            </p:cNvSpPr>
            <p:nvPr/>
          </p:nvSpPr>
          <p:spPr bwMode="auto">
            <a:xfrm rot="16200000" flipH="1">
              <a:off x="632"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2" name="Oval 83"/>
            <p:cNvSpPr>
              <a:spLocks noChangeArrowheads="1"/>
            </p:cNvSpPr>
            <p:nvPr/>
          </p:nvSpPr>
          <p:spPr bwMode="auto">
            <a:xfrm>
              <a:off x="583"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3" name="AutoShape 84"/>
            <p:cNvSpPr>
              <a:spLocks noChangeArrowheads="1"/>
            </p:cNvSpPr>
            <p:nvPr/>
          </p:nvSpPr>
          <p:spPr bwMode="auto">
            <a:xfrm rot="16200000" flipH="1">
              <a:off x="468"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4" name="Oval 85"/>
            <p:cNvSpPr>
              <a:spLocks noChangeArrowheads="1"/>
            </p:cNvSpPr>
            <p:nvPr/>
          </p:nvSpPr>
          <p:spPr bwMode="auto">
            <a:xfrm>
              <a:off x="421"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5" name="AutoShape 86"/>
            <p:cNvSpPr>
              <a:spLocks noChangeArrowheads="1"/>
            </p:cNvSpPr>
            <p:nvPr/>
          </p:nvSpPr>
          <p:spPr bwMode="auto">
            <a:xfrm rot="16200000" flipH="1">
              <a:off x="304"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6206" name="Group 87"/>
            <p:cNvGrpSpPr>
              <a:grpSpLocks/>
            </p:cNvGrpSpPr>
            <p:nvPr/>
          </p:nvGrpSpPr>
          <p:grpSpPr bwMode="auto">
            <a:xfrm>
              <a:off x="421" y="2734"/>
              <a:ext cx="838" cy="16"/>
              <a:chOff x="527" y="3128"/>
              <a:chExt cx="838" cy="16"/>
            </a:xfrm>
          </p:grpSpPr>
          <p:sp>
            <p:nvSpPr>
              <p:cNvPr id="6246" name="Oval 88"/>
              <p:cNvSpPr>
                <a:spLocks noChangeArrowheads="1"/>
              </p:cNvSpPr>
              <p:nvPr/>
            </p:nvSpPr>
            <p:spPr bwMode="auto">
              <a:xfrm>
                <a:off x="134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7" name="Oval 89"/>
              <p:cNvSpPr>
                <a:spLocks noChangeArrowheads="1"/>
              </p:cNvSpPr>
              <p:nvPr/>
            </p:nvSpPr>
            <p:spPr bwMode="auto">
              <a:xfrm>
                <a:off x="118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8" name="Oval 90"/>
              <p:cNvSpPr>
                <a:spLocks noChangeArrowheads="1"/>
              </p:cNvSpPr>
              <p:nvPr/>
            </p:nvSpPr>
            <p:spPr bwMode="auto">
              <a:xfrm>
                <a:off x="1018"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9" name="Oval 91"/>
              <p:cNvSpPr>
                <a:spLocks noChangeArrowheads="1"/>
              </p:cNvSpPr>
              <p:nvPr/>
            </p:nvSpPr>
            <p:spPr bwMode="auto">
              <a:xfrm>
                <a:off x="855"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0" name="Oval 92"/>
              <p:cNvSpPr>
                <a:spLocks noChangeArrowheads="1"/>
              </p:cNvSpPr>
              <p:nvPr/>
            </p:nvSpPr>
            <p:spPr bwMode="auto">
              <a:xfrm>
                <a:off x="689"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51" name="Oval 93"/>
              <p:cNvSpPr>
                <a:spLocks noChangeArrowheads="1"/>
              </p:cNvSpPr>
              <p:nvPr/>
            </p:nvSpPr>
            <p:spPr bwMode="auto">
              <a:xfrm>
                <a:off x="527" y="3128"/>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sp>
          <p:nvSpPr>
            <p:cNvPr id="6207" name="Oval 94"/>
            <p:cNvSpPr>
              <a:spLocks noChangeArrowheads="1"/>
            </p:cNvSpPr>
            <p:nvPr/>
          </p:nvSpPr>
          <p:spPr bwMode="auto">
            <a:xfrm>
              <a:off x="1571"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8" name="AutoShape 95"/>
            <p:cNvSpPr>
              <a:spLocks noChangeArrowheads="1"/>
            </p:cNvSpPr>
            <p:nvPr/>
          </p:nvSpPr>
          <p:spPr bwMode="auto">
            <a:xfrm rot="16200000" flipH="1">
              <a:off x="1454"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09" name="Oval 96"/>
            <p:cNvSpPr>
              <a:spLocks noChangeArrowheads="1"/>
            </p:cNvSpPr>
            <p:nvPr/>
          </p:nvSpPr>
          <p:spPr bwMode="auto">
            <a:xfrm>
              <a:off x="1407" y="2543"/>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10" name="AutoShape 97"/>
            <p:cNvSpPr>
              <a:spLocks noChangeArrowheads="1"/>
            </p:cNvSpPr>
            <p:nvPr/>
          </p:nvSpPr>
          <p:spPr bwMode="auto">
            <a:xfrm rot="16200000" flipH="1">
              <a:off x="1289" y="2615"/>
              <a:ext cx="247" cy="65"/>
            </a:xfrm>
            <a:prstGeom prst="parallelogram">
              <a:avLst>
                <a:gd name="adj" fmla="val 86538"/>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11" name="Oval 98"/>
            <p:cNvSpPr>
              <a:spLocks noChangeArrowheads="1"/>
            </p:cNvSpPr>
            <p:nvPr/>
          </p:nvSpPr>
          <p:spPr bwMode="auto">
            <a:xfrm>
              <a:off x="1572" y="2734"/>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12" name="Oval 99"/>
            <p:cNvSpPr>
              <a:spLocks noChangeArrowheads="1"/>
            </p:cNvSpPr>
            <p:nvPr/>
          </p:nvSpPr>
          <p:spPr bwMode="auto">
            <a:xfrm>
              <a:off x="1406" y="2734"/>
              <a:ext cx="16" cy="16"/>
            </a:xfrm>
            <a:prstGeom prst="ellipse">
              <a:avLst/>
            </a:prstGeom>
            <a:solidFill>
              <a:schemeClr val="tx1"/>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13" name="Line 100"/>
            <p:cNvSpPr>
              <a:spLocks noChangeShapeType="1"/>
            </p:cNvSpPr>
            <p:nvPr/>
          </p:nvSpPr>
          <p:spPr bwMode="auto">
            <a:xfrm flipH="1" flipV="1">
              <a:off x="1410" y="2367"/>
              <a:ext cx="174" cy="18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14" name="Line 101"/>
            <p:cNvSpPr>
              <a:spLocks noChangeShapeType="1"/>
            </p:cNvSpPr>
            <p:nvPr/>
          </p:nvSpPr>
          <p:spPr bwMode="auto">
            <a:xfrm flipV="1">
              <a:off x="1407" y="2739"/>
              <a:ext cx="177" cy="74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15" name="Line 102"/>
            <p:cNvSpPr>
              <a:spLocks noChangeShapeType="1"/>
            </p:cNvSpPr>
            <p:nvPr/>
          </p:nvSpPr>
          <p:spPr bwMode="auto">
            <a:xfrm flipH="1" flipV="1">
              <a:off x="432" y="2739"/>
              <a:ext cx="312" cy="74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16" name="Line 103"/>
            <p:cNvSpPr>
              <a:spLocks noChangeShapeType="1"/>
            </p:cNvSpPr>
            <p:nvPr/>
          </p:nvSpPr>
          <p:spPr bwMode="auto">
            <a:xfrm flipH="1" flipV="1">
              <a:off x="591" y="2742"/>
              <a:ext cx="321" cy="74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17" name="Line 104"/>
            <p:cNvSpPr>
              <a:spLocks noChangeShapeType="1"/>
            </p:cNvSpPr>
            <p:nvPr/>
          </p:nvSpPr>
          <p:spPr bwMode="auto">
            <a:xfrm flipH="1" flipV="1">
              <a:off x="756" y="2745"/>
              <a:ext cx="0" cy="3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18" name="Line 105"/>
            <p:cNvSpPr>
              <a:spLocks noChangeShapeType="1"/>
            </p:cNvSpPr>
            <p:nvPr/>
          </p:nvSpPr>
          <p:spPr bwMode="auto">
            <a:xfrm flipV="1">
              <a:off x="1077" y="3123"/>
              <a:ext cx="27" cy="37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19" name="Line 106"/>
            <p:cNvSpPr>
              <a:spLocks noChangeShapeType="1"/>
            </p:cNvSpPr>
            <p:nvPr/>
          </p:nvSpPr>
          <p:spPr bwMode="auto">
            <a:xfrm flipV="1">
              <a:off x="1248" y="3123"/>
              <a:ext cx="27" cy="37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20" name="Line 107"/>
            <p:cNvSpPr>
              <a:spLocks noChangeShapeType="1"/>
            </p:cNvSpPr>
            <p:nvPr/>
          </p:nvSpPr>
          <p:spPr bwMode="auto">
            <a:xfrm flipH="1" flipV="1">
              <a:off x="912" y="2739"/>
              <a:ext cx="191" cy="3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21" name="Line 108"/>
            <p:cNvSpPr>
              <a:spLocks noChangeShapeType="1"/>
            </p:cNvSpPr>
            <p:nvPr/>
          </p:nvSpPr>
          <p:spPr bwMode="auto">
            <a:xfrm flipV="1">
              <a:off x="1104" y="2739"/>
              <a:ext cx="144" cy="3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22" name="Line 109"/>
            <p:cNvSpPr>
              <a:spLocks noChangeShapeType="1"/>
            </p:cNvSpPr>
            <p:nvPr/>
          </p:nvSpPr>
          <p:spPr bwMode="auto">
            <a:xfrm flipV="1">
              <a:off x="1275" y="2739"/>
              <a:ext cx="138" cy="38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23" name="Line 110"/>
            <p:cNvSpPr>
              <a:spLocks noChangeShapeType="1"/>
            </p:cNvSpPr>
            <p:nvPr/>
          </p:nvSpPr>
          <p:spPr bwMode="auto">
            <a:xfrm flipH="1" flipV="1">
              <a:off x="1083" y="2745"/>
              <a:ext cx="192" cy="38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grpSp>
          <p:nvGrpSpPr>
            <p:cNvPr id="6224" name="Group 111"/>
            <p:cNvGrpSpPr>
              <a:grpSpLocks/>
            </p:cNvGrpSpPr>
            <p:nvPr/>
          </p:nvGrpSpPr>
          <p:grpSpPr bwMode="auto">
            <a:xfrm>
              <a:off x="783" y="2787"/>
              <a:ext cx="864" cy="173"/>
              <a:chOff x="288" y="2928"/>
              <a:chExt cx="864" cy="173"/>
            </a:xfrm>
          </p:grpSpPr>
          <p:sp>
            <p:nvSpPr>
              <p:cNvPr id="6244" name="Rectangle 112"/>
              <p:cNvSpPr>
                <a:spLocks noChangeArrowheads="1"/>
              </p:cNvSpPr>
              <p:nvPr/>
            </p:nvSpPr>
            <p:spPr bwMode="auto">
              <a:xfrm>
                <a:off x="288" y="2961"/>
                <a:ext cx="864" cy="11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5" name="Rectangle 113"/>
              <p:cNvSpPr>
                <a:spLocks noChangeArrowheads="1"/>
              </p:cNvSpPr>
              <p:nvPr/>
            </p:nvSpPr>
            <p:spPr bwMode="auto">
              <a:xfrm>
                <a:off x="288" y="2928"/>
                <a:ext cx="840" cy="17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381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RoomStates</a:t>
                </a:r>
              </a:p>
            </p:txBody>
          </p:sp>
        </p:grpSp>
        <p:sp>
          <p:nvSpPr>
            <p:cNvPr id="6225" name="Freeform 114"/>
            <p:cNvSpPr>
              <a:spLocks/>
            </p:cNvSpPr>
            <p:nvPr/>
          </p:nvSpPr>
          <p:spPr bwMode="auto">
            <a:xfrm>
              <a:off x="1588" y="2479"/>
              <a:ext cx="592" cy="152"/>
            </a:xfrm>
            <a:custGeom>
              <a:avLst/>
              <a:gdLst>
                <a:gd name="T0" fmla="*/ 0 w 592"/>
                <a:gd name="T1" fmla="*/ 152 h 152"/>
                <a:gd name="T2" fmla="*/ 592 w 592"/>
                <a:gd name="T3" fmla="*/ 104 h 152"/>
                <a:gd name="T4" fmla="*/ 0 60000 65536"/>
                <a:gd name="T5" fmla="*/ 0 60000 65536"/>
              </a:gdLst>
              <a:ahLst/>
              <a:cxnLst>
                <a:cxn ang="T4">
                  <a:pos x="T0" y="T1"/>
                </a:cxn>
                <a:cxn ang="T5">
                  <a:pos x="T2" y="T3"/>
                </a:cxn>
              </a:cxnLst>
              <a:rect l="0" t="0" r="r" b="b"/>
              <a:pathLst>
                <a:path w="592" h="152">
                  <a:moveTo>
                    <a:pt x="0" y="152"/>
                  </a:moveTo>
                  <a:cubicBezTo>
                    <a:pt x="138" y="50"/>
                    <a:pt x="420" y="0"/>
                    <a:pt x="592" y="10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6226" name="Oval 115"/>
            <p:cNvSpPr>
              <a:spLocks noChangeArrowheads="1"/>
            </p:cNvSpPr>
            <p:nvPr/>
          </p:nvSpPr>
          <p:spPr bwMode="auto">
            <a:xfrm>
              <a:off x="857" y="992"/>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27" name="Oval 116"/>
            <p:cNvSpPr>
              <a:spLocks noChangeArrowheads="1"/>
            </p:cNvSpPr>
            <p:nvPr/>
          </p:nvSpPr>
          <p:spPr bwMode="auto">
            <a:xfrm>
              <a:off x="634" y="992"/>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28" name="Oval 117"/>
            <p:cNvSpPr>
              <a:spLocks noChangeArrowheads="1"/>
            </p:cNvSpPr>
            <p:nvPr/>
          </p:nvSpPr>
          <p:spPr bwMode="auto">
            <a:xfrm>
              <a:off x="1304" y="992"/>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29" name="Oval 118"/>
            <p:cNvSpPr>
              <a:spLocks noChangeArrowheads="1"/>
            </p:cNvSpPr>
            <p:nvPr/>
          </p:nvSpPr>
          <p:spPr bwMode="auto">
            <a:xfrm>
              <a:off x="1080" y="992"/>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0" name="Line 119"/>
            <p:cNvSpPr>
              <a:spLocks noChangeShapeType="1"/>
            </p:cNvSpPr>
            <p:nvPr/>
          </p:nvSpPr>
          <p:spPr bwMode="auto">
            <a:xfrm flipH="1" flipV="1">
              <a:off x="1087" y="998"/>
              <a:ext cx="160" cy="5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6231" name="Oval 120"/>
            <p:cNvSpPr>
              <a:spLocks noChangeArrowheads="1"/>
            </p:cNvSpPr>
            <p:nvPr/>
          </p:nvSpPr>
          <p:spPr bwMode="auto">
            <a:xfrm>
              <a:off x="1399" y="1583"/>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2" name="Oval 121"/>
            <p:cNvSpPr>
              <a:spLocks noChangeArrowheads="1"/>
            </p:cNvSpPr>
            <p:nvPr/>
          </p:nvSpPr>
          <p:spPr bwMode="auto">
            <a:xfrm>
              <a:off x="1235" y="1583"/>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3" name="Oval 122"/>
            <p:cNvSpPr>
              <a:spLocks noChangeArrowheads="1"/>
            </p:cNvSpPr>
            <p:nvPr/>
          </p:nvSpPr>
          <p:spPr bwMode="auto">
            <a:xfrm>
              <a:off x="1068" y="1583"/>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4" name="Oval 123"/>
            <p:cNvSpPr>
              <a:spLocks noChangeArrowheads="1"/>
            </p:cNvSpPr>
            <p:nvPr/>
          </p:nvSpPr>
          <p:spPr bwMode="auto">
            <a:xfrm>
              <a:off x="905" y="1583"/>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5" name="Oval 124"/>
            <p:cNvSpPr>
              <a:spLocks noChangeArrowheads="1"/>
            </p:cNvSpPr>
            <p:nvPr/>
          </p:nvSpPr>
          <p:spPr bwMode="auto">
            <a:xfrm>
              <a:off x="739" y="1583"/>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6" name="Oval 125"/>
            <p:cNvSpPr>
              <a:spLocks noChangeArrowheads="1"/>
            </p:cNvSpPr>
            <p:nvPr/>
          </p:nvSpPr>
          <p:spPr bwMode="auto">
            <a:xfrm>
              <a:off x="577" y="1583"/>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nvGrpSpPr>
            <p:cNvPr id="6237" name="Group 126"/>
            <p:cNvGrpSpPr>
              <a:grpSpLocks/>
            </p:cNvGrpSpPr>
            <p:nvPr/>
          </p:nvGrpSpPr>
          <p:grpSpPr bwMode="auto">
            <a:xfrm>
              <a:off x="577" y="3485"/>
              <a:ext cx="838" cy="16"/>
              <a:chOff x="527" y="3128"/>
              <a:chExt cx="838" cy="16"/>
            </a:xfrm>
          </p:grpSpPr>
          <p:sp>
            <p:nvSpPr>
              <p:cNvPr id="6238" name="Oval 127"/>
              <p:cNvSpPr>
                <a:spLocks noChangeArrowheads="1"/>
              </p:cNvSpPr>
              <p:nvPr/>
            </p:nvSpPr>
            <p:spPr bwMode="auto">
              <a:xfrm>
                <a:off x="1349"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39" name="Oval 128"/>
              <p:cNvSpPr>
                <a:spLocks noChangeArrowheads="1"/>
              </p:cNvSpPr>
              <p:nvPr/>
            </p:nvSpPr>
            <p:spPr bwMode="auto">
              <a:xfrm>
                <a:off x="1185"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0" name="Oval 129"/>
              <p:cNvSpPr>
                <a:spLocks noChangeArrowheads="1"/>
              </p:cNvSpPr>
              <p:nvPr/>
            </p:nvSpPr>
            <p:spPr bwMode="auto">
              <a:xfrm>
                <a:off x="1018"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1" name="Oval 130"/>
              <p:cNvSpPr>
                <a:spLocks noChangeArrowheads="1"/>
              </p:cNvSpPr>
              <p:nvPr/>
            </p:nvSpPr>
            <p:spPr bwMode="auto">
              <a:xfrm>
                <a:off x="855"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2" name="Oval 131"/>
              <p:cNvSpPr>
                <a:spLocks noChangeArrowheads="1"/>
              </p:cNvSpPr>
              <p:nvPr/>
            </p:nvSpPr>
            <p:spPr bwMode="auto">
              <a:xfrm>
                <a:off x="689"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6243" name="Oval 132"/>
              <p:cNvSpPr>
                <a:spLocks noChangeArrowheads="1"/>
              </p:cNvSpPr>
              <p:nvPr/>
            </p:nvSpPr>
            <p:spPr bwMode="auto">
              <a:xfrm>
                <a:off x="527" y="3128"/>
                <a:ext cx="16" cy="16"/>
              </a:xfrm>
              <a:prstGeom prst="ellipse">
                <a:avLst/>
              </a:prstGeom>
              <a:solidFill>
                <a:srgbClr val="DDDDDD"/>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grpSp>
      </p:grpSp>
      <p:sp>
        <p:nvSpPr>
          <p:cNvPr id="158853" name="AutoShape 133"/>
          <p:cNvSpPr>
            <a:spLocks noChangeArrowheads="1"/>
          </p:cNvSpPr>
          <p:nvPr/>
        </p:nvSpPr>
        <p:spPr bwMode="auto">
          <a:xfrm>
            <a:off x="3810000" y="4876800"/>
            <a:ext cx="1695450" cy="333375"/>
          </a:xfrm>
          <a:prstGeom prst="wedgeRoundRectCallout">
            <a:avLst>
              <a:gd name="adj1" fmla="val -60676"/>
              <a:gd name="adj2" fmla="val -150477"/>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enumeration type</a:t>
            </a:r>
          </a:p>
        </p:txBody>
      </p:sp>
      <p:sp>
        <p:nvSpPr>
          <p:cNvPr id="6154" name="Text Box 134"/>
          <p:cNvSpPr txBox="1">
            <a:spLocks noChangeArrowheads="1"/>
          </p:cNvSpPr>
          <p:nvPr/>
        </p:nvSpPr>
        <p:spPr bwMode="auto">
          <a:xfrm>
            <a:off x="3630613" y="3819525"/>
            <a:ext cx="436562"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date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58726"/>
                                        </p:tgtEl>
                                        <p:attrNameLst>
                                          <p:attrName>style.visibility</p:attrName>
                                        </p:attrNameLst>
                                      </p:cBhvr>
                                      <p:to>
                                        <p:strVal val="visible"/>
                                      </p:to>
                                    </p:set>
                                    <p:anim calcmode="lin" valueType="num">
                                      <p:cBhvr additive="base">
                                        <p:cTn id="7" dur="500" fill="hold"/>
                                        <p:tgtEl>
                                          <p:spTgt spid="158726"/>
                                        </p:tgtEl>
                                        <p:attrNameLst>
                                          <p:attrName>ppt_x</p:attrName>
                                        </p:attrNameLst>
                                      </p:cBhvr>
                                      <p:tavLst>
                                        <p:tav tm="0">
                                          <p:val>
                                            <p:strVal val="#ppt_x"/>
                                          </p:val>
                                        </p:tav>
                                        <p:tav tm="100000">
                                          <p:val>
                                            <p:strVal val="#ppt_x"/>
                                          </p:val>
                                        </p:tav>
                                      </p:tavLst>
                                    </p:anim>
                                    <p:anim calcmode="lin" valueType="num">
                                      <p:cBhvr additive="base">
                                        <p:cTn id="8" dur="500" fill="hold"/>
                                        <p:tgtEl>
                                          <p:spTgt spid="158726"/>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885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xit" presetSubtype="4" fill="hold" nodeType="clickEffect">
                                  <p:stCondLst>
                                    <p:cond delay="0"/>
                                  </p:stCondLst>
                                  <p:childTnLst>
                                    <p:anim calcmode="lin" valueType="num">
                                      <p:cBhvr additive="base">
                                        <p:cTn id="16" dur="500"/>
                                        <p:tgtEl>
                                          <p:spTgt spid="158855"/>
                                        </p:tgtEl>
                                        <p:attrNameLst>
                                          <p:attrName>ppt_x</p:attrName>
                                        </p:attrNameLst>
                                      </p:cBhvr>
                                      <p:tavLst>
                                        <p:tav tm="0">
                                          <p:val>
                                            <p:strVal val="ppt_x"/>
                                          </p:val>
                                        </p:tav>
                                        <p:tav tm="100000">
                                          <p:val>
                                            <p:strVal val="ppt_x"/>
                                          </p:val>
                                        </p:tav>
                                      </p:tavLst>
                                    </p:anim>
                                    <p:anim calcmode="lin" valueType="num">
                                      <p:cBhvr additive="base">
                                        <p:cTn id="17" dur="500"/>
                                        <p:tgtEl>
                                          <p:spTgt spid="158855"/>
                                        </p:tgtEl>
                                        <p:attrNameLst>
                                          <p:attrName>ppt_y</p:attrName>
                                        </p:attrNameLst>
                                      </p:cBhvr>
                                      <p:tavLst>
                                        <p:tav tm="0">
                                          <p:val>
                                            <p:strVal val="ppt_y"/>
                                          </p:val>
                                        </p:tav>
                                        <p:tav tm="100000">
                                          <p:val>
                                            <p:strVal val="1+ppt_h/2"/>
                                          </p:val>
                                        </p:tav>
                                      </p:tavLst>
                                    </p:anim>
                                    <p:set>
                                      <p:cBhvr>
                                        <p:cTn id="18" dur="1" fill="hold">
                                          <p:stCondLst>
                                            <p:cond delay="499"/>
                                          </p:stCondLst>
                                        </p:cTn>
                                        <p:tgtEl>
                                          <p:spTgt spid="1588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6" grpId="0"/>
      <p:bldP spid="15885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449263" y="76200"/>
            <a:ext cx="85867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6B77943C-7640-4295-8433-EA6FFC564FB8}" type="slidenum">
              <a:rPr lang="en-US" altLang="da-DK" sz="2400" b="1"/>
              <a:pPr/>
              <a:t>7</a:t>
            </a:fld>
            <a:r>
              <a:rPr lang="en-US" altLang="da-DK" sz="2400" b="1"/>
              <a:t>. </a:t>
            </a:r>
            <a:r>
              <a:rPr lang="da-DK" altLang="da-DK" sz="2400" b="1"/>
              <a:t>UID16.3B</a:t>
            </a:r>
            <a:r>
              <a:rPr lang="en-US" altLang="da-DK" sz="2400" b="1"/>
              <a:t>  Final E/R model</a:t>
            </a:r>
          </a:p>
        </p:txBody>
      </p:sp>
      <p:sp>
        <p:nvSpPr>
          <p:cNvPr id="7171" name="Text Box 3"/>
          <p:cNvSpPr txBox="1">
            <a:spLocks noChangeArrowheads="1"/>
          </p:cNvSpPr>
          <p:nvPr/>
        </p:nvSpPr>
        <p:spPr bwMode="auto">
          <a:xfrm>
            <a:off x="3395663" y="1071563"/>
            <a:ext cx="1449387"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name, address,</a:t>
            </a:r>
          </a:p>
          <a:p>
            <a:r>
              <a:rPr lang="en-US" altLang="da-DK" sz="1400" b="1"/>
              <a:t>phone, passport</a:t>
            </a:r>
          </a:p>
        </p:txBody>
      </p:sp>
      <p:sp>
        <p:nvSpPr>
          <p:cNvPr id="7172" name="Text Box 4"/>
          <p:cNvSpPr txBox="1">
            <a:spLocks noChangeArrowheads="1"/>
          </p:cNvSpPr>
          <p:nvPr/>
        </p:nvSpPr>
        <p:spPr bwMode="auto">
          <a:xfrm>
            <a:off x="3271838" y="2519363"/>
            <a:ext cx="1647825"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u="sng"/>
              <a:t>stayID</a:t>
            </a:r>
            <a:r>
              <a:rPr lang="en-US" altLang="da-DK" sz="1400" b="1"/>
              <a:t>, paymethod</a:t>
            </a:r>
          </a:p>
        </p:txBody>
      </p:sp>
      <p:sp>
        <p:nvSpPr>
          <p:cNvPr id="7173" name="Text Box 5"/>
          <p:cNvSpPr txBox="1">
            <a:spLocks noChangeArrowheads="1"/>
          </p:cNvSpPr>
          <p:nvPr/>
        </p:nvSpPr>
        <p:spPr bwMode="auto">
          <a:xfrm>
            <a:off x="3079750" y="5554663"/>
            <a:ext cx="2081213"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u="sng"/>
              <a:t>roomID</a:t>
            </a:r>
            <a:r>
              <a:rPr lang="en-US" altLang="da-DK" sz="1400" b="1"/>
              <a:t>, bedCount, type</a:t>
            </a:r>
          </a:p>
          <a:p>
            <a:r>
              <a:rPr lang="en-US" altLang="da-DK" sz="1400" b="1"/>
              <a:t>price1, price2</a:t>
            </a:r>
          </a:p>
        </p:txBody>
      </p:sp>
      <p:sp>
        <p:nvSpPr>
          <p:cNvPr id="7174" name="Text Box 6"/>
          <p:cNvSpPr txBox="1">
            <a:spLocks noChangeArrowheads="1"/>
          </p:cNvSpPr>
          <p:nvPr/>
        </p:nvSpPr>
        <p:spPr bwMode="auto">
          <a:xfrm>
            <a:off x="3063875" y="4014788"/>
            <a:ext cx="23749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personCount,</a:t>
            </a:r>
          </a:p>
          <a:p>
            <a:pPr algn="ctr"/>
            <a:r>
              <a:rPr lang="en-US" altLang="da-DK" sz="1400" b="1"/>
              <a:t>state (booked | occ | repair)</a:t>
            </a:r>
          </a:p>
        </p:txBody>
      </p:sp>
      <p:grpSp>
        <p:nvGrpSpPr>
          <p:cNvPr id="7175" name="Group 7"/>
          <p:cNvGrpSpPr>
            <a:grpSpLocks/>
          </p:cNvGrpSpPr>
          <p:nvPr/>
        </p:nvGrpSpPr>
        <p:grpSpPr bwMode="auto">
          <a:xfrm>
            <a:off x="4857750" y="1071563"/>
            <a:ext cx="2533650" cy="4948237"/>
            <a:chOff x="3060" y="675"/>
            <a:chExt cx="1596" cy="3117"/>
          </a:xfrm>
        </p:grpSpPr>
        <p:sp>
          <p:nvSpPr>
            <p:cNvPr id="7177" name="Rectangle 8"/>
            <p:cNvSpPr>
              <a:spLocks noChangeArrowheads="1"/>
            </p:cNvSpPr>
            <p:nvPr/>
          </p:nvSpPr>
          <p:spPr bwMode="auto">
            <a:xfrm>
              <a:off x="3942" y="704"/>
              <a:ext cx="567"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sp>
          <p:nvSpPr>
            <p:cNvPr id="7178" name="Rectangle 9"/>
            <p:cNvSpPr>
              <a:spLocks noChangeArrowheads="1"/>
            </p:cNvSpPr>
            <p:nvPr/>
          </p:nvSpPr>
          <p:spPr bwMode="auto">
            <a:xfrm>
              <a:off x="3890" y="1653"/>
              <a:ext cx="670" cy="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7179" name="Rectangle 10"/>
            <p:cNvSpPr>
              <a:spLocks noChangeArrowheads="1"/>
            </p:cNvSpPr>
            <p:nvPr/>
          </p:nvSpPr>
          <p:spPr bwMode="auto">
            <a:xfrm>
              <a:off x="3792" y="2614"/>
              <a:ext cx="864"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RoomState</a:t>
              </a:r>
            </a:p>
          </p:txBody>
        </p:sp>
        <p:sp>
          <p:nvSpPr>
            <p:cNvPr id="7180" name="Rectangle 11"/>
            <p:cNvSpPr>
              <a:spLocks noChangeArrowheads="1"/>
            </p:cNvSpPr>
            <p:nvPr/>
          </p:nvSpPr>
          <p:spPr bwMode="auto">
            <a:xfrm>
              <a:off x="3888" y="3555"/>
              <a:ext cx="672" cy="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cxnSp>
          <p:nvCxnSpPr>
            <p:cNvPr id="7181" name="AutoShape 12"/>
            <p:cNvCxnSpPr>
              <a:cxnSpLocks noChangeShapeType="1"/>
              <a:stCxn id="7177" idx="2"/>
              <a:endCxn id="7178" idx="0"/>
            </p:cNvCxnSpPr>
            <p:nvPr/>
          </p:nvCxnSpPr>
          <p:spPr bwMode="auto">
            <a:xfrm flipH="1">
              <a:off x="4225" y="954"/>
              <a:ext cx="1" cy="687"/>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2" name="AutoShape 13"/>
            <p:cNvCxnSpPr>
              <a:cxnSpLocks noChangeShapeType="1"/>
              <a:stCxn id="7178" idx="2"/>
              <a:endCxn id="7179" idx="0"/>
            </p:cNvCxnSpPr>
            <p:nvPr/>
          </p:nvCxnSpPr>
          <p:spPr bwMode="auto">
            <a:xfrm flipH="1">
              <a:off x="4224" y="1903"/>
              <a:ext cx="1" cy="699"/>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83" name="Line 14"/>
            <p:cNvSpPr>
              <a:spLocks noChangeShapeType="1"/>
            </p:cNvSpPr>
            <p:nvPr/>
          </p:nvSpPr>
          <p:spPr bwMode="auto">
            <a:xfrm>
              <a:off x="4344" y="1777"/>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7184" name="Group 15"/>
            <p:cNvGrpSpPr>
              <a:grpSpLocks/>
            </p:cNvGrpSpPr>
            <p:nvPr/>
          </p:nvGrpSpPr>
          <p:grpSpPr bwMode="auto">
            <a:xfrm flipV="1">
              <a:off x="4156" y="2851"/>
              <a:ext cx="128" cy="106"/>
              <a:chOff x="1918" y="3762"/>
              <a:chExt cx="128" cy="106"/>
            </a:xfrm>
          </p:grpSpPr>
          <p:sp>
            <p:nvSpPr>
              <p:cNvPr id="7196" name="Line 16"/>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197" name="Line 17"/>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7185" name="Group 18"/>
            <p:cNvGrpSpPr>
              <a:grpSpLocks/>
            </p:cNvGrpSpPr>
            <p:nvPr/>
          </p:nvGrpSpPr>
          <p:grpSpPr bwMode="auto">
            <a:xfrm>
              <a:off x="4155" y="2499"/>
              <a:ext cx="128" cy="106"/>
              <a:chOff x="1918" y="3762"/>
              <a:chExt cx="128" cy="106"/>
            </a:xfrm>
          </p:grpSpPr>
          <p:sp>
            <p:nvSpPr>
              <p:cNvPr id="7194" name="Line 19"/>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195" name="Line 20"/>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7186" name="Group 21"/>
            <p:cNvGrpSpPr>
              <a:grpSpLocks/>
            </p:cNvGrpSpPr>
            <p:nvPr/>
          </p:nvGrpSpPr>
          <p:grpSpPr bwMode="auto">
            <a:xfrm>
              <a:off x="4160" y="1539"/>
              <a:ext cx="128" cy="106"/>
              <a:chOff x="1918" y="3762"/>
              <a:chExt cx="128" cy="106"/>
            </a:xfrm>
          </p:grpSpPr>
          <p:sp>
            <p:nvSpPr>
              <p:cNvPr id="7192" name="Line 22"/>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193" name="Line 23"/>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7187" name="Freeform 24"/>
            <p:cNvSpPr>
              <a:spLocks/>
            </p:cNvSpPr>
            <p:nvPr/>
          </p:nvSpPr>
          <p:spPr bwMode="auto">
            <a:xfrm>
              <a:off x="3060" y="675"/>
              <a:ext cx="928" cy="136"/>
            </a:xfrm>
            <a:custGeom>
              <a:avLst/>
              <a:gdLst>
                <a:gd name="T0" fmla="*/ 0 w 928"/>
                <a:gd name="T1" fmla="*/ 112 h 136"/>
                <a:gd name="T2" fmla="*/ 928 w 928"/>
                <a:gd name="T3" fmla="*/ 136 h 136"/>
                <a:gd name="T4" fmla="*/ 0 60000 65536"/>
                <a:gd name="T5" fmla="*/ 0 60000 65536"/>
              </a:gdLst>
              <a:ahLst/>
              <a:cxnLst>
                <a:cxn ang="T4">
                  <a:pos x="T0" y="T1"/>
                </a:cxn>
                <a:cxn ang="T5">
                  <a:pos x="T2" y="T3"/>
                </a:cxn>
              </a:cxnLst>
              <a:rect l="0" t="0" r="r" b="b"/>
              <a:pathLst>
                <a:path w="928" h="136">
                  <a:moveTo>
                    <a:pt x="0" y="112"/>
                  </a:moveTo>
                  <a:cubicBezTo>
                    <a:pt x="292" y="20"/>
                    <a:pt x="696" y="0"/>
                    <a:pt x="928" y="136"/>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188" name="Freeform 25"/>
            <p:cNvSpPr>
              <a:spLocks/>
            </p:cNvSpPr>
            <p:nvPr/>
          </p:nvSpPr>
          <p:spPr bwMode="auto">
            <a:xfrm>
              <a:off x="3268" y="3491"/>
              <a:ext cx="676" cy="144"/>
            </a:xfrm>
            <a:custGeom>
              <a:avLst/>
              <a:gdLst>
                <a:gd name="T0" fmla="*/ 0 w 676"/>
                <a:gd name="T1" fmla="*/ 96 h 144"/>
                <a:gd name="T2" fmla="*/ 676 w 676"/>
                <a:gd name="T3" fmla="*/ 144 h 144"/>
                <a:gd name="T4" fmla="*/ 0 60000 65536"/>
                <a:gd name="T5" fmla="*/ 0 60000 65536"/>
              </a:gdLst>
              <a:ahLst/>
              <a:cxnLst>
                <a:cxn ang="T4">
                  <a:pos x="T0" y="T1"/>
                </a:cxn>
                <a:cxn ang="T5">
                  <a:pos x="T2" y="T3"/>
                </a:cxn>
              </a:cxnLst>
              <a:rect l="0" t="0" r="r" b="b"/>
              <a:pathLst>
                <a:path w="676" h="144">
                  <a:moveTo>
                    <a:pt x="0" y="96"/>
                  </a:moveTo>
                  <a:cubicBezTo>
                    <a:pt x="176" y="0"/>
                    <a:pt x="556" y="32"/>
                    <a:pt x="676" y="14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189" name="Freeform 26"/>
            <p:cNvSpPr>
              <a:spLocks/>
            </p:cNvSpPr>
            <p:nvPr/>
          </p:nvSpPr>
          <p:spPr bwMode="auto">
            <a:xfrm>
              <a:off x="3164" y="1567"/>
              <a:ext cx="772" cy="164"/>
            </a:xfrm>
            <a:custGeom>
              <a:avLst/>
              <a:gdLst>
                <a:gd name="T0" fmla="*/ 0 w 772"/>
                <a:gd name="T1" fmla="*/ 108 h 164"/>
                <a:gd name="T2" fmla="*/ 772 w 772"/>
                <a:gd name="T3" fmla="*/ 164 h 164"/>
                <a:gd name="T4" fmla="*/ 0 60000 65536"/>
                <a:gd name="T5" fmla="*/ 0 60000 65536"/>
              </a:gdLst>
              <a:ahLst/>
              <a:cxnLst>
                <a:cxn ang="T4">
                  <a:pos x="T0" y="T1"/>
                </a:cxn>
                <a:cxn ang="T5">
                  <a:pos x="T2" y="T3"/>
                </a:cxn>
              </a:cxnLst>
              <a:rect l="0" t="0" r="r" b="b"/>
              <a:pathLst>
                <a:path w="772" h="164">
                  <a:moveTo>
                    <a:pt x="0" y="108"/>
                  </a:moveTo>
                  <a:cubicBezTo>
                    <a:pt x="232" y="0"/>
                    <a:pt x="584" y="44"/>
                    <a:pt x="772" y="16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cxnSp>
          <p:nvCxnSpPr>
            <p:cNvPr id="7190" name="AutoShape 27"/>
            <p:cNvCxnSpPr>
              <a:cxnSpLocks noChangeShapeType="1"/>
              <a:stCxn id="7179" idx="2"/>
              <a:endCxn id="7180" idx="0"/>
            </p:cNvCxnSpPr>
            <p:nvPr/>
          </p:nvCxnSpPr>
          <p:spPr bwMode="auto">
            <a:xfrm>
              <a:off x="4224" y="2863"/>
              <a:ext cx="0" cy="68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91" name="Freeform 28"/>
            <p:cNvSpPr>
              <a:spLocks/>
            </p:cNvSpPr>
            <p:nvPr/>
          </p:nvSpPr>
          <p:spPr bwMode="auto">
            <a:xfrm>
              <a:off x="3156" y="2547"/>
              <a:ext cx="676" cy="144"/>
            </a:xfrm>
            <a:custGeom>
              <a:avLst/>
              <a:gdLst>
                <a:gd name="T0" fmla="*/ 0 w 676"/>
                <a:gd name="T1" fmla="*/ 96 h 144"/>
                <a:gd name="T2" fmla="*/ 676 w 676"/>
                <a:gd name="T3" fmla="*/ 144 h 144"/>
                <a:gd name="T4" fmla="*/ 0 60000 65536"/>
                <a:gd name="T5" fmla="*/ 0 60000 65536"/>
              </a:gdLst>
              <a:ahLst/>
              <a:cxnLst>
                <a:cxn ang="T4">
                  <a:pos x="T0" y="T1"/>
                </a:cxn>
                <a:cxn ang="T5">
                  <a:pos x="T2" y="T3"/>
                </a:cxn>
              </a:cxnLst>
              <a:rect l="0" t="0" r="r" b="b"/>
              <a:pathLst>
                <a:path w="676" h="144">
                  <a:moveTo>
                    <a:pt x="0" y="96"/>
                  </a:moveTo>
                  <a:cubicBezTo>
                    <a:pt x="176" y="0"/>
                    <a:pt x="556" y="32"/>
                    <a:pt x="676" y="144"/>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7176" name="Text Box 134"/>
          <p:cNvSpPr txBox="1">
            <a:spLocks noChangeArrowheads="1"/>
          </p:cNvSpPr>
          <p:nvPr/>
        </p:nvSpPr>
        <p:spPr bwMode="auto">
          <a:xfrm>
            <a:off x="3630613" y="3819525"/>
            <a:ext cx="436562"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date</a:t>
            </a:r>
          </a:p>
        </p:txBody>
      </p:sp>
    </p:spTree>
    <p:extLst>
      <p:ext uri="{BB962C8B-B14F-4D97-AF65-F5344CB8AC3E}">
        <p14:creationId xmlns:p14="http://schemas.microsoft.com/office/powerpoint/2010/main" val="1003349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2413000" y="1790700"/>
            <a:ext cx="900113" cy="3778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7171" name="Rectangle 4"/>
          <p:cNvSpPr>
            <a:spLocks noChangeArrowheads="1"/>
          </p:cNvSpPr>
          <p:nvPr/>
        </p:nvSpPr>
        <p:spPr bwMode="auto">
          <a:xfrm>
            <a:off x="5645150" y="1654175"/>
            <a:ext cx="914400" cy="65087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Service</a:t>
            </a:r>
          </a:p>
          <a:p>
            <a:pPr algn="ctr"/>
            <a:r>
              <a:rPr lang="en-US" altLang="da-DK" b="1"/>
              <a:t>Type</a:t>
            </a:r>
          </a:p>
        </p:txBody>
      </p:sp>
      <p:sp>
        <p:nvSpPr>
          <p:cNvPr id="7172" name="Line 5"/>
          <p:cNvSpPr>
            <a:spLocks noChangeShapeType="1"/>
          </p:cNvSpPr>
          <p:nvPr/>
        </p:nvSpPr>
        <p:spPr bwMode="auto">
          <a:xfrm>
            <a:off x="3051175" y="1987550"/>
            <a:ext cx="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sp>
        <p:nvSpPr>
          <p:cNvPr id="7173" name="Text Box 7"/>
          <p:cNvSpPr txBox="1">
            <a:spLocks noChangeArrowheads="1"/>
          </p:cNvSpPr>
          <p:nvPr/>
        </p:nvSpPr>
        <p:spPr bwMode="auto">
          <a:xfrm>
            <a:off x="5310188" y="1066800"/>
            <a:ext cx="116681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name, price</a:t>
            </a:r>
          </a:p>
        </p:txBody>
      </p:sp>
      <p:sp>
        <p:nvSpPr>
          <p:cNvPr id="7174" name="Freeform 8"/>
          <p:cNvSpPr>
            <a:spLocks/>
          </p:cNvSpPr>
          <p:nvPr/>
        </p:nvSpPr>
        <p:spPr bwMode="auto">
          <a:xfrm>
            <a:off x="6451600" y="1219200"/>
            <a:ext cx="254000" cy="552450"/>
          </a:xfrm>
          <a:custGeom>
            <a:avLst/>
            <a:gdLst>
              <a:gd name="T0" fmla="*/ 0 w 160"/>
              <a:gd name="T1" fmla="*/ 0 h 348"/>
              <a:gd name="T2" fmla="*/ 2147483647 w 160"/>
              <a:gd name="T3" fmla="*/ 2147483647 h 348"/>
              <a:gd name="T4" fmla="*/ 0 60000 65536"/>
              <a:gd name="T5" fmla="*/ 0 60000 65536"/>
            </a:gdLst>
            <a:ahLst/>
            <a:cxnLst>
              <a:cxn ang="T4">
                <a:pos x="T0" y="T1"/>
              </a:cxn>
              <a:cxn ang="T5">
                <a:pos x="T2" y="T3"/>
              </a:cxn>
            </a:cxnLst>
            <a:rect l="0" t="0" r="r" b="b"/>
            <a:pathLst>
              <a:path w="160" h="348">
                <a:moveTo>
                  <a:pt x="0" y="0"/>
                </a:moveTo>
                <a:cubicBezTo>
                  <a:pt x="120" y="64"/>
                  <a:pt x="160" y="200"/>
                  <a:pt x="28" y="34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175" name="Rectangle 9"/>
          <p:cNvSpPr>
            <a:spLocks noChangeArrowheads="1"/>
          </p:cNvSpPr>
          <p:nvPr/>
        </p:nvSpPr>
        <p:spPr bwMode="auto">
          <a:xfrm>
            <a:off x="2413000" y="914400"/>
            <a:ext cx="900113" cy="3778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cxnSp>
        <p:nvCxnSpPr>
          <p:cNvPr id="7176" name="AutoShape 10"/>
          <p:cNvCxnSpPr>
            <a:cxnSpLocks noChangeShapeType="1"/>
            <a:stCxn id="7175" idx="2"/>
            <a:endCxn id="7195" idx="0"/>
          </p:cNvCxnSpPr>
          <p:nvPr/>
        </p:nvCxnSpPr>
        <p:spPr bwMode="auto">
          <a:xfrm>
            <a:off x="2863850" y="1306513"/>
            <a:ext cx="4763" cy="2984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44747" name="Group 11"/>
          <p:cNvGrpSpPr>
            <a:grpSpLocks/>
          </p:cNvGrpSpPr>
          <p:nvPr/>
        </p:nvGrpSpPr>
        <p:grpSpPr bwMode="auto">
          <a:xfrm>
            <a:off x="452438" y="2590800"/>
            <a:ext cx="8158162" cy="3962400"/>
            <a:chOff x="285" y="1632"/>
            <a:chExt cx="5139" cy="2496"/>
          </a:xfrm>
        </p:grpSpPr>
        <p:sp>
          <p:nvSpPr>
            <p:cNvPr id="7200" name="Rectangle 12"/>
            <p:cNvSpPr>
              <a:spLocks noChangeArrowheads="1"/>
            </p:cNvSpPr>
            <p:nvPr/>
          </p:nvSpPr>
          <p:spPr bwMode="auto">
            <a:xfrm>
              <a:off x="1520" y="2658"/>
              <a:ext cx="567" cy="238"/>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7201" name="Rectangle 13"/>
            <p:cNvSpPr>
              <a:spLocks noChangeArrowheads="1"/>
            </p:cNvSpPr>
            <p:nvPr/>
          </p:nvSpPr>
          <p:spPr bwMode="auto">
            <a:xfrm>
              <a:off x="1520" y="3168"/>
              <a:ext cx="567" cy="382"/>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a:p>
              <a:pPr algn="ctr"/>
              <a:r>
                <a:rPr lang="en-US" altLang="da-DK" b="1"/>
                <a:t>State</a:t>
              </a:r>
            </a:p>
          </p:txBody>
        </p:sp>
        <p:sp>
          <p:nvSpPr>
            <p:cNvPr id="7202" name="Rectangle 14"/>
            <p:cNvSpPr>
              <a:spLocks noChangeArrowheads="1"/>
            </p:cNvSpPr>
            <p:nvPr/>
          </p:nvSpPr>
          <p:spPr bwMode="auto">
            <a:xfrm>
              <a:off x="1520" y="3803"/>
              <a:ext cx="567" cy="237"/>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sp>
          <p:nvSpPr>
            <p:cNvPr id="7203" name="Rectangle 15"/>
            <p:cNvSpPr>
              <a:spLocks noChangeArrowheads="1"/>
            </p:cNvSpPr>
            <p:nvPr/>
          </p:nvSpPr>
          <p:spPr bwMode="auto">
            <a:xfrm>
              <a:off x="2434" y="2576"/>
              <a:ext cx="696" cy="410"/>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Service</a:t>
              </a:r>
            </a:p>
            <a:p>
              <a:pPr algn="ctr"/>
              <a:r>
                <a:rPr lang="en-US" altLang="da-DK" b="1"/>
                <a:t>Received</a:t>
              </a:r>
            </a:p>
          </p:txBody>
        </p:sp>
        <p:sp>
          <p:nvSpPr>
            <p:cNvPr id="7204" name="Rectangle 16"/>
            <p:cNvSpPr>
              <a:spLocks noChangeArrowheads="1"/>
            </p:cNvSpPr>
            <p:nvPr/>
          </p:nvSpPr>
          <p:spPr bwMode="auto">
            <a:xfrm>
              <a:off x="3556" y="2572"/>
              <a:ext cx="576" cy="410"/>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Service</a:t>
              </a:r>
            </a:p>
            <a:p>
              <a:pPr algn="ctr"/>
              <a:r>
                <a:rPr lang="en-US" altLang="da-DK" b="1"/>
                <a:t>Type</a:t>
              </a:r>
            </a:p>
          </p:txBody>
        </p:sp>
        <p:cxnSp>
          <p:nvCxnSpPr>
            <p:cNvPr id="7205" name="AutoShape 17"/>
            <p:cNvCxnSpPr>
              <a:cxnSpLocks noChangeShapeType="1"/>
              <a:stCxn id="7200" idx="2"/>
              <a:endCxn id="7201" idx="0"/>
            </p:cNvCxnSpPr>
            <p:nvPr/>
          </p:nvCxnSpPr>
          <p:spPr bwMode="auto">
            <a:xfrm>
              <a:off x="1804" y="2905"/>
              <a:ext cx="0" cy="254"/>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06" name="AutoShape 18"/>
            <p:cNvCxnSpPr>
              <a:cxnSpLocks noChangeShapeType="1"/>
              <a:stCxn id="7201" idx="2"/>
              <a:endCxn id="7202" idx="0"/>
            </p:cNvCxnSpPr>
            <p:nvPr/>
          </p:nvCxnSpPr>
          <p:spPr bwMode="auto">
            <a:xfrm>
              <a:off x="1804" y="3559"/>
              <a:ext cx="0" cy="23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07" name="Line 19"/>
            <p:cNvSpPr>
              <a:spLocks noChangeShapeType="1"/>
            </p:cNvSpPr>
            <p:nvPr/>
          </p:nvSpPr>
          <p:spPr bwMode="auto">
            <a:xfrm>
              <a:off x="1922" y="2782"/>
              <a:ext cx="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cxnSp>
          <p:nvCxnSpPr>
            <p:cNvPr id="7208" name="AutoShape 20"/>
            <p:cNvCxnSpPr>
              <a:cxnSpLocks noChangeShapeType="1"/>
              <a:stCxn id="7200" idx="3"/>
              <a:endCxn id="7203" idx="1"/>
            </p:cNvCxnSpPr>
            <p:nvPr/>
          </p:nvCxnSpPr>
          <p:spPr bwMode="auto">
            <a:xfrm>
              <a:off x="2096" y="2777"/>
              <a:ext cx="329" cy="4"/>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09" name="AutoShape 21"/>
            <p:cNvCxnSpPr>
              <a:cxnSpLocks noChangeShapeType="1"/>
              <a:stCxn id="7203" idx="3"/>
              <a:endCxn id="7204" idx="1"/>
            </p:cNvCxnSpPr>
            <p:nvPr/>
          </p:nvCxnSpPr>
          <p:spPr bwMode="auto">
            <a:xfrm flipV="1">
              <a:off x="3139" y="2777"/>
              <a:ext cx="408" cy="4"/>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210" name="Group 22"/>
            <p:cNvGrpSpPr>
              <a:grpSpLocks/>
            </p:cNvGrpSpPr>
            <p:nvPr/>
          </p:nvGrpSpPr>
          <p:grpSpPr bwMode="auto">
            <a:xfrm rot="-5400000">
              <a:off x="2317" y="2724"/>
              <a:ext cx="128" cy="106"/>
              <a:chOff x="1918" y="3762"/>
              <a:chExt cx="128" cy="106"/>
            </a:xfrm>
          </p:grpSpPr>
          <p:sp>
            <p:nvSpPr>
              <p:cNvPr id="7238" name="Line 23"/>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39" name="Line 24"/>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7211" name="Group 25"/>
            <p:cNvGrpSpPr>
              <a:grpSpLocks/>
            </p:cNvGrpSpPr>
            <p:nvPr/>
          </p:nvGrpSpPr>
          <p:grpSpPr bwMode="auto">
            <a:xfrm rot="5400000">
              <a:off x="3117" y="2725"/>
              <a:ext cx="128" cy="106"/>
              <a:chOff x="1918" y="3762"/>
              <a:chExt cx="128" cy="106"/>
            </a:xfrm>
          </p:grpSpPr>
          <p:sp>
            <p:nvSpPr>
              <p:cNvPr id="7236" name="Line 26"/>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37" name="Line 27"/>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7212" name="Group 28"/>
            <p:cNvGrpSpPr>
              <a:grpSpLocks/>
            </p:cNvGrpSpPr>
            <p:nvPr/>
          </p:nvGrpSpPr>
          <p:grpSpPr bwMode="auto">
            <a:xfrm flipV="1">
              <a:off x="1740" y="3538"/>
              <a:ext cx="128" cy="106"/>
              <a:chOff x="1918" y="3762"/>
              <a:chExt cx="128" cy="106"/>
            </a:xfrm>
          </p:grpSpPr>
          <p:sp>
            <p:nvSpPr>
              <p:cNvPr id="7234" name="Line 29"/>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35" name="Line 30"/>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7213" name="Group 31"/>
            <p:cNvGrpSpPr>
              <a:grpSpLocks/>
            </p:cNvGrpSpPr>
            <p:nvPr/>
          </p:nvGrpSpPr>
          <p:grpSpPr bwMode="auto">
            <a:xfrm>
              <a:off x="1740" y="3062"/>
              <a:ext cx="128" cy="106"/>
              <a:chOff x="1918" y="3762"/>
              <a:chExt cx="128" cy="106"/>
            </a:xfrm>
          </p:grpSpPr>
          <p:sp>
            <p:nvSpPr>
              <p:cNvPr id="7232" name="Line 32"/>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33" name="Line 33"/>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7214" name="Text Box 34"/>
            <p:cNvSpPr txBox="1">
              <a:spLocks noChangeArrowheads="1"/>
            </p:cNvSpPr>
            <p:nvPr/>
          </p:nvSpPr>
          <p:spPr bwMode="auto">
            <a:xfrm>
              <a:off x="2283" y="3457"/>
              <a:ext cx="1793" cy="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date, personCount,</a:t>
              </a:r>
            </a:p>
            <a:p>
              <a:r>
                <a:rPr lang="en-US" altLang="da-DK" sz="1400" b="1"/>
                <a:t>state (booked | occupied | repair)</a:t>
              </a:r>
            </a:p>
          </p:txBody>
        </p:sp>
        <p:sp>
          <p:nvSpPr>
            <p:cNvPr id="7215" name="Text Box 35"/>
            <p:cNvSpPr txBox="1">
              <a:spLocks noChangeArrowheads="1"/>
            </p:cNvSpPr>
            <p:nvPr/>
          </p:nvSpPr>
          <p:spPr bwMode="auto">
            <a:xfrm>
              <a:off x="842" y="1824"/>
              <a:ext cx="598" cy="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name, </a:t>
              </a:r>
            </a:p>
            <a:p>
              <a:r>
                <a:rPr lang="en-US" altLang="da-DK" sz="1400" b="1"/>
                <a:t>address1, </a:t>
              </a:r>
            </a:p>
            <a:p>
              <a:r>
                <a:rPr lang="en-US" altLang="da-DK" sz="1400" b="1"/>
                <a:t>address2, </a:t>
              </a:r>
            </a:p>
            <a:p>
              <a:r>
                <a:rPr lang="en-US" altLang="da-DK" sz="1400" b="1"/>
                <a:t>address3, </a:t>
              </a:r>
            </a:p>
            <a:p>
              <a:r>
                <a:rPr lang="en-US" altLang="da-DK" sz="1400" b="1"/>
                <a:t>phone,</a:t>
              </a:r>
            </a:p>
            <a:p>
              <a:r>
                <a:rPr lang="en-US" altLang="da-DK" sz="1400" b="1"/>
                <a:t>passport</a:t>
              </a:r>
            </a:p>
          </p:txBody>
        </p:sp>
        <p:sp>
          <p:nvSpPr>
            <p:cNvPr id="7216" name="Text Box 36"/>
            <p:cNvSpPr txBox="1">
              <a:spLocks noChangeArrowheads="1"/>
            </p:cNvSpPr>
            <p:nvPr/>
          </p:nvSpPr>
          <p:spPr bwMode="auto">
            <a:xfrm>
              <a:off x="288" y="3668"/>
              <a:ext cx="925" cy="4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roomID,</a:t>
              </a:r>
            </a:p>
            <a:p>
              <a:r>
                <a:rPr lang="en-US" altLang="da-DK" sz="1400" b="1"/>
                <a:t>bedCount, type</a:t>
              </a:r>
            </a:p>
            <a:p>
              <a:r>
                <a:rPr lang="en-US" altLang="da-DK" sz="1400" b="1"/>
                <a:t>price1, price2</a:t>
              </a:r>
            </a:p>
          </p:txBody>
        </p:sp>
        <p:sp>
          <p:nvSpPr>
            <p:cNvPr id="7217" name="Text Box 37"/>
            <p:cNvSpPr txBox="1">
              <a:spLocks noChangeArrowheads="1"/>
            </p:cNvSpPr>
            <p:nvPr/>
          </p:nvSpPr>
          <p:spPr bwMode="auto">
            <a:xfrm>
              <a:off x="3345" y="2208"/>
              <a:ext cx="73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name, price</a:t>
              </a:r>
            </a:p>
          </p:txBody>
        </p:sp>
        <p:sp>
          <p:nvSpPr>
            <p:cNvPr id="7218" name="Text Box 38"/>
            <p:cNvSpPr txBox="1">
              <a:spLocks noChangeArrowheads="1"/>
            </p:cNvSpPr>
            <p:nvPr/>
          </p:nvSpPr>
          <p:spPr bwMode="auto">
            <a:xfrm>
              <a:off x="2704" y="3056"/>
              <a:ext cx="838"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date, quantity</a:t>
              </a:r>
            </a:p>
          </p:txBody>
        </p:sp>
        <p:sp>
          <p:nvSpPr>
            <p:cNvPr id="7219" name="Freeform 39"/>
            <p:cNvSpPr>
              <a:spLocks/>
            </p:cNvSpPr>
            <p:nvPr/>
          </p:nvSpPr>
          <p:spPr bwMode="auto">
            <a:xfrm>
              <a:off x="882" y="2746"/>
              <a:ext cx="642" cy="151"/>
            </a:xfrm>
            <a:custGeom>
              <a:avLst/>
              <a:gdLst>
                <a:gd name="T0" fmla="*/ 0 w 642"/>
                <a:gd name="T1" fmla="*/ 151 h 151"/>
                <a:gd name="T2" fmla="*/ 642 w 642"/>
                <a:gd name="T3" fmla="*/ 36 h 151"/>
                <a:gd name="T4" fmla="*/ 0 60000 65536"/>
                <a:gd name="T5" fmla="*/ 0 60000 65536"/>
              </a:gdLst>
              <a:ahLst/>
              <a:cxnLst>
                <a:cxn ang="T4">
                  <a:pos x="T0" y="T1"/>
                </a:cxn>
                <a:cxn ang="T5">
                  <a:pos x="T2" y="T3"/>
                </a:cxn>
              </a:cxnLst>
              <a:rect l="0" t="0" r="r" b="b"/>
              <a:pathLst>
                <a:path w="642" h="151">
                  <a:moveTo>
                    <a:pt x="0" y="151"/>
                  </a:moveTo>
                  <a:cubicBezTo>
                    <a:pt x="156" y="67"/>
                    <a:pt x="426" y="0"/>
                    <a:pt x="642" y="36"/>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20" name="Freeform 40"/>
            <p:cNvSpPr>
              <a:spLocks/>
            </p:cNvSpPr>
            <p:nvPr/>
          </p:nvSpPr>
          <p:spPr bwMode="auto">
            <a:xfrm>
              <a:off x="992" y="3732"/>
              <a:ext cx="556" cy="142"/>
            </a:xfrm>
            <a:custGeom>
              <a:avLst/>
              <a:gdLst>
                <a:gd name="T0" fmla="*/ 0 w 556"/>
                <a:gd name="T1" fmla="*/ 64 h 142"/>
                <a:gd name="T2" fmla="*/ 556 w 556"/>
                <a:gd name="T3" fmla="*/ 142 h 142"/>
                <a:gd name="T4" fmla="*/ 0 60000 65536"/>
                <a:gd name="T5" fmla="*/ 0 60000 65536"/>
              </a:gdLst>
              <a:ahLst/>
              <a:cxnLst>
                <a:cxn ang="T4">
                  <a:pos x="T0" y="T1"/>
                </a:cxn>
                <a:cxn ang="T5">
                  <a:pos x="T2" y="T3"/>
                </a:cxn>
              </a:cxnLst>
              <a:rect l="0" t="0" r="r" b="b"/>
              <a:pathLst>
                <a:path w="556" h="142">
                  <a:moveTo>
                    <a:pt x="0" y="64"/>
                  </a:moveTo>
                  <a:cubicBezTo>
                    <a:pt x="120" y="0"/>
                    <a:pt x="408" y="24"/>
                    <a:pt x="556" y="142"/>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21" name="Freeform 41"/>
            <p:cNvSpPr>
              <a:spLocks/>
            </p:cNvSpPr>
            <p:nvPr/>
          </p:nvSpPr>
          <p:spPr bwMode="auto">
            <a:xfrm>
              <a:off x="4064" y="2292"/>
              <a:ext cx="160" cy="348"/>
            </a:xfrm>
            <a:custGeom>
              <a:avLst/>
              <a:gdLst>
                <a:gd name="T0" fmla="*/ 0 w 160"/>
                <a:gd name="T1" fmla="*/ 0 h 348"/>
                <a:gd name="T2" fmla="*/ 28 w 160"/>
                <a:gd name="T3" fmla="*/ 348 h 348"/>
                <a:gd name="T4" fmla="*/ 0 60000 65536"/>
                <a:gd name="T5" fmla="*/ 0 60000 65536"/>
              </a:gdLst>
              <a:ahLst/>
              <a:cxnLst>
                <a:cxn ang="T4">
                  <a:pos x="T0" y="T1"/>
                </a:cxn>
                <a:cxn ang="T5">
                  <a:pos x="T2" y="T3"/>
                </a:cxn>
              </a:cxnLst>
              <a:rect l="0" t="0" r="r" b="b"/>
              <a:pathLst>
                <a:path w="160" h="348">
                  <a:moveTo>
                    <a:pt x="0" y="0"/>
                  </a:moveTo>
                  <a:cubicBezTo>
                    <a:pt x="120" y="64"/>
                    <a:pt x="160" y="200"/>
                    <a:pt x="28" y="34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22" name="Freeform 42"/>
            <p:cNvSpPr>
              <a:spLocks/>
            </p:cNvSpPr>
            <p:nvPr/>
          </p:nvSpPr>
          <p:spPr bwMode="auto">
            <a:xfrm>
              <a:off x="2016" y="3382"/>
              <a:ext cx="444" cy="108"/>
            </a:xfrm>
            <a:custGeom>
              <a:avLst/>
              <a:gdLst>
                <a:gd name="T0" fmla="*/ 0 w 444"/>
                <a:gd name="T1" fmla="*/ 0 h 108"/>
                <a:gd name="T2" fmla="*/ 312 w 444"/>
                <a:gd name="T3" fmla="*/ 36 h 108"/>
                <a:gd name="T4" fmla="*/ 444 w 444"/>
                <a:gd name="T5" fmla="*/ 108 h 108"/>
                <a:gd name="T6" fmla="*/ 0 60000 65536"/>
                <a:gd name="T7" fmla="*/ 0 60000 65536"/>
                <a:gd name="T8" fmla="*/ 0 60000 65536"/>
              </a:gdLst>
              <a:ahLst/>
              <a:cxnLst>
                <a:cxn ang="T6">
                  <a:pos x="T0" y="T1"/>
                </a:cxn>
                <a:cxn ang="T7">
                  <a:pos x="T2" y="T3"/>
                </a:cxn>
                <a:cxn ang="T8">
                  <a:pos x="T4" y="T5"/>
                </a:cxn>
              </a:cxnLst>
              <a:rect l="0" t="0" r="r" b="b"/>
              <a:pathLst>
                <a:path w="444" h="108">
                  <a:moveTo>
                    <a:pt x="0" y="0"/>
                  </a:moveTo>
                  <a:cubicBezTo>
                    <a:pt x="119" y="9"/>
                    <a:pt x="238" y="18"/>
                    <a:pt x="312" y="36"/>
                  </a:cubicBezTo>
                  <a:cubicBezTo>
                    <a:pt x="386" y="54"/>
                    <a:pt x="415" y="81"/>
                    <a:pt x="444" y="10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23" name="Freeform 43"/>
            <p:cNvSpPr>
              <a:spLocks/>
            </p:cNvSpPr>
            <p:nvPr/>
          </p:nvSpPr>
          <p:spPr bwMode="auto">
            <a:xfrm>
              <a:off x="2656" y="2944"/>
              <a:ext cx="92" cy="210"/>
            </a:xfrm>
            <a:custGeom>
              <a:avLst/>
              <a:gdLst>
                <a:gd name="T0" fmla="*/ 0 w 92"/>
                <a:gd name="T1" fmla="*/ 0 h 210"/>
                <a:gd name="T2" fmla="*/ 92 w 92"/>
                <a:gd name="T3" fmla="*/ 210 h 210"/>
                <a:gd name="T4" fmla="*/ 0 60000 65536"/>
                <a:gd name="T5" fmla="*/ 0 60000 65536"/>
              </a:gdLst>
              <a:ahLst/>
              <a:cxnLst>
                <a:cxn ang="T4">
                  <a:pos x="T0" y="T1"/>
                </a:cxn>
                <a:cxn ang="T5">
                  <a:pos x="T2" y="T3"/>
                </a:cxn>
              </a:cxnLst>
              <a:rect l="0" t="0" r="r" b="b"/>
              <a:pathLst>
                <a:path w="92" h="210">
                  <a:moveTo>
                    <a:pt x="0" y="0"/>
                  </a:moveTo>
                  <a:cubicBezTo>
                    <a:pt x="0" y="92"/>
                    <a:pt x="52" y="188"/>
                    <a:pt x="92" y="210"/>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24" name="Rectangle 44"/>
            <p:cNvSpPr>
              <a:spLocks noChangeArrowheads="1"/>
            </p:cNvSpPr>
            <p:nvPr/>
          </p:nvSpPr>
          <p:spPr bwMode="auto">
            <a:xfrm>
              <a:off x="1520" y="2106"/>
              <a:ext cx="567" cy="238"/>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cxnSp>
          <p:nvCxnSpPr>
            <p:cNvPr id="7225" name="AutoShape 45"/>
            <p:cNvCxnSpPr>
              <a:cxnSpLocks noChangeShapeType="1"/>
              <a:stCxn id="7224" idx="2"/>
              <a:endCxn id="7200" idx="0"/>
            </p:cNvCxnSpPr>
            <p:nvPr/>
          </p:nvCxnSpPr>
          <p:spPr bwMode="auto">
            <a:xfrm>
              <a:off x="1804" y="2353"/>
              <a:ext cx="0" cy="296"/>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226" name="Group 46"/>
            <p:cNvGrpSpPr>
              <a:grpSpLocks/>
            </p:cNvGrpSpPr>
            <p:nvPr/>
          </p:nvGrpSpPr>
          <p:grpSpPr bwMode="auto">
            <a:xfrm>
              <a:off x="1740" y="2552"/>
              <a:ext cx="128" cy="106"/>
              <a:chOff x="1918" y="3762"/>
              <a:chExt cx="128" cy="106"/>
            </a:xfrm>
          </p:grpSpPr>
          <p:sp>
            <p:nvSpPr>
              <p:cNvPr id="7230" name="Line 47"/>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31" name="Line 48"/>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7227" name="Freeform 49"/>
            <p:cNvSpPr>
              <a:spLocks/>
            </p:cNvSpPr>
            <p:nvPr/>
          </p:nvSpPr>
          <p:spPr bwMode="auto">
            <a:xfrm>
              <a:off x="1264" y="1894"/>
              <a:ext cx="584" cy="208"/>
            </a:xfrm>
            <a:custGeom>
              <a:avLst/>
              <a:gdLst>
                <a:gd name="T0" fmla="*/ 0 w 584"/>
                <a:gd name="T1" fmla="*/ 56 h 208"/>
                <a:gd name="T2" fmla="*/ 584 w 584"/>
                <a:gd name="T3" fmla="*/ 208 h 208"/>
                <a:gd name="T4" fmla="*/ 0 60000 65536"/>
                <a:gd name="T5" fmla="*/ 0 60000 65536"/>
              </a:gdLst>
              <a:ahLst/>
              <a:cxnLst>
                <a:cxn ang="T4">
                  <a:pos x="T0" y="T1"/>
                </a:cxn>
                <a:cxn ang="T5">
                  <a:pos x="T2" y="T3"/>
                </a:cxn>
              </a:cxnLst>
              <a:rect l="0" t="0" r="r" b="b"/>
              <a:pathLst>
                <a:path w="584" h="208">
                  <a:moveTo>
                    <a:pt x="0" y="56"/>
                  </a:moveTo>
                  <a:cubicBezTo>
                    <a:pt x="152" y="0"/>
                    <a:pt x="440" y="56"/>
                    <a:pt x="584" y="208"/>
                  </a:cubicBez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7228" name="Text Box 50"/>
            <p:cNvSpPr txBox="1">
              <a:spLocks noChangeArrowheads="1"/>
            </p:cNvSpPr>
            <p:nvPr/>
          </p:nvSpPr>
          <p:spPr bwMode="auto">
            <a:xfrm>
              <a:off x="285" y="2819"/>
              <a:ext cx="1123" cy="5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stayID,</a:t>
              </a:r>
            </a:p>
            <a:p>
              <a:r>
                <a:rPr lang="en-US" altLang="da-DK" sz="1400" b="1"/>
                <a:t>paymethod,</a:t>
              </a:r>
            </a:p>
            <a:p>
              <a:r>
                <a:rPr lang="en-US" altLang="da-DK" sz="1400" b="1"/>
                <a:t>state (booked | in | </a:t>
              </a:r>
            </a:p>
            <a:p>
              <a:r>
                <a:rPr lang="en-US" altLang="da-DK" sz="1400" b="1"/>
                <a:t>   out | canceled)</a:t>
              </a:r>
            </a:p>
          </p:txBody>
        </p:sp>
        <p:sp>
          <p:nvSpPr>
            <p:cNvPr id="7229" name="Line 51"/>
            <p:cNvSpPr>
              <a:spLocks noChangeShapeType="1"/>
            </p:cNvSpPr>
            <p:nvPr/>
          </p:nvSpPr>
          <p:spPr bwMode="auto">
            <a:xfrm>
              <a:off x="336" y="1632"/>
              <a:ext cx="50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grpSp>
      <p:sp>
        <p:nvSpPr>
          <p:cNvPr id="7178" name="AutoShape 52"/>
          <p:cNvSpPr>
            <a:spLocks noChangeArrowheads="1"/>
          </p:cNvSpPr>
          <p:nvPr/>
        </p:nvSpPr>
        <p:spPr bwMode="auto">
          <a:xfrm>
            <a:off x="6934200" y="896938"/>
            <a:ext cx="1676400" cy="1022350"/>
          </a:xfrm>
          <a:prstGeom prst="wedgeRoundRectCallout">
            <a:avLst>
              <a:gd name="adj1" fmla="val -76134"/>
              <a:gd name="adj2" fmla="val 6133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E.g. </a:t>
            </a:r>
          </a:p>
          <a:p>
            <a:r>
              <a:rPr lang="en-US" altLang="da-DK" sz="1400" b="1"/>
              <a:t>Full breakfast 6$,</a:t>
            </a:r>
          </a:p>
          <a:p>
            <a:r>
              <a:rPr lang="en-US" altLang="da-DK" sz="1400" b="1"/>
              <a:t>Continental 4$,</a:t>
            </a:r>
          </a:p>
          <a:p>
            <a:r>
              <a:rPr lang="en-US" altLang="da-DK" sz="1400" b="1"/>
              <a:t>Telephone  . . .</a:t>
            </a:r>
          </a:p>
        </p:txBody>
      </p:sp>
      <p:grpSp>
        <p:nvGrpSpPr>
          <p:cNvPr id="244789" name="Group 53"/>
          <p:cNvGrpSpPr>
            <a:grpSpLocks/>
          </p:cNvGrpSpPr>
          <p:nvPr/>
        </p:nvGrpSpPr>
        <p:grpSpPr bwMode="auto">
          <a:xfrm>
            <a:off x="6172200" y="4495800"/>
            <a:ext cx="2667000" cy="1143000"/>
            <a:chOff x="3888" y="2832"/>
            <a:chExt cx="1680" cy="720"/>
          </a:xfrm>
        </p:grpSpPr>
        <p:sp>
          <p:nvSpPr>
            <p:cNvPr id="7198" name="AutoShape 54"/>
            <p:cNvSpPr>
              <a:spLocks noChangeArrowheads="1"/>
            </p:cNvSpPr>
            <p:nvPr/>
          </p:nvSpPr>
          <p:spPr bwMode="auto">
            <a:xfrm>
              <a:off x="3888" y="3054"/>
              <a:ext cx="1680" cy="498"/>
            </a:xfrm>
            <a:prstGeom prst="wedgeRoundRectCallout">
              <a:avLst>
                <a:gd name="adj1" fmla="val -70236"/>
                <a:gd name="adj2" fmla="val -3052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Add to ServiceReceived:</a:t>
              </a:r>
            </a:p>
            <a:p>
              <a:r>
                <a:rPr lang="en-US" altLang="da-DK" sz="1400" b="1"/>
                <a:t>serviceType (fullBreakfast |</a:t>
              </a:r>
            </a:p>
            <a:p>
              <a:r>
                <a:rPr lang="en-US" altLang="da-DK" sz="1400" b="1"/>
                <a:t>continental | . . . )</a:t>
              </a:r>
            </a:p>
          </p:txBody>
        </p:sp>
        <p:sp>
          <p:nvSpPr>
            <p:cNvPr id="7199" name="AutoShape 55"/>
            <p:cNvSpPr>
              <a:spLocks noChangeArrowheads="1"/>
            </p:cNvSpPr>
            <p:nvPr/>
          </p:nvSpPr>
          <p:spPr bwMode="auto">
            <a:xfrm>
              <a:off x="4320" y="2832"/>
              <a:ext cx="1248" cy="210"/>
            </a:xfrm>
            <a:prstGeom prst="wedgeRoundRectCallout">
              <a:avLst>
                <a:gd name="adj1" fmla="val -69551"/>
                <a:gd name="adj2" fmla="val -5952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Remove this class?</a:t>
              </a:r>
            </a:p>
          </p:txBody>
        </p:sp>
      </p:grpSp>
      <p:grpSp>
        <p:nvGrpSpPr>
          <p:cNvPr id="7180" name="Group 56"/>
          <p:cNvGrpSpPr>
            <a:grpSpLocks/>
          </p:cNvGrpSpPr>
          <p:nvPr/>
        </p:nvGrpSpPr>
        <p:grpSpPr bwMode="auto">
          <a:xfrm rot="5400000" flipV="1">
            <a:off x="2776538" y="1609725"/>
            <a:ext cx="179388" cy="179387"/>
            <a:chOff x="2971" y="2272"/>
            <a:chExt cx="113" cy="113"/>
          </a:xfrm>
        </p:grpSpPr>
        <p:grpSp>
          <p:nvGrpSpPr>
            <p:cNvPr id="7194" name="Group 57"/>
            <p:cNvGrpSpPr>
              <a:grpSpLocks noChangeAspect="1"/>
            </p:cNvGrpSpPr>
            <p:nvPr/>
          </p:nvGrpSpPr>
          <p:grpSpPr bwMode="auto">
            <a:xfrm>
              <a:off x="2971" y="2272"/>
              <a:ext cx="113" cy="113"/>
              <a:chOff x="4154" y="3590"/>
              <a:chExt cx="451" cy="520"/>
            </a:xfrm>
          </p:grpSpPr>
          <p:sp>
            <p:nvSpPr>
              <p:cNvPr id="7196" name="Line 58"/>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7197" name="Line 59"/>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7195" name="Line 60"/>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244808" name="Group 72"/>
          <p:cNvGrpSpPr>
            <a:grpSpLocks/>
          </p:cNvGrpSpPr>
          <p:nvPr/>
        </p:nvGrpSpPr>
        <p:grpSpPr bwMode="auto">
          <a:xfrm>
            <a:off x="3313113" y="1889125"/>
            <a:ext cx="2333625" cy="182563"/>
            <a:chOff x="2087" y="1190"/>
            <a:chExt cx="1470" cy="115"/>
          </a:xfrm>
        </p:grpSpPr>
        <p:cxnSp>
          <p:nvCxnSpPr>
            <p:cNvPr id="7183" name="AutoShape 6"/>
            <p:cNvCxnSpPr>
              <a:cxnSpLocks noChangeShapeType="1"/>
              <a:stCxn id="7187" idx="0"/>
              <a:endCxn id="7191" idx="0"/>
            </p:cNvCxnSpPr>
            <p:nvPr/>
          </p:nvCxnSpPr>
          <p:spPr bwMode="auto">
            <a:xfrm>
              <a:off x="2205" y="1249"/>
              <a:ext cx="1237" cy="2"/>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184" name="Group 61"/>
            <p:cNvGrpSpPr>
              <a:grpSpLocks/>
            </p:cNvGrpSpPr>
            <p:nvPr/>
          </p:nvGrpSpPr>
          <p:grpSpPr bwMode="auto">
            <a:xfrm>
              <a:off x="3444" y="1192"/>
              <a:ext cx="113" cy="113"/>
              <a:chOff x="2971" y="2272"/>
              <a:chExt cx="113" cy="113"/>
            </a:xfrm>
          </p:grpSpPr>
          <p:grpSp>
            <p:nvGrpSpPr>
              <p:cNvPr id="7190" name="Group 62"/>
              <p:cNvGrpSpPr>
                <a:grpSpLocks noChangeAspect="1"/>
              </p:cNvGrpSpPr>
              <p:nvPr/>
            </p:nvGrpSpPr>
            <p:grpSpPr bwMode="auto">
              <a:xfrm>
                <a:off x="2971" y="2272"/>
                <a:ext cx="113" cy="113"/>
                <a:chOff x="4154" y="3590"/>
                <a:chExt cx="451" cy="520"/>
              </a:xfrm>
            </p:grpSpPr>
            <p:sp>
              <p:nvSpPr>
                <p:cNvPr id="7192" name="Line 63"/>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7193" name="Line 64"/>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7191" name="Line 65"/>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nvGrpSpPr>
            <p:cNvPr id="7185" name="Group 66"/>
            <p:cNvGrpSpPr>
              <a:grpSpLocks/>
            </p:cNvGrpSpPr>
            <p:nvPr/>
          </p:nvGrpSpPr>
          <p:grpSpPr bwMode="auto">
            <a:xfrm flipH="1">
              <a:off x="2087" y="1190"/>
              <a:ext cx="113" cy="113"/>
              <a:chOff x="2971" y="2272"/>
              <a:chExt cx="113" cy="113"/>
            </a:xfrm>
          </p:grpSpPr>
          <p:grpSp>
            <p:nvGrpSpPr>
              <p:cNvPr id="7186" name="Group 67"/>
              <p:cNvGrpSpPr>
                <a:grpSpLocks noChangeAspect="1"/>
              </p:cNvGrpSpPr>
              <p:nvPr/>
            </p:nvGrpSpPr>
            <p:grpSpPr bwMode="auto">
              <a:xfrm>
                <a:off x="2971" y="2272"/>
                <a:ext cx="113" cy="113"/>
                <a:chOff x="4154" y="3590"/>
                <a:chExt cx="451" cy="520"/>
              </a:xfrm>
            </p:grpSpPr>
            <p:sp>
              <p:nvSpPr>
                <p:cNvPr id="7188" name="Line 68"/>
                <p:cNvSpPr>
                  <a:spLocks noChangeAspect="1" noChangeShapeType="1"/>
                </p:cNvSpPr>
                <p:nvPr/>
              </p:nvSpPr>
              <p:spPr bwMode="auto">
                <a:xfrm rot="16200000" flipH="1">
                  <a:off x="4248" y="3755"/>
                  <a:ext cx="261" cy="45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7189" name="Line 69"/>
                <p:cNvSpPr>
                  <a:spLocks noChangeAspect="1" noChangeShapeType="1"/>
                </p:cNvSpPr>
                <p:nvPr/>
              </p:nvSpPr>
              <p:spPr bwMode="auto">
                <a:xfrm rot="-5400000">
                  <a:off x="4250" y="3494"/>
                  <a:ext cx="260" cy="451"/>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sp>
            <p:nvSpPr>
              <p:cNvPr id="7187" name="Line 70"/>
              <p:cNvSpPr>
                <a:spLocks noChangeAspect="1" noChangeShapeType="1"/>
              </p:cNvSpPr>
              <p:nvPr/>
            </p:nvSpPr>
            <p:spPr bwMode="auto">
              <a:xfrm rot="-5400000">
                <a:off x="3030" y="2275"/>
                <a:ext cx="1" cy="10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grpSp>
      </p:grpSp>
      <p:sp>
        <p:nvSpPr>
          <p:cNvPr id="7182" name="Text Box 71"/>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800B399A-F8E1-4EA2-8408-364D373628A5}" type="slidenum">
              <a:rPr lang="en-US" altLang="da-DK" sz="2400" b="1"/>
              <a:pPr/>
              <a:t>8</a:t>
            </a:fld>
            <a:r>
              <a:rPr lang="en-US" altLang="da-DK" sz="2400" b="1"/>
              <a:t>. </a:t>
            </a:r>
            <a:r>
              <a:rPr lang="da-DK" altLang="da-DK" sz="2400" b="1"/>
              <a:t>UID16.3B</a:t>
            </a:r>
            <a:r>
              <a:rPr lang="en-US" altLang="da-DK" sz="2400" b="1"/>
              <a:t>  Hotel data model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448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4474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447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27225" y="620713"/>
            <a:ext cx="603250" cy="3143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Guest</a:t>
            </a:r>
          </a:p>
        </p:txBody>
      </p:sp>
      <p:sp>
        <p:nvSpPr>
          <p:cNvPr id="8195" name="Rectangle 3"/>
          <p:cNvSpPr>
            <a:spLocks noChangeArrowheads="1"/>
          </p:cNvSpPr>
          <p:nvPr/>
        </p:nvSpPr>
        <p:spPr bwMode="auto">
          <a:xfrm>
            <a:off x="1925638" y="2265363"/>
            <a:ext cx="476250" cy="3143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Stay</a:t>
            </a:r>
          </a:p>
        </p:txBody>
      </p:sp>
      <p:sp>
        <p:nvSpPr>
          <p:cNvPr id="8196" name="Rectangle 4"/>
          <p:cNvSpPr>
            <a:spLocks noChangeArrowheads="1"/>
          </p:cNvSpPr>
          <p:nvPr/>
        </p:nvSpPr>
        <p:spPr bwMode="auto">
          <a:xfrm>
            <a:off x="1927225" y="3743325"/>
            <a:ext cx="1038225" cy="3143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RoomState</a:t>
            </a:r>
          </a:p>
        </p:txBody>
      </p:sp>
      <p:sp>
        <p:nvSpPr>
          <p:cNvPr id="8197" name="Rectangle 5"/>
          <p:cNvSpPr>
            <a:spLocks noChangeArrowheads="1"/>
          </p:cNvSpPr>
          <p:nvPr/>
        </p:nvSpPr>
        <p:spPr bwMode="auto">
          <a:xfrm>
            <a:off x="1927225" y="5418138"/>
            <a:ext cx="604838" cy="3143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Room</a:t>
            </a:r>
          </a:p>
        </p:txBody>
      </p:sp>
      <p:sp>
        <p:nvSpPr>
          <p:cNvPr id="8198" name="Text Box 6"/>
          <p:cNvSpPr txBox="1">
            <a:spLocks noChangeArrowheads="1"/>
          </p:cNvSpPr>
          <p:nvPr/>
        </p:nvSpPr>
        <p:spPr bwMode="auto">
          <a:xfrm>
            <a:off x="449263" y="76200"/>
            <a:ext cx="600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a:tabLst>
                <a:tab pos="5715000" algn="r"/>
              </a:tabLst>
              <a:defRPr>
                <a:solidFill>
                  <a:schemeClr val="tx1"/>
                </a:solidFill>
                <a:latin typeface="Arial" charset="0"/>
              </a:defRPr>
            </a:lvl1pPr>
            <a:lvl2pPr marL="742950" indent="-285750">
              <a:tabLst>
                <a:tab pos="5715000" algn="r"/>
              </a:tabLst>
              <a:defRPr>
                <a:solidFill>
                  <a:schemeClr val="tx1"/>
                </a:solidFill>
                <a:latin typeface="Arial" charset="0"/>
              </a:defRPr>
            </a:lvl2pPr>
            <a:lvl3pPr marL="1143000" indent="-228600">
              <a:tabLst>
                <a:tab pos="5715000" algn="r"/>
              </a:tabLst>
              <a:defRPr>
                <a:solidFill>
                  <a:schemeClr val="tx1"/>
                </a:solidFill>
                <a:latin typeface="Arial" charset="0"/>
              </a:defRPr>
            </a:lvl3pPr>
            <a:lvl4pPr marL="1600200" indent="-228600">
              <a:tabLst>
                <a:tab pos="5715000" algn="r"/>
              </a:tabLst>
              <a:defRPr>
                <a:solidFill>
                  <a:schemeClr val="tx1"/>
                </a:solidFill>
                <a:latin typeface="Arial" charset="0"/>
              </a:defRPr>
            </a:lvl4pPr>
            <a:lvl5pPr marL="2057400" indent="-228600">
              <a:tabLst>
                <a:tab pos="5715000" algn="r"/>
              </a:tabLst>
              <a:defRPr>
                <a:solidFill>
                  <a:schemeClr val="tx1"/>
                </a:solidFill>
                <a:latin typeface="Arial" charset="0"/>
              </a:defRPr>
            </a:lvl5pPr>
            <a:lvl6pPr marL="2514600" indent="-228600" eaLnBrk="0" fontAlgn="base" hangingPunct="0">
              <a:spcBef>
                <a:spcPct val="0"/>
              </a:spcBef>
              <a:spcAft>
                <a:spcPct val="0"/>
              </a:spcAft>
              <a:tabLst>
                <a:tab pos="5715000" algn="r"/>
              </a:tabLst>
              <a:defRPr>
                <a:solidFill>
                  <a:schemeClr val="tx1"/>
                </a:solidFill>
                <a:latin typeface="Arial" charset="0"/>
              </a:defRPr>
            </a:lvl6pPr>
            <a:lvl7pPr marL="2971800" indent="-228600" eaLnBrk="0" fontAlgn="base" hangingPunct="0">
              <a:spcBef>
                <a:spcPct val="0"/>
              </a:spcBef>
              <a:spcAft>
                <a:spcPct val="0"/>
              </a:spcAft>
              <a:tabLst>
                <a:tab pos="5715000" algn="r"/>
              </a:tabLst>
              <a:defRPr>
                <a:solidFill>
                  <a:schemeClr val="tx1"/>
                </a:solidFill>
                <a:latin typeface="Arial" charset="0"/>
              </a:defRPr>
            </a:lvl7pPr>
            <a:lvl8pPr marL="3429000" indent="-228600" eaLnBrk="0" fontAlgn="base" hangingPunct="0">
              <a:spcBef>
                <a:spcPct val="0"/>
              </a:spcBef>
              <a:spcAft>
                <a:spcPct val="0"/>
              </a:spcAft>
              <a:tabLst>
                <a:tab pos="5715000" algn="r"/>
              </a:tabLst>
              <a:defRPr>
                <a:solidFill>
                  <a:schemeClr val="tx1"/>
                </a:solidFill>
                <a:latin typeface="Arial" charset="0"/>
              </a:defRPr>
            </a:lvl8pPr>
            <a:lvl9pPr marL="3886200" indent="-228600" eaLnBrk="0" fontAlgn="base" hangingPunct="0">
              <a:spcBef>
                <a:spcPct val="0"/>
              </a:spcBef>
              <a:spcAft>
                <a:spcPct val="0"/>
              </a:spcAft>
              <a:tabLst>
                <a:tab pos="5715000" algn="r"/>
              </a:tabLst>
              <a:defRPr>
                <a:solidFill>
                  <a:schemeClr val="tx1"/>
                </a:solidFill>
                <a:latin typeface="Arial" charset="0"/>
              </a:defRPr>
            </a:lvl9pPr>
          </a:lstStyle>
          <a:p>
            <a:fld id="{DD54C77E-2DE1-46C2-B2E2-4A26A80E4091}" type="slidenum">
              <a:rPr lang="en-US" altLang="da-DK" sz="2400" b="1"/>
              <a:pPr/>
              <a:t>9</a:t>
            </a:fld>
            <a:r>
              <a:rPr lang="en-US" altLang="da-DK" sz="2400" b="1"/>
              <a:t>. </a:t>
            </a:r>
            <a:r>
              <a:rPr lang="da-DK" altLang="da-DK" sz="2400" b="1"/>
              <a:t>UID16.4</a:t>
            </a:r>
            <a:r>
              <a:rPr lang="en-US" altLang="da-DK" sz="2400" b="1"/>
              <a:t>  Relational data model</a:t>
            </a:r>
          </a:p>
        </p:txBody>
      </p:sp>
      <p:sp>
        <p:nvSpPr>
          <p:cNvPr id="8199" name="Rectangle 7"/>
          <p:cNvSpPr>
            <a:spLocks noChangeArrowheads="1"/>
          </p:cNvSpPr>
          <p:nvPr/>
        </p:nvSpPr>
        <p:spPr bwMode="auto">
          <a:xfrm>
            <a:off x="5572125" y="1219200"/>
            <a:ext cx="900113" cy="37782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Guest</a:t>
            </a:r>
          </a:p>
        </p:txBody>
      </p:sp>
      <p:sp>
        <p:nvSpPr>
          <p:cNvPr id="8200" name="Rectangle 8"/>
          <p:cNvSpPr>
            <a:spLocks noChangeArrowheads="1"/>
          </p:cNvSpPr>
          <p:nvPr/>
        </p:nvSpPr>
        <p:spPr bwMode="auto">
          <a:xfrm>
            <a:off x="5489575" y="2974975"/>
            <a:ext cx="1063625" cy="377825"/>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Stay</a:t>
            </a:r>
          </a:p>
        </p:txBody>
      </p:sp>
      <p:sp>
        <p:nvSpPr>
          <p:cNvPr id="8201" name="Rectangle 9"/>
          <p:cNvSpPr>
            <a:spLocks noChangeArrowheads="1"/>
          </p:cNvSpPr>
          <p:nvPr/>
        </p:nvSpPr>
        <p:spPr bwMode="auto">
          <a:xfrm>
            <a:off x="5334000" y="4378325"/>
            <a:ext cx="1371600" cy="376238"/>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RoomState</a:t>
            </a:r>
          </a:p>
        </p:txBody>
      </p:sp>
      <p:cxnSp>
        <p:nvCxnSpPr>
          <p:cNvPr id="8202" name="AutoShape 10"/>
          <p:cNvCxnSpPr>
            <a:cxnSpLocks noChangeShapeType="1"/>
            <a:stCxn id="8199" idx="2"/>
            <a:endCxn id="8200" idx="0"/>
          </p:cNvCxnSpPr>
          <p:nvPr/>
        </p:nvCxnSpPr>
        <p:spPr bwMode="auto">
          <a:xfrm flipH="1">
            <a:off x="6021388" y="1616075"/>
            <a:ext cx="1587" cy="133985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03" name="AutoShape 11"/>
          <p:cNvCxnSpPr>
            <a:cxnSpLocks noChangeShapeType="1"/>
            <a:stCxn id="8200" idx="2"/>
            <a:endCxn id="8201" idx="0"/>
          </p:cNvCxnSpPr>
          <p:nvPr/>
        </p:nvCxnSpPr>
        <p:spPr bwMode="auto">
          <a:xfrm flipH="1">
            <a:off x="6019800" y="3371850"/>
            <a:ext cx="1588" cy="987425"/>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04" name="Line 12"/>
          <p:cNvSpPr>
            <a:spLocks noChangeShapeType="1"/>
          </p:cNvSpPr>
          <p:nvPr/>
        </p:nvSpPr>
        <p:spPr bwMode="auto">
          <a:xfrm>
            <a:off x="6210300" y="3171825"/>
            <a:ext cx="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p>
            <a:endParaRPr lang="da-DK"/>
          </a:p>
        </p:txBody>
      </p:sp>
      <p:grpSp>
        <p:nvGrpSpPr>
          <p:cNvPr id="8205" name="Group 13"/>
          <p:cNvGrpSpPr>
            <a:grpSpLocks/>
          </p:cNvGrpSpPr>
          <p:nvPr/>
        </p:nvGrpSpPr>
        <p:grpSpPr bwMode="auto">
          <a:xfrm flipV="1">
            <a:off x="5911850" y="4754563"/>
            <a:ext cx="203200" cy="168275"/>
            <a:chOff x="1918" y="3762"/>
            <a:chExt cx="128" cy="106"/>
          </a:xfrm>
        </p:grpSpPr>
        <p:sp>
          <p:nvSpPr>
            <p:cNvPr id="8239" name="Line 14"/>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8240" name="Line 15"/>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8206" name="Group 16"/>
          <p:cNvGrpSpPr>
            <a:grpSpLocks/>
          </p:cNvGrpSpPr>
          <p:nvPr/>
        </p:nvGrpSpPr>
        <p:grpSpPr bwMode="auto">
          <a:xfrm>
            <a:off x="5910263" y="4195763"/>
            <a:ext cx="203200" cy="168275"/>
            <a:chOff x="1918" y="3762"/>
            <a:chExt cx="128" cy="106"/>
          </a:xfrm>
        </p:grpSpPr>
        <p:sp>
          <p:nvSpPr>
            <p:cNvPr id="8237" name="Line 17"/>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8238" name="Line 18"/>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grpSp>
        <p:nvGrpSpPr>
          <p:cNvPr id="8207" name="Group 19"/>
          <p:cNvGrpSpPr>
            <a:grpSpLocks/>
          </p:cNvGrpSpPr>
          <p:nvPr/>
        </p:nvGrpSpPr>
        <p:grpSpPr bwMode="auto">
          <a:xfrm>
            <a:off x="5918200" y="2794000"/>
            <a:ext cx="203200" cy="168275"/>
            <a:chOff x="1918" y="3762"/>
            <a:chExt cx="128" cy="106"/>
          </a:xfrm>
        </p:grpSpPr>
        <p:sp>
          <p:nvSpPr>
            <p:cNvPr id="8235" name="Line 20"/>
            <p:cNvSpPr>
              <a:spLocks noChangeShapeType="1"/>
            </p:cNvSpPr>
            <p:nvPr/>
          </p:nvSpPr>
          <p:spPr bwMode="auto">
            <a:xfrm>
              <a:off x="1982" y="3762"/>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sp>
          <p:nvSpPr>
            <p:cNvPr id="8236" name="Line 21"/>
            <p:cNvSpPr>
              <a:spLocks noChangeShapeType="1"/>
            </p:cNvSpPr>
            <p:nvPr/>
          </p:nvSpPr>
          <p:spPr bwMode="auto">
            <a:xfrm flipH="1">
              <a:off x="1918" y="3763"/>
              <a:ext cx="64" cy="10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p>
              <a:endParaRPr lang="da-DK"/>
            </a:p>
          </p:txBody>
        </p:sp>
      </p:grpSp>
      <p:sp>
        <p:nvSpPr>
          <p:cNvPr id="8208" name="Rectangle 22"/>
          <p:cNvSpPr>
            <a:spLocks noChangeArrowheads="1"/>
          </p:cNvSpPr>
          <p:nvPr/>
        </p:nvSpPr>
        <p:spPr bwMode="auto">
          <a:xfrm>
            <a:off x="5486400" y="5872163"/>
            <a:ext cx="1066800" cy="376237"/>
          </a:xfrm>
          <a:prstGeom prst="rect">
            <a:avLst/>
          </a:prstGeom>
          <a:solidFill>
            <a:srgbClr val="DDDDDD"/>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b="1"/>
              <a:t>Room</a:t>
            </a:r>
          </a:p>
        </p:txBody>
      </p:sp>
      <p:cxnSp>
        <p:nvCxnSpPr>
          <p:cNvPr id="8209" name="AutoShape 23"/>
          <p:cNvCxnSpPr>
            <a:cxnSpLocks noChangeShapeType="1"/>
            <a:stCxn id="8201" idx="2"/>
            <a:endCxn id="8208" idx="0"/>
          </p:cNvCxnSpPr>
          <p:nvPr/>
        </p:nvCxnSpPr>
        <p:spPr bwMode="auto">
          <a:xfrm>
            <a:off x="6019800" y="4773613"/>
            <a:ext cx="0" cy="1079500"/>
          </a:xfrm>
          <a:prstGeom prst="straightConnector1">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10" name="Text Box 24"/>
          <p:cNvSpPr txBox="1">
            <a:spLocks noChangeArrowheads="1"/>
          </p:cNvSpPr>
          <p:nvPr/>
        </p:nvSpPr>
        <p:spPr bwMode="auto">
          <a:xfrm>
            <a:off x="1925638" y="2560638"/>
            <a:ext cx="2865437" cy="10382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defTabSz="3238500">
              <a:tabLst>
                <a:tab pos="762000" algn="l"/>
                <a:tab pos="1524000" algn="l"/>
              </a:tabLst>
              <a:defRPr>
                <a:solidFill>
                  <a:schemeClr val="tx1"/>
                </a:solidFill>
                <a:latin typeface="Arial" charset="0"/>
              </a:defRPr>
            </a:lvl1pPr>
            <a:lvl2pPr marL="742950" indent="-285750" defTabSz="3238500">
              <a:tabLst>
                <a:tab pos="762000" algn="l"/>
                <a:tab pos="1524000" algn="l"/>
              </a:tabLst>
              <a:defRPr>
                <a:solidFill>
                  <a:schemeClr val="tx1"/>
                </a:solidFill>
                <a:latin typeface="Arial" charset="0"/>
              </a:defRPr>
            </a:lvl2pPr>
            <a:lvl3pPr marL="1143000" indent="-228600" defTabSz="3238500">
              <a:tabLst>
                <a:tab pos="762000" algn="l"/>
                <a:tab pos="1524000" algn="l"/>
              </a:tabLst>
              <a:defRPr>
                <a:solidFill>
                  <a:schemeClr val="tx1"/>
                </a:solidFill>
                <a:latin typeface="Arial" charset="0"/>
              </a:defRPr>
            </a:lvl3pPr>
            <a:lvl4pPr marL="1600200" indent="-228600" defTabSz="3238500">
              <a:tabLst>
                <a:tab pos="762000" algn="l"/>
                <a:tab pos="1524000" algn="l"/>
              </a:tabLst>
              <a:defRPr>
                <a:solidFill>
                  <a:schemeClr val="tx1"/>
                </a:solidFill>
                <a:latin typeface="Arial" charset="0"/>
              </a:defRPr>
            </a:lvl4pPr>
            <a:lvl5pPr marL="2057400" indent="-228600" defTabSz="3238500">
              <a:tabLst>
                <a:tab pos="762000" algn="l"/>
                <a:tab pos="1524000" algn="l"/>
              </a:tabLst>
              <a:defRPr>
                <a:solidFill>
                  <a:schemeClr val="tx1"/>
                </a:solidFill>
                <a:latin typeface="Arial" charset="0"/>
              </a:defRPr>
            </a:lvl5pPr>
            <a:lvl6pPr marL="2514600" indent="-228600" defTabSz="3238500" eaLnBrk="0" fontAlgn="base" hangingPunct="0">
              <a:spcBef>
                <a:spcPct val="0"/>
              </a:spcBef>
              <a:spcAft>
                <a:spcPct val="0"/>
              </a:spcAft>
              <a:tabLst>
                <a:tab pos="762000" algn="l"/>
                <a:tab pos="1524000" algn="l"/>
              </a:tabLst>
              <a:defRPr>
                <a:solidFill>
                  <a:schemeClr val="tx1"/>
                </a:solidFill>
                <a:latin typeface="Arial" charset="0"/>
              </a:defRPr>
            </a:lvl6pPr>
            <a:lvl7pPr marL="2971800" indent="-228600" defTabSz="3238500" eaLnBrk="0" fontAlgn="base" hangingPunct="0">
              <a:spcBef>
                <a:spcPct val="0"/>
              </a:spcBef>
              <a:spcAft>
                <a:spcPct val="0"/>
              </a:spcAft>
              <a:tabLst>
                <a:tab pos="762000" algn="l"/>
                <a:tab pos="1524000" algn="l"/>
              </a:tabLst>
              <a:defRPr>
                <a:solidFill>
                  <a:schemeClr val="tx1"/>
                </a:solidFill>
                <a:latin typeface="Arial" charset="0"/>
              </a:defRPr>
            </a:lvl7pPr>
            <a:lvl8pPr marL="3429000" indent="-228600" defTabSz="3238500" eaLnBrk="0" fontAlgn="base" hangingPunct="0">
              <a:spcBef>
                <a:spcPct val="0"/>
              </a:spcBef>
              <a:spcAft>
                <a:spcPct val="0"/>
              </a:spcAft>
              <a:tabLst>
                <a:tab pos="762000" algn="l"/>
                <a:tab pos="1524000" algn="l"/>
              </a:tabLst>
              <a:defRPr>
                <a:solidFill>
                  <a:schemeClr val="tx1"/>
                </a:solidFill>
                <a:latin typeface="Arial" charset="0"/>
              </a:defRPr>
            </a:lvl8pPr>
            <a:lvl9pPr marL="3886200" indent="-228600" defTabSz="3238500" eaLnBrk="0" fontAlgn="base" hangingPunct="0">
              <a:spcBef>
                <a:spcPct val="0"/>
              </a:spcBef>
              <a:spcAft>
                <a:spcPct val="0"/>
              </a:spcAft>
              <a:tabLst>
                <a:tab pos="762000" algn="l"/>
                <a:tab pos="1524000" algn="l"/>
              </a:tabLst>
              <a:defRPr>
                <a:solidFill>
                  <a:schemeClr val="tx1"/>
                </a:solidFill>
                <a:latin typeface="Arial" charset="0"/>
              </a:defRPr>
            </a:lvl9pPr>
          </a:lstStyle>
          <a:p>
            <a:pPr>
              <a:spcAft>
                <a:spcPct val="40000"/>
              </a:spcAft>
            </a:pPr>
            <a:r>
              <a:rPr lang="en-US" altLang="da-DK" sz="1400" b="1" u="sng"/>
              <a:t>stayID</a:t>
            </a:r>
            <a:r>
              <a:rPr lang="en-US" altLang="da-DK" sz="1400" b="1"/>
              <a:t>	</a:t>
            </a:r>
            <a:r>
              <a:rPr lang="en-US" altLang="da-DK" sz="1400" b="1" i="1"/>
              <a:t>guestID</a:t>
            </a:r>
            <a:r>
              <a:rPr lang="en-US" altLang="da-DK" sz="1400" b="1"/>
              <a:t>	paymethod . . .</a:t>
            </a:r>
          </a:p>
          <a:p>
            <a:r>
              <a:rPr lang="en-US" altLang="da-DK" sz="1400" b="1"/>
              <a:t>9801	32	Cash</a:t>
            </a:r>
          </a:p>
          <a:p>
            <a:r>
              <a:rPr lang="en-US" altLang="da-DK" sz="1400" b="1"/>
              <a:t>9802	38	Visa</a:t>
            </a:r>
          </a:p>
          <a:p>
            <a:r>
              <a:rPr lang="en-US" altLang="da-DK" sz="1400" b="1"/>
              <a:t>9805	38</a:t>
            </a:r>
          </a:p>
        </p:txBody>
      </p:sp>
      <p:sp>
        <p:nvSpPr>
          <p:cNvPr id="8211" name="Text Box 25"/>
          <p:cNvSpPr txBox="1">
            <a:spLocks noChangeArrowheads="1"/>
          </p:cNvSpPr>
          <p:nvPr/>
        </p:nvSpPr>
        <p:spPr bwMode="auto">
          <a:xfrm>
            <a:off x="1925638" y="5703888"/>
            <a:ext cx="1803400" cy="10382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lvl1pPr defTabSz="3238500">
              <a:tabLst>
                <a:tab pos="762000" algn="l"/>
                <a:tab pos="1333500" algn="l"/>
                <a:tab pos="2476500" algn="l"/>
              </a:tabLst>
              <a:defRPr>
                <a:solidFill>
                  <a:schemeClr val="tx1"/>
                </a:solidFill>
                <a:latin typeface="Arial" charset="0"/>
              </a:defRPr>
            </a:lvl1pPr>
            <a:lvl2pPr marL="742950" indent="-285750" defTabSz="3238500">
              <a:tabLst>
                <a:tab pos="762000" algn="l"/>
                <a:tab pos="1333500" algn="l"/>
                <a:tab pos="2476500" algn="l"/>
              </a:tabLst>
              <a:defRPr>
                <a:solidFill>
                  <a:schemeClr val="tx1"/>
                </a:solidFill>
                <a:latin typeface="Arial" charset="0"/>
              </a:defRPr>
            </a:lvl2pPr>
            <a:lvl3pPr marL="1143000" indent="-228600" defTabSz="3238500">
              <a:tabLst>
                <a:tab pos="762000" algn="l"/>
                <a:tab pos="1333500" algn="l"/>
                <a:tab pos="2476500" algn="l"/>
              </a:tabLst>
              <a:defRPr>
                <a:solidFill>
                  <a:schemeClr val="tx1"/>
                </a:solidFill>
                <a:latin typeface="Arial" charset="0"/>
              </a:defRPr>
            </a:lvl3pPr>
            <a:lvl4pPr marL="1600200" indent="-228600" defTabSz="3238500">
              <a:tabLst>
                <a:tab pos="762000" algn="l"/>
                <a:tab pos="1333500" algn="l"/>
                <a:tab pos="2476500" algn="l"/>
              </a:tabLst>
              <a:defRPr>
                <a:solidFill>
                  <a:schemeClr val="tx1"/>
                </a:solidFill>
                <a:latin typeface="Arial" charset="0"/>
              </a:defRPr>
            </a:lvl4pPr>
            <a:lvl5pPr marL="2057400" indent="-228600" defTabSz="3238500">
              <a:tabLst>
                <a:tab pos="762000" algn="l"/>
                <a:tab pos="1333500" algn="l"/>
                <a:tab pos="2476500" algn="l"/>
              </a:tabLst>
              <a:defRPr>
                <a:solidFill>
                  <a:schemeClr val="tx1"/>
                </a:solidFill>
                <a:latin typeface="Arial" charset="0"/>
              </a:defRPr>
            </a:lvl5pPr>
            <a:lvl6pPr marL="2514600" indent="-228600" defTabSz="3238500" eaLnBrk="0" fontAlgn="base" hangingPunct="0">
              <a:spcBef>
                <a:spcPct val="0"/>
              </a:spcBef>
              <a:spcAft>
                <a:spcPct val="0"/>
              </a:spcAft>
              <a:tabLst>
                <a:tab pos="762000" algn="l"/>
                <a:tab pos="1333500" algn="l"/>
                <a:tab pos="2476500" algn="l"/>
              </a:tabLst>
              <a:defRPr>
                <a:solidFill>
                  <a:schemeClr val="tx1"/>
                </a:solidFill>
                <a:latin typeface="Arial" charset="0"/>
              </a:defRPr>
            </a:lvl6pPr>
            <a:lvl7pPr marL="2971800" indent="-228600" defTabSz="3238500" eaLnBrk="0" fontAlgn="base" hangingPunct="0">
              <a:spcBef>
                <a:spcPct val="0"/>
              </a:spcBef>
              <a:spcAft>
                <a:spcPct val="0"/>
              </a:spcAft>
              <a:tabLst>
                <a:tab pos="762000" algn="l"/>
                <a:tab pos="1333500" algn="l"/>
                <a:tab pos="2476500" algn="l"/>
              </a:tabLst>
              <a:defRPr>
                <a:solidFill>
                  <a:schemeClr val="tx1"/>
                </a:solidFill>
                <a:latin typeface="Arial" charset="0"/>
              </a:defRPr>
            </a:lvl7pPr>
            <a:lvl8pPr marL="3429000" indent="-228600" defTabSz="3238500" eaLnBrk="0" fontAlgn="base" hangingPunct="0">
              <a:spcBef>
                <a:spcPct val="0"/>
              </a:spcBef>
              <a:spcAft>
                <a:spcPct val="0"/>
              </a:spcAft>
              <a:tabLst>
                <a:tab pos="762000" algn="l"/>
                <a:tab pos="1333500" algn="l"/>
                <a:tab pos="2476500" algn="l"/>
              </a:tabLst>
              <a:defRPr>
                <a:solidFill>
                  <a:schemeClr val="tx1"/>
                </a:solidFill>
                <a:latin typeface="Arial" charset="0"/>
              </a:defRPr>
            </a:lvl8pPr>
            <a:lvl9pPr marL="3886200" indent="-228600" defTabSz="3238500" eaLnBrk="0" fontAlgn="base" hangingPunct="0">
              <a:spcBef>
                <a:spcPct val="0"/>
              </a:spcBef>
              <a:spcAft>
                <a:spcPct val="0"/>
              </a:spcAft>
              <a:tabLst>
                <a:tab pos="762000" algn="l"/>
                <a:tab pos="1333500" algn="l"/>
                <a:tab pos="2476500" algn="l"/>
              </a:tabLst>
              <a:defRPr>
                <a:solidFill>
                  <a:schemeClr val="tx1"/>
                </a:solidFill>
                <a:latin typeface="Arial" charset="0"/>
              </a:defRPr>
            </a:lvl9pPr>
          </a:lstStyle>
          <a:p>
            <a:pPr>
              <a:spcAft>
                <a:spcPct val="40000"/>
              </a:spcAft>
            </a:pPr>
            <a:r>
              <a:rPr lang="en-US" altLang="da-DK" sz="1400" b="1" u="sng"/>
              <a:t>roomID</a:t>
            </a:r>
            <a:r>
              <a:rPr lang="en-US" altLang="da-DK" sz="1400" b="1"/>
              <a:t>	price1 . . .</a:t>
            </a:r>
          </a:p>
          <a:p>
            <a:r>
              <a:rPr lang="en-US" altLang="da-DK" sz="1400" b="1"/>
              <a:t>11	80</a:t>
            </a:r>
          </a:p>
          <a:p>
            <a:r>
              <a:rPr lang="en-US" altLang="da-DK" sz="1400" b="1"/>
              <a:t>12	60</a:t>
            </a:r>
          </a:p>
          <a:p>
            <a:r>
              <a:rPr lang="en-US" altLang="da-DK" sz="1400" b="1"/>
              <a:t>13	80</a:t>
            </a:r>
          </a:p>
        </p:txBody>
      </p:sp>
      <p:sp>
        <p:nvSpPr>
          <p:cNvPr id="8212" name="Line 26"/>
          <p:cNvSpPr>
            <a:spLocks noChangeShapeType="1"/>
          </p:cNvSpPr>
          <p:nvPr/>
        </p:nvSpPr>
        <p:spPr bwMode="auto">
          <a:xfrm>
            <a:off x="1916113" y="2900363"/>
            <a:ext cx="2892425" cy="31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8213" name="Line 27"/>
          <p:cNvSpPr>
            <a:spLocks noChangeShapeType="1"/>
          </p:cNvSpPr>
          <p:nvPr/>
        </p:nvSpPr>
        <p:spPr bwMode="auto">
          <a:xfrm>
            <a:off x="1925638" y="6046788"/>
            <a:ext cx="1803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lstStyle/>
          <a:p>
            <a:endParaRPr lang="da-DK"/>
          </a:p>
        </p:txBody>
      </p:sp>
      <p:sp>
        <p:nvSpPr>
          <p:cNvPr id="8214" name="Text Box 28"/>
          <p:cNvSpPr txBox="1">
            <a:spLocks noChangeArrowheads="1"/>
          </p:cNvSpPr>
          <p:nvPr/>
        </p:nvSpPr>
        <p:spPr bwMode="auto">
          <a:xfrm>
            <a:off x="1925638" y="4038600"/>
            <a:ext cx="2809875" cy="1250950"/>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defTabSz="3238500">
              <a:tabLst>
                <a:tab pos="673100" algn="l"/>
                <a:tab pos="1435100" algn="l"/>
                <a:tab pos="2000250" algn="l"/>
              </a:tabLst>
              <a:defRPr>
                <a:solidFill>
                  <a:schemeClr val="tx1"/>
                </a:solidFill>
                <a:latin typeface="Arial" charset="0"/>
              </a:defRPr>
            </a:lvl1pPr>
            <a:lvl2pPr marL="742950" indent="-285750" defTabSz="3238500">
              <a:tabLst>
                <a:tab pos="673100" algn="l"/>
                <a:tab pos="1435100" algn="l"/>
                <a:tab pos="2000250" algn="l"/>
              </a:tabLst>
              <a:defRPr>
                <a:solidFill>
                  <a:schemeClr val="tx1"/>
                </a:solidFill>
                <a:latin typeface="Arial" charset="0"/>
              </a:defRPr>
            </a:lvl2pPr>
            <a:lvl3pPr marL="1143000" indent="-228600" defTabSz="3238500">
              <a:tabLst>
                <a:tab pos="673100" algn="l"/>
                <a:tab pos="1435100" algn="l"/>
                <a:tab pos="2000250" algn="l"/>
              </a:tabLst>
              <a:defRPr>
                <a:solidFill>
                  <a:schemeClr val="tx1"/>
                </a:solidFill>
                <a:latin typeface="Arial" charset="0"/>
              </a:defRPr>
            </a:lvl3pPr>
            <a:lvl4pPr marL="1600200" indent="-228600" defTabSz="3238500">
              <a:tabLst>
                <a:tab pos="673100" algn="l"/>
                <a:tab pos="1435100" algn="l"/>
                <a:tab pos="2000250" algn="l"/>
              </a:tabLst>
              <a:defRPr>
                <a:solidFill>
                  <a:schemeClr val="tx1"/>
                </a:solidFill>
                <a:latin typeface="Arial" charset="0"/>
              </a:defRPr>
            </a:lvl4pPr>
            <a:lvl5pPr marL="2057400" indent="-228600" defTabSz="3238500">
              <a:tabLst>
                <a:tab pos="673100" algn="l"/>
                <a:tab pos="1435100" algn="l"/>
                <a:tab pos="2000250" algn="l"/>
              </a:tabLst>
              <a:defRPr>
                <a:solidFill>
                  <a:schemeClr val="tx1"/>
                </a:solidFill>
                <a:latin typeface="Arial" charset="0"/>
              </a:defRPr>
            </a:lvl5pPr>
            <a:lvl6pPr marL="2514600" indent="-228600" defTabSz="3238500" eaLnBrk="0" fontAlgn="base" hangingPunct="0">
              <a:spcBef>
                <a:spcPct val="0"/>
              </a:spcBef>
              <a:spcAft>
                <a:spcPct val="0"/>
              </a:spcAft>
              <a:tabLst>
                <a:tab pos="673100" algn="l"/>
                <a:tab pos="1435100" algn="l"/>
                <a:tab pos="2000250" algn="l"/>
              </a:tabLst>
              <a:defRPr>
                <a:solidFill>
                  <a:schemeClr val="tx1"/>
                </a:solidFill>
                <a:latin typeface="Arial" charset="0"/>
              </a:defRPr>
            </a:lvl6pPr>
            <a:lvl7pPr marL="2971800" indent="-228600" defTabSz="3238500" eaLnBrk="0" fontAlgn="base" hangingPunct="0">
              <a:spcBef>
                <a:spcPct val="0"/>
              </a:spcBef>
              <a:spcAft>
                <a:spcPct val="0"/>
              </a:spcAft>
              <a:tabLst>
                <a:tab pos="673100" algn="l"/>
                <a:tab pos="1435100" algn="l"/>
                <a:tab pos="2000250" algn="l"/>
              </a:tabLst>
              <a:defRPr>
                <a:solidFill>
                  <a:schemeClr val="tx1"/>
                </a:solidFill>
                <a:latin typeface="Arial" charset="0"/>
              </a:defRPr>
            </a:lvl7pPr>
            <a:lvl8pPr marL="3429000" indent="-228600" defTabSz="3238500" eaLnBrk="0" fontAlgn="base" hangingPunct="0">
              <a:spcBef>
                <a:spcPct val="0"/>
              </a:spcBef>
              <a:spcAft>
                <a:spcPct val="0"/>
              </a:spcAft>
              <a:tabLst>
                <a:tab pos="673100" algn="l"/>
                <a:tab pos="1435100" algn="l"/>
                <a:tab pos="2000250" algn="l"/>
              </a:tabLst>
              <a:defRPr>
                <a:solidFill>
                  <a:schemeClr val="tx1"/>
                </a:solidFill>
                <a:latin typeface="Arial" charset="0"/>
              </a:defRPr>
            </a:lvl8pPr>
            <a:lvl9pPr marL="3886200" indent="-228600" defTabSz="3238500" eaLnBrk="0" fontAlgn="base" hangingPunct="0">
              <a:spcBef>
                <a:spcPct val="0"/>
              </a:spcBef>
              <a:spcAft>
                <a:spcPct val="0"/>
              </a:spcAft>
              <a:tabLst>
                <a:tab pos="673100" algn="l"/>
                <a:tab pos="1435100" algn="l"/>
                <a:tab pos="2000250" algn="l"/>
              </a:tabLst>
              <a:defRPr>
                <a:solidFill>
                  <a:schemeClr val="tx1"/>
                </a:solidFill>
                <a:latin typeface="Arial" charset="0"/>
              </a:defRPr>
            </a:lvl9pPr>
          </a:lstStyle>
          <a:p>
            <a:pPr>
              <a:spcAft>
                <a:spcPct val="40000"/>
              </a:spcAft>
            </a:pPr>
            <a:r>
              <a:rPr lang="en-US" altLang="da-DK" sz="1400" b="1" i="1"/>
              <a:t>stayID</a:t>
            </a:r>
            <a:r>
              <a:rPr lang="en-US" altLang="da-DK" sz="1400" b="1"/>
              <a:t>	</a:t>
            </a:r>
            <a:r>
              <a:rPr lang="en-US" altLang="da-DK" sz="1400" b="1" i="1"/>
              <a:t>roomID</a:t>
            </a:r>
            <a:r>
              <a:rPr lang="en-US" altLang="da-DK" sz="1400" b="1"/>
              <a:t>	date	state . . .</a:t>
            </a:r>
          </a:p>
          <a:p>
            <a:r>
              <a:rPr lang="en-US" altLang="da-DK" sz="1400" b="1"/>
              <a:t>9801	12	23/8	occ</a:t>
            </a:r>
          </a:p>
          <a:p>
            <a:r>
              <a:rPr lang="en-US" altLang="da-DK" sz="1400" b="1"/>
              <a:t>9801	11	24/8	occ</a:t>
            </a:r>
          </a:p>
          <a:p>
            <a:r>
              <a:rPr lang="en-US" altLang="da-DK" sz="1400" b="1"/>
              <a:t>9802	12	24/8	booked</a:t>
            </a:r>
          </a:p>
          <a:p>
            <a:r>
              <a:rPr lang="en-US" altLang="da-DK" sz="1400" b="1"/>
              <a:t>9801	13	24/8	occ</a:t>
            </a:r>
          </a:p>
        </p:txBody>
      </p:sp>
      <p:sp>
        <p:nvSpPr>
          <p:cNvPr id="8215" name="Line 29"/>
          <p:cNvSpPr>
            <a:spLocks noChangeShapeType="1"/>
          </p:cNvSpPr>
          <p:nvPr/>
        </p:nvSpPr>
        <p:spPr bwMode="auto">
          <a:xfrm>
            <a:off x="1925638" y="4381500"/>
            <a:ext cx="2784475" cy="47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8216" name="Text Box 30"/>
          <p:cNvSpPr txBox="1">
            <a:spLocks noChangeArrowheads="1"/>
          </p:cNvSpPr>
          <p:nvPr/>
        </p:nvSpPr>
        <p:spPr bwMode="auto">
          <a:xfrm>
            <a:off x="1925638" y="914400"/>
            <a:ext cx="3108325" cy="1038225"/>
          </a:xfrm>
          <a:prstGeom prst="rect">
            <a:avLst/>
          </a:prstGeom>
          <a:solidFill>
            <a:srgbClr val="DDDDDD"/>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000" tIns="36000" rIns="72000" bIns="36000" anchor="ctr">
            <a:spAutoFit/>
          </a:bodyPr>
          <a:lstStyle>
            <a:lvl1pPr defTabSz="3238500">
              <a:tabLst>
                <a:tab pos="762000" algn="l"/>
                <a:tab pos="1714500" algn="l"/>
                <a:tab pos="2667000" algn="r"/>
              </a:tabLst>
              <a:defRPr>
                <a:solidFill>
                  <a:schemeClr val="tx1"/>
                </a:solidFill>
                <a:latin typeface="Arial" charset="0"/>
              </a:defRPr>
            </a:lvl1pPr>
            <a:lvl2pPr marL="742950" indent="-285750" defTabSz="3238500">
              <a:tabLst>
                <a:tab pos="762000" algn="l"/>
                <a:tab pos="1714500" algn="l"/>
                <a:tab pos="2667000" algn="r"/>
              </a:tabLst>
              <a:defRPr>
                <a:solidFill>
                  <a:schemeClr val="tx1"/>
                </a:solidFill>
                <a:latin typeface="Arial" charset="0"/>
              </a:defRPr>
            </a:lvl2pPr>
            <a:lvl3pPr marL="1143000" indent="-228600" defTabSz="3238500">
              <a:tabLst>
                <a:tab pos="762000" algn="l"/>
                <a:tab pos="1714500" algn="l"/>
                <a:tab pos="2667000" algn="r"/>
              </a:tabLst>
              <a:defRPr>
                <a:solidFill>
                  <a:schemeClr val="tx1"/>
                </a:solidFill>
                <a:latin typeface="Arial" charset="0"/>
              </a:defRPr>
            </a:lvl3pPr>
            <a:lvl4pPr marL="1600200" indent="-228600" defTabSz="3238500">
              <a:tabLst>
                <a:tab pos="762000" algn="l"/>
                <a:tab pos="1714500" algn="l"/>
                <a:tab pos="2667000" algn="r"/>
              </a:tabLst>
              <a:defRPr>
                <a:solidFill>
                  <a:schemeClr val="tx1"/>
                </a:solidFill>
                <a:latin typeface="Arial" charset="0"/>
              </a:defRPr>
            </a:lvl4pPr>
            <a:lvl5pPr marL="2057400" indent="-228600" defTabSz="3238500">
              <a:tabLst>
                <a:tab pos="762000" algn="l"/>
                <a:tab pos="1714500" algn="l"/>
                <a:tab pos="2667000" algn="r"/>
              </a:tabLst>
              <a:defRPr>
                <a:solidFill>
                  <a:schemeClr val="tx1"/>
                </a:solidFill>
                <a:latin typeface="Arial" charset="0"/>
              </a:defRPr>
            </a:lvl5pPr>
            <a:lvl6pPr marL="2514600" indent="-228600" defTabSz="3238500" eaLnBrk="0" fontAlgn="base" hangingPunct="0">
              <a:spcBef>
                <a:spcPct val="0"/>
              </a:spcBef>
              <a:spcAft>
                <a:spcPct val="0"/>
              </a:spcAft>
              <a:tabLst>
                <a:tab pos="762000" algn="l"/>
                <a:tab pos="1714500" algn="l"/>
                <a:tab pos="2667000" algn="r"/>
              </a:tabLst>
              <a:defRPr>
                <a:solidFill>
                  <a:schemeClr val="tx1"/>
                </a:solidFill>
                <a:latin typeface="Arial" charset="0"/>
              </a:defRPr>
            </a:lvl6pPr>
            <a:lvl7pPr marL="2971800" indent="-228600" defTabSz="3238500" eaLnBrk="0" fontAlgn="base" hangingPunct="0">
              <a:spcBef>
                <a:spcPct val="0"/>
              </a:spcBef>
              <a:spcAft>
                <a:spcPct val="0"/>
              </a:spcAft>
              <a:tabLst>
                <a:tab pos="762000" algn="l"/>
                <a:tab pos="1714500" algn="l"/>
                <a:tab pos="2667000" algn="r"/>
              </a:tabLst>
              <a:defRPr>
                <a:solidFill>
                  <a:schemeClr val="tx1"/>
                </a:solidFill>
                <a:latin typeface="Arial" charset="0"/>
              </a:defRPr>
            </a:lvl7pPr>
            <a:lvl8pPr marL="3429000" indent="-228600" defTabSz="3238500" eaLnBrk="0" fontAlgn="base" hangingPunct="0">
              <a:spcBef>
                <a:spcPct val="0"/>
              </a:spcBef>
              <a:spcAft>
                <a:spcPct val="0"/>
              </a:spcAft>
              <a:tabLst>
                <a:tab pos="762000" algn="l"/>
                <a:tab pos="1714500" algn="l"/>
                <a:tab pos="2667000" algn="r"/>
              </a:tabLst>
              <a:defRPr>
                <a:solidFill>
                  <a:schemeClr val="tx1"/>
                </a:solidFill>
                <a:latin typeface="Arial" charset="0"/>
              </a:defRPr>
            </a:lvl8pPr>
            <a:lvl9pPr marL="3886200" indent="-228600" defTabSz="3238500" eaLnBrk="0" fontAlgn="base" hangingPunct="0">
              <a:spcBef>
                <a:spcPct val="0"/>
              </a:spcBef>
              <a:spcAft>
                <a:spcPct val="0"/>
              </a:spcAft>
              <a:tabLst>
                <a:tab pos="762000" algn="l"/>
                <a:tab pos="1714500" algn="l"/>
                <a:tab pos="2667000" algn="r"/>
              </a:tabLst>
              <a:defRPr>
                <a:solidFill>
                  <a:schemeClr val="tx1"/>
                </a:solidFill>
                <a:latin typeface="Arial" charset="0"/>
              </a:defRPr>
            </a:lvl9pPr>
          </a:lstStyle>
          <a:p>
            <a:pPr>
              <a:spcAft>
                <a:spcPct val="40000"/>
              </a:spcAft>
            </a:pPr>
            <a:r>
              <a:rPr lang="en-US" altLang="da-DK" sz="1400" b="1" u="sng"/>
              <a:t>guestID</a:t>
            </a:r>
            <a:r>
              <a:rPr lang="en-US" altLang="da-DK" sz="1400" b="1"/>
              <a:t>	name	address1 . . .</a:t>
            </a:r>
          </a:p>
          <a:p>
            <a:r>
              <a:rPr lang="en-US" altLang="da-DK" sz="1400" b="1"/>
              <a:t>32	John Si...	456 Orange Gr</a:t>
            </a:r>
          </a:p>
          <a:p>
            <a:r>
              <a:rPr lang="en-US" altLang="da-DK" sz="1400" b="1"/>
              <a:t>33	Lise Ha...	Dysseg... 57</a:t>
            </a:r>
          </a:p>
          <a:p>
            <a:r>
              <a:rPr lang="en-US" altLang="da-DK" sz="1400" b="1"/>
              <a:t>38	Yun Chen	Kirch... 6</a:t>
            </a:r>
          </a:p>
        </p:txBody>
      </p:sp>
      <p:sp>
        <p:nvSpPr>
          <p:cNvPr id="8217" name="Line 31"/>
          <p:cNvSpPr>
            <a:spLocks noChangeShapeType="1"/>
          </p:cNvSpPr>
          <p:nvPr/>
        </p:nvSpPr>
        <p:spPr bwMode="auto">
          <a:xfrm>
            <a:off x="1925638" y="1257300"/>
            <a:ext cx="309562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p>
            <a:endParaRPr lang="da-DK"/>
          </a:p>
        </p:txBody>
      </p:sp>
      <p:sp>
        <p:nvSpPr>
          <p:cNvPr id="8218" name="AutoShape 32"/>
          <p:cNvSpPr>
            <a:spLocks noChangeArrowheads="1"/>
          </p:cNvSpPr>
          <p:nvPr/>
        </p:nvSpPr>
        <p:spPr bwMode="auto">
          <a:xfrm>
            <a:off x="533400" y="2286000"/>
            <a:ext cx="919163" cy="561975"/>
          </a:xfrm>
          <a:prstGeom prst="wedgeRoundRectCallout">
            <a:avLst>
              <a:gd name="adj1" fmla="val 98361"/>
              <a:gd name="adj2" fmla="val -21185"/>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Table</a:t>
            </a:r>
          </a:p>
          <a:p>
            <a:pPr algn="ctr"/>
            <a:r>
              <a:rPr lang="en-US" altLang="da-DK" sz="1400" b="1"/>
              <a:t>(relation)</a:t>
            </a:r>
          </a:p>
        </p:txBody>
      </p:sp>
      <p:sp>
        <p:nvSpPr>
          <p:cNvPr id="8219" name="Rectangle 33"/>
          <p:cNvSpPr>
            <a:spLocks noChangeArrowheads="1"/>
          </p:cNvSpPr>
          <p:nvPr/>
        </p:nvSpPr>
        <p:spPr bwMode="auto">
          <a:xfrm>
            <a:off x="1955800" y="3113088"/>
            <a:ext cx="2747963" cy="239712"/>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da-DK" altLang="da-DK"/>
          </a:p>
        </p:txBody>
      </p:sp>
      <p:sp>
        <p:nvSpPr>
          <p:cNvPr id="8220" name="AutoShape 34"/>
          <p:cNvSpPr>
            <a:spLocks noChangeArrowheads="1"/>
          </p:cNvSpPr>
          <p:nvPr/>
        </p:nvSpPr>
        <p:spPr bwMode="auto">
          <a:xfrm>
            <a:off x="533400" y="3429000"/>
            <a:ext cx="763588" cy="333375"/>
          </a:xfrm>
          <a:prstGeom prst="wedgeRoundRectCallout">
            <a:avLst>
              <a:gd name="adj1" fmla="val 122972"/>
              <a:gd name="adj2" fmla="val -106190"/>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Record</a:t>
            </a:r>
          </a:p>
        </p:txBody>
      </p:sp>
      <p:sp>
        <p:nvSpPr>
          <p:cNvPr id="8221" name="Line 35"/>
          <p:cNvSpPr>
            <a:spLocks noChangeShapeType="1"/>
          </p:cNvSpPr>
          <p:nvPr/>
        </p:nvSpPr>
        <p:spPr bwMode="auto">
          <a:xfrm>
            <a:off x="2751138" y="2852738"/>
            <a:ext cx="609600"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8222" name="Line 36"/>
          <p:cNvSpPr>
            <a:spLocks noChangeShapeType="1"/>
          </p:cNvSpPr>
          <p:nvPr/>
        </p:nvSpPr>
        <p:spPr bwMode="auto">
          <a:xfrm>
            <a:off x="1963738" y="4318000"/>
            <a:ext cx="514350"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8223" name="Line 37"/>
          <p:cNvSpPr>
            <a:spLocks noChangeShapeType="1"/>
          </p:cNvSpPr>
          <p:nvPr/>
        </p:nvSpPr>
        <p:spPr bwMode="auto">
          <a:xfrm>
            <a:off x="2649538" y="4330700"/>
            <a:ext cx="647700"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nchor="ctr">
            <a:spAutoFit/>
          </a:bodyPr>
          <a:lstStyle/>
          <a:p>
            <a:endParaRPr lang="da-DK"/>
          </a:p>
        </p:txBody>
      </p:sp>
      <p:sp>
        <p:nvSpPr>
          <p:cNvPr id="8224" name="Line 38"/>
          <p:cNvSpPr>
            <a:spLocks noChangeShapeType="1"/>
          </p:cNvSpPr>
          <p:nvPr/>
        </p:nvSpPr>
        <p:spPr bwMode="auto">
          <a:xfrm flipH="1" flipV="1">
            <a:off x="2332038" y="1331913"/>
            <a:ext cx="341312" cy="1706562"/>
          </a:xfrm>
          <a:prstGeom prst="line">
            <a:avLst/>
          </a:prstGeom>
          <a:noFill/>
          <a:ln w="28575">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8225" name="Line 39"/>
          <p:cNvSpPr>
            <a:spLocks noChangeShapeType="1"/>
          </p:cNvSpPr>
          <p:nvPr/>
        </p:nvSpPr>
        <p:spPr bwMode="auto">
          <a:xfrm flipH="1" flipV="1">
            <a:off x="2436813" y="2995613"/>
            <a:ext cx="1587" cy="1703387"/>
          </a:xfrm>
          <a:prstGeom prst="line">
            <a:avLst/>
          </a:prstGeom>
          <a:noFill/>
          <a:ln w="28575">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8226" name="Line 40"/>
          <p:cNvSpPr>
            <a:spLocks noChangeShapeType="1"/>
          </p:cNvSpPr>
          <p:nvPr/>
        </p:nvSpPr>
        <p:spPr bwMode="auto">
          <a:xfrm flipH="1">
            <a:off x="2252663" y="4711700"/>
            <a:ext cx="676275" cy="1476375"/>
          </a:xfrm>
          <a:prstGeom prst="line">
            <a:avLst/>
          </a:prstGeom>
          <a:noFill/>
          <a:ln w="28575">
            <a:solidFill>
              <a:schemeClr val="tx1"/>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a-DK"/>
          </a:p>
        </p:txBody>
      </p:sp>
      <p:sp>
        <p:nvSpPr>
          <p:cNvPr id="223273" name="AutoShape 41"/>
          <p:cNvSpPr>
            <a:spLocks noChangeArrowheads="1"/>
          </p:cNvSpPr>
          <p:nvPr/>
        </p:nvSpPr>
        <p:spPr bwMode="auto">
          <a:xfrm>
            <a:off x="2717800" y="2016125"/>
            <a:ext cx="2144713" cy="333375"/>
          </a:xfrm>
          <a:prstGeom prst="wedgeRoundRectCallout">
            <a:avLst>
              <a:gd name="adj1" fmla="val -34528"/>
              <a:gd name="adj2" fmla="val 141431"/>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Foreign key, reference</a:t>
            </a:r>
          </a:p>
        </p:txBody>
      </p:sp>
      <p:grpSp>
        <p:nvGrpSpPr>
          <p:cNvPr id="223274" name="Group 42"/>
          <p:cNvGrpSpPr>
            <a:grpSpLocks/>
          </p:cNvGrpSpPr>
          <p:nvPr/>
        </p:nvGrpSpPr>
        <p:grpSpPr bwMode="auto">
          <a:xfrm>
            <a:off x="533400" y="1190625"/>
            <a:ext cx="1189038" cy="4398963"/>
            <a:chOff x="336" y="702"/>
            <a:chExt cx="749" cy="2771"/>
          </a:xfrm>
        </p:grpSpPr>
        <p:sp>
          <p:nvSpPr>
            <p:cNvPr id="8233" name="AutoShape 43"/>
            <p:cNvSpPr>
              <a:spLocks noChangeArrowheads="1"/>
            </p:cNvSpPr>
            <p:nvPr/>
          </p:nvSpPr>
          <p:spPr bwMode="auto">
            <a:xfrm>
              <a:off x="336" y="702"/>
              <a:ext cx="749" cy="353"/>
            </a:xfrm>
            <a:prstGeom prst="wedgeRoundRectCallout">
              <a:avLst>
                <a:gd name="adj1" fmla="val 70505"/>
                <a:gd name="adj2" fmla="val -50000"/>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Primary key</a:t>
              </a:r>
            </a:p>
            <a:p>
              <a:r>
                <a:rPr lang="en-US" altLang="da-DK" sz="1400" b="1"/>
                <a:t>- artificial</a:t>
              </a:r>
            </a:p>
          </p:txBody>
        </p:sp>
        <p:sp>
          <p:nvSpPr>
            <p:cNvPr id="8234" name="AutoShape 44"/>
            <p:cNvSpPr>
              <a:spLocks noChangeArrowheads="1"/>
            </p:cNvSpPr>
            <p:nvPr/>
          </p:nvSpPr>
          <p:spPr bwMode="auto">
            <a:xfrm>
              <a:off x="336" y="3120"/>
              <a:ext cx="749" cy="353"/>
            </a:xfrm>
            <a:prstGeom prst="wedgeRoundRectCallout">
              <a:avLst>
                <a:gd name="adj1" fmla="val 80227"/>
                <a:gd name="adj2" fmla="val 69773"/>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da-DK" sz="1400" b="1"/>
                <a:t>Primary key</a:t>
              </a:r>
            </a:p>
            <a:p>
              <a:r>
                <a:rPr lang="en-US" altLang="da-DK" sz="1400" b="1"/>
                <a:t>- natural</a:t>
              </a:r>
            </a:p>
          </p:txBody>
        </p:sp>
      </p:grpSp>
      <p:sp>
        <p:nvSpPr>
          <p:cNvPr id="223277" name="Text Box 45"/>
          <p:cNvSpPr txBox="1">
            <a:spLocks noChangeArrowheads="1"/>
          </p:cNvSpPr>
          <p:nvPr/>
        </p:nvSpPr>
        <p:spPr bwMode="auto">
          <a:xfrm>
            <a:off x="6858000" y="3048000"/>
            <a:ext cx="2185988" cy="3422650"/>
          </a:xfrm>
          <a:prstGeom prst="rect">
            <a:avLst/>
          </a:prstGeom>
          <a:solidFill>
            <a:srgbClr val="FFFF66"/>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Aft>
                <a:spcPct val="40000"/>
              </a:spcAft>
            </a:pPr>
            <a:r>
              <a:rPr lang="en-US" altLang="da-DK" sz="1600" b="1" u="sng"/>
              <a:t>Using the database</a:t>
            </a:r>
            <a:endParaRPr lang="en-US" altLang="da-DK" sz="1400" b="1"/>
          </a:p>
          <a:p>
            <a:r>
              <a:rPr lang="en-US" altLang="da-DK" sz="1400" b="1"/>
              <a:t>Who stays in room 11</a:t>
            </a:r>
            <a:br>
              <a:rPr lang="en-US" altLang="da-DK" sz="1400" b="1"/>
            </a:br>
            <a:r>
              <a:rPr lang="en-US" altLang="da-DK" sz="1400" b="1"/>
              <a:t>today 24/8?</a:t>
            </a:r>
          </a:p>
          <a:p>
            <a:endParaRPr lang="en-US" altLang="da-DK" sz="1400" b="1"/>
          </a:p>
          <a:p>
            <a:r>
              <a:rPr lang="en-US" altLang="da-DK" sz="1400" b="1"/>
              <a:t>Which rooms has </a:t>
            </a:r>
            <a:br>
              <a:rPr lang="en-US" altLang="da-DK" sz="1400" b="1"/>
            </a:br>
            <a:r>
              <a:rPr lang="en-US" altLang="da-DK" sz="1400" b="1"/>
              <a:t>John Simpson today?</a:t>
            </a:r>
          </a:p>
          <a:p>
            <a:endParaRPr lang="en-US" altLang="da-DK" sz="1400" b="1"/>
          </a:p>
          <a:p>
            <a:r>
              <a:rPr lang="en-US" altLang="da-DK" sz="1400" b="1"/>
              <a:t>Guest Thomson books,</a:t>
            </a:r>
            <a:br>
              <a:rPr lang="en-US" altLang="da-DK" sz="1400" b="1"/>
            </a:br>
            <a:r>
              <a:rPr lang="en-US" altLang="da-DK" sz="1400" b="1"/>
              <a:t>what happens?</a:t>
            </a:r>
          </a:p>
          <a:p>
            <a:endParaRPr lang="en-US" altLang="da-DK" sz="1400" b="1"/>
          </a:p>
          <a:p>
            <a:r>
              <a:rPr lang="en-US" altLang="da-DK" sz="1400" b="1"/>
              <a:t>Guest 38 is to be deleted</a:t>
            </a:r>
            <a:br>
              <a:rPr lang="en-US" altLang="da-DK" sz="1400" b="1"/>
            </a:br>
            <a:r>
              <a:rPr lang="en-US" altLang="da-DK" sz="1400" b="1"/>
              <a:t>- how?</a:t>
            </a:r>
          </a:p>
          <a:p>
            <a:endParaRPr lang="en-US" altLang="da-DK" sz="1400" b="1"/>
          </a:p>
          <a:p>
            <a:r>
              <a:rPr lang="en-US" altLang="da-DK" sz="1400" b="1"/>
              <a:t>Total amount for </a:t>
            </a:r>
            <a:br>
              <a:rPr lang="en-US" altLang="da-DK" sz="1400" b="1"/>
            </a:br>
            <a:r>
              <a:rPr lang="en-US" altLang="da-DK" sz="1400" b="1"/>
              <a:t>room 13?</a:t>
            </a:r>
          </a:p>
        </p:txBody>
      </p:sp>
      <p:grpSp>
        <p:nvGrpSpPr>
          <p:cNvPr id="223280" name="Group 48"/>
          <p:cNvGrpSpPr>
            <a:grpSpLocks/>
          </p:cNvGrpSpPr>
          <p:nvPr/>
        </p:nvGrpSpPr>
        <p:grpSpPr bwMode="auto">
          <a:xfrm>
            <a:off x="2627313" y="3654425"/>
            <a:ext cx="2344737" cy="638175"/>
            <a:chOff x="1655" y="2302"/>
            <a:chExt cx="1477" cy="402"/>
          </a:xfrm>
        </p:grpSpPr>
        <p:sp>
          <p:nvSpPr>
            <p:cNvPr id="8231" name="Line 46"/>
            <p:cNvSpPr>
              <a:spLocks noChangeShapeType="1"/>
            </p:cNvSpPr>
            <p:nvPr/>
          </p:nvSpPr>
          <p:spPr bwMode="auto">
            <a:xfrm>
              <a:off x="1655" y="2704"/>
              <a:ext cx="72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a-DK"/>
            </a:p>
          </p:txBody>
        </p:sp>
        <p:sp>
          <p:nvSpPr>
            <p:cNvPr id="8232" name="AutoShape 47"/>
            <p:cNvSpPr>
              <a:spLocks noChangeArrowheads="1"/>
            </p:cNvSpPr>
            <p:nvPr/>
          </p:nvSpPr>
          <p:spPr bwMode="auto">
            <a:xfrm>
              <a:off x="2211" y="2302"/>
              <a:ext cx="921" cy="209"/>
            </a:xfrm>
            <a:prstGeom prst="wedgeRoundRectCallout">
              <a:avLst>
                <a:gd name="adj1" fmla="val -55972"/>
                <a:gd name="adj2" fmla="val 89236"/>
                <a:gd name="adj3" fmla="val 16667"/>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6000" tIns="36000" rIns="36000" bIns="36000" anchor="ct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da-DK" sz="1400" b="1"/>
                <a:t>Composite key</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32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327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328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3277">
                                            <p:bg/>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3277">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3277">
                                            <p:txEl>
                                              <p:pRg st="1" end="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3277">
                                            <p:txEl>
                                              <p:pRg st="3" end="3"/>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3277">
                                            <p:txEl>
                                              <p:pRg st="5" end="5"/>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3277">
                                            <p:txEl>
                                              <p:pRg st="7" end="7"/>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327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73" grpId="0" animBg="1"/>
      <p:bldP spid="223277" grpId="0" build="p"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noProof="1"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noProof="1"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3273</TotalTime>
  <Words>1857</Words>
  <Application>Microsoft Office PowerPoint</Application>
  <PresentationFormat>On-screen Show (4:3)</PresentationFormat>
  <Paragraphs>825</Paragraphs>
  <Slides>29</Slides>
  <Notes>28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Soren Lauesen</dc:creator>
  <cp:lastModifiedBy>Søren Lauesen</cp:lastModifiedBy>
  <cp:revision>90</cp:revision>
  <cp:lastPrinted>2003-09-21T10:22:29Z</cp:lastPrinted>
  <dcterms:created xsi:type="dcterms:W3CDTF">2003-09-20T13:43:57Z</dcterms:created>
  <dcterms:modified xsi:type="dcterms:W3CDTF">2016-01-10T18:56:43Z</dcterms:modified>
</cp:coreProperties>
</file>