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71" r:id="rId2"/>
    <p:sldId id="302" r:id="rId3"/>
    <p:sldId id="272" r:id="rId4"/>
    <p:sldId id="259" r:id="rId5"/>
    <p:sldId id="260" r:id="rId6"/>
    <p:sldId id="301" r:id="rId7"/>
    <p:sldId id="261" r:id="rId8"/>
    <p:sldId id="262" r:id="rId9"/>
    <p:sldId id="270" r:id="rId10"/>
    <p:sldId id="274" r:id="rId11"/>
    <p:sldId id="299" r:id="rId12"/>
    <p:sldId id="277" r:id="rId13"/>
    <p:sldId id="278" r:id="rId14"/>
    <p:sldId id="279" r:id="rId15"/>
    <p:sldId id="280" r:id="rId16"/>
    <p:sldId id="281" r:id="rId17"/>
    <p:sldId id="282" r:id="rId18"/>
    <p:sldId id="303" r:id="rId19"/>
    <p:sldId id="283" r:id="rId20"/>
    <p:sldId id="284" r:id="rId21"/>
    <p:sldId id="286" r:id="rId22"/>
    <p:sldId id="285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7" r:id="rId33"/>
    <p:sldId id="298" r:id="rId34"/>
  </p:sldIdLst>
  <p:sldSz cx="9144000" cy="6858000" type="screen4x3"/>
  <p:notesSz cx="6858000" cy="97774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66"/>
    <a:srgbClr val="66FF66"/>
    <a:srgbClr val="009900"/>
    <a:srgbClr val="99FF66"/>
    <a:srgbClr val="66FF33"/>
    <a:srgbClr val="EAEAEA"/>
    <a:srgbClr val="C0C0C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798" y="-486"/>
      </p:cViewPr>
      <p:guideLst>
        <p:guide orient="horz" pos="3918"/>
        <p:guide orient="horz" pos="1476"/>
        <p:guide orient="horz" pos="4122"/>
        <p:guide pos="3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54" d="100"/>
          <a:sy n="54" d="100"/>
        </p:scale>
        <p:origin x="-1776" y="-84"/>
      </p:cViewPr>
      <p:guideLst>
        <p:guide orient="horz" pos="307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t" anchorCtr="0" compatLnSpc="1">
            <a:prstTxWarp prst="textNoShape">
              <a:avLst/>
            </a:prstTxWarp>
            <a:spAutoFit/>
          </a:bodyPr>
          <a:lstStyle>
            <a:lvl1pPr algn="l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015038" y="0"/>
            <a:ext cx="8429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1825"/>
            <a:ext cx="6064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  <a:spAutoFit/>
          </a:bodyPr>
          <a:lstStyle>
            <a:lvl1pPr algn="l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599238" y="9521825"/>
            <a:ext cx="25876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000" tIns="36000" rIns="36000" bIns="3600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fld id="{F8264734-E7DF-4C06-9647-38C6D4EC87C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252005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l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r>
              <a:rPr lang="en-US" altLang="da-DK"/>
              <a:t>Slide </a:t>
            </a:r>
            <a:fld id="{C33A13DB-2076-47DF-9430-F3C000DBA523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57275" y="979488"/>
            <a:ext cx="4748213" cy="3560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8463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88463"/>
            <a:ext cx="29718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69968AA-7610-4227-B4A5-5AEAB9DC8ED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64899449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A1803B8-57C1-400D-87EA-0F2EDBF3799A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ACCF74-5713-45C4-BD6A-FC345E16C317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236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CC61678-1B68-4ED0-828A-A3C1D6F32E3C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052DBE-E320-48FB-A752-AF615F6595FF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242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861325FE-D33C-4188-9114-163AF1A52D43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00A80-A53E-4177-8373-0EE0B8BF8482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29389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039813" y="865188"/>
            <a:ext cx="4767262" cy="3575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38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F5A6EEE-F3B7-463B-BF04-24DDBE079EC7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2AB273-7702-49F3-A0AF-277F3A5D4541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2488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39813" y="825500"/>
            <a:ext cx="4764087" cy="3573463"/>
          </a:xfrm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2454D18-75CD-4998-9B77-7DEA69C84F31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142C09-02CA-426D-A16C-0D851E0DE060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2508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39813" y="825500"/>
            <a:ext cx="4764087" cy="3573463"/>
          </a:xfrm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B8FD1A6-F51C-4D1B-AA43-2120B032DC52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D59094-A2FB-44EE-9529-BFEBAF9E2B68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2529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39813" y="825500"/>
            <a:ext cx="4764087" cy="3573463"/>
          </a:xfrm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516BEFA-56C4-4AA3-A7A2-9E2C572D7BBA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B3FCDB-2152-44B7-9AAA-32F35DC5D8E6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2549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42988" y="825500"/>
            <a:ext cx="4764087" cy="3573463"/>
          </a:xfrm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0093E2B-F651-4EEE-8C03-FEEEE3E9CB8D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C4D7BC-27F2-4ECF-A8A0-1AC2AF601966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2570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42988" y="825500"/>
            <a:ext cx="4764087" cy="3573463"/>
          </a:xfrm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47C39B2-0C9A-4645-A3F3-E16638400DC3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938463-7D24-4B0A-B54E-4A571702E6D4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2590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39813" y="825500"/>
            <a:ext cx="4764087" cy="3573463"/>
          </a:xfrm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F1415C4-77AD-4776-8108-3944DAB9ADC6}" type="slidenum">
              <a:rPr lang="en-US" altLang="da-DK"/>
              <a:pPr/>
              <a:t>18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65411B-A858-488D-9B53-581C978E1F42}" type="slidenum">
              <a:rPr lang="en-US" altLang="da-DK"/>
              <a:pPr/>
              <a:t>18</a:t>
            </a:fld>
            <a:endParaRPr lang="en-US" altLang="da-DK"/>
          </a:p>
        </p:txBody>
      </p:sp>
      <p:sp>
        <p:nvSpPr>
          <p:cNvPr id="3020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85838" y="731838"/>
            <a:ext cx="4891087" cy="3668712"/>
          </a:xfrm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646613"/>
            <a:ext cx="5026025" cy="4398962"/>
          </a:xfrm>
        </p:spPr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E430A62-796D-4095-81A6-5A63AE07CB99}" type="slidenum">
              <a:rPr lang="en-US" altLang="da-DK"/>
              <a:pPr/>
              <a:t>19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ED2B52-8944-4C35-80F0-9B1983485EE5}" type="slidenum">
              <a:rPr lang="en-US" altLang="da-DK"/>
              <a:pPr/>
              <a:t>19</a:t>
            </a:fld>
            <a:endParaRPr lang="en-US" altLang="da-DK"/>
          </a:p>
        </p:txBody>
      </p:sp>
      <p:sp>
        <p:nvSpPr>
          <p:cNvPr id="2611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9025" y="827088"/>
            <a:ext cx="4691063" cy="3517900"/>
          </a:xfrm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 lIns="91692" tIns="45846" rIns="91692" bIns="45846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525B9E3-4749-4AD3-A0E4-B71CDB3FC60F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69C879-BB33-4DED-BFCB-81D5CC58F85A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3000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84250" y="730250"/>
            <a:ext cx="4894263" cy="3670300"/>
          </a:xfrm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575" y="4646613"/>
            <a:ext cx="5022850" cy="4400550"/>
          </a:xfrm>
        </p:spPr>
        <p:txBody>
          <a:bodyPr lIns="91293" tIns="45647" rIns="91293" bIns="45647"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926452EF-BCCC-4BA6-87DA-FFBAE9064270}" type="slidenum">
              <a:rPr lang="en-US" altLang="da-DK"/>
              <a:pPr/>
              <a:t>20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110476-C2F7-405E-9E84-AB2A32E0CE03}" type="slidenum">
              <a:rPr lang="en-US" altLang="da-DK"/>
              <a:pPr/>
              <a:t>20</a:t>
            </a:fld>
            <a:endParaRPr lang="en-US" altLang="da-DK"/>
          </a:p>
        </p:txBody>
      </p:sp>
      <p:sp>
        <p:nvSpPr>
          <p:cNvPr id="2631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5850" y="825500"/>
            <a:ext cx="4692650" cy="3519488"/>
          </a:xfrm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E5B9BC5-CA12-42E5-A747-5FCDAB3E1465}" type="slidenum">
              <a:rPr lang="en-US" altLang="da-DK"/>
              <a:pPr/>
              <a:t>21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4B86A-86D1-494F-9BF7-8257BE6AA09A}" type="slidenum">
              <a:rPr lang="en-US" altLang="da-DK"/>
              <a:pPr/>
              <a:t>21</a:t>
            </a:fld>
            <a:endParaRPr lang="en-US" altLang="da-DK"/>
          </a:p>
        </p:txBody>
      </p:sp>
      <p:sp>
        <p:nvSpPr>
          <p:cNvPr id="26726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5850" y="825500"/>
            <a:ext cx="4692650" cy="3519488"/>
          </a:xfrm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76F5379A-F982-4E1B-9D51-E71943237DF2}" type="slidenum">
              <a:rPr lang="en-US" altLang="da-DK"/>
              <a:pPr/>
              <a:t>22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240691-6C68-40AF-AEE4-4C3AF9607FC6}" type="slidenum">
              <a:rPr lang="en-US" altLang="da-DK"/>
              <a:pPr/>
              <a:t>22</a:t>
            </a:fld>
            <a:endParaRPr lang="en-US" altLang="da-DK"/>
          </a:p>
        </p:txBody>
      </p:sp>
      <p:sp>
        <p:nvSpPr>
          <p:cNvPr id="2652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9025" y="825500"/>
            <a:ext cx="4692650" cy="3519488"/>
          </a:xfrm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3256967-9B96-4884-BADF-B17094CDFF63}" type="slidenum">
              <a:rPr lang="en-US" altLang="da-DK"/>
              <a:pPr/>
              <a:t>23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C845DC-B11F-4C97-A901-60EFB27128AB}" type="slidenum">
              <a:rPr lang="en-US" altLang="da-DK"/>
              <a:pPr/>
              <a:t>23</a:t>
            </a:fld>
            <a:endParaRPr lang="en-US" altLang="da-DK"/>
          </a:p>
        </p:txBody>
      </p:sp>
      <p:sp>
        <p:nvSpPr>
          <p:cNvPr id="26931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7438" y="825500"/>
            <a:ext cx="4692650" cy="3519488"/>
          </a:xfrm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B29F7C1-CB87-4B0C-B84D-834B64C2751D}" type="slidenum">
              <a:rPr lang="en-US" altLang="da-DK"/>
              <a:pPr/>
              <a:t>24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55B260-4560-488D-9104-34C564AE6AC9}" type="slidenum">
              <a:rPr lang="en-US" altLang="da-DK"/>
              <a:pPr/>
              <a:t>24</a:t>
            </a:fld>
            <a:endParaRPr lang="en-US" altLang="da-DK"/>
          </a:p>
        </p:txBody>
      </p:sp>
      <p:sp>
        <p:nvSpPr>
          <p:cNvPr id="2713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7438" y="825500"/>
            <a:ext cx="4692650" cy="3519488"/>
          </a:xfrm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2EEA1CE-ADC0-4D32-A007-C4195E91878A}" type="slidenum">
              <a:rPr lang="en-US" altLang="da-DK"/>
              <a:pPr/>
              <a:t>25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A46A8-DA58-48C2-B2DB-98234F327CF5}" type="slidenum">
              <a:rPr lang="en-US" altLang="da-DK"/>
              <a:pPr/>
              <a:t>25</a:t>
            </a:fld>
            <a:endParaRPr lang="en-US" altLang="da-DK"/>
          </a:p>
        </p:txBody>
      </p:sp>
      <p:sp>
        <p:nvSpPr>
          <p:cNvPr id="27341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7438" y="825500"/>
            <a:ext cx="4692650" cy="3519488"/>
          </a:xfrm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367AA06-0FF3-44A9-AD2F-DE9596C36974}" type="slidenum">
              <a:rPr lang="en-US" altLang="da-DK"/>
              <a:pPr/>
              <a:t>26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31C2A2-89C3-47C6-8C81-AFFE54CDE247}" type="slidenum">
              <a:rPr lang="en-US" altLang="da-DK"/>
              <a:pPr/>
              <a:t>26</a:t>
            </a:fld>
            <a:endParaRPr lang="en-US" altLang="da-DK"/>
          </a:p>
        </p:txBody>
      </p:sp>
      <p:sp>
        <p:nvSpPr>
          <p:cNvPr id="27545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7438" y="825500"/>
            <a:ext cx="4692650" cy="3519488"/>
          </a:xfrm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2D86B5F-33CC-4812-BCD5-474F2B002969}" type="slidenum">
              <a:rPr lang="en-US" altLang="da-DK"/>
              <a:pPr/>
              <a:t>27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40322C-9C5D-42F8-B958-8F118279AE03}" type="slidenum">
              <a:rPr lang="en-US" altLang="da-DK"/>
              <a:pPr/>
              <a:t>27</a:t>
            </a:fld>
            <a:endParaRPr lang="en-US" altLang="da-DK"/>
          </a:p>
        </p:txBody>
      </p:sp>
      <p:sp>
        <p:nvSpPr>
          <p:cNvPr id="27750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7438" y="825500"/>
            <a:ext cx="4692650" cy="3519488"/>
          </a:xfrm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3D478C8-5273-497E-8A08-6744590E9845}" type="slidenum">
              <a:rPr lang="en-US" altLang="da-DK"/>
              <a:pPr/>
              <a:t>28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49BD7E-F197-4DAB-AC82-5F4E5A45E125}" type="slidenum">
              <a:rPr lang="en-US" altLang="da-DK"/>
              <a:pPr/>
              <a:t>28</a:t>
            </a:fld>
            <a:endParaRPr lang="en-US" altLang="da-DK"/>
          </a:p>
        </p:txBody>
      </p:sp>
      <p:sp>
        <p:nvSpPr>
          <p:cNvPr id="27955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7438" y="825500"/>
            <a:ext cx="4692650" cy="3519488"/>
          </a:xfrm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CFF619F7-B5CF-4B8E-9222-A732C94CD45B}" type="slidenum">
              <a:rPr lang="en-US" altLang="da-DK"/>
              <a:pPr/>
              <a:t>29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A25F9B-5988-4743-9A55-6EDA0553200A}" type="slidenum">
              <a:rPr lang="en-US" altLang="da-DK"/>
              <a:pPr/>
              <a:t>29</a:t>
            </a:fld>
            <a:endParaRPr lang="en-US" altLang="da-DK"/>
          </a:p>
        </p:txBody>
      </p:sp>
      <p:sp>
        <p:nvSpPr>
          <p:cNvPr id="2816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7438" y="825500"/>
            <a:ext cx="4692650" cy="3519488"/>
          </a:xfrm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B172A4D-68B1-425F-8829-0FE30DB7A806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D48002-DE5D-4128-91B3-6C66605328FD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238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64CEDAC-1C58-48A8-AF1D-3F487F1B2868}" type="slidenum">
              <a:rPr lang="en-US" altLang="da-DK"/>
              <a:pPr/>
              <a:t>30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EF4A8F-7CC4-4FCC-83CA-7D9A351F61F0}" type="slidenum">
              <a:rPr lang="en-US" altLang="da-DK"/>
              <a:pPr/>
              <a:t>30</a:t>
            </a:fld>
            <a:endParaRPr lang="en-US" altLang="da-DK"/>
          </a:p>
        </p:txBody>
      </p:sp>
      <p:sp>
        <p:nvSpPr>
          <p:cNvPr id="28365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87438" y="825500"/>
            <a:ext cx="4692650" cy="3519488"/>
          </a:xfrm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9121478-0CBE-46A4-B7F0-3231CEFCE014}" type="slidenum">
              <a:rPr lang="en-US" altLang="da-DK"/>
              <a:pPr/>
              <a:t>31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6458D-4898-4429-8F77-9471C7E6AAFF}" type="slidenum">
              <a:rPr lang="en-US" altLang="da-DK"/>
              <a:pPr/>
              <a:t>31</a:t>
            </a:fld>
            <a:endParaRPr lang="en-US" altLang="da-DK"/>
          </a:p>
        </p:txBody>
      </p:sp>
      <p:sp>
        <p:nvSpPr>
          <p:cNvPr id="2856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57150" y="809625"/>
            <a:ext cx="6745288" cy="5059363"/>
          </a:xfrm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1613"/>
            <a:ext cx="5026025" cy="1220787"/>
          </a:xfrm>
        </p:spPr>
        <p:txBody>
          <a:bodyPr/>
          <a:lstStyle/>
          <a:p>
            <a:endParaRPr lang="en-GB" altLang="da-DK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8A6208D-B985-403D-8FEE-5AC3BFB08CFD}" type="slidenum">
              <a:rPr lang="en-US" altLang="da-DK"/>
              <a:pPr/>
              <a:t>32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07F71-13FE-4123-B967-624940FB1667}" type="slidenum">
              <a:rPr lang="en-US" altLang="da-DK"/>
              <a:pPr/>
              <a:t>32</a:t>
            </a:fld>
            <a:endParaRPr lang="en-US" altLang="da-DK"/>
          </a:p>
        </p:txBody>
      </p:sp>
      <p:sp>
        <p:nvSpPr>
          <p:cNvPr id="2897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852613" y="839788"/>
            <a:ext cx="3384550" cy="2538412"/>
          </a:xfrm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 lIns="91696" tIns="45848" rIns="91696" bIns="4584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72DBBDD-9DC2-4C25-B950-0A47A5B5AE77}" type="slidenum">
              <a:rPr lang="en-US" altLang="da-DK"/>
              <a:pPr/>
              <a:t>33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C387B-F071-4AFF-8A28-83DE2514E3EB}" type="slidenum">
              <a:rPr lang="en-US" altLang="da-DK"/>
              <a:pPr/>
              <a:t>33</a:t>
            </a:fld>
            <a:endParaRPr lang="en-US" altLang="da-DK"/>
          </a:p>
        </p:txBody>
      </p:sp>
      <p:sp>
        <p:nvSpPr>
          <p:cNvPr id="29184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852613" y="839788"/>
            <a:ext cx="3384550" cy="2538412"/>
          </a:xfrm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7820025"/>
            <a:ext cx="5026025" cy="1222375"/>
          </a:xfrm>
        </p:spPr>
        <p:txBody>
          <a:bodyPr lIns="91696" tIns="45848" rIns="91696" bIns="4584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AF9C815-B1D4-4B77-A272-7BE775920CDB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A3DBAC-12DB-44A6-8E10-034C53CC27B6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21197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039813" y="865188"/>
            <a:ext cx="4767262" cy="3575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9D1F3B3-120D-449E-8678-1BCDE8C031B1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FA83EB-694A-416D-9D2F-39C2824A3A43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21401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039813" y="865188"/>
            <a:ext cx="4767262" cy="3575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01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FE5686F-310A-43DB-8420-5C5BCA42BBD6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08AF5B-09EE-4B3C-86C5-0F55F3F4D450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29798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039813" y="865188"/>
            <a:ext cx="4767262" cy="3575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0C4CADC-0D20-433B-B8C5-36F3428E7BE4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31E54D-03EE-4F5F-A525-8FF45AEDD0D4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21606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039813" y="865188"/>
            <a:ext cx="4767262" cy="3575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CD79BDC-DE52-4D9D-92C9-24F1F6651210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B3BC59-585B-4DA7-B559-670110F9620E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21811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039813" y="865188"/>
            <a:ext cx="4767262" cy="3575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CD6AE1C-5A59-494F-BA45-A83AC27C4B0C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7400F7-9BFC-475E-92B5-F6E255E2763B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23449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039813" y="865188"/>
            <a:ext cx="4767262" cy="3575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7821613"/>
            <a:ext cx="5029200" cy="12223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035" tIns="44518" rIns="89035" bIns="4451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4EB6E-E9CB-44C9-BA09-F3B28ED565C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144539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603BF-C28D-4A36-BA9A-2E57F88515BA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044579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A88BB5-6667-4FDB-834E-99E30ABC54C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58423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189C1-2C5C-4049-BCE3-FA11432EDD5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417688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9B6EC-E74B-409C-81DB-2A65E50EC54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878085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D5223-5311-4360-BD9B-6344BD95E77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24931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593ED-66AF-4936-BA14-0F4E4C08494A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78659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51AB4-F2A5-4066-9F0A-DC8C44A7C247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217847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E9CF9-B619-4EE1-A174-CADFD4E8068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54616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A08EF-4EEA-488A-BA25-95C67A68D9D6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5177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1901F-EBEB-4CFD-965D-FCFD7617DA5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920858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EC961C77-B31D-4476-B37F-E5AC18D0F764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5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5.png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27.pn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png"/><Relationship Id="rId11" Type="http://schemas.openxmlformats.org/officeDocument/2006/relationships/image" Target="../media/image31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0.png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wmf"/><Relationship Id="rId4" Type="http://schemas.openxmlformats.org/officeDocument/2006/relationships/image" Target="../media/image13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27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da-DK" sz="3600"/>
              <a:t>User interface design </a:t>
            </a:r>
          </a:p>
          <a:p>
            <a:r>
              <a:rPr lang="en-US" altLang="da-DK"/>
              <a:t>A software engineering perspective</a:t>
            </a:r>
          </a:p>
          <a:p>
            <a:r>
              <a:rPr lang="en-US" altLang="da-DK"/>
              <a:t>Soren Lauesen</a:t>
            </a:r>
          </a:p>
          <a:p>
            <a:endParaRPr lang="en-US" altLang="da-DK"/>
          </a:p>
          <a:p>
            <a:r>
              <a:rPr lang="en-US" altLang="da-DK" sz="2400"/>
              <a:t>The key messages</a:t>
            </a:r>
            <a:endParaRPr lang="da-DK" altLang="da-DK" sz="2400"/>
          </a:p>
          <a:p>
            <a:endParaRPr lang="en-US" altLang="da-DK"/>
          </a:p>
          <a:p>
            <a:r>
              <a:rPr lang="da-DK" altLang="da-DK"/>
              <a:t>May </a:t>
            </a:r>
            <a:r>
              <a:rPr lang="en-US" altLang="da-DK"/>
              <a:t>2012</a:t>
            </a:r>
          </a:p>
          <a:p>
            <a:endParaRPr lang="en-US" altLang="da-DK"/>
          </a:p>
          <a:p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666" name="Picture 2" descr="HandSt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41" b="33084"/>
          <a:stretch>
            <a:fillRect/>
          </a:stretch>
        </p:blipFill>
        <p:spPr bwMode="auto">
          <a:xfrm>
            <a:off x="1863725" y="619125"/>
            <a:ext cx="2643188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16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3008313"/>
            <a:ext cx="2465388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1668" name="Picture 4" descr="Toolmoc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638175"/>
            <a:ext cx="2655888" cy="299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EFEFB8AF-24A5-4F43-BAEF-A6E85CBF3D10}" type="slidenum">
              <a:rPr lang="en-US" altLang="da-DK">
                <a:latin typeface="Arial" charset="0"/>
              </a:rPr>
              <a:pPr/>
              <a:t>10</a:t>
            </a:fld>
            <a:r>
              <a:rPr lang="en-US" altLang="da-DK">
                <a:latin typeface="Arial" charset="0"/>
              </a:rPr>
              <a:t>.  Various prototypes</a:t>
            </a:r>
          </a:p>
        </p:txBody>
      </p:sp>
      <p:pic>
        <p:nvPicPr>
          <p:cNvPr id="2416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75" y="3008313"/>
            <a:ext cx="2465388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590550" y="1219200"/>
            <a:ext cx="1520825" cy="9350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Hand-drawn</a:t>
            </a:r>
          </a:p>
          <a:p>
            <a:pPr algn="l"/>
            <a:r>
              <a:rPr lang="da-DK" altLang="da-DK" noProof="1"/>
              <a:t>mockup:</a:t>
            </a:r>
          </a:p>
          <a:p>
            <a:pPr algn="l"/>
            <a:endParaRPr lang="da-DK" altLang="da-DK" noProof="1"/>
          </a:p>
        </p:txBody>
      </p:sp>
      <p:sp>
        <p:nvSpPr>
          <p:cNvPr id="241672" name="Text Box 8"/>
          <p:cNvSpPr txBox="1">
            <a:spLocks noChangeArrowheads="1"/>
          </p:cNvSpPr>
          <p:nvPr/>
        </p:nvSpPr>
        <p:spPr bwMode="auto">
          <a:xfrm>
            <a:off x="6980238" y="5211763"/>
            <a:ext cx="1355725" cy="9350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Functional</a:t>
            </a:r>
          </a:p>
          <a:p>
            <a:pPr algn="l"/>
            <a:r>
              <a:rPr lang="da-DK" altLang="da-DK" noProof="1"/>
              <a:t>prototype:</a:t>
            </a:r>
          </a:p>
          <a:p>
            <a:pPr algn="l"/>
            <a:endParaRPr lang="da-DK" altLang="da-DK" noProof="1"/>
          </a:p>
        </p:txBody>
      </p:sp>
      <p:sp>
        <p:nvSpPr>
          <p:cNvPr id="241673" name="Text Box 9"/>
          <p:cNvSpPr txBox="1">
            <a:spLocks noChangeArrowheads="1"/>
          </p:cNvSpPr>
          <p:nvPr/>
        </p:nvSpPr>
        <p:spPr bwMode="auto">
          <a:xfrm>
            <a:off x="5064125" y="1143000"/>
            <a:ext cx="1431925" cy="9350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Tool-drawn</a:t>
            </a:r>
          </a:p>
          <a:p>
            <a:pPr algn="l"/>
            <a:r>
              <a:rPr lang="da-DK" altLang="da-DK" noProof="1"/>
              <a:t>mockup:</a:t>
            </a:r>
          </a:p>
          <a:p>
            <a:pPr algn="l"/>
            <a:endParaRPr lang="da-DK" altLang="da-DK" noProof="1"/>
          </a:p>
        </p:txBody>
      </p:sp>
      <p:pic>
        <p:nvPicPr>
          <p:cNvPr id="241674" name="Picture 10" descr="Screenproto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" t="5873" r="5873" b="11589"/>
          <a:stretch>
            <a:fillRect/>
          </a:stretch>
        </p:blipFill>
        <p:spPr bwMode="auto">
          <a:xfrm>
            <a:off x="866775" y="4592638"/>
            <a:ext cx="2278063" cy="9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1675" name="Text Box 11"/>
          <p:cNvSpPr txBox="1">
            <a:spLocks noChangeArrowheads="1"/>
          </p:cNvSpPr>
          <p:nvPr/>
        </p:nvSpPr>
        <p:spPr bwMode="auto">
          <a:xfrm>
            <a:off x="2530475" y="5221288"/>
            <a:ext cx="1330325" cy="9350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Screen</a:t>
            </a:r>
          </a:p>
          <a:p>
            <a:pPr algn="l"/>
            <a:r>
              <a:rPr lang="da-DK" altLang="da-DK" noProof="1"/>
              <a:t>prototype:</a:t>
            </a:r>
          </a:p>
          <a:p>
            <a:pPr algn="l"/>
            <a:endParaRPr lang="da-DK" altLang="da-DK" noProof="1"/>
          </a:p>
        </p:txBody>
      </p:sp>
      <p:grpSp>
        <p:nvGrpSpPr>
          <p:cNvPr id="241676" name="Group 12"/>
          <p:cNvGrpSpPr>
            <a:grpSpLocks/>
          </p:cNvGrpSpPr>
          <p:nvPr/>
        </p:nvGrpSpPr>
        <p:grpSpPr bwMode="auto">
          <a:xfrm>
            <a:off x="574675" y="1711325"/>
            <a:ext cx="5726113" cy="442913"/>
            <a:chOff x="362" y="1078"/>
            <a:chExt cx="3607" cy="279"/>
          </a:xfrm>
        </p:grpSpPr>
        <p:sp>
          <p:nvSpPr>
            <p:cNvPr id="241677" name="Text Box 13"/>
            <p:cNvSpPr txBox="1">
              <a:spLocks noChangeArrowheads="1"/>
            </p:cNvSpPr>
            <p:nvPr/>
          </p:nvSpPr>
          <p:spPr bwMode="auto">
            <a:xfrm>
              <a:off x="362" y="1126"/>
              <a:ext cx="7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da-DK" altLang="da-DK" noProof="1"/>
                <a:t>15-30 min</a:t>
              </a:r>
            </a:p>
          </p:txBody>
        </p:sp>
        <p:sp>
          <p:nvSpPr>
            <p:cNvPr id="241678" name="Text Box 14"/>
            <p:cNvSpPr txBox="1">
              <a:spLocks noChangeArrowheads="1"/>
            </p:cNvSpPr>
            <p:nvPr/>
          </p:nvSpPr>
          <p:spPr bwMode="auto">
            <a:xfrm>
              <a:off x="3189" y="1078"/>
              <a:ext cx="7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da-DK" altLang="da-DK" noProof="1"/>
                <a:t>30-60 min</a:t>
              </a:r>
            </a:p>
          </p:txBody>
        </p:sp>
      </p:grpSp>
      <p:grpSp>
        <p:nvGrpSpPr>
          <p:cNvPr id="241679" name="Group 15"/>
          <p:cNvGrpSpPr>
            <a:grpSpLocks/>
          </p:cNvGrpSpPr>
          <p:nvPr/>
        </p:nvGrpSpPr>
        <p:grpSpPr bwMode="auto">
          <a:xfrm>
            <a:off x="2530475" y="5780088"/>
            <a:ext cx="5691188" cy="401637"/>
            <a:chOff x="1594" y="3641"/>
            <a:chExt cx="3585" cy="253"/>
          </a:xfrm>
        </p:grpSpPr>
        <p:sp>
          <p:nvSpPr>
            <p:cNvPr id="241680" name="Text Box 16"/>
            <p:cNvSpPr txBox="1">
              <a:spLocks noChangeArrowheads="1"/>
            </p:cNvSpPr>
            <p:nvPr/>
          </p:nvSpPr>
          <p:spPr bwMode="auto">
            <a:xfrm>
              <a:off x="1594" y="3663"/>
              <a:ext cx="7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da-DK" altLang="da-DK" noProof="1"/>
                <a:t>1-4 hours</a:t>
              </a:r>
            </a:p>
          </p:txBody>
        </p:sp>
        <p:sp>
          <p:nvSpPr>
            <p:cNvPr id="241681" name="Text Box 17"/>
            <p:cNvSpPr txBox="1">
              <a:spLocks noChangeArrowheads="1"/>
            </p:cNvSpPr>
            <p:nvPr/>
          </p:nvSpPr>
          <p:spPr bwMode="auto">
            <a:xfrm>
              <a:off x="4415" y="3641"/>
              <a:ext cx="7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da-DK" altLang="da-DK" noProof="1"/>
                <a:t>2-8 hours</a:t>
              </a:r>
            </a:p>
          </p:txBody>
        </p:sp>
      </p:grpSp>
      <p:sp>
        <p:nvSpPr>
          <p:cNvPr id="241682" name="AutoShape 18"/>
          <p:cNvSpPr>
            <a:spLocks noChangeArrowheads="1"/>
          </p:cNvSpPr>
          <p:nvPr/>
        </p:nvSpPr>
        <p:spPr bwMode="auto">
          <a:xfrm>
            <a:off x="3257550" y="4314825"/>
            <a:ext cx="2159000" cy="714375"/>
          </a:xfrm>
          <a:prstGeom prst="wedgeRoundRectCallout">
            <a:avLst>
              <a:gd name="adj1" fmla="val 35074"/>
              <a:gd name="adj2" fmla="val -137778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Which prototype</a:t>
            </a:r>
          </a:p>
          <a:p>
            <a:pPr algn="l"/>
            <a:r>
              <a:rPr lang="en-US" altLang="da-DK"/>
              <a:t>is the best?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Text Box 2"/>
          <p:cNvSpPr txBox="1">
            <a:spLocks noChangeArrowheads="1"/>
          </p:cNvSpPr>
          <p:nvPr/>
        </p:nvSpPr>
        <p:spPr bwMode="auto">
          <a:xfrm>
            <a:off x="376238" y="927100"/>
            <a:ext cx="4310062" cy="3260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12192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4097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>
                <a:latin typeface="Arial" charset="0"/>
              </a:rPr>
              <a:t>Benefits</a:t>
            </a:r>
            <a:r>
              <a:rPr lang="da-DK" altLang="da-DK" noProof="1">
                <a:latin typeface="Arial" charset="0"/>
              </a:rPr>
              <a:t>: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Faster learning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Faster work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Fewer errors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Less demand for hot-line</a:t>
            </a: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Better motivation – less stress</a:t>
            </a: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More users</a:t>
            </a: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Wider work areas</a:t>
            </a: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Let the customer do the work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92867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49ECC726-926E-4FFC-B4D0-313A756DF276}" type="slidenum">
              <a:rPr lang="en-US" altLang="da-DK">
                <a:latin typeface="Arial" charset="0"/>
              </a:rPr>
              <a:pPr/>
              <a:t>11</a:t>
            </a:fld>
            <a:r>
              <a:rPr lang="en-US" altLang="da-DK">
                <a:latin typeface="Arial" charset="0"/>
              </a:rPr>
              <a:t>.  Does usability pay?</a:t>
            </a:r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5435600" y="927100"/>
            <a:ext cx="2921000" cy="1117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12192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4097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>
                <a:latin typeface="Arial" charset="0"/>
              </a:rPr>
              <a:t>Costs</a:t>
            </a:r>
            <a:r>
              <a:rPr lang="da-DK" altLang="da-DK" noProof="1">
                <a:latin typeface="Arial" charset="0"/>
              </a:rPr>
              <a:t>: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5 – 10% more?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No ! 10-20% less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292870" name="Text Box 6"/>
          <p:cNvSpPr txBox="1">
            <a:spLocks noChangeArrowheads="1"/>
          </p:cNvSpPr>
          <p:nvPr/>
        </p:nvSpPr>
        <p:spPr bwMode="auto">
          <a:xfrm>
            <a:off x="376238" y="4406900"/>
            <a:ext cx="7980362" cy="1749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12192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4097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8288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286000" indent="-4572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>
                <a:latin typeface="Arial" charset="0"/>
              </a:rPr>
              <a:t>Accelerator effect</a:t>
            </a:r>
            <a:r>
              <a:rPr lang="da-DK" altLang="da-DK" noProof="1">
                <a:latin typeface="Arial" charset="0"/>
              </a:rPr>
              <a:t>: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Mockup, usability test and revise the 8 key screens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Then design the rest, test less carefully</a:t>
            </a:r>
            <a:endParaRPr lang="da-DK" altLang="da-DK" sz="180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AutoNum type="arabicPeriod"/>
            </a:pPr>
            <a:r>
              <a:rPr lang="da-DK" altLang="da-DK" sz="1800">
                <a:latin typeface="Arial" charset="0"/>
              </a:rPr>
              <a:t>Why? Users learn from the 8 screens and designers learn from the users</a:t>
            </a:r>
            <a:endParaRPr lang="da-DK" altLang="da-DK" sz="1800" noProof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9" grpId="0" animBg="1"/>
      <p:bldP spid="29287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8167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8F6EC7CE-1C8F-4A3D-B95E-C2CD83AC19E4}" type="slidenum">
              <a:rPr lang="en-US" altLang="da-DK">
                <a:latin typeface="Arial" charset="0"/>
              </a:rPr>
              <a:pPr/>
              <a:t>12</a:t>
            </a:fld>
            <a:r>
              <a:rPr lang="en-US" altLang="da-DK">
                <a:latin typeface="Arial" charset="0"/>
              </a:rPr>
              <a:t>.  Example: a hotel system for receptionists</a:t>
            </a:r>
          </a:p>
        </p:txBody>
      </p:sp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2162175" y="2000250"/>
            <a:ext cx="304800" cy="228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1752600" y="2438400"/>
            <a:ext cx="361950" cy="2714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7813" name="Freeform 5"/>
          <p:cNvSpPr>
            <a:spLocks/>
          </p:cNvSpPr>
          <p:nvPr/>
        </p:nvSpPr>
        <p:spPr bwMode="auto">
          <a:xfrm>
            <a:off x="1685925" y="1962150"/>
            <a:ext cx="838200" cy="533400"/>
          </a:xfrm>
          <a:custGeom>
            <a:avLst/>
            <a:gdLst>
              <a:gd name="T0" fmla="*/ 0 w 528"/>
              <a:gd name="T1" fmla="*/ 336 h 336"/>
              <a:gd name="T2" fmla="*/ 288 w 528"/>
              <a:gd name="T3" fmla="*/ 0 h 336"/>
              <a:gd name="T4" fmla="*/ 528 w 528"/>
              <a:gd name="T5" fmla="*/ 0 h 336"/>
              <a:gd name="T6" fmla="*/ 288 w 528"/>
              <a:gd name="T7" fmla="*/ 336 h 336"/>
              <a:gd name="T8" fmla="*/ 0 w 528"/>
              <a:gd name="T9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8" h="336">
                <a:moveTo>
                  <a:pt x="0" y="336"/>
                </a:moveTo>
                <a:cubicBezTo>
                  <a:pt x="204" y="93"/>
                  <a:pt x="54" y="270"/>
                  <a:pt x="288" y="0"/>
                </a:cubicBezTo>
                <a:cubicBezTo>
                  <a:pt x="477" y="0"/>
                  <a:pt x="345" y="3"/>
                  <a:pt x="528" y="0"/>
                </a:cubicBezTo>
                <a:cubicBezTo>
                  <a:pt x="357" y="252"/>
                  <a:pt x="525" y="0"/>
                  <a:pt x="288" y="336"/>
                </a:cubicBezTo>
                <a:cubicBezTo>
                  <a:pt x="45" y="336"/>
                  <a:pt x="219" y="336"/>
                  <a:pt x="0" y="336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47814" name="Freeform 6"/>
          <p:cNvSpPr>
            <a:spLocks/>
          </p:cNvSpPr>
          <p:nvPr/>
        </p:nvSpPr>
        <p:spPr bwMode="auto">
          <a:xfrm>
            <a:off x="4933950" y="876300"/>
            <a:ext cx="1181100" cy="628650"/>
          </a:xfrm>
          <a:custGeom>
            <a:avLst/>
            <a:gdLst>
              <a:gd name="T0" fmla="*/ 210 w 744"/>
              <a:gd name="T1" fmla="*/ 0 h 396"/>
              <a:gd name="T2" fmla="*/ 0 w 744"/>
              <a:gd name="T3" fmla="*/ 234 h 396"/>
              <a:gd name="T4" fmla="*/ 546 w 744"/>
              <a:gd name="T5" fmla="*/ 396 h 396"/>
              <a:gd name="T6" fmla="*/ 744 w 744"/>
              <a:gd name="T7" fmla="*/ 114 h 396"/>
              <a:gd name="T8" fmla="*/ 210 w 744"/>
              <a:gd name="T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4" h="396">
                <a:moveTo>
                  <a:pt x="210" y="0"/>
                </a:moveTo>
                <a:lnTo>
                  <a:pt x="0" y="234"/>
                </a:lnTo>
                <a:lnTo>
                  <a:pt x="546" y="396"/>
                </a:lnTo>
                <a:lnTo>
                  <a:pt x="744" y="114"/>
                </a:lnTo>
                <a:lnTo>
                  <a:pt x="210" y="0"/>
                </a:lnTo>
                <a:close/>
              </a:path>
            </a:pathLst>
          </a:custGeom>
          <a:solidFill>
            <a:srgbClr val="F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15" name="Freeform 7"/>
          <p:cNvSpPr>
            <a:spLocks/>
          </p:cNvSpPr>
          <p:nvPr/>
        </p:nvSpPr>
        <p:spPr bwMode="auto">
          <a:xfrm>
            <a:off x="4924425" y="866775"/>
            <a:ext cx="1200150" cy="647700"/>
          </a:xfrm>
          <a:custGeom>
            <a:avLst/>
            <a:gdLst>
              <a:gd name="T0" fmla="*/ 6 w 756"/>
              <a:gd name="T1" fmla="*/ 234 h 408"/>
              <a:gd name="T2" fmla="*/ 552 w 756"/>
              <a:gd name="T3" fmla="*/ 396 h 408"/>
              <a:gd name="T4" fmla="*/ 744 w 756"/>
              <a:gd name="T5" fmla="*/ 126 h 408"/>
              <a:gd name="T6" fmla="*/ 216 w 756"/>
              <a:gd name="T7" fmla="*/ 12 h 408"/>
              <a:gd name="T8" fmla="*/ 216 w 756"/>
              <a:gd name="T9" fmla="*/ 0 h 408"/>
              <a:gd name="T10" fmla="*/ 750 w 756"/>
              <a:gd name="T11" fmla="*/ 114 h 408"/>
              <a:gd name="T12" fmla="*/ 756 w 756"/>
              <a:gd name="T13" fmla="*/ 120 h 408"/>
              <a:gd name="T14" fmla="*/ 558 w 756"/>
              <a:gd name="T15" fmla="*/ 402 h 408"/>
              <a:gd name="T16" fmla="*/ 552 w 756"/>
              <a:gd name="T17" fmla="*/ 408 h 408"/>
              <a:gd name="T18" fmla="*/ 6 w 756"/>
              <a:gd name="T19" fmla="*/ 246 h 408"/>
              <a:gd name="T20" fmla="*/ 0 w 756"/>
              <a:gd name="T21" fmla="*/ 240 h 408"/>
              <a:gd name="T22" fmla="*/ 6 w 756"/>
              <a:gd name="T23" fmla="*/ 234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56" h="408">
                <a:moveTo>
                  <a:pt x="6" y="234"/>
                </a:moveTo>
                <a:lnTo>
                  <a:pt x="552" y="396"/>
                </a:lnTo>
                <a:lnTo>
                  <a:pt x="744" y="126"/>
                </a:lnTo>
                <a:lnTo>
                  <a:pt x="216" y="12"/>
                </a:lnTo>
                <a:lnTo>
                  <a:pt x="216" y="0"/>
                </a:lnTo>
                <a:lnTo>
                  <a:pt x="750" y="114"/>
                </a:lnTo>
                <a:lnTo>
                  <a:pt x="756" y="120"/>
                </a:lnTo>
                <a:lnTo>
                  <a:pt x="558" y="402"/>
                </a:lnTo>
                <a:lnTo>
                  <a:pt x="552" y="408"/>
                </a:lnTo>
                <a:lnTo>
                  <a:pt x="6" y="246"/>
                </a:lnTo>
                <a:lnTo>
                  <a:pt x="0" y="240"/>
                </a:lnTo>
                <a:lnTo>
                  <a:pt x="6" y="2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16" name="Freeform 8"/>
          <p:cNvSpPr>
            <a:spLocks/>
          </p:cNvSpPr>
          <p:nvPr/>
        </p:nvSpPr>
        <p:spPr bwMode="auto">
          <a:xfrm>
            <a:off x="4924425" y="866775"/>
            <a:ext cx="352425" cy="381000"/>
          </a:xfrm>
          <a:custGeom>
            <a:avLst/>
            <a:gdLst>
              <a:gd name="T0" fmla="*/ 222 w 222"/>
              <a:gd name="T1" fmla="*/ 6 h 240"/>
              <a:gd name="T2" fmla="*/ 12 w 222"/>
              <a:gd name="T3" fmla="*/ 240 h 240"/>
              <a:gd name="T4" fmla="*/ 0 w 222"/>
              <a:gd name="T5" fmla="*/ 240 h 240"/>
              <a:gd name="T6" fmla="*/ 210 w 222"/>
              <a:gd name="T7" fmla="*/ 6 h 240"/>
              <a:gd name="T8" fmla="*/ 216 w 222"/>
              <a:gd name="T9" fmla="*/ 0 h 240"/>
              <a:gd name="T10" fmla="*/ 222 w 222"/>
              <a:gd name="T11" fmla="*/ 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2" h="240">
                <a:moveTo>
                  <a:pt x="222" y="6"/>
                </a:moveTo>
                <a:lnTo>
                  <a:pt x="12" y="240"/>
                </a:lnTo>
                <a:lnTo>
                  <a:pt x="0" y="240"/>
                </a:lnTo>
                <a:lnTo>
                  <a:pt x="210" y="6"/>
                </a:lnTo>
                <a:lnTo>
                  <a:pt x="216" y="0"/>
                </a:lnTo>
                <a:lnTo>
                  <a:pt x="22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17" name="Freeform 9"/>
          <p:cNvSpPr>
            <a:spLocks/>
          </p:cNvSpPr>
          <p:nvPr/>
        </p:nvSpPr>
        <p:spPr bwMode="auto">
          <a:xfrm>
            <a:off x="5791200" y="1057275"/>
            <a:ext cx="685800" cy="971550"/>
          </a:xfrm>
          <a:custGeom>
            <a:avLst/>
            <a:gdLst>
              <a:gd name="T0" fmla="*/ 198 w 432"/>
              <a:gd name="T1" fmla="*/ 0 h 612"/>
              <a:gd name="T2" fmla="*/ 432 w 432"/>
              <a:gd name="T3" fmla="*/ 186 h 612"/>
              <a:gd name="T4" fmla="*/ 402 w 432"/>
              <a:gd name="T5" fmla="*/ 192 h 612"/>
              <a:gd name="T6" fmla="*/ 402 w 432"/>
              <a:gd name="T7" fmla="*/ 522 h 612"/>
              <a:gd name="T8" fmla="*/ 30 w 432"/>
              <a:gd name="T9" fmla="*/ 612 h 612"/>
              <a:gd name="T10" fmla="*/ 30 w 432"/>
              <a:gd name="T11" fmla="*/ 276 h 612"/>
              <a:gd name="T12" fmla="*/ 0 w 432"/>
              <a:gd name="T13" fmla="*/ 288 h 612"/>
              <a:gd name="T14" fmla="*/ 198 w 432"/>
              <a:gd name="T15" fmla="*/ 0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2" h="612">
                <a:moveTo>
                  <a:pt x="198" y="0"/>
                </a:moveTo>
                <a:lnTo>
                  <a:pt x="432" y="186"/>
                </a:lnTo>
                <a:lnTo>
                  <a:pt x="402" y="192"/>
                </a:lnTo>
                <a:lnTo>
                  <a:pt x="402" y="522"/>
                </a:lnTo>
                <a:lnTo>
                  <a:pt x="30" y="612"/>
                </a:lnTo>
                <a:lnTo>
                  <a:pt x="30" y="276"/>
                </a:lnTo>
                <a:lnTo>
                  <a:pt x="0" y="288"/>
                </a:lnTo>
                <a:lnTo>
                  <a:pt x="19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18" name="Freeform 10"/>
          <p:cNvSpPr>
            <a:spLocks/>
          </p:cNvSpPr>
          <p:nvPr/>
        </p:nvSpPr>
        <p:spPr bwMode="auto">
          <a:xfrm>
            <a:off x="5781675" y="1057275"/>
            <a:ext cx="695325" cy="981075"/>
          </a:xfrm>
          <a:custGeom>
            <a:avLst/>
            <a:gdLst>
              <a:gd name="T0" fmla="*/ 438 w 438"/>
              <a:gd name="T1" fmla="*/ 180 h 618"/>
              <a:gd name="T2" fmla="*/ 438 w 438"/>
              <a:gd name="T3" fmla="*/ 192 h 618"/>
              <a:gd name="T4" fmla="*/ 414 w 438"/>
              <a:gd name="T5" fmla="*/ 198 h 618"/>
              <a:gd name="T6" fmla="*/ 414 w 438"/>
              <a:gd name="T7" fmla="*/ 522 h 618"/>
              <a:gd name="T8" fmla="*/ 408 w 438"/>
              <a:gd name="T9" fmla="*/ 528 h 618"/>
              <a:gd name="T10" fmla="*/ 36 w 438"/>
              <a:gd name="T11" fmla="*/ 618 h 618"/>
              <a:gd name="T12" fmla="*/ 30 w 438"/>
              <a:gd name="T13" fmla="*/ 612 h 618"/>
              <a:gd name="T14" fmla="*/ 30 w 438"/>
              <a:gd name="T15" fmla="*/ 282 h 618"/>
              <a:gd name="T16" fmla="*/ 6 w 438"/>
              <a:gd name="T17" fmla="*/ 294 h 618"/>
              <a:gd name="T18" fmla="*/ 0 w 438"/>
              <a:gd name="T19" fmla="*/ 288 h 618"/>
              <a:gd name="T20" fmla="*/ 198 w 438"/>
              <a:gd name="T21" fmla="*/ 0 h 618"/>
              <a:gd name="T22" fmla="*/ 210 w 438"/>
              <a:gd name="T23" fmla="*/ 0 h 618"/>
              <a:gd name="T24" fmla="*/ 18 w 438"/>
              <a:gd name="T25" fmla="*/ 276 h 618"/>
              <a:gd name="T26" fmla="*/ 36 w 438"/>
              <a:gd name="T27" fmla="*/ 270 h 618"/>
              <a:gd name="T28" fmla="*/ 42 w 438"/>
              <a:gd name="T29" fmla="*/ 276 h 618"/>
              <a:gd name="T30" fmla="*/ 42 w 438"/>
              <a:gd name="T31" fmla="*/ 606 h 618"/>
              <a:gd name="T32" fmla="*/ 402 w 438"/>
              <a:gd name="T33" fmla="*/ 516 h 618"/>
              <a:gd name="T34" fmla="*/ 402 w 438"/>
              <a:gd name="T35" fmla="*/ 192 h 618"/>
              <a:gd name="T36" fmla="*/ 408 w 438"/>
              <a:gd name="T37" fmla="*/ 186 h 618"/>
              <a:gd name="T38" fmla="*/ 438 w 438"/>
              <a:gd name="T39" fmla="*/ 180 h 618"/>
              <a:gd name="T40" fmla="*/ 438 w 438"/>
              <a:gd name="T41" fmla="*/ 180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8" h="618">
                <a:moveTo>
                  <a:pt x="438" y="180"/>
                </a:moveTo>
                <a:lnTo>
                  <a:pt x="438" y="192"/>
                </a:lnTo>
                <a:lnTo>
                  <a:pt x="414" y="198"/>
                </a:lnTo>
                <a:lnTo>
                  <a:pt x="414" y="522"/>
                </a:lnTo>
                <a:lnTo>
                  <a:pt x="408" y="528"/>
                </a:lnTo>
                <a:lnTo>
                  <a:pt x="36" y="618"/>
                </a:lnTo>
                <a:lnTo>
                  <a:pt x="30" y="612"/>
                </a:lnTo>
                <a:lnTo>
                  <a:pt x="30" y="282"/>
                </a:lnTo>
                <a:lnTo>
                  <a:pt x="6" y="294"/>
                </a:lnTo>
                <a:lnTo>
                  <a:pt x="0" y="288"/>
                </a:lnTo>
                <a:lnTo>
                  <a:pt x="198" y="0"/>
                </a:lnTo>
                <a:lnTo>
                  <a:pt x="210" y="0"/>
                </a:lnTo>
                <a:lnTo>
                  <a:pt x="18" y="276"/>
                </a:lnTo>
                <a:lnTo>
                  <a:pt x="36" y="270"/>
                </a:lnTo>
                <a:lnTo>
                  <a:pt x="42" y="276"/>
                </a:lnTo>
                <a:lnTo>
                  <a:pt x="42" y="606"/>
                </a:lnTo>
                <a:lnTo>
                  <a:pt x="402" y="516"/>
                </a:lnTo>
                <a:lnTo>
                  <a:pt x="402" y="192"/>
                </a:lnTo>
                <a:lnTo>
                  <a:pt x="408" y="186"/>
                </a:lnTo>
                <a:lnTo>
                  <a:pt x="438" y="180"/>
                </a:lnTo>
                <a:lnTo>
                  <a:pt x="438" y="1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19" name="Freeform 11"/>
          <p:cNvSpPr>
            <a:spLocks/>
          </p:cNvSpPr>
          <p:nvPr/>
        </p:nvSpPr>
        <p:spPr bwMode="auto">
          <a:xfrm>
            <a:off x="6096000" y="1047750"/>
            <a:ext cx="381000" cy="314325"/>
          </a:xfrm>
          <a:custGeom>
            <a:avLst/>
            <a:gdLst>
              <a:gd name="T0" fmla="*/ 0 w 240"/>
              <a:gd name="T1" fmla="*/ 6 h 198"/>
              <a:gd name="T2" fmla="*/ 6 w 240"/>
              <a:gd name="T3" fmla="*/ 0 h 198"/>
              <a:gd name="T4" fmla="*/ 240 w 240"/>
              <a:gd name="T5" fmla="*/ 186 h 198"/>
              <a:gd name="T6" fmla="*/ 240 w 240"/>
              <a:gd name="T7" fmla="*/ 198 h 198"/>
              <a:gd name="T8" fmla="*/ 6 w 240"/>
              <a:gd name="T9" fmla="*/ 12 h 198"/>
              <a:gd name="T10" fmla="*/ 0 w 240"/>
              <a:gd name="T11" fmla="*/ 6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0" h="198">
                <a:moveTo>
                  <a:pt x="0" y="6"/>
                </a:moveTo>
                <a:lnTo>
                  <a:pt x="6" y="0"/>
                </a:lnTo>
                <a:lnTo>
                  <a:pt x="240" y="186"/>
                </a:lnTo>
                <a:lnTo>
                  <a:pt x="240" y="198"/>
                </a:lnTo>
                <a:lnTo>
                  <a:pt x="6" y="12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0" name="Freeform 12"/>
          <p:cNvSpPr>
            <a:spLocks/>
          </p:cNvSpPr>
          <p:nvPr/>
        </p:nvSpPr>
        <p:spPr bwMode="auto">
          <a:xfrm>
            <a:off x="4962525" y="1257300"/>
            <a:ext cx="876300" cy="781050"/>
          </a:xfrm>
          <a:custGeom>
            <a:avLst/>
            <a:gdLst>
              <a:gd name="T0" fmla="*/ 552 w 552"/>
              <a:gd name="T1" fmla="*/ 492 h 492"/>
              <a:gd name="T2" fmla="*/ 6 w 552"/>
              <a:gd name="T3" fmla="*/ 324 h 492"/>
              <a:gd name="T4" fmla="*/ 0 w 552"/>
              <a:gd name="T5" fmla="*/ 318 h 492"/>
              <a:gd name="T6" fmla="*/ 0 w 552"/>
              <a:gd name="T7" fmla="*/ 0 h 492"/>
              <a:gd name="T8" fmla="*/ 12 w 552"/>
              <a:gd name="T9" fmla="*/ 0 h 492"/>
              <a:gd name="T10" fmla="*/ 12 w 552"/>
              <a:gd name="T11" fmla="*/ 312 h 492"/>
              <a:gd name="T12" fmla="*/ 552 w 552"/>
              <a:gd name="T13" fmla="*/ 480 h 492"/>
              <a:gd name="T14" fmla="*/ 552 w 552"/>
              <a:gd name="T15" fmla="*/ 49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2" h="492">
                <a:moveTo>
                  <a:pt x="552" y="492"/>
                </a:moveTo>
                <a:lnTo>
                  <a:pt x="6" y="324"/>
                </a:lnTo>
                <a:lnTo>
                  <a:pt x="0" y="318"/>
                </a:lnTo>
                <a:lnTo>
                  <a:pt x="0" y="0"/>
                </a:lnTo>
                <a:lnTo>
                  <a:pt x="12" y="0"/>
                </a:lnTo>
                <a:lnTo>
                  <a:pt x="12" y="312"/>
                </a:lnTo>
                <a:lnTo>
                  <a:pt x="552" y="480"/>
                </a:lnTo>
                <a:lnTo>
                  <a:pt x="552" y="4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1" name="Freeform 13"/>
          <p:cNvSpPr>
            <a:spLocks/>
          </p:cNvSpPr>
          <p:nvPr/>
        </p:nvSpPr>
        <p:spPr bwMode="auto">
          <a:xfrm>
            <a:off x="3924300" y="1514475"/>
            <a:ext cx="1390650" cy="314325"/>
          </a:xfrm>
          <a:custGeom>
            <a:avLst/>
            <a:gdLst>
              <a:gd name="T0" fmla="*/ 660 w 876"/>
              <a:gd name="T1" fmla="*/ 0 h 198"/>
              <a:gd name="T2" fmla="*/ 0 w 876"/>
              <a:gd name="T3" fmla="*/ 132 h 198"/>
              <a:gd name="T4" fmla="*/ 252 w 876"/>
              <a:gd name="T5" fmla="*/ 198 h 198"/>
              <a:gd name="T6" fmla="*/ 876 w 876"/>
              <a:gd name="T7" fmla="*/ 60 h 198"/>
              <a:gd name="T8" fmla="*/ 660 w 876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6" h="198">
                <a:moveTo>
                  <a:pt x="660" y="0"/>
                </a:moveTo>
                <a:lnTo>
                  <a:pt x="0" y="132"/>
                </a:lnTo>
                <a:lnTo>
                  <a:pt x="252" y="198"/>
                </a:lnTo>
                <a:lnTo>
                  <a:pt x="876" y="60"/>
                </a:lnTo>
                <a:lnTo>
                  <a:pt x="6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2" name="Freeform 14"/>
          <p:cNvSpPr>
            <a:spLocks/>
          </p:cNvSpPr>
          <p:nvPr/>
        </p:nvSpPr>
        <p:spPr bwMode="auto">
          <a:xfrm>
            <a:off x="3924300" y="1600200"/>
            <a:ext cx="1390650" cy="238125"/>
          </a:xfrm>
          <a:custGeom>
            <a:avLst/>
            <a:gdLst>
              <a:gd name="T0" fmla="*/ 0 w 876"/>
              <a:gd name="T1" fmla="*/ 72 h 150"/>
              <a:gd name="T2" fmla="*/ 252 w 876"/>
              <a:gd name="T3" fmla="*/ 138 h 150"/>
              <a:gd name="T4" fmla="*/ 876 w 876"/>
              <a:gd name="T5" fmla="*/ 0 h 150"/>
              <a:gd name="T6" fmla="*/ 876 w 876"/>
              <a:gd name="T7" fmla="*/ 12 h 150"/>
              <a:gd name="T8" fmla="*/ 252 w 876"/>
              <a:gd name="T9" fmla="*/ 150 h 150"/>
              <a:gd name="T10" fmla="*/ 0 w 876"/>
              <a:gd name="T11" fmla="*/ 84 h 150"/>
              <a:gd name="T12" fmla="*/ 0 w 876"/>
              <a:gd name="T13" fmla="*/ 72 h 150"/>
              <a:gd name="T14" fmla="*/ 0 w 876"/>
              <a:gd name="T15" fmla="*/ 7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76" h="150">
                <a:moveTo>
                  <a:pt x="0" y="72"/>
                </a:moveTo>
                <a:lnTo>
                  <a:pt x="252" y="138"/>
                </a:lnTo>
                <a:lnTo>
                  <a:pt x="876" y="0"/>
                </a:lnTo>
                <a:lnTo>
                  <a:pt x="876" y="12"/>
                </a:lnTo>
                <a:lnTo>
                  <a:pt x="252" y="150"/>
                </a:lnTo>
                <a:lnTo>
                  <a:pt x="0" y="84"/>
                </a:lnTo>
                <a:lnTo>
                  <a:pt x="0" y="72"/>
                </a:lnTo>
                <a:lnTo>
                  <a:pt x="0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3" name="Freeform 15"/>
          <p:cNvSpPr>
            <a:spLocks/>
          </p:cNvSpPr>
          <p:nvPr/>
        </p:nvSpPr>
        <p:spPr bwMode="auto">
          <a:xfrm>
            <a:off x="4972050" y="1504950"/>
            <a:ext cx="342900" cy="114300"/>
          </a:xfrm>
          <a:custGeom>
            <a:avLst/>
            <a:gdLst>
              <a:gd name="T0" fmla="*/ 216 w 216"/>
              <a:gd name="T1" fmla="*/ 72 h 72"/>
              <a:gd name="T2" fmla="*/ 0 w 216"/>
              <a:gd name="T3" fmla="*/ 12 h 72"/>
              <a:gd name="T4" fmla="*/ 0 w 216"/>
              <a:gd name="T5" fmla="*/ 0 h 72"/>
              <a:gd name="T6" fmla="*/ 216 w 216"/>
              <a:gd name="T7" fmla="*/ 60 h 72"/>
              <a:gd name="T8" fmla="*/ 216 w 216"/>
              <a:gd name="T9" fmla="*/ 72 h 72"/>
              <a:gd name="T10" fmla="*/ 216 w 216"/>
              <a:gd name="T11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" h="72">
                <a:moveTo>
                  <a:pt x="216" y="72"/>
                </a:moveTo>
                <a:lnTo>
                  <a:pt x="0" y="12"/>
                </a:lnTo>
                <a:lnTo>
                  <a:pt x="0" y="0"/>
                </a:lnTo>
                <a:lnTo>
                  <a:pt x="216" y="60"/>
                </a:lnTo>
                <a:lnTo>
                  <a:pt x="216" y="72"/>
                </a:lnTo>
                <a:lnTo>
                  <a:pt x="21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4" name="Freeform 16"/>
          <p:cNvSpPr>
            <a:spLocks/>
          </p:cNvSpPr>
          <p:nvPr/>
        </p:nvSpPr>
        <p:spPr bwMode="auto">
          <a:xfrm>
            <a:off x="3924300" y="1504950"/>
            <a:ext cx="1047750" cy="228600"/>
          </a:xfrm>
          <a:custGeom>
            <a:avLst/>
            <a:gdLst>
              <a:gd name="T0" fmla="*/ 660 w 660"/>
              <a:gd name="T1" fmla="*/ 12 h 144"/>
              <a:gd name="T2" fmla="*/ 0 w 660"/>
              <a:gd name="T3" fmla="*/ 144 h 144"/>
              <a:gd name="T4" fmla="*/ 0 w 660"/>
              <a:gd name="T5" fmla="*/ 132 h 144"/>
              <a:gd name="T6" fmla="*/ 660 w 660"/>
              <a:gd name="T7" fmla="*/ 0 h 144"/>
              <a:gd name="T8" fmla="*/ 660 w 660"/>
              <a:gd name="T9" fmla="*/ 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0" h="144">
                <a:moveTo>
                  <a:pt x="660" y="12"/>
                </a:moveTo>
                <a:lnTo>
                  <a:pt x="0" y="144"/>
                </a:lnTo>
                <a:lnTo>
                  <a:pt x="0" y="132"/>
                </a:lnTo>
                <a:lnTo>
                  <a:pt x="660" y="0"/>
                </a:lnTo>
                <a:lnTo>
                  <a:pt x="66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5" name="Freeform 17"/>
          <p:cNvSpPr>
            <a:spLocks/>
          </p:cNvSpPr>
          <p:nvPr/>
        </p:nvSpPr>
        <p:spPr bwMode="auto">
          <a:xfrm>
            <a:off x="4371975" y="1619250"/>
            <a:ext cx="895350" cy="438150"/>
          </a:xfrm>
          <a:custGeom>
            <a:avLst/>
            <a:gdLst>
              <a:gd name="T0" fmla="*/ 564 w 564"/>
              <a:gd name="T1" fmla="*/ 0 h 276"/>
              <a:gd name="T2" fmla="*/ 564 w 564"/>
              <a:gd name="T3" fmla="*/ 144 h 276"/>
              <a:gd name="T4" fmla="*/ 0 w 564"/>
              <a:gd name="T5" fmla="*/ 276 h 276"/>
              <a:gd name="T6" fmla="*/ 0 w 564"/>
              <a:gd name="T7" fmla="*/ 132 h 276"/>
              <a:gd name="T8" fmla="*/ 564 w 564"/>
              <a:gd name="T9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4" h="276">
                <a:moveTo>
                  <a:pt x="564" y="0"/>
                </a:moveTo>
                <a:lnTo>
                  <a:pt x="564" y="144"/>
                </a:lnTo>
                <a:lnTo>
                  <a:pt x="0" y="276"/>
                </a:lnTo>
                <a:lnTo>
                  <a:pt x="0" y="132"/>
                </a:lnTo>
                <a:lnTo>
                  <a:pt x="5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6" name="Freeform 18"/>
          <p:cNvSpPr>
            <a:spLocks/>
          </p:cNvSpPr>
          <p:nvPr/>
        </p:nvSpPr>
        <p:spPr bwMode="auto">
          <a:xfrm>
            <a:off x="4362450" y="1609725"/>
            <a:ext cx="914400" cy="457200"/>
          </a:xfrm>
          <a:custGeom>
            <a:avLst/>
            <a:gdLst>
              <a:gd name="T0" fmla="*/ 576 w 576"/>
              <a:gd name="T1" fmla="*/ 150 h 288"/>
              <a:gd name="T2" fmla="*/ 570 w 576"/>
              <a:gd name="T3" fmla="*/ 156 h 288"/>
              <a:gd name="T4" fmla="*/ 6 w 576"/>
              <a:gd name="T5" fmla="*/ 288 h 288"/>
              <a:gd name="T6" fmla="*/ 0 w 576"/>
              <a:gd name="T7" fmla="*/ 282 h 288"/>
              <a:gd name="T8" fmla="*/ 0 w 576"/>
              <a:gd name="T9" fmla="*/ 138 h 288"/>
              <a:gd name="T10" fmla="*/ 6 w 576"/>
              <a:gd name="T11" fmla="*/ 132 h 288"/>
              <a:gd name="T12" fmla="*/ 570 w 576"/>
              <a:gd name="T13" fmla="*/ 0 h 288"/>
              <a:gd name="T14" fmla="*/ 570 w 576"/>
              <a:gd name="T15" fmla="*/ 12 h 288"/>
              <a:gd name="T16" fmla="*/ 12 w 576"/>
              <a:gd name="T17" fmla="*/ 144 h 288"/>
              <a:gd name="T18" fmla="*/ 12 w 576"/>
              <a:gd name="T19" fmla="*/ 276 h 288"/>
              <a:gd name="T20" fmla="*/ 570 w 576"/>
              <a:gd name="T21" fmla="*/ 144 h 288"/>
              <a:gd name="T22" fmla="*/ 576 w 576"/>
              <a:gd name="T23" fmla="*/ 15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6" h="288">
                <a:moveTo>
                  <a:pt x="576" y="150"/>
                </a:moveTo>
                <a:lnTo>
                  <a:pt x="570" y="156"/>
                </a:lnTo>
                <a:lnTo>
                  <a:pt x="6" y="288"/>
                </a:lnTo>
                <a:lnTo>
                  <a:pt x="0" y="282"/>
                </a:lnTo>
                <a:lnTo>
                  <a:pt x="0" y="138"/>
                </a:lnTo>
                <a:lnTo>
                  <a:pt x="6" y="132"/>
                </a:lnTo>
                <a:lnTo>
                  <a:pt x="570" y="0"/>
                </a:lnTo>
                <a:lnTo>
                  <a:pt x="570" y="12"/>
                </a:lnTo>
                <a:lnTo>
                  <a:pt x="12" y="144"/>
                </a:lnTo>
                <a:lnTo>
                  <a:pt x="12" y="276"/>
                </a:lnTo>
                <a:lnTo>
                  <a:pt x="570" y="144"/>
                </a:lnTo>
                <a:lnTo>
                  <a:pt x="576" y="1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7" name="Freeform 19"/>
          <p:cNvSpPr>
            <a:spLocks/>
          </p:cNvSpPr>
          <p:nvPr/>
        </p:nvSpPr>
        <p:spPr bwMode="auto">
          <a:xfrm>
            <a:off x="5257800" y="1609725"/>
            <a:ext cx="19050" cy="238125"/>
          </a:xfrm>
          <a:custGeom>
            <a:avLst/>
            <a:gdLst>
              <a:gd name="T0" fmla="*/ 6 w 12"/>
              <a:gd name="T1" fmla="*/ 0 h 150"/>
              <a:gd name="T2" fmla="*/ 12 w 12"/>
              <a:gd name="T3" fmla="*/ 6 h 150"/>
              <a:gd name="T4" fmla="*/ 12 w 12"/>
              <a:gd name="T5" fmla="*/ 150 h 150"/>
              <a:gd name="T6" fmla="*/ 0 w 12"/>
              <a:gd name="T7" fmla="*/ 150 h 150"/>
              <a:gd name="T8" fmla="*/ 0 w 12"/>
              <a:gd name="T9" fmla="*/ 6 h 150"/>
              <a:gd name="T10" fmla="*/ 6 w 12"/>
              <a:gd name="T11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0">
                <a:moveTo>
                  <a:pt x="6" y="0"/>
                </a:moveTo>
                <a:lnTo>
                  <a:pt x="12" y="6"/>
                </a:lnTo>
                <a:lnTo>
                  <a:pt x="12" y="150"/>
                </a:lnTo>
                <a:lnTo>
                  <a:pt x="0" y="150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8" name="Freeform 20"/>
          <p:cNvSpPr>
            <a:spLocks/>
          </p:cNvSpPr>
          <p:nvPr/>
        </p:nvSpPr>
        <p:spPr bwMode="auto">
          <a:xfrm>
            <a:off x="3962400" y="1733550"/>
            <a:ext cx="409575" cy="333375"/>
          </a:xfrm>
          <a:custGeom>
            <a:avLst/>
            <a:gdLst>
              <a:gd name="T0" fmla="*/ 258 w 258"/>
              <a:gd name="T1" fmla="*/ 210 h 210"/>
              <a:gd name="T2" fmla="*/ 6 w 258"/>
              <a:gd name="T3" fmla="*/ 144 h 210"/>
              <a:gd name="T4" fmla="*/ 0 w 258"/>
              <a:gd name="T5" fmla="*/ 138 h 210"/>
              <a:gd name="T6" fmla="*/ 0 w 258"/>
              <a:gd name="T7" fmla="*/ 0 h 210"/>
              <a:gd name="T8" fmla="*/ 12 w 258"/>
              <a:gd name="T9" fmla="*/ 0 h 210"/>
              <a:gd name="T10" fmla="*/ 12 w 258"/>
              <a:gd name="T11" fmla="*/ 132 h 210"/>
              <a:gd name="T12" fmla="*/ 258 w 258"/>
              <a:gd name="T13" fmla="*/ 198 h 210"/>
              <a:gd name="T14" fmla="*/ 258 w 258"/>
              <a:gd name="T15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8" h="210">
                <a:moveTo>
                  <a:pt x="258" y="210"/>
                </a:moveTo>
                <a:lnTo>
                  <a:pt x="6" y="144"/>
                </a:lnTo>
                <a:lnTo>
                  <a:pt x="0" y="138"/>
                </a:lnTo>
                <a:lnTo>
                  <a:pt x="0" y="0"/>
                </a:lnTo>
                <a:lnTo>
                  <a:pt x="12" y="0"/>
                </a:lnTo>
                <a:lnTo>
                  <a:pt x="12" y="132"/>
                </a:lnTo>
                <a:lnTo>
                  <a:pt x="258" y="198"/>
                </a:lnTo>
                <a:lnTo>
                  <a:pt x="258" y="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29" name="Freeform 21"/>
          <p:cNvSpPr>
            <a:spLocks/>
          </p:cNvSpPr>
          <p:nvPr/>
        </p:nvSpPr>
        <p:spPr bwMode="auto">
          <a:xfrm>
            <a:off x="5467350" y="857250"/>
            <a:ext cx="104775" cy="114300"/>
          </a:xfrm>
          <a:custGeom>
            <a:avLst/>
            <a:gdLst>
              <a:gd name="T0" fmla="*/ 0 w 66"/>
              <a:gd name="T1" fmla="*/ 0 h 72"/>
              <a:gd name="T2" fmla="*/ 0 w 66"/>
              <a:gd name="T3" fmla="*/ 60 h 72"/>
              <a:gd name="T4" fmla="*/ 42 w 66"/>
              <a:gd name="T5" fmla="*/ 72 h 72"/>
              <a:gd name="T6" fmla="*/ 54 w 66"/>
              <a:gd name="T7" fmla="*/ 54 h 72"/>
              <a:gd name="T8" fmla="*/ 66 w 66"/>
              <a:gd name="T9" fmla="*/ 60 h 72"/>
              <a:gd name="T10" fmla="*/ 66 w 66"/>
              <a:gd name="T11" fmla="*/ 0 h 72"/>
              <a:gd name="T12" fmla="*/ 42 w 66"/>
              <a:gd name="T13" fmla="*/ 6 h 72"/>
              <a:gd name="T14" fmla="*/ 0 w 66"/>
              <a:gd name="T1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" h="72">
                <a:moveTo>
                  <a:pt x="0" y="0"/>
                </a:moveTo>
                <a:lnTo>
                  <a:pt x="0" y="60"/>
                </a:lnTo>
                <a:lnTo>
                  <a:pt x="42" y="72"/>
                </a:lnTo>
                <a:lnTo>
                  <a:pt x="54" y="54"/>
                </a:lnTo>
                <a:lnTo>
                  <a:pt x="66" y="60"/>
                </a:lnTo>
                <a:lnTo>
                  <a:pt x="66" y="0"/>
                </a:lnTo>
                <a:lnTo>
                  <a:pt x="42" y="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0" name="Freeform 22"/>
          <p:cNvSpPr>
            <a:spLocks/>
          </p:cNvSpPr>
          <p:nvPr/>
        </p:nvSpPr>
        <p:spPr bwMode="auto">
          <a:xfrm>
            <a:off x="5457825" y="847725"/>
            <a:ext cx="123825" cy="133350"/>
          </a:xfrm>
          <a:custGeom>
            <a:avLst/>
            <a:gdLst>
              <a:gd name="T0" fmla="*/ 6 w 78"/>
              <a:gd name="T1" fmla="*/ 60 h 84"/>
              <a:gd name="T2" fmla="*/ 48 w 78"/>
              <a:gd name="T3" fmla="*/ 72 h 84"/>
              <a:gd name="T4" fmla="*/ 54 w 78"/>
              <a:gd name="T5" fmla="*/ 60 h 84"/>
              <a:gd name="T6" fmla="*/ 60 w 78"/>
              <a:gd name="T7" fmla="*/ 54 h 84"/>
              <a:gd name="T8" fmla="*/ 66 w 78"/>
              <a:gd name="T9" fmla="*/ 60 h 84"/>
              <a:gd name="T10" fmla="*/ 66 w 78"/>
              <a:gd name="T11" fmla="*/ 12 h 84"/>
              <a:gd name="T12" fmla="*/ 48 w 78"/>
              <a:gd name="T13" fmla="*/ 18 h 84"/>
              <a:gd name="T14" fmla="*/ 6 w 78"/>
              <a:gd name="T15" fmla="*/ 12 h 84"/>
              <a:gd name="T16" fmla="*/ 6 w 78"/>
              <a:gd name="T17" fmla="*/ 0 h 84"/>
              <a:gd name="T18" fmla="*/ 48 w 78"/>
              <a:gd name="T19" fmla="*/ 6 h 84"/>
              <a:gd name="T20" fmla="*/ 72 w 78"/>
              <a:gd name="T21" fmla="*/ 0 h 84"/>
              <a:gd name="T22" fmla="*/ 78 w 78"/>
              <a:gd name="T23" fmla="*/ 6 h 84"/>
              <a:gd name="T24" fmla="*/ 78 w 78"/>
              <a:gd name="T25" fmla="*/ 66 h 84"/>
              <a:gd name="T26" fmla="*/ 72 w 78"/>
              <a:gd name="T27" fmla="*/ 72 h 84"/>
              <a:gd name="T28" fmla="*/ 60 w 78"/>
              <a:gd name="T29" fmla="*/ 66 h 84"/>
              <a:gd name="T30" fmla="*/ 54 w 78"/>
              <a:gd name="T31" fmla="*/ 78 h 84"/>
              <a:gd name="T32" fmla="*/ 48 w 78"/>
              <a:gd name="T33" fmla="*/ 84 h 84"/>
              <a:gd name="T34" fmla="*/ 6 w 78"/>
              <a:gd name="T35" fmla="*/ 72 h 84"/>
              <a:gd name="T36" fmla="*/ 0 w 78"/>
              <a:gd name="T37" fmla="*/ 66 h 84"/>
              <a:gd name="T38" fmla="*/ 6 w 78"/>
              <a:gd name="T39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8" h="84">
                <a:moveTo>
                  <a:pt x="6" y="60"/>
                </a:moveTo>
                <a:lnTo>
                  <a:pt x="48" y="72"/>
                </a:lnTo>
                <a:lnTo>
                  <a:pt x="54" y="60"/>
                </a:lnTo>
                <a:lnTo>
                  <a:pt x="60" y="54"/>
                </a:lnTo>
                <a:lnTo>
                  <a:pt x="66" y="60"/>
                </a:lnTo>
                <a:lnTo>
                  <a:pt x="66" y="12"/>
                </a:lnTo>
                <a:lnTo>
                  <a:pt x="48" y="18"/>
                </a:lnTo>
                <a:lnTo>
                  <a:pt x="6" y="12"/>
                </a:lnTo>
                <a:lnTo>
                  <a:pt x="6" y="0"/>
                </a:lnTo>
                <a:lnTo>
                  <a:pt x="48" y="6"/>
                </a:lnTo>
                <a:lnTo>
                  <a:pt x="72" y="0"/>
                </a:lnTo>
                <a:lnTo>
                  <a:pt x="78" y="6"/>
                </a:lnTo>
                <a:lnTo>
                  <a:pt x="78" y="66"/>
                </a:lnTo>
                <a:lnTo>
                  <a:pt x="72" y="72"/>
                </a:lnTo>
                <a:lnTo>
                  <a:pt x="60" y="66"/>
                </a:lnTo>
                <a:lnTo>
                  <a:pt x="54" y="78"/>
                </a:lnTo>
                <a:lnTo>
                  <a:pt x="48" y="84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1" name="Freeform 23"/>
          <p:cNvSpPr>
            <a:spLocks/>
          </p:cNvSpPr>
          <p:nvPr/>
        </p:nvSpPr>
        <p:spPr bwMode="auto">
          <a:xfrm>
            <a:off x="5457825" y="8477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2" name="Rectangle 24"/>
          <p:cNvSpPr>
            <a:spLocks noChangeArrowheads="1"/>
          </p:cNvSpPr>
          <p:nvPr/>
        </p:nvSpPr>
        <p:spPr bwMode="auto">
          <a:xfrm>
            <a:off x="5514975" y="866775"/>
            <a:ext cx="19050" cy="952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3" name="Freeform 25"/>
          <p:cNvSpPr>
            <a:spLocks/>
          </p:cNvSpPr>
          <p:nvPr/>
        </p:nvSpPr>
        <p:spPr bwMode="auto">
          <a:xfrm>
            <a:off x="5467350" y="838200"/>
            <a:ext cx="104775" cy="28575"/>
          </a:xfrm>
          <a:custGeom>
            <a:avLst/>
            <a:gdLst>
              <a:gd name="T0" fmla="*/ 0 w 66"/>
              <a:gd name="T1" fmla="*/ 6 h 18"/>
              <a:gd name="T2" fmla="*/ 30 w 66"/>
              <a:gd name="T3" fmla="*/ 0 h 18"/>
              <a:gd name="T4" fmla="*/ 66 w 66"/>
              <a:gd name="T5" fmla="*/ 6 h 18"/>
              <a:gd name="T6" fmla="*/ 66 w 66"/>
              <a:gd name="T7" fmla="*/ 18 h 18"/>
              <a:gd name="T8" fmla="*/ 30 w 66"/>
              <a:gd name="T9" fmla="*/ 12 h 18"/>
              <a:gd name="T10" fmla="*/ 0 w 66"/>
              <a:gd name="T11" fmla="*/ 18 h 18"/>
              <a:gd name="T12" fmla="*/ 0 w 66"/>
              <a:gd name="T13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" h="18">
                <a:moveTo>
                  <a:pt x="0" y="6"/>
                </a:moveTo>
                <a:lnTo>
                  <a:pt x="30" y="0"/>
                </a:lnTo>
                <a:lnTo>
                  <a:pt x="66" y="6"/>
                </a:lnTo>
                <a:lnTo>
                  <a:pt x="66" y="18"/>
                </a:lnTo>
                <a:lnTo>
                  <a:pt x="30" y="12"/>
                </a:lnTo>
                <a:lnTo>
                  <a:pt x="0" y="18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4" name="Freeform 26"/>
          <p:cNvSpPr>
            <a:spLocks/>
          </p:cNvSpPr>
          <p:nvPr/>
        </p:nvSpPr>
        <p:spPr bwMode="auto">
          <a:xfrm>
            <a:off x="5886450" y="1524000"/>
            <a:ext cx="114300" cy="114300"/>
          </a:xfrm>
          <a:custGeom>
            <a:avLst/>
            <a:gdLst>
              <a:gd name="T0" fmla="*/ 0 w 72"/>
              <a:gd name="T1" fmla="*/ 12 h 72"/>
              <a:gd name="T2" fmla="*/ 0 w 72"/>
              <a:gd name="T3" fmla="*/ 72 h 72"/>
              <a:gd name="T4" fmla="*/ 72 w 72"/>
              <a:gd name="T5" fmla="*/ 60 h 72"/>
              <a:gd name="T6" fmla="*/ 72 w 72"/>
              <a:gd name="T7" fmla="*/ 0 h 72"/>
              <a:gd name="T8" fmla="*/ 0 w 72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5" name="Freeform 27"/>
          <p:cNvSpPr>
            <a:spLocks/>
          </p:cNvSpPr>
          <p:nvPr/>
        </p:nvSpPr>
        <p:spPr bwMode="auto">
          <a:xfrm>
            <a:off x="5876925" y="1514475"/>
            <a:ext cx="133350" cy="133350"/>
          </a:xfrm>
          <a:custGeom>
            <a:avLst/>
            <a:gdLst>
              <a:gd name="T0" fmla="*/ 6 w 84"/>
              <a:gd name="T1" fmla="*/ 72 h 84"/>
              <a:gd name="T2" fmla="*/ 72 w 84"/>
              <a:gd name="T3" fmla="*/ 60 h 84"/>
              <a:gd name="T4" fmla="*/ 72 w 84"/>
              <a:gd name="T5" fmla="*/ 12 h 84"/>
              <a:gd name="T6" fmla="*/ 6 w 84"/>
              <a:gd name="T7" fmla="*/ 24 h 84"/>
              <a:gd name="T8" fmla="*/ 6 w 84"/>
              <a:gd name="T9" fmla="*/ 12 h 84"/>
              <a:gd name="T10" fmla="*/ 78 w 84"/>
              <a:gd name="T11" fmla="*/ 0 h 84"/>
              <a:gd name="T12" fmla="*/ 84 w 84"/>
              <a:gd name="T13" fmla="*/ 6 h 84"/>
              <a:gd name="T14" fmla="*/ 84 w 84"/>
              <a:gd name="T15" fmla="*/ 66 h 84"/>
              <a:gd name="T16" fmla="*/ 78 w 84"/>
              <a:gd name="T17" fmla="*/ 72 h 84"/>
              <a:gd name="T18" fmla="*/ 6 w 84"/>
              <a:gd name="T19" fmla="*/ 84 h 84"/>
              <a:gd name="T20" fmla="*/ 0 w 84"/>
              <a:gd name="T21" fmla="*/ 78 h 84"/>
              <a:gd name="T22" fmla="*/ 6 w 84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6" name="Freeform 28"/>
          <p:cNvSpPr>
            <a:spLocks/>
          </p:cNvSpPr>
          <p:nvPr/>
        </p:nvSpPr>
        <p:spPr bwMode="auto">
          <a:xfrm>
            <a:off x="5876925" y="15335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7" name="Freeform 29"/>
          <p:cNvSpPr>
            <a:spLocks/>
          </p:cNvSpPr>
          <p:nvPr/>
        </p:nvSpPr>
        <p:spPr bwMode="auto">
          <a:xfrm>
            <a:off x="6067425" y="1476375"/>
            <a:ext cx="133350" cy="123825"/>
          </a:xfrm>
          <a:custGeom>
            <a:avLst/>
            <a:gdLst>
              <a:gd name="T0" fmla="*/ 0 w 84"/>
              <a:gd name="T1" fmla="*/ 18 h 78"/>
              <a:gd name="T2" fmla="*/ 0 w 84"/>
              <a:gd name="T3" fmla="*/ 78 h 78"/>
              <a:gd name="T4" fmla="*/ 84 w 84"/>
              <a:gd name="T5" fmla="*/ 60 h 78"/>
              <a:gd name="T6" fmla="*/ 84 w 84"/>
              <a:gd name="T7" fmla="*/ 0 h 78"/>
              <a:gd name="T8" fmla="*/ 0 w 84"/>
              <a:gd name="T9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78">
                <a:moveTo>
                  <a:pt x="0" y="18"/>
                </a:moveTo>
                <a:lnTo>
                  <a:pt x="0" y="78"/>
                </a:lnTo>
                <a:lnTo>
                  <a:pt x="84" y="60"/>
                </a:lnTo>
                <a:lnTo>
                  <a:pt x="8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8" name="Freeform 30"/>
          <p:cNvSpPr>
            <a:spLocks/>
          </p:cNvSpPr>
          <p:nvPr/>
        </p:nvSpPr>
        <p:spPr bwMode="auto">
          <a:xfrm>
            <a:off x="6057900" y="1466850"/>
            <a:ext cx="152400" cy="142875"/>
          </a:xfrm>
          <a:custGeom>
            <a:avLst/>
            <a:gdLst>
              <a:gd name="T0" fmla="*/ 6 w 96"/>
              <a:gd name="T1" fmla="*/ 78 h 90"/>
              <a:gd name="T2" fmla="*/ 84 w 96"/>
              <a:gd name="T3" fmla="*/ 60 h 90"/>
              <a:gd name="T4" fmla="*/ 84 w 96"/>
              <a:gd name="T5" fmla="*/ 12 h 90"/>
              <a:gd name="T6" fmla="*/ 6 w 96"/>
              <a:gd name="T7" fmla="*/ 30 h 90"/>
              <a:gd name="T8" fmla="*/ 6 w 96"/>
              <a:gd name="T9" fmla="*/ 18 h 90"/>
              <a:gd name="T10" fmla="*/ 90 w 96"/>
              <a:gd name="T11" fmla="*/ 0 h 90"/>
              <a:gd name="T12" fmla="*/ 96 w 96"/>
              <a:gd name="T13" fmla="*/ 6 h 90"/>
              <a:gd name="T14" fmla="*/ 96 w 96"/>
              <a:gd name="T15" fmla="*/ 66 h 90"/>
              <a:gd name="T16" fmla="*/ 90 w 96"/>
              <a:gd name="T17" fmla="*/ 72 h 90"/>
              <a:gd name="T18" fmla="*/ 6 w 96"/>
              <a:gd name="T19" fmla="*/ 90 h 90"/>
              <a:gd name="T20" fmla="*/ 0 w 96"/>
              <a:gd name="T21" fmla="*/ 84 h 90"/>
              <a:gd name="T22" fmla="*/ 6 w 96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90">
                <a:moveTo>
                  <a:pt x="6" y="78"/>
                </a:moveTo>
                <a:lnTo>
                  <a:pt x="84" y="60"/>
                </a:lnTo>
                <a:lnTo>
                  <a:pt x="84" y="12"/>
                </a:lnTo>
                <a:lnTo>
                  <a:pt x="6" y="30"/>
                </a:lnTo>
                <a:lnTo>
                  <a:pt x="6" y="18"/>
                </a:lnTo>
                <a:lnTo>
                  <a:pt x="90" y="0"/>
                </a:lnTo>
                <a:lnTo>
                  <a:pt x="96" y="6"/>
                </a:lnTo>
                <a:lnTo>
                  <a:pt x="96" y="66"/>
                </a:lnTo>
                <a:lnTo>
                  <a:pt x="90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39" name="Freeform 31"/>
          <p:cNvSpPr>
            <a:spLocks/>
          </p:cNvSpPr>
          <p:nvPr/>
        </p:nvSpPr>
        <p:spPr bwMode="auto">
          <a:xfrm>
            <a:off x="6057900" y="14954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0" name="Freeform 32"/>
          <p:cNvSpPr>
            <a:spLocks/>
          </p:cNvSpPr>
          <p:nvPr/>
        </p:nvSpPr>
        <p:spPr bwMode="auto">
          <a:xfrm>
            <a:off x="6257925" y="1447800"/>
            <a:ext cx="114300" cy="114300"/>
          </a:xfrm>
          <a:custGeom>
            <a:avLst/>
            <a:gdLst>
              <a:gd name="T0" fmla="*/ 0 w 72"/>
              <a:gd name="T1" fmla="*/ 12 h 72"/>
              <a:gd name="T2" fmla="*/ 0 w 72"/>
              <a:gd name="T3" fmla="*/ 72 h 72"/>
              <a:gd name="T4" fmla="*/ 72 w 72"/>
              <a:gd name="T5" fmla="*/ 60 h 72"/>
              <a:gd name="T6" fmla="*/ 72 w 72"/>
              <a:gd name="T7" fmla="*/ 0 h 72"/>
              <a:gd name="T8" fmla="*/ 0 w 72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1" name="Freeform 33"/>
          <p:cNvSpPr>
            <a:spLocks/>
          </p:cNvSpPr>
          <p:nvPr/>
        </p:nvSpPr>
        <p:spPr bwMode="auto">
          <a:xfrm>
            <a:off x="6248400" y="1438275"/>
            <a:ext cx="133350" cy="133350"/>
          </a:xfrm>
          <a:custGeom>
            <a:avLst/>
            <a:gdLst>
              <a:gd name="T0" fmla="*/ 6 w 84"/>
              <a:gd name="T1" fmla="*/ 72 h 84"/>
              <a:gd name="T2" fmla="*/ 72 w 84"/>
              <a:gd name="T3" fmla="*/ 60 h 84"/>
              <a:gd name="T4" fmla="*/ 72 w 84"/>
              <a:gd name="T5" fmla="*/ 12 h 84"/>
              <a:gd name="T6" fmla="*/ 6 w 84"/>
              <a:gd name="T7" fmla="*/ 24 h 84"/>
              <a:gd name="T8" fmla="*/ 6 w 84"/>
              <a:gd name="T9" fmla="*/ 12 h 84"/>
              <a:gd name="T10" fmla="*/ 78 w 84"/>
              <a:gd name="T11" fmla="*/ 0 h 84"/>
              <a:gd name="T12" fmla="*/ 84 w 84"/>
              <a:gd name="T13" fmla="*/ 6 h 84"/>
              <a:gd name="T14" fmla="*/ 84 w 84"/>
              <a:gd name="T15" fmla="*/ 66 h 84"/>
              <a:gd name="T16" fmla="*/ 78 w 84"/>
              <a:gd name="T17" fmla="*/ 72 h 84"/>
              <a:gd name="T18" fmla="*/ 6 w 84"/>
              <a:gd name="T19" fmla="*/ 84 h 84"/>
              <a:gd name="T20" fmla="*/ 0 w 84"/>
              <a:gd name="T21" fmla="*/ 78 h 84"/>
              <a:gd name="T22" fmla="*/ 6 w 84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2" name="Freeform 34"/>
          <p:cNvSpPr>
            <a:spLocks/>
          </p:cNvSpPr>
          <p:nvPr/>
        </p:nvSpPr>
        <p:spPr bwMode="auto">
          <a:xfrm>
            <a:off x="6248400" y="14573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3" name="Freeform 35"/>
          <p:cNvSpPr>
            <a:spLocks/>
          </p:cNvSpPr>
          <p:nvPr/>
        </p:nvSpPr>
        <p:spPr bwMode="auto">
          <a:xfrm>
            <a:off x="5886450" y="1676400"/>
            <a:ext cx="114300" cy="123825"/>
          </a:xfrm>
          <a:custGeom>
            <a:avLst/>
            <a:gdLst>
              <a:gd name="T0" fmla="*/ 0 w 72"/>
              <a:gd name="T1" fmla="*/ 12 h 78"/>
              <a:gd name="T2" fmla="*/ 0 w 72"/>
              <a:gd name="T3" fmla="*/ 78 h 78"/>
              <a:gd name="T4" fmla="*/ 72 w 72"/>
              <a:gd name="T5" fmla="*/ 60 h 78"/>
              <a:gd name="T6" fmla="*/ 72 w 72"/>
              <a:gd name="T7" fmla="*/ 0 h 78"/>
              <a:gd name="T8" fmla="*/ 0 w 72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8">
                <a:moveTo>
                  <a:pt x="0" y="12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4" name="Freeform 36"/>
          <p:cNvSpPr>
            <a:spLocks/>
          </p:cNvSpPr>
          <p:nvPr/>
        </p:nvSpPr>
        <p:spPr bwMode="auto">
          <a:xfrm>
            <a:off x="5876925" y="1666875"/>
            <a:ext cx="133350" cy="142875"/>
          </a:xfrm>
          <a:custGeom>
            <a:avLst/>
            <a:gdLst>
              <a:gd name="T0" fmla="*/ 6 w 84"/>
              <a:gd name="T1" fmla="*/ 78 h 90"/>
              <a:gd name="T2" fmla="*/ 72 w 84"/>
              <a:gd name="T3" fmla="*/ 60 h 90"/>
              <a:gd name="T4" fmla="*/ 72 w 84"/>
              <a:gd name="T5" fmla="*/ 12 h 90"/>
              <a:gd name="T6" fmla="*/ 6 w 84"/>
              <a:gd name="T7" fmla="*/ 24 h 90"/>
              <a:gd name="T8" fmla="*/ 6 w 84"/>
              <a:gd name="T9" fmla="*/ 12 h 90"/>
              <a:gd name="T10" fmla="*/ 78 w 84"/>
              <a:gd name="T11" fmla="*/ 0 h 90"/>
              <a:gd name="T12" fmla="*/ 84 w 84"/>
              <a:gd name="T13" fmla="*/ 6 h 90"/>
              <a:gd name="T14" fmla="*/ 84 w 84"/>
              <a:gd name="T15" fmla="*/ 66 h 90"/>
              <a:gd name="T16" fmla="*/ 78 w 84"/>
              <a:gd name="T17" fmla="*/ 72 h 90"/>
              <a:gd name="T18" fmla="*/ 6 w 84"/>
              <a:gd name="T19" fmla="*/ 90 h 90"/>
              <a:gd name="T20" fmla="*/ 0 w 84"/>
              <a:gd name="T21" fmla="*/ 84 h 90"/>
              <a:gd name="T22" fmla="*/ 6 w 84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5" name="Freeform 37"/>
          <p:cNvSpPr>
            <a:spLocks/>
          </p:cNvSpPr>
          <p:nvPr/>
        </p:nvSpPr>
        <p:spPr bwMode="auto">
          <a:xfrm>
            <a:off x="5876925" y="16859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6" name="Freeform 38"/>
          <p:cNvSpPr>
            <a:spLocks/>
          </p:cNvSpPr>
          <p:nvPr/>
        </p:nvSpPr>
        <p:spPr bwMode="auto">
          <a:xfrm>
            <a:off x="6067425" y="1628775"/>
            <a:ext cx="133350" cy="133350"/>
          </a:xfrm>
          <a:custGeom>
            <a:avLst/>
            <a:gdLst>
              <a:gd name="T0" fmla="*/ 0 w 84"/>
              <a:gd name="T1" fmla="*/ 18 h 84"/>
              <a:gd name="T2" fmla="*/ 0 w 84"/>
              <a:gd name="T3" fmla="*/ 84 h 84"/>
              <a:gd name="T4" fmla="*/ 84 w 84"/>
              <a:gd name="T5" fmla="*/ 66 h 84"/>
              <a:gd name="T6" fmla="*/ 84 w 84"/>
              <a:gd name="T7" fmla="*/ 0 h 84"/>
              <a:gd name="T8" fmla="*/ 0 w 84"/>
              <a:gd name="T9" fmla="*/ 1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4">
                <a:moveTo>
                  <a:pt x="0" y="18"/>
                </a:moveTo>
                <a:lnTo>
                  <a:pt x="0" y="84"/>
                </a:lnTo>
                <a:lnTo>
                  <a:pt x="84" y="66"/>
                </a:lnTo>
                <a:lnTo>
                  <a:pt x="8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7" name="Freeform 39"/>
          <p:cNvSpPr>
            <a:spLocks/>
          </p:cNvSpPr>
          <p:nvPr/>
        </p:nvSpPr>
        <p:spPr bwMode="auto">
          <a:xfrm>
            <a:off x="6057900" y="1619250"/>
            <a:ext cx="152400" cy="152400"/>
          </a:xfrm>
          <a:custGeom>
            <a:avLst/>
            <a:gdLst>
              <a:gd name="T0" fmla="*/ 6 w 96"/>
              <a:gd name="T1" fmla="*/ 84 h 96"/>
              <a:gd name="T2" fmla="*/ 84 w 96"/>
              <a:gd name="T3" fmla="*/ 66 h 96"/>
              <a:gd name="T4" fmla="*/ 84 w 96"/>
              <a:gd name="T5" fmla="*/ 12 h 96"/>
              <a:gd name="T6" fmla="*/ 6 w 96"/>
              <a:gd name="T7" fmla="*/ 30 h 96"/>
              <a:gd name="T8" fmla="*/ 6 w 96"/>
              <a:gd name="T9" fmla="*/ 18 h 96"/>
              <a:gd name="T10" fmla="*/ 90 w 96"/>
              <a:gd name="T11" fmla="*/ 0 h 96"/>
              <a:gd name="T12" fmla="*/ 96 w 96"/>
              <a:gd name="T13" fmla="*/ 6 h 96"/>
              <a:gd name="T14" fmla="*/ 96 w 96"/>
              <a:gd name="T15" fmla="*/ 72 h 96"/>
              <a:gd name="T16" fmla="*/ 90 w 96"/>
              <a:gd name="T17" fmla="*/ 78 h 96"/>
              <a:gd name="T18" fmla="*/ 6 w 96"/>
              <a:gd name="T19" fmla="*/ 96 h 96"/>
              <a:gd name="T20" fmla="*/ 0 w 96"/>
              <a:gd name="T21" fmla="*/ 90 h 96"/>
              <a:gd name="T22" fmla="*/ 6 w 96"/>
              <a:gd name="T23" fmla="*/ 8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96">
                <a:moveTo>
                  <a:pt x="6" y="84"/>
                </a:moveTo>
                <a:lnTo>
                  <a:pt x="84" y="66"/>
                </a:lnTo>
                <a:lnTo>
                  <a:pt x="84" y="12"/>
                </a:lnTo>
                <a:lnTo>
                  <a:pt x="6" y="30"/>
                </a:lnTo>
                <a:lnTo>
                  <a:pt x="6" y="18"/>
                </a:lnTo>
                <a:lnTo>
                  <a:pt x="90" y="0"/>
                </a:lnTo>
                <a:lnTo>
                  <a:pt x="96" y="6"/>
                </a:lnTo>
                <a:lnTo>
                  <a:pt x="96" y="72"/>
                </a:lnTo>
                <a:lnTo>
                  <a:pt x="90" y="78"/>
                </a:lnTo>
                <a:lnTo>
                  <a:pt x="6" y="96"/>
                </a:lnTo>
                <a:lnTo>
                  <a:pt x="0" y="90"/>
                </a:lnTo>
                <a:lnTo>
                  <a:pt x="6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8" name="Freeform 40"/>
          <p:cNvSpPr>
            <a:spLocks/>
          </p:cNvSpPr>
          <p:nvPr/>
        </p:nvSpPr>
        <p:spPr bwMode="auto">
          <a:xfrm>
            <a:off x="6057900" y="16478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49" name="Freeform 41"/>
          <p:cNvSpPr>
            <a:spLocks/>
          </p:cNvSpPr>
          <p:nvPr/>
        </p:nvSpPr>
        <p:spPr bwMode="auto">
          <a:xfrm>
            <a:off x="6257925" y="1600200"/>
            <a:ext cx="114300" cy="114300"/>
          </a:xfrm>
          <a:custGeom>
            <a:avLst/>
            <a:gdLst>
              <a:gd name="T0" fmla="*/ 0 w 72"/>
              <a:gd name="T1" fmla="*/ 12 h 72"/>
              <a:gd name="T2" fmla="*/ 0 w 72"/>
              <a:gd name="T3" fmla="*/ 72 h 72"/>
              <a:gd name="T4" fmla="*/ 72 w 72"/>
              <a:gd name="T5" fmla="*/ 60 h 72"/>
              <a:gd name="T6" fmla="*/ 72 w 72"/>
              <a:gd name="T7" fmla="*/ 0 h 72"/>
              <a:gd name="T8" fmla="*/ 0 w 72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0" name="Freeform 42"/>
          <p:cNvSpPr>
            <a:spLocks/>
          </p:cNvSpPr>
          <p:nvPr/>
        </p:nvSpPr>
        <p:spPr bwMode="auto">
          <a:xfrm>
            <a:off x="6248400" y="1590675"/>
            <a:ext cx="133350" cy="133350"/>
          </a:xfrm>
          <a:custGeom>
            <a:avLst/>
            <a:gdLst>
              <a:gd name="T0" fmla="*/ 6 w 84"/>
              <a:gd name="T1" fmla="*/ 72 h 84"/>
              <a:gd name="T2" fmla="*/ 72 w 84"/>
              <a:gd name="T3" fmla="*/ 60 h 84"/>
              <a:gd name="T4" fmla="*/ 72 w 84"/>
              <a:gd name="T5" fmla="*/ 12 h 84"/>
              <a:gd name="T6" fmla="*/ 6 w 84"/>
              <a:gd name="T7" fmla="*/ 24 h 84"/>
              <a:gd name="T8" fmla="*/ 6 w 84"/>
              <a:gd name="T9" fmla="*/ 12 h 84"/>
              <a:gd name="T10" fmla="*/ 78 w 84"/>
              <a:gd name="T11" fmla="*/ 0 h 84"/>
              <a:gd name="T12" fmla="*/ 84 w 84"/>
              <a:gd name="T13" fmla="*/ 6 h 84"/>
              <a:gd name="T14" fmla="*/ 84 w 84"/>
              <a:gd name="T15" fmla="*/ 66 h 84"/>
              <a:gd name="T16" fmla="*/ 78 w 84"/>
              <a:gd name="T17" fmla="*/ 72 h 84"/>
              <a:gd name="T18" fmla="*/ 6 w 84"/>
              <a:gd name="T19" fmla="*/ 84 h 84"/>
              <a:gd name="T20" fmla="*/ 0 w 84"/>
              <a:gd name="T21" fmla="*/ 78 h 84"/>
              <a:gd name="T22" fmla="*/ 6 w 84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1" name="Freeform 43"/>
          <p:cNvSpPr>
            <a:spLocks/>
          </p:cNvSpPr>
          <p:nvPr/>
        </p:nvSpPr>
        <p:spPr bwMode="auto">
          <a:xfrm>
            <a:off x="6248400" y="160972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2" name="Freeform 44"/>
          <p:cNvSpPr>
            <a:spLocks/>
          </p:cNvSpPr>
          <p:nvPr/>
        </p:nvSpPr>
        <p:spPr bwMode="auto">
          <a:xfrm>
            <a:off x="5886450" y="1838325"/>
            <a:ext cx="114300" cy="123825"/>
          </a:xfrm>
          <a:custGeom>
            <a:avLst/>
            <a:gdLst>
              <a:gd name="T0" fmla="*/ 0 w 72"/>
              <a:gd name="T1" fmla="*/ 12 h 78"/>
              <a:gd name="T2" fmla="*/ 0 w 72"/>
              <a:gd name="T3" fmla="*/ 78 h 78"/>
              <a:gd name="T4" fmla="*/ 72 w 72"/>
              <a:gd name="T5" fmla="*/ 60 h 78"/>
              <a:gd name="T6" fmla="*/ 72 w 72"/>
              <a:gd name="T7" fmla="*/ 0 h 78"/>
              <a:gd name="T8" fmla="*/ 0 w 72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8">
                <a:moveTo>
                  <a:pt x="0" y="12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3" name="Freeform 45"/>
          <p:cNvSpPr>
            <a:spLocks/>
          </p:cNvSpPr>
          <p:nvPr/>
        </p:nvSpPr>
        <p:spPr bwMode="auto">
          <a:xfrm>
            <a:off x="5876925" y="1828800"/>
            <a:ext cx="133350" cy="142875"/>
          </a:xfrm>
          <a:custGeom>
            <a:avLst/>
            <a:gdLst>
              <a:gd name="T0" fmla="*/ 6 w 84"/>
              <a:gd name="T1" fmla="*/ 78 h 90"/>
              <a:gd name="T2" fmla="*/ 72 w 84"/>
              <a:gd name="T3" fmla="*/ 60 h 90"/>
              <a:gd name="T4" fmla="*/ 72 w 84"/>
              <a:gd name="T5" fmla="*/ 12 h 90"/>
              <a:gd name="T6" fmla="*/ 6 w 84"/>
              <a:gd name="T7" fmla="*/ 24 h 90"/>
              <a:gd name="T8" fmla="*/ 6 w 84"/>
              <a:gd name="T9" fmla="*/ 12 h 90"/>
              <a:gd name="T10" fmla="*/ 78 w 84"/>
              <a:gd name="T11" fmla="*/ 0 h 90"/>
              <a:gd name="T12" fmla="*/ 84 w 84"/>
              <a:gd name="T13" fmla="*/ 6 h 90"/>
              <a:gd name="T14" fmla="*/ 84 w 84"/>
              <a:gd name="T15" fmla="*/ 66 h 90"/>
              <a:gd name="T16" fmla="*/ 78 w 84"/>
              <a:gd name="T17" fmla="*/ 72 h 90"/>
              <a:gd name="T18" fmla="*/ 6 w 84"/>
              <a:gd name="T19" fmla="*/ 90 h 90"/>
              <a:gd name="T20" fmla="*/ 0 w 84"/>
              <a:gd name="T21" fmla="*/ 84 h 90"/>
              <a:gd name="T22" fmla="*/ 6 w 84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4" name="Freeform 46"/>
          <p:cNvSpPr>
            <a:spLocks/>
          </p:cNvSpPr>
          <p:nvPr/>
        </p:nvSpPr>
        <p:spPr bwMode="auto">
          <a:xfrm>
            <a:off x="5876925" y="1847850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5" name="Freeform 47"/>
          <p:cNvSpPr>
            <a:spLocks/>
          </p:cNvSpPr>
          <p:nvPr/>
        </p:nvSpPr>
        <p:spPr bwMode="auto">
          <a:xfrm>
            <a:off x="6067425" y="1800225"/>
            <a:ext cx="133350" cy="114300"/>
          </a:xfrm>
          <a:custGeom>
            <a:avLst/>
            <a:gdLst>
              <a:gd name="T0" fmla="*/ 0 w 84"/>
              <a:gd name="T1" fmla="*/ 12 h 72"/>
              <a:gd name="T2" fmla="*/ 0 w 84"/>
              <a:gd name="T3" fmla="*/ 72 h 72"/>
              <a:gd name="T4" fmla="*/ 84 w 84"/>
              <a:gd name="T5" fmla="*/ 54 h 72"/>
              <a:gd name="T6" fmla="*/ 84 w 84"/>
              <a:gd name="T7" fmla="*/ 0 h 72"/>
              <a:gd name="T8" fmla="*/ 0 w 84"/>
              <a:gd name="T9" fmla="*/ 1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72">
                <a:moveTo>
                  <a:pt x="0" y="12"/>
                </a:moveTo>
                <a:lnTo>
                  <a:pt x="0" y="72"/>
                </a:lnTo>
                <a:lnTo>
                  <a:pt x="84" y="54"/>
                </a:lnTo>
                <a:lnTo>
                  <a:pt x="84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6" name="Freeform 48"/>
          <p:cNvSpPr>
            <a:spLocks/>
          </p:cNvSpPr>
          <p:nvPr/>
        </p:nvSpPr>
        <p:spPr bwMode="auto">
          <a:xfrm>
            <a:off x="6057900" y="1790700"/>
            <a:ext cx="152400" cy="133350"/>
          </a:xfrm>
          <a:custGeom>
            <a:avLst/>
            <a:gdLst>
              <a:gd name="T0" fmla="*/ 6 w 96"/>
              <a:gd name="T1" fmla="*/ 72 h 84"/>
              <a:gd name="T2" fmla="*/ 84 w 96"/>
              <a:gd name="T3" fmla="*/ 54 h 84"/>
              <a:gd name="T4" fmla="*/ 84 w 96"/>
              <a:gd name="T5" fmla="*/ 12 h 84"/>
              <a:gd name="T6" fmla="*/ 6 w 96"/>
              <a:gd name="T7" fmla="*/ 24 h 84"/>
              <a:gd name="T8" fmla="*/ 6 w 96"/>
              <a:gd name="T9" fmla="*/ 12 h 84"/>
              <a:gd name="T10" fmla="*/ 90 w 96"/>
              <a:gd name="T11" fmla="*/ 0 h 84"/>
              <a:gd name="T12" fmla="*/ 96 w 96"/>
              <a:gd name="T13" fmla="*/ 6 h 84"/>
              <a:gd name="T14" fmla="*/ 96 w 96"/>
              <a:gd name="T15" fmla="*/ 60 h 84"/>
              <a:gd name="T16" fmla="*/ 90 w 96"/>
              <a:gd name="T17" fmla="*/ 66 h 84"/>
              <a:gd name="T18" fmla="*/ 6 w 96"/>
              <a:gd name="T19" fmla="*/ 84 h 84"/>
              <a:gd name="T20" fmla="*/ 0 w 96"/>
              <a:gd name="T21" fmla="*/ 78 h 84"/>
              <a:gd name="T22" fmla="*/ 6 w 96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84">
                <a:moveTo>
                  <a:pt x="6" y="72"/>
                </a:moveTo>
                <a:lnTo>
                  <a:pt x="84" y="54"/>
                </a:lnTo>
                <a:lnTo>
                  <a:pt x="84" y="12"/>
                </a:lnTo>
                <a:lnTo>
                  <a:pt x="6" y="24"/>
                </a:lnTo>
                <a:lnTo>
                  <a:pt x="6" y="12"/>
                </a:lnTo>
                <a:lnTo>
                  <a:pt x="90" y="0"/>
                </a:lnTo>
                <a:lnTo>
                  <a:pt x="96" y="6"/>
                </a:lnTo>
                <a:lnTo>
                  <a:pt x="96" y="60"/>
                </a:lnTo>
                <a:lnTo>
                  <a:pt x="90" y="66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7" name="Freeform 49"/>
          <p:cNvSpPr>
            <a:spLocks/>
          </p:cNvSpPr>
          <p:nvPr/>
        </p:nvSpPr>
        <p:spPr bwMode="auto">
          <a:xfrm>
            <a:off x="6057900" y="180975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8" name="Freeform 50"/>
          <p:cNvSpPr>
            <a:spLocks/>
          </p:cNvSpPr>
          <p:nvPr/>
        </p:nvSpPr>
        <p:spPr bwMode="auto">
          <a:xfrm>
            <a:off x="6257925" y="1752600"/>
            <a:ext cx="114300" cy="123825"/>
          </a:xfrm>
          <a:custGeom>
            <a:avLst/>
            <a:gdLst>
              <a:gd name="T0" fmla="*/ 0 w 72"/>
              <a:gd name="T1" fmla="*/ 18 h 78"/>
              <a:gd name="T2" fmla="*/ 0 w 72"/>
              <a:gd name="T3" fmla="*/ 78 h 78"/>
              <a:gd name="T4" fmla="*/ 72 w 72"/>
              <a:gd name="T5" fmla="*/ 60 h 78"/>
              <a:gd name="T6" fmla="*/ 72 w 72"/>
              <a:gd name="T7" fmla="*/ 0 h 78"/>
              <a:gd name="T8" fmla="*/ 0 w 72"/>
              <a:gd name="T9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8">
                <a:moveTo>
                  <a:pt x="0" y="18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59" name="Freeform 51"/>
          <p:cNvSpPr>
            <a:spLocks/>
          </p:cNvSpPr>
          <p:nvPr/>
        </p:nvSpPr>
        <p:spPr bwMode="auto">
          <a:xfrm>
            <a:off x="6248400" y="1743075"/>
            <a:ext cx="133350" cy="142875"/>
          </a:xfrm>
          <a:custGeom>
            <a:avLst/>
            <a:gdLst>
              <a:gd name="T0" fmla="*/ 6 w 84"/>
              <a:gd name="T1" fmla="*/ 78 h 90"/>
              <a:gd name="T2" fmla="*/ 72 w 84"/>
              <a:gd name="T3" fmla="*/ 60 h 90"/>
              <a:gd name="T4" fmla="*/ 72 w 84"/>
              <a:gd name="T5" fmla="*/ 12 h 90"/>
              <a:gd name="T6" fmla="*/ 6 w 84"/>
              <a:gd name="T7" fmla="*/ 30 h 90"/>
              <a:gd name="T8" fmla="*/ 6 w 84"/>
              <a:gd name="T9" fmla="*/ 18 h 90"/>
              <a:gd name="T10" fmla="*/ 78 w 84"/>
              <a:gd name="T11" fmla="*/ 0 h 90"/>
              <a:gd name="T12" fmla="*/ 84 w 84"/>
              <a:gd name="T13" fmla="*/ 6 h 90"/>
              <a:gd name="T14" fmla="*/ 84 w 84"/>
              <a:gd name="T15" fmla="*/ 66 h 90"/>
              <a:gd name="T16" fmla="*/ 78 w 84"/>
              <a:gd name="T17" fmla="*/ 72 h 90"/>
              <a:gd name="T18" fmla="*/ 6 w 84"/>
              <a:gd name="T19" fmla="*/ 90 h 90"/>
              <a:gd name="T20" fmla="*/ 0 w 84"/>
              <a:gd name="T21" fmla="*/ 84 h 90"/>
              <a:gd name="T22" fmla="*/ 6 w 84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30"/>
                </a:lnTo>
                <a:lnTo>
                  <a:pt x="6" y="18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0" name="Freeform 52"/>
          <p:cNvSpPr>
            <a:spLocks/>
          </p:cNvSpPr>
          <p:nvPr/>
        </p:nvSpPr>
        <p:spPr bwMode="auto">
          <a:xfrm>
            <a:off x="6248400" y="177165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1" name="Freeform 53"/>
          <p:cNvSpPr>
            <a:spLocks/>
          </p:cNvSpPr>
          <p:nvPr/>
        </p:nvSpPr>
        <p:spPr bwMode="auto">
          <a:xfrm>
            <a:off x="5267325" y="1381125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72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72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2" name="Freeform 54"/>
          <p:cNvSpPr>
            <a:spLocks/>
          </p:cNvSpPr>
          <p:nvPr/>
        </p:nvSpPr>
        <p:spPr bwMode="auto">
          <a:xfrm>
            <a:off x="5257800" y="1371600"/>
            <a:ext cx="123825" cy="152400"/>
          </a:xfrm>
          <a:custGeom>
            <a:avLst/>
            <a:gdLst>
              <a:gd name="T0" fmla="*/ 6 w 78"/>
              <a:gd name="T1" fmla="*/ 72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84 h 96"/>
              <a:gd name="T20" fmla="*/ 0 w 78"/>
              <a:gd name="T21" fmla="*/ 78 h 96"/>
              <a:gd name="T22" fmla="*/ 6 w 78"/>
              <a:gd name="T23" fmla="*/ 7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72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3" name="Freeform 55"/>
          <p:cNvSpPr>
            <a:spLocks/>
          </p:cNvSpPr>
          <p:nvPr/>
        </p:nvSpPr>
        <p:spPr bwMode="auto">
          <a:xfrm>
            <a:off x="5257800" y="1371600"/>
            <a:ext cx="19050" cy="123825"/>
          </a:xfrm>
          <a:custGeom>
            <a:avLst/>
            <a:gdLst>
              <a:gd name="T0" fmla="*/ 12 w 12"/>
              <a:gd name="T1" fmla="*/ 6 h 78"/>
              <a:gd name="T2" fmla="*/ 12 w 12"/>
              <a:gd name="T3" fmla="*/ 78 h 78"/>
              <a:gd name="T4" fmla="*/ 0 w 12"/>
              <a:gd name="T5" fmla="*/ 78 h 78"/>
              <a:gd name="T6" fmla="*/ 0 w 12"/>
              <a:gd name="T7" fmla="*/ 6 h 78"/>
              <a:gd name="T8" fmla="*/ 6 w 12"/>
              <a:gd name="T9" fmla="*/ 0 h 78"/>
              <a:gd name="T10" fmla="*/ 12 w 12"/>
              <a:gd name="T11" fmla="*/ 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8">
                <a:moveTo>
                  <a:pt x="12" y="6"/>
                </a:moveTo>
                <a:lnTo>
                  <a:pt x="12" y="78"/>
                </a:lnTo>
                <a:lnTo>
                  <a:pt x="0" y="78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4" name="Freeform 56"/>
          <p:cNvSpPr>
            <a:spLocks/>
          </p:cNvSpPr>
          <p:nvPr/>
        </p:nvSpPr>
        <p:spPr bwMode="auto">
          <a:xfrm>
            <a:off x="5133975" y="1343025"/>
            <a:ext cx="76200" cy="123825"/>
          </a:xfrm>
          <a:custGeom>
            <a:avLst/>
            <a:gdLst>
              <a:gd name="T0" fmla="*/ 48 w 48"/>
              <a:gd name="T1" fmla="*/ 18 h 78"/>
              <a:gd name="T2" fmla="*/ 48 w 48"/>
              <a:gd name="T3" fmla="*/ 78 h 78"/>
              <a:gd name="T4" fmla="*/ 0 w 48"/>
              <a:gd name="T5" fmla="*/ 66 h 78"/>
              <a:gd name="T6" fmla="*/ 0 w 48"/>
              <a:gd name="T7" fmla="*/ 0 h 78"/>
              <a:gd name="T8" fmla="*/ 48 w 48"/>
              <a:gd name="T9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78">
                <a:moveTo>
                  <a:pt x="48" y="18"/>
                </a:moveTo>
                <a:lnTo>
                  <a:pt x="48" y="78"/>
                </a:lnTo>
                <a:lnTo>
                  <a:pt x="0" y="66"/>
                </a:lnTo>
                <a:lnTo>
                  <a:pt x="0" y="0"/>
                </a:lnTo>
                <a:lnTo>
                  <a:pt x="48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5" name="Freeform 57"/>
          <p:cNvSpPr>
            <a:spLocks/>
          </p:cNvSpPr>
          <p:nvPr/>
        </p:nvSpPr>
        <p:spPr bwMode="auto">
          <a:xfrm>
            <a:off x="5124450" y="1333500"/>
            <a:ext cx="95250" cy="142875"/>
          </a:xfrm>
          <a:custGeom>
            <a:avLst/>
            <a:gdLst>
              <a:gd name="T0" fmla="*/ 60 w 60"/>
              <a:gd name="T1" fmla="*/ 84 h 90"/>
              <a:gd name="T2" fmla="*/ 54 w 60"/>
              <a:gd name="T3" fmla="*/ 90 h 90"/>
              <a:gd name="T4" fmla="*/ 6 w 60"/>
              <a:gd name="T5" fmla="*/ 78 h 90"/>
              <a:gd name="T6" fmla="*/ 0 w 60"/>
              <a:gd name="T7" fmla="*/ 72 h 90"/>
              <a:gd name="T8" fmla="*/ 0 w 60"/>
              <a:gd name="T9" fmla="*/ 6 h 90"/>
              <a:gd name="T10" fmla="*/ 6 w 60"/>
              <a:gd name="T11" fmla="*/ 0 h 90"/>
              <a:gd name="T12" fmla="*/ 54 w 60"/>
              <a:gd name="T13" fmla="*/ 18 h 90"/>
              <a:gd name="T14" fmla="*/ 54 w 60"/>
              <a:gd name="T15" fmla="*/ 30 h 90"/>
              <a:gd name="T16" fmla="*/ 12 w 60"/>
              <a:gd name="T17" fmla="*/ 12 h 90"/>
              <a:gd name="T18" fmla="*/ 12 w 60"/>
              <a:gd name="T19" fmla="*/ 66 h 90"/>
              <a:gd name="T20" fmla="*/ 54 w 60"/>
              <a:gd name="T21" fmla="*/ 78 h 90"/>
              <a:gd name="T22" fmla="*/ 60 w 60"/>
              <a:gd name="T23" fmla="*/ 8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90">
                <a:moveTo>
                  <a:pt x="60" y="84"/>
                </a:moveTo>
                <a:lnTo>
                  <a:pt x="54" y="90"/>
                </a:lnTo>
                <a:lnTo>
                  <a:pt x="6" y="78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54" y="18"/>
                </a:lnTo>
                <a:lnTo>
                  <a:pt x="54" y="30"/>
                </a:lnTo>
                <a:lnTo>
                  <a:pt x="12" y="12"/>
                </a:lnTo>
                <a:lnTo>
                  <a:pt x="12" y="66"/>
                </a:lnTo>
                <a:lnTo>
                  <a:pt x="54" y="78"/>
                </a:lnTo>
                <a:lnTo>
                  <a:pt x="60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6" name="Freeform 58"/>
          <p:cNvSpPr>
            <a:spLocks/>
          </p:cNvSpPr>
          <p:nvPr/>
        </p:nvSpPr>
        <p:spPr bwMode="auto">
          <a:xfrm>
            <a:off x="5200650" y="1362075"/>
            <a:ext cx="19050" cy="104775"/>
          </a:xfrm>
          <a:custGeom>
            <a:avLst/>
            <a:gdLst>
              <a:gd name="T0" fmla="*/ 6 w 12"/>
              <a:gd name="T1" fmla="*/ 0 h 66"/>
              <a:gd name="T2" fmla="*/ 12 w 12"/>
              <a:gd name="T3" fmla="*/ 6 h 66"/>
              <a:gd name="T4" fmla="*/ 12 w 12"/>
              <a:gd name="T5" fmla="*/ 66 h 66"/>
              <a:gd name="T6" fmla="*/ 0 w 12"/>
              <a:gd name="T7" fmla="*/ 66 h 66"/>
              <a:gd name="T8" fmla="*/ 0 w 12"/>
              <a:gd name="T9" fmla="*/ 6 h 66"/>
              <a:gd name="T10" fmla="*/ 6 w 12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6" y="0"/>
                </a:moveTo>
                <a:lnTo>
                  <a:pt x="12" y="6"/>
                </a:ln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7" name="Freeform 59"/>
          <p:cNvSpPr>
            <a:spLocks/>
          </p:cNvSpPr>
          <p:nvPr/>
        </p:nvSpPr>
        <p:spPr bwMode="auto">
          <a:xfrm>
            <a:off x="5010150" y="1304925"/>
            <a:ext cx="66675" cy="133350"/>
          </a:xfrm>
          <a:custGeom>
            <a:avLst/>
            <a:gdLst>
              <a:gd name="T0" fmla="*/ 42 w 42"/>
              <a:gd name="T1" fmla="*/ 12 h 84"/>
              <a:gd name="T2" fmla="*/ 42 w 42"/>
              <a:gd name="T3" fmla="*/ 84 h 84"/>
              <a:gd name="T4" fmla="*/ 0 w 42"/>
              <a:gd name="T5" fmla="*/ 66 h 84"/>
              <a:gd name="T6" fmla="*/ 0 w 42"/>
              <a:gd name="T7" fmla="*/ 0 h 84"/>
              <a:gd name="T8" fmla="*/ 42 w 42"/>
              <a:gd name="T9" fmla="*/ 1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84">
                <a:moveTo>
                  <a:pt x="42" y="12"/>
                </a:moveTo>
                <a:lnTo>
                  <a:pt x="42" y="84"/>
                </a:lnTo>
                <a:lnTo>
                  <a:pt x="0" y="66"/>
                </a:lnTo>
                <a:lnTo>
                  <a:pt x="0" y="0"/>
                </a:lnTo>
                <a:lnTo>
                  <a:pt x="42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8" name="Freeform 60"/>
          <p:cNvSpPr>
            <a:spLocks/>
          </p:cNvSpPr>
          <p:nvPr/>
        </p:nvSpPr>
        <p:spPr bwMode="auto">
          <a:xfrm>
            <a:off x="5000625" y="1295400"/>
            <a:ext cx="85725" cy="152400"/>
          </a:xfrm>
          <a:custGeom>
            <a:avLst/>
            <a:gdLst>
              <a:gd name="T0" fmla="*/ 54 w 54"/>
              <a:gd name="T1" fmla="*/ 90 h 96"/>
              <a:gd name="T2" fmla="*/ 48 w 54"/>
              <a:gd name="T3" fmla="*/ 96 h 96"/>
              <a:gd name="T4" fmla="*/ 6 w 54"/>
              <a:gd name="T5" fmla="*/ 78 h 96"/>
              <a:gd name="T6" fmla="*/ 0 w 54"/>
              <a:gd name="T7" fmla="*/ 72 h 96"/>
              <a:gd name="T8" fmla="*/ 0 w 54"/>
              <a:gd name="T9" fmla="*/ 6 h 96"/>
              <a:gd name="T10" fmla="*/ 6 w 54"/>
              <a:gd name="T11" fmla="*/ 0 h 96"/>
              <a:gd name="T12" fmla="*/ 48 w 54"/>
              <a:gd name="T13" fmla="*/ 12 h 96"/>
              <a:gd name="T14" fmla="*/ 48 w 54"/>
              <a:gd name="T15" fmla="*/ 24 h 96"/>
              <a:gd name="T16" fmla="*/ 12 w 54"/>
              <a:gd name="T17" fmla="*/ 12 h 96"/>
              <a:gd name="T18" fmla="*/ 12 w 54"/>
              <a:gd name="T19" fmla="*/ 66 h 96"/>
              <a:gd name="T20" fmla="*/ 48 w 54"/>
              <a:gd name="T21" fmla="*/ 84 h 96"/>
              <a:gd name="T22" fmla="*/ 54 w 54"/>
              <a:gd name="T23" fmla="*/ 9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96">
                <a:moveTo>
                  <a:pt x="54" y="90"/>
                </a:moveTo>
                <a:lnTo>
                  <a:pt x="48" y="96"/>
                </a:lnTo>
                <a:lnTo>
                  <a:pt x="6" y="78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48" y="12"/>
                </a:lnTo>
                <a:lnTo>
                  <a:pt x="48" y="24"/>
                </a:lnTo>
                <a:lnTo>
                  <a:pt x="12" y="12"/>
                </a:lnTo>
                <a:lnTo>
                  <a:pt x="12" y="66"/>
                </a:lnTo>
                <a:lnTo>
                  <a:pt x="48" y="84"/>
                </a:lnTo>
                <a:lnTo>
                  <a:pt x="54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69" name="Freeform 61"/>
          <p:cNvSpPr>
            <a:spLocks/>
          </p:cNvSpPr>
          <p:nvPr/>
        </p:nvSpPr>
        <p:spPr bwMode="auto">
          <a:xfrm>
            <a:off x="5067300" y="1314450"/>
            <a:ext cx="19050" cy="123825"/>
          </a:xfrm>
          <a:custGeom>
            <a:avLst/>
            <a:gdLst>
              <a:gd name="T0" fmla="*/ 6 w 12"/>
              <a:gd name="T1" fmla="*/ 0 h 78"/>
              <a:gd name="T2" fmla="*/ 12 w 12"/>
              <a:gd name="T3" fmla="*/ 6 h 78"/>
              <a:gd name="T4" fmla="*/ 12 w 12"/>
              <a:gd name="T5" fmla="*/ 78 h 78"/>
              <a:gd name="T6" fmla="*/ 0 w 12"/>
              <a:gd name="T7" fmla="*/ 78 h 78"/>
              <a:gd name="T8" fmla="*/ 0 w 12"/>
              <a:gd name="T9" fmla="*/ 6 h 78"/>
              <a:gd name="T10" fmla="*/ 6 w 12"/>
              <a:gd name="T11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8">
                <a:moveTo>
                  <a:pt x="6" y="0"/>
                </a:moveTo>
                <a:lnTo>
                  <a:pt x="12" y="6"/>
                </a:lnTo>
                <a:lnTo>
                  <a:pt x="12" y="78"/>
                </a:lnTo>
                <a:lnTo>
                  <a:pt x="0" y="78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0" name="Freeform 62"/>
          <p:cNvSpPr>
            <a:spLocks/>
          </p:cNvSpPr>
          <p:nvPr/>
        </p:nvSpPr>
        <p:spPr bwMode="auto">
          <a:xfrm>
            <a:off x="5429250" y="1428750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66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6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1" name="Freeform 63"/>
          <p:cNvSpPr>
            <a:spLocks/>
          </p:cNvSpPr>
          <p:nvPr/>
        </p:nvSpPr>
        <p:spPr bwMode="auto">
          <a:xfrm>
            <a:off x="5419725" y="1419225"/>
            <a:ext cx="123825" cy="152400"/>
          </a:xfrm>
          <a:custGeom>
            <a:avLst/>
            <a:gdLst>
              <a:gd name="T0" fmla="*/ 6 w 78"/>
              <a:gd name="T1" fmla="*/ 66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78 h 96"/>
              <a:gd name="T20" fmla="*/ 0 w 78"/>
              <a:gd name="T21" fmla="*/ 72 h 96"/>
              <a:gd name="T22" fmla="*/ 6 w 78"/>
              <a:gd name="T23" fmla="*/ 6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66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8"/>
                </a:lnTo>
                <a:lnTo>
                  <a:pt x="0" y="72"/>
                </a:lnTo>
                <a:lnTo>
                  <a:pt x="6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2" name="Freeform 64"/>
          <p:cNvSpPr>
            <a:spLocks/>
          </p:cNvSpPr>
          <p:nvPr/>
        </p:nvSpPr>
        <p:spPr bwMode="auto">
          <a:xfrm>
            <a:off x="5419725" y="14192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3" name="Freeform 65"/>
          <p:cNvSpPr>
            <a:spLocks/>
          </p:cNvSpPr>
          <p:nvPr/>
        </p:nvSpPr>
        <p:spPr bwMode="auto">
          <a:xfrm>
            <a:off x="5591175" y="1476375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66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6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4" name="Freeform 66"/>
          <p:cNvSpPr>
            <a:spLocks/>
          </p:cNvSpPr>
          <p:nvPr/>
        </p:nvSpPr>
        <p:spPr bwMode="auto">
          <a:xfrm>
            <a:off x="5581650" y="1466850"/>
            <a:ext cx="123825" cy="152400"/>
          </a:xfrm>
          <a:custGeom>
            <a:avLst/>
            <a:gdLst>
              <a:gd name="T0" fmla="*/ 6 w 78"/>
              <a:gd name="T1" fmla="*/ 66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78 h 96"/>
              <a:gd name="T20" fmla="*/ 0 w 78"/>
              <a:gd name="T21" fmla="*/ 72 h 96"/>
              <a:gd name="T22" fmla="*/ 6 w 78"/>
              <a:gd name="T23" fmla="*/ 6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66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8"/>
                </a:lnTo>
                <a:lnTo>
                  <a:pt x="0" y="72"/>
                </a:lnTo>
                <a:lnTo>
                  <a:pt x="6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5" name="Freeform 67"/>
          <p:cNvSpPr>
            <a:spLocks/>
          </p:cNvSpPr>
          <p:nvPr/>
        </p:nvSpPr>
        <p:spPr bwMode="auto">
          <a:xfrm>
            <a:off x="5581650" y="1466850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6" name="Freeform 68"/>
          <p:cNvSpPr>
            <a:spLocks/>
          </p:cNvSpPr>
          <p:nvPr/>
        </p:nvSpPr>
        <p:spPr bwMode="auto">
          <a:xfrm>
            <a:off x="5429250" y="1590675"/>
            <a:ext cx="104775" cy="123825"/>
          </a:xfrm>
          <a:custGeom>
            <a:avLst/>
            <a:gdLst>
              <a:gd name="T0" fmla="*/ 0 w 66"/>
              <a:gd name="T1" fmla="*/ 0 h 78"/>
              <a:gd name="T2" fmla="*/ 0 w 66"/>
              <a:gd name="T3" fmla="*/ 60 h 78"/>
              <a:gd name="T4" fmla="*/ 66 w 66"/>
              <a:gd name="T5" fmla="*/ 78 h 78"/>
              <a:gd name="T6" fmla="*/ 66 w 66"/>
              <a:gd name="T7" fmla="*/ 18 h 78"/>
              <a:gd name="T8" fmla="*/ 0 w 66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78">
                <a:moveTo>
                  <a:pt x="0" y="0"/>
                </a:moveTo>
                <a:lnTo>
                  <a:pt x="0" y="60"/>
                </a:lnTo>
                <a:lnTo>
                  <a:pt x="66" y="78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7" name="Freeform 69"/>
          <p:cNvSpPr>
            <a:spLocks/>
          </p:cNvSpPr>
          <p:nvPr/>
        </p:nvSpPr>
        <p:spPr bwMode="auto">
          <a:xfrm>
            <a:off x="5419725" y="1581150"/>
            <a:ext cx="123825" cy="142875"/>
          </a:xfrm>
          <a:custGeom>
            <a:avLst/>
            <a:gdLst>
              <a:gd name="T0" fmla="*/ 6 w 78"/>
              <a:gd name="T1" fmla="*/ 60 h 90"/>
              <a:gd name="T2" fmla="*/ 66 w 78"/>
              <a:gd name="T3" fmla="*/ 78 h 90"/>
              <a:gd name="T4" fmla="*/ 66 w 78"/>
              <a:gd name="T5" fmla="*/ 30 h 90"/>
              <a:gd name="T6" fmla="*/ 6 w 78"/>
              <a:gd name="T7" fmla="*/ 12 h 90"/>
              <a:gd name="T8" fmla="*/ 6 w 78"/>
              <a:gd name="T9" fmla="*/ 0 h 90"/>
              <a:gd name="T10" fmla="*/ 72 w 78"/>
              <a:gd name="T11" fmla="*/ 18 h 90"/>
              <a:gd name="T12" fmla="*/ 78 w 78"/>
              <a:gd name="T13" fmla="*/ 24 h 90"/>
              <a:gd name="T14" fmla="*/ 78 w 78"/>
              <a:gd name="T15" fmla="*/ 84 h 90"/>
              <a:gd name="T16" fmla="*/ 72 w 78"/>
              <a:gd name="T17" fmla="*/ 90 h 90"/>
              <a:gd name="T18" fmla="*/ 6 w 78"/>
              <a:gd name="T19" fmla="*/ 72 h 90"/>
              <a:gd name="T20" fmla="*/ 0 w 78"/>
              <a:gd name="T21" fmla="*/ 66 h 90"/>
              <a:gd name="T22" fmla="*/ 6 w 78"/>
              <a:gd name="T23" fmla="*/ 6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0">
                <a:moveTo>
                  <a:pt x="6" y="60"/>
                </a:moveTo>
                <a:lnTo>
                  <a:pt x="66" y="78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84"/>
                </a:lnTo>
                <a:lnTo>
                  <a:pt x="72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8" name="Freeform 70"/>
          <p:cNvSpPr>
            <a:spLocks/>
          </p:cNvSpPr>
          <p:nvPr/>
        </p:nvSpPr>
        <p:spPr bwMode="auto">
          <a:xfrm>
            <a:off x="5419725" y="158115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79" name="Freeform 71"/>
          <p:cNvSpPr>
            <a:spLocks/>
          </p:cNvSpPr>
          <p:nvPr/>
        </p:nvSpPr>
        <p:spPr bwMode="auto">
          <a:xfrm>
            <a:off x="5591175" y="1638300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60 h 84"/>
              <a:gd name="T4" fmla="*/ 66 w 66"/>
              <a:gd name="T5" fmla="*/ 84 h 84"/>
              <a:gd name="T6" fmla="*/ 66 w 66"/>
              <a:gd name="T7" fmla="*/ 18 h 84"/>
              <a:gd name="T8" fmla="*/ 0 w 6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0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0" name="Freeform 72"/>
          <p:cNvSpPr>
            <a:spLocks/>
          </p:cNvSpPr>
          <p:nvPr/>
        </p:nvSpPr>
        <p:spPr bwMode="auto">
          <a:xfrm>
            <a:off x="5581650" y="1628775"/>
            <a:ext cx="123825" cy="152400"/>
          </a:xfrm>
          <a:custGeom>
            <a:avLst/>
            <a:gdLst>
              <a:gd name="T0" fmla="*/ 6 w 78"/>
              <a:gd name="T1" fmla="*/ 60 h 96"/>
              <a:gd name="T2" fmla="*/ 66 w 78"/>
              <a:gd name="T3" fmla="*/ 84 h 96"/>
              <a:gd name="T4" fmla="*/ 66 w 78"/>
              <a:gd name="T5" fmla="*/ 30 h 96"/>
              <a:gd name="T6" fmla="*/ 6 w 78"/>
              <a:gd name="T7" fmla="*/ 12 h 96"/>
              <a:gd name="T8" fmla="*/ 6 w 78"/>
              <a:gd name="T9" fmla="*/ 0 h 96"/>
              <a:gd name="T10" fmla="*/ 72 w 78"/>
              <a:gd name="T11" fmla="*/ 18 h 96"/>
              <a:gd name="T12" fmla="*/ 78 w 78"/>
              <a:gd name="T13" fmla="*/ 24 h 96"/>
              <a:gd name="T14" fmla="*/ 78 w 78"/>
              <a:gd name="T15" fmla="*/ 90 h 96"/>
              <a:gd name="T16" fmla="*/ 72 w 78"/>
              <a:gd name="T17" fmla="*/ 96 h 96"/>
              <a:gd name="T18" fmla="*/ 6 w 78"/>
              <a:gd name="T19" fmla="*/ 72 h 96"/>
              <a:gd name="T20" fmla="*/ 0 w 78"/>
              <a:gd name="T21" fmla="*/ 66 h 96"/>
              <a:gd name="T22" fmla="*/ 6 w 78"/>
              <a:gd name="T23" fmla="*/ 6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6">
                <a:moveTo>
                  <a:pt x="6" y="60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1" name="Freeform 73"/>
          <p:cNvSpPr>
            <a:spLocks/>
          </p:cNvSpPr>
          <p:nvPr/>
        </p:nvSpPr>
        <p:spPr bwMode="auto">
          <a:xfrm>
            <a:off x="5581650" y="162877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2" name="Freeform 74"/>
          <p:cNvSpPr>
            <a:spLocks/>
          </p:cNvSpPr>
          <p:nvPr/>
        </p:nvSpPr>
        <p:spPr bwMode="auto">
          <a:xfrm>
            <a:off x="5429250" y="1752600"/>
            <a:ext cx="104775" cy="123825"/>
          </a:xfrm>
          <a:custGeom>
            <a:avLst/>
            <a:gdLst>
              <a:gd name="T0" fmla="*/ 0 w 66"/>
              <a:gd name="T1" fmla="*/ 0 h 78"/>
              <a:gd name="T2" fmla="*/ 0 w 66"/>
              <a:gd name="T3" fmla="*/ 60 h 78"/>
              <a:gd name="T4" fmla="*/ 66 w 66"/>
              <a:gd name="T5" fmla="*/ 78 h 78"/>
              <a:gd name="T6" fmla="*/ 66 w 66"/>
              <a:gd name="T7" fmla="*/ 18 h 78"/>
              <a:gd name="T8" fmla="*/ 0 w 66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78">
                <a:moveTo>
                  <a:pt x="0" y="0"/>
                </a:moveTo>
                <a:lnTo>
                  <a:pt x="0" y="60"/>
                </a:lnTo>
                <a:lnTo>
                  <a:pt x="66" y="78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3" name="Freeform 75"/>
          <p:cNvSpPr>
            <a:spLocks/>
          </p:cNvSpPr>
          <p:nvPr/>
        </p:nvSpPr>
        <p:spPr bwMode="auto">
          <a:xfrm>
            <a:off x="5419725" y="1743075"/>
            <a:ext cx="123825" cy="142875"/>
          </a:xfrm>
          <a:custGeom>
            <a:avLst/>
            <a:gdLst>
              <a:gd name="T0" fmla="*/ 6 w 78"/>
              <a:gd name="T1" fmla="*/ 60 h 90"/>
              <a:gd name="T2" fmla="*/ 66 w 78"/>
              <a:gd name="T3" fmla="*/ 78 h 90"/>
              <a:gd name="T4" fmla="*/ 66 w 78"/>
              <a:gd name="T5" fmla="*/ 30 h 90"/>
              <a:gd name="T6" fmla="*/ 6 w 78"/>
              <a:gd name="T7" fmla="*/ 12 h 90"/>
              <a:gd name="T8" fmla="*/ 6 w 78"/>
              <a:gd name="T9" fmla="*/ 0 h 90"/>
              <a:gd name="T10" fmla="*/ 72 w 78"/>
              <a:gd name="T11" fmla="*/ 18 h 90"/>
              <a:gd name="T12" fmla="*/ 78 w 78"/>
              <a:gd name="T13" fmla="*/ 24 h 90"/>
              <a:gd name="T14" fmla="*/ 78 w 78"/>
              <a:gd name="T15" fmla="*/ 84 h 90"/>
              <a:gd name="T16" fmla="*/ 72 w 78"/>
              <a:gd name="T17" fmla="*/ 90 h 90"/>
              <a:gd name="T18" fmla="*/ 6 w 78"/>
              <a:gd name="T19" fmla="*/ 72 h 90"/>
              <a:gd name="T20" fmla="*/ 0 w 78"/>
              <a:gd name="T21" fmla="*/ 66 h 90"/>
              <a:gd name="T22" fmla="*/ 6 w 78"/>
              <a:gd name="T23" fmla="*/ 6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8" h="90">
                <a:moveTo>
                  <a:pt x="6" y="60"/>
                </a:moveTo>
                <a:lnTo>
                  <a:pt x="66" y="78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84"/>
                </a:lnTo>
                <a:lnTo>
                  <a:pt x="72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4" name="Freeform 76"/>
          <p:cNvSpPr>
            <a:spLocks/>
          </p:cNvSpPr>
          <p:nvPr/>
        </p:nvSpPr>
        <p:spPr bwMode="auto">
          <a:xfrm>
            <a:off x="5419725" y="1743075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5" name="Freeform 77"/>
          <p:cNvSpPr>
            <a:spLocks/>
          </p:cNvSpPr>
          <p:nvPr/>
        </p:nvSpPr>
        <p:spPr bwMode="auto">
          <a:xfrm>
            <a:off x="5600700" y="1800225"/>
            <a:ext cx="95250" cy="123825"/>
          </a:xfrm>
          <a:custGeom>
            <a:avLst/>
            <a:gdLst>
              <a:gd name="T0" fmla="*/ 0 w 60"/>
              <a:gd name="T1" fmla="*/ 0 h 78"/>
              <a:gd name="T2" fmla="*/ 0 w 60"/>
              <a:gd name="T3" fmla="*/ 60 h 78"/>
              <a:gd name="T4" fmla="*/ 60 w 60"/>
              <a:gd name="T5" fmla="*/ 78 h 78"/>
              <a:gd name="T6" fmla="*/ 60 w 60"/>
              <a:gd name="T7" fmla="*/ 18 h 78"/>
              <a:gd name="T8" fmla="*/ 0 w 60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8">
                <a:moveTo>
                  <a:pt x="0" y="0"/>
                </a:moveTo>
                <a:lnTo>
                  <a:pt x="0" y="60"/>
                </a:lnTo>
                <a:lnTo>
                  <a:pt x="60" y="78"/>
                </a:lnTo>
                <a:lnTo>
                  <a:pt x="60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6" name="Freeform 78"/>
          <p:cNvSpPr>
            <a:spLocks/>
          </p:cNvSpPr>
          <p:nvPr/>
        </p:nvSpPr>
        <p:spPr bwMode="auto">
          <a:xfrm>
            <a:off x="5591175" y="1790700"/>
            <a:ext cx="114300" cy="142875"/>
          </a:xfrm>
          <a:custGeom>
            <a:avLst/>
            <a:gdLst>
              <a:gd name="T0" fmla="*/ 6 w 72"/>
              <a:gd name="T1" fmla="*/ 60 h 90"/>
              <a:gd name="T2" fmla="*/ 60 w 72"/>
              <a:gd name="T3" fmla="*/ 78 h 90"/>
              <a:gd name="T4" fmla="*/ 60 w 72"/>
              <a:gd name="T5" fmla="*/ 30 h 90"/>
              <a:gd name="T6" fmla="*/ 6 w 72"/>
              <a:gd name="T7" fmla="*/ 12 h 90"/>
              <a:gd name="T8" fmla="*/ 6 w 72"/>
              <a:gd name="T9" fmla="*/ 0 h 90"/>
              <a:gd name="T10" fmla="*/ 66 w 72"/>
              <a:gd name="T11" fmla="*/ 18 h 90"/>
              <a:gd name="T12" fmla="*/ 72 w 72"/>
              <a:gd name="T13" fmla="*/ 24 h 90"/>
              <a:gd name="T14" fmla="*/ 72 w 72"/>
              <a:gd name="T15" fmla="*/ 84 h 90"/>
              <a:gd name="T16" fmla="*/ 66 w 72"/>
              <a:gd name="T17" fmla="*/ 90 h 90"/>
              <a:gd name="T18" fmla="*/ 6 w 72"/>
              <a:gd name="T19" fmla="*/ 72 h 90"/>
              <a:gd name="T20" fmla="*/ 0 w 72"/>
              <a:gd name="T21" fmla="*/ 66 h 90"/>
              <a:gd name="T22" fmla="*/ 6 w 72"/>
              <a:gd name="T23" fmla="*/ 6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90">
                <a:moveTo>
                  <a:pt x="6" y="60"/>
                </a:moveTo>
                <a:lnTo>
                  <a:pt x="60" y="78"/>
                </a:lnTo>
                <a:lnTo>
                  <a:pt x="60" y="30"/>
                </a:lnTo>
                <a:lnTo>
                  <a:pt x="6" y="12"/>
                </a:lnTo>
                <a:lnTo>
                  <a:pt x="6" y="0"/>
                </a:lnTo>
                <a:lnTo>
                  <a:pt x="66" y="18"/>
                </a:lnTo>
                <a:lnTo>
                  <a:pt x="72" y="24"/>
                </a:lnTo>
                <a:lnTo>
                  <a:pt x="72" y="84"/>
                </a:lnTo>
                <a:lnTo>
                  <a:pt x="66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7" name="Freeform 79"/>
          <p:cNvSpPr>
            <a:spLocks/>
          </p:cNvSpPr>
          <p:nvPr/>
        </p:nvSpPr>
        <p:spPr bwMode="auto">
          <a:xfrm>
            <a:off x="5591175" y="1790700"/>
            <a:ext cx="19050" cy="104775"/>
          </a:xfrm>
          <a:custGeom>
            <a:avLst/>
            <a:gdLst>
              <a:gd name="T0" fmla="*/ 12 w 12"/>
              <a:gd name="T1" fmla="*/ 6 h 66"/>
              <a:gd name="T2" fmla="*/ 12 w 12"/>
              <a:gd name="T3" fmla="*/ 66 h 66"/>
              <a:gd name="T4" fmla="*/ 0 w 12"/>
              <a:gd name="T5" fmla="*/ 66 h 66"/>
              <a:gd name="T6" fmla="*/ 0 w 12"/>
              <a:gd name="T7" fmla="*/ 6 h 66"/>
              <a:gd name="T8" fmla="*/ 6 w 12"/>
              <a:gd name="T9" fmla="*/ 0 h 66"/>
              <a:gd name="T10" fmla="*/ 12 w 12"/>
              <a:gd name="T11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8" name="Freeform 80"/>
          <p:cNvSpPr>
            <a:spLocks/>
          </p:cNvSpPr>
          <p:nvPr/>
        </p:nvSpPr>
        <p:spPr bwMode="auto">
          <a:xfrm>
            <a:off x="4743450" y="1733550"/>
            <a:ext cx="209550" cy="238125"/>
          </a:xfrm>
          <a:custGeom>
            <a:avLst/>
            <a:gdLst>
              <a:gd name="T0" fmla="*/ 6 w 132"/>
              <a:gd name="T1" fmla="*/ 138 h 150"/>
              <a:gd name="T2" fmla="*/ 120 w 132"/>
              <a:gd name="T3" fmla="*/ 108 h 150"/>
              <a:gd name="T4" fmla="*/ 120 w 132"/>
              <a:gd name="T5" fmla="*/ 12 h 150"/>
              <a:gd name="T6" fmla="*/ 6 w 132"/>
              <a:gd name="T7" fmla="*/ 36 h 150"/>
              <a:gd name="T8" fmla="*/ 6 w 132"/>
              <a:gd name="T9" fmla="*/ 24 h 150"/>
              <a:gd name="T10" fmla="*/ 126 w 132"/>
              <a:gd name="T11" fmla="*/ 0 h 150"/>
              <a:gd name="T12" fmla="*/ 132 w 132"/>
              <a:gd name="T13" fmla="*/ 6 h 150"/>
              <a:gd name="T14" fmla="*/ 132 w 132"/>
              <a:gd name="T15" fmla="*/ 114 h 150"/>
              <a:gd name="T16" fmla="*/ 126 w 132"/>
              <a:gd name="T17" fmla="*/ 120 h 150"/>
              <a:gd name="T18" fmla="*/ 6 w 132"/>
              <a:gd name="T19" fmla="*/ 150 h 150"/>
              <a:gd name="T20" fmla="*/ 0 w 132"/>
              <a:gd name="T21" fmla="*/ 144 h 150"/>
              <a:gd name="T22" fmla="*/ 6 w 132"/>
              <a:gd name="T23" fmla="*/ 13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2" h="150">
                <a:moveTo>
                  <a:pt x="6" y="138"/>
                </a:moveTo>
                <a:lnTo>
                  <a:pt x="120" y="108"/>
                </a:lnTo>
                <a:lnTo>
                  <a:pt x="120" y="12"/>
                </a:lnTo>
                <a:lnTo>
                  <a:pt x="6" y="36"/>
                </a:lnTo>
                <a:lnTo>
                  <a:pt x="6" y="24"/>
                </a:lnTo>
                <a:lnTo>
                  <a:pt x="126" y="0"/>
                </a:lnTo>
                <a:lnTo>
                  <a:pt x="132" y="6"/>
                </a:lnTo>
                <a:lnTo>
                  <a:pt x="132" y="114"/>
                </a:lnTo>
                <a:lnTo>
                  <a:pt x="126" y="120"/>
                </a:lnTo>
                <a:lnTo>
                  <a:pt x="6" y="150"/>
                </a:lnTo>
                <a:lnTo>
                  <a:pt x="0" y="144"/>
                </a:lnTo>
                <a:lnTo>
                  <a:pt x="6" y="1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89" name="Freeform 81"/>
          <p:cNvSpPr>
            <a:spLocks/>
          </p:cNvSpPr>
          <p:nvPr/>
        </p:nvSpPr>
        <p:spPr bwMode="auto">
          <a:xfrm>
            <a:off x="4743450" y="1771650"/>
            <a:ext cx="19050" cy="190500"/>
          </a:xfrm>
          <a:custGeom>
            <a:avLst/>
            <a:gdLst>
              <a:gd name="T0" fmla="*/ 12 w 12"/>
              <a:gd name="T1" fmla="*/ 6 h 120"/>
              <a:gd name="T2" fmla="*/ 12 w 12"/>
              <a:gd name="T3" fmla="*/ 120 h 120"/>
              <a:gd name="T4" fmla="*/ 0 w 12"/>
              <a:gd name="T5" fmla="*/ 120 h 120"/>
              <a:gd name="T6" fmla="*/ 0 w 12"/>
              <a:gd name="T7" fmla="*/ 6 h 120"/>
              <a:gd name="T8" fmla="*/ 6 w 12"/>
              <a:gd name="T9" fmla="*/ 0 h 120"/>
              <a:gd name="T10" fmla="*/ 12 w 12"/>
              <a:gd name="T11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20">
                <a:moveTo>
                  <a:pt x="12" y="6"/>
                </a:moveTo>
                <a:lnTo>
                  <a:pt x="12" y="120"/>
                </a:lnTo>
                <a:lnTo>
                  <a:pt x="0" y="120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0" name="Rectangle 82"/>
          <p:cNvSpPr>
            <a:spLocks noChangeArrowheads="1"/>
          </p:cNvSpPr>
          <p:nvPr/>
        </p:nvSpPr>
        <p:spPr bwMode="auto">
          <a:xfrm>
            <a:off x="4848225" y="1762125"/>
            <a:ext cx="19050" cy="1714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1" name="Freeform 83"/>
          <p:cNvSpPr>
            <a:spLocks/>
          </p:cNvSpPr>
          <p:nvPr/>
        </p:nvSpPr>
        <p:spPr bwMode="auto">
          <a:xfrm>
            <a:off x="4581525" y="1800225"/>
            <a:ext cx="95250" cy="123825"/>
          </a:xfrm>
          <a:custGeom>
            <a:avLst/>
            <a:gdLst>
              <a:gd name="T0" fmla="*/ 60 w 60"/>
              <a:gd name="T1" fmla="*/ 0 h 78"/>
              <a:gd name="T2" fmla="*/ 60 w 60"/>
              <a:gd name="T3" fmla="*/ 66 h 78"/>
              <a:gd name="T4" fmla="*/ 0 w 60"/>
              <a:gd name="T5" fmla="*/ 78 h 78"/>
              <a:gd name="T6" fmla="*/ 0 w 60"/>
              <a:gd name="T7" fmla="*/ 12 h 78"/>
              <a:gd name="T8" fmla="*/ 60 w 60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8">
                <a:moveTo>
                  <a:pt x="60" y="0"/>
                </a:moveTo>
                <a:lnTo>
                  <a:pt x="60" y="66"/>
                </a:lnTo>
                <a:lnTo>
                  <a:pt x="0" y="78"/>
                </a:lnTo>
                <a:lnTo>
                  <a:pt x="0" y="12"/>
                </a:lnTo>
                <a:lnTo>
                  <a:pt x="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2" name="Freeform 84"/>
          <p:cNvSpPr>
            <a:spLocks/>
          </p:cNvSpPr>
          <p:nvPr/>
        </p:nvSpPr>
        <p:spPr bwMode="auto">
          <a:xfrm>
            <a:off x="4572000" y="1790700"/>
            <a:ext cx="114300" cy="142875"/>
          </a:xfrm>
          <a:custGeom>
            <a:avLst/>
            <a:gdLst>
              <a:gd name="T0" fmla="*/ 72 w 72"/>
              <a:gd name="T1" fmla="*/ 72 h 90"/>
              <a:gd name="T2" fmla="*/ 66 w 72"/>
              <a:gd name="T3" fmla="*/ 78 h 90"/>
              <a:gd name="T4" fmla="*/ 6 w 72"/>
              <a:gd name="T5" fmla="*/ 90 h 90"/>
              <a:gd name="T6" fmla="*/ 0 w 72"/>
              <a:gd name="T7" fmla="*/ 84 h 90"/>
              <a:gd name="T8" fmla="*/ 0 w 72"/>
              <a:gd name="T9" fmla="*/ 18 h 90"/>
              <a:gd name="T10" fmla="*/ 6 w 72"/>
              <a:gd name="T11" fmla="*/ 12 h 90"/>
              <a:gd name="T12" fmla="*/ 66 w 72"/>
              <a:gd name="T13" fmla="*/ 0 h 90"/>
              <a:gd name="T14" fmla="*/ 66 w 72"/>
              <a:gd name="T15" fmla="*/ 12 h 90"/>
              <a:gd name="T16" fmla="*/ 12 w 72"/>
              <a:gd name="T17" fmla="*/ 24 h 90"/>
              <a:gd name="T18" fmla="*/ 12 w 72"/>
              <a:gd name="T19" fmla="*/ 78 h 90"/>
              <a:gd name="T20" fmla="*/ 66 w 72"/>
              <a:gd name="T21" fmla="*/ 66 h 90"/>
              <a:gd name="T22" fmla="*/ 72 w 72"/>
              <a:gd name="T23" fmla="*/ 7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90">
                <a:moveTo>
                  <a:pt x="72" y="72"/>
                </a:moveTo>
                <a:lnTo>
                  <a:pt x="66" y="78"/>
                </a:lnTo>
                <a:lnTo>
                  <a:pt x="6" y="90"/>
                </a:lnTo>
                <a:lnTo>
                  <a:pt x="0" y="84"/>
                </a:lnTo>
                <a:lnTo>
                  <a:pt x="0" y="18"/>
                </a:lnTo>
                <a:lnTo>
                  <a:pt x="6" y="12"/>
                </a:lnTo>
                <a:lnTo>
                  <a:pt x="66" y="0"/>
                </a:lnTo>
                <a:lnTo>
                  <a:pt x="66" y="12"/>
                </a:lnTo>
                <a:lnTo>
                  <a:pt x="12" y="24"/>
                </a:lnTo>
                <a:lnTo>
                  <a:pt x="12" y="78"/>
                </a:lnTo>
                <a:lnTo>
                  <a:pt x="66" y="66"/>
                </a:lnTo>
                <a:lnTo>
                  <a:pt x="72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3" name="Freeform 85"/>
          <p:cNvSpPr>
            <a:spLocks/>
          </p:cNvSpPr>
          <p:nvPr/>
        </p:nvSpPr>
        <p:spPr bwMode="auto">
          <a:xfrm>
            <a:off x="4667250" y="1790700"/>
            <a:ext cx="19050" cy="114300"/>
          </a:xfrm>
          <a:custGeom>
            <a:avLst/>
            <a:gdLst>
              <a:gd name="T0" fmla="*/ 6 w 12"/>
              <a:gd name="T1" fmla="*/ 0 h 72"/>
              <a:gd name="T2" fmla="*/ 12 w 12"/>
              <a:gd name="T3" fmla="*/ 6 h 72"/>
              <a:gd name="T4" fmla="*/ 12 w 12"/>
              <a:gd name="T5" fmla="*/ 72 h 72"/>
              <a:gd name="T6" fmla="*/ 0 w 12"/>
              <a:gd name="T7" fmla="*/ 72 h 72"/>
              <a:gd name="T8" fmla="*/ 0 w 12"/>
              <a:gd name="T9" fmla="*/ 6 h 72"/>
              <a:gd name="T10" fmla="*/ 6 w 12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6" y="0"/>
                </a:moveTo>
                <a:lnTo>
                  <a:pt x="12" y="6"/>
                </a:ln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4" name="Freeform 86"/>
          <p:cNvSpPr>
            <a:spLocks/>
          </p:cNvSpPr>
          <p:nvPr/>
        </p:nvSpPr>
        <p:spPr bwMode="auto">
          <a:xfrm>
            <a:off x="4419600" y="1838325"/>
            <a:ext cx="95250" cy="123825"/>
          </a:xfrm>
          <a:custGeom>
            <a:avLst/>
            <a:gdLst>
              <a:gd name="T0" fmla="*/ 60 w 60"/>
              <a:gd name="T1" fmla="*/ 0 h 78"/>
              <a:gd name="T2" fmla="*/ 60 w 60"/>
              <a:gd name="T3" fmla="*/ 60 h 78"/>
              <a:gd name="T4" fmla="*/ 0 w 60"/>
              <a:gd name="T5" fmla="*/ 78 h 78"/>
              <a:gd name="T6" fmla="*/ 0 w 60"/>
              <a:gd name="T7" fmla="*/ 12 h 78"/>
              <a:gd name="T8" fmla="*/ 60 w 60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78">
                <a:moveTo>
                  <a:pt x="60" y="0"/>
                </a:moveTo>
                <a:lnTo>
                  <a:pt x="60" y="60"/>
                </a:lnTo>
                <a:lnTo>
                  <a:pt x="0" y="78"/>
                </a:lnTo>
                <a:lnTo>
                  <a:pt x="0" y="12"/>
                </a:lnTo>
                <a:lnTo>
                  <a:pt x="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5" name="Freeform 87"/>
          <p:cNvSpPr>
            <a:spLocks/>
          </p:cNvSpPr>
          <p:nvPr/>
        </p:nvSpPr>
        <p:spPr bwMode="auto">
          <a:xfrm>
            <a:off x="4410075" y="1828800"/>
            <a:ext cx="114300" cy="142875"/>
          </a:xfrm>
          <a:custGeom>
            <a:avLst/>
            <a:gdLst>
              <a:gd name="T0" fmla="*/ 72 w 72"/>
              <a:gd name="T1" fmla="*/ 66 h 90"/>
              <a:gd name="T2" fmla="*/ 66 w 72"/>
              <a:gd name="T3" fmla="*/ 72 h 90"/>
              <a:gd name="T4" fmla="*/ 6 w 72"/>
              <a:gd name="T5" fmla="*/ 90 h 90"/>
              <a:gd name="T6" fmla="*/ 0 w 72"/>
              <a:gd name="T7" fmla="*/ 84 h 90"/>
              <a:gd name="T8" fmla="*/ 0 w 72"/>
              <a:gd name="T9" fmla="*/ 18 h 90"/>
              <a:gd name="T10" fmla="*/ 6 w 72"/>
              <a:gd name="T11" fmla="*/ 12 h 90"/>
              <a:gd name="T12" fmla="*/ 66 w 72"/>
              <a:gd name="T13" fmla="*/ 0 h 90"/>
              <a:gd name="T14" fmla="*/ 66 w 72"/>
              <a:gd name="T15" fmla="*/ 12 h 90"/>
              <a:gd name="T16" fmla="*/ 12 w 72"/>
              <a:gd name="T17" fmla="*/ 24 h 90"/>
              <a:gd name="T18" fmla="*/ 12 w 72"/>
              <a:gd name="T19" fmla="*/ 78 h 90"/>
              <a:gd name="T20" fmla="*/ 66 w 72"/>
              <a:gd name="T21" fmla="*/ 60 h 90"/>
              <a:gd name="T22" fmla="*/ 72 w 72"/>
              <a:gd name="T23" fmla="*/ 6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90">
                <a:moveTo>
                  <a:pt x="72" y="66"/>
                </a:moveTo>
                <a:lnTo>
                  <a:pt x="66" y="72"/>
                </a:lnTo>
                <a:lnTo>
                  <a:pt x="6" y="90"/>
                </a:lnTo>
                <a:lnTo>
                  <a:pt x="0" y="84"/>
                </a:lnTo>
                <a:lnTo>
                  <a:pt x="0" y="18"/>
                </a:lnTo>
                <a:lnTo>
                  <a:pt x="6" y="12"/>
                </a:lnTo>
                <a:lnTo>
                  <a:pt x="66" y="0"/>
                </a:lnTo>
                <a:lnTo>
                  <a:pt x="66" y="12"/>
                </a:lnTo>
                <a:lnTo>
                  <a:pt x="12" y="24"/>
                </a:lnTo>
                <a:lnTo>
                  <a:pt x="12" y="78"/>
                </a:lnTo>
                <a:lnTo>
                  <a:pt x="66" y="60"/>
                </a:lnTo>
                <a:lnTo>
                  <a:pt x="72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6" name="Freeform 88"/>
          <p:cNvSpPr>
            <a:spLocks/>
          </p:cNvSpPr>
          <p:nvPr/>
        </p:nvSpPr>
        <p:spPr bwMode="auto">
          <a:xfrm>
            <a:off x="4505325" y="1828800"/>
            <a:ext cx="19050" cy="104775"/>
          </a:xfrm>
          <a:custGeom>
            <a:avLst/>
            <a:gdLst>
              <a:gd name="T0" fmla="*/ 6 w 12"/>
              <a:gd name="T1" fmla="*/ 0 h 66"/>
              <a:gd name="T2" fmla="*/ 12 w 12"/>
              <a:gd name="T3" fmla="*/ 6 h 66"/>
              <a:gd name="T4" fmla="*/ 12 w 12"/>
              <a:gd name="T5" fmla="*/ 66 h 66"/>
              <a:gd name="T6" fmla="*/ 0 w 12"/>
              <a:gd name="T7" fmla="*/ 66 h 66"/>
              <a:gd name="T8" fmla="*/ 0 w 12"/>
              <a:gd name="T9" fmla="*/ 6 h 66"/>
              <a:gd name="T10" fmla="*/ 6 w 12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66">
                <a:moveTo>
                  <a:pt x="6" y="0"/>
                </a:moveTo>
                <a:lnTo>
                  <a:pt x="12" y="6"/>
                </a:ln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7" name="Freeform 89"/>
          <p:cNvSpPr>
            <a:spLocks/>
          </p:cNvSpPr>
          <p:nvPr/>
        </p:nvSpPr>
        <p:spPr bwMode="auto">
          <a:xfrm>
            <a:off x="5010150" y="1704975"/>
            <a:ext cx="85725" cy="123825"/>
          </a:xfrm>
          <a:custGeom>
            <a:avLst/>
            <a:gdLst>
              <a:gd name="T0" fmla="*/ 0 w 54"/>
              <a:gd name="T1" fmla="*/ 12 h 78"/>
              <a:gd name="T2" fmla="*/ 0 w 54"/>
              <a:gd name="T3" fmla="*/ 78 h 78"/>
              <a:gd name="T4" fmla="*/ 54 w 54"/>
              <a:gd name="T5" fmla="*/ 66 h 78"/>
              <a:gd name="T6" fmla="*/ 54 w 54"/>
              <a:gd name="T7" fmla="*/ 0 h 78"/>
              <a:gd name="T8" fmla="*/ 0 w 54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78">
                <a:moveTo>
                  <a:pt x="0" y="12"/>
                </a:moveTo>
                <a:lnTo>
                  <a:pt x="0" y="78"/>
                </a:lnTo>
                <a:lnTo>
                  <a:pt x="54" y="66"/>
                </a:lnTo>
                <a:lnTo>
                  <a:pt x="54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8" name="Freeform 90"/>
          <p:cNvSpPr>
            <a:spLocks/>
          </p:cNvSpPr>
          <p:nvPr/>
        </p:nvSpPr>
        <p:spPr bwMode="auto">
          <a:xfrm>
            <a:off x="5000625" y="1695450"/>
            <a:ext cx="104775" cy="142875"/>
          </a:xfrm>
          <a:custGeom>
            <a:avLst/>
            <a:gdLst>
              <a:gd name="T0" fmla="*/ 6 w 66"/>
              <a:gd name="T1" fmla="*/ 78 h 90"/>
              <a:gd name="T2" fmla="*/ 54 w 66"/>
              <a:gd name="T3" fmla="*/ 66 h 90"/>
              <a:gd name="T4" fmla="*/ 54 w 66"/>
              <a:gd name="T5" fmla="*/ 12 h 90"/>
              <a:gd name="T6" fmla="*/ 6 w 66"/>
              <a:gd name="T7" fmla="*/ 24 h 90"/>
              <a:gd name="T8" fmla="*/ 6 w 66"/>
              <a:gd name="T9" fmla="*/ 12 h 90"/>
              <a:gd name="T10" fmla="*/ 60 w 66"/>
              <a:gd name="T11" fmla="*/ 0 h 90"/>
              <a:gd name="T12" fmla="*/ 66 w 66"/>
              <a:gd name="T13" fmla="*/ 6 h 90"/>
              <a:gd name="T14" fmla="*/ 66 w 66"/>
              <a:gd name="T15" fmla="*/ 72 h 90"/>
              <a:gd name="T16" fmla="*/ 60 w 66"/>
              <a:gd name="T17" fmla="*/ 78 h 90"/>
              <a:gd name="T18" fmla="*/ 6 w 66"/>
              <a:gd name="T19" fmla="*/ 90 h 90"/>
              <a:gd name="T20" fmla="*/ 0 w 66"/>
              <a:gd name="T21" fmla="*/ 84 h 90"/>
              <a:gd name="T22" fmla="*/ 6 w 66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" h="90">
                <a:moveTo>
                  <a:pt x="6" y="78"/>
                </a:moveTo>
                <a:lnTo>
                  <a:pt x="54" y="66"/>
                </a:lnTo>
                <a:lnTo>
                  <a:pt x="54" y="12"/>
                </a:lnTo>
                <a:lnTo>
                  <a:pt x="6" y="24"/>
                </a:lnTo>
                <a:lnTo>
                  <a:pt x="6" y="12"/>
                </a:lnTo>
                <a:lnTo>
                  <a:pt x="60" y="0"/>
                </a:lnTo>
                <a:lnTo>
                  <a:pt x="66" y="6"/>
                </a:lnTo>
                <a:lnTo>
                  <a:pt x="66" y="72"/>
                </a:lnTo>
                <a:lnTo>
                  <a:pt x="60" y="78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899" name="Freeform 91"/>
          <p:cNvSpPr>
            <a:spLocks/>
          </p:cNvSpPr>
          <p:nvPr/>
        </p:nvSpPr>
        <p:spPr bwMode="auto">
          <a:xfrm>
            <a:off x="5000625" y="1714500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0" name="Freeform 92"/>
          <p:cNvSpPr>
            <a:spLocks/>
          </p:cNvSpPr>
          <p:nvPr/>
        </p:nvSpPr>
        <p:spPr bwMode="auto">
          <a:xfrm>
            <a:off x="5153025" y="1676400"/>
            <a:ext cx="76200" cy="123825"/>
          </a:xfrm>
          <a:custGeom>
            <a:avLst/>
            <a:gdLst>
              <a:gd name="T0" fmla="*/ 0 w 48"/>
              <a:gd name="T1" fmla="*/ 12 h 78"/>
              <a:gd name="T2" fmla="*/ 0 w 48"/>
              <a:gd name="T3" fmla="*/ 78 h 78"/>
              <a:gd name="T4" fmla="*/ 48 w 48"/>
              <a:gd name="T5" fmla="*/ 60 h 78"/>
              <a:gd name="T6" fmla="*/ 48 w 48"/>
              <a:gd name="T7" fmla="*/ 0 h 78"/>
              <a:gd name="T8" fmla="*/ 0 w 48"/>
              <a:gd name="T9" fmla="*/ 1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78">
                <a:moveTo>
                  <a:pt x="0" y="12"/>
                </a:moveTo>
                <a:lnTo>
                  <a:pt x="0" y="78"/>
                </a:lnTo>
                <a:lnTo>
                  <a:pt x="48" y="60"/>
                </a:lnTo>
                <a:lnTo>
                  <a:pt x="48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1" name="Freeform 93"/>
          <p:cNvSpPr>
            <a:spLocks/>
          </p:cNvSpPr>
          <p:nvPr/>
        </p:nvSpPr>
        <p:spPr bwMode="auto">
          <a:xfrm>
            <a:off x="5143500" y="1666875"/>
            <a:ext cx="95250" cy="142875"/>
          </a:xfrm>
          <a:custGeom>
            <a:avLst/>
            <a:gdLst>
              <a:gd name="T0" fmla="*/ 6 w 60"/>
              <a:gd name="T1" fmla="*/ 78 h 90"/>
              <a:gd name="T2" fmla="*/ 48 w 60"/>
              <a:gd name="T3" fmla="*/ 60 h 90"/>
              <a:gd name="T4" fmla="*/ 48 w 60"/>
              <a:gd name="T5" fmla="*/ 12 h 90"/>
              <a:gd name="T6" fmla="*/ 6 w 60"/>
              <a:gd name="T7" fmla="*/ 24 h 90"/>
              <a:gd name="T8" fmla="*/ 6 w 60"/>
              <a:gd name="T9" fmla="*/ 12 h 90"/>
              <a:gd name="T10" fmla="*/ 54 w 60"/>
              <a:gd name="T11" fmla="*/ 0 h 90"/>
              <a:gd name="T12" fmla="*/ 60 w 60"/>
              <a:gd name="T13" fmla="*/ 6 h 90"/>
              <a:gd name="T14" fmla="*/ 60 w 60"/>
              <a:gd name="T15" fmla="*/ 66 h 90"/>
              <a:gd name="T16" fmla="*/ 54 w 60"/>
              <a:gd name="T17" fmla="*/ 72 h 90"/>
              <a:gd name="T18" fmla="*/ 6 w 60"/>
              <a:gd name="T19" fmla="*/ 90 h 90"/>
              <a:gd name="T20" fmla="*/ 0 w 60"/>
              <a:gd name="T21" fmla="*/ 84 h 90"/>
              <a:gd name="T22" fmla="*/ 6 w 60"/>
              <a:gd name="T23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90">
                <a:moveTo>
                  <a:pt x="6" y="78"/>
                </a:moveTo>
                <a:lnTo>
                  <a:pt x="48" y="60"/>
                </a:lnTo>
                <a:lnTo>
                  <a:pt x="48" y="12"/>
                </a:lnTo>
                <a:lnTo>
                  <a:pt x="6" y="24"/>
                </a:lnTo>
                <a:lnTo>
                  <a:pt x="6" y="12"/>
                </a:lnTo>
                <a:lnTo>
                  <a:pt x="54" y="0"/>
                </a:lnTo>
                <a:lnTo>
                  <a:pt x="60" y="6"/>
                </a:lnTo>
                <a:lnTo>
                  <a:pt x="60" y="66"/>
                </a:lnTo>
                <a:lnTo>
                  <a:pt x="54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2" name="Freeform 94"/>
          <p:cNvSpPr>
            <a:spLocks/>
          </p:cNvSpPr>
          <p:nvPr/>
        </p:nvSpPr>
        <p:spPr bwMode="auto">
          <a:xfrm>
            <a:off x="5143500" y="1685925"/>
            <a:ext cx="19050" cy="114300"/>
          </a:xfrm>
          <a:custGeom>
            <a:avLst/>
            <a:gdLst>
              <a:gd name="T0" fmla="*/ 12 w 12"/>
              <a:gd name="T1" fmla="*/ 6 h 72"/>
              <a:gd name="T2" fmla="*/ 12 w 12"/>
              <a:gd name="T3" fmla="*/ 72 h 72"/>
              <a:gd name="T4" fmla="*/ 0 w 12"/>
              <a:gd name="T5" fmla="*/ 72 h 72"/>
              <a:gd name="T6" fmla="*/ 0 w 12"/>
              <a:gd name="T7" fmla="*/ 6 h 72"/>
              <a:gd name="T8" fmla="*/ 6 w 12"/>
              <a:gd name="T9" fmla="*/ 0 h 72"/>
              <a:gd name="T10" fmla="*/ 12 w 1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3" name="Freeform 95"/>
          <p:cNvSpPr>
            <a:spLocks/>
          </p:cNvSpPr>
          <p:nvPr/>
        </p:nvSpPr>
        <p:spPr bwMode="auto">
          <a:xfrm>
            <a:off x="2343150" y="1524000"/>
            <a:ext cx="628650" cy="361950"/>
          </a:xfrm>
          <a:custGeom>
            <a:avLst/>
            <a:gdLst>
              <a:gd name="T0" fmla="*/ 12 w 396"/>
              <a:gd name="T1" fmla="*/ 210 h 228"/>
              <a:gd name="T2" fmla="*/ 378 w 396"/>
              <a:gd name="T3" fmla="*/ 210 h 228"/>
              <a:gd name="T4" fmla="*/ 378 w 396"/>
              <a:gd name="T5" fmla="*/ 18 h 228"/>
              <a:gd name="T6" fmla="*/ 12 w 396"/>
              <a:gd name="T7" fmla="*/ 18 h 228"/>
              <a:gd name="T8" fmla="*/ 12 w 396"/>
              <a:gd name="T9" fmla="*/ 0 h 228"/>
              <a:gd name="T10" fmla="*/ 384 w 396"/>
              <a:gd name="T11" fmla="*/ 0 h 228"/>
              <a:gd name="T12" fmla="*/ 396 w 396"/>
              <a:gd name="T13" fmla="*/ 12 h 228"/>
              <a:gd name="T14" fmla="*/ 396 w 396"/>
              <a:gd name="T15" fmla="*/ 216 h 228"/>
              <a:gd name="T16" fmla="*/ 384 w 396"/>
              <a:gd name="T17" fmla="*/ 228 h 228"/>
              <a:gd name="T18" fmla="*/ 12 w 396"/>
              <a:gd name="T19" fmla="*/ 228 h 228"/>
              <a:gd name="T20" fmla="*/ 0 w 396"/>
              <a:gd name="T21" fmla="*/ 216 h 228"/>
              <a:gd name="T22" fmla="*/ 12 w 396"/>
              <a:gd name="T23" fmla="*/ 21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6" h="228">
                <a:moveTo>
                  <a:pt x="12" y="210"/>
                </a:moveTo>
                <a:lnTo>
                  <a:pt x="378" y="210"/>
                </a:lnTo>
                <a:lnTo>
                  <a:pt x="378" y="18"/>
                </a:lnTo>
                <a:lnTo>
                  <a:pt x="12" y="18"/>
                </a:lnTo>
                <a:lnTo>
                  <a:pt x="12" y="0"/>
                </a:lnTo>
                <a:lnTo>
                  <a:pt x="384" y="0"/>
                </a:lnTo>
                <a:lnTo>
                  <a:pt x="396" y="12"/>
                </a:lnTo>
                <a:lnTo>
                  <a:pt x="396" y="216"/>
                </a:lnTo>
                <a:lnTo>
                  <a:pt x="384" y="228"/>
                </a:lnTo>
                <a:lnTo>
                  <a:pt x="12" y="228"/>
                </a:lnTo>
                <a:lnTo>
                  <a:pt x="0" y="216"/>
                </a:lnTo>
                <a:lnTo>
                  <a:pt x="12" y="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4" name="Freeform 96"/>
          <p:cNvSpPr>
            <a:spLocks/>
          </p:cNvSpPr>
          <p:nvPr/>
        </p:nvSpPr>
        <p:spPr bwMode="auto">
          <a:xfrm>
            <a:off x="2343150" y="1524000"/>
            <a:ext cx="28575" cy="342900"/>
          </a:xfrm>
          <a:custGeom>
            <a:avLst/>
            <a:gdLst>
              <a:gd name="T0" fmla="*/ 18 w 18"/>
              <a:gd name="T1" fmla="*/ 12 h 216"/>
              <a:gd name="T2" fmla="*/ 18 w 18"/>
              <a:gd name="T3" fmla="*/ 216 h 216"/>
              <a:gd name="T4" fmla="*/ 0 w 18"/>
              <a:gd name="T5" fmla="*/ 216 h 216"/>
              <a:gd name="T6" fmla="*/ 0 w 18"/>
              <a:gd name="T7" fmla="*/ 12 h 216"/>
              <a:gd name="T8" fmla="*/ 12 w 18"/>
              <a:gd name="T9" fmla="*/ 0 h 216"/>
              <a:gd name="T10" fmla="*/ 18 w 18"/>
              <a:gd name="T11" fmla="*/ 1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16">
                <a:moveTo>
                  <a:pt x="18" y="12"/>
                </a:moveTo>
                <a:lnTo>
                  <a:pt x="18" y="216"/>
                </a:lnTo>
                <a:lnTo>
                  <a:pt x="0" y="216"/>
                </a:lnTo>
                <a:lnTo>
                  <a:pt x="0" y="12"/>
                </a:lnTo>
                <a:lnTo>
                  <a:pt x="12" y="0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5" name="Rectangle 97"/>
          <p:cNvSpPr>
            <a:spLocks noChangeArrowheads="1"/>
          </p:cNvSpPr>
          <p:nvPr/>
        </p:nvSpPr>
        <p:spPr bwMode="auto">
          <a:xfrm>
            <a:off x="2362200" y="17049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6" name="Rectangle 98"/>
          <p:cNvSpPr>
            <a:spLocks noChangeArrowheads="1"/>
          </p:cNvSpPr>
          <p:nvPr/>
        </p:nvSpPr>
        <p:spPr bwMode="auto">
          <a:xfrm>
            <a:off x="2362200" y="16287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7" name="Rectangle 99"/>
          <p:cNvSpPr>
            <a:spLocks noChangeArrowheads="1"/>
          </p:cNvSpPr>
          <p:nvPr/>
        </p:nvSpPr>
        <p:spPr bwMode="auto">
          <a:xfrm>
            <a:off x="2362200" y="17811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8" name="Rectangle 100"/>
          <p:cNvSpPr>
            <a:spLocks noChangeArrowheads="1"/>
          </p:cNvSpPr>
          <p:nvPr/>
        </p:nvSpPr>
        <p:spPr bwMode="auto">
          <a:xfrm>
            <a:off x="2638425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09" name="Rectangle 101"/>
          <p:cNvSpPr>
            <a:spLocks noChangeArrowheads="1"/>
          </p:cNvSpPr>
          <p:nvPr/>
        </p:nvSpPr>
        <p:spPr bwMode="auto">
          <a:xfrm>
            <a:off x="249555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0" name="Rectangle 102"/>
          <p:cNvSpPr>
            <a:spLocks noChangeArrowheads="1"/>
          </p:cNvSpPr>
          <p:nvPr/>
        </p:nvSpPr>
        <p:spPr bwMode="auto">
          <a:xfrm>
            <a:off x="2781300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1" name="Rectangle 103"/>
          <p:cNvSpPr>
            <a:spLocks noChangeArrowheads="1"/>
          </p:cNvSpPr>
          <p:nvPr/>
        </p:nvSpPr>
        <p:spPr bwMode="auto">
          <a:xfrm>
            <a:off x="285750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2" name="Rectangle 104"/>
          <p:cNvSpPr>
            <a:spLocks noChangeArrowheads="1"/>
          </p:cNvSpPr>
          <p:nvPr/>
        </p:nvSpPr>
        <p:spPr bwMode="auto">
          <a:xfrm>
            <a:off x="2714625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3" name="Rectangle 105"/>
          <p:cNvSpPr>
            <a:spLocks noChangeArrowheads="1"/>
          </p:cNvSpPr>
          <p:nvPr/>
        </p:nvSpPr>
        <p:spPr bwMode="auto">
          <a:xfrm>
            <a:off x="257175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4" name="Rectangle 106"/>
          <p:cNvSpPr>
            <a:spLocks noChangeArrowheads="1"/>
          </p:cNvSpPr>
          <p:nvPr/>
        </p:nvSpPr>
        <p:spPr bwMode="auto">
          <a:xfrm>
            <a:off x="2428875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5" name="Freeform 107"/>
          <p:cNvSpPr>
            <a:spLocks/>
          </p:cNvSpPr>
          <p:nvPr/>
        </p:nvSpPr>
        <p:spPr bwMode="auto">
          <a:xfrm>
            <a:off x="2182813" y="1965325"/>
            <a:ext cx="20637" cy="258763"/>
          </a:xfrm>
          <a:custGeom>
            <a:avLst/>
            <a:gdLst>
              <a:gd name="T0" fmla="*/ 12 w 12"/>
              <a:gd name="T1" fmla="*/ 6 h 150"/>
              <a:gd name="T2" fmla="*/ 12 w 12"/>
              <a:gd name="T3" fmla="*/ 150 h 150"/>
              <a:gd name="T4" fmla="*/ 0 w 12"/>
              <a:gd name="T5" fmla="*/ 150 h 150"/>
              <a:gd name="T6" fmla="*/ 0 w 12"/>
              <a:gd name="T7" fmla="*/ 6 h 150"/>
              <a:gd name="T8" fmla="*/ 6 w 12"/>
              <a:gd name="T9" fmla="*/ 0 h 150"/>
              <a:gd name="T10" fmla="*/ 12 w 12"/>
              <a:gd name="T11" fmla="*/ 6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0">
                <a:moveTo>
                  <a:pt x="12" y="6"/>
                </a:moveTo>
                <a:lnTo>
                  <a:pt x="12" y="150"/>
                </a:lnTo>
                <a:lnTo>
                  <a:pt x="0" y="150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6" name="Freeform 108"/>
          <p:cNvSpPr>
            <a:spLocks/>
          </p:cNvSpPr>
          <p:nvPr/>
        </p:nvSpPr>
        <p:spPr bwMode="auto">
          <a:xfrm>
            <a:off x="2130425" y="1985963"/>
            <a:ext cx="155575" cy="123825"/>
          </a:xfrm>
          <a:custGeom>
            <a:avLst/>
            <a:gdLst>
              <a:gd name="T0" fmla="*/ 30 w 90"/>
              <a:gd name="T1" fmla="*/ 6 h 72"/>
              <a:gd name="T2" fmla="*/ 0 w 90"/>
              <a:gd name="T3" fmla="*/ 72 h 72"/>
              <a:gd name="T4" fmla="*/ 72 w 90"/>
              <a:gd name="T5" fmla="*/ 66 h 72"/>
              <a:gd name="T6" fmla="*/ 90 w 90"/>
              <a:gd name="T7" fmla="*/ 0 h 72"/>
              <a:gd name="T8" fmla="*/ 30 w 90"/>
              <a:gd name="T9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72">
                <a:moveTo>
                  <a:pt x="30" y="6"/>
                </a:moveTo>
                <a:lnTo>
                  <a:pt x="0" y="72"/>
                </a:lnTo>
                <a:lnTo>
                  <a:pt x="72" y="66"/>
                </a:lnTo>
                <a:lnTo>
                  <a:pt x="90" y="0"/>
                </a:lnTo>
                <a:lnTo>
                  <a:pt x="3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7" name="Freeform 109"/>
          <p:cNvSpPr>
            <a:spLocks/>
          </p:cNvSpPr>
          <p:nvPr/>
        </p:nvSpPr>
        <p:spPr bwMode="auto">
          <a:xfrm>
            <a:off x="2120900" y="1974850"/>
            <a:ext cx="176213" cy="146050"/>
          </a:xfrm>
          <a:custGeom>
            <a:avLst/>
            <a:gdLst>
              <a:gd name="T0" fmla="*/ 6 w 102"/>
              <a:gd name="T1" fmla="*/ 72 h 84"/>
              <a:gd name="T2" fmla="*/ 72 w 102"/>
              <a:gd name="T3" fmla="*/ 66 h 84"/>
              <a:gd name="T4" fmla="*/ 90 w 102"/>
              <a:gd name="T5" fmla="*/ 12 h 84"/>
              <a:gd name="T6" fmla="*/ 36 w 102"/>
              <a:gd name="T7" fmla="*/ 18 h 84"/>
              <a:gd name="T8" fmla="*/ 36 w 102"/>
              <a:gd name="T9" fmla="*/ 6 h 84"/>
              <a:gd name="T10" fmla="*/ 96 w 102"/>
              <a:gd name="T11" fmla="*/ 0 h 84"/>
              <a:gd name="T12" fmla="*/ 102 w 102"/>
              <a:gd name="T13" fmla="*/ 6 h 84"/>
              <a:gd name="T14" fmla="*/ 84 w 102"/>
              <a:gd name="T15" fmla="*/ 72 h 84"/>
              <a:gd name="T16" fmla="*/ 78 w 102"/>
              <a:gd name="T17" fmla="*/ 78 h 84"/>
              <a:gd name="T18" fmla="*/ 6 w 102"/>
              <a:gd name="T19" fmla="*/ 84 h 84"/>
              <a:gd name="T20" fmla="*/ 0 w 102"/>
              <a:gd name="T21" fmla="*/ 78 h 84"/>
              <a:gd name="T22" fmla="*/ 6 w 102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84">
                <a:moveTo>
                  <a:pt x="6" y="72"/>
                </a:moveTo>
                <a:lnTo>
                  <a:pt x="72" y="66"/>
                </a:lnTo>
                <a:lnTo>
                  <a:pt x="90" y="12"/>
                </a:lnTo>
                <a:lnTo>
                  <a:pt x="36" y="18"/>
                </a:lnTo>
                <a:lnTo>
                  <a:pt x="36" y="6"/>
                </a:lnTo>
                <a:lnTo>
                  <a:pt x="96" y="0"/>
                </a:lnTo>
                <a:lnTo>
                  <a:pt x="102" y="6"/>
                </a:lnTo>
                <a:lnTo>
                  <a:pt x="84" y="72"/>
                </a:lnTo>
                <a:lnTo>
                  <a:pt x="78" y="78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8" name="Freeform 110"/>
          <p:cNvSpPr>
            <a:spLocks/>
          </p:cNvSpPr>
          <p:nvPr/>
        </p:nvSpPr>
        <p:spPr bwMode="auto">
          <a:xfrm>
            <a:off x="2120900" y="1985963"/>
            <a:ext cx="73025" cy="123825"/>
          </a:xfrm>
          <a:custGeom>
            <a:avLst/>
            <a:gdLst>
              <a:gd name="T0" fmla="*/ 42 w 42"/>
              <a:gd name="T1" fmla="*/ 6 h 72"/>
              <a:gd name="T2" fmla="*/ 12 w 42"/>
              <a:gd name="T3" fmla="*/ 72 h 72"/>
              <a:gd name="T4" fmla="*/ 0 w 42"/>
              <a:gd name="T5" fmla="*/ 72 h 72"/>
              <a:gd name="T6" fmla="*/ 30 w 42"/>
              <a:gd name="T7" fmla="*/ 6 h 72"/>
              <a:gd name="T8" fmla="*/ 36 w 42"/>
              <a:gd name="T9" fmla="*/ 0 h 72"/>
              <a:gd name="T10" fmla="*/ 42 w 42"/>
              <a:gd name="T11" fmla="*/ 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72">
                <a:moveTo>
                  <a:pt x="42" y="6"/>
                </a:moveTo>
                <a:lnTo>
                  <a:pt x="12" y="72"/>
                </a:lnTo>
                <a:lnTo>
                  <a:pt x="0" y="72"/>
                </a:lnTo>
                <a:lnTo>
                  <a:pt x="30" y="6"/>
                </a:lnTo>
                <a:lnTo>
                  <a:pt x="36" y="0"/>
                </a:lnTo>
                <a:lnTo>
                  <a:pt x="4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19" name="Freeform 111"/>
          <p:cNvSpPr>
            <a:spLocks/>
          </p:cNvSpPr>
          <p:nvPr/>
        </p:nvSpPr>
        <p:spPr bwMode="auto">
          <a:xfrm>
            <a:off x="2255838" y="1933575"/>
            <a:ext cx="82550" cy="176213"/>
          </a:xfrm>
          <a:custGeom>
            <a:avLst/>
            <a:gdLst>
              <a:gd name="T0" fmla="*/ 18 w 48"/>
              <a:gd name="T1" fmla="*/ 30 h 102"/>
              <a:gd name="T2" fmla="*/ 48 w 48"/>
              <a:gd name="T3" fmla="*/ 0 h 102"/>
              <a:gd name="T4" fmla="*/ 30 w 48"/>
              <a:gd name="T5" fmla="*/ 72 h 102"/>
              <a:gd name="T6" fmla="*/ 0 w 48"/>
              <a:gd name="T7" fmla="*/ 102 h 102"/>
              <a:gd name="T8" fmla="*/ 18 w 48"/>
              <a:gd name="T9" fmla="*/ 3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102">
                <a:moveTo>
                  <a:pt x="18" y="30"/>
                </a:moveTo>
                <a:lnTo>
                  <a:pt x="48" y="0"/>
                </a:lnTo>
                <a:lnTo>
                  <a:pt x="30" y="72"/>
                </a:lnTo>
                <a:lnTo>
                  <a:pt x="0" y="102"/>
                </a:lnTo>
                <a:lnTo>
                  <a:pt x="18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20" name="Freeform 112"/>
          <p:cNvSpPr>
            <a:spLocks/>
          </p:cNvSpPr>
          <p:nvPr/>
        </p:nvSpPr>
        <p:spPr bwMode="auto">
          <a:xfrm>
            <a:off x="2244725" y="1933575"/>
            <a:ext cx="103188" cy="176213"/>
          </a:xfrm>
          <a:custGeom>
            <a:avLst/>
            <a:gdLst>
              <a:gd name="T0" fmla="*/ 48 w 60"/>
              <a:gd name="T1" fmla="*/ 0 h 102"/>
              <a:gd name="T2" fmla="*/ 60 w 60"/>
              <a:gd name="T3" fmla="*/ 0 h 102"/>
              <a:gd name="T4" fmla="*/ 42 w 60"/>
              <a:gd name="T5" fmla="*/ 72 h 102"/>
              <a:gd name="T6" fmla="*/ 12 w 60"/>
              <a:gd name="T7" fmla="*/ 102 h 102"/>
              <a:gd name="T8" fmla="*/ 0 w 60"/>
              <a:gd name="T9" fmla="*/ 102 h 102"/>
              <a:gd name="T10" fmla="*/ 18 w 60"/>
              <a:gd name="T11" fmla="*/ 30 h 102"/>
              <a:gd name="T12" fmla="*/ 30 w 60"/>
              <a:gd name="T13" fmla="*/ 30 h 102"/>
              <a:gd name="T14" fmla="*/ 18 w 60"/>
              <a:gd name="T15" fmla="*/ 84 h 102"/>
              <a:gd name="T16" fmla="*/ 30 w 60"/>
              <a:gd name="T17" fmla="*/ 72 h 102"/>
              <a:gd name="T18" fmla="*/ 48 w 60"/>
              <a:gd name="T19" fmla="*/ 0 h 102"/>
              <a:gd name="T20" fmla="*/ 48 w 60"/>
              <a:gd name="T2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102">
                <a:moveTo>
                  <a:pt x="48" y="0"/>
                </a:moveTo>
                <a:lnTo>
                  <a:pt x="60" y="0"/>
                </a:lnTo>
                <a:lnTo>
                  <a:pt x="42" y="72"/>
                </a:lnTo>
                <a:lnTo>
                  <a:pt x="12" y="102"/>
                </a:lnTo>
                <a:lnTo>
                  <a:pt x="0" y="102"/>
                </a:lnTo>
                <a:lnTo>
                  <a:pt x="18" y="30"/>
                </a:lnTo>
                <a:lnTo>
                  <a:pt x="30" y="30"/>
                </a:lnTo>
                <a:lnTo>
                  <a:pt x="18" y="84"/>
                </a:lnTo>
                <a:lnTo>
                  <a:pt x="30" y="72"/>
                </a:lnTo>
                <a:lnTo>
                  <a:pt x="48" y="0"/>
                </a:lnTo>
                <a:lnTo>
                  <a:pt x="4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21" name="Freeform 113"/>
          <p:cNvSpPr>
            <a:spLocks/>
          </p:cNvSpPr>
          <p:nvPr/>
        </p:nvSpPr>
        <p:spPr bwMode="auto">
          <a:xfrm>
            <a:off x="2276475" y="1933575"/>
            <a:ext cx="71438" cy="52388"/>
          </a:xfrm>
          <a:custGeom>
            <a:avLst/>
            <a:gdLst>
              <a:gd name="T0" fmla="*/ 0 w 42"/>
              <a:gd name="T1" fmla="*/ 30 h 30"/>
              <a:gd name="T2" fmla="*/ 30 w 42"/>
              <a:gd name="T3" fmla="*/ 0 h 30"/>
              <a:gd name="T4" fmla="*/ 42 w 42"/>
              <a:gd name="T5" fmla="*/ 0 h 30"/>
              <a:gd name="T6" fmla="*/ 12 w 42"/>
              <a:gd name="T7" fmla="*/ 30 h 30"/>
              <a:gd name="T8" fmla="*/ 0 w 42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30">
                <a:moveTo>
                  <a:pt x="0" y="30"/>
                </a:moveTo>
                <a:lnTo>
                  <a:pt x="30" y="0"/>
                </a:lnTo>
                <a:lnTo>
                  <a:pt x="42" y="0"/>
                </a:lnTo>
                <a:lnTo>
                  <a:pt x="12" y="30"/>
                </a:lnTo>
                <a:lnTo>
                  <a:pt x="0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22" name="Freeform 114"/>
          <p:cNvSpPr>
            <a:spLocks/>
          </p:cNvSpPr>
          <p:nvPr/>
        </p:nvSpPr>
        <p:spPr bwMode="auto">
          <a:xfrm>
            <a:off x="2130425" y="2100263"/>
            <a:ext cx="134938" cy="71437"/>
          </a:xfrm>
          <a:custGeom>
            <a:avLst/>
            <a:gdLst>
              <a:gd name="T0" fmla="*/ 78 w 78"/>
              <a:gd name="T1" fmla="*/ 0 h 42"/>
              <a:gd name="T2" fmla="*/ 72 w 78"/>
              <a:gd name="T3" fmla="*/ 36 h 42"/>
              <a:gd name="T4" fmla="*/ 0 w 78"/>
              <a:gd name="T5" fmla="*/ 42 h 42"/>
              <a:gd name="T6" fmla="*/ 0 w 78"/>
              <a:gd name="T7" fmla="*/ 6 h 42"/>
              <a:gd name="T8" fmla="*/ 78 w 78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42">
                <a:moveTo>
                  <a:pt x="78" y="0"/>
                </a:moveTo>
                <a:lnTo>
                  <a:pt x="72" y="36"/>
                </a:lnTo>
                <a:lnTo>
                  <a:pt x="0" y="42"/>
                </a:lnTo>
                <a:lnTo>
                  <a:pt x="0" y="6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23" name="Freeform 115"/>
          <p:cNvSpPr>
            <a:spLocks/>
          </p:cNvSpPr>
          <p:nvPr/>
        </p:nvSpPr>
        <p:spPr bwMode="auto">
          <a:xfrm>
            <a:off x="2120900" y="2089150"/>
            <a:ext cx="144463" cy="93663"/>
          </a:xfrm>
          <a:custGeom>
            <a:avLst/>
            <a:gdLst>
              <a:gd name="T0" fmla="*/ 84 w 84"/>
              <a:gd name="T1" fmla="*/ 42 h 54"/>
              <a:gd name="T2" fmla="*/ 78 w 84"/>
              <a:gd name="T3" fmla="*/ 48 h 54"/>
              <a:gd name="T4" fmla="*/ 6 w 84"/>
              <a:gd name="T5" fmla="*/ 54 h 54"/>
              <a:gd name="T6" fmla="*/ 0 w 84"/>
              <a:gd name="T7" fmla="*/ 48 h 54"/>
              <a:gd name="T8" fmla="*/ 0 w 84"/>
              <a:gd name="T9" fmla="*/ 12 h 54"/>
              <a:gd name="T10" fmla="*/ 6 w 84"/>
              <a:gd name="T11" fmla="*/ 6 h 54"/>
              <a:gd name="T12" fmla="*/ 84 w 84"/>
              <a:gd name="T13" fmla="*/ 0 h 54"/>
              <a:gd name="T14" fmla="*/ 84 w 84"/>
              <a:gd name="T15" fmla="*/ 12 h 54"/>
              <a:gd name="T16" fmla="*/ 12 w 84"/>
              <a:gd name="T17" fmla="*/ 18 h 54"/>
              <a:gd name="T18" fmla="*/ 12 w 84"/>
              <a:gd name="T19" fmla="*/ 42 h 54"/>
              <a:gd name="T20" fmla="*/ 78 w 84"/>
              <a:gd name="T21" fmla="*/ 36 h 54"/>
              <a:gd name="T22" fmla="*/ 84 w 84"/>
              <a:gd name="T23" fmla="*/ 4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54">
                <a:moveTo>
                  <a:pt x="84" y="42"/>
                </a:moveTo>
                <a:lnTo>
                  <a:pt x="78" y="48"/>
                </a:lnTo>
                <a:lnTo>
                  <a:pt x="6" y="54"/>
                </a:lnTo>
                <a:lnTo>
                  <a:pt x="0" y="48"/>
                </a:lnTo>
                <a:lnTo>
                  <a:pt x="0" y="12"/>
                </a:lnTo>
                <a:lnTo>
                  <a:pt x="6" y="6"/>
                </a:lnTo>
                <a:lnTo>
                  <a:pt x="84" y="0"/>
                </a:lnTo>
                <a:lnTo>
                  <a:pt x="84" y="12"/>
                </a:lnTo>
                <a:lnTo>
                  <a:pt x="12" y="18"/>
                </a:lnTo>
                <a:lnTo>
                  <a:pt x="12" y="42"/>
                </a:lnTo>
                <a:lnTo>
                  <a:pt x="78" y="36"/>
                </a:lnTo>
                <a:lnTo>
                  <a:pt x="84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24" name="Freeform 116"/>
          <p:cNvSpPr>
            <a:spLocks/>
          </p:cNvSpPr>
          <p:nvPr/>
        </p:nvSpPr>
        <p:spPr bwMode="auto">
          <a:xfrm>
            <a:off x="2244725" y="2089150"/>
            <a:ext cx="31750" cy="73025"/>
          </a:xfrm>
          <a:custGeom>
            <a:avLst/>
            <a:gdLst>
              <a:gd name="T0" fmla="*/ 12 w 18"/>
              <a:gd name="T1" fmla="*/ 0 h 42"/>
              <a:gd name="T2" fmla="*/ 18 w 18"/>
              <a:gd name="T3" fmla="*/ 6 h 42"/>
              <a:gd name="T4" fmla="*/ 12 w 18"/>
              <a:gd name="T5" fmla="*/ 42 h 42"/>
              <a:gd name="T6" fmla="*/ 0 w 18"/>
              <a:gd name="T7" fmla="*/ 42 h 42"/>
              <a:gd name="T8" fmla="*/ 6 w 18"/>
              <a:gd name="T9" fmla="*/ 6 h 42"/>
              <a:gd name="T10" fmla="*/ 12 w 18"/>
              <a:gd name="T1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42">
                <a:moveTo>
                  <a:pt x="12" y="0"/>
                </a:moveTo>
                <a:lnTo>
                  <a:pt x="18" y="6"/>
                </a:lnTo>
                <a:lnTo>
                  <a:pt x="12" y="42"/>
                </a:lnTo>
                <a:lnTo>
                  <a:pt x="0" y="42"/>
                </a:lnTo>
                <a:lnTo>
                  <a:pt x="6" y="6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25" name="Freeform 117"/>
          <p:cNvSpPr>
            <a:spLocks/>
          </p:cNvSpPr>
          <p:nvPr/>
        </p:nvSpPr>
        <p:spPr bwMode="auto">
          <a:xfrm>
            <a:off x="1830388" y="2244725"/>
            <a:ext cx="279400" cy="176213"/>
          </a:xfrm>
          <a:custGeom>
            <a:avLst/>
            <a:gdLst>
              <a:gd name="T0" fmla="*/ 132 w 162"/>
              <a:gd name="T1" fmla="*/ 0 h 102"/>
              <a:gd name="T2" fmla="*/ 84 w 162"/>
              <a:gd name="T3" fmla="*/ 6 h 102"/>
              <a:gd name="T4" fmla="*/ 48 w 162"/>
              <a:gd name="T5" fmla="*/ 12 h 102"/>
              <a:gd name="T6" fmla="*/ 6 w 162"/>
              <a:gd name="T7" fmla="*/ 54 h 102"/>
              <a:gd name="T8" fmla="*/ 0 w 162"/>
              <a:gd name="T9" fmla="*/ 66 h 102"/>
              <a:gd name="T10" fmla="*/ 18 w 162"/>
              <a:gd name="T11" fmla="*/ 84 h 102"/>
              <a:gd name="T12" fmla="*/ 48 w 162"/>
              <a:gd name="T13" fmla="*/ 96 h 102"/>
              <a:gd name="T14" fmla="*/ 66 w 162"/>
              <a:gd name="T15" fmla="*/ 102 h 102"/>
              <a:gd name="T16" fmla="*/ 84 w 162"/>
              <a:gd name="T17" fmla="*/ 102 h 102"/>
              <a:gd name="T18" fmla="*/ 120 w 162"/>
              <a:gd name="T19" fmla="*/ 90 h 102"/>
              <a:gd name="T20" fmla="*/ 132 w 162"/>
              <a:gd name="T21" fmla="*/ 84 h 102"/>
              <a:gd name="T22" fmla="*/ 144 w 162"/>
              <a:gd name="T23" fmla="*/ 72 h 102"/>
              <a:gd name="T24" fmla="*/ 162 w 162"/>
              <a:gd name="T25" fmla="*/ 18 h 102"/>
              <a:gd name="T26" fmla="*/ 162 w 162"/>
              <a:gd name="T27" fmla="*/ 12 h 102"/>
              <a:gd name="T28" fmla="*/ 150 w 162"/>
              <a:gd name="T29" fmla="*/ 0 h 102"/>
              <a:gd name="T30" fmla="*/ 132 w 162"/>
              <a:gd name="T3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02">
                <a:moveTo>
                  <a:pt x="132" y="0"/>
                </a:moveTo>
                <a:lnTo>
                  <a:pt x="84" y="6"/>
                </a:lnTo>
                <a:lnTo>
                  <a:pt x="48" y="12"/>
                </a:lnTo>
                <a:lnTo>
                  <a:pt x="6" y="54"/>
                </a:lnTo>
                <a:lnTo>
                  <a:pt x="0" y="66"/>
                </a:lnTo>
                <a:lnTo>
                  <a:pt x="18" y="84"/>
                </a:lnTo>
                <a:lnTo>
                  <a:pt x="48" y="96"/>
                </a:lnTo>
                <a:lnTo>
                  <a:pt x="66" y="102"/>
                </a:lnTo>
                <a:lnTo>
                  <a:pt x="84" y="102"/>
                </a:lnTo>
                <a:lnTo>
                  <a:pt x="120" y="90"/>
                </a:lnTo>
                <a:lnTo>
                  <a:pt x="132" y="84"/>
                </a:lnTo>
                <a:lnTo>
                  <a:pt x="144" y="72"/>
                </a:lnTo>
                <a:lnTo>
                  <a:pt x="162" y="18"/>
                </a:lnTo>
                <a:lnTo>
                  <a:pt x="162" y="12"/>
                </a:lnTo>
                <a:lnTo>
                  <a:pt x="150" y="0"/>
                </a:lnTo>
                <a:lnTo>
                  <a:pt x="13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26" name="Freeform 118"/>
          <p:cNvSpPr>
            <a:spLocks/>
          </p:cNvSpPr>
          <p:nvPr/>
        </p:nvSpPr>
        <p:spPr bwMode="auto">
          <a:xfrm>
            <a:off x="1819275" y="2233613"/>
            <a:ext cx="301625" cy="198437"/>
          </a:xfrm>
          <a:custGeom>
            <a:avLst/>
            <a:gdLst>
              <a:gd name="T0" fmla="*/ 90 w 174"/>
              <a:gd name="T1" fmla="*/ 18 h 114"/>
              <a:gd name="T2" fmla="*/ 54 w 174"/>
              <a:gd name="T3" fmla="*/ 24 h 114"/>
              <a:gd name="T4" fmla="*/ 18 w 174"/>
              <a:gd name="T5" fmla="*/ 60 h 114"/>
              <a:gd name="T6" fmla="*/ 12 w 174"/>
              <a:gd name="T7" fmla="*/ 72 h 114"/>
              <a:gd name="T8" fmla="*/ 24 w 174"/>
              <a:gd name="T9" fmla="*/ 84 h 114"/>
              <a:gd name="T10" fmla="*/ 54 w 174"/>
              <a:gd name="T11" fmla="*/ 96 h 114"/>
              <a:gd name="T12" fmla="*/ 72 w 174"/>
              <a:gd name="T13" fmla="*/ 102 h 114"/>
              <a:gd name="T14" fmla="*/ 90 w 174"/>
              <a:gd name="T15" fmla="*/ 102 h 114"/>
              <a:gd name="T16" fmla="*/ 126 w 174"/>
              <a:gd name="T17" fmla="*/ 90 h 114"/>
              <a:gd name="T18" fmla="*/ 138 w 174"/>
              <a:gd name="T19" fmla="*/ 84 h 114"/>
              <a:gd name="T20" fmla="*/ 144 w 174"/>
              <a:gd name="T21" fmla="*/ 78 h 114"/>
              <a:gd name="T22" fmla="*/ 162 w 174"/>
              <a:gd name="T23" fmla="*/ 24 h 114"/>
              <a:gd name="T24" fmla="*/ 162 w 174"/>
              <a:gd name="T25" fmla="*/ 18 h 114"/>
              <a:gd name="T26" fmla="*/ 156 w 174"/>
              <a:gd name="T27" fmla="*/ 12 h 114"/>
              <a:gd name="T28" fmla="*/ 138 w 174"/>
              <a:gd name="T29" fmla="*/ 12 h 114"/>
              <a:gd name="T30" fmla="*/ 138 w 174"/>
              <a:gd name="T31" fmla="*/ 0 h 114"/>
              <a:gd name="T32" fmla="*/ 156 w 174"/>
              <a:gd name="T33" fmla="*/ 0 h 114"/>
              <a:gd name="T34" fmla="*/ 162 w 174"/>
              <a:gd name="T35" fmla="*/ 6 h 114"/>
              <a:gd name="T36" fmla="*/ 174 w 174"/>
              <a:gd name="T37" fmla="*/ 18 h 114"/>
              <a:gd name="T38" fmla="*/ 174 w 174"/>
              <a:gd name="T39" fmla="*/ 24 h 114"/>
              <a:gd name="T40" fmla="*/ 156 w 174"/>
              <a:gd name="T41" fmla="*/ 78 h 114"/>
              <a:gd name="T42" fmla="*/ 144 w 174"/>
              <a:gd name="T43" fmla="*/ 90 h 114"/>
              <a:gd name="T44" fmla="*/ 138 w 174"/>
              <a:gd name="T45" fmla="*/ 96 h 114"/>
              <a:gd name="T46" fmla="*/ 126 w 174"/>
              <a:gd name="T47" fmla="*/ 102 h 114"/>
              <a:gd name="T48" fmla="*/ 90 w 174"/>
              <a:gd name="T49" fmla="*/ 114 h 114"/>
              <a:gd name="T50" fmla="*/ 72 w 174"/>
              <a:gd name="T51" fmla="*/ 114 h 114"/>
              <a:gd name="T52" fmla="*/ 54 w 174"/>
              <a:gd name="T53" fmla="*/ 108 h 114"/>
              <a:gd name="T54" fmla="*/ 24 w 174"/>
              <a:gd name="T55" fmla="*/ 96 h 114"/>
              <a:gd name="T56" fmla="*/ 18 w 174"/>
              <a:gd name="T57" fmla="*/ 90 h 114"/>
              <a:gd name="T58" fmla="*/ 0 w 174"/>
              <a:gd name="T59" fmla="*/ 72 h 114"/>
              <a:gd name="T60" fmla="*/ 6 w 174"/>
              <a:gd name="T61" fmla="*/ 60 h 114"/>
              <a:gd name="T62" fmla="*/ 48 w 174"/>
              <a:gd name="T63" fmla="*/ 18 h 114"/>
              <a:gd name="T64" fmla="*/ 54 w 174"/>
              <a:gd name="T65" fmla="*/ 12 h 114"/>
              <a:gd name="T66" fmla="*/ 90 w 174"/>
              <a:gd name="T67" fmla="*/ 6 h 114"/>
              <a:gd name="T68" fmla="*/ 90 w 174"/>
              <a:gd name="T69" fmla="*/ 1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4" h="114">
                <a:moveTo>
                  <a:pt x="90" y="18"/>
                </a:moveTo>
                <a:lnTo>
                  <a:pt x="54" y="24"/>
                </a:lnTo>
                <a:lnTo>
                  <a:pt x="18" y="60"/>
                </a:lnTo>
                <a:lnTo>
                  <a:pt x="12" y="72"/>
                </a:lnTo>
                <a:lnTo>
                  <a:pt x="24" y="84"/>
                </a:lnTo>
                <a:lnTo>
                  <a:pt x="54" y="96"/>
                </a:lnTo>
                <a:lnTo>
                  <a:pt x="72" y="102"/>
                </a:lnTo>
                <a:lnTo>
                  <a:pt x="90" y="102"/>
                </a:lnTo>
                <a:lnTo>
                  <a:pt x="126" y="90"/>
                </a:lnTo>
                <a:lnTo>
                  <a:pt x="138" y="84"/>
                </a:lnTo>
                <a:lnTo>
                  <a:pt x="144" y="78"/>
                </a:lnTo>
                <a:lnTo>
                  <a:pt x="162" y="24"/>
                </a:lnTo>
                <a:lnTo>
                  <a:pt x="162" y="18"/>
                </a:lnTo>
                <a:lnTo>
                  <a:pt x="156" y="12"/>
                </a:lnTo>
                <a:lnTo>
                  <a:pt x="138" y="12"/>
                </a:lnTo>
                <a:lnTo>
                  <a:pt x="138" y="0"/>
                </a:lnTo>
                <a:lnTo>
                  <a:pt x="156" y="0"/>
                </a:lnTo>
                <a:lnTo>
                  <a:pt x="162" y="6"/>
                </a:lnTo>
                <a:lnTo>
                  <a:pt x="174" y="18"/>
                </a:lnTo>
                <a:lnTo>
                  <a:pt x="174" y="24"/>
                </a:lnTo>
                <a:lnTo>
                  <a:pt x="156" y="78"/>
                </a:lnTo>
                <a:lnTo>
                  <a:pt x="144" y="90"/>
                </a:lnTo>
                <a:lnTo>
                  <a:pt x="138" y="96"/>
                </a:lnTo>
                <a:lnTo>
                  <a:pt x="126" y="102"/>
                </a:lnTo>
                <a:lnTo>
                  <a:pt x="90" y="114"/>
                </a:lnTo>
                <a:lnTo>
                  <a:pt x="72" y="114"/>
                </a:lnTo>
                <a:lnTo>
                  <a:pt x="54" y="108"/>
                </a:lnTo>
                <a:lnTo>
                  <a:pt x="24" y="96"/>
                </a:lnTo>
                <a:lnTo>
                  <a:pt x="18" y="90"/>
                </a:lnTo>
                <a:lnTo>
                  <a:pt x="0" y="72"/>
                </a:lnTo>
                <a:lnTo>
                  <a:pt x="6" y="60"/>
                </a:lnTo>
                <a:lnTo>
                  <a:pt x="48" y="18"/>
                </a:lnTo>
                <a:lnTo>
                  <a:pt x="54" y="12"/>
                </a:lnTo>
                <a:lnTo>
                  <a:pt x="90" y="6"/>
                </a:lnTo>
                <a:lnTo>
                  <a:pt x="9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27" name="Freeform 119"/>
          <p:cNvSpPr>
            <a:spLocks/>
          </p:cNvSpPr>
          <p:nvPr/>
        </p:nvSpPr>
        <p:spPr bwMode="auto">
          <a:xfrm>
            <a:off x="1974850" y="2233613"/>
            <a:ext cx="84138" cy="31750"/>
          </a:xfrm>
          <a:custGeom>
            <a:avLst/>
            <a:gdLst>
              <a:gd name="T0" fmla="*/ 48 w 48"/>
              <a:gd name="T1" fmla="*/ 12 h 18"/>
              <a:gd name="T2" fmla="*/ 0 w 48"/>
              <a:gd name="T3" fmla="*/ 18 h 18"/>
              <a:gd name="T4" fmla="*/ 0 w 48"/>
              <a:gd name="T5" fmla="*/ 6 h 18"/>
              <a:gd name="T6" fmla="*/ 48 w 48"/>
              <a:gd name="T7" fmla="*/ 0 h 18"/>
              <a:gd name="T8" fmla="*/ 48 w 48"/>
              <a:gd name="T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18">
                <a:moveTo>
                  <a:pt x="48" y="12"/>
                </a:moveTo>
                <a:lnTo>
                  <a:pt x="0" y="18"/>
                </a:lnTo>
                <a:lnTo>
                  <a:pt x="0" y="6"/>
                </a:lnTo>
                <a:lnTo>
                  <a:pt x="48" y="0"/>
                </a:lnTo>
                <a:lnTo>
                  <a:pt x="4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28" name="Freeform 120"/>
          <p:cNvSpPr>
            <a:spLocks/>
          </p:cNvSpPr>
          <p:nvPr/>
        </p:nvSpPr>
        <p:spPr bwMode="auto">
          <a:xfrm>
            <a:off x="1944688" y="2255838"/>
            <a:ext cx="134937" cy="144462"/>
          </a:xfrm>
          <a:custGeom>
            <a:avLst/>
            <a:gdLst>
              <a:gd name="T0" fmla="*/ 66 w 78"/>
              <a:gd name="T1" fmla="*/ 6 h 84"/>
              <a:gd name="T2" fmla="*/ 54 w 78"/>
              <a:gd name="T3" fmla="*/ 0 h 84"/>
              <a:gd name="T4" fmla="*/ 42 w 78"/>
              <a:gd name="T5" fmla="*/ 6 h 84"/>
              <a:gd name="T6" fmla="*/ 18 w 78"/>
              <a:gd name="T7" fmla="*/ 30 h 84"/>
              <a:gd name="T8" fmla="*/ 6 w 78"/>
              <a:gd name="T9" fmla="*/ 48 h 84"/>
              <a:gd name="T10" fmla="*/ 0 w 78"/>
              <a:gd name="T11" fmla="*/ 60 h 84"/>
              <a:gd name="T12" fmla="*/ 6 w 78"/>
              <a:gd name="T13" fmla="*/ 78 h 84"/>
              <a:gd name="T14" fmla="*/ 24 w 78"/>
              <a:gd name="T15" fmla="*/ 84 h 84"/>
              <a:gd name="T16" fmla="*/ 42 w 78"/>
              <a:gd name="T17" fmla="*/ 78 h 84"/>
              <a:gd name="T18" fmla="*/ 48 w 78"/>
              <a:gd name="T19" fmla="*/ 72 h 84"/>
              <a:gd name="T20" fmla="*/ 72 w 78"/>
              <a:gd name="T21" fmla="*/ 42 h 84"/>
              <a:gd name="T22" fmla="*/ 78 w 78"/>
              <a:gd name="T23" fmla="*/ 30 h 84"/>
              <a:gd name="T24" fmla="*/ 78 w 78"/>
              <a:gd name="T25" fmla="*/ 18 h 84"/>
              <a:gd name="T26" fmla="*/ 66 w 78"/>
              <a:gd name="T27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84">
                <a:moveTo>
                  <a:pt x="66" y="6"/>
                </a:moveTo>
                <a:lnTo>
                  <a:pt x="54" y="0"/>
                </a:lnTo>
                <a:lnTo>
                  <a:pt x="42" y="6"/>
                </a:lnTo>
                <a:lnTo>
                  <a:pt x="18" y="30"/>
                </a:lnTo>
                <a:lnTo>
                  <a:pt x="6" y="48"/>
                </a:lnTo>
                <a:lnTo>
                  <a:pt x="0" y="60"/>
                </a:lnTo>
                <a:lnTo>
                  <a:pt x="6" y="78"/>
                </a:lnTo>
                <a:lnTo>
                  <a:pt x="24" y="84"/>
                </a:lnTo>
                <a:lnTo>
                  <a:pt x="42" y="78"/>
                </a:lnTo>
                <a:lnTo>
                  <a:pt x="48" y="72"/>
                </a:lnTo>
                <a:lnTo>
                  <a:pt x="72" y="42"/>
                </a:lnTo>
                <a:lnTo>
                  <a:pt x="78" y="30"/>
                </a:lnTo>
                <a:lnTo>
                  <a:pt x="78" y="18"/>
                </a:lnTo>
                <a:lnTo>
                  <a:pt x="66" y="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a-DK"/>
          </a:p>
        </p:txBody>
      </p:sp>
      <p:sp>
        <p:nvSpPr>
          <p:cNvPr id="247929" name="Freeform 121"/>
          <p:cNvSpPr>
            <a:spLocks/>
          </p:cNvSpPr>
          <p:nvPr/>
        </p:nvSpPr>
        <p:spPr bwMode="auto">
          <a:xfrm>
            <a:off x="1371600" y="1114425"/>
            <a:ext cx="142875" cy="247650"/>
          </a:xfrm>
          <a:custGeom>
            <a:avLst/>
            <a:gdLst>
              <a:gd name="T0" fmla="*/ 12 w 90"/>
              <a:gd name="T1" fmla="*/ 138 h 156"/>
              <a:gd name="T2" fmla="*/ 72 w 90"/>
              <a:gd name="T3" fmla="*/ 138 h 156"/>
              <a:gd name="T4" fmla="*/ 72 w 90"/>
              <a:gd name="T5" fmla="*/ 42 h 156"/>
              <a:gd name="T6" fmla="*/ 54 w 90"/>
              <a:gd name="T7" fmla="*/ 18 h 156"/>
              <a:gd name="T8" fmla="*/ 24 w 90"/>
              <a:gd name="T9" fmla="*/ 18 h 156"/>
              <a:gd name="T10" fmla="*/ 24 w 90"/>
              <a:gd name="T11" fmla="*/ 0 h 156"/>
              <a:gd name="T12" fmla="*/ 60 w 90"/>
              <a:gd name="T13" fmla="*/ 0 h 156"/>
              <a:gd name="T14" fmla="*/ 66 w 90"/>
              <a:gd name="T15" fmla="*/ 6 h 156"/>
              <a:gd name="T16" fmla="*/ 84 w 90"/>
              <a:gd name="T17" fmla="*/ 30 h 156"/>
              <a:gd name="T18" fmla="*/ 90 w 90"/>
              <a:gd name="T19" fmla="*/ 36 h 156"/>
              <a:gd name="T20" fmla="*/ 90 w 90"/>
              <a:gd name="T21" fmla="*/ 144 h 156"/>
              <a:gd name="T22" fmla="*/ 78 w 90"/>
              <a:gd name="T23" fmla="*/ 156 h 156"/>
              <a:gd name="T24" fmla="*/ 12 w 90"/>
              <a:gd name="T25" fmla="*/ 156 h 156"/>
              <a:gd name="T26" fmla="*/ 0 w 90"/>
              <a:gd name="T27" fmla="*/ 144 h 156"/>
              <a:gd name="T28" fmla="*/ 12 w 90"/>
              <a:gd name="T29" fmla="*/ 13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" h="156">
                <a:moveTo>
                  <a:pt x="12" y="138"/>
                </a:moveTo>
                <a:lnTo>
                  <a:pt x="72" y="138"/>
                </a:lnTo>
                <a:lnTo>
                  <a:pt x="72" y="42"/>
                </a:lnTo>
                <a:lnTo>
                  <a:pt x="54" y="18"/>
                </a:lnTo>
                <a:lnTo>
                  <a:pt x="24" y="18"/>
                </a:lnTo>
                <a:lnTo>
                  <a:pt x="24" y="0"/>
                </a:lnTo>
                <a:lnTo>
                  <a:pt x="60" y="0"/>
                </a:lnTo>
                <a:lnTo>
                  <a:pt x="66" y="6"/>
                </a:lnTo>
                <a:lnTo>
                  <a:pt x="84" y="30"/>
                </a:lnTo>
                <a:lnTo>
                  <a:pt x="90" y="36"/>
                </a:lnTo>
                <a:lnTo>
                  <a:pt x="90" y="144"/>
                </a:lnTo>
                <a:lnTo>
                  <a:pt x="78" y="156"/>
                </a:lnTo>
                <a:lnTo>
                  <a:pt x="12" y="156"/>
                </a:lnTo>
                <a:lnTo>
                  <a:pt x="0" y="144"/>
                </a:lnTo>
                <a:lnTo>
                  <a:pt x="12" y="1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0" name="Freeform 122"/>
          <p:cNvSpPr>
            <a:spLocks/>
          </p:cNvSpPr>
          <p:nvPr/>
        </p:nvSpPr>
        <p:spPr bwMode="auto">
          <a:xfrm>
            <a:off x="1371600" y="1114425"/>
            <a:ext cx="47625" cy="228600"/>
          </a:xfrm>
          <a:custGeom>
            <a:avLst/>
            <a:gdLst>
              <a:gd name="T0" fmla="*/ 30 w 30"/>
              <a:gd name="T1" fmla="*/ 12 h 144"/>
              <a:gd name="T2" fmla="*/ 18 w 30"/>
              <a:gd name="T3" fmla="*/ 144 h 144"/>
              <a:gd name="T4" fmla="*/ 0 w 30"/>
              <a:gd name="T5" fmla="*/ 144 h 144"/>
              <a:gd name="T6" fmla="*/ 12 w 30"/>
              <a:gd name="T7" fmla="*/ 12 h 144"/>
              <a:gd name="T8" fmla="*/ 24 w 30"/>
              <a:gd name="T9" fmla="*/ 0 h 144"/>
              <a:gd name="T10" fmla="*/ 30 w 30"/>
              <a:gd name="T11" fmla="*/ 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144">
                <a:moveTo>
                  <a:pt x="30" y="12"/>
                </a:moveTo>
                <a:lnTo>
                  <a:pt x="18" y="144"/>
                </a:lnTo>
                <a:lnTo>
                  <a:pt x="0" y="144"/>
                </a:lnTo>
                <a:lnTo>
                  <a:pt x="12" y="12"/>
                </a:lnTo>
                <a:lnTo>
                  <a:pt x="24" y="0"/>
                </a:lnTo>
                <a:lnTo>
                  <a:pt x="3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1" name="Freeform 123"/>
          <p:cNvSpPr>
            <a:spLocks/>
          </p:cNvSpPr>
          <p:nvPr/>
        </p:nvSpPr>
        <p:spPr bwMode="auto">
          <a:xfrm>
            <a:off x="1352550" y="1047750"/>
            <a:ext cx="104775" cy="542925"/>
          </a:xfrm>
          <a:custGeom>
            <a:avLst/>
            <a:gdLst>
              <a:gd name="T0" fmla="*/ 66 w 66"/>
              <a:gd name="T1" fmla="*/ 0 h 342"/>
              <a:gd name="T2" fmla="*/ 66 w 66"/>
              <a:gd name="T3" fmla="*/ 156 h 342"/>
              <a:gd name="T4" fmla="*/ 18 w 66"/>
              <a:gd name="T5" fmla="*/ 324 h 342"/>
              <a:gd name="T6" fmla="*/ 60 w 66"/>
              <a:gd name="T7" fmla="*/ 324 h 342"/>
              <a:gd name="T8" fmla="*/ 60 w 66"/>
              <a:gd name="T9" fmla="*/ 342 h 342"/>
              <a:gd name="T10" fmla="*/ 12 w 66"/>
              <a:gd name="T11" fmla="*/ 342 h 342"/>
              <a:gd name="T12" fmla="*/ 0 w 66"/>
              <a:gd name="T13" fmla="*/ 330 h 342"/>
              <a:gd name="T14" fmla="*/ 48 w 66"/>
              <a:gd name="T15" fmla="*/ 156 h 342"/>
              <a:gd name="T16" fmla="*/ 48 w 66"/>
              <a:gd name="T17" fmla="*/ 0 h 342"/>
              <a:gd name="T18" fmla="*/ 66 w 66"/>
              <a:gd name="T1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" h="342">
                <a:moveTo>
                  <a:pt x="66" y="0"/>
                </a:moveTo>
                <a:lnTo>
                  <a:pt x="66" y="156"/>
                </a:lnTo>
                <a:lnTo>
                  <a:pt x="18" y="324"/>
                </a:lnTo>
                <a:lnTo>
                  <a:pt x="60" y="324"/>
                </a:lnTo>
                <a:lnTo>
                  <a:pt x="60" y="342"/>
                </a:lnTo>
                <a:lnTo>
                  <a:pt x="12" y="342"/>
                </a:lnTo>
                <a:lnTo>
                  <a:pt x="0" y="330"/>
                </a:lnTo>
                <a:lnTo>
                  <a:pt x="48" y="156"/>
                </a:lnTo>
                <a:lnTo>
                  <a:pt x="48" y="0"/>
                </a:lnTo>
                <a:lnTo>
                  <a:pt x="6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2" name="Freeform 124"/>
          <p:cNvSpPr>
            <a:spLocks/>
          </p:cNvSpPr>
          <p:nvPr/>
        </p:nvSpPr>
        <p:spPr bwMode="auto">
          <a:xfrm>
            <a:off x="1428750" y="1304925"/>
            <a:ext cx="133350" cy="285750"/>
          </a:xfrm>
          <a:custGeom>
            <a:avLst/>
            <a:gdLst>
              <a:gd name="T0" fmla="*/ 18 w 84"/>
              <a:gd name="T1" fmla="*/ 0 h 180"/>
              <a:gd name="T2" fmla="*/ 48 w 84"/>
              <a:gd name="T3" fmla="*/ 90 h 180"/>
              <a:gd name="T4" fmla="*/ 48 w 84"/>
              <a:gd name="T5" fmla="*/ 162 h 180"/>
              <a:gd name="T6" fmla="*/ 84 w 84"/>
              <a:gd name="T7" fmla="*/ 162 h 180"/>
              <a:gd name="T8" fmla="*/ 84 w 84"/>
              <a:gd name="T9" fmla="*/ 180 h 180"/>
              <a:gd name="T10" fmla="*/ 42 w 84"/>
              <a:gd name="T11" fmla="*/ 180 h 180"/>
              <a:gd name="T12" fmla="*/ 30 w 84"/>
              <a:gd name="T13" fmla="*/ 168 h 180"/>
              <a:gd name="T14" fmla="*/ 30 w 84"/>
              <a:gd name="T15" fmla="*/ 90 h 180"/>
              <a:gd name="T16" fmla="*/ 0 w 84"/>
              <a:gd name="T17" fmla="*/ 0 h 180"/>
              <a:gd name="T18" fmla="*/ 18 w 84"/>
              <a:gd name="T19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80">
                <a:moveTo>
                  <a:pt x="18" y="0"/>
                </a:moveTo>
                <a:lnTo>
                  <a:pt x="48" y="90"/>
                </a:lnTo>
                <a:lnTo>
                  <a:pt x="48" y="162"/>
                </a:lnTo>
                <a:lnTo>
                  <a:pt x="84" y="162"/>
                </a:lnTo>
                <a:lnTo>
                  <a:pt x="84" y="180"/>
                </a:lnTo>
                <a:lnTo>
                  <a:pt x="42" y="180"/>
                </a:lnTo>
                <a:lnTo>
                  <a:pt x="30" y="168"/>
                </a:lnTo>
                <a:lnTo>
                  <a:pt x="30" y="90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3" name="Freeform 125"/>
          <p:cNvSpPr>
            <a:spLocks/>
          </p:cNvSpPr>
          <p:nvPr/>
        </p:nvSpPr>
        <p:spPr bwMode="auto">
          <a:xfrm>
            <a:off x="1352550" y="1114425"/>
            <a:ext cx="95250" cy="238125"/>
          </a:xfrm>
          <a:custGeom>
            <a:avLst/>
            <a:gdLst>
              <a:gd name="T0" fmla="*/ 60 w 60"/>
              <a:gd name="T1" fmla="*/ 18 h 150"/>
              <a:gd name="T2" fmla="*/ 30 w 60"/>
              <a:gd name="T3" fmla="*/ 18 h 150"/>
              <a:gd name="T4" fmla="*/ 18 w 60"/>
              <a:gd name="T5" fmla="*/ 96 h 150"/>
              <a:gd name="T6" fmla="*/ 48 w 60"/>
              <a:gd name="T7" fmla="*/ 150 h 150"/>
              <a:gd name="T8" fmla="*/ 30 w 60"/>
              <a:gd name="T9" fmla="*/ 150 h 150"/>
              <a:gd name="T10" fmla="*/ 0 w 60"/>
              <a:gd name="T11" fmla="*/ 96 h 150"/>
              <a:gd name="T12" fmla="*/ 12 w 60"/>
              <a:gd name="T13" fmla="*/ 12 h 150"/>
              <a:gd name="T14" fmla="*/ 24 w 60"/>
              <a:gd name="T15" fmla="*/ 0 h 150"/>
              <a:gd name="T16" fmla="*/ 60 w 60"/>
              <a:gd name="T17" fmla="*/ 0 h 150"/>
              <a:gd name="T18" fmla="*/ 60 w 60"/>
              <a:gd name="T19" fmla="*/ 1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0" h="150">
                <a:moveTo>
                  <a:pt x="60" y="18"/>
                </a:moveTo>
                <a:lnTo>
                  <a:pt x="30" y="18"/>
                </a:lnTo>
                <a:lnTo>
                  <a:pt x="18" y="96"/>
                </a:lnTo>
                <a:lnTo>
                  <a:pt x="48" y="150"/>
                </a:lnTo>
                <a:lnTo>
                  <a:pt x="30" y="150"/>
                </a:lnTo>
                <a:lnTo>
                  <a:pt x="0" y="96"/>
                </a:lnTo>
                <a:lnTo>
                  <a:pt x="12" y="12"/>
                </a:lnTo>
                <a:lnTo>
                  <a:pt x="24" y="0"/>
                </a:lnTo>
                <a:lnTo>
                  <a:pt x="60" y="0"/>
                </a:lnTo>
                <a:lnTo>
                  <a:pt x="6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4" name="Freeform 126"/>
          <p:cNvSpPr>
            <a:spLocks/>
          </p:cNvSpPr>
          <p:nvPr/>
        </p:nvSpPr>
        <p:spPr bwMode="auto">
          <a:xfrm>
            <a:off x="1447800" y="1038225"/>
            <a:ext cx="238125" cy="190500"/>
          </a:xfrm>
          <a:custGeom>
            <a:avLst/>
            <a:gdLst>
              <a:gd name="T0" fmla="*/ 0 w 150"/>
              <a:gd name="T1" fmla="*/ 54 h 120"/>
              <a:gd name="T2" fmla="*/ 84 w 150"/>
              <a:gd name="T3" fmla="*/ 102 h 120"/>
              <a:gd name="T4" fmla="*/ 132 w 150"/>
              <a:gd name="T5" fmla="*/ 0 h 120"/>
              <a:gd name="T6" fmla="*/ 150 w 150"/>
              <a:gd name="T7" fmla="*/ 0 h 120"/>
              <a:gd name="T8" fmla="*/ 96 w 150"/>
              <a:gd name="T9" fmla="*/ 108 h 120"/>
              <a:gd name="T10" fmla="*/ 84 w 150"/>
              <a:gd name="T11" fmla="*/ 120 h 120"/>
              <a:gd name="T12" fmla="*/ 0 w 150"/>
              <a:gd name="T13" fmla="*/ 72 h 120"/>
              <a:gd name="T14" fmla="*/ 0 w 150"/>
              <a:gd name="T15" fmla="*/ 5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0" h="120">
                <a:moveTo>
                  <a:pt x="0" y="54"/>
                </a:moveTo>
                <a:lnTo>
                  <a:pt x="84" y="102"/>
                </a:lnTo>
                <a:lnTo>
                  <a:pt x="132" y="0"/>
                </a:lnTo>
                <a:lnTo>
                  <a:pt x="150" y="0"/>
                </a:lnTo>
                <a:lnTo>
                  <a:pt x="96" y="108"/>
                </a:lnTo>
                <a:lnTo>
                  <a:pt x="84" y="120"/>
                </a:lnTo>
                <a:lnTo>
                  <a:pt x="0" y="72"/>
                </a:lnTo>
                <a:lnTo>
                  <a:pt x="0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5" name="Freeform 127"/>
          <p:cNvSpPr>
            <a:spLocks/>
          </p:cNvSpPr>
          <p:nvPr/>
        </p:nvSpPr>
        <p:spPr bwMode="auto">
          <a:xfrm>
            <a:off x="1381125" y="942975"/>
            <a:ext cx="123825" cy="142875"/>
          </a:xfrm>
          <a:custGeom>
            <a:avLst/>
            <a:gdLst>
              <a:gd name="T0" fmla="*/ 0 w 78"/>
              <a:gd name="T1" fmla="*/ 48 h 90"/>
              <a:gd name="T2" fmla="*/ 6 w 78"/>
              <a:gd name="T3" fmla="*/ 30 h 90"/>
              <a:gd name="T4" fmla="*/ 12 w 78"/>
              <a:gd name="T5" fmla="*/ 18 h 90"/>
              <a:gd name="T6" fmla="*/ 24 w 78"/>
              <a:gd name="T7" fmla="*/ 6 h 90"/>
              <a:gd name="T8" fmla="*/ 36 w 78"/>
              <a:gd name="T9" fmla="*/ 0 h 90"/>
              <a:gd name="T10" fmla="*/ 54 w 78"/>
              <a:gd name="T11" fmla="*/ 6 h 90"/>
              <a:gd name="T12" fmla="*/ 66 w 78"/>
              <a:gd name="T13" fmla="*/ 18 h 90"/>
              <a:gd name="T14" fmla="*/ 72 w 78"/>
              <a:gd name="T15" fmla="*/ 30 h 90"/>
              <a:gd name="T16" fmla="*/ 78 w 78"/>
              <a:gd name="T17" fmla="*/ 48 h 90"/>
              <a:gd name="T18" fmla="*/ 72 w 78"/>
              <a:gd name="T19" fmla="*/ 66 h 90"/>
              <a:gd name="T20" fmla="*/ 66 w 78"/>
              <a:gd name="T21" fmla="*/ 78 h 90"/>
              <a:gd name="T22" fmla="*/ 54 w 78"/>
              <a:gd name="T23" fmla="*/ 84 h 90"/>
              <a:gd name="T24" fmla="*/ 36 w 78"/>
              <a:gd name="T25" fmla="*/ 90 h 90"/>
              <a:gd name="T26" fmla="*/ 12 w 78"/>
              <a:gd name="T27" fmla="*/ 78 h 90"/>
              <a:gd name="T28" fmla="*/ 6 w 78"/>
              <a:gd name="T29" fmla="*/ 66 h 90"/>
              <a:gd name="T30" fmla="*/ 0 w 78"/>
              <a:gd name="T31" fmla="*/ 4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8" h="90">
                <a:moveTo>
                  <a:pt x="0" y="48"/>
                </a:moveTo>
                <a:lnTo>
                  <a:pt x="6" y="30"/>
                </a:lnTo>
                <a:lnTo>
                  <a:pt x="12" y="18"/>
                </a:lnTo>
                <a:lnTo>
                  <a:pt x="24" y="6"/>
                </a:lnTo>
                <a:lnTo>
                  <a:pt x="36" y="0"/>
                </a:lnTo>
                <a:lnTo>
                  <a:pt x="54" y="6"/>
                </a:lnTo>
                <a:lnTo>
                  <a:pt x="66" y="18"/>
                </a:lnTo>
                <a:lnTo>
                  <a:pt x="72" y="30"/>
                </a:lnTo>
                <a:lnTo>
                  <a:pt x="78" y="48"/>
                </a:lnTo>
                <a:lnTo>
                  <a:pt x="72" y="66"/>
                </a:lnTo>
                <a:lnTo>
                  <a:pt x="66" y="78"/>
                </a:lnTo>
                <a:lnTo>
                  <a:pt x="54" y="84"/>
                </a:lnTo>
                <a:lnTo>
                  <a:pt x="36" y="90"/>
                </a:lnTo>
                <a:lnTo>
                  <a:pt x="12" y="78"/>
                </a:lnTo>
                <a:lnTo>
                  <a:pt x="6" y="66"/>
                </a:lnTo>
                <a:lnTo>
                  <a:pt x="0" y="48"/>
                </a:lnTo>
                <a:close/>
              </a:path>
            </a:pathLst>
          </a:custGeom>
          <a:solidFill>
            <a:srgbClr val="FF9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6" name="Freeform 128"/>
          <p:cNvSpPr>
            <a:spLocks/>
          </p:cNvSpPr>
          <p:nvPr/>
        </p:nvSpPr>
        <p:spPr bwMode="auto">
          <a:xfrm>
            <a:off x="1371600" y="933450"/>
            <a:ext cx="142875" cy="161925"/>
          </a:xfrm>
          <a:custGeom>
            <a:avLst/>
            <a:gdLst>
              <a:gd name="T0" fmla="*/ 6 w 90"/>
              <a:gd name="T1" fmla="*/ 36 h 102"/>
              <a:gd name="T2" fmla="*/ 12 w 90"/>
              <a:gd name="T3" fmla="*/ 24 h 102"/>
              <a:gd name="T4" fmla="*/ 24 w 90"/>
              <a:gd name="T5" fmla="*/ 12 h 102"/>
              <a:gd name="T6" fmla="*/ 30 w 90"/>
              <a:gd name="T7" fmla="*/ 6 h 102"/>
              <a:gd name="T8" fmla="*/ 42 w 90"/>
              <a:gd name="T9" fmla="*/ 0 h 102"/>
              <a:gd name="T10" fmla="*/ 60 w 90"/>
              <a:gd name="T11" fmla="*/ 6 h 102"/>
              <a:gd name="T12" fmla="*/ 66 w 90"/>
              <a:gd name="T13" fmla="*/ 12 h 102"/>
              <a:gd name="T14" fmla="*/ 78 w 90"/>
              <a:gd name="T15" fmla="*/ 24 h 102"/>
              <a:gd name="T16" fmla="*/ 84 w 90"/>
              <a:gd name="T17" fmla="*/ 36 h 102"/>
              <a:gd name="T18" fmla="*/ 90 w 90"/>
              <a:gd name="T19" fmla="*/ 54 h 102"/>
              <a:gd name="T20" fmla="*/ 84 w 90"/>
              <a:gd name="T21" fmla="*/ 72 h 102"/>
              <a:gd name="T22" fmla="*/ 78 w 90"/>
              <a:gd name="T23" fmla="*/ 84 h 102"/>
              <a:gd name="T24" fmla="*/ 72 w 90"/>
              <a:gd name="T25" fmla="*/ 90 h 102"/>
              <a:gd name="T26" fmla="*/ 60 w 90"/>
              <a:gd name="T27" fmla="*/ 96 h 102"/>
              <a:gd name="T28" fmla="*/ 42 w 90"/>
              <a:gd name="T29" fmla="*/ 102 h 102"/>
              <a:gd name="T30" fmla="*/ 18 w 90"/>
              <a:gd name="T31" fmla="*/ 90 h 102"/>
              <a:gd name="T32" fmla="*/ 12 w 90"/>
              <a:gd name="T33" fmla="*/ 84 h 102"/>
              <a:gd name="T34" fmla="*/ 6 w 90"/>
              <a:gd name="T35" fmla="*/ 72 h 102"/>
              <a:gd name="T36" fmla="*/ 0 w 90"/>
              <a:gd name="T37" fmla="*/ 54 h 102"/>
              <a:gd name="T38" fmla="*/ 12 w 90"/>
              <a:gd name="T39" fmla="*/ 54 h 102"/>
              <a:gd name="T40" fmla="*/ 18 w 90"/>
              <a:gd name="T41" fmla="*/ 72 h 102"/>
              <a:gd name="T42" fmla="*/ 24 w 90"/>
              <a:gd name="T43" fmla="*/ 78 h 102"/>
              <a:gd name="T44" fmla="*/ 42 w 90"/>
              <a:gd name="T45" fmla="*/ 90 h 102"/>
              <a:gd name="T46" fmla="*/ 60 w 90"/>
              <a:gd name="T47" fmla="*/ 84 h 102"/>
              <a:gd name="T48" fmla="*/ 66 w 90"/>
              <a:gd name="T49" fmla="*/ 78 h 102"/>
              <a:gd name="T50" fmla="*/ 72 w 90"/>
              <a:gd name="T51" fmla="*/ 72 h 102"/>
              <a:gd name="T52" fmla="*/ 78 w 90"/>
              <a:gd name="T53" fmla="*/ 54 h 102"/>
              <a:gd name="T54" fmla="*/ 72 w 90"/>
              <a:gd name="T55" fmla="*/ 36 h 102"/>
              <a:gd name="T56" fmla="*/ 66 w 90"/>
              <a:gd name="T57" fmla="*/ 24 h 102"/>
              <a:gd name="T58" fmla="*/ 60 w 90"/>
              <a:gd name="T59" fmla="*/ 18 h 102"/>
              <a:gd name="T60" fmla="*/ 42 w 90"/>
              <a:gd name="T61" fmla="*/ 12 h 102"/>
              <a:gd name="T62" fmla="*/ 30 w 90"/>
              <a:gd name="T63" fmla="*/ 18 h 102"/>
              <a:gd name="T64" fmla="*/ 24 w 90"/>
              <a:gd name="T65" fmla="*/ 24 h 102"/>
              <a:gd name="T66" fmla="*/ 18 w 90"/>
              <a:gd name="T67" fmla="*/ 36 h 102"/>
              <a:gd name="T68" fmla="*/ 6 w 90"/>
              <a:gd name="T69" fmla="*/ 3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0" h="102">
                <a:moveTo>
                  <a:pt x="6" y="36"/>
                </a:moveTo>
                <a:lnTo>
                  <a:pt x="12" y="24"/>
                </a:lnTo>
                <a:lnTo>
                  <a:pt x="24" y="12"/>
                </a:lnTo>
                <a:lnTo>
                  <a:pt x="30" y="6"/>
                </a:lnTo>
                <a:lnTo>
                  <a:pt x="42" y="0"/>
                </a:lnTo>
                <a:lnTo>
                  <a:pt x="60" y="6"/>
                </a:lnTo>
                <a:lnTo>
                  <a:pt x="66" y="12"/>
                </a:lnTo>
                <a:lnTo>
                  <a:pt x="78" y="24"/>
                </a:lnTo>
                <a:lnTo>
                  <a:pt x="84" y="36"/>
                </a:lnTo>
                <a:lnTo>
                  <a:pt x="90" y="54"/>
                </a:lnTo>
                <a:lnTo>
                  <a:pt x="84" y="72"/>
                </a:lnTo>
                <a:lnTo>
                  <a:pt x="78" y="84"/>
                </a:lnTo>
                <a:lnTo>
                  <a:pt x="72" y="90"/>
                </a:lnTo>
                <a:lnTo>
                  <a:pt x="60" y="96"/>
                </a:lnTo>
                <a:lnTo>
                  <a:pt x="42" y="102"/>
                </a:lnTo>
                <a:lnTo>
                  <a:pt x="18" y="90"/>
                </a:lnTo>
                <a:lnTo>
                  <a:pt x="12" y="84"/>
                </a:lnTo>
                <a:lnTo>
                  <a:pt x="6" y="72"/>
                </a:lnTo>
                <a:lnTo>
                  <a:pt x="0" y="54"/>
                </a:lnTo>
                <a:lnTo>
                  <a:pt x="12" y="54"/>
                </a:lnTo>
                <a:lnTo>
                  <a:pt x="18" y="72"/>
                </a:lnTo>
                <a:lnTo>
                  <a:pt x="24" y="78"/>
                </a:lnTo>
                <a:lnTo>
                  <a:pt x="42" y="90"/>
                </a:lnTo>
                <a:lnTo>
                  <a:pt x="60" y="84"/>
                </a:lnTo>
                <a:lnTo>
                  <a:pt x="66" y="78"/>
                </a:lnTo>
                <a:lnTo>
                  <a:pt x="72" y="72"/>
                </a:lnTo>
                <a:lnTo>
                  <a:pt x="78" y="54"/>
                </a:lnTo>
                <a:lnTo>
                  <a:pt x="72" y="36"/>
                </a:lnTo>
                <a:lnTo>
                  <a:pt x="66" y="24"/>
                </a:lnTo>
                <a:lnTo>
                  <a:pt x="60" y="18"/>
                </a:lnTo>
                <a:lnTo>
                  <a:pt x="42" y="12"/>
                </a:lnTo>
                <a:lnTo>
                  <a:pt x="30" y="18"/>
                </a:lnTo>
                <a:lnTo>
                  <a:pt x="24" y="24"/>
                </a:lnTo>
                <a:lnTo>
                  <a:pt x="18" y="36"/>
                </a:lnTo>
                <a:lnTo>
                  <a:pt x="6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7" name="Freeform 129"/>
          <p:cNvSpPr>
            <a:spLocks/>
          </p:cNvSpPr>
          <p:nvPr/>
        </p:nvSpPr>
        <p:spPr bwMode="auto">
          <a:xfrm>
            <a:off x="1371600" y="990600"/>
            <a:ext cx="28575" cy="28575"/>
          </a:xfrm>
          <a:custGeom>
            <a:avLst/>
            <a:gdLst>
              <a:gd name="T0" fmla="*/ 0 w 18"/>
              <a:gd name="T1" fmla="*/ 18 h 18"/>
              <a:gd name="T2" fmla="*/ 6 w 18"/>
              <a:gd name="T3" fmla="*/ 0 h 18"/>
              <a:gd name="T4" fmla="*/ 18 w 18"/>
              <a:gd name="T5" fmla="*/ 0 h 18"/>
              <a:gd name="T6" fmla="*/ 12 w 18"/>
              <a:gd name="T7" fmla="*/ 18 h 18"/>
              <a:gd name="T8" fmla="*/ 0 w 1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0" y="18"/>
                </a:moveTo>
                <a:lnTo>
                  <a:pt x="6" y="0"/>
                </a:lnTo>
                <a:lnTo>
                  <a:pt x="18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8" name="Freeform 130"/>
          <p:cNvSpPr>
            <a:spLocks/>
          </p:cNvSpPr>
          <p:nvPr/>
        </p:nvSpPr>
        <p:spPr bwMode="auto">
          <a:xfrm rot="1581028">
            <a:off x="1562100" y="990600"/>
            <a:ext cx="190500" cy="190500"/>
          </a:xfrm>
          <a:custGeom>
            <a:avLst/>
            <a:gdLst>
              <a:gd name="T0" fmla="*/ 36 w 120"/>
              <a:gd name="T1" fmla="*/ 0 h 120"/>
              <a:gd name="T2" fmla="*/ 120 w 120"/>
              <a:gd name="T3" fmla="*/ 90 h 120"/>
              <a:gd name="T4" fmla="*/ 108 w 120"/>
              <a:gd name="T5" fmla="*/ 120 h 120"/>
              <a:gd name="T6" fmla="*/ 84 w 120"/>
              <a:gd name="T7" fmla="*/ 108 h 120"/>
              <a:gd name="T8" fmla="*/ 84 w 120"/>
              <a:gd name="T9" fmla="*/ 90 h 120"/>
              <a:gd name="T10" fmla="*/ 36 w 120"/>
              <a:gd name="T11" fmla="*/ 36 h 120"/>
              <a:gd name="T12" fmla="*/ 24 w 120"/>
              <a:gd name="T13" fmla="*/ 48 h 120"/>
              <a:gd name="T14" fmla="*/ 0 w 120"/>
              <a:gd name="T15" fmla="*/ 6 h 120"/>
              <a:gd name="T16" fmla="*/ 36 w 120"/>
              <a:gd name="T17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36" y="0"/>
                </a:moveTo>
                <a:lnTo>
                  <a:pt x="120" y="90"/>
                </a:lnTo>
                <a:lnTo>
                  <a:pt x="108" y="120"/>
                </a:lnTo>
                <a:lnTo>
                  <a:pt x="84" y="108"/>
                </a:lnTo>
                <a:lnTo>
                  <a:pt x="84" y="90"/>
                </a:lnTo>
                <a:lnTo>
                  <a:pt x="36" y="36"/>
                </a:lnTo>
                <a:lnTo>
                  <a:pt x="24" y="48"/>
                </a:lnTo>
                <a:lnTo>
                  <a:pt x="0" y="6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39" name="Freeform 131"/>
          <p:cNvSpPr>
            <a:spLocks/>
          </p:cNvSpPr>
          <p:nvPr/>
        </p:nvSpPr>
        <p:spPr bwMode="auto">
          <a:xfrm>
            <a:off x="1752600" y="1247775"/>
            <a:ext cx="295275" cy="142875"/>
          </a:xfrm>
          <a:custGeom>
            <a:avLst/>
            <a:gdLst>
              <a:gd name="T0" fmla="*/ 60 w 186"/>
              <a:gd name="T1" fmla="*/ 0 h 90"/>
              <a:gd name="T2" fmla="*/ 0 w 186"/>
              <a:gd name="T3" fmla="*/ 54 h 90"/>
              <a:gd name="T4" fmla="*/ 120 w 186"/>
              <a:gd name="T5" fmla="*/ 90 h 90"/>
              <a:gd name="T6" fmla="*/ 186 w 186"/>
              <a:gd name="T7" fmla="*/ 24 h 90"/>
              <a:gd name="T8" fmla="*/ 60 w 186"/>
              <a:gd name="T9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90">
                <a:moveTo>
                  <a:pt x="60" y="0"/>
                </a:moveTo>
                <a:lnTo>
                  <a:pt x="0" y="54"/>
                </a:lnTo>
                <a:lnTo>
                  <a:pt x="120" y="90"/>
                </a:lnTo>
                <a:lnTo>
                  <a:pt x="186" y="24"/>
                </a:lnTo>
                <a:lnTo>
                  <a:pt x="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0" name="Freeform 132"/>
          <p:cNvSpPr>
            <a:spLocks/>
          </p:cNvSpPr>
          <p:nvPr/>
        </p:nvSpPr>
        <p:spPr bwMode="auto">
          <a:xfrm>
            <a:off x="1743075" y="1228725"/>
            <a:ext cx="314325" cy="180975"/>
          </a:xfrm>
          <a:custGeom>
            <a:avLst/>
            <a:gdLst>
              <a:gd name="T0" fmla="*/ 6 w 198"/>
              <a:gd name="T1" fmla="*/ 60 h 114"/>
              <a:gd name="T2" fmla="*/ 120 w 198"/>
              <a:gd name="T3" fmla="*/ 96 h 114"/>
              <a:gd name="T4" fmla="*/ 174 w 198"/>
              <a:gd name="T5" fmla="*/ 42 h 114"/>
              <a:gd name="T6" fmla="*/ 66 w 198"/>
              <a:gd name="T7" fmla="*/ 18 h 114"/>
              <a:gd name="T8" fmla="*/ 66 w 198"/>
              <a:gd name="T9" fmla="*/ 0 h 114"/>
              <a:gd name="T10" fmla="*/ 192 w 198"/>
              <a:gd name="T11" fmla="*/ 24 h 114"/>
              <a:gd name="T12" fmla="*/ 198 w 198"/>
              <a:gd name="T13" fmla="*/ 42 h 114"/>
              <a:gd name="T14" fmla="*/ 132 w 198"/>
              <a:gd name="T15" fmla="*/ 108 h 114"/>
              <a:gd name="T16" fmla="*/ 126 w 198"/>
              <a:gd name="T17" fmla="*/ 114 h 114"/>
              <a:gd name="T18" fmla="*/ 6 w 198"/>
              <a:gd name="T19" fmla="*/ 78 h 114"/>
              <a:gd name="T20" fmla="*/ 0 w 198"/>
              <a:gd name="T21" fmla="*/ 60 h 114"/>
              <a:gd name="T22" fmla="*/ 6 w 198"/>
              <a:gd name="T23" fmla="*/ 6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8" h="114">
                <a:moveTo>
                  <a:pt x="6" y="60"/>
                </a:moveTo>
                <a:lnTo>
                  <a:pt x="120" y="96"/>
                </a:lnTo>
                <a:lnTo>
                  <a:pt x="174" y="42"/>
                </a:lnTo>
                <a:lnTo>
                  <a:pt x="66" y="18"/>
                </a:lnTo>
                <a:lnTo>
                  <a:pt x="66" y="0"/>
                </a:lnTo>
                <a:lnTo>
                  <a:pt x="192" y="24"/>
                </a:lnTo>
                <a:lnTo>
                  <a:pt x="198" y="42"/>
                </a:lnTo>
                <a:lnTo>
                  <a:pt x="132" y="108"/>
                </a:lnTo>
                <a:lnTo>
                  <a:pt x="126" y="114"/>
                </a:lnTo>
                <a:lnTo>
                  <a:pt x="6" y="78"/>
                </a:lnTo>
                <a:lnTo>
                  <a:pt x="0" y="60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1" name="Freeform 133"/>
          <p:cNvSpPr>
            <a:spLocks/>
          </p:cNvSpPr>
          <p:nvPr/>
        </p:nvSpPr>
        <p:spPr bwMode="auto">
          <a:xfrm>
            <a:off x="1743075" y="1228725"/>
            <a:ext cx="114300" cy="114300"/>
          </a:xfrm>
          <a:custGeom>
            <a:avLst/>
            <a:gdLst>
              <a:gd name="T0" fmla="*/ 72 w 72"/>
              <a:gd name="T1" fmla="*/ 18 h 72"/>
              <a:gd name="T2" fmla="*/ 12 w 72"/>
              <a:gd name="T3" fmla="*/ 72 h 72"/>
              <a:gd name="T4" fmla="*/ 0 w 72"/>
              <a:gd name="T5" fmla="*/ 60 h 72"/>
              <a:gd name="T6" fmla="*/ 60 w 72"/>
              <a:gd name="T7" fmla="*/ 6 h 72"/>
              <a:gd name="T8" fmla="*/ 66 w 72"/>
              <a:gd name="T9" fmla="*/ 0 h 72"/>
              <a:gd name="T10" fmla="*/ 72 w 72"/>
              <a:gd name="T11" fmla="*/ 1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72">
                <a:moveTo>
                  <a:pt x="72" y="18"/>
                </a:moveTo>
                <a:lnTo>
                  <a:pt x="12" y="72"/>
                </a:lnTo>
                <a:lnTo>
                  <a:pt x="0" y="60"/>
                </a:lnTo>
                <a:lnTo>
                  <a:pt x="60" y="6"/>
                </a:lnTo>
                <a:lnTo>
                  <a:pt x="66" y="0"/>
                </a:lnTo>
                <a:lnTo>
                  <a:pt x="72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2" name="Freeform 134"/>
          <p:cNvSpPr>
            <a:spLocks/>
          </p:cNvSpPr>
          <p:nvPr/>
        </p:nvSpPr>
        <p:spPr bwMode="auto">
          <a:xfrm>
            <a:off x="4476750" y="2390775"/>
            <a:ext cx="828675" cy="361950"/>
          </a:xfrm>
          <a:custGeom>
            <a:avLst/>
            <a:gdLst>
              <a:gd name="T0" fmla="*/ 6 w 522"/>
              <a:gd name="T1" fmla="*/ 90 h 228"/>
              <a:gd name="T2" fmla="*/ 18 w 522"/>
              <a:gd name="T3" fmla="*/ 72 h 228"/>
              <a:gd name="T4" fmla="*/ 24 w 522"/>
              <a:gd name="T5" fmla="*/ 66 h 228"/>
              <a:gd name="T6" fmla="*/ 84 w 522"/>
              <a:gd name="T7" fmla="*/ 30 h 228"/>
              <a:gd name="T8" fmla="*/ 120 w 522"/>
              <a:gd name="T9" fmla="*/ 18 h 228"/>
              <a:gd name="T10" fmla="*/ 168 w 522"/>
              <a:gd name="T11" fmla="*/ 6 h 228"/>
              <a:gd name="T12" fmla="*/ 216 w 522"/>
              <a:gd name="T13" fmla="*/ 0 h 228"/>
              <a:gd name="T14" fmla="*/ 312 w 522"/>
              <a:gd name="T15" fmla="*/ 0 h 228"/>
              <a:gd name="T16" fmla="*/ 360 w 522"/>
              <a:gd name="T17" fmla="*/ 6 h 228"/>
              <a:gd name="T18" fmla="*/ 444 w 522"/>
              <a:gd name="T19" fmla="*/ 30 h 228"/>
              <a:gd name="T20" fmla="*/ 474 w 522"/>
              <a:gd name="T21" fmla="*/ 48 h 228"/>
              <a:gd name="T22" fmla="*/ 498 w 522"/>
              <a:gd name="T23" fmla="*/ 66 h 228"/>
              <a:gd name="T24" fmla="*/ 504 w 522"/>
              <a:gd name="T25" fmla="*/ 72 h 228"/>
              <a:gd name="T26" fmla="*/ 516 w 522"/>
              <a:gd name="T27" fmla="*/ 90 h 228"/>
              <a:gd name="T28" fmla="*/ 522 w 522"/>
              <a:gd name="T29" fmla="*/ 114 h 228"/>
              <a:gd name="T30" fmla="*/ 516 w 522"/>
              <a:gd name="T31" fmla="*/ 138 h 228"/>
              <a:gd name="T32" fmla="*/ 504 w 522"/>
              <a:gd name="T33" fmla="*/ 156 h 228"/>
              <a:gd name="T34" fmla="*/ 498 w 522"/>
              <a:gd name="T35" fmla="*/ 162 h 228"/>
              <a:gd name="T36" fmla="*/ 474 w 522"/>
              <a:gd name="T37" fmla="*/ 180 h 228"/>
              <a:gd name="T38" fmla="*/ 444 w 522"/>
              <a:gd name="T39" fmla="*/ 198 h 228"/>
              <a:gd name="T40" fmla="*/ 360 w 522"/>
              <a:gd name="T41" fmla="*/ 222 h 228"/>
              <a:gd name="T42" fmla="*/ 312 w 522"/>
              <a:gd name="T43" fmla="*/ 228 h 228"/>
              <a:gd name="T44" fmla="*/ 216 w 522"/>
              <a:gd name="T45" fmla="*/ 228 h 228"/>
              <a:gd name="T46" fmla="*/ 168 w 522"/>
              <a:gd name="T47" fmla="*/ 222 h 228"/>
              <a:gd name="T48" fmla="*/ 120 w 522"/>
              <a:gd name="T49" fmla="*/ 210 h 228"/>
              <a:gd name="T50" fmla="*/ 84 w 522"/>
              <a:gd name="T51" fmla="*/ 198 h 228"/>
              <a:gd name="T52" fmla="*/ 24 w 522"/>
              <a:gd name="T53" fmla="*/ 162 h 228"/>
              <a:gd name="T54" fmla="*/ 18 w 522"/>
              <a:gd name="T55" fmla="*/ 156 h 228"/>
              <a:gd name="T56" fmla="*/ 6 w 522"/>
              <a:gd name="T57" fmla="*/ 138 h 228"/>
              <a:gd name="T58" fmla="*/ 0 w 522"/>
              <a:gd name="T59" fmla="*/ 114 h 228"/>
              <a:gd name="T60" fmla="*/ 12 w 522"/>
              <a:gd name="T61" fmla="*/ 114 h 228"/>
              <a:gd name="T62" fmla="*/ 18 w 522"/>
              <a:gd name="T63" fmla="*/ 138 h 228"/>
              <a:gd name="T64" fmla="*/ 30 w 522"/>
              <a:gd name="T65" fmla="*/ 150 h 228"/>
              <a:gd name="T66" fmla="*/ 84 w 522"/>
              <a:gd name="T67" fmla="*/ 186 h 228"/>
              <a:gd name="T68" fmla="*/ 120 w 522"/>
              <a:gd name="T69" fmla="*/ 198 h 228"/>
              <a:gd name="T70" fmla="*/ 168 w 522"/>
              <a:gd name="T71" fmla="*/ 210 h 228"/>
              <a:gd name="T72" fmla="*/ 216 w 522"/>
              <a:gd name="T73" fmla="*/ 216 h 228"/>
              <a:gd name="T74" fmla="*/ 312 w 522"/>
              <a:gd name="T75" fmla="*/ 216 h 228"/>
              <a:gd name="T76" fmla="*/ 360 w 522"/>
              <a:gd name="T77" fmla="*/ 210 h 228"/>
              <a:gd name="T78" fmla="*/ 444 w 522"/>
              <a:gd name="T79" fmla="*/ 186 h 228"/>
              <a:gd name="T80" fmla="*/ 474 w 522"/>
              <a:gd name="T81" fmla="*/ 168 h 228"/>
              <a:gd name="T82" fmla="*/ 492 w 522"/>
              <a:gd name="T83" fmla="*/ 156 h 228"/>
              <a:gd name="T84" fmla="*/ 504 w 522"/>
              <a:gd name="T85" fmla="*/ 138 h 228"/>
              <a:gd name="T86" fmla="*/ 510 w 522"/>
              <a:gd name="T87" fmla="*/ 114 h 228"/>
              <a:gd name="T88" fmla="*/ 504 w 522"/>
              <a:gd name="T89" fmla="*/ 90 h 228"/>
              <a:gd name="T90" fmla="*/ 492 w 522"/>
              <a:gd name="T91" fmla="*/ 78 h 228"/>
              <a:gd name="T92" fmla="*/ 474 w 522"/>
              <a:gd name="T93" fmla="*/ 60 h 228"/>
              <a:gd name="T94" fmla="*/ 444 w 522"/>
              <a:gd name="T95" fmla="*/ 42 h 228"/>
              <a:gd name="T96" fmla="*/ 360 w 522"/>
              <a:gd name="T97" fmla="*/ 18 h 228"/>
              <a:gd name="T98" fmla="*/ 312 w 522"/>
              <a:gd name="T99" fmla="*/ 12 h 228"/>
              <a:gd name="T100" fmla="*/ 216 w 522"/>
              <a:gd name="T101" fmla="*/ 12 h 228"/>
              <a:gd name="T102" fmla="*/ 168 w 522"/>
              <a:gd name="T103" fmla="*/ 18 h 228"/>
              <a:gd name="T104" fmla="*/ 120 w 522"/>
              <a:gd name="T105" fmla="*/ 30 h 228"/>
              <a:gd name="T106" fmla="*/ 84 w 522"/>
              <a:gd name="T107" fmla="*/ 42 h 228"/>
              <a:gd name="T108" fmla="*/ 30 w 522"/>
              <a:gd name="T109" fmla="*/ 78 h 228"/>
              <a:gd name="T110" fmla="*/ 18 w 522"/>
              <a:gd name="T111" fmla="*/ 90 h 228"/>
              <a:gd name="T112" fmla="*/ 6 w 522"/>
              <a:gd name="T113" fmla="*/ 9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2" h="228">
                <a:moveTo>
                  <a:pt x="6" y="90"/>
                </a:moveTo>
                <a:lnTo>
                  <a:pt x="18" y="72"/>
                </a:lnTo>
                <a:lnTo>
                  <a:pt x="24" y="66"/>
                </a:lnTo>
                <a:lnTo>
                  <a:pt x="84" y="30"/>
                </a:lnTo>
                <a:lnTo>
                  <a:pt x="120" y="18"/>
                </a:lnTo>
                <a:lnTo>
                  <a:pt x="168" y="6"/>
                </a:lnTo>
                <a:lnTo>
                  <a:pt x="216" y="0"/>
                </a:lnTo>
                <a:lnTo>
                  <a:pt x="312" y="0"/>
                </a:lnTo>
                <a:lnTo>
                  <a:pt x="360" y="6"/>
                </a:lnTo>
                <a:lnTo>
                  <a:pt x="444" y="30"/>
                </a:lnTo>
                <a:lnTo>
                  <a:pt x="474" y="48"/>
                </a:lnTo>
                <a:lnTo>
                  <a:pt x="498" y="66"/>
                </a:lnTo>
                <a:lnTo>
                  <a:pt x="504" y="72"/>
                </a:lnTo>
                <a:lnTo>
                  <a:pt x="516" y="90"/>
                </a:lnTo>
                <a:lnTo>
                  <a:pt x="522" y="114"/>
                </a:lnTo>
                <a:lnTo>
                  <a:pt x="516" y="138"/>
                </a:lnTo>
                <a:lnTo>
                  <a:pt x="504" y="156"/>
                </a:lnTo>
                <a:lnTo>
                  <a:pt x="498" y="162"/>
                </a:lnTo>
                <a:lnTo>
                  <a:pt x="474" y="180"/>
                </a:lnTo>
                <a:lnTo>
                  <a:pt x="444" y="198"/>
                </a:lnTo>
                <a:lnTo>
                  <a:pt x="360" y="222"/>
                </a:lnTo>
                <a:lnTo>
                  <a:pt x="312" y="228"/>
                </a:lnTo>
                <a:lnTo>
                  <a:pt x="216" y="228"/>
                </a:lnTo>
                <a:lnTo>
                  <a:pt x="168" y="222"/>
                </a:lnTo>
                <a:lnTo>
                  <a:pt x="120" y="210"/>
                </a:lnTo>
                <a:lnTo>
                  <a:pt x="84" y="198"/>
                </a:lnTo>
                <a:lnTo>
                  <a:pt x="24" y="162"/>
                </a:lnTo>
                <a:lnTo>
                  <a:pt x="18" y="156"/>
                </a:lnTo>
                <a:lnTo>
                  <a:pt x="6" y="138"/>
                </a:lnTo>
                <a:lnTo>
                  <a:pt x="0" y="114"/>
                </a:lnTo>
                <a:lnTo>
                  <a:pt x="12" y="114"/>
                </a:lnTo>
                <a:lnTo>
                  <a:pt x="18" y="138"/>
                </a:lnTo>
                <a:lnTo>
                  <a:pt x="30" y="150"/>
                </a:lnTo>
                <a:lnTo>
                  <a:pt x="84" y="186"/>
                </a:lnTo>
                <a:lnTo>
                  <a:pt x="120" y="198"/>
                </a:lnTo>
                <a:lnTo>
                  <a:pt x="168" y="210"/>
                </a:lnTo>
                <a:lnTo>
                  <a:pt x="216" y="216"/>
                </a:lnTo>
                <a:lnTo>
                  <a:pt x="312" y="216"/>
                </a:lnTo>
                <a:lnTo>
                  <a:pt x="360" y="210"/>
                </a:lnTo>
                <a:lnTo>
                  <a:pt x="444" y="186"/>
                </a:lnTo>
                <a:lnTo>
                  <a:pt x="474" y="168"/>
                </a:lnTo>
                <a:lnTo>
                  <a:pt x="492" y="156"/>
                </a:lnTo>
                <a:lnTo>
                  <a:pt x="504" y="138"/>
                </a:lnTo>
                <a:lnTo>
                  <a:pt x="510" y="114"/>
                </a:lnTo>
                <a:lnTo>
                  <a:pt x="504" y="90"/>
                </a:lnTo>
                <a:lnTo>
                  <a:pt x="492" y="78"/>
                </a:lnTo>
                <a:lnTo>
                  <a:pt x="474" y="60"/>
                </a:lnTo>
                <a:lnTo>
                  <a:pt x="444" y="42"/>
                </a:lnTo>
                <a:lnTo>
                  <a:pt x="360" y="18"/>
                </a:lnTo>
                <a:lnTo>
                  <a:pt x="312" y="12"/>
                </a:lnTo>
                <a:lnTo>
                  <a:pt x="216" y="12"/>
                </a:lnTo>
                <a:lnTo>
                  <a:pt x="168" y="18"/>
                </a:lnTo>
                <a:lnTo>
                  <a:pt x="120" y="30"/>
                </a:lnTo>
                <a:lnTo>
                  <a:pt x="84" y="42"/>
                </a:lnTo>
                <a:lnTo>
                  <a:pt x="30" y="78"/>
                </a:lnTo>
                <a:lnTo>
                  <a:pt x="18" y="90"/>
                </a:lnTo>
                <a:lnTo>
                  <a:pt x="6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3" name="Freeform 135"/>
          <p:cNvSpPr>
            <a:spLocks/>
          </p:cNvSpPr>
          <p:nvPr/>
        </p:nvSpPr>
        <p:spPr bwMode="auto">
          <a:xfrm>
            <a:off x="4476750" y="2533650"/>
            <a:ext cx="28575" cy="38100"/>
          </a:xfrm>
          <a:custGeom>
            <a:avLst/>
            <a:gdLst>
              <a:gd name="T0" fmla="*/ 0 w 18"/>
              <a:gd name="T1" fmla="*/ 24 h 24"/>
              <a:gd name="T2" fmla="*/ 6 w 18"/>
              <a:gd name="T3" fmla="*/ 0 h 24"/>
              <a:gd name="T4" fmla="*/ 18 w 18"/>
              <a:gd name="T5" fmla="*/ 0 h 24"/>
              <a:gd name="T6" fmla="*/ 12 w 18"/>
              <a:gd name="T7" fmla="*/ 24 h 24"/>
              <a:gd name="T8" fmla="*/ 0 w 18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4">
                <a:moveTo>
                  <a:pt x="0" y="24"/>
                </a:moveTo>
                <a:lnTo>
                  <a:pt x="6" y="0"/>
                </a:lnTo>
                <a:lnTo>
                  <a:pt x="18" y="0"/>
                </a:lnTo>
                <a:lnTo>
                  <a:pt x="12" y="24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4" name="Freeform 136"/>
          <p:cNvSpPr>
            <a:spLocks/>
          </p:cNvSpPr>
          <p:nvPr/>
        </p:nvSpPr>
        <p:spPr bwMode="auto">
          <a:xfrm>
            <a:off x="5238750" y="2295525"/>
            <a:ext cx="400050" cy="190500"/>
          </a:xfrm>
          <a:custGeom>
            <a:avLst/>
            <a:gdLst>
              <a:gd name="T0" fmla="*/ 12 w 252"/>
              <a:gd name="T1" fmla="*/ 36 h 120"/>
              <a:gd name="T2" fmla="*/ 18 w 252"/>
              <a:gd name="T3" fmla="*/ 30 h 120"/>
              <a:gd name="T4" fmla="*/ 42 w 252"/>
              <a:gd name="T5" fmla="*/ 18 h 120"/>
              <a:gd name="T6" fmla="*/ 78 w 252"/>
              <a:gd name="T7" fmla="*/ 6 h 120"/>
              <a:gd name="T8" fmla="*/ 126 w 252"/>
              <a:gd name="T9" fmla="*/ 0 h 120"/>
              <a:gd name="T10" fmla="*/ 174 w 252"/>
              <a:gd name="T11" fmla="*/ 6 h 120"/>
              <a:gd name="T12" fmla="*/ 210 w 252"/>
              <a:gd name="T13" fmla="*/ 18 h 120"/>
              <a:gd name="T14" fmla="*/ 234 w 252"/>
              <a:gd name="T15" fmla="*/ 30 h 120"/>
              <a:gd name="T16" fmla="*/ 240 w 252"/>
              <a:gd name="T17" fmla="*/ 36 h 120"/>
              <a:gd name="T18" fmla="*/ 252 w 252"/>
              <a:gd name="T19" fmla="*/ 60 h 120"/>
              <a:gd name="T20" fmla="*/ 240 w 252"/>
              <a:gd name="T21" fmla="*/ 84 h 120"/>
              <a:gd name="T22" fmla="*/ 234 w 252"/>
              <a:gd name="T23" fmla="*/ 90 h 120"/>
              <a:gd name="T24" fmla="*/ 210 w 252"/>
              <a:gd name="T25" fmla="*/ 102 h 120"/>
              <a:gd name="T26" fmla="*/ 174 w 252"/>
              <a:gd name="T27" fmla="*/ 114 h 120"/>
              <a:gd name="T28" fmla="*/ 126 w 252"/>
              <a:gd name="T29" fmla="*/ 120 h 120"/>
              <a:gd name="T30" fmla="*/ 78 w 252"/>
              <a:gd name="T31" fmla="*/ 114 h 120"/>
              <a:gd name="T32" fmla="*/ 42 w 252"/>
              <a:gd name="T33" fmla="*/ 102 h 120"/>
              <a:gd name="T34" fmla="*/ 18 w 252"/>
              <a:gd name="T35" fmla="*/ 90 h 120"/>
              <a:gd name="T36" fmla="*/ 12 w 252"/>
              <a:gd name="T37" fmla="*/ 84 h 120"/>
              <a:gd name="T38" fmla="*/ 0 w 252"/>
              <a:gd name="T39" fmla="*/ 60 h 120"/>
              <a:gd name="T40" fmla="*/ 12 w 252"/>
              <a:gd name="T41" fmla="*/ 60 h 120"/>
              <a:gd name="T42" fmla="*/ 24 w 252"/>
              <a:gd name="T43" fmla="*/ 78 h 120"/>
              <a:gd name="T44" fmla="*/ 42 w 252"/>
              <a:gd name="T45" fmla="*/ 90 h 120"/>
              <a:gd name="T46" fmla="*/ 78 w 252"/>
              <a:gd name="T47" fmla="*/ 102 h 120"/>
              <a:gd name="T48" fmla="*/ 126 w 252"/>
              <a:gd name="T49" fmla="*/ 108 h 120"/>
              <a:gd name="T50" fmla="*/ 174 w 252"/>
              <a:gd name="T51" fmla="*/ 102 h 120"/>
              <a:gd name="T52" fmla="*/ 210 w 252"/>
              <a:gd name="T53" fmla="*/ 90 h 120"/>
              <a:gd name="T54" fmla="*/ 228 w 252"/>
              <a:gd name="T55" fmla="*/ 78 h 120"/>
              <a:gd name="T56" fmla="*/ 240 w 252"/>
              <a:gd name="T57" fmla="*/ 60 h 120"/>
              <a:gd name="T58" fmla="*/ 228 w 252"/>
              <a:gd name="T59" fmla="*/ 42 h 120"/>
              <a:gd name="T60" fmla="*/ 210 w 252"/>
              <a:gd name="T61" fmla="*/ 30 h 120"/>
              <a:gd name="T62" fmla="*/ 174 w 252"/>
              <a:gd name="T63" fmla="*/ 18 h 120"/>
              <a:gd name="T64" fmla="*/ 126 w 252"/>
              <a:gd name="T65" fmla="*/ 12 h 120"/>
              <a:gd name="T66" fmla="*/ 78 w 252"/>
              <a:gd name="T67" fmla="*/ 18 h 120"/>
              <a:gd name="T68" fmla="*/ 42 w 252"/>
              <a:gd name="T69" fmla="*/ 30 h 120"/>
              <a:gd name="T70" fmla="*/ 18 w 252"/>
              <a:gd name="T71" fmla="*/ 42 h 120"/>
              <a:gd name="T72" fmla="*/ 12 w 252"/>
              <a:gd name="T73" fmla="*/ 3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2" h="120">
                <a:moveTo>
                  <a:pt x="12" y="36"/>
                </a:moveTo>
                <a:lnTo>
                  <a:pt x="18" y="30"/>
                </a:lnTo>
                <a:lnTo>
                  <a:pt x="42" y="18"/>
                </a:lnTo>
                <a:lnTo>
                  <a:pt x="78" y="6"/>
                </a:lnTo>
                <a:lnTo>
                  <a:pt x="126" y="0"/>
                </a:lnTo>
                <a:lnTo>
                  <a:pt x="174" y="6"/>
                </a:lnTo>
                <a:lnTo>
                  <a:pt x="210" y="18"/>
                </a:lnTo>
                <a:lnTo>
                  <a:pt x="234" y="30"/>
                </a:lnTo>
                <a:lnTo>
                  <a:pt x="240" y="36"/>
                </a:lnTo>
                <a:lnTo>
                  <a:pt x="252" y="60"/>
                </a:lnTo>
                <a:lnTo>
                  <a:pt x="240" y="84"/>
                </a:lnTo>
                <a:lnTo>
                  <a:pt x="234" y="90"/>
                </a:lnTo>
                <a:lnTo>
                  <a:pt x="210" y="102"/>
                </a:lnTo>
                <a:lnTo>
                  <a:pt x="174" y="114"/>
                </a:lnTo>
                <a:lnTo>
                  <a:pt x="126" y="120"/>
                </a:lnTo>
                <a:lnTo>
                  <a:pt x="78" y="114"/>
                </a:lnTo>
                <a:lnTo>
                  <a:pt x="42" y="102"/>
                </a:lnTo>
                <a:lnTo>
                  <a:pt x="18" y="90"/>
                </a:lnTo>
                <a:lnTo>
                  <a:pt x="12" y="84"/>
                </a:lnTo>
                <a:lnTo>
                  <a:pt x="0" y="60"/>
                </a:lnTo>
                <a:lnTo>
                  <a:pt x="12" y="60"/>
                </a:lnTo>
                <a:lnTo>
                  <a:pt x="24" y="78"/>
                </a:lnTo>
                <a:lnTo>
                  <a:pt x="42" y="90"/>
                </a:lnTo>
                <a:lnTo>
                  <a:pt x="78" y="102"/>
                </a:lnTo>
                <a:lnTo>
                  <a:pt x="126" y="108"/>
                </a:lnTo>
                <a:lnTo>
                  <a:pt x="174" y="102"/>
                </a:lnTo>
                <a:lnTo>
                  <a:pt x="210" y="90"/>
                </a:lnTo>
                <a:lnTo>
                  <a:pt x="228" y="78"/>
                </a:lnTo>
                <a:lnTo>
                  <a:pt x="240" y="60"/>
                </a:lnTo>
                <a:lnTo>
                  <a:pt x="228" y="42"/>
                </a:lnTo>
                <a:lnTo>
                  <a:pt x="210" y="30"/>
                </a:lnTo>
                <a:lnTo>
                  <a:pt x="174" y="18"/>
                </a:lnTo>
                <a:lnTo>
                  <a:pt x="126" y="12"/>
                </a:lnTo>
                <a:lnTo>
                  <a:pt x="78" y="18"/>
                </a:lnTo>
                <a:lnTo>
                  <a:pt x="42" y="30"/>
                </a:lnTo>
                <a:lnTo>
                  <a:pt x="18" y="42"/>
                </a:lnTo>
                <a:lnTo>
                  <a:pt x="12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5" name="Freeform 137"/>
          <p:cNvSpPr>
            <a:spLocks/>
          </p:cNvSpPr>
          <p:nvPr/>
        </p:nvSpPr>
        <p:spPr bwMode="auto">
          <a:xfrm>
            <a:off x="5238750" y="2352675"/>
            <a:ext cx="38100" cy="38100"/>
          </a:xfrm>
          <a:custGeom>
            <a:avLst/>
            <a:gdLst>
              <a:gd name="T0" fmla="*/ 0 w 24"/>
              <a:gd name="T1" fmla="*/ 24 h 24"/>
              <a:gd name="T2" fmla="*/ 12 w 24"/>
              <a:gd name="T3" fmla="*/ 0 h 24"/>
              <a:gd name="T4" fmla="*/ 24 w 24"/>
              <a:gd name="T5" fmla="*/ 0 h 24"/>
              <a:gd name="T6" fmla="*/ 12 w 24"/>
              <a:gd name="T7" fmla="*/ 24 h 24"/>
              <a:gd name="T8" fmla="*/ 0 w 24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0" y="24"/>
                </a:moveTo>
                <a:lnTo>
                  <a:pt x="12" y="0"/>
                </a:lnTo>
                <a:lnTo>
                  <a:pt x="24" y="0"/>
                </a:lnTo>
                <a:lnTo>
                  <a:pt x="12" y="24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6" name="Freeform 138"/>
          <p:cNvSpPr>
            <a:spLocks/>
          </p:cNvSpPr>
          <p:nvPr/>
        </p:nvSpPr>
        <p:spPr bwMode="auto">
          <a:xfrm>
            <a:off x="5353050" y="2238375"/>
            <a:ext cx="190500" cy="85725"/>
          </a:xfrm>
          <a:custGeom>
            <a:avLst/>
            <a:gdLst>
              <a:gd name="T0" fmla="*/ 0 w 120"/>
              <a:gd name="T1" fmla="*/ 24 h 54"/>
              <a:gd name="T2" fmla="*/ 18 w 120"/>
              <a:gd name="T3" fmla="*/ 6 h 54"/>
              <a:gd name="T4" fmla="*/ 36 w 120"/>
              <a:gd name="T5" fmla="*/ 0 h 54"/>
              <a:gd name="T6" fmla="*/ 84 w 120"/>
              <a:gd name="T7" fmla="*/ 0 h 54"/>
              <a:gd name="T8" fmla="*/ 102 w 120"/>
              <a:gd name="T9" fmla="*/ 6 h 54"/>
              <a:gd name="T10" fmla="*/ 120 w 120"/>
              <a:gd name="T11" fmla="*/ 24 h 54"/>
              <a:gd name="T12" fmla="*/ 114 w 120"/>
              <a:gd name="T13" fmla="*/ 36 h 54"/>
              <a:gd name="T14" fmla="*/ 102 w 120"/>
              <a:gd name="T15" fmla="*/ 48 h 54"/>
              <a:gd name="T16" fmla="*/ 84 w 120"/>
              <a:gd name="T17" fmla="*/ 54 h 54"/>
              <a:gd name="T18" fmla="*/ 36 w 120"/>
              <a:gd name="T19" fmla="*/ 54 h 54"/>
              <a:gd name="T20" fmla="*/ 18 w 120"/>
              <a:gd name="T21" fmla="*/ 48 h 54"/>
              <a:gd name="T22" fmla="*/ 6 w 120"/>
              <a:gd name="T23" fmla="*/ 36 h 54"/>
              <a:gd name="T24" fmla="*/ 0 w 120"/>
              <a:gd name="T25" fmla="*/ 2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54">
                <a:moveTo>
                  <a:pt x="0" y="24"/>
                </a:moveTo>
                <a:lnTo>
                  <a:pt x="18" y="6"/>
                </a:lnTo>
                <a:lnTo>
                  <a:pt x="36" y="0"/>
                </a:lnTo>
                <a:lnTo>
                  <a:pt x="84" y="0"/>
                </a:lnTo>
                <a:lnTo>
                  <a:pt x="102" y="6"/>
                </a:lnTo>
                <a:lnTo>
                  <a:pt x="120" y="24"/>
                </a:lnTo>
                <a:lnTo>
                  <a:pt x="114" y="36"/>
                </a:lnTo>
                <a:lnTo>
                  <a:pt x="102" y="48"/>
                </a:lnTo>
                <a:lnTo>
                  <a:pt x="84" y="54"/>
                </a:lnTo>
                <a:lnTo>
                  <a:pt x="36" y="54"/>
                </a:lnTo>
                <a:lnTo>
                  <a:pt x="18" y="48"/>
                </a:lnTo>
                <a:lnTo>
                  <a:pt x="6" y="36"/>
                </a:lnTo>
                <a:lnTo>
                  <a:pt x="0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7" name="Freeform 139"/>
          <p:cNvSpPr>
            <a:spLocks/>
          </p:cNvSpPr>
          <p:nvPr/>
        </p:nvSpPr>
        <p:spPr bwMode="auto">
          <a:xfrm>
            <a:off x="5343525" y="2228850"/>
            <a:ext cx="209550" cy="104775"/>
          </a:xfrm>
          <a:custGeom>
            <a:avLst/>
            <a:gdLst>
              <a:gd name="T0" fmla="*/ 18 w 132"/>
              <a:gd name="T1" fmla="*/ 12 h 66"/>
              <a:gd name="T2" fmla="*/ 24 w 132"/>
              <a:gd name="T3" fmla="*/ 6 h 66"/>
              <a:gd name="T4" fmla="*/ 42 w 132"/>
              <a:gd name="T5" fmla="*/ 0 h 66"/>
              <a:gd name="T6" fmla="*/ 90 w 132"/>
              <a:gd name="T7" fmla="*/ 0 h 66"/>
              <a:gd name="T8" fmla="*/ 108 w 132"/>
              <a:gd name="T9" fmla="*/ 6 h 66"/>
              <a:gd name="T10" fmla="*/ 114 w 132"/>
              <a:gd name="T11" fmla="*/ 12 h 66"/>
              <a:gd name="T12" fmla="*/ 132 w 132"/>
              <a:gd name="T13" fmla="*/ 30 h 66"/>
              <a:gd name="T14" fmla="*/ 126 w 132"/>
              <a:gd name="T15" fmla="*/ 42 h 66"/>
              <a:gd name="T16" fmla="*/ 114 w 132"/>
              <a:gd name="T17" fmla="*/ 54 h 66"/>
              <a:gd name="T18" fmla="*/ 108 w 132"/>
              <a:gd name="T19" fmla="*/ 60 h 66"/>
              <a:gd name="T20" fmla="*/ 90 w 132"/>
              <a:gd name="T21" fmla="*/ 66 h 66"/>
              <a:gd name="T22" fmla="*/ 42 w 132"/>
              <a:gd name="T23" fmla="*/ 66 h 66"/>
              <a:gd name="T24" fmla="*/ 24 w 132"/>
              <a:gd name="T25" fmla="*/ 60 h 66"/>
              <a:gd name="T26" fmla="*/ 18 w 132"/>
              <a:gd name="T27" fmla="*/ 54 h 66"/>
              <a:gd name="T28" fmla="*/ 6 w 132"/>
              <a:gd name="T29" fmla="*/ 42 h 66"/>
              <a:gd name="T30" fmla="*/ 0 w 132"/>
              <a:gd name="T31" fmla="*/ 30 h 66"/>
              <a:gd name="T32" fmla="*/ 12 w 132"/>
              <a:gd name="T33" fmla="*/ 30 h 66"/>
              <a:gd name="T34" fmla="*/ 18 w 132"/>
              <a:gd name="T35" fmla="*/ 42 h 66"/>
              <a:gd name="T36" fmla="*/ 24 w 132"/>
              <a:gd name="T37" fmla="*/ 48 h 66"/>
              <a:gd name="T38" fmla="*/ 42 w 132"/>
              <a:gd name="T39" fmla="*/ 54 h 66"/>
              <a:gd name="T40" fmla="*/ 90 w 132"/>
              <a:gd name="T41" fmla="*/ 54 h 66"/>
              <a:gd name="T42" fmla="*/ 108 w 132"/>
              <a:gd name="T43" fmla="*/ 48 h 66"/>
              <a:gd name="T44" fmla="*/ 114 w 132"/>
              <a:gd name="T45" fmla="*/ 42 h 66"/>
              <a:gd name="T46" fmla="*/ 120 w 132"/>
              <a:gd name="T47" fmla="*/ 30 h 66"/>
              <a:gd name="T48" fmla="*/ 108 w 132"/>
              <a:gd name="T49" fmla="*/ 18 h 66"/>
              <a:gd name="T50" fmla="*/ 90 w 132"/>
              <a:gd name="T51" fmla="*/ 12 h 66"/>
              <a:gd name="T52" fmla="*/ 42 w 132"/>
              <a:gd name="T53" fmla="*/ 12 h 66"/>
              <a:gd name="T54" fmla="*/ 24 w 132"/>
              <a:gd name="T55" fmla="*/ 18 h 66"/>
              <a:gd name="T56" fmla="*/ 18 w 132"/>
              <a:gd name="T57" fmla="*/ 1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2" h="66">
                <a:moveTo>
                  <a:pt x="18" y="12"/>
                </a:moveTo>
                <a:lnTo>
                  <a:pt x="24" y="6"/>
                </a:lnTo>
                <a:lnTo>
                  <a:pt x="42" y="0"/>
                </a:lnTo>
                <a:lnTo>
                  <a:pt x="90" y="0"/>
                </a:lnTo>
                <a:lnTo>
                  <a:pt x="108" y="6"/>
                </a:lnTo>
                <a:lnTo>
                  <a:pt x="114" y="12"/>
                </a:lnTo>
                <a:lnTo>
                  <a:pt x="132" y="30"/>
                </a:lnTo>
                <a:lnTo>
                  <a:pt x="126" y="42"/>
                </a:lnTo>
                <a:lnTo>
                  <a:pt x="114" y="54"/>
                </a:lnTo>
                <a:lnTo>
                  <a:pt x="108" y="60"/>
                </a:lnTo>
                <a:lnTo>
                  <a:pt x="90" y="66"/>
                </a:lnTo>
                <a:lnTo>
                  <a:pt x="42" y="66"/>
                </a:lnTo>
                <a:lnTo>
                  <a:pt x="24" y="60"/>
                </a:lnTo>
                <a:lnTo>
                  <a:pt x="18" y="54"/>
                </a:lnTo>
                <a:lnTo>
                  <a:pt x="6" y="42"/>
                </a:lnTo>
                <a:lnTo>
                  <a:pt x="0" y="30"/>
                </a:lnTo>
                <a:lnTo>
                  <a:pt x="12" y="30"/>
                </a:lnTo>
                <a:lnTo>
                  <a:pt x="18" y="42"/>
                </a:lnTo>
                <a:lnTo>
                  <a:pt x="24" y="48"/>
                </a:lnTo>
                <a:lnTo>
                  <a:pt x="42" y="54"/>
                </a:lnTo>
                <a:lnTo>
                  <a:pt x="90" y="54"/>
                </a:lnTo>
                <a:lnTo>
                  <a:pt x="108" y="48"/>
                </a:lnTo>
                <a:lnTo>
                  <a:pt x="114" y="42"/>
                </a:lnTo>
                <a:lnTo>
                  <a:pt x="120" y="30"/>
                </a:lnTo>
                <a:lnTo>
                  <a:pt x="108" y="18"/>
                </a:lnTo>
                <a:lnTo>
                  <a:pt x="90" y="12"/>
                </a:lnTo>
                <a:lnTo>
                  <a:pt x="42" y="12"/>
                </a:lnTo>
                <a:lnTo>
                  <a:pt x="24" y="18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8" name="Freeform 140"/>
          <p:cNvSpPr>
            <a:spLocks/>
          </p:cNvSpPr>
          <p:nvPr/>
        </p:nvSpPr>
        <p:spPr bwMode="auto">
          <a:xfrm>
            <a:off x="5343525" y="2247900"/>
            <a:ext cx="47625" cy="28575"/>
          </a:xfrm>
          <a:custGeom>
            <a:avLst/>
            <a:gdLst>
              <a:gd name="T0" fmla="*/ 0 w 30"/>
              <a:gd name="T1" fmla="*/ 18 h 18"/>
              <a:gd name="T2" fmla="*/ 18 w 30"/>
              <a:gd name="T3" fmla="*/ 0 h 18"/>
              <a:gd name="T4" fmla="*/ 30 w 30"/>
              <a:gd name="T5" fmla="*/ 0 h 18"/>
              <a:gd name="T6" fmla="*/ 12 w 30"/>
              <a:gd name="T7" fmla="*/ 18 h 18"/>
              <a:gd name="T8" fmla="*/ 0 w 3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8">
                <a:moveTo>
                  <a:pt x="0" y="18"/>
                </a:moveTo>
                <a:lnTo>
                  <a:pt x="18" y="0"/>
                </a:lnTo>
                <a:lnTo>
                  <a:pt x="30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49" name="Freeform 141"/>
          <p:cNvSpPr>
            <a:spLocks/>
          </p:cNvSpPr>
          <p:nvPr/>
        </p:nvSpPr>
        <p:spPr bwMode="auto">
          <a:xfrm>
            <a:off x="5343525" y="2286000"/>
            <a:ext cx="200025" cy="142875"/>
          </a:xfrm>
          <a:custGeom>
            <a:avLst/>
            <a:gdLst>
              <a:gd name="T0" fmla="*/ 12 w 126"/>
              <a:gd name="T1" fmla="*/ 0 h 90"/>
              <a:gd name="T2" fmla="*/ 24 w 126"/>
              <a:gd name="T3" fmla="*/ 72 h 90"/>
              <a:gd name="T4" fmla="*/ 42 w 126"/>
              <a:gd name="T5" fmla="*/ 78 h 90"/>
              <a:gd name="T6" fmla="*/ 78 w 126"/>
              <a:gd name="T7" fmla="*/ 78 h 90"/>
              <a:gd name="T8" fmla="*/ 102 w 126"/>
              <a:gd name="T9" fmla="*/ 66 h 90"/>
              <a:gd name="T10" fmla="*/ 114 w 126"/>
              <a:gd name="T11" fmla="*/ 0 h 90"/>
              <a:gd name="T12" fmla="*/ 126 w 126"/>
              <a:gd name="T13" fmla="*/ 0 h 90"/>
              <a:gd name="T14" fmla="*/ 114 w 126"/>
              <a:gd name="T15" fmla="*/ 72 h 90"/>
              <a:gd name="T16" fmla="*/ 108 w 126"/>
              <a:gd name="T17" fmla="*/ 78 h 90"/>
              <a:gd name="T18" fmla="*/ 78 w 126"/>
              <a:gd name="T19" fmla="*/ 90 h 90"/>
              <a:gd name="T20" fmla="*/ 42 w 126"/>
              <a:gd name="T21" fmla="*/ 90 h 90"/>
              <a:gd name="T22" fmla="*/ 18 w 126"/>
              <a:gd name="T23" fmla="*/ 84 h 90"/>
              <a:gd name="T24" fmla="*/ 12 w 126"/>
              <a:gd name="T25" fmla="*/ 78 h 90"/>
              <a:gd name="T26" fmla="*/ 0 w 126"/>
              <a:gd name="T27" fmla="*/ 0 h 90"/>
              <a:gd name="T28" fmla="*/ 12 w 126"/>
              <a:gd name="T29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6" h="90">
                <a:moveTo>
                  <a:pt x="12" y="0"/>
                </a:moveTo>
                <a:lnTo>
                  <a:pt x="24" y="72"/>
                </a:lnTo>
                <a:lnTo>
                  <a:pt x="42" y="78"/>
                </a:lnTo>
                <a:lnTo>
                  <a:pt x="78" y="78"/>
                </a:lnTo>
                <a:lnTo>
                  <a:pt x="102" y="66"/>
                </a:lnTo>
                <a:lnTo>
                  <a:pt x="114" y="0"/>
                </a:lnTo>
                <a:lnTo>
                  <a:pt x="126" y="0"/>
                </a:lnTo>
                <a:lnTo>
                  <a:pt x="114" y="72"/>
                </a:lnTo>
                <a:lnTo>
                  <a:pt x="108" y="78"/>
                </a:lnTo>
                <a:lnTo>
                  <a:pt x="78" y="90"/>
                </a:lnTo>
                <a:lnTo>
                  <a:pt x="42" y="90"/>
                </a:lnTo>
                <a:lnTo>
                  <a:pt x="18" y="84"/>
                </a:lnTo>
                <a:lnTo>
                  <a:pt x="12" y="78"/>
                </a:lnTo>
                <a:lnTo>
                  <a:pt x="0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0" name="Freeform 142"/>
          <p:cNvSpPr>
            <a:spLocks/>
          </p:cNvSpPr>
          <p:nvPr/>
        </p:nvSpPr>
        <p:spPr bwMode="auto">
          <a:xfrm>
            <a:off x="4600575" y="2447925"/>
            <a:ext cx="581025" cy="247650"/>
          </a:xfrm>
          <a:custGeom>
            <a:avLst/>
            <a:gdLst>
              <a:gd name="T0" fmla="*/ 6 w 366"/>
              <a:gd name="T1" fmla="*/ 60 h 156"/>
              <a:gd name="T2" fmla="*/ 12 w 366"/>
              <a:gd name="T3" fmla="*/ 48 h 156"/>
              <a:gd name="T4" fmla="*/ 18 w 366"/>
              <a:gd name="T5" fmla="*/ 42 h 156"/>
              <a:gd name="T6" fmla="*/ 36 w 366"/>
              <a:gd name="T7" fmla="*/ 30 h 156"/>
              <a:gd name="T8" fmla="*/ 60 w 366"/>
              <a:gd name="T9" fmla="*/ 18 h 156"/>
              <a:gd name="T10" fmla="*/ 120 w 366"/>
              <a:gd name="T11" fmla="*/ 6 h 156"/>
              <a:gd name="T12" fmla="*/ 186 w 366"/>
              <a:gd name="T13" fmla="*/ 0 h 156"/>
              <a:gd name="T14" fmla="*/ 252 w 366"/>
              <a:gd name="T15" fmla="*/ 6 h 156"/>
              <a:gd name="T16" fmla="*/ 312 w 366"/>
              <a:gd name="T17" fmla="*/ 18 h 156"/>
              <a:gd name="T18" fmla="*/ 348 w 366"/>
              <a:gd name="T19" fmla="*/ 42 h 156"/>
              <a:gd name="T20" fmla="*/ 354 w 366"/>
              <a:gd name="T21" fmla="*/ 48 h 156"/>
              <a:gd name="T22" fmla="*/ 360 w 366"/>
              <a:gd name="T23" fmla="*/ 60 h 156"/>
              <a:gd name="T24" fmla="*/ 366 w 366"/>
              <a:gd name="T25" fmla="*/ 78 h 156"/>
              <a:gd name="T26" fmla="*/ 360 w 366"/>
              <a:gd name="T27" fmla="*/ 96 h 156"/>
              <a:gd name="T28" fmla="*/ 354 w 366"/>
              <a:gd name="T29" fmla="*/ 108 h 156"/>
              <a:gd name="T30" fmla="*/ 348 w 366"/>
              <a:gd name="T31" fmla="*/ 114 h 156"/>
              <a:gd name="T32" fmla="*/ 312 w 366"/>
              <a:gd name="T33" fmla="*/ 138 h 156"/>
              <a:gd name="T34" fmla="*/ 252 w 366"/>
              <a:gd name="T35" fmla="*/ 150 h 156"/>
              <a:gd name="T36" fmla="*/ 186 w 366"/>
              <a:gd name="T37" fmla="*/ 156 h 156"/>
              <a:gd name="T38" fmla="*/ 120 w 366"/>
              <a:gd name="T39" fmla="*/ 150 h 156"/>
              <a:gd name="T40" fmla="*/ 60 w 366"/>
              <a:gd name="T41" fmla="*/ 138 h 156"/>
              <a:gd name="T42" fmla="*/ 36 w 366"/>
              <a:gd name="T43" fmla="*/ 126 h 156"/>
              <a:gd name="T44" fmla="*/ 18 w 366"/>
              <a:gd name="T45" fmla="*/ 114 h 156"/>
              <a:gd name="T46" fmla="*/ 12 w 366"/>
              <a:gd name="T47" fmla="*/ 108 h 156"/>
              <a:gd name="T48" fmla="*/ 6 w 366"/>
              <a:gd name="T49" fmla="*/ 96 h 156"/>
              <a:gd name="T50" fmla="*/ 0 w 366"/>
              <a:gd name="T51" fmla="*/ 78 h 156"/>
              <a:gd name="T52" fmla="*/ 12 w 366"/>
              <a:gd name="T53" fmla="*/ 78 h 156"/>
              <a:gd name="T54" fmla="*/ 18 w 366"/>
              <a:gd name="T55" fmla="*/ 96 h 156"/>
              <a:gd name="T56" fmla="*/ 24 w 366"/>
              <a:gd name="T57" fmla="*/ 108 h 156"/>
              <a:gd name="T58" fmla="*/ 36 w 366"/>
              <a:gd name="T59" fmla="*/ 114 h 156"/>
              <a:gd name="T60" fmla="*/ 60 w 366"/>
              <a:gd name="T61" fmla="*/ 126 h 156"/>
              <a:gd name="T62" fmla="*/ 120 w 366"/>
              <a:gd name="T63" fmla="*/ 138 h 156"/>
              <a:gd name="T64" fmla="*/ 186 w 366"/>
              <a:gd name="T65" fmla="*/ 144 h 156"/>
              <a:gd name="T66" fmla="*/ 252 w 366"/>
              <a:gd name="T67" fmla="*/ 138 h 156"/>
              <a:gd name="T68" fmla="*/ 312 w 366"/>
              <a:gd name="T69" fmla="*/ 126 h 156"/>
              <a:gd name="T70" fmla="*/ 342 w 366"/>
              <a:gd name="T71" fmla="*/ 108 h 156"/>
              <a:gd name="T72" fmla="*/ 348 w 366"/>
              <a:gd name="T73" fmla="*/ 96 h 156"/>
              <a:gd name="T74" fmla="*/ 354 w 366"/>
              <a:gd name="T75" fmla="*/ 78 h 156"/>
              <a:gd name="T76" fmla="*/ 348 w 366"/>
              <a:gd name="T77" fmla="*/ 60 h 156"/>
              <a:gd name="T78" fmla="*/ 342 w 366"/>
              <a:gd name="T79" fmla="*/ 48 h 156"/>
              <a:gd name="T80" fmla="*/ 312 w 366"/>
              <a:gd name="T81" fmla="*/ 30 h 156"/>
              <a:gd name="T82" fmla="*/ 252 w 366"/>
              <a:gd name="T83" fmla="*/ 18 h 156"/>
              <a:gd name="T84" fmla="*/ 186 w 366"/>
              <a:gd name="T85" fmla="*/ 12 h 156"/>
              <a:gd name="T86" fmla="*/ 120 w 366"/>
              <a:gd name="T87" fmla="*/ 18 h 156"/>
              <a:gd name="T88" fmla="*/ 60 w 366"/>
              <a:gd name="T89" fmla="*/ 30 h 156"/>
              <a:gd name="T90" fmla="*/ 36 w 366"/>
              <a:gd name="T91" fmla="*/ 42 h 156"/>
              <a:gd name="T92" fmla="*/ 24 w 366"/>
              <a:gd name="T93" fmla="*/ 54 h 156"/>
              <a:gd name="T94" fmla="*/ 18 w 366"/>
              <a:gd name="T95" fmla="*/ 60 h 156"/>
              <a:gd name="T96" fmla="*/ 6 w 366"/>
              <a:gd name="T97" fmla="*/ 6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6" h="156">
                <a:moveTo>
                  <a:pt x="6" y="60"/>
                </a:moveTo>
                <a:lnTo>
                  <a:pt x="12" y="48"/>
                </a:lnTo>
                <a:lnTo>
                  <a:pt x="18" y="42"/>
                </a:lnTo>
                <a:lnTo>
                  <a:pt x="36" y="30"/>
                </a:lnTo>
                <a:lnTo>
                  <a:pt x="60" y="18"/>
                </a:lnTo>
                <a:lnTo>
                  <a:pt x="120" y="6"/>
                </a:lnTo>
                <a:lnTo>
                  <a:pt x="186" y="0"/>
                </a:lnTo>
                <a:lnTo>
                  <a:pt x="252" y="6"/>
                </a:lnTo>
                <a:lnTo>
                  <a:pt x="312" y="18"/>
                </a:lnTo>
                <a:lnTo>
                  <a:pt x="348" y="42"/>
                </a:lnTo>
                <a:lnTo>
                  <a:pt x="354" y="48"/>
                </a:lnTo>
                <a:lnTo>
                  <a:pt x="360" y="60"/>
                </a:lnTo>
                <a:lnTo>
                  <a:pt x="366" y="78"/>
                </a:lnTo>
                <a:lnTo>
                  <a:pt x="360" y="96"/>
                </a:lnTo>
                <a:lnTo>
                  <a:pt x="354" y="108"/>
                </a:lnTo>
                <a:lnTo>
                  <a:pt x="348" y="114"/>
                </a:lnTo>
                <a:lnTo>
                  <a:pt x="312" y="138"/>
                </a:lnTo>
                <a:lnTo>
                  <a:pt x="252" y="150"/>
                </a:lnTo>
                <a:lnTo>
                  <a:pt x="186" y="156"/>
                </a:lnTo>
                <a:lnTo>
                  <a:pt x="120" y="150"/>
                </a:lnTo>
                <a:lnTo>
                  <a:pt x="60" y="138"/>
                </a:lnTo>
                <a:lnTo>
                  <a:pt x="36" y="126"/>
                </a:lnTo>
                <a:lnTo>
                  <a:pt x="18" y="114"/>
                </a:lnTo>
                <a:lnTo>
                  <a:pt x="12" y="108"/>
                </a:lnTo>
                <a:lnTo>
                  <a:pt x="6" y="96"/>
                </a:lnTo>
                <a:lnTo>
                  <a:pt x="0" y="78"/>
                </a:lnTo>
                <a:lnTo>
                  <a:pt x="12" y="78"/>
                </a:lnTo>
                <a:lnTo>
                  <a:pt x="18" y="96"/>
                </a:lnTo>
                <a:lnTo>
                  <a:pt x="24" y="108"/>
                </a:lnTo>
                <a:lnTo>
                  <a:pt x="36" y="114"/>
                </a:lnTo>
                <a:lnTo>
                  <a:pt x="60" y="126"/>
                </a:lnTo>
                <a:lnTo>
                  <a:pt x="120" y="138"/>
                </a:lnTo>
                <a:lnTo>
                  <a:pt x="186" y="144"/>
                </a:lnTo>
                <a:lnTo>
                  <a:pt x="252" y="138"/>
                </a:lnTo>
                <a:lnTo>
                  <a:pt x="312" y="126"/>
                </a:lnTo>
                <a:lnTo>
                  <a:pt x="342" y="108"/>
                </a:lnTo>
                <a:lnTo>
                  <a:pt x="348" y="96"/>
                </a:lnTo>
                <a:lnTo>
                  <a:pt x="354" y="78"/>
                </a:lnTo>
                <a:lnTo>
                  <a:pt x="348" y="60"/>
                </a:lnTo>
                <a:lnTo>
                  <a:pt x="342" y="48"/>
                </a:lnTo>
                <a:lnTo>
                  <a:pt x="312" y="30"/>
                </a:lnTo>
                <a:lnTo>
                  <a:pt x="252" y="18"/>
                </a:lnTo>
                <a:lnTo>
                  <a:pt x="186" y="12"/>
                </a:lnTo>
                <a:lnTo>
                  <a:pt x="120" y="18"/>
                </a:lnTo>
                <a:lnTo>
                  <a:pt x="60" y="30"/>
                </a:lnTo>
                <a:lnTo>
                  <a:pt x="36" y="42"/>
                </a:lnTo>
                <a:lnTo>
                  <a:pt x="24" y="54"/>
                </a:lnTo>
                <a:lnTo>
                  <a:pt x="18" y="60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1" name="Freeform 143"/>
          <p:cNvSpPr>
            <a:spLocks/>
          </p:cNvSpPr>
          <p:nvPr/>
        </p:nvSpPr>
        <p:spPr bwMode="auto">
          <a:xfrm>
            <a:off x="4600575" y="2543175"/>
            <a:ext cx="28575" cy="28575"/>
          </a:xfrm>
          <a:custGeom>
            <a:avLst/>
            <a:gdLst>
              <a:gd name="T0" fmla="*/ 0 w 18"/>
              <a:gd name="T1" fmla="*/ 18 h 18"/>
              <a:gd name="T2" fmla="*/ 6 w 18"/>
              <a:gd name="T3" fmla="*/ 0 h 18"/>
              <a:gd name="T4" fmla="*/ 18 w 18"/>
              <a:gd name="T5" fmla="*/ 0 h 18"/>
              <a:gd name="T6" fmla="*/ 12 w 18"/>
              <a:gd name="T7" fmla="*/ 18 h 18"/>
              <a:gd name="T8" fmla="*/ 0 w 1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0" y="18"/>
                </a:moveTo>
                <a:lnTo>
                  <a:pt x="6" y="0"/>
                </a:lnTo>
                <a:lnTo>
                  <a:pt x="18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2" name="Freeform 144"/>
          <p:cNvSpPr>
            <a:spLocks/>
          </p:cNvSpPr>
          <p:nvPr/>
        </p:nvSpPr>
        <p:spPr bwMode="auto">
          <a:xfrm>
            <a:off x="4314825" y="2400300"/>
            <a:ext cx="142875" cy="352425"/>
          </a:xfrm>
          <a:custGeom>
            <a:avLst/>
            <a:gdLst>
              <a:gd name="T0" fmla="*/ 90 w 90"/>
              <a:gd name="T1" fmla="*/ 0 h 222"/>
              <a:gd name="T2" fmla="*/ 30 w 90"/>
              <a:gd name="T3" fmla="*/ 222 h 222"/>
              <a:gd name="T4" fmla="*/ 0 w 90"/>
              <a:gd name="T5" fmla="*/ 222 h 222"/>
              <a:gd name="T6" fmla="*/ 36 w 90"/>
              <a:gd name="T7" fmla="*/ 114 h 222"/>
              <a:gd name="T8" fmla="*/ 30 w 90"/>
              <a:gd name="T9" fmla="*/ 84 h 222"/>
              <a:gd name="T10" fmla="*/ 54 w 90"/>
              <a:gd name="T11" fmla="*/ 30 h 222"/>
              <a:gd name="T12" fmla="*/ 90 w 90"/>
              <a:gd name="T13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" h="222">
                <a:moveTo>
                  <a:pt x="90" y="0"/>
                </a:moveTo>
                <a:lnTo>
                  <a:pt x="30" y="222"/>
                </a:lnTo>
                <a:lnTo>
                  <a:pt x="0" y="222"/>
                </a:lnTo>
                <a:lnTo>
                  <a:pt x="36" y="114"/>
                </a:lnTo>
                <a:lnTo>
                  <a:pt x="30" y="84"/>
                </a:lnTo>
                <a:lnTo>
                  <a:pt x="54" y="30"/>
                </a:lnTo>
                <a:lnTo>
                  <a:pt x="9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3" name="Freeform 145"/>
          <p:cNvSpPr>
            <a:spLocks/>
          </p:cNvSpPr>
          <p:nvPr/>
        </p:nvSpPr>
        <p:spPr bwMode="auto">
          <a:xfrm>
            <a:off x="4305300" y="2390775"/>
            <a:ext cx="152400" cy="371475"/>
          </a:xfrm>
          <a:custGeom>
            <a:avLst/>
            <a:gdLst>
              <a:gd name="T0" fmla="*/ 42 w 96"/>
              <a:gd name="T1" fmla="*/ 228 h 234"/>
              <a:gd name="T2" fmla="*/ 36 w 96"/>
              <a:gd name="T3" fmla="*/ 234 h 234"/>
              <a:gd name="T4" fmla="*/ 6 w 96"/>
              <a:gd name="T5" fmla="*/ 234 h 234"/>
              <a:gd name="T6" fmla="*/ 0 w 96"/>
              <a:gd name="T7" fmla="*/ 228 h 234"/>
              <a:gd name="T8" fmla="*/ 36 w 96"/>
              <a:gd name="T9" fmla="*/ 120 h 234"/>
              <a:gd name="T10" fmla="*/ 30 w 96"/>
              <a:gd name="T11" fmla="*/ 90 h 234"/>
              <a:gd name="T12" fmla="*/ 54 w 96"/>
              <a:gd name="T13" fmla="*/ 36 h 234"/>
              <a:gd name="T14" fmla="*/ 60 w 96"/>
              <a:gd name="T15" fmla="*/ 30 h 234"/>
              <a:gd name="T16" fmla="*/ 96 w 96"/>
              <a:gd name="T17" fmla="*/ 0 h 234"/>
              <a:gd name="T18" fmla="*/ 96 w 96"/>
              <a:gd name="T19" fmla="*/ 12 h 234"/>
              <a:gd name="T20" fmla="*/ 66 w 96"/>
              <a:gd name="T21" fmla="*/ 36 h 234"/>
              <a:gd name="T22" fmla="*/ 42 w 96"/>
              <a:gd name="T23" fmla="*/ 90 h 234"/>
              <a:gd name="T24" fmla="*/ 48 w 96"/>
              <a:gd name="T25" fmla="*/ 120 h 234"/>
              <a:gd name="T26" fmla="*/ 12 w 96"/>
              <a:gd name="T27" fmla="*/ 222 h 234"/>
              <a:gd name="T28" fmla="*/ 36 w 96"/>
              <a:gd name="T29" fmla="*/ 222 h 234"/>
              <a:gd name="T30" fmla="*/ 42 w 96"/>
              <a:gd name="T31" fmla="*/ 228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6" h="234">
                <a:moveTo>
                  <a:pt x="42" y="228"/>
                </a:moveTo>
                <a:lnTo>
                  <a:pt x="36" y="234"/>
                </a:lnTo>
                <a:lnTo>
                  <a:pt x="6" y="234"/>
                </a:lnTo>
                <a:lnTo>
                  <a:pt x="0" y="228"/>
                </a:lnTo>
                <a:lnTo>
                  <a:pt x="36" y="120"/>
                </a:lnTo>
                <a:lnTo>
                  <a:pt x="30" y="90"/>
                </a:lnTo>
                <a:lnTo>
                  <a:pt x="54" y="36"/>
                </a:lnTo>
                <a:lnTo>
                  <a:pt x="60" y="30"/>
                </a:lnTo>
                <a:lnTo>
                  <a:pt x="96" y="0"/>
                </a:lnTo>
                <a:lnTo>
                  <a:pt x="96" y="12"/>
                </a:lnTo>
                <a:lnTo>
                  <a:pt x="66" y="36"/>
                </a:lnTo>
                <a:lnTo>
                  <a:pt x="42" y="90"/>
                </a:lnTo>
                <a:lnTo>
                  <a:pt x="48" y="120"/>
                </a:lnTo>
                <a:lnTo>
                  <a:pt x="12" y="222"/>
                </a:lnTo>
                <a:lnTo>
                  <a:pt x="36" y="222"/>
                </a:lnTo>
                <a:lnTo>
                  <a:pt x="42" y="22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4" name="Freeform 146"/>
          <p:cNvSpPr>
            <a:spLocks/>
          </p:cNvSpPr>
          <p:nvPr/>
        </p:nvSpPr>
        <p:spPr bwMode="auto">
          <a:xfrm>
            <a:off x="4352925" y="2390775"/>
            <a:ext cx="114300" cy="361950"/>
          </a:xfrm>
          <a:custGeom>
            <a:avLst/>
            <a:gdLst>
              <a:gd name="T0" fmla="*/ 66 w 72"/>
              <a:gd name="T1" fmla="*/ 0 h 228"/>
              <a:gd name="T2" fmla="*/ 72 w 72"/>
              <a:gd name="T3" fmla="*/ 6 h 228"/>
              <a:gd name="T4" fmla="*/ 12 w 72"/>
              <a:gd name="T5" fmla="*/ 228 h 228"/>
              <a:gd name="T6" fmla="*/ 0 w 72"/>
              <a:gd name="T7" fmla="*/ 228 h 228"/>
              <a:gd name="T8" fmla="*/ 60 w 72"/>
              <a:gd name="T9" fmla="*/ 6 h 228"/>
              <a:gd name="T10" fmla="*/ 66 w 72"/>
              <a:gd name="T11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228">
                <a:moveTo>
                  <a:pt x="66" y="0"/>
                </a:moveTo>
                <a:lnTo>
                  <a:pt x="72" y="6"/>
                </a:lnTo>
                <a:lnTo>
                  <a:pt x="12" y="228"/>
                </a:lnTo>
                <a:lnTo>
                  <a:pt x="0" y="228"/>
                </a:lnTo>
                <a:lnTo>
                  <a:pt x="60" y="6"/>
                </a:lnTo>
                <a:lnTo>
                  <a:pt x="66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5" name="Freeform 147"/>
          <p:cNvSpPr>
            <a:spLocks/>
          </p:cNvSpPr>
          <p:nvPr/>
        </p:nvSpPr>
        <p:spPr bwMode="auto">
          <a:xfrm>
            <a:off x="4171950" y="2381250"/>
            <a:ext cx="190500" cy="361950"/>
          </a:xfrm>
          <a:custGeom>
            <a:avLst/>
            <a:gdLst>
              <a:gd name="T0" fmla="*/ 30 w 120"/>
              <a:gd name="T1" fmla="*/ 228 h 228"/>
              <a:gd name="T2" fmla="*/ 78 w 120"/>
              <a:gd name="T3" fmla="*/ 78 h 228"/>
              <a:gd name="T4" fmla="*/ 102 w 120"/>
              <a:gd name="T5" fmla="*/ 54 h 228"/>
              <a:gd name="T6" fmla="*/ 120 w 120"/>
              <a:gd name="T7" fmla="*/ 0 h 228"/>
              <a:gd name="T8" fmla="*/ 102 w 120"/>
              <a:gd name="T9" fmla="*/ 30 h 228"/>
              <a:gd name="T10" fmla="*/ 96 w 120"/>
              <a:gd name="T11" fmla="*/ 0 h 228"/>
              <a:gd name="T12" fmla="*/ 78 w 120"/>
              <a:gd name="T13" fmla="*/ 24 h 228"/>
              <a:gd name="T14" fmla="*/ 72 w 120"/>
              <a:gd name="T15" fmla="*/ 0 h 228"/>
              <a:gd name="T16" fmla="*/ 54 w 120"/>
              <a:gd name="T17" fmla="*/ 36 h 228"/>
              <a:gd name="T18" fmla="*/ 60 w 120"/>
              <a:gd name="T19" fmla="*/ 72 h 228"/>
              <a:gd name="T20" fmla="*/ 0 w 120"/>
              <a:gd name="T21" fmla="*/ 228 h 228"/>
              <a:gd name="T22" fmla="*/ 30 w 120"/>
              <a:gd name="T23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0" h="228">
                <a:moveTo>
                  <a:pt x="30" y="228"/>
                </a:moveTo>
                <a:lnTo>
                  <a:pt x="78" y="78"/>
                </a:lnTo>
                <a:lnTo>
                  <a:pt x="102" y="54"/>
                </a:lnTo>
                <a:lnTo>
                  <a:pt x="120" y="0"/>
                </a:lnTo>
                <a:lnTo>
                  <a:pt x="102" y="30"/>
                </a:lnTo>
                <a:lnTo>
                  <a:pt x="96" y="0"/>
                </a:lnTo>
                <a:lnTo>
                  <a:pt x="78" y="24"/>
                </a:lnTo>
                <a:lnTo>
                  <a:pt x="72" y="0"/>
                </a:lnTo>
                <a:lnTo>
                  <a:pt x="54" y="36"/>
                </a:lnTo>
                <a:lnTo>
                  <a:pt x="60" y="72"/>
                </a:lnTo>
                <a:lnTo>
                  <a:pt x="0" y="228"/>
                </a:lnTo>
                <a:lnTo>
                  <a:pt x="30" y="22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6" name="Freeform 148"/>
          <p:cNvSpPr>
            <a:spLocks/>
          </p:cNvSpPr>
          <p:nvPr/>
        </p:nvSpPr>
        <p:spPr bwMode="auto">
          <a:xfrm>
            <a:off x="4286250" y="2381250"/>
            <a:ext cx="85725" cy="123825"/>
          </a:xfrm>
          <a:custGeom>
            <a:avLst/>
            <a:gdLst>
              <a:gd name="T0" fmla="*/ 0 w 54"/>
              <a:gd name="T1" fmla="*/ 78 h 78"/>
              <a:gd name="T2" fmla="*/ 24 w 54"/>
              <a:gd name="T3" fmla="*/ 54 h 78"/>
              <a:gd name="T4" fmla="*/ 42 w 54"/>
              <a:gd name="T5" fmla="*/ 0 h 78"/>
              <a:gd name="T6" fmla="*/ 54 w 54"/>
              <a:gd name="T7" fmla="*/ 0 h 78"/>
              <a:gd name="T8" fmla="*/ 36 w 54"/>
              <a:gd name="T9" fmla="*/ 54 h 78"/>
              <a:gd name="T10" fmla="*/ 12 w 54"/>
              <a:gd name="T11" fmla="*/ 78 h 78"/>
              <a:gd name="T12" fmla="*/ 0 w 54"/>
              <a:gd name="T1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78">
                <a:moveTo>
                  <a:pt x="0" y="78"/>
                </a:moveTo>
                <a:lnTo>
                  <a:pt x="24" y="54"/>
                </a:lnTo>
                <a:lnTo>
                  <a:pt x="42" y="0"/>
                </a:lnTo>
                <a:lnTo>
                  <a:pt x="54" y="0"/>
                </a:lnTo>
                <a:lnTo>
                  <a:pt x="36" y="54"/>
                </a:lnTo>
                <a:lnTo>
                  <a:pt x="12" y="78"/>
                </a:lnTo>
                <a:lnTo>
                  <a:pt x="0" y="7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7" name="Freeform 149"/>
          <p:cNvSpPr>
            <a:spLocks/>
          </p:cNvSpPr>
          <p:nvPr/>
        </p:nvSpPr>
        <p:spPr bwMode="auto">
          <a:xfrm>
            <a:off x="4286250" y="2381250"/>
            <a:ext cx="85725" cy="47625"/>
          </a:xfrm>
          <a:custGeom>
            <a:avLst/>
            <a:gdLst>
              <a:gd name="T0" fmla="*/ 54 w 54"/>
              <a:gd name="T1" fmla="*/ 0 h 30"/>
              <a:gd name="T2" fmla="*/ 36 w 54"/>
              <a:gd name="T3" fmla="*/ 30 h 30"/>
              <a:gd name="T4" fmla="*/ 24 w 54"/>
              <a:gd name="T5" fmla="*/ 30 h 30"/>
              <a:gd name="T6" fmla="*/ 18 w 54"/>
              <a:gd name="T7" fmla="*/ 12 h 30"/>
              <a:gd name="T8" fmla="*/ 12 w 54"/>
              <a:gd name="T9" fmla="*/ 24 h 30"/>
              <a:gd name="T10" fmla="*/ 0 w 54"/>
              <a:gd name="T11" fmla="*/ 24 h 30"/>
              <a:gd name="T12" fmla="*/ 18 w 54"/>
              <a:gd name="T13" fmla="*/ 0 h 30"/>
              <a:gd name="T14" fmla="*/ 30 w 54"/>
              <a:gd name="T15" fmla="*/ 0 h 30"/>
              <a:gd name="T16" fmla="*/ 36 w 54"/>
              <a:gd name="T17" fmla="*/ 12 h 30"/>
              <a:gd name="T18" fmla="*/ 42 w 54"/>
              <a:gd name="T19" fmla="*/ 0 h 30"/>
              <a:gd name="T20" fmla="*/ 54 w 54"/>
              <a:gd name="T21" fmla="*/ 0 h 30"/>
              <a:gd name="T22" fmla="*/ 54 w 54"/>
              <a:gd name="T2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30">
                <a:moveTo>
                  <a:pt x="54" y="0"/>
                </a:moveTo>
                <a:lnTo>
                  <a:pt x="36" y="30"/>
                </a:lnTo>
                <a:lnTo>
                  <a:pt x="24" y="30"/>
                </a:lnTo>
                <a:lnTo>
                  <a:pt x="18" y="12"/>
                </a:lnTo>
                <a:lnTo>
                  <a:pt x="12" y="24"/>
                </a:lnTo>
                <a:lnTo>
                  <a:pt x="0" y="24"/>
                </a:lnTo>
                <a:lnTo>
                  <a:pt x="18" y="0"/>
                </a:lnTo>
                <a:lnTo>
                  <a:pt x="30" y="0"/>
                </a:lnTo>
                <a:lnTo>
                  <a:pt x="36" y="12"/>
                </a:lnTo>
                <a:lnTo>
                  <a:pt x="42" y="0"/>
                </a:lnTo>
                <a:lnTo>
                  <a:pt x="54" y="0"/>
                </a:lnTo>
                <a:lnTo>
                  <a:pt x="54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8" name="Freeform 150"/>
          <p:cNvSpPr>
            <a:spLocks/>
          </p:cNvSpPr>
          <p:nvPr/>
        </p:nvSpPr>
        <p:spPr bwMode="auto">
          <a:xfrm>
            <a:off x="4276725" y="2381250"/>
            <a:ext cx="28575" cy="38100"/>
          </a:xfrm>
          <a:custGeom>
            <a:avLst/>
            <a:gdLst>
              <a:gd name="T0" fmla="*/ 18 w 18"/>
              <a:gd name="T1" fmla="*/ 24 h 24"/>
              <a:gd name="T2" fmla="*/ 6 w 18"/>
              <a:gd name="T3" fmla="*/ 24 h 24"/>
              <a:gd name="T4" fmla="*/ 0 w 18"/>
              <a:gd name="T5" fmla="*/ 0 h 24"/>
              <a:gd name="T6" fmla="*/ 12 w 18"/>
              <a:gd name="T7" fmla="*/ 0 h 24"/>
              <a:gd name="T8" fmla="*/ 18 w 18"/>
              <a:gd name="T9" fmla="*/ 24 h 24"/>
              <a:gd name="T10" fmla="*/ 18 w 18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4">
                <a:moveTo>
                  <a:pt x="18" y="24"/>
                </a:moveTo>
                <a:lnTo>
                  <a:pt x="6" y="24"/>
                </a:lnTo>
                <a:lnTo>
                  <a:pt x="0" y="0"/>
                </a:lnTo>
                <a:lnTo>
                  <a:pt x="12" y="0"/>
                </a:lnTo>
                <a:lnTo>
                  <a:pt x="18" y="24"/>
                </a:lnTo>
                <a:lnTo>
                  <a:pt x="18" y="24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59" name="Freeform 151"/>
          <p:cNvSpPr>
            <a:spLocks/>
          </p:cNvSpPr>
          <p:nvPr/>
        </p:nvSpPr>
        <p:spPr bwMode="auto">
          <a:xfrm>
            <a:off x="4162425" y="2381250"/>
            <a:ext cx="133350" cy="371475"/>
          </a:xfrm>
          <a:custGeom>
            <a:avLst/>
            <a:gdLst>
              <a:gd name="T0" fmla="*/ 84 w 84"/>
              <a:gd name="T1" fmla="*/ 0 h 234"/>
              <a:gd name="T2" fmla="*/ 66 w 84"/>
              <a:gd name="T3" fmla="*/ 36 h 234"/>
              <a:gd name="T4" fmla="*/ 72 w 84"/>
              <a:gd name="T5" fmla="*/ 72 h 234"/>
              <a:gd name="T6" fmla="*/ 12 w 84"/>
              <a:gd name="T7" fmla="*/ 222 h 234"/>
              <a:gd name="T8" fmla="*/ 36 w 84"/>
              <a:gd name="T9" fmla="*/ 222 h 234"/>
              <a:gd name="T10" fmla="*/ 36 w 84"/>
              <a:gd name="T11" fmla="*/ 234 h 234"/>
              <a:gd name="T12" fmla="*/ 6 w 84"/>
              <a:gd name="T13" fmla="*/ 234 h 234"/>
              <a:gd name="T14" fmla="*/ 0 w 84"/>
              <a:gd name="T15" fmla="*/ 228 h 234"/>
              <a:gd name="T16" fmla="*/ 60 w 84"/>
              <a:gd name="T17" fmla="*/ 72 h 234"/>
              <a:gd name="T18" fmla="*/ 54 w 84"/>
              <a:gd name="T19" fmla="*/ 36 h 234"/>
              <a:gd name="T20" fmla="*/ 72 w 84"/>
              <a:gd name="T21" fmla="*/ 0 h 234"/>
              <a:gd name="T22" fmla="*/ 84 w 84"/>
              <a:gd name="T23" fmla="*/ 0 h 234"/>
              <a:gd name="T24" fmla="*/ 84 w 84"/>
              <a:gd name="T25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" h="234">
                <a:moveTo>
                  <a:pt x="84" y="0"/>
                </a:moveTo>
                <a:lnTo>
                  <a:pt x="66" y="36"/>
                </a:lnTo>
                <a:lnTo>
                  <a:pt x="72" y="72"/>
                </a:lnTo>
                <a:lnTo>
                  <a:pt x="12" y="222"/>
                </a:lnTo>
                <a:lnTo>
                  <a:pt x="36" y="222"/>
                </a:lnTo>
                <a:lnTo>
                  <a:pt x="36" y="234"/>
                </a:lnTo>
                <a:lnTo>
                  <a:pt x="6" y="234"/>
                </a:lnTo>
                <a:lnTo>
                  <a:pt x="0" y="228"/>
                </a:lnTo>
                <a:lnTo>
                  <a:pt x="60" y="72"/>
                </a:lnTo>
                <a:lnTo>
                  <a:pt x="54" y="36"/>
                </a:lnTo>
                <a:lnTo>
                  <a:pt x="72" y="0"/>
                </a:lnTo>
                <a:lnTo>
                  <a:pt x="84" y="0"/>
                </a:lnTo>
                <a:lnTo>
                  <a:pt x="84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60" name="Freeform 152"/>
          <p:cNvSpPr>
            <a:spLocks/>
          </p:cNvSpPr>
          <p:nvPr/>
        </p:nvSpPr>
        <p:spPr bwMode="auto">
          <a:xfrm>
            <a:off x="4210050" y="2505075"/>
            <a:ext cx="95250" cy="247650"/>
          </a:xfrm>
          <a:custGeom>
            <a:avLst/>
            <a:gdLst>
              <a:gd name="T0" fmla="*/ 0 w 60"/>
              <a:gd name="T1" fmla="*/ 150 h 156"/>
              <a:gd name="T2" fmla="*/ 48 w 60"/>
              <a:gd name="T3" fmla="*/ 0 h 156"/>
              <a:gd name="T4" fmla="*/ 60 w 60"/>
              <a:gd name="T5" fmla="*/ 0 h 156"/>
              <a:gd name="T6" fmla="*/ 12 w 60"/>
              <a:gd name="T7" fmla="*/ 150 h 156"/>
              <a:gd name="T8" fmla="*/ 6 w 60"/>
              <a:gd name="T9" fmla="*/ 156 h 156"/>
              <a:gd name="T10" fmla="*/ 0 w 60"/>
              <a:gd name="T11" fmla="*/ 15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156">
                <a:moveTo>
                  <a:pt x="0" y="150"/>
                </a:moveTo>
                <a:lnTo>
                  <a:pt x="48" y="0"/>
                </a:lnTo>
                <a:lnTo>
                  <a:pt x="60" y="0"/>
                </a:lnTo>
                <a:lnTo>
                  <a:pt x="12" y="150"/>
                </a:lnTo>
                <a:lnTo>
                  <a:pt x="6" y="156"/>
                </a:lnTo>
                <a:lnTo>
                  <a:pt x="0" y="15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61" name="Freeform 153"/>
          <p:cNvSpPr>
            <a:spLocks/>
          </p:cNvSpPr>
          <p:nvPr/>
        </p:nvSpPr>
        <p:spPr bwMode="auto">
          <a:xfrm>
            <a:off x="4752975" y="2266950"/>
            <a:ext cx="447675" cy="85725"/>
          </a:xfrm>
          <a:custGeom>
            <a:avLst/>
            <a:gdLst>
              <a:gd name="T0" fmla="*/ 48 w 282"/>
              <a:gd name="T1" fmla="*/ 0 h 54"/>
              <a:gd name="T2" fmla="*/ 0 w 282"/>
              <a:gd name="T3" fmla="*/ 24 h 54"/>
              <a:gd name="T4" fmla="*/ 36 w 282"/>
              <a:gd name="T5" fmla="*/ 48 h 54"/>
              <a:gd name="T6" fmla="*/ 78 w 282"/>
              <a:gd name="T7" fmla="*/ 36 h 54"/>
              <a:gd name="T8" fmla="*/ 252 w 282"/>
              <a:gd name="T9" fmla="*/ 54 h 54"/>
              <a:gd name="T10" fmla="*/ 282 w 282"/>
              <a:gd name="T11" fmla="*/ 24 h 54"/>
              <a:gd name="T12" fmla="*/ 84 w 282"/>
              <a:gd name="T13" fmla="*/ 24 h 54"/>
              <a:gd name="T14" fmla="*/ 48 w 282"/>
              <a:gd name="T1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2" h="54">
                <a:moveTo>
                  <a:pt x="48" y="0"/>
                </a:moveTo>
                <a:lnTo>
                  <a:pt x="0" y="24"/>
                </a:lnTo>
                <a:lnTo>
                  <a:pt x="36" y="48"/>
                </a:lnTo>
                <a:lnTo>
                  <a:pt x="78" y="36"/>
                </a:lnTo>
                <a:lnTo>
                  <a:pt x="252" y="54"/>
                </a:lnTo>
                <a:lnTo>
                  <a:pt x="282" y="24"/>
                </a:lnTo>
                <a:lnTo>
                  <a:pt x="84" y="24"/>
                </a:lnTo>
                <a:lnTo>
                  <a:pt x="48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62" name="Freeform 154"/>
          <p:cNvSpPr>
            <a:spLocks/>
          </p:cNvSpPr>
          <p:nvPr/>
        </p:nvSpPr>
        <p:spPr bwMode="auto">
          <a:xfrm>
            <a:off x="4752975" y="2257425"/>
            <a:ext cx="457200" cy="104775"/>
          </a:xfrm>
          <a:custGeom>
            <a:avLst/>
            <a:gdLst>
              <a:gd name="T0" fmla="*/ 0 w 288"/>
              <a:gd name="T1" fmla="*/ 24 h 66"/>
              <a:gd name="T2" fmla="*/ 36 w 288"/>
              <a:gd name="T3" fmla="*/ 48 h 66"/>
              <a:gd name="T4" fmla="*/ 78 w 288"/>
              <a:gd name="T5" fmla="*/ 36 h 66"/>
              <a:gd name="T6" fmla="*/ 252 w 288"/>
              <a:gd name="T7" fmla="*/ 54 h 66"/>
              <a:gd name="T8" fmla="*/ 270 w 288"/>
              <a:gd name="T9" fmla="*/ 36 h 66"/>
              <a:gd name="T10" fmla="*/ 84 w 288"/>
              <a:gd name="T11" fmla="*/ 36 h 66"/>
              <a:gd name="T12" fmla="*/ 48 w 288"/>
              <a:gd name="T13" fmla="*/ 12 h 66"/>
              <a:gd name="T14" fmla="*/ 48 w 288"/>
              <a:gd name="T15" fmla="*/ 0 h 66"/>
              <a:gd name="T16" fmla="*/ 84 w 288"/>
              <a:gd name="T17" fmla="*/ 24 h 66"/>
              <a:gd name="T18" fmla="*/ 282 w 288"/>
              <a:gd name="T19" fmla="*/ 24 h 66"/>
              <a:gd name="T20" fmla="*/ 288 w 288"/>
              <a:gd name="T21" fmla="*/ 30 h 66"/>
              <a:gd name="T22" fmla="*/ 258 w 288"/>
              <a:gd name="T23" fmla="*/ 60 h 66"/>
              <a:gd name="T24" fmla="*/ 252 w 288"/>
              <a:gd name="T25" fmla="*/ 66 h 66"/>
              <a:gd name="T26" fmla="*/ 78 w 288"/>
              <a:gd name="T27" fmla="*/ 48 h 66"/>
              <a:gd name="T28" fmla="*/ 36 w 288"/>
              <a:gd name="T29" fmla="*/ 60 h 66"/>
              <a:gd name="T30" fmla="*/ 0 w 288"/>
              <a:gd name="T31" fmla="*/ 36 h 66"/>
              <a:gd name="T32" fmla="*/ 0 w 288"/>
              <a:gd name="T33" fmla="*/ 24 h 66"/>
              <a:gd name="T34" fmla="*/ 0 w 288"/>
              <a:gd name="T35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66">
                <a:moveTo>
                  <a:pt x="0" y="24"/>
                </a:moveTo>
                <a:lnTo>
                  <a:pt x="36" y="48"/>
                </a:lnTo>
                <a:lnTo>
                  <a:pt x="78" y="36"/>
                </a:lnTo>
                <a:lnTo>
                  <a:pt x="252" y="54"/>
                </a:lnTo>
                <a:lnTo>
                  <a:pt x="270" y="36"/>
                </a:lnTo>
                <a:lnTo>
                  <a:pt x="84" y="36"/>
                </a:lnTo>
                <a:lnTo>
                  <a:pt x="48" y="12"/>
                </a:lnTo>
                <a:lnTo>
                  <a:pt x="48" y="0"/>
                </a:lnTo>
                <a:lnTo>
                  <a:pt x="84" y="24"/>
                </a:lnTo>
                <a:lnTo>
                  <a:pt x="282" y="24"/>
                </a:lnTo>
                <a:lnTo>
                  <a:pt x="288" y="30"/>
                </a:lnTo>
                <a:lnTo>
                  <a:pt x="258" y="60"/>
                </a:lnTo>
                <a:lnTo>
                  <a:pt x="252" y="66"/>
                </a:lnTo>
                <a:lnTo>
                  <a:pt x="78" y="48"/>
                </a:lnTo>
                <a:lnTo>
                  <a:pt x="36" y="60"/>
                </a:lnTo>
                <a:lnTo>
                  <a:pt x="0" y="36"/>
                </a:lnTo>
                <a:lnTo>
                  <a:pt x="0" y="24"/>
                </a:lnTo>
                <a:lnTo>
                  <a:pt x="0" y="24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63" name="Freeform 155"/>
          <p:cNvSpPr>
            <a:spLocks/>
          </p:cNvSpPr>
          <p:nvPr/>
        </p:nvSpPr>
        <p:spPr bwMode="auto">
          <a:xfrm>
            <a:off x="4752975" y="2257425"/>
            <a:ext cx="76200" cy="57150"/>
          </a:xfrm>
          <a:custGeom>
            <a:avLst/>
            <a:gdLst>
              <a:gd name="T0" fmla="*/ 48 w 48"/>
              <a:gd name="T1" fmla="*/ 12 h 36"/>
              <a:gd name="T2" fmla="*/ 0 w 48"/>
              <a:gd name="T3" fmla="*/ 36 h 36"/>
              <a:gd name="T4" fmla="*/ 0 w 48"/>
              <a:gd name="T5" fmla="*/ 24 h 36"/>
              <a:gd name="T6" fmla="*/ 48 w 48"/>
              <a:gd name="T7" fmla="*/ 0 h 36"/>
              <a:gd name="T8" fmla="*/ 48 w 48"/>
              <a:gd name="T9" fmla="*/ 1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36">
                <a:moveTo>
                  <a:pt x="48" y="12"/>
                </a:moveTo>
                <a:lnTo>
                  <a:pt x="0" y="36"/>
                </a:lnTo>
                <a:lnTo>
                  <a:pt x="0" y="24"/>
                </a:lnTo>
                <a:lnTo>
                  <a:pt x="48" y="0"/>
                </a:lnTo>
                <a:lnTo>
                  <a:pt x="48" y="12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grpSp>
        <p:nvGrpSpPr>
          <p:cNvPr id="247964" name="Group 156"/>
          <p:cNvGrpSpPr>
            <a:grpSpLocks/>
          </p:cNvGrpSpPr>
          <p:nvPr/>
        </p:nvGrpSpPr>
        <p:grpSpPr bwMode="auto">
          <a:xfrm>
            <a:off x="2544763" y="1828800"/>
            <a:ext cx="350837" cy="838200"/>
            <a:chOff x="1656" y="1200"/>
            <a:chExt cx="198" cy="474"/>
          </a:xfrm>
        </p:grpSpPr>
        <p:sp>
          <p:nvSpPr>
            <p:cNvPr id="247965" name="Freeform 157"/>
            <p:cNvSpPr>
              <a:spLocks/>
            </p:cNvSpPr>
            <p:nvPr/>
          </p:nvSpPr>
          <p:spPr bwMode="auto">
            <a:xfrm>
              <a:off x="1674" y="1326"/>
              <a:ext cx="168" cy="246"/>
            </a:xfrm>
            <a:custGeom>
              <a:avLst/>
              <a:gdLst>
                <a:gd name="T0" fmla="*/ 78 w 168"/>
                <a:gd name="T1" fmla="*/ 0 h 246"/>
                <a:gd name="T2" fmla="*/ 36 w 168"/>
                <a:gd name="T3" fmla="*/ 12 h 246"/>
                <a:gd name="T4" fmla="*/ 36 w 168"/>
                <a:gd name="T5" fmla="*/ 126 h 246"/>
                <a:gd name="T6" fmla="*/ 0 w 168"/>
                <a:gd name="T7" fmla="*/ 246 h 246"/>
                <a:gd name="T8" fmla="*/ 168 w 168"/>
                <a:gd name="T9" fmla="*/ 246 h 246"/>
                <a:gd name="T10" fmla="*/ 132 w 168"/>
                <a:gd name="T11" fmla="*/ 126 h 246"/>
                <a:gd name="T12" fmla="*/ 126 w 168"/>
                <a:gd name="T13" fmla="*/ 12 h 246"/>
                <a:gd name="T14" fmla="*/ 78 w 168"/>
                <a:gd name="T1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246">
                  <a:moveTo>
                    <a:pt x="78" y="0"/>
                  </a:moveTo>
                  <a:lnTo>
                    <a:pt x="36" y="12"/>
                  </a:lnTo>
                  <a:lnTo>
                    <a:pt x="36" y="126"/>
                  </a:lnTo>
                  <a:lnTo>
                    <a:pt x="0" y="246"/>
                  </a:lnTo>
                  <a:lnTo>
                    <a:pt x="168" y="246"/>
                  </a:lnTo>
                  <a:lnTo>
                    <a:pt x="132" y="126"/>
                  </a:lnTo>
                  <a:lnTo>
                    <a:pt x="126" y="1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66" name="Freeform 158"/>
            <p:cNvSpPr>
              <a:spLocks/>
            </p:cNvSpPr>
            <p:nvPr/>
          </p:nvSpPr>
          <p:spPr bwMode="auto">
            <a:xfrm>
              <a:off x="1668" y="1320"/>
              <a:ext cx="180" cy="258"/>
            </a:xfrm>
            <a:custGeom>
              <a:avLst/>
              <a:gdLst>
                <a:gd name="T0" fmla="*/ 48 w 180"/>
                <a:gd name="T1" fmla="*/ 18 h 258"/>
                <a:gd name="T2" fmla="*/ 48 w 180"/>
                <a:gd name="T3" fmla="*/ 132 h 258"/>
                <a:gd name="T4" fmla="*/ 12 w 180"/>
                <a:gd name="T5" fmla="*/ 246 h 258"/>
                <a:gd name="T6" fmla="*/ 168 w 180"/>
                <a:gd name="T7" fmla="*/ 246 h 258"/>
                <a:gd name="T8" fmla="*/ 132 w 180"/>
                <a:gd name="T9" fmla="*/ 132 h 258"/>
                <a:gd name="T10" fmla="*/ 126 w 180"/>
                <a:gd name="T11" fmla="*/ 24 h 258"/>
                <a:gd name="T12" fmla="*/ 84 w 180"/>
                <a:gd name="T13" fmla="*/ 12 h 258"/>
                <a:gd name="T14" fmla="*/ 84 w 180"/>
                <a:gd name="T15" fmla="*/ 0 h 258"/>
                <a:gd name="T16" fmla="*/ 132 w 180"/>
                <a:gd name="T17" fmla="*/ 12 h 258"/>
                <a:gd name="T18" fmla="*/ 138 w 180"/>
                <a:gd name="T19" fmla="*/ 18 h 258"/>
                <a:gd name="T20" fmla="*/ 144 w 180"/>
                <a:gd name="T21" fmla="*/ 132 h 258"/>
                <a:gd name="T22" fmla="*/ 180 w 180"/>
                <a:gd name="T23" fmla="*/ 252 h 258"/>
                <a:gd name="T24" fmla="*/ 174 w 180"/>
                <a:gd name="T25" fmla="*/ 258 h 258"/>
                <a:gd name="T26" fmla="*/ 6 w 180"/>
                <a:gd name="T27" fmla="*/ 258 h 258"/>
                <a:gd name="T28" fmla="*/ 0 w 180"/>
                <a:gd name="T29" fmla="*/ 252 h 258"/>
                <a:gd name="T30" fmla="*/ 36 w 180"/>
                <a:gd name="T31" fmla="*/ 132 h 258"/>
                <a:gd name="T32" fmla="*/ 36 w 180"/>
                <a:gd name="T33" fmla="*/ 18 h 258"/>
                <a:gd name="T34" fmla="*/ 42 w 180"/>
                <a:gd name="T35" fmla="*/ 12 h 258"/>
                <a:gd name="T36" fmla="*/ 48 w 180"/>
                <a:gd name="T37" fmla="*/ 1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0" h="258">
                  <a:moveTo>
                    <a:pt x="48" y="18"/>
                  </a:moveTo>
                  <a:lnTo>
                    <a:pt x="48" y="132"/>
                  </a:lnTo>
                  <a:lnTo>
                    <a:pt x="12" y="246"/>
                  </a:lnTo>
                  <a:lnTo>
                    <a:pt x="168" y="246"/>
                  </a:lnTo>
                  <a:lnTo>
                    <a:pt x="132" y="132"/>
                  </a:lnTo>
                  <a:lnTo>
                    <a:pt x="126" y="24"/>
                  </a:lnTo>
                  <a:lnTo>
                    <a:pt x="84" y="12"/>
                  </a:lnTo>
                  <a:lnTo>
                    <a:pt x="84" y="0"/>
                  </a:lnTo>
                  <a:lnTo>
                    <a:pt x="132" y="12"/>
                  </a:lnTo>
                  <a:lnTo>
                    <a:pt x="138" y="18"/>
                  </a:lnTo>
                  <a:lnTo>
                    <a:pt x="144" y="132"/>
                  </a:lnTo>
                  <a:lnTo>
                    <a:pt x="180" y="252"/>
                  </a:lnTo>
                  <a:lnTo>
                    <a:pt x="174" y="258"/>
                  </a:lnTo>
                  <a:lnTo>
                    <a:pt x="6" y="258"/>
                  </a:lnTo>
                  <a:lnTo>
                    <a:pt x="0" y="252"/>
                  </a:lnTo>
                  <a:lnTo>
                    <a:pt x="36" y="132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67" name="Freeform 159"/>
            <p:cNvSpPr>
              <a:spLocks/>
            </p:cNvSpPr>
            <p:nvPr/>
          </p:nvSpPr>
          <p:spPr bwMode="auto">
            <a:xfrm>
              <a:off x="1710" y="1320"/>
              <a:ext cx="42" cy="24"/>
            </a:xfrm>
            <a:custGeom>
              <a:avLst/>
              <a:gdLst>
                <a:gd name="T0" fmla="*/ 42 w 42"/>
                <a:gd name="T1" fmla="*/ 12 h 24"/>
                <a:gd name="T2" fmla="*/ 0 w 42"/>
                <a:gd name="T3" fmla="*/ 24 h 24"/>
                <a:gd name="T4" fmla="*/ 0 w 42"/>
                <a:gd name="T5" fmla="*/ 12 h 24"/>
                <a:gd name="T6" fmla="*/ 42 w 42"/>
                <a:gd name="T7" fmla="*/ 0 h 24"/>
                <a:gd name="T8" fmla="*/ 42 w 42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4">
                  <a:moveTo>
                    <a:pt x="42" y="12"/>
                  </a:moveTo>
                  <a:lnTo>
                    <a:pt x="0" y="24"/>
                  </a:lnTo>
                  <a:lnTo>
                    <a:pt x="0" y="12"/>
                  </a:lnTo>
                  <a:lnTo>
                    <a:pt x="42" y="0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68" name="Freeform 160"/>
            <p:cNvSpPr>
              <a:spLocks/>
            </p:cNvSpPr>
            <p:nvPr/>
          </p:nvSpPr>
          <p:spPr bwMode="auto">
            <a:xfrm>
              <a:off x="1674" y="1572"/>
              <a:ext cx="54" cy="96"/>
            </a:xfrm>
            <a:custGeom>
              <a:avLst/>
              <a:gdLst>
                <a:gd name="T0" fmla="*/ 54 w 54"/>
                <a:gd name="T1" fmla="*/ 0 h 96"/>
                <a:gd name="T2" fmla="*/ 42 w 54"/>
                <a:gd name="T3" fmla="*/ 90 h 96"/>
                <a:gd name="T4" fmla="*/ 36 w 54"/>
                <a:gd name="T5" fmla="*/ 96 h 96"/>
                <a:gd name="T6" fmla="*/ 0 w 54"/>
                <a:gd name="T7" fmla="*/ 96 h 96"/>
                <a:gd name="T8" fmla="*/ 0 w 54"/>
                <a:gd name="T9" fmla="*/ 78 h 96"/>
                <a:gd name="T10" fmla="*/ 24 w 54"/>
                <a:gd name="T11" fmla="*/ 78 h 96"/>
                <a:gd name="T12" fmla="*/ 36 w 54"/>
                <a:gd name="T13" fmla="*/ 0 h 96"/>
                <a:gd name="T14" fmla="*/ 54 w 54"/>
                <a:gd name="T1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96">
                  <a:moveTo>
                    <a:pt x="54" y="0"/>
                  </a:moveTo>
                  <a:lnTo>
                    <a:pt x="42" y="90"/>
                  </a:lnTo>
                  <a:lnTo>
                    <a:pt x="36" y="96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24" y="78"/>
                  </a:lnTo>
                  <a:lnTo>
                    <a:pt x="36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69" name="Freeform 161"/>
            <p:cNvSpPr>
              <a:spLocks/>
            </p:cNvSpPr>
            <p:nvPr/>
          </p:nvSpPr>
          <p:spPr bwMode="auto">
            <a:xfrm>
              <a:off x="1758" y="1572"/>
              <a:ext cx="42" cy="102"/>
            </a:xfrm>
            <a:custGeom>
              <a:avLst/>
              <a:gdLst>
                <a:gd name="T0" fmla="*/ 30 w 42"/>
                <a:gd name="T1" fmla="*/ 0 h 102"/>
                <a:gd name="T2" fmla="*/ 42 w 42"/>
                <a:gd name="T3" fmla="*/ 96 h 102"/>
                <a:gd name="T4" fmla="*/ 36 w 42"/>
                <a:gd name="T5" fmla="*/ 102 h 102"/>
                <a:gd name="T6" fmla="*/ 0 w 42"/>
                <a:gd name="T7" fmla="*/ 96 h 102"/>
                <a:gd name="T8" fmla="*/ 0 w 42"/>
                <a:gd name="T9" fmla="*/ 78 h 102"/>
                <a:gd name="T10" fmla="*/ 24 w 42"/>
                <a:gd name="T11" fmla="*/ 84 h 102"/>
                <a:gd name="T12" fmla="*/ 12 w 42"/>
                <a:gd name="T13" fmla="*/ 0 h 102"/>
                <a:gd name="T14" fmla="*/ 30 w 42"/>
                <a:gd name="T1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02">
                  <a:moveTo>
                    <a:pt x="30" y="0"/>
                  </a:moveTo>
                  <a:lnTo>
                    <a:pt x="42" y="96"/>
                  </a:lnTo>
                  <a:lnTo>
                    <a:pt x="36" y="102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24" y="84"/>
                  </a:lnTo>
                  <a:lnTo>
                    <a:pt x="12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0" name="Freeform 162"/>
            <p:cNvSpPr>
              <a:spLocks/>
            </p:cNvSpPr>
            <p:nvPr/>
          </p:nvSpPr>
          <p:spPr bwMode="auto">
            <a:xfrm>
              <a:off x="1764" y="1356"/>
              <a:ext cx="90" cy="138"/>
            </a:xfrm>
            <a:custGeom>
              <a:avLst/>
              <a:gdLst>
                <a:gd name="T0" fmla="*/ 42 w 90"/>
                <a:gd name="T1" fmla="*/ 0 h 138"/>
                <a:gd name="T2" fmla="*/ 90 w 90"/>
                <a:gd name="T3" fmla="*/ 90 h 138"/>
                <a:gd name="T4" fmla="*/ 84 w 90"/>
                <a:gd name="T5" fmla="*/ 96 h 138"/>
                <a:gd name="T6" fmla="*/ 0 w 90"/>
                <a:gd name="T7" fmla="*/ 138 h 138"/>
                <a:gd name="T8" fmla="*/ 0 w 90"/>
                <a:gd name="T9" fmla="*/ 120 h 138"/>
                <a:gd name="T10" fmla="*/ 72 w 90"/>
                <a:gd name="T11" fmla="*/ 84 h 138"/>
                <a:gd name="T12" fmla="*/ 24 w 90"/>
                <a:gd name="T13" fmla="*/ 0 h 138"/>
                <a:gd name="T14" fmla="*/ 42 w 90"/>
                <a:gd name="T1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138">
                  <a:moveTo>
                    <a:pt x="42" y="0"/>
                  </a:moveTo>
                  <a:lnTo>
                    <a:pt x="90" y="90"/>
                  </a:lnTo>
                  <a:lnTo>
                    <a:pt x="84" y="96"/>
                  </a:lnTo>
                  <a:lnTo>
                    <a:pt x="0" y="138"/>
                  </a:lnTo>
                  <a:lnTo>
                    <a:pt x="0" y="120"/>
                  </a:lnTo>
                  <a:lnTo>
                    <a:pt x="72" y="84"/>
                  </a:lnTo>
                  <a:lnTo>
                    <a:pt x="24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1" name="Freeform 163"/>
            <p:cNvSpPr>
              <a:spLocks/>
            </p:cNvSpPr>
            <p:nvPr/>
          </p:nvSpPr>
          <p:spPr bwMode="auto">
            <a:xfrm>
              <a:off x="1656" y="1356"/>
              <a:ext cx="60" cy="144"/>
            </a:xfrm>
            <a:custGeom>
              <a:avLst/>
              <a:gdLst>
                <a:gd name="T0" fmla="*/ 60 w 60"/>
                <a:gd name="T1" fmla="*/ 0 h 144"/>
                <a:gd name="T2" fmla="*/ 42 w 60"/>
                <a:gd name="T3" fmla="*/ 78 h 144"/>
                <a:gd name="T4" fmla="*/ 18 w 60"/>
                <a:gd name="T5" fmla="*/ 144 h 144"/>
                <a:gd name="T6" fmla="*/ 0 w 60"/>
                <a:gd name="T7" fmla="*/ 144 h 144"/>
                <a:gd name="T8" fmla="*/ 24 w 60"/>
                <a:gd name="T9" fmla="*/ 78 h 144"/>
                <a:gd name="T10" fmla="*/ 42 w 60"/>
                <a:gd name="T11" fmla="*/ 0 h 144"/>
                <a:gd name="T12" fmla="*/ 60 w 60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44">
                  <a:moveTo>
                    <a:pt x="60" y="0"/>
                  </a:moveTo>
                  <a:lnTo>
                    <a:pt x="42" y="78"/>
                  </a:lnTo>
                  <a:lnTo>
                    <a:pt x="18" y="144"/>
                  </a:lnTo>
                  <a:lnTo>
                    <a:pt x="0" y="144"/>
                  </a:lnTo>
                  <a:lnTo>
                    <a:pt x="24" y="78"/>
                  </a:lnTo>
                  <a:lnTo>
                    <a:pt x="42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2" name="Freeform 164"/>
            <p:cNvSpPr>
              <a:spLocks/>
            </p:cNvSpPr>
            <p:nvPr/>
          </p:nvSpPr>
          <p:spPr bwMode="auto">
            <a:xfrm>
              <a:off x="1716" y="1224"/>
              <a:ext cx="90" cy="90"/>
            </a:xfrm>
            <a:custGeom>
              <a:avLst/>
              <a:gdLst>
                <a:gd name="T0" fmla="*/ 0 w 90"/>
                <a:gd name="T1" fmla="*/ 48 h 90"/>
                <a:gd name="T2" fmla="*/ 6 w 90"/>
                <a:gd name="T3" fmla="*/ 30 h 90"/>
                <a:gd name="T4" fmla="*/ 30 w 90"/>
                <a:gd name="T5" fmla="*/ 6 h 90"/>
                <a:gd name="T6" fmla="*/ 48 w 90"/>
                <a:gd name="T7" fmla="*/ 0 h 90"/>
                <a:gd name="T8" fmla="*/ 66 w 90"/>
                <a:gd name="T9" fmla="*/ 6 h 90"/>
                <a:gd name="T10" fmla="*/ 78 w 90"/>
                <a:gd name="T11" fmla="*/ 18 h 90"/>
                <a:gd name="T12" fmla="*/ 84 w 90"/>
                <a:gd name="T13" fmla="*/ 30 h 90"/>
                <a:gd name="T14" fmla="*/ 90 w 90"/>
                <a:gd name="T15" fmla="*/ 48 h 90"/>
                <a:gd name="T16" fmla="*/ 84 w 90"/>
                <a:gd name="T17" fmla="*/ 66 h 90"/>
                <a:gd name="T18" fmla="*/ 78 w 90"/>
                <a:gd name="T19" fmla="*/ 78 h 90"/>
                <a:gd name="T20" fmla="*/ 66 w 90"/>
                <a:gd name="T21" fmla="*/ 84 h 90"/>
                <a:gd name="T22" fmla="*/ 48 w 90"/>
                <a:gd name="T23" fmla="*/ 90 h 90"/>
                <a:gd name="T24" fmla="*/ 30 w 90"/>
                <a:gd name="T25" fmla="*/ 84 h 90"/>
                <a:gd name="T26" fmla="*/ 18 w 90"/>
                <a:gd name="T27" fmla="*/ 78 h 90"/>
                <a:gd name="T28" fmla="*/ 6 w 90"/>
                <a:gd name="T29" fmla="*/ 66 h 90"/>
                <a:gd name="T30" fmla="*/ 0 w 90"/>
                <a:gd name="T31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90">
                  <a:moveTo>
                    <a:pt x="0" y="48"/>
                  </a:moveTo>
                  <a:lnTo>
                    <a:pt x="6" y="30"/>
                  </a:lnTo>
                  <a:lnTo>
                    <a:pt x="30" y="6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90" y="48"/>
                  </a:lnTo>
                  <a:lnTo>
                    <a:pt x="84" y="66"/>
                  </a:lnTo>
                  <a:lnTo>
                    <a:pt x="78" y="78"/>
                  </a:lnTo>
                  <a:lnTo>
                    <a:pt x="66" y="84"/>
                  </a:lnTo>
                  <a:lnTo>
                    <a:pt x="48" y="90"/>
                  </a:lnTo>
                  <a:lnTo>
                    <a:pt x="30" y="84"/>
                  </a:lnTo>
                  <a:lnTo>
                    <a:pt x="18" y="78"/>
                  </a:lnTo>
                  <a:lnTo>
                    <a:pt x="6" y="6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3" name="Freeform 165"/>
            <p:cNvSpPr>
              <a:spLocks/>
            </p:cNvSpPr>
            <p:nvPr/>
          </p:nvSpPr>
          <p:spPr bwMode="auto">
            <a:xfrm>
              <a:off x="1710" y="1218"/>
              <a:ext cx="102" cy="102"/>
            </a:xfrm>
            <a:custGeom>
              <a:avLst/>
              <a:gdLst>
                <a:gd name="T0" fmla="*/ 6 w 102"/>
                <a:gd name="T1" fmla="*/ 36 h 102"/>
                <a:gd name="T2" fmla="*/ 30 w 102"/>
                <a:gd name="T3" fmla="*/ 12 h 102"/>
                <a:gd name="T4" fmla="*/ 36 w 102"/>
                <a:gd name="T5" fmla="*/ 6 h 102"/>
                <a:gd name="T6" fmla="*/ 54 w 102"/>
                <a:gd name="T7" fmla="*/ 0 h 102"/>
                <a:gd name="T8" fmla="*/ 72 w 102"/>
                <a:gd name="T9" fmla="*/ 6 h 102"/>
                <a:gd name="T10" fmla="*/ 78 w 102"/>
                <a:gd name="T11" fmla="*/ 12 h 102"/>
                <a:gd name="T12" fmla="*/ 90 w 102"/>
                <a:gd name="T13" fmla="*/ 24 h 102"/>
                <a:gd name="T14" fmla="*/ 96 w 102"/>
                <a:gd name="T15" fmla="*/ 36 h 102"/>
                <a:gd name="T16" fmla="*/ 102 w 102"/>
                <a:gd name="T17" fmla="*/ 54 h 102"/>
                <a:gd name="T18" fmla="*/ 96 w 102"/>
                <a:gd name="T19" fmla="*/ 72 h 102"/>
                <a:gd name="T20" fmla="*/ 90 w 102"/>
                <a:gd name="T21" fmla="*/ 84 h 102"/>
                <a:gd name="T22" fmla="*/ 84 w 102"/>
                <a:gd name="T23" fmla="*/ 90 h 102"/>
                <a:gd name="T24" fmla="*/ 72 w 102"/>
                <a:gd name="T25" fmla="*/ 96 h 102"/>
                <a:gd name="T26" fmla="*/ 54 w 102"/>
                <a:gd name="T27" fmla="*/ 102 h 102"/>
                <a:gd name="T28" fmla="*/ 36 w 102"/>
                <a:gd name="T29" fmla="*/ 96 h 102"/>
                <a:gd name="T30" fmla="*/ 24 w 102"/>
                <a:gd name="T31" fmla="*/ 90 h 102"/>
                <a:gd name="T32" fmla="*/ 18 w 102"/>
                <a:gd name="T33" fmla="*/ 84 h 102"/>
                <a:gd name="T34" fmla="*/ 6 w 102"/>
                <a:gd name="T35" fmla="*/ 72 h 102"/>
                <a:gd name="T36" fmla="*/ 0 w 102"/>
                <a:gd name="T37" fmla="*/ 54 h 102"/>
                <a:gd name="T38" fmla="*/ 12 w 102"/>
                <a:gd name="T39" fmla="*/ 54 h 102"/>
                <a:gd name="T40" fmla="*/ 18 w 102"/>
                <a:gd name="T41" fmla="*/ 72 h 102"/>
                <a:gd name="T42" fmla="*/ 24 w 102"/>
                <a:gd name="T43" fmla="*/ 78 h 102"/>
                <a:gd name="T44" fmla="*/ 36 w 102"/>
                <a:gd name="T45" fmla="*/ 84 h 102"/>
                <a:gd name="T46" fmla="*/ 54 w 102"/>
                <a:gd name="T47" fmla="*/ 90 h 102"/>
                <a:gd name="T48" fmla="*/ 72 w 102"/>
                <a:gd name="T49" fmla="*/ 84 h 102"/>
                <a:gd name="T50" fmla="*/ 78 w 102"/>
                <a:gd name="T51" fmla="*/ 78 h 102"/>
                <a:gd name="T52" fmla="*/ 84 w 102"/>
                <a:gd name="T53" fmla="*/ 72 h 102"/>
                <a:gd name="T54" fmla="*/ 90 w 102"/>
                <a:gd name="T55" fmla="*/ 54 h 102"/>
                <a:gd name="T56" fmla="*/ 84 w 102"/>
                <a:gd name="T57" fmla="*/ 36 h 102"/>
                <a:gd name="T58" fmla="*/ 78 w 102"/>
                <a:gd name="T59" fmla="*/ 24 h 102"/>
                <a:gd name="T60" fmla="*/ 72 w 102"/>
                <a:gd name="T61" fmla="*/ 18 h 102"/>
                <a:gd name="T62" fmla="*/ 54 w 102"/>
                <a:gd name="T63" fmla="*/ 12 h 102"/>
                <a:gd name="T64" fmla="*/ 36 w 102"/>
                <a:gd name="T65" fmla="*/ 18 h 102"/>
                <a:gd name="T66" fmla="*/ 18 w 102"/>
                <a:gd name="T67" fmla="*/ 36 h 102"/>
                <a:gd name="T68" fmla="*/ 6 w 102"/>
                <a:gd name="T69" fmla="*/ 3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102">
                  <a:moveTo>
                    <a:pt x="6" y="36"/>
                  </a:moveTo>
                  <a:lnTo>
                    <a:pt x="30" y="12"/>
                  </a:lnTo>
                  <a:lnTo>
                    <a:pt x="36" y="6"/>
                  </a:lnTo>
                  <a:lnTo>
                    <a:pt x="54" y="0"/>
                  </a:lnTo>
                  <a:lnTo>
                    <a:pt x="72" y="6"/>
                  </a:lnTo>
                  <a:lnTo>
                    <a:pt x="78" y="12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102" y="54"/>
                  </a:lnTo>
                  <a:lnTo>
                    <a:pt x="96" y="72"/>
                  </a:lnTo>
                  <a:lnTo>
                    <a:pt x="90" y="84"/>
                  </a:lnTo>
                  <a:lnTo>
                    <a:pt x="84" y="90"/>
                  </a:lnTo>
                  <a:lnTo>
                    <a:pt x="72" y="96"/>
                  </a:lnTo>
                  <a:lnTo>
                    <a:pt x="54" y="102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6" y="72"/>
                  </a:lnTo>
                  <a:lnTo>
                    <a:pt x="0" y="54"/>
                  </a:lnTo>
                  <a:lnTo>
                    <a:pt x="12" y="54"/>
                  </a:lnTo>
                  <a:lnTo>
                    <a:pt x="18" y="72"/>
                  </a:lnTo>
                  <a:lnTo>
                    <a:pt x="24" y="78"/>
                  </a:lnTo>
                  <a:lnTo>
                    <a:pt x="36" y="84"/>
                  </a:lnTo>
                  <a:lnTo>
                    <a:pt x="54" y="90"/>
                  </a:lnTo>
                  <a:lnTo>
                    <a:pt x="72" y="84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54"/>
                  </a:lnTo>
                  <a:lnTo>
                    <a:pt x="84" y="36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54" y="12"/>
                  </a:lnTo>
                  <a:lnTo>
                    <a:pt x="36" y="18"/>
                  </a:lnTo>
                  <a:lnTo>
                    <a:pt x="18" y="36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4" name="Freeform 166"/>
            <p:cNvSpPr>
              <a:spLocks/>
            </p:cNvSpPr>
            <p:nvPr/>
          </p:nvSpPr>
          <p:spPr bwMode="auto">
            <a:xfrm>
              <a:off x="1710" y="1254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6 w 18"/>
                <a:gd name="T3" fmla="*/ 0 h 18"/>
                <a:gd name="T4" fmla="*/ 18 w 18"/>
                <a:gd name="T5" fmla="*/ 0 h 18"/>
                <a:gd name="T6" fmla="*/ 12 w 18"/>
                <a:gd name="T7" fmla="*/ 18 h 18"/>
                <a:gd name="T8" fmla="*/ 0 w 18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6" y="0"/>
                  </a:lnTo>
                  <a:lnTo>
                    <a:pt x="18" y="0"/>
                  </a:lnTo>
                  <a:lnTo>
                    <a:pt x="1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5" name="Freeform 167"/>
            <p:cNvSpPr>
              <a:spLocks/>
            </p:cNvSpPr>
            <p:nvPr/>
          </p:nvSpPr>
          <p:spPr bwMode="auto">
            <a:xfrm>
              <a:off x="1704" y="1242"/>
              <a:ext cx="24" cy="42"/>
            </a:xfrm>
            <a:custGeom>
              <a:avLst/>
              <a:gdLst>
                <a:gd name="T0" fmla="*/ 0 w 24"/>
                <a:gd name="T1" fmla="*/ 24 h 42"/>
                <a:gd name="T2" fmla="*/ 6 w 24"/>
                <a:gd name="T3" fmla="*/ 24 h 42"/>
                <a:gd name="T4" fmla="*/ 6 w 24"/>
                <a:gd name="T5" fmla="*/ 24 h 42"/>
                <a:gd name="T6" fmla="*/ 0 w 24"/>
                <a:gd name="T7" fmla="*/ 18 h 42"/>
                <a:gd name="T8" fmla="*/ 0 w 24"/>
                <a:gd name="T9" fmla="*/ 18 h 42"/>
                <a:gd name="T10" fmla="*/ 0 w 24"/>
                <a:gd name="T11" fmla="*/ 0 h 42"/>
                <a:gd name="T12" fmla="*/ 12 w 24"/>
                <a:gd name="T13" fmla="*/ 6 h 42"/>
                <a:gd name="T14" fmla="*/ 18 w 24"/>
                <a:gd name="T15" fmla="*/ 12 h 42"/>
                <a:gd name="T16" fmla="*/ 24 w 24"/>
                <a:gd name="T17" fmla="*/ 18 h 42"/>
                <a:gd name="T18" fmla="*/ 24 w 24"/>
                <a:gd name="T19" fmla="*/ 30 h 42"/>
                <a:gd name="T20" fmla="*/ 18 w 24"/>
                <a:gd name="T21" fmla="*/ 36 h 42"/>
                <a:gd name="T22" fmla="*/ 12 w 24"/>
                <a:gd name="T23" fmla="*/ 42 h 42"/>
                <a:gd name="T24" fmla="*/ 0 w 24"/>
                <a:gd name="T25" fmla="*/ 42 h 42"/>
                <a:gd name="T26" fmla="*/ 0 w 24"/>
                <a:gd name="T27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2">
                  <a:moveTo>
                    <a:pt x="0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18" y="36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6" name="Freeform 168"/>
            <p:cNvSpPr>
              <a:spLocks/>
            </p:cNvSpPr>
            <p:nvPr/>
          </p:nvSpPr>
          <p:spPr bwMode="auto">
            <a:xfrm>
              <a:off x="1704" y="1236"/>
              <a:ext cx="24" cy="30"/>
            </a:xfrm>
            <a:custGeom>
              <a:avLst/>
              <a:gdLst>
                <a:gd name="T0" fmla="*/ 0 w 24"/>
                <a:gd name="T1" fmla="*/ 24 h 30"/>
                <a:gd name="T2" fmla="*/ 0 w 24"/>
                <a:gd name="T3" fmla="*/ 12 h 30"/>
                <a:gd name="T4" fmla="*/ 24 w 24"/>
                <a:gd name="T5" fmla="*/ 0 h 30"/>
                <a:gd name="T6" fmla="*/ 24 w 24"/>
                <a:gd name="T7" fmla="*/ 18 h 30"/>
                <a:gd name="T8" fmla="*/ 0 w 24"/>
                <a:gd name="T9" fmla="*/ 30 h 30"/>
                <a:gd name="T10" fmla="*/ 0 w 24"/>
                <a:gd name="T11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0">
                  <a:moveTo>
                    <a:pt x="0" y="24"/>
                  </a:moveTo>
                  <a:lnTo>
                    <a:pt x="0" y="12"/>
                  </a:lnTo>
                  <a:lnTo>
                    <a:pt x="24" y="0"/>
                  </a:lnTo>
                  <a:lnTo>
                    <a:pt x="24" y="18"/>
                  </a:lnTo>
                  <a:lnTo>
                    <a:pt x="0" y="3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7" name="Freeform 169"/>
            <p:cNvSpPr>
              <a:spLocks/>
            </p:cNvSpPr>
            <p:nvPr/>
          </p:nvSpPr>
          <p:spPr bwMode="auto">
            <a:xfrm>
              <a:off x="1716" y="1224"/>
              <a:ext cx="24" cy="30"/>
            </a:xfrm>
            <a:custGeom>
              <a:avLst/>
              <a:gdLst>
                <a:gd name="T0" fmla="*/ 6 w 24"/>
                <a:gd name="T1" fmla="*/ 18 h 30"/>
                <a:gd name="T2" fmla="*/ 6 w 24"/>
                <a:gd name="T3" fmla="*/ 18 h 30"/>
                <a:gd name="T4" fmla="*/ 0 w 24"/>
                <a:gd name="T5" fmla="*/ 12 h 30"/>
                <a:gd name="T6" fmla="*/ 12 w 24"/>
                <a:gd name="T7" fmla="*/ 0 h 30"/>
                <a:gd name="T8" fmla="*/ 18 w 24"/>
                <a:gd name="T9" fmla="*/ 6 h 30"/>
                <a:gd name="T10" fmla="*/ 24 w 24"/>
                <a:gd name="T11" fmla="*/ 12 h 30"/>
                <a:gd name="T12" fmla="*/ 24 w 24"/>
                <a:gd name="T13" fmla="*/ 18 h 30"/>
                <a:gd name="T14" fmla="*/ 12 w 24"/>
                <a:gd name="T15" fmla="*/ 30 h 30"/>
                <a:gd name="T16" fmla="*/ 6 w 24"/>
                <a:gd name="T1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0">
                  <a:moveTo>
                    <a:pt x="6" y="18"/>
                  </a:moveTo>
                  <a:lnTo>
                    <a:pt x="6" y="1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12" y="30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8" name="Freeform 170"/>
            <p:cNvSpPr>
              <a:spLocks/>
            </p:cNvSpPr>
            <p:nvPr/>
          </p:nvSpPr>
          <p:spPr bwMode="auto">
            <a:xfrm>
              <a:off x="1716" y="1224"/>
              <a:ext cx="42" cy="18"/>
            </a:xfrm>
            <a:custGeom>
              <a:avLst/>
              <a:gdLst>
                <a:gd name="T0" fmla="*/ 0 w 42"/>
                <a:gd name="T1" fmla="*/ 12 h 18"/>
                <a:gd name="T2" fmla="*/ 6 w 42"/>
                <a:gd name="T3" fmla="*/ 0 h 18"/>
                <a:gd name="T4" fmla="*/ 42 w 42"/>
                <a:gd name="T5" fmla="*/ 0 h 18"/>
                <a:gd name="T6" fmla="*/ 42 w 42"/>
                <a:gd name="T7" fmla="*/ 18 h 18"/>
                <a:gd name="T8" fmla="*/ 6 w 42"/>
                <a:gd name="T9" fmla="*/ 18 h 18"/>
                <a:gd name="T10" fmla="*/ 0 w 42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8">
                  <a:moveTo>
                    <a:pt x="0" y="12"/>
                  </a:moveTo>
                  <a:lnTo>
                    <a:pt x="6" y="0"/>
                  </a:lnTo>
                  <a:lnTo>
                    <a:pt x="42" y="0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79" name="Freeform 171"/>
            <p:cNvSpPr>
              <a:spLocks/>
            </p:cNvSpPr>
            <p:nvPr/>
          </p:nvSpPr>
          <p:spPr bwMode="auto">
            <a:xfrm>
              <a:off x="1746" y="1206"/>
              <a:ext cx="24" cy="36"/>
            </a:xfrm>
            <a:custGeom>
              <a:avLst/>
              <a:gdLst>
                <a:gd name="T0" fmla="*/ 6 w 24"/>
                <a:gd name="T1" fmla="*/ 24 h 36"/>
                <a:gd name="T2" fmla="*/ 6 w 24"/>
                <a:gd name="T3" fmla="*/ 24 h 36"/>
                <a:gd name="T4" fmla="*/ 0 w 24"/>
                <a:gd name="T5" fmla="*/ 18 h 36"/>
                <a:gd name="T6" fmla="*/ 0 w 24"/>
                <a:gd name="T7" fmla="*/ 12 h 36"/>
                <a:gd name="T8" fmla="*/ 0 w 24"/>
                <a:gd name="T9" fmla="*/ 0 h 36"/>
                <a:gd name="T10" fmla="*/ 18 w 24"/>
                <a:gd name="T11" fmla="*/ 0 h 36"/>
                <a:gd name="T12" fmla="*/ 18 w 24"/>
                <a:gd name="T13" fmla="*/ 12 h 36"/>
                <a:gd name="T14" fmla="*/ 18 w 24"/>
                <a:gd name="T15" fmla="*/ 12 h 36"/>
                <a:gd name="T16" fmla="*/ 24 w 24"/>
                <a:gd name="T17" fmla="*/ 18 h 36"/>
                <a:gd name="T18" fmla="*/ 24 w 24"/>
                <a:gd name="T19" fmla="*/ 24 h 36"/>
                <a:gd name="T20" fmla="*/ 12 w 24"/>
                <a:gd name="T21" fmla="*/ 36 h 36"/>
                <a:gd name="T22" fmla="*/ 6 w 24"/>
                <a:gd name="T23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6">
                  <a:moveTo>
                    <a:pt x="6" y="24"/>
                  </a:moveTo>
                  <a:lnTo>
                    <a:pt x="6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12" y="36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80" name="Freeform 172"/>
            <p:cNvSpPr>
              <a:spLocks/>
            </p:cNvSpPr>
            <p:nvPr/>
          </p:nvSpPr>
          <p:spPr bwMode="auto">
            <a:xfrm>
              <a:off x="1746" y="1200"/>
              <a:ext cx="36" cy="30"/>
            </a:xfrm>
            <a:custGeom>
              <a:avLst/>
              <a:gdLst>
                <a:gd name="T0" fmla="*/ 0 w 36"/>
                <a:gd name="T1" fmla="*/ 6 h 30"/>
                <a:gd name="T2" fmla="*/ 6 w 36"/>
                <a:gd name="T3" fmla="*/ 0 h 30"/>
                <a:gd name="T4" fmla="*/ 24 w 36"/>
                <a:gd name="T5" fmla="*/ 6 h 30"/>
                <a:gd name="T6" fmla="*/ 36 w 36"/>
                <a:gd name="T7" fmla="*/ 12 h 30"/>
                <a:gd name="T8" fmla="*/ 36 w 36"/>
                <a:gd name="T9" fmla="*/ 30 h 30"/>
                <a:gd name="T10" fmla="*/ 24 w 36"/>
                <a:gd name="T11" fmla="*/ 24 h 30"/>
                <a:gd name="T12" fmla="*/ 6 w 36"/>
                <a:gd name="T13" fmla="*/ 18 h 30"/>
                <a:gd name="T14" fmla="*/ 0 w 36"/>
                <a:gd name="T15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0">
                  <a:moveTo>
                    <a:pt x="0" y="6"/>
                  </a:moveTo>
                  <a:lnTo>
                    <a:pt x="6" y="0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36" y="30"/>
                  </a:lnTo>
                  <a:lnTo>
                    <a:pt x="24" y="24"/>
                  </a:lnTo>
                  <a:lnTo>
                    <a:pt x="6" y="1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81" name="Freeform 173"/>
            <p:cNvSpPr>
              <a:spLocks/>
            </p:cNvSpPr>
            <p:nvPr/>
          </p:nvSpPr>
          <p:spPr bwMode="auto">
            <a:xfrm>
              <a:off x="1764" y="1212"/>
              <a:ext cx="24" cy="24"/>
            </a:xfrm>
            <a:custGeom>
              <a:avLst/>
              <a:gdLst>
                <a:gd name="T0" fmla="*/ 18 w 24"/>
                <a:gd name="T1" fmla="*/ 0 h 24"/>
                <a:gd name="T2" fmla="*/ 24 w 24"/>
                <a:gd name="T3" fmla="*/ 12 h 24"/>
                <a:gd name="T4" fmla="*/ 12 w 24"/>
                <a:gd name="T5" fmla="*/ 24 h 24"/>
                <a:gd name="T6" fmla="*/ 0 w 24"/>
                <a:gd name="T7" fmla="*/ 12 h 24"/>
                <a:gd name="T8" fmla="*/ 12 w 24"/>
                <a:gd name="T9" fmla="*/ 0 h 24"/>
                <a:gd name="T10" fmla="*/ 18 w 24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4">
                  <a:moveTo>
                    <a:pt x="18" y="0"/>
                  </a:moveTo>
                  <a:lnTo>
                    <a:pt x="24" y="12"/>
                  </a:lnTo>
                  <a:lnTo>
                    <a:pt x="12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82" name="Freeform 174"/>
            <p:cNvSpPr>
              <a:spLocks/>
            </p:cNvSpPr>
            <p:nvPr/>
          </p:nvSpPr>
          <p:spPr bwMode="auto">
            <a:xfrm>
              <a:off x="1764" y="1224"/>
              <a:ext cx="36" cy="18"/>
            </a:xfrm>
            <a:custGeom>
              <a:avLst/>
              <a:gdLst>
                <a:gd name="T0" fmla="*/ 6 w 36"/>
                <a:gd name="T1" fmla="*/ 0 h 18"/>
                <a:gd name="T2" fmla="*/ 36 w 36"/>
                <a:gd name="T3" fmla="*/ 0 h 18"/>
                <a:gd name="T4" fmla="*/ 36 w 36"/>
                <a:gd name="T5" fmla="*/ 18 h 18"/>
                <a:gd name="T6" fmla="*/ 6 w 36"/>
                <a:gd name="T7" fmla="*/ 18 h 18"/>
                <a:gd name="T8" fmla="*/ 0 w 36"/>
                <a:gd name="T9" fmla="*/ 0 h 18"/>
                <a:gd name="T10" fmla="*/ 6 w 3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8">
                  <a:moveTo>
                    <a:pt x="6" y="0"/>
                  </a:moveTo>
                  <a:lnTo>
                    <a:pt x="36" y="0"/>
                  </a:lnTo>
                  <a:lnTo>
                    <a:pt x="36" y="18"/>
                  </a:lnTo>
                  <a:lnTo>
                    <a:pt x="6" y="18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83" name="Freeform 175"/>
            <p:cNvSpPr>
              <a:spLocks/>
            </p:cNvSpPr>
            <p:nvPr/>
          </p:nvSpPr>
          <p:spPr bwMode="auto">
            <a:xfrm>
              <a:off x="1788" y="1224"/>
              <a:ext cx="18" cy="24"/>
            </a:xfrm>
            <a:custGeom>
              <a:avLst/>
              <a:gdLst>
                <a:gd name="T0" fmla="*/ 12 w 18"/>
                <a:gd name="T1" fmla="*/ 0 h 24"/>
                <a:gd name="T2" fmla="*/ 18 w 18"/>
                <a:gd name="T3" fmla="*/ 6 h 24"/>
                <a:gd name="T4" fmla="*/ 18 w 18"/>
                <a:gd name="T5" fmla="*/ 12 h 24"/>
                <a:gd name="T6" fmla="*/ 18 w 18"/>
                <a:gd name="T7" fmla="*/ 18 h 24"/>
                <a:gd name="T8" fmla="*/ 12 w 18"/>
                <a:gd name="T9" fmla="*/ 24 h 24"/>
                <a:gd name="T10" fmla="*/ 0 w 18"/>
                <a:gd name="T11" fmla="*/ 12 h 24"/>
                <a:gd name="T12" fmla="*/ 0 w 18"/>
                <a:gd name="T13" fmla="*/ 12 h 24"/>
                <a:gd name="T14" fmla="*/ 0 w 18"/>
                <a:gd name="T15" fmla="*/ 6 h 24"/>
                <a:gd name="T16" fmla="*/ 12 w 18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lnTo>
                    <a:pt x="18" y="6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2" y="2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84" name="Freeform 176"/>
            <p:cNvSpPr>
              <a:spLocks/>
            </p:cNvSpPr>
            <p:nvPr/>
          </p:nvSpPr>
          <p:spPr bwMode="auto">
            <a:xfrm>
              <a:off x="1788" y="1236"/>
              <a:ext cx="24" cy="24"/>
            </a:xfrm>
            <a:custGeom>
              <a:avLst/>
              <a:gdLst>
                <a:gd name="T0" fmla="*/ 6 w 24"/>
                <a:gd name="T1" fmla="*/ 0 h 24"/>
                <a:gd name="T2" fmla="*/ 18 w 24"/>
                <a:gd name="T3" fmla="*/ 6 h 24"/>
                <a:gd name="T4" fmla="*/ 24 w 24"/>
                <a:gd name="T5" fmla="*/ 6 h 24"/>
                <a:gd name="T6" fmla="*/ 24 w 24"/>
                <a:gd name="T7" fmla="*/ 24 h 24"/>
                <a:gd name="T8" fmla="*/ 18 w 24"/>
                <a:gd name="T9" fmla="*/ 24 h 24"/>
                <a:gd name="T10" fmla="*/ 6 w 24"/>
                <a:gd name="T11" fmla="*/ 18 h 24"/>
                <a:gd name="T12" fmla="*/ 0 w 24"/>
                <a:gd name="T13" fmla="*/ 0 h 24"/>
                <a:gd name="T14" fmla="*/ 6 w 24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4">
                  <a:moveTo>
                    <a:pt x="6" y="0"/>
                  </a:moveTo>
                  <a:lnTo>
                    <a:pt x="18" y="6"/>
                  </a:lnTo>
                  <a:lnTo>
                    <a:pt x="24" y="6"/>
                  </a:lnTo>
                  <a:lnTo>
                    <a:pt x="24" y="24"/>
                  </a:lnTo>
                  <a:lnTo>
                    <a:pt x="18" y="24"/>
                  </a:lnTo>
                  <a:lnTo>
                    <a:pt x="6" y="18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85" name="Freeform 177"/>
            <p:cNvSpPr>
              <a:spLocks/>
            </p:cNvSpPr>
            <p:nvPr/>
          </p:nvSpPr>
          <p:spPr bwMode="auto">
            <a:xfrm>
              <a:off x="1794" y="1242"/>
              <a:ext cx="24" cy="42"/>
            </a:xfrm>
            <a:custGeom>
              <a:avLst/>
              <a:gdLst>
                <a:gd name="T0" fmla="*/ 18 w 24"/>
                <a:gd name="T1" fmla="*/ 0 h 42"/>
                <a:gd name="T2" fmla="*/ 24 w 24"/>
                <a:gd name="T3" fmla="*/ 6 h 42"/>
                <a:gd name="T4" fmla="*/ 18 w 24"/>
                <a:gd name="T5" fmla="*/ 18 h 42"/>
                <a:gd name="T6" fmla="*/ 18 w 24"/>
                <a:gd name="T7" fmla="*/ 24 h 42"/>
                <a:gd name="T8" fmla="*/ 18 w 24"/>
                <a:gd name="T9" fmla="*/ 24 h 42"/>
                <a:gd name="T10" fmla="*/ 18 w 24"/>
                <a:gd name="T11" fmla="*/ 24 h 42"/>
                <a:gd name="T12" fmla="*/ 24 w 24"/>
                <a:gd name="T13" fmla="*/ 24 h 42"/>
                <a:gd name="T14" fmla="*/ 24 w 24"/>
                <a:gd name="T15" fmla="*/ 42 h 42"/>
                <a:gd name="T16" fmla="*/ 12 w 24"/>
                <a:gd name="T17" fmla="*/ 42 h 42"/>
                <a:gd name="T18" fmla="*/ 6 w 24"/>
                <a:gd name="T19" fmla="*/ 36 h 42"/>
                <a:gd name="T20" fmla="*/ 0 w 24"/>
                <a:gd name="T21" fmla="*/ 30 h 42"/>
                <a:gd name="T22" fmla="*/ 0 w 24"/>
                <a:gd name="T23" fmla="*/ 18 h 42"/>
                <a:gd name="T24" fmla="*/ 0 w 24"/>
                <a:gd name="T25" fmla="*/ 18 h 42"/>
                <a:gd name="T26" fmla="*/ 6 w 24"/>
                <a:gd name="T27" fmla="*/ 6 h 42"/>
                <a:gd name="T28" fmla="*/ 18 w 24"/>
                <a:gd name="T2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42">
                  <a:moveTo>
                    <a:pt x="18" y="0"/>
                  </a:moveTo>
                  <a:lnTo>
                    <a:pt x="24" y="6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12" y="42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247986" name="AutoShape 178"/>
          <p:cNvSpPr>
            <a:spLocks noChangeArrowheads="1"/>
          </p:cNvSpPr>
          <p:nvPr/>
        </p:nvSpPr>
        <p:spPr bwMode="auto">
          <a:xfrm>
            <a:off x="5781675" y="4114800"/>
            <a:ext cx="2835275" cy="2479675"/>
          </a:xfrm>
          <a:prstGeom prst="foldedCorner">
            <a:avLst>
              <a:gd name="adj" fmla="val 14727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144000" bIns="46800">
            <a:spAutoFit/>
          </a:bodyPr>
          <a:lstStyle>
            <a:lvl1pPr marL="381000" indent="-381000" algn="l">
              <a:tabLst>
                <a:tab pos="3810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571500" algn="l">
              <a:tabLst>
                <a:tab pos="3810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Task list</a:t>
            </a:r>
          </a:p>
          <a:p>
            <a:r>
              <a:rPr lang="en-US" altLang="da-DK" sz="1800">
                <a:latin typeface="Arial" charset="0"/>
              </a:rPr>
              <a:t>T1.	Book room</a:t>
            </a:r>
          </a:p>
          <a:p>
            <a:r>
              <a:rPr lang="en-US" altLang="da-DK" sz="1800">
                <a:latin typeface="Arial" charset="0"/>
              </a:rPr>
              <a:t>T2.	Check in</a:t>
            </a:r>
          </a:p>
          <a:p>
            <a:r>
              <a:rPr lang="en-US" altLang="da-DK" sz="1800">
                <a:latin typeface="Arial" charset="0"/>
              </a:rPr>
              <a:t>T3.	Check out</a:t>
            </a:r>
          </a:p>
          <a:p>
            <a:r>
              <a:rPr lang="en-US" altLang="da-DK" sz="1800">
                <a:latin typeface="Arial" charset="0"/>
              </a:rPr>
              <a:t>T4.	Change room</a:t>
            </a:r>
          </a:p>
          <a:p>
            <a:r>
              <a:rPr lang="en-US" altLang="da-DK" sz="1800">
                <a:latin typeface="Arial" charset="0"/>
              </a:rPr>
              <a:t>T5.	Record services and breakfast list</a:t>
            </a:r>
          </a:p>
        </p:txBody>
      </p:sp>
      <p:sp>
        <p:nvSpPr>
          <p:cNvPr id="247987" name="AutoShape 179"/>
          <p:cNvSpPr>
            <a:spLocks noChangeArrowheads="1"/>
          </p:cNvSpPr>
          <p:nvPr/>
        </p:nvSpPr>
        <p:spPr bwMode="auto">
          <a:xfrm>
            <a:off x="6646863" y="2187575"/>
            <a:ext cx="1970087" cy="1616075"/>
          </a:xfrm>
          <a:prstGeom prst="foldedCorner">
            <a:avLst>
              <a:gd name="adj" fmla="val 20227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108000" rIns="144000" bIns="46800">
            <a:spAutoFit/>
          </a:bodyPr>
          <a:lstStyle>
            <a:lvl1pPr algn="l">
              <a:tabLst>
                <a:tab pos="4826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4826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4826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4826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4826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Data model</a:t>
            </a:r>
          </a:p>
          <a:p>
            <a:r>
              <a:rPr lang="en-US" altLang="da-DK" sz="1800">
                <a:latin typeface="Arial" charset="0"/>
              </a:rPr>
              <a:t>D1.	Guests</a:t>
            </a:r>
          </a:p>
          <a:p>
            <a:r>
              <a:rPr lang="en-US" altLang="da-DK" sz="1800">
                <a:latin typeface="Arial" charset="0"/>
              </a:rPr>
              <a:t>D2.	Rooms</a:t>
            </a:r>
          </a:p>
          <a:p>
            <a:r>
              <a:rPr lang="en-US" altLang="da-DK" sz="1800">
                <a:latin typeface="Arial" charset="0"/>
              </a:rPr>
              <a:t>D3.	Services</a:t>
            </a:r>
          </a:p>
        </p:txBody>
      </p:sp>
      <p:sp>
        <p:nvSpPr>
          <p:cNvPr id="247988" name="Freeform 180"/>
          <p:cNvSpPr>
            <a:spLocks/>
          </p:cNvSpPr>
          <p:nvPr/>
        </p:nvSpPr>
        <p:spPr bwMode="auto">
          <a:xfrm>
            <a:off x="1390650" y="1133475"/>
            <a:ext cx="104775" cy="209550"/>
          </a:xfrm>
          <a:custGeom>
            <a:avLst/>
            <a:gdLst>
              <a:gd name="T0" fmla="*/ 12 w 66"/>
              <a:gd name="T1" fmla="*/ 0 h 132"/>
              <a:gd name="T2" fmla="*/ 0 w 66"/>
              <a:gd name="T3" fmla="*/ 132 h 132"/>
              <a:gd name="T4" fmla="*/ 66 w 66"/>
              <a:gd name="T5" fmla="*/ 132 h 132"/>
              <a:gd name="T6" fmla="*/ 66 w 66"/>
              <a:gd name="T7" fmla="*/ 24 h 132"/>
              <a:gd name="T8" fmla="*/ 48 w 66"/>
              <a:gd name="T9" fmla="*/ 0 h 132"/>
              <a:gd name="T10" fmla="*/ 12 w 66"/>
              <a:gd name="T11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132">
                <a:moveTo>
                  <a:pt x="12" y="0"/>
                </a:moveTo>
                <a:lnTo>
                  <a:pt x="0" y="132"/>
                </a:lnTo>
                <a:lnTo>
                  <a:pt x="66" y="132"/>
                </a:lnTo>
                <a:lnTo>
                  <a:pt x="66" y="24"/>
                </a:lnTo>
                <a:lnTo>
                  <a:pt x="48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47989" name="Freeform 181"/>
          <p:cNvSpPr>
            <a:spLocks/>
          </p:cNvSpPr>
          <p:nvPr/>
        </p:nvSpPr>
        <p:spPr bwMode="auto">
          <a:xfrm>
            <a:off x="1647825" y="1193800"/>
            <a:ext cx="180975" cy="279400"/>
          </a:xfrm>
          <a:custGeom>
            <a:avLst/>
            <a:gdLst>
              <a:gd name="T0" fmla="*/ 24 w 114"/>
              <a:gd name="T1" fmla="*/ 0 h 176"/>
              <a:gd name="T2" fmla="*/ 20 w 114"/>
              <a:gd name="T3" fmla="*/ 134 h 176"/>
              <a:gd name="T4" fmla="*/ 114 w 114"/>
              <a:gd name="T5" fmla="*/ 10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4" h="176">
                <a:moveTo>
                  <a:pt x="24" y="0"/>
                </a:moveTo>
                <a:cubicBezTo>
                  <a:pt x="10" y="50"/>
                  <a:pt x="0" y="124"/>
                  <a:pt x="20" y="134"/>
                </a:cubicBezTo>
                <a:cubicBezTo>
                  <a:pt x="68" y="158"/>
                  <a:pt x="88" y="176"/>
                  <a:pt x="114" y="108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47990" name="Group 182"/>
          <p:cNvGrpSpPr>
            <a:grpSpLocks/>
          </p:cNvGrpSpPr>
          <p:nvPr/>
        </p:nvGrpSpPr>
        <p:grpSpPr bwMode="auto">
          <a:xfrm>
            <a:off x="1227138" y="1866900"/>
            <a:ext cx="430212" cy="800100"/>
            <a:chOff x="792" y="1176"/>
            <a:chExt cx="252" cy="468"/>
          </a:xfrm>
        </p:grpSpPr>
        <p:sp>
          <p:nvSpPr>
            <p:cNvPr id="247991" name="Freeform 183"/>
            <p:cNvSpPr>
              <a:spLocks/>
            </p:cNvSpPr>
            <p:nvPr/>
          </p:nvSpPr>
          <p:spPr bwMode="auto">
            <a:xfrm>
              <a:off x="852" y="1302"/>
              <a:ext cx="96" cy="180"/>
            </a:xfrm>
            <a:custGeom>
              <a:avLst/>
              <a:gdLst>
                <a:gd name="T0" fmla="*/ 12 w 96"/>
                <a:gd name="T1" fmla="*/ 162 h 180"/>
                <a:gd name="T2" fmla="*/ 78 w 96"/>
                <a:gd name="T3" fmla="*/ 162 h 180"/>
                <a:gd name="T4" fmla="*/ 78 w 96"/>
                <a:gd name="T5" fmla="*/ 48 h 180"/>
                <a:gd name="T6" fmla="*/ 54 w 96"/>
                <a:gd name="T7" fmla="*/ 24 h 180"/>
                <a:gd name="T8" fmla="*/ 18 w 96"/>
                <a:gd name="T9" fmla="*/ 18 h 180"/>
                <a:gd name="T10" fmla="*/ 18 w 96"/>
                <a:gd name="T11" fmla="*/ 0 h 180"/>
                <a:gd name="T12" fmla="*/ 60 w 96"/>
                <a:gd name="T13" fmla="*/ 6 h 180"/>
                <a:gd name="T14" fmla="*/ 66 w 96"/>
                <a:gd name="T15" fmla="*/ 12 h 180"/>
                <a:gd name="T16" fmla="*/ 90 w 96"/>
                <a:gd name="T17" fmla="*/ 36 h 180"/>
                <a:gd name="T18" fmla="*/ 96 w 96"/>
                <a:gd name="T19" fmla="*/ 42 h 180"/>
                <a:gd name="T20" fmla="*/ 96 w 96"/>
                <a:gd name="T21" fmla="*/ 168 h 180"/>
                <a:gd name="T22" fmla="*/ 84 w 96"/>
                <a:gd name="T23" fmla="*/ 180 h 180"/>
                <a:gd name="T24" fmla="*/ 12 w 96"/>
                <a:gd name="T25" fmla="*/ 180 h 180"/>
                <a:gd name="T26" fmla="*/ 0 w 96"/>
                <a:gd name="T27" fmla="*/ 168 h 180"/>
                <a:gd name="T28" fmla="*/ 12 w 96"/>
                <a:gd name="T29" fmla="*/ 16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80">
                  <a:moveTo>
                    <a:pt x="12" y="162"/>
                  </a:moveTo>
                  <a:lnTo>
                    <a:pt x="78" y="162"/>
                  </a:lnTo>
                  <a:lnTo>
                    <a:pt x="78" y="48"/>
                  </a:lnTo>
                  <a:lnTo>
                    <a:pt x="54" y="24"/>
                  </a:lnTo>
                  <a:lnTo>
                    <a:pt x="18" y="18"/>
                  </a:lnTo>
                  <a:lnTo>
                    <a:pt x="18" y="0"/>
                  </a:lnTo>
                  <a:lnTo>
                    <a:pt x="60" y="6"/>
                  </a:lnTo>
                  <a:lnTo>
                    <a:pt x="66" y="12"/>
                  </a:lnTo>
                  <a:lnTo>
                    <a:pt x="90" y="36"/>
                  </a:lnTo>
                  <a:lnTo>
                    <a:pt x="96" y="42"/>
                  </a:lnTo>
                  <a:lnTo>
                    <a:pt x="96" y="168"/>
                  </a:lnTo>
                  <a:lnTo>
                    <a:pt x="84" y="180"/>
                  </a:lnTo>
                  <a:lnTo>
                    <a:pt x="12" y="180"/>
                  </a:lnTo>
                  <a:lnTo>
                    <a:pt x="0" y="168"/>
                  </a:lnTo>
                  <a:lnTo>
                    <a:pt x="12" y="1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92" name="Freeform 184"/>
            <p:cNvSpPr>
              <a:spLocks/>
            </p:cNvSpPr>
            <p:nvPr/>
          </p:nvSpPr>
          <p:spPr bwMode="auto">
            <a:xfrm>
              <a:off x="852" y="1302"/>
              <a:ext cx="24" cy="168"/>
            </a:xfrm>
            <a:custGeom>
              <a:avLst/>
              <a:gdLst>
                <a:gd name="T0" fmla="*/ 24 w 24"/>
                <a:gd name="T1" fmla="*/ 12 h 168"/>
                <a:gd name="T2" fmla="*/ 18 w 24"/>
                <a:gd name="T3" fmla="*/ 168 h 168"/>
                <a:gd name="T4" fmla="*/ 0 w 24"/>
                <a:gd name="T5" fmla="*/ 168 h 168"/>
                <a:gd name="T6" fmla="*/ 6 w 24"/>
                <a:gd name="T7" fmla="*/ 12 h 168"/>
                <a:gd name="T8" fmla="*/ 18 w 24"/>
                <a:gd name="T9" fmla="*/ 0 h 168"/>
                <a:gd name="T10" fmla="*/ 24 w 24"/>
                <a:gd name="T11" fmla="*/ 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68">
                  <a:moveTo>
                    <a:pt x="24" y="12"/>
                  </a:moveTo>
                  <a:lnTo>
                    <a:pt x="18" y="168"/>
                  </a:lnTo>
                  <a:lnTo>
                    <a:pt x="0" y="168"/>
                  </a:lnTo>
                  <a:lnTo>
                    <a:pt x="6" y="12"/>
                  </a:lnTo>
                  <a:lnTo>
                    <a:pt x="18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93" name="Freeform 185"/>
            <p:cNvSpPr>
              <a:spLocks/>
            </p:cNvSpPr>
            <p:nvPr/>
          </p:nvSpPr>
          <p:spPr bwMode="auto">
            <a:xfrm>
              <a:off x="840" y="1254"/>
              <a:ext cx="72" cy="390"/>
            </a:xfrm>
            <a:custGeom>
              <a:avLst/>
              <a:gdLst>
                <a:gd name="T0" fmla="*/ 72 w 72"/>
                <a:gd name="T1" fmla="*/ 0 h 390"/>
                <a:gd name="T2" fmla="*/ 72 w 72"/>
                <a:gd name="T3" fmla="*/ 180 h 390"/>
                <a:gd name="T4" fmla="*/ 18 w 72"/>
                <a:gd name="T5" fmla="*/ 372 h 390"/>
                <a:gd name="T6" fmla="*/ 66 w 72"/>
                <a:gd name="T7" fmla="*/ 372 h 390"/>
                <a:gd name="T8" fmla="*/ 66 w 72"/>
                <a:gd name="T9" fmla="*/ 390 h 390"/>
                <a:gd name="T10" fmla="*/ 12 w 72"/>
                <a:gd name="T11" fmla="*/ 390 h 390"/>
                <a:gd name="T12" fmla="*/ 0 w 72"/>
                <a:gd name="T13" fmla="*/ 378 h 390"/>
                <a:gd name="T14" fmla="*/ 54 w 72"/>
                <a:gd name="T15" fmla="*/ 180 h 390"/>
                <a:gd name="T16" fmla="*/ 54 w 72"/>
                <a:gd name="T17" fmla="*/ 0 h 390"/>
                <a:gd name="T18" fmla="*/ 72 w 72"/>
                <a:gd name="T1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390">
                  <a:moveTo>
                    <a:pt x="72" y="0"/>
                  </a:moveTo>
                  <a:lnTo>
                    <a:pt x="72" y="180"/>
                  </a:lnTo>
                  <a:lnTo>
                    <a:pt x="18" y="372"/>
                  </a:lnTo>
                  <a:lnTo>
                    <a:pt x="66" y="372"/>
                  </a:lnTo>
                  <a:lnTo>
                    <a:pt x="66" y="390"/>
                  </a:lnTo>
                  <a:lnTo>
                    <a:pt x="12" y="390"/>
                  </a:lnTo>
                  <a:lnTo>
                    <a:pt x="0" y="378"/>
                  </a:lnTo>
                  <a:lnTo>
                    <a:pt x="54" y="180"/>
                  </a:lnTo>
                  <a:lnTo>
                    <a:pt x="5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94" name="Freeform 186"/>
            <p:cNvSpPr>
              <a:spLocks/>
            </p:cNvSpPr>
            <p:nvPr/>
          </p:nvSpPr>
          <p:spPr bwMode="auto">
            <a:xfrm>
              <a:off x="894" y="1446"/>
              <a:ext cx="90" cy="198"/>
            </a:xfrm>
            <a:custGeom>
              <a:avLst/>
              <a:gdLst>
                <a:gd name="T0" fmla="*/ 18 w 90"/>
                <a:gd name="T1" fmla="*/ 0 h 198"/>
                <a:gd name="T2" fmla="*/ 48 w 90"/>
                <a:gd name="T3" fmla="*/ 102 h 198"/>
                <a:gd name="T4" fmla="*/ 54 w 90"/>
                <a:gd name="T5" fmla="*/ 180 h 198"/>
                <a:gd name="T6" fmla="*/ 90 w 90"/>
                <a:gd name="T7" fmla="*/ 180 h 198"/>
                <a:gd name="T8" fmla="*/ 90 w 90"/>
                <a:gd name="T9" fmla="*/ 198 h 198"/>
                <a:gd name="T10" fmla="*/ 48 w 90"/>
                <a:gd name="T11" fmla="*/ 198 h 198"/>
                <a:gd name="T12" fmla="*/ 36 w 90"/>
                <a:gd name="T13" fmla="*/ 186 h 198"/>
                <a:gd name="T14" fmla="*/ 30 w 90"/>
                <a:gd name="T15" fmla="*/ 102 h 198"/>
                <a:gd name="T16" fmla="*/ 0 w 90"/>
                <a:gd name="T17" fmla="*/ 0 h 198"/>
                <a:gd name="T18" fmla="*/ 18 w 90"/>
                <a:gd name="T1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198">
                  <a:moveTo>
                    <a:pt x="18" y="0"/>
                  </a:moveTo>
                  <a:lnTo>
                    <a:pt x="48" y="102"/>
                  </a:lnTo>
                  <a:lnTo>
                    <a:pt x="54" y="180"/>
                  </a:lnTo>
                  <a:lnTo>
                    <a:pt x="90" y="180"/>
                  </a:lnTo>
                  <a:lnTo>
                    <a:pt x="90" y="198"/>
                  </a:lnTo>
                  <a:lnTo>
                    <a:pt x="48" y="198"/>
                  </a:lnTo>
                  <a:lnTo>
                    <a:pt x="36" y="186"/>
                  </a:lnTo>
                  <a:lnTo>
                    <a:pt x="30" y="102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95" name="Rectangle 187"/>
            <p:cNvSpPr>
              <a:spLocks noChangeArrowheads="1"/>
            </p:cNvSpPr>
            <p:nvPr/>
          </p:nvSpPr>
          <p:spPr bwMode="auto">
            <a:xfrm>
              <a:off x="804" y="1476"/>
              <a:ext cx="180" cy="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96" name="Freeform 188"/>
            <p:cNvSpPr>
              <a:spLocks/>
            </p:cNvSpPr>
            <p:nvPr/>
          </p:nvSpPr>
          <p:spPr bwMode="auto">
            <a:xfrm>
              <a:off x="792" y="1464"/>
              <a:ext cx="198" cy="138"/>
            </a:xfrm>
            <a:custGeom>
              <a:avLst/>
              <a:gdLst>
                <a:gd name="T0" fmla="*/ 12 w 198"/>
                <a:gd name="T1" fmla="*/ 120 h 138"/>
                <a:gd name="T2" fmla="*/ 180 w 198"/>
                <a:gd name="T3" fmla="*/ 120 h 138"/>
                <a:gd name="T4" fmla="*/ 180 w 198"/>
                <a:gd name="T5" fmla="*/ 18 h 138"/>
                <a:gd name="T6" fmla="*/ 12 w 198"/>
                <a:gd name="T7" fmla="*/ 18 h 138"/>
                <a:gd name="T8" fmla="*/ 12 w 198"/>
                <a:gd name="T9" fmla="*/ 0 h 138"/>
                <a:gd name="T10" fmla="*/ 186 w 198"/>
                <a:gd name="T11" fmla="*/ 0 h 138"/>
                <a:gd name="T12" fmla="*/ 198 w 198"/>
                <a:gd name="T13" fmla="*/ 12 h 138"/>
                <a:gd name="T14" fmla="*/ 198 w 198"/>
                <a:gd name="T15" fmla="*/ 126 h 138"/>
                <a:gd name="T16" fmla="*/ 186 w 198"/>
                <a:gd name="T17" fmla="*/ 138 h 138"/>
                <a:gd name="T18" fmla="*/ 12 w 198"/>
                <a:gd name="T19" fmla="*/ 138 h 138"/>
                <a:gd name="T20" fmla="*/ 0 w 198"/>
                <a:gd name="T21" fmla="*/ 126 h 138"/>
                <a:gd name="T22" fmla="*/ 12 w 198"/>
                <a:gd name="T23" fmla="*/ 12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138">
                  <a:moveTo>
                    <a:pt x="12" y="120"/>
                  </a:moveTo>
                  <a:lnTo>
                    <a:pt x="180" y="120"/>
                  </a:lnTo>
                  <a:lnTo>
                    <a:pt x="180" y="18"/>
                  </a:lnTo>
                  <a:lnTo>
                    <a:pt x="12" y="18"/>
                  </a:lnTo>
                  <a:lnTo>
                    <a:pt x="12" y="0"/>
                  </a:lnTo>
                  <a:lnTo>
                    <a:pt x="186" y="0"/>
                  </a:lnTo>
                  <a:lnTo>
                    <a:pt x="198" y="12"/>
                  </a:lnTo>
                  <a:lnTo>
                    <a:pt x="198" y="126"/>
                  </a:lnTo>
                  <a:lnTo>
                    <a:pt x="186" y="138"/>
                  </a:lnTo>
                  <a:lnTo>
                    <a:pt x="12" y="138"/>
                  </a:lnTo>
                  <a:lnTo>
                    <a:pt x="0" y="126"/>
                  </a:lnTo>
                  <a:lnTo>
                    <a:pt x="12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97" name="Freeform 189"/>
            <p:cNvSpPr>
              <a:spLocks/>
            </p:cNvSpPr>
            <p:nvPr/>
          </p:nvSpPr>
          <p:spPr bwMode="auto">
            <a:xfrm>
              <a:off x="792" y="1464"/>
              <a:ext cx="18" cy="126"/>
            </a:xfrm>
            <a:custGeom>
              <a:avLst/>
              <a:gdLst>
                <a:gd name="T0" fmla="*/ 18 w 18"/>
                <a:gd name="T1" fmla="*/ 12 h 126"/>
                <a:gd name="T2" fmla="*/ 18 w 18"/>
                <a:gd name="T3" fmla="*/ 126 h 126"/>
                <a:gd name="T4" fmla="*/ 0 w 18"/>
                <a:gd name="T5" fmla="*/ 126 h 126"/>
                <a:gd name="T6" fmla="*/ 0 w 18"/>
                <a:gd name="T7" fmla="*/ 12 h 126"/>
                <a:gd name="T8" fmla="*/ 12 w 18"/>
                <a:gd name="T9" fmla="*/ 0 h 126"/>
                <a:gd name="T10" fmla="*/ 18 w 18"/>
                <a:gd name="T11" fmla="*/ 1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6">
                  <a:moveTo>
                    <a:pt x="18" y="12"/>
                  </a:moveTo>
                  <a:lnTo>
                    <a:pt x="18" y="126"/>
                  </a:lnTo>
                  <a:lnTo>
                    <a:pt x="0" y="126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98" name="Freeform 190"/>
            <p:cNvSpPr>
              <a:spLocks/>
            </p:cNvSpPr>
            <p:nvPr/>
          </p:nvSpPr>
          <p:spPr bwMode="auto">
            <a:xfrm>
              <a:off x="840" y="1302"/>
              <a:ext cx="66" cy="180"/>
            </a:xfrm>
            <a:custGeom>
              <a:avLst/>
              <a:gdLst>
                <a:gd name="T0" fmla="*/ 66 w 66"/>
                <a:gd name="T1" fmla="*/ 18 h 180"/>
                <a:gd name="T2" fmla="*/ 24 w 66"/>
                <a:gd name="T3" fmla="*/ 24 h 180"/>
                <a:gd name="T4" fmla="*/ 18 w 66"/>
                <a:gd name="T5" fmla="*/ 114 h 180"/>
                <a:gd name="T6" fmla="*/ 48 w 66"/>
                <a:gd name="T7" fmla="*/ 180 h 180"/>
                <a:gd name="T8" fmla="*/ 30 w 66"/>
                <a:gd name="T9" fmla="*/ 180 h 180"/>
                <a:gd name="T10" fmla="*/ 0 w 66"/>
                <a:gd name="T11" fmla="*/ 114 h 180"/>
                <a:gd name="T12" fmla="*/ 6 w 66"/>
                <a:gd name="T13" fmla="*/ 18 h 180"/>
                <a:gd name="T14" fmla="*/ 18 w 66"/>
                <a:gd name="T15" fmla="*/ 6 h 180"/>
                <a:gd name="T16" fmla="*/ 66 w 66"/>
                <a:gd name="T17" fmla="*/ 0 h 180"/>
                <a:gd name="T18" fmla="*/ 66 w 66"/>
                <a:gd name="T19" fmla="*/ 1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80">
                  <a:moveTo>
                    <a:pt x="66" y="18"/>
                  </a:moveTo>
                  <a:lnTo>
                    <a:pt x="24" y="24"/>
                  </a:lnTo>
                  <a:lnTo>
                    <a:pt x="18" y="114"/>
                  </a:lnTo>
                  <a:lnTo>
                    <a:pt x="48" y="180"/>
                  </a:lnTo>
                  <a:lnTo>
                    <a:pt x="30" y="180"/>
                  </a:lnTo>
                  <a:lnTo>
                    <a:pt x="0" y="114"/>
                  </a:lnTo>
                  <a:lnTo>
                    <a:pt x="6" y="18"/>
                  </a:lnTo>
                  <a:lnTo>
                    <a:pt x="18" y="6"/>
                  </a:lnTo>
                  <a:lnTo>
                    <a:pt x="66" y="0"/>
                  </a:lnTo>
                  <a:lnTo>
                    <a:pt x="6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7999" name="Freeform 191"/>
            <p:cNvSpPr>
              <a:spLocks/>
            </p:cNvSpPr>
            <p:nvPr/>
          </p:nvSpPr>
          <p:spPr bwMode="auto">
            <a:xfrm>
              <a:off x="894" y="1308"/>
              <a:ext cx="150" cy="162"/>
            </a:xfrm>
            <a:custGeom>
              <a:avLst/>
              <a:gdLst>
                <a:gd name="T0" fmla="*/ 18 w 150"/>
                <a:gd name="T1" fmla="*/ 0 h 162"/>
                <a:gd name="T2" fmla="*/ 84 w 150"/>
                <a:gd name="T3" fmla="*/ 102 h 162"/>
                <a:gd name="T4" fmla="*/ 150 w 150"/>
                <a:gd name="T5" fmla="*/ 144 h 162"/>
                <a:gd name="T6" fmla="*/ 138 w 150"/>
                <a:gd name="T7" fmla="*/ 162 h 162"/>
                <a:gd name="T8" fmla="*/ 72 w 150"/>
                <a:gd name="T9" fmla="*/ 120 h 162"/>
                <a:gd name="T10" fmla="*/ 66 w 150"/>
                <a:gd name="T11" fmla="*/ 114 h 162"/>
                <a:gd name="T12" fmla="*/ 0 w 150"/>
                <a:gd name="T13" fmla="*/ 12 h 162"/>
                <a:gd name="T14" fmla="*/ 18 w 150"/>
                <a:gd name="T1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62">
                  <a:moveTo>
                    <a:pt x="18" y="0"/>
                  </a:moveTo>
                  <a:lnTo>
                    <a:pt x="84" y="102"/>
                  </a:lnTo>
                  <a:lnTo>
                    <a:pt x="150" y="144"/>
                  </a:lnTo>
                  <a:lnTo>
                    <a:pt x="138" y="162"/>
                  </a:lnTo>
                  <a:lnTo>
                    <a:pt x="72" y="120"/>
                  </a:lnTo>
                  <a:lnTo>
                    <a:pt x="66" y="114"/>
                  </a:lnTo>
                  <a:lnTo>
                    <a:pt x="0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8000" name="Freeform 192"/>
            <p:cNvSpPr>
              <a:spLocks/>
            </p:cNvSpPr>
            <p:nvPr/>
          </p:nvSpPr>
          <p:spPr bwMode="auto">
            <a:xfrm>
              <a:off x="870" y="1182"/>
              <a:ext cx="90" cy="102"/>
            </a:xfrm>
            <a:custGeom>
              <a:avLst/>
              <a:gdLst>
                <a:gd name="T0" fmla="*/ 0 w 90"/>
                <a:gd name="T1" fmla="*/ 48 h 102"/>
                <a:gd name="T2" fmla="*/ 6 w 90"/>
                <a:gd name="T3" fmla="*/ 30 h 102"/>
                <a:gd name="T4" fmla="*/ 12 w 90"/>
                <a:gd name="T5" fmla="*/ 18 h 102"/>
                <a:gd name="T6" fmla="*/ 24 w 90"/>
                <a:gd name="T7" fmla="*/ 6 h 102"/>
                <a:gd name="T8" fmla="*/ 42 w 90"/>
                <a:gd name="T9" fmla="*/ 0 h 102"/>
                <a:gd name="T10" fmla="*/ 60 w 90"/>
                <a:gd name="T11" fmla="*/ 6 h 102"/>
                <a:gd name="T12" fmla="*/ 78 w 90"/>
                <a:gd name="T13" fmla="*/ 18 h 102"/>
                <a:gd name="T14" fmla="*/ 84 w 90"/>
                <a:gd name="T15" fmla="*/ 30 h 102"/>
                <a:gd name="T16" fmla="*/ 90 w 90"/>
                <a:gd name="T17" fmla="*/ 48 h 102"/>
                <a:gd name="T18" fmla="*/ 84 w 90"/>
                <a:gd name="T19" fmla="*/ 72 h 102"/>
                <a:gd name="T20" fmla="*/ 78 w 90"/>
                <a:gd name="T21" fmla="*/ 84 h 102"/>
                <a:gd name="T22" fmla="*/ 60 w 90"/>
                <a:gd name="T23" fmla="*/ 96 h 102"/>
                <a:gd name="T24" fmla="*/ 42 w 90"/>
                <a:gd name="T25" fmla="*/ 102 h 102"/>
                <a:gd name="T26" fmla="*/ 24 w 90"/>
                <a:gd name="T27" fmla="*/ 96 h 102"/>
                <a:gd name="T28" fmla="*/ 12 w 90"/>
                <a:gd name="T29" fmla="*/ 84 h 102"/>
                <a:gd name="T30" fmla="*/ 6 w 90"/>
                <a:gd name="T31" fmla="*/ 72 h 102"/>
                <a:gd name="T32" fmla="*/ 0 w 90"/>
                <a:gd name="T33" fmla="*/ 4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102">
                  <a:moveTo>
                    <a:pt x="0" y="48"/>
                  </a:moveTo>
                  <a:lnTo>
                    <a:pt x="6" y="30"/>
                  </a:lnTo>
                  <a:lnTo>
                    <a:pt x="12" y="18"/>
                  </a:lnTo>
                  <a:lnTo>
                    <a:pt x="24" y="6"/>
                  </a:lnTo>
                  <a:lnTo>
                    <a:pt x="42" y="0"/>
                  </a:lnTo>
                  <a:lnTo>
                    <a:pt x="60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90" y="48"/>
                  </a:lnTo>
                  <a:lnTo>
                    <a:pt x="84" y="72"/>
                  </a:lnTo>
                  <a:lnTo>
                    <a:pt x="78" y="84"/>
                  </a:lnTo>
                  <a:lnTo>
                    <a:pt x="60" y="96"/>
                  </a:lnTo>
                  <a:lnTo>
                    <a:pt x="42" y="102"/>
                  </a:lnTo>
                  <a:lnTo>
                    <a:pt x="24" y="96"/>
                  </a:lnTo>
                  <a:lnTo>
                    <a:pt x="12" y="84"/>
                  </a:lnTo>
                  <a:lnTo>
                    <a:pt x="6" y="72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8001" name="Freeform 193"/>
            <p:cNvSpPr>
              <a:spLocks/>
            </p:cNvSpPr>
            <p:nvPr/>
          </p:nvSpPr>
          <p:spPr bwMode="auto">
            <a:xfrm>
              <a:off x="864" y="1176"/>
              <a:ext cx="102" cy="114"/>
            </a:xfrm>
            <a:custGeom>
              <a:avLst/>
              <a:gdLst>
                <a:gd name="T0" fmla="*/ 6 w 102"/>
                <a:gd name="T1" fmla="*/ 36 h 114"/>
                <a:gd name="T2" fmla="*/ 12 w 102"/>
                <a:gd name="T3" fmla="*/ 24 h 114"/>
                <a:gd name="T4" fmla="*/ 12 w 102"/>
                <a:gd name="T5" fmla="*/ 18 h 114"/>
                <a:gd name="T6" fmla="*/ 24 w 102"/>
                <a:gd name="T7" fmla="*/ 6 h 114"/>
                <a:gd name="T8" fmla="*/ 30 w 102"/>
                <a:gd name="T9" fmla="*/ 6 h 114"/>
                <a:gd name="T10" fmla="*/ 48 w 102"/>
                <a:gd name="T11" fmla="*/ 0 h 114"/>
                <a:gd name="T12" fmla="*/ 66 w 102"/>
                <a:gd name="T13" fmla="*/ 6 h 114"/>
                <a:gd name="T14" fmla="*/ 72 w 102"/>
                <a:gd name="T15" fmla="*/ 6 h 114"/>
                <a:gd name="T16" fmla="*/ 90 w 102"/>
                <a:gd name="T17" fmla="*/ 18 h 114"/>
                <a:gd name="T18" fmla="*/ 90 w 102"/>
                <a:gd name="T19" fmla="*/ 24 h 114"/>
                <a:gd name="T20" fmla="*/ 96 w 102"/>
                <a:gd name="T21" fmla="*/ 36 h 114"/>
                <a:gd name="T22" fmla="*/ 102 w 102"/>
                <a:gd name="T23" fmla="*/ 54 h 114"/>
                <a:gd name="T24" fmla="*/ 96 w 102"/>
                <a:gd name="T25" fmla="*/ 78 h 114"/>
                <a:gd name="T26" fmla="*/ 90 w 102"/>
                <a:gd name="T27" fmla="*/ 90 h 114"/>
                <a:gd name="T28" fmla="*/ 90 w 102"/>
                <a:gd name="T29" fmla="*/ 96 h 114"/>
                <a:gd name="T30" fmla="*/ 72 w 102"/>
                <a:gd name="T31" fmla="*/ 108 h 114"/>
                <a:gd name="T32" fmla="*/ 66 w 102"/>
                <a:gd name="T33" fmla="*/ 108 h 114"/>
                <a:gd name="T34" fmla="*/ 48 w 102"/>
                <a:gd name="T35" fmla="*/ 114 h 114"/>
                <a:gd name="T36" fmla="*/ 30 w 102"/>
                <a:gd name="T37" fmla="*/ 108 h 114"/>
                <a:gd name="T38" fmla="*/ 24 w 102"/>
                <a:gd name="T39" fmla="*/ 108 h 114"/>
                <a:gd name="T40" fmla="*/ 12 w 102"/>
                <a:gd name="T41" fmla="*/ 96 h 114"/>
                <a:gd name="T42" fmla="*/ 12 w 102"/>
                <a:gd name="T43" fmla="*/ 90 h 114"/>
                <a:gd name="T44" fmla="*/ 6 w 102"/>
                <a:gd name="T45" fmla="*/ 78 h 114"/>
                <a:gd name="T46" fmla="*/ 0 w 102"/>
                <a:gd name="T47" fmla="*/ 54 h 114"/>
                <a:gd name="T48" fmla="*/ 18 w 102"/>
                <a:gd name="T49" fmla="*/ 54 h 114"/>
                <a:gd name="T50" fmla="*/ 24 w 102"/>
                <a:gd name="T51" fmla="*/ 78 h 114"/>
                <a:gd name="T52" fmla="*/ 30 w 102"/>
                <a:gd name="T53" fmla="*/ 90 h 114"/>
                <a:gd name="T54" fmla="*/ 30 w 102"/>
                <a:gd name="T55" fmla="*/ 90 h 114"/>
                <a:gd name="T56" fmla="*/ 48 w 102"/>
                <a:gd name="T57" fmla="*/ 96 h 114"/>
                <a:gd name="T58" fmla="*/ 72 w 102"/>
                <a:gd name="T59" fmla="*/ 90 h 114"/>
                <a:gd name="T60" fmla="*/ 72 w 102"/>
                <a:gd name="T61" fmla="*/ 90 h 114"/>
                <a:gd name="T62" fmla="*/ 78 w 102"/>
                <a:gd name="T63" fmla="*/ 78 h 114"/>
                <a:gd name="T64" fmla="*/ 84 w 102"/>
                <a:gd name="T65" fmla="*/ 54 h 114"/>
                <a:gd name="T66" fmla="*/ 78 w 102"/>
                <a:gd name="T67" fmla="*/ 36 h 114"/>
                <a:gd name="T68" fmla="*/ 72 w 102"/>
                <a:gd name="T69" fmla="*/ 24 h 114"/>
                <a:gd name="T70" fmla="*/ 72 w 102"/>
                <a:gd name="T71" fmla="*/ 24 h 114"/>
                <a:gd name="T72" fmla="*/ 48 w 102"/>
                <a:gd name="T73" fmla="*/ 18 h 114"/>
                <a:gd name="T74" fmla="*/ 30 w 102"/>
                <a:gd name="T75" fmla="*/ 24 h 114"/>
                <a:gd name="T76" fmla="*/ 30 w 102"/>
                <a:gd name="T77" fmla="*/ 24 h 114"/>
                <a:gd name="T78" fmla="*/ 24 w 102"/>
                <a:gd name="T79" fmla="*/ 36 h 114"/>
                <a:gd name="T80" fmla="*/ 6 w 102"/>
                <a:gd name="T81" fmla="*/ 3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" h="114">
                  <a:moveTo>
                    <a:pt x="6" y="36"/>
                  </a:moveTo>
                  <a:lnTo>
                    <a:pt x="12" y="24"/>
                  </a:lnTo>
                  <a:lnTo>
                    <a:pt x="12" y="18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90" y="18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102" y="54"/>
                  </a:lnTo>
                  <a:lnTo>
                    <a:pt x="96" y="78"/>
                  </a:lnTo>
                  <a:lnTo>
                    <a:pt x="90" y="90"/>
                  </a:lnTo>
                  <a:lnTo>
                    <a:pt x="90" y="96"/>
                  </a:lnTo>
                  <a:lnTo>
                    <a:pt x="72" y="108"/>
                  </a:lnTo>
                  <a:lnTo>
                    <a:pt x="66" y="108"/>
                  </a:lnTo>
                  <a:lnTo>
                    <a:pt x="48" y="114"/>
                  </a:lnTo>
                  <a:lnTo>
                    <a:pt x="30" y="108"/>
                  </a:lnTo>
                  <a:lnTo>
                    <a:pt x="24" y="108"/>
                  </a:lnTo>
                  <a:lnTo>
                    <a:pt x="12" y="96"/>
                  </a:lnTo>
                  <a:lnTo>
                    <a:pt x="12" y="90"/>
                  </a:lnTo>
                  <a:lnTo>
                    <a:pt x="6" y="78"/>
                  </a:lnTo>
                  <a:lnTo>
                    <a:pt x="0" y="54"/>
                  </a:lnTo>
                  <a:lnTo>
                    <a:pt x="18" y="54"/>
                  </a:lnTo>
                  <a:lnTo>
                    <a:pt x="24" y="78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48" y="96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78" y="78"/>
                  </a:lnTo>
                  <a:lnTo>
                    <a:pt x="84" y="54"/>
                  </a:lnTo>
                  <a:lnTo>
                    <a:pt x="78" y="36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48" y="18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4" y="36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8002" name="Freeform 194"/>
            <p:cNvSpPr>
              <a:spLocks/>
            </p:cNvSpPr>
            <p:nvPr/>
          </p:nvSpPr>
          <p:spPr bwMode="auto">
            <a:xfrm>
              <a:off x="864" y="1212"/>
              <a:ext cx="24" cy="18"/>
            </a:xfrm>
            <a:custGeom>
              <a:avLst/>
              <a:gdLst>
                <a:gd name="T0" fmla="*/ 0 w 24"/>
                <a:gd name="T1" fmla="*/ 18 h 18"/>
                <a:gd name="T2" fmla="*/ 6 w 24"/>
                <a:gd name="T3" fmla="*/ 0 h 18"/>
                <a:gd name="T4" fmla="*/ 24 w 24"/>
                <a:gd name="T5" fmla="*/ 0 h 18"/>
                <a:gd name="T6" fmla="*/ 18 w 24"/>
                <a:gd name="T7" fmla="*/ 18 h 18"/>
                <a:gd name="T8" fmla="*/ 0 w 2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0" y="18"/>
                  </a:moveTo>
                  <a:lnTo>
                    <a:pt x="6" y="0"/>
                  </a:lnTo>
                  <a:lnTo>
                    <a:pt x="24" y="0"/>
                  </a:lnTo>
                  <a:lnTo>
                    <a:pt x="18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248003" name="Freeform 195"/>
            <p:cNvSpPr>
              <a:spLocks/>
            </p:cNvSpPr>
            <p:nvPr/>
          </p:nvSpPr>
          <p:spPr bwMode="auto">
            <a:xfrm>
              <a:off x="864" y="1314"/>
              <a:ext cx="72" cy="156"/>
            </a:xfrm>
            <a:custGeom>
              <a:avLst/>
              <a:gdLst>
                <a:gd name="T0" fmla="*/ 6 w 72"/>
                <a:gd name="T1" fmla="*/ 0 h 156"/>
                <a:gd name="T2" fmla="*/ 0 w 72"/>
                <a:gd name="T3" fmla="*/ 156 h 156"/>
                <a:gd name="T4" fmla="*/ 72 w 72"/>
                <a:gd name="T5" fmla="*/ 156 h 156"/>
                <a:gd name="T6" fmla="*/ 72 w 72"/>
                <a:gd name="T7" fmla="*/ 30 h 156"/>
                <a:gd name="T8" fmla="*/ 48 w 72"/>
                <a:gd name="T9" fmla="*/ 6 h 156"/>
                <a:gd name="T10" fmla="*/ 6 w 72"/>
                <a:gd name="T1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56">
                  <a:moveTo>
                    <a:pt x="6" y="0"/>
                  </a:moveTo>
                  <a:lnTo>
                    <a:pt x="0" y="156"/>
                  </a:lnTo>
                  <a:lnTo>
                    <a:pt x="72" y="156"/>
                  </a:lnTo>
                  <a:lnTo>
                    <a:pt x="72" y="30"/>
                  </a:lnTo>
                  <a:lnTo>
                    <a:pt x="48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248004" name="AutoShape 196"/>
          <p:cNvSpPr>
            <a:spLocks noChangeArrowheads="1"/>
          </p:cNvSpPr>
          <p:nvPr/>
        </p:nvSpPr>
        <p:spPr bwMode="auto">
          <a:xfrm>
            <a:off x="533400" y="3176588"/>
            <a:ext cx="4552950" cy="3546475"/>
          </a:xfrm>
          <a:prstGeom prst="foldedCorner">
            <a:avLst>
              <a:gd name="adj" fmla="val 10741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0">
            <a:spAutoFit/>
          </a:bodyPr>
          <a:lstStyle>
            <a:lvl1pPr marL="482600" indent="-482600" algn="l">
              <a:tabLst>
                <a:tab pos="482600" algn="l"/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673100" algn="l">
              <a:tabLst>
                <a:tab pos="482600" algn="l"/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482600" algn="l"/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482600" algn="l"/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482600" algn="l"/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Business goals:</a:t>
            </a:r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  -	Small hotel market</a:t>
            </a:r>
            <a:endParaRPr lang="en-US" altLang="da-DK" sz="180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  -	Much easier to use and install than current systems.</a:t>
            </a:r>
          </a:p>
          <a:p>
            <a:pPr>
              <a:spcAft>
                <a:spcPct val="50000"/>
              </a:spcAft>
            </a:pPr>
            <a:r>
              <a:rPr lang="en-US" altLang="da-DK" sz="1800" b="0">
                <a:latin typeface="Arial" charset="0"/>
              </a:rPr>
              <a:t>  -	Interface to existing Web-booking systems.</a:t>
            </a:r>
          </a:p>
          <a:p>
            <a:r>
              <a:rPr lang="en-US" altLang="da-DK" sz="1800">
                <a:latin typeface="Arial" charset="0"/>
              </a:rPr>
              <a:t>Requirements:</a:t>
            </a:r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R1:	Store data according to data model.</a:t>
            </a:r>
          </a:p>
          <a:p>
            <a:r>
              <a:rPr lang="en-US" altLang="da-DK" sz="1800" b="0">
                <a:latin typeface="Arial" charset="0"/>
              </a:rPr>
              <a:t>R2:	Support tasks T1 to T5.</a:t>
            </a:r>
          </a:p>
          <a:p>
            <a:r>
              <a:rPr lang="en-US" altLang="da-DK" sz="1800" b="0">
                <a:latin typeface="Arial" charset="0"/>
              </a:rPr>
              <a:t>. . .</a:t>
            </a:r>
          </a:p>
          <a:p>
            <a:r>
              <a:rPr lang="en-US" altLang="da-DK" sz="1800" b="0">
                <a:latin typeface="Arial" charset="0"/>
              </a:rPr>
              <a:t>R7:	Usable with 10 minutes of instruction.</a:t>
            </a:r>
            <a:endParaRPr lang="en-US" altLang="da-DK" sz="1800" u="sng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004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09C744A9-C11E-4CD8-B6C4-607517CC8B16}" type="slidenum">
              <a:rPr lang="en-US" altLang="da-DK">
                <a:latin typeface="Arial" charset="0"/>
              </a:rPr>
              <a:pPr/>
              <a:t>13</a:t>
            </a:fld>
            <a:r>
              <a:rPr lang="en-US" altLang="da-DK">
                <a:latin typeface="Arial" charset="0"/>
              </a:rPr>
              <a:t>.  Data model for the hotel system</a:t>
            </a:r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2946400" y="2116138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Stay</a:t>
            </a:r>
          </a:p>
        </p:txBody>
      </p:sp>
      <p:sp>
        <p:nvSpPr>
          <p:cNvPr id="249860" name="Rectangle 4"/>
          <p:cNvSpPr>
            <a:spLocks noChangeArrowheads="1"/>
          </p:cNvSpPr>
          <p:nvPr/>
        </p:nvSpPr>
        <p:spPr bwMode="auto">
          <a:xfrm>
            <a:off x="2946400" y="2925763"/>
            <a:ext cx="900113" cy="606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r>
              <a:rPr lang="en-US" altLang="da-DK"/>
              <a:t>Room</a:t>
            </a:r>
          </a:p>
          <a:p>
            <a:r>
              <a:rPr lang="en-US" altLang="da-DK"/>
              <a:t>State</a:t>
            </a:r>
          </a:p>
        </p:txBody>
      </p:sp>
      <p:sp>
        <p:nvSpPr>
          <p:cNvPr id="249861" name="Rectangle 5"/>
          <p:cNvSpPr>
            <a:spLocks noChangeArrowheads="1"/>
          </p:cNvSpPr>
          <p:nvPr/>
        </p:nvSpPr>
        <p:spPr bwMode="auto">
          <a:xfrm>
            <a:off x="2946400" y="3933825"/>
            <a:ext cx="900113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Room</a:t>
            </a:r>
          </a:p>
        </p:txBody>
      </p:sp>
      <p:sp>
        <p:nvSpPr>
          <p:cNvPr id="249862" name="Rectangle 6"/>
          <p:cNvSpPr>
            <a:spLocks noChangeArrowheads="1"/>
          </p:cNvSpPr>
          <p:nvPr/>
        </p:nvSpPr>
        <p:spPr bwMode="auto">
          <a:xfrm>
            <a:off x="4397375" y="1989138"/>
            <a:ext cx="11049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da-DK"/>
              <a:t>Service</a:t>
            </a:r>
          </a:p>
          <a:p>
            <a:r>
              <a:rPr lang="en-US" altLang="da-DK"/>
              <a:t>Received</a:t>
            </a:r>
          </a:p>
        </p:txBody>
      </p:sp>
      <p:sp>
        <p:nvSpPr>
          <p:cNvPr id="249863" name="Rectangle 7"/>
          <p:cNvSpPr>
            <a:spLocks noChangeArrowheads="1"/>
          </p:cNvSpPr>
          <p:nvPr/>
        </p:nvSpPr>
        <p:spPr bwMode="auto">
          <a:xfrm>
            <a:off x="6178550" y="1979613"/>
            <a:ext cx="9144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da-DK"/>
              <a:t>Service</a:t>
            </a:r>
          </a:p>
          <a:p>
            <a:r>
              <a:rPr lang="en-US" altLang="da-DK"/>
              <a:t>Type</a:t>
            </a:r>
          </a:p>
        </p:txBody>
      </p:sp>
      <p:cxnSp>
        <p:nvCxnSpPr>
          <p:cNvPr id="249864" name="AutoShape 8"/>
          <p:cNvCxnSpPr>
            <a:cxnSpLocks noChangeShapeType="1"/>
            <a:stCxn id="249859" idx="2"/>
            <a:endCxn id="249860" idx="0"/>
          </p:cNvCxnSpPr>
          <p:nvPr/>
        </p:nvCxnSpPr>
        <p:spPr bwMode="auto">
          <a:xfrm>
            <a:off x="3397250" y="2508250"/>
            <a:ext cx="0" cy="403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9865" name="AutoShape 9"/>
          <p:cNvCxnSpPr>
            <a:cxnSpLocks noChangeShapeType="1"/>
            <a:stCxn id="249860" idx="2"/>
            <a:endCxn id="249861" idx="0"/>
          </p:cNvCxnSpPr>
          <p:nvPr/>
        </p:nvCxnSpPr>
        <p:spPr bwMode="auto">
          <a:xfrm>
            <a:off x="3397250" y="3546475"/>
            <a:ext cx="0" cy="3730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9866" name="Line 10"/>
          <p:cNvSpPr>
            <a:spLocks noChangeShapeType="1"/>
          </p:cNvSpPr>
          <p:nvPr/>
        </p:nvSpPr>
        <p:spPr bwMode="auto">
          <a:xfrm>
            <a:off x="3584575" y="2312988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cxnSp>
        <p:nvCxnSpPr>
          <p:cNvPr id="249867" name="AutoShape 11"/>
          <p:cNvCxnSpPr>
            <a:cxnSpLocks noChangeShapeType="1"/>
            <a:stCxn id="249859" idx="3"/>
            <a:endCxn id="249862" idx="1"/>
          </p:cNvCxnSpPr>
          <p:nvPr/>
        </p:nvCxnSpPr>
        <p:spPr bwMode="auto">
          <a:xfrm>
            <a:off x="3860800" y="2305050"/>
            <a:ext cx="522288" cy="9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9868" name="AutoShape 12"/>
          <p:cNvCxnSpPr>
            <a:cxnSpLocks noChangeShapeType="1"/>
            <a:stCxn id="249862" idx="3"/>
            <a:endCxn id="249863" idx="1"/>
          </p:cNvCxnSpPr>
          <p:nvPr/>
        </p:nvCxnSpPr>
        <p:spPr bwMode="auto">
          <a:xfrm flipV="1">
            <a:off x="5516563" y="2305050"/>
            <a:ext cx="647700" cy="9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9869" name="Group 13"/>
          <p:cNvGrpSpPr>
            <a:grpSpLocks/>
          </p:cNvGrpSpPr>
          <p:nvPr/>
        </p:nvGrpSpPr>
        <p:grpSpPr bwMode="auto">
          <a:xfrm rot="-5400000">
            <a:off x="4203701" y="2220912"/>
            <a:ext cx="203200" cy="168275"/>
            <a:chOff x="1918" y="3762"/>
            <a:chExt cx="128" cy="106"/>
          </a:xfrm>
        </p:grpSpPr>
        <p:sp>
          <p:nvSpPr>
            <p:cNvPr id="249870" name="Line 14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49871" name="Line 15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49872" name="Group 16"/>
          <p:cNvGrpSpPr>
            <a:grpSpLocks/>
          </p:cNvGrpSpPr>
          <p:nvPr/>
        </p:nvGrpSpPr>
        <p:grpSpPr bwMode="auto">
          <a:xfrm rot="5400000">
            <a:off x="5467351" y="2222500"/>
            <a:ext cx="203200" cy="168275"/>
            <a:chOff x="1918" y="3762"/>
            <a:chExt cx="128" cy="106"/>
          </a:xfrm>
        </p:grpSpPr>
        <p:sp>
          <p:nvSpPr>
            <p:cNvPr id="249873" name="Line 17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49874" name="Line 18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49875" name="Group 19"/>
          <p:cNvGrpSpPr>
            <a:grpSpLocks/>
          </p:cNvGrpSpPr>
          <p:nvPr/>
        </p:nvGrpSpPr>
        <p:grpSpPr bwMode="auto">
          <a:xfrm flipV="1">
            <a:off x="3295650" y="3513138"/>
            <a:ext cx="203200" cy="168275"/>
            <a:chOff x="1918" y="3762"/>
            <a:chExt cx="128" cy="106"/>
          </a:xfrm>
        </p:grpSpPr>
        <p:sp>
          <p:nvSpPr>
            <p:cNvPr id="249876" name="Line 20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49877" name="Line 21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49878" name="Group 22"/>
          <p:cNvGrpSpPr>
            <a:grpSpLocks/>
          </p:cNvGrpSpPr>
          <p:nvPr/>
        </p:nvGrpSpPr>
        <p:grpSpPr bwMode="auto">
          <a:xfrm>
            <a:off x="3295650" y="2757488"/>
            <a:ext cx="203200" cy="168275"/>
            <a:chOff x="1918" y="3762"/>
            <a:chExt cx="128" cy="106"/>
          </a:xfrm>
        </p:grpSpPr>
        <p:sp>
          <p:nvSpPr>
            <p:cNvPr id="249879" name="Line 23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49880" name="Line 24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49881" name="Text Box 25"/>
          <p:cNvSpPr txBox="1">
            <a:spLocks noChangeArrowheads="1"/>
          </p:cNvSpPr>
          <p:nvPr/>
        </p:nvSpPr>
        <p:spPr bwMode="auto">
          <a:xfrm>
            <a:off x="4157663" y="3384550"/>
            <a:ext cx="28463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da-DK" sz="1400"/>
              <a:t>date, personCount,</a:t>
            </a:r>
          </a:p>
          <a:p>
            <a:pPr algn="l"/>
            <a:r>
              <a:rPr lang="en-US" altLang="da-DK" sz="1400"/>
              <a:t>state (booked | occupied | repair)</a:t>
            </a:r>
          </a:p>
        </p:txBody>
      </p:sp>
      <p:sp>
        <p:nvSpPr>
          <p:cNvPr id="249882" name="Text Box 26"/>
          <p:cNvSpPr txBox="1">
            <a:spLocks noChangeArrowheads="1"/>
          </p:cNvSpPr>
          <p:nvPr/>
        </p:nvSpPr>
        <p:spPr bwMode="auto">
          <a:xfrm>
            <a:off x="1720850" y="785813"/>
            <a:ext cx="949325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 algn="l"/>
            <a:r>
              <a:rPr lang="en-US" altLang="da-DK" sz="1400"/>
              <a:t>name, </a:t>
            </a:r>
          </a:p>
          <a:p>
            <a:pPr algn="l"/>
            <a:r>
              <a:rPr lang="en-US" altLang="da-DK" sz="1400"/>
              <a:t>address1, </a:t>
            </a:r>
          </a:p>
          <a:p>
            <a:pPr algn="l"/>
            <a:r>
              <a:rPr lang="en-US" altLang="da-DK" sz="1400"/>
              <a:t>address2, </a:t>
            </a:r>
          </a:p>
          <a:p>
            <a:pPr algn="l"/>
            <a:r>
              <a:rPr lang="en-US" altLang="da-DK" sz="1400"/>
              <a:t>address3,</a:t>
            </a:r>
          </a:p>
          <a:p>
            <a:pPr algn="l"/>
            <a:r>
              <a:rPr lang="en-US" altLang="da-DK" sz="1400"/>
              <a:t>phone </a:t>
            </a:r>
          </a:p>
          <a:p>
            <a:pPr algn="l"/>
            <a:r>
              <a:rPr lang="en-US" altLang="da-DK" sz="1400"/>
              <a:t>passport</a:t>
            </a:r>
          </a:p>
        </p:txBody>
      </p:sp>
      <p:sp>
        <p:nvSpPr>
          <p:cNvPr id="249883" name="Text Box 27"/>
          <p:cNvSpPr txBox="1">
            <a:spLocks noChangeArrowheads="1"/>
          </p:cNvSpPr>
          <p:nvPr/>
        </p:nvSpPr>
        <p:spPr bwMode="auto">
          <a:xfrm>
            <a:off x="1720850" y="4056063"/>
            <a:ext cx="14684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 sz="1400"/>
              <a:t>roomID,</a:t>
            </a:r>
          </a:p>
          <a:p>
            <a:pPr algn="l"/>
            <a:r>
              <a:rPr lang="en-US" altLang="da-DK" sz="1400"/>
              <a:t>bedCount, type</a:t>
            </a:r>
          </a:p>
          <a:p>
            <a:pPr algn="l"/>
            <a:r>
              <a:rPr lang="en-US" altLang="da-DK" sz="1400"/>
              <a:t>price1, price2</a:t>
            </a:r>
          </a:p>
        </p:txBody>
      </p:sp>
      <p:sp>
        <p:nvSpPr>
          <p:cNvPr id="249884" name="Text Box 28"/>
          <p:cNvSpPr txBox="1">
            <a:spLocks noChangeArrowheads="1"/>
          </p:cNvSpPr>
          <p:nvPr/>
        </p:nvSpPr>
        <p:spPr bwMode="auto">
          <a:xfrm>
            <a:off x="5965825" y="1444625"/>
            <a:ext cx="11668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 sz="1400"/>
              <a:t>name, price</a:t>
            </a:r>
          </a:p>
        </p:txBody>
      </p:sp>
      <p:sp>
        <p:nvSpPr>
          <p:cNvPr id="249885" name="Text Box 29"/>
          <p:cNvSpPr txBox="1">
            <a:spLocks noChangeArrowheads="1"/>
          </p:cNvSpPr>
          <p:nvPr/>
        </p:nvSpPr>
        <p:spPr bwMode="auto">
          <a:xfrm>
            <a:off x="5083175" y="2894013"/>
            <a:ext cx="1330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 sz="1400"/>
              <a:t>date, quantity</a:t>
            </a:r>
          </a:p>
        </p:txBody>
      </p:sp>
      <p:sp>
        <p:nvSpPr>
          <p:cNvPr id="249886" name="Freeform 30"/>
          <p:cNvSpPr>
            <a:spLocks/>
          </p:cNvSpPr>
          <p:nvPr/>
        </p:nvSpPr>
        <p:spPr bwMode="auto">
          <a:xfrm>
            <a:off x="1933575" y="2255838"/>
            <a:ext cx="1019175" cy="239712"/>
          </a:xfrm>
          <a:custGeom>
            <a:avLst/>
            <a:gdLst>
              <a:gd name="T0" fmla="*/ 0 w 642"/>
              <a:gd name="T1" fmla="*/ 151 h 151"/>
              <a:gd name="T2" fmla="*/ 642 w 642"/>
              <a:gd name="T3" fmla="*/ 36 h 15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42" h="151">
                <a:moveTo>
                  <a:pt x="0" y="151"/>
                </a:moveTo>
                <a:cubicBezTo>
                  <a:pt x="156" y="67"/>
                  <a:pt x="426" y="0"/>
                  <a:pt x="642" y="3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9887" name="Freeform 31"/>
          <p:cNvSpPr>
            <a:spLocks/>
          </p:cNvSpPr>
          <p:nvPr/>
        </p:nvSpPr>
        <p:spPr bwMode="auto">
          <a:xfrm>
            <a:off x="2105025" y="3875088"/>
            <a:ext cx="885825" cy="209550"/>
          </a:xfrm>
          <a:custGeom>
            <a:avLst/>
            <a:gdLst>
              <a:gd name="T0" fmla="*/ 0 w 558"/>
              <a:gd name="T1" fmla="*/ 132 h 132"/>
              <a:gd name="T2" fmla="*/ 288 w 558"/>
              <a:gd name="T3" fmla="*/ 0 h 132"/>
              <a:gd name="T4" fmla="*/ 558 w 558"/>
              <a:gd name="T5" fmla="*/ 10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8" h="132">
                <a:moveTo>
                  <a:pt x="0" y="132"/>
                </a:moveTo>
                <a:cubicBezTo>
                  <a:pt x="66" y="48"/>
                  <a:pt x="156" y="0"/>
                  <a:pt x="288" y="0"/>
                </a:cubicBezTo>
                <a:cubicBezTo>
                  <a:pt x="420" y="0"/>
                  <a:pt x="503" y="68"/>
                  <a:pt x="558" y="1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9888" name="Freeform 32"/>
          <p:cNvSpPr>
            <a:spLocks/>
          </p:cNvSpPr>
          <p:nvPr/>
        </p:nvSpPr>
        <p:spPr bwMode="auto">
          <a:xfrm>
            <a:off x="6985000" y="1741488"/>
            <a:ext cx="254000" cy="552450"/>
          </a:xfrm>
          <a:custGeom>
            <a:avLst/>
            <a:gdLst>
              <a:gd name="T0" fmla="*/ 0 w 160"/>
              <a:gd name="T1" fmla="*/ 0 h 348"/>
              <a:gd name="T2" fmla="*/ 28 w 160"/>
              <a:gd name="T3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0" h="348">
                <a:moveTo>
                  <a:pt x="0" y="0"/>
                </a:moveTo>
                <a:cubicBezTo>
                  <a:pt x="120" y="64"/>
                  <a:pt x="160" y="200"/>
                  <a:pt x="28" y="34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9889" name="Freeform 33"/>
          <p:cNvSpPr>
            <a:spLocks/>
          </p:cNvSpPr>
          <p:nvPr/>
        </p:nvSpPr>
        <p:spPr bwMode="auto">
          <a:xfrm>
            <a:off x="3733800" y="3265488"/>
            <a:ext cx="704850" cy="171450"/>
          </a:xfrm>
          <a:custGeom>
            <a:avLst/>
            <a:gdLst>
              <a:gd name="T0" fmla="*/ 0 w 444"/>
              <a:gd name="T1" fmla="*/ 0 h 108"/>
              <a:gd name="T2" fmla="*/ 312 w 444"/>
              <a:gd name="T3" fmla="*/ 36 h 108"/>
              <a:gd name="T4" fmla="*/ 444 w 444"/>
              <a:gd name="T5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4" h="108">
                <a:moveTo>
                  <a:pt x="0" y="0"/>
                </a:moveTo>
                <a:cubicBezTo>
                  <a:pt x="119" y="9"/>
                  <a:pt x="238" y="18"/>
                  <a:pt x="312" y="36"/>
                </a:cubicBezTo>
                <a:cubicBezTo>
                  <a:pt x="386" y="54"/>
                  <a:pt x="415" y="81"/>
                  <a:pt x="444" y="1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9890" name="Freeform 34"/>
          <p:cNvSpPr>
            <a:spLocks/>
          </p:cNvSpPr>
          <p:nvPr/>
        </p:nvSpPr>
        <p:spPr bwMode="auto">
          <a:xfrm>
            <a:off x="4953000" y="2573338"/>
            <a:ext cx="152400" cy="476250"/>
          </a:xfrm>
          <a:custGeom>
            <a:avLst/>
            <a:gdLst>
              <a:gd name="T0" fmla="*/ 0 w 96"/>
              <a:gd name="T1" fmla="*/ 0 h 300"/>
              <a:gd name="T2" fmla="*/ 36 w 96"/>
              <a:gd name="T3" fmla="*/ 216 h 300"/>
              <a:gd name="T4" fmla="*/ 96 w 96"/>
              <a:gd name="T5" fmla="*/ 30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300">
                <a:moveTo>
                  <a:pt x="0" y="0"/>
                </a:moveTo>
                <a:cubicBezTo>
                  <a:pt x="10" y="83"/>
                  <a:pt x="20" y="166"/>
                  <a:pt x="36" y="216"/>
                </a:cubicBezTo>
                <a:cubicBezTo>
                  <a:pt x="52" y="266"/>
                  <a:pt x="74" y="283"/>
                  <a:pt x="96" y="30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9891" name="Rectangle 35"/>
          <p:cNvSpPr>
            <a:spLocks noChangeArrowheads="1"/>
          </p:cNvSpPr>
          <p:nvPr/>
        </p:nvSpPr>
        <p:spPr bwMode="auto">
          <a:xfrm>
            <a:off x="2946400" y="1239838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Guest</a:t>
            </a:r>
          </a:p>
        </p:txBody>
      </p:sp>
      <p:cxnSp>
        <p:nvCxnSpPr>
          <p:cNvPr id="249892" name="AutoShape 36"/>
          <p:cNvCxnSpPr>
            <a:cxnSpLocks noChangeShapeType="1"/>
            <a:stCxn id="249891" idx="2"/>
            <a:endCxn id="249859" idx="0"/>
          </p:cNvCxnSpPr>
          <p:nvPr/>
        </p:nvCxnSpPr>
        <p:spPr bwMode="auto">
          <a:xfrm>
            <a:off x="3397250" y="1631950"/>
            <a:ext cx="0" cy="469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9893" name="Group 37"/>
          <p:cNvGrpSpPr>
            <a:grpSpLocks/>
          </p:cNvGrpSpPr>
          <p:nvPr/>
        </p:nvGrpSpPr>
        <p:grpSpPr bwMode="auto">
          <a:xfrm>
            <a:off x="3295650" y="1947863"/>
            <a:ext cx="203200" cy="168275"/>
            <a:chOff x="1918" y="3762"/>
            <a:chExt cx="128" cy="106"/>
          </a:xfrm>
        </p:grpSpPr>
        <p:sp>
          <p:nvSpPr>
            <p:cNvPr id="249894" name="Line 38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49895" name="Line 39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49896" name="Freeform 40"/>
          <p:cNvSpPr>
            <a:spLocks/>
          </p:cNvSpPr>
          <p:nvPr/>
        </p:nvSpPr>
        <p:spPr bwMode="auto">
          <a:xfrm>
            <a:off x="2540000" y="903288"/>
            <a:ext cx="927100" cy="330200"/>
          </a:xfrm>
          <a:custGeom>
            <a:avLst/>
            <a:gdLst>
              <a:gd name="T0" fmla="*/ 0 w 584"/>
              <a:gd name="T1" fmla="*/ 56 h 208"/>
              <a:gd name="T2" fmla="*/ 584 w 584"/>
              <a:gd name="T3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84" h="208">
                <a:moveTo>
                  <a:pt x="0" y="56"/>
                </a:moveTo>
                <a:cubicBezTo>
                  <a:pt x="152" y="0"/>
                  <a:pt x="440" y="56"/>
                  <a:pt x="584" y="2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9897" name="Text Box 41"/>
          <p:cNvSpPr txBox="1">
            <a:spLocks noChangeArrowheads="1"/>
          </p:cNvSpPr>
          <p:nvPr/>
        </p:nvSpPr>
        <p:spPr bwMode="auto">
          <a:xfrm>
            <a:off x="1006475" y="2371725"/>
            <a:ext cx="17827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 sz="1400"/>
              <a:t>stayID,</a:t>
            </a:r>
          </a:p>
          <a:p>
            <a:pPr algn="l"/>
            <a:r>
              <a:rPr lang="en-US" altLang="da-DK" sz="1400"/>
              <a:t>paymethod,</a:t>
            </a:r>
          </a:p>
          <a:p>
            <a:pPr algn="l"/>
            <a:r>
              <a:rPr lang="en-US" altLang="da-DK" sz="1400"/>
              <a:t>state (booked | in | </a:t>
            </a:r>
          </a:p>
          <a:p>
            <a:pPr algn="l"/>
            <a:r>
              <a:rPr lang="en-US" altLang="da-DK" sz="1400"/>
              <a:t>  out | canceled)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56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57716924-A360-42BF-951F-CF676D2ABA26}" type="slidenum">
              <a:rPr lang="en-US" altLang="da-DK">
                <a:latin typeface="Arial" charset="0"/>
              </a:rPr>
              <a:pPr/>
              <a:t>14</a:t>
            </a:fld>
            <a:r>
              <a:rPr lang="en-US" altLang="da-DK">
                <a:latin typeface="Arial" charset="0"/>
              </a:rPr>
              <a:t>.  Annotated task list for the hotel system</a:t>
            </a:r>
          </a:p>
        </p:txBody>
      </p:sp>
      <p:sp>
        <p:nvSpPr>
          <p:cNvPr id="251907" name="AutoShape 3"/>
          <p:cNvSpPr>
            <a:spLocks noChangeArrowheads="1"/>
          </p:cNvSpPr>
          <p:nvPr/>
        </p:nvSpPr>
        <p:spPr bwMode="auto">
          <a:xfrm>
            <a:off x="563563" y="808038"/>
            <a:ext cx="6237287" cy="5529262"/>
          </a:xfrm>
          <a:prstGeom prst="flowChartDocumen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46800" rIns="180000" bIns="46800"/>
          <a:lstStyle>
            <a:lvl1pPr marL="571500" indent="-571500"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857250"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047750"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Aft>
                <a:spcPct val="20000"/>
              </a:spcAft>
            </a:pPr>
            <a:r>
              <a:rPr lang="en-US" altLang="da-DK">
                <a:latin typeface="Arial" charset="0"/>
              </a:rPr>
              <a:t>Task list</a:t>
            </a:r>
          </a:p>
          <a:p>
            <a:pPr>
              <a:spcAft>
                <a:spcPct val="20000"/>
              </a:spcAft>
            </a:pPr>
            <a:r>
              <a:rPr lang="en-US" altLang="da-DK" sz="1800">
                <a:latin typeface="Arial" charset="0"/>
              </a:rPr>
              <a:t>1. Reception</a:t>
            </a:r>
          </a:p>
          <a:p>
            <a:pPr>
              <a:spcAft>
                <a:spcPct val="20000"/>
              </a:spcAft>
            </a:pPr>
            <a:r>
              <a:rPr lang="en-US" altLang="da-DK" sz="1800">
                <a:latin typeface="Arial" charset="0"/>
              </a:rPr>
              <a:t>T1.1	Book room. </a:t>
            </a:r>
            <a:r>
              <a:rPr lang="en-US" altLang="da-DK" sz="1800" b="0">
                <a:latin typeface="Arial" charset="0"/>
              </a:rPr>
              <a:t>May involve many rooms.</a:t>
            </a:r>
            <a:endParaRPr lang="en-US" altLang="da-DK" sz="1800">
              <a:latin typeface="Arial" charset="0"/>
            </a:endParaRPr>
          </a:p>
          <a:p>
            <a:pPr>
              <a:spcAft>
                <a:spcPct val="20000"/>
              </a:spcAft>
            </a:pPr>
            <a:r>
              <a:rPr lang="en-US" altLang="da-DK" sz="1800">
                <a:latin typeface="Arial" charset="0"/>
              </a:rPr>
              <a:t>T1.2 	Check in.</a:t>
            </a:r>
            <a:r>
              <a:rPr lang="en-US" altLang="da-DK" sz="1800" b="0">
                <a:latin typeface="Arial" charset="0"/>
              </a:rPr>
              <a:t> Some guests have booked in advance, some not.</a:t>
            </a:r>
            <a:endParaRPr lang="en-US" altLang="da-DK" sz="1800">
              <a:latin typeface="Arial" charset="0"/>
            </a:endParaRPr>
          </a:p>
          <a:p>
            <a:r>
              <a:rPr lang="en-US" altLang="da-DK" sz="1800">
                <a:latin typeface="Arial" charset="0"/>
              </a:rPr>
              <a:t>T1.3 	Check out.</a:t>
            </a:r>
            <a:r>
              <a:rPr lang="en-US" altLang="da-DK" sz="1800" b="0">
                <a:latin typeface="Arial" charset="0"/>
              </a:rPr>
              <a:t> Review account, then invoice.</a:t>
            </a:r>
          </a:p>
          <a:p>
            <a:r>
              <a:rPr lang="en-US" altLang="da-DK" sz="1800" b="0">
                <a:latin typeface="Arial" charset="0"/>
              </a:rPr>
              <a:t>	</a:t>
            </a:r>
            <a:r>
              <a:rPr lang="en-US" altLang="da-DK" sz="1800">
                <a:latin typeface="Arial" charset="0"/>
              </a:rPr>
              <a:t>Problem: </a:t>
            </a:r>
            <a:r>
              <a:rPr lang="en-US" altLang="da-DK" sz="1800" b="0">
                <a:latin typeface="Arial" charset="0"/>
              </a:rPr>
              <a:t>Checkout queue in the morning.</a:t>
            </a:r>
          </a:p>
          <a:p>
            <a:pPr>
              <a:spcAft>
                <a:spcPct val="20000"/>
              </a:spcAft>
            </a:pPr>
            <a:r>
              <a:rPr lang="en-US" altLang="da-DK" sz="1800" b="0">
                <a:latin typeface="Arial" charset="0"/>
              </a:rPr>
              <a:t>	</a:t>
            </a:r>
            <a:r>
              <a:rPr lang="en-US" altLang="da-DK" sz="1800">
                <a:latin typeface="Arial" charset="0"/>
              </a:rPr>
              <a:t>Solution?</a:t>
            </a:r>
            <a:r>
              <a:rPr lang="en-US" altLang="da-DK" sz="1800" b="0">
                <a:latin typeface="Arial" charset="0"/>
              </a:rPr>
              <a:t> Self-service checkout.</a:t>
            </a:r>
            <a:endParaRPr lang="en-US" altLang="da-DK" sz="1800">
              <a:latin typeface="Arial" charset="0"/>
            </a:endParaRPr>
          </a:p>
          <a:p>
            <a:pPr>
              <a:spcAft>
                <a:spcPct val="20000"/>
              </a:spcAft>
            </a:pPr>
            <a:r>
              <a:rPr lang="en-US" altLang="da-DK" sz="1800">
                <a:latin typeface="Arial" charset="0"/>
              </a:rPr>
              <a:t>T1.4 	Change room.</a:t>
            </a:r>
            <a:r>
              <a:rPr lang="en-US" altLang="da-DK" sz="1800" b="0">
                <a:latin typeface="Arial" charset="0"/>
              </a:rPr>
              <a:t> Possible any time during the stay.</a:t>
            </a:r>
            <a:endParaRPr lang="en-US" altLang="da-DK" sz="1800">
              <a:latin typeface="Arial" charset="0"/>
            </a:endParaRPr>
          </a:p>
          <a:p>
            <a:r>
              <a:rPr lang="en-US" altLang="da-DK" sz="1800">
                <a:latin typeface="Arial" charset="0"/>
              </a:rPr>
              <a:t>T1.5 	Record services and breakfast list. </a:t>
            </a:r>
            <a:r>
              <a:rPr lang="en-US" altLang="da-DK" sz="1800" b="0">
                <a:latin typeface="Arial" charset="0"/>
              </a:rPr>
              <a:t>Breakfast list daily, service notes at any time.</a:t>
            </a:r>
          </a:p>
          <a:p>
            <a:r>
              <a:rPr lang="en-US" altLang="da-DK" sz="1800" b="0">
                <a:latin typeface="Arial" charset="0"/>
              </a:rPr>
              <a:t>	</a:t>
            </a:r>
            <a:r>
              <a:rPr lang="en-US" altLang="da-DK" sz="1800">
                <a:latin typeface="Arial" charset="0"/>
              </a:rPr>
              <a:t>Clever:</a:t>
            </a:r>
            <a:r>
              <a:rPr lang="en-US" altLang="da-DK" sz="1800" b="0">
                <a:latin typeface="Arial" charset="0"/>
              </a:rPr>
              <a:t> Special screen for breakfast list.</a:t>
            </a:r>
          </a:p>
          <a:p>
            <a:endParaRPr lang="en-US" altLang="da-DK" sz="1800" b="0">
              <a:latin typeface="Arial" charset="0"/>
            </a:endParaRPr>
          </a:p>
          <a:p>
            <a:pPr>
              <a:spcAft>
                <a:spcPct val="20000"/>
              </a:spcAft>
            </a:pPr>
            <a:r>
              <a:rPr lang="en-US" altLang="da-DK" sz="1800">
                <a:latin typeface="Arial" charset="0"/>
              </a:rPr>
              <a:t>2. Staff scheduling</a:t>
            </a:r>
          </a:p>
          <a:p>
            <a:r>
              <a:rPr lang="en-US" altLang="da-DK" sz="1800">
                <a:latin typeface="Arial" charset="0"/>
              </a:rPr>
              <a:t>T2.1 	Record leave</a:t>
            </a:r>
          </a:p>
          <a:p>
            <a:r>
              <a:rPr lang="en-US" altLang="da-DK" sz="1800">
                <a:latin typeface="Arial" charset="0"/>
              </a:rPr>
              <a:t>T2.2 	. . .</a:t>
            </a:r>
          </a:p>
        </p:txBody>
      </p:sp>
      <p:grpSp>
        <p:nvGrpSpPr>
          <p:cNvPr id="251908" name="Group 4"/>
          <p:cNvGrpSpPr>
            <a:grpSpLocks/>
          </p:cNvGrpSpPr>
          <p:nvPr/>
        </p:nvGrpSpPr>
        <p:grpSpPr bwMode="auto">
          <a:xfrm>
            <a:off x="4464050" y="1096963"/>
            <a:ext cx="1241425" cy="4125912"/>
            <a:chOff x="2812" y="691"/>
            <a:chExt cx="782" cy="2599"/>
          </a:xfrm>
        </p:grpSpPr>
        <p:sp>
          <p:nvSpPr>
            <p:cNvPr id="251909" name="AutoShape 5"/>
            <p:cNvSpPr>
              <a:spLocks noChangeArrowheads="1"/>
            </p:cNvSpPr>
            <p:nvPr/>
          </p:nvSpPr>
          <p:spPr bwMode="auto">
            <a:xfrm>
              <a:off x="2812" y="691"/>
              <a:ext cx="782" cy="251"/>
            </a:xfrm>
            <a:prstGeom prst="wedgeRoundRectCallout">
              <a:avLst>
                <a:gd name="adj1" fmla="val -203681"/>
                <a:gd name="adj2" fmla="val 44162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da-DK" altLang="da-DK" b="0" noProof="1"/>
                <a:t>Work area</a:t>
              </a:r>
            </a:p>
          </p:txBody>
        </p:sp>
        <p:sp>
          <p:nvSpPr>
            <p:cNvPr id="251910" name="AutoShape 6"/>
            <p:cNvSpPr>
              <a:spLocks noChangeArrowheads="1"/>
            </p:cNvSpPr>
            <p:nvPr/>
          </p:nvSpPr>
          <p:spPr bwMode="auto">
            <a:xfrm>
              <a:off x="2812" y="3039"/>
              <a:ext cx="782" cy="251"/>
            </a:xfrm>
            <a:prstGeom prst="wedgeRoundRectCallout">
              <a:avLst>
                <a:gd name="adj1" fmla="val -177366"/>
                <a:gd name="adj2" fmla="val 538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da-DK" altLang="da-DK" b="0" noProof="1"/>
                <a:t>Work area</a:t>
              </a:r>
            </a:p>
          </p:txBody>
        </p:sp>
      </p:grpSp>
      <p:grpSp>
        <p:nvGrpSpPr>
          <p:cNvPr id="251911" name="Group 7"/>
          <p:cNvGrpSpPr>
            <a:grpSpLocks/>
          </p:cNvGrpSpPr>
          <p:nvPr/>
        </p:nvGrpSpPr>
        <p:grpSpPr bwMode="auto">
          <a:xfrm>
            <a:off x="6357938" y="2725738"/>
            <a:ext cx="1733550" cy="1865312"/>
            <a:chOff x="4005" y="1717"/>
            <a:chExt cx="1092" cy="1175"/>
          </a:xfrm>
        </p:grpSpPr>
        <p:sp>
          <p:nvSpPr>
            <p:cNvPr id="251912" name="AutoShape 8"/>
            <p:cNvSpPr>
              <a:spLocks noChangeArrowheads="1"/>
            </p:cNvSpPr>
            <p:nvPr/>
          </p:nvSpPr>
          <p:spPr bwMode="auto">
            <a:xfrm>
              <a:off x="4005" y="2058"/>
              <a:ext cx="1092" cy="251"/>
            </a:xfrm>
            <a:prstGeom prst="wedgeRoundRectCallout">
              <a:avLst>
                <a:gd name="adj1" fmla="val -107236"/>
                <a:gd name="adj2" fmla="val -40662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l"/>
              <a:r>
                <a:rPr lang="da-DK" altLang="da-DK" b="0" noProof="1"/>
                <a:t>Possible future</a:t>
              </a:r>
            </a:p>
          </p:txBody>
        </p:sp>
        <p:sp>
          <p:nvSpPr>
            <p:cNvPr id="251913" name="AutoShape 9"/>
            <p:cNvSpPr>
              <a:spLocks noChangeArrowheads="1"/>
            </p:cNvSpPr>
            <p:nvPr/>
          </p:nvSpPr>
          <p:spPr bwMode="auto">
            <a:xfrm>
              <a:off x="4167" y="1717"/>
              <a:ext cx="920" cy="251"/>
            </a:xfrm>
            <a:prstGeom prst="wedgeRoundRectCallout">
              <a:avLst>
                <a:gd name="adj1" fmla="val -115009"/>
                <a:gd name="adj2" fmla="val 1537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l"/>
              <a:r>
                <a:rPr lang="da-DK" altLang="da-DK" b="0" noProof="1"/>
                <a:t>Present way</a:t>
              </a:r>
            </a:p>
          </p:txBody>
        </p:sp>
        <p:sp>
          <p:nvSpPr>
            <p:cNvPr id="251914" name="AutoShape 10"/>
            <p:cNvSpPr>
              <a:spLocks noChangeArrowheads="1"/>
            </p:cNvSpPr>
            <p:nvPr/>
          </p:nvSpPr>
          <p:spPr bwMode="auto">
            <a:xfrm>
              <a:off x="4167" y="2641"/>
              <a:ext cx="920" cy="251"/>
            </a:xfrm>
            <a:prstGeom prst="wedgeRoundRectCallout">
              <a:avLst>
                <a:gd name="adj1" fmla="val -115009"/>
                <a:gd name="adj2" fmla="val 1537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l"/>
              <a:r>
                <a:rPr lang="da-DK" altLang="da-DK" b="0" noProof="1"/>
                <a:t>Present way</a:t>
              </a:r>
            </a:p>
          </p:txBody>
        </p:sp>
      </p:grpSp>
      <p:grpSp>
        <p:nvGrpSpPr>
          <p:cNvPr id="251915" name="Group 11"/>
          <p:cNvGrpSpPr>
            <a:grpSpLocks/>
          </p:cNvGrpSpPr>
          <p:nvPr/>
        </p:nvGrpSpPr>
        <p:grpSpPr bwMode="auto">
          <a:xfrm>
            <a:off x="4464050" y="1617663"/>
            <a:ext cx="3609975" cy="4478337"/>
            <a:chOff x="2812" y="1019"/>
            <a:chExt cx="2274" cy="2821"/>
          </a:xfrm>
        </p:grpSpPr>
        <p:sp>
          <p:nvSpPr>
            <p:cNvPr id="251916" name="AutoShape 12"/>
            <p:cNvSpPr>
              <a:spLocks noChangeArrowheads="1"/>
            </p:cNvSpPr>
            <p:nvPr/>
          </p:nvSpPr>
          <p:spPr bwMode="auto">
            <a:xfrm>
              <a:off x="3994" y="1019"/>
              <a:ext cx="1092" cy="625"/>
            </a:xfrm>
            <a:prstGeom prst="wedgeRoundRectCallout">
              <a:avLst>
                <a:gd name="adj1" fmla="val -105861"/>
                <a:gd name="adj2" fmla="val -3288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pPr algn="l"/>
              <a:r>
                <a:rPr lang="da-DK" altLang="da-DK" b="0" noProof="1"/>
                <a:t>Task:</a:t>
              </a:r>
            </a:p>
            <a:p>
              <a:pPr algn="l"/>
              <a:r>
                <a:rPr lang="da-DK" altLang="da-DK" b="0" noProof="1"/>
                <a:t>Domain-level,</a:t>
              </a:r>
            </a:p>
            <a:p>
              <a:pPr algn="l"/>
              <a:r>
                <a:rPr lang="da-DK" altLang="da-DK" b="0" noProof="1"/>
                <a:t>now and future</a:t>
              </a:r>
            </a:p>
          </p:txBody>
        </p:sp>
        <p:sp>
          <p:nvSpPr>
            <p:cNvPr id="251917" name="AutoShape 13"/>
            <p:cNvSpPr>
              <a:spLocks noChangeArrowheads="1"/>
            </p:cNvSpPr>
            <p:nvPr/>
          </p:nvSpPr>
          <p:spPr bwMode="auto">
            <a:xfrm>
              <a:off x="2812" y="3589"/>
              <a:ext cx="1472" cy="251"/>
            </a:xfrm>
            <a:prstGeom prst="wedgeRoundRectCallout">
              <a:avLst>
                <a:gd name="adj1" fmla="val -120245"/>
                <a:gd name="adj2" fmla="val -128486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da-DK" altLang="da-DK" b="0"/>
                <a:t>Imperative language</a:t>
              </a:r>
              <a:endParaRPr lang="da-DK" altLang="da-DK" b="0" noProof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Text Box 2"/>
          <p:cNvSpPr txBox="1">
            <a:spLocks noChangeArrowheads="1"/>
          </p:cNvSpPr>
          <p:nvPr/>
        </p:nvSpPr>
        <p:spPr bwMode="auto">
          <a:xfrm>
            <a:off x="539750" y="2265363"/>
            <a:ext cx="3892550" cy="40338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Subtasks:</a:t>
            </a:r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1.	Find room.</a:t>
            </a:r>
          </a:p>
          <a:p>
            <a:endParaRPr lang="en-US" altLang="da-DK" sz="1800" b="0">
              <a:latin typeface="Arial" charset="0"/>
            </a:endParaRPr>
          </a:p>
          <a:p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1a.	Guest has booked in advance.</a:t>
            </a: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>1b.	No suitable room.</a:t>
            </a: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>2.	Record guest data.</a:t>
            </a:r>
            <a:br>
              <a:rPr lang="en-US" altLang="da-DK" sz="1800" b="0">
                <a:latin typeface="Arial" charset="0"/>
              </a:rPr>
            </a:br>
            <a:r>
              <a:rPr lang="en-US" altLang="da-DK" sz="1800" b="0">
                <a:latin typeface="Arial" charset="0"/>
              </a:rPr>
              <a:t>2a.	Guest recorded at booking.</a:t>
            </a:r>
            <a:br>
              <a:rPr lang="en-US" altLang="da-DK" sz="1800" b="0">
                <a:latin typeface="Arial" charset="0"/>
              </a:rPr>
            </a:br>
            <a:r>
              <a:rPr lang="en-US" altLang="da-DK" sz="1800" b="0">
                <a:latin typeface="Arial" charset="0"/>
              </a:rPr>
              <a:t>2b.	Regular guest.</a:t>
            </a: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>3.	Record that guest is checked in.</a:t>
            </a:r>
          </a:p>
          <a:p>
            <a:r>
              <a:rPr lang="en-US" altLang="da-DK" sz="1800" b="0">
                <a:latin typeface="Arial" charset="0"/>
              </a:rPr>
              <a:t>4.	Deliver key.</a:t>
            </a:r>
            <a:endParaRPr lang="en-US" altLang="da-DK" sz="1800" b="0" u="sng">
              <a:latin typeface="Arial" charset="0"/>
            </a:endParaRPr>
          </a:p>
          <a:p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endParaRPr lang="en-US" altLang="da-DK" sz="1800" b="0">
              <a:latin typeface="Arial" charset="0"/>
            </a:endParaRPr>
          </a:p>
        </p:txBody>
      </p:sp>
      <p:sp>
        <p:nvSpPr>
          <p:cNvPr id="253955" name="Text Box 3"/>
          <p:cNvSpPr txBox="1">
            <a:spLocks noChangeArrowheads="1"/>
          </p:cNvSpPr>
          <p:nvPr/>
        </p:nvSpPr>
        <p:spPr bwMode="auto">
          <a:xfrm>
            <a:off x="539750" y="2286000"/>
            <a:ext cx="3892550" cy="403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Aft>
                <a:spcPct val="30000"/>
              </a:spcAft>
            </a:pPr>
            <a:endParaRPr lang="en-US" altLang="da-DK" sz="1800" b="0">
              <a:latin typeface="Arial" charset="0"/>
            </a:endParaRPr>
          </a:p>
          <a:p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Problem:</a:t>
            </a:r>
            <a:r>
              <a:rPr lang="en-US" altLang="da-DK" sz="1800" b="0">
                <a:latin typeface="Arial" charset="0"/>
              </a:rPr>
              <a:t> Guest wants neighbor rooms; price bargain.</a:t>
            </a:r>
            <a:br>
              <a:rPr lang="en-US" altLang="da-DK" sz="1800" b="0">
                <a:latin typeface="Arial" charset="0"/>
              </a:rPr>
            </a:br>
            <a:r>
              <a:rPr lang="en-US" altLang="da-DK" sz="1800" b="0">
                <a:latin typeface="Arial" charset="0"/>
              </a:rPr>
              <a:t/>
            </a:r>
            <a:br>
              <a:rPr lang="en-US" altLang="da-DK" sz="1800" b="0">
                <a:latin typeface="Arial" charset="0"/>
              </a:rPr>
            </a:br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/>
            </a:r>
            <a:br>
              <a:rPr lang="en-US" altLang="da-DK" sz="1800" b="0">
                <a:latin typeface="Arial" charset="0"/>
              </a:rPr>
            </a:br>
            <a:r>
              <a:rPr lang="en-US" altLang="da-DK" sz="1800" b="0">
                <a:latin typeface="Arial" charset="0"/>
              </a:rPr>
              <a:t/>
            </a:r>
            <a:br>
              <a:rPr lang="en-US" altLang="da-DK" sz="1800" b="0">
                <a:latin typeface="Arial" charset="0"/>
              </a:rPr>
            </a:br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/>
            </a:r>
            <a:br>
              <a:rPr lang="en-US" altLang="da-DK" sz="1800">
                <a:latin typeface="Arial" charset="0"/>
              </a:rPr>
            </a:br>
            <a:r>
              <a:rPr lang="en-US" altLang="da-DK" sz="1800">
                <a:latin typeface="Arial" charset="0"/>
              </a:rPr>
              <a:t>Problem:</a:t>
            </a:r>
            <a:r>
              <a:rPr lang="en-US" altLang="da-DK" sz="1800" b="0">
                <a:latin typeface="Arial" charset="0"/>
              </a:rPr>
              <a:t> Guest forgets to return the key; guest wants two keys.</a:t>
            </a:r>
          </a:p>
        </p:txBody>
      </p:sp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539750" y="741363"/>
            <a:ext cx="7848600" cy="15446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T1.2</a:t>
            </a:r>
            <a:r>
              <a:rPr lang="en-US" altLang="da-DK" sz="1800" b="0">
                <a:latin typeface="Arial" charset="0"/>
              </a:rPr>
              <a:t>:	Check in</a:t>
            </a:r>
          </a:p>
          <a:p>
            <a:r>
              <a:rPr lang="en-US" altLang="da-DK" sz="1800" b="0">
                <a:latin typeface="Arial" charset="0"/>
              </a:rPr>
              <a:t>Start:	A guest arrives.</a:t>
            </a:r>
          </a:p>
          <a:p>
            <a:r>
              <a:rPr lang="en-US" altLang="da-DK" sz="1800" b="0">
                <a:latin typeface="Arial" charset="0"/>
              </a:rPr>
              <a:t>End:	The guest has got room(s) and key. Accounting started.</a:t>
            </a:r>
          </a:p>
          <a:p>
            <a:r>
              <a:rPr lang="en-US" altLang="da-DK" sz="1800" b="0">
                <a:latin typeface="Arial" charset="0"/>
              </a:rPr>
              <a:t>Frequency:	Total: Around 0.5 check ins per room per night. Per user: 60 ...</a:t>
            </a:r>
          </a:p>
          <a:p>
            <a:r>
              <a:rPr lang="en-US" altLang="da-DK" sz="1800" b="0">
                <a:latin typeface="Arial" charset="0"/>
              </a:rPr>
              <a:t>Difficult:	A bus with 50 guests arrive</a:t>
            </a:r>
            <a:r>
              <a:rPr lang="da-DK" altLang="da-DK" sz="1800" b="0">
                <a:latin typeface="Arial" charset="0"/>
              </a:rPr>
              <a:t>s</a:t>
            </a:r>
            <a:endParaRPr lang="en-US" altLang="da-DK" sz="1800" b="0">
              <a:latin typeface="Arial" charset="0"/>
            </a:endParaRPr>
          </a:p>
        </p:txBody>
      </p:sp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539750" y="750888"/>
            <a:ext cx="7848600" cy="55483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53958" name="Line 6"/>
          <p:cNvSpPr>
            <a:spLocks noChangeShapeType="1"/>
          </p:cNvSpPr>
          <p:nvPr/>
        </p:nvSpPr>
        <p:spPr bwMode="auto">
          <a:xfrm>
            <a:off x="539750" y="26590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53959" name="Line 7"/>
          <p:cNvSpPr>
            <a:spLocks noChangeShapeType="1"/>
          </p:cNvSpPr>
          <p:nvPr/>
        </p:nvSpPr>
        <p:spPr bwMode="auto">
          <a:xfrm>
            <a:off x="539750" y="40941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53960" name="Line 8"/>
          <p:cNvSpPr>
            <a:spLocks noChangeShapeType="1"/>
          </p:cNvSpPr>
          <p:nvPr/>
        </p:nvSpPr>
        <p:spPr bwMode="auto">
          <a:xfrm>
            <a:off x="539750" y="50339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53961" name="AutoShape 9"/>
          <p:cNvSpPr>
            <a:spLocks noChangeArrowheads="1"/>
          </p:cNvSpPr>
          <p:nvPr/>
        </p:nvSpPr>
        <p:spPr bwMode="auto">
          <a:xfrm>
            <a:off x="7502525" y="4475163"/>
            <a:ext cx="1089025" cy="695325"/>
          </a:xfrm>
          <a:prstGeom prst="wedgeRoundRectCallout">
            <a:avLst>
              <a:gd name="adj1" fmla="val -4519"/>
              <a:gd name="adj2" fmla="val -4315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da-DK" b="0"/>
              <a:t>Missing</a:t>
            </a:r>
          </a:p>
          <a:p>
            <a:r>
              <a:rPr lang="en-US" altLang="da-DK" b="0"/>
              <a:t>subtask?</a:t>
            </a:r>
          </a:p>
        </p:txBody>
      </p:sp>
      <p:sp>
        <p:nvSpPr>
          <p:cNvPr id="253962" name="Text Box 10"/>
          <p:cNvSpPr txBox="1">
            <a:spLocks noChangeArrowheads="1"/>
          </p:cNvSpPr>
          <p:nvPr/>
        </p:nvSpPr>
        <p:spPr bwMode="auto">
          <a:xfrm>
            <a:off x="4572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/>
            <a:fld id="{C0933AEB-E8AA-4154-9B2B-269CC414C3EF}" type="slidenum">
              <a:rPr lang="en-US" altLang="da-DK" sz="2400"/>
              <a:pPr algn="l"/>
              <a:t>15</a:t>
            </a:fld>
            <a:r>
              <a:rPr lang="en-US" altLang="da-DK" sz="2400"/>
              <a:t>.    Task description template</a:t>
            </a:r>
            <a:endParaRPr lang="en-US" altLang="da-DK" sz="3200" b="0"/>
          </a:p>
        </p:txBody>
      </p:sp>
      <p:sp>
        <p:nvSpPr>
          <p:cNvPr id="253963" name="AutoShape 11"/>
          <p:cNvSpPr>
            <a:spLocks noChangeArrowheads="1"/>
          </p:cNvSpPr>
          <p:nvPr/>
        </p:nvSpPr>
        <p:spPr bwMode="auto">
          <a:xfrm>
            <a:off x="3578225" y="5976938"/>
            <a:ext cx="1146175" cy="695325"/>
          </a:xfrm>
          <a:prstGeom prst="wedgeRoundRectCallout">
            <a:avLst>
              <a:gd name="adj1" fmla="val -72852"/>
              <a:gd name="adj2" fmla="val -4749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da-DK" b="0"/>
              <a:t>Past: </a:t>
            </a:r>
          </a:p>
          <a:p>
            <a:r>
              <a:rPr lang="en-US" altLang="da-DK" b="0"/>
              <a:t>Problems</a:t>
            </a:r>
          </a:p>
        </p:txBody>
      </p:sp>
      <p:sp>
        <p:nvSpPr>
          <p:cNvPr id="253964" name="AutoShape 12"/>
          <p:cNvSpPr>
            <a:spLocks noChangeArrowheads="1"/>
          </p:cNvSpPr>
          <p:nvPr/>
        </p:nvSpPr>
        <p:spPr bwMode="auto">
          <a:xfrm>
            <a:off x="4724400" y="3581400"/>
            <a:ext cx="1006475" cy="398463"/>
          </a:xfrm>
          <a:prstGeom prst="wedgeRoundRectCallout">
            <a:avLst>
              <a:gd name="adj1" fmla="val -126657"/>
              <a:gd name="adj2" fmla="val 1932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da-DK" b="0"/>
              <a:t>Variants</a:t>
            </a:r>
          </a:p>
        </p:txBody>
      </p:sp>
      <p:sp>
        <p:nvSpPr>
          <p:cNvPr id="253966" name="Line 14"/>
          <p:cNvSpPr>
            <a:spLocks noChangeShapeType="1"/>
          </p:cNvSpPr>
          <p:nvPr/>
        </p:nvSpPr>
        <p:spPr bwMode="auto">
          <a:xfrm>
            <a:off x="539750" y="54149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53967" name="AutoShape 15"/>
          <p:cNvSpPr>
            <a:spLocks noChangeArrowheads="1"/>
          </p:cNvSpPr>
          <p:nvPr/>
        </p:nvSpPr>
        <p:spPr bwMode="auto">
          <a:xfrm>
            <a:off x="4724400" y="2444750"/>
            <a:ext cx="3378200" cy="695325"/>
          </a:xfrm>
          <a:prstGeom prst="wedgeRoundRectCallout">
            <a:avLst>
              <a:gd name="adj1" fmla="val -122227"/>
              <a:gd name="adj2" fmla="val 890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l"/>
            <a:r>
              <a:rPr lang="da-DK" altLang="da-DK" b="0" noProof="1"/>
              <a:t>Domain-level, now and future.</a:t>
            </a:r>
          </a:p>
          <a:p>
            <a:pPr algn="l"/>
            <a:r>
              <a:rPr lang="da-DK" altLang="da-DK" b="0" noProof="1"/>
              <a:t>Imperative language</a:t>
            </a:r>
          </a:p>
        </p:txBody>
      </p:sp>
      <p:sp>
        <p:nvSpPr>
          <p:cNvPr id="253968" name="AutoShape 16"/>
          <p:cNvSpPr>
            <a:spLocks noChangeArrowheads="1"/>
          </p:cNvSpPr>
          <p:nvPr/>
        </p:nvSpPr>
        <p:spPr bwMode="auto">
          <a:xfrm>
            <a:off x="5210175" y="5478463"/>
            <a:ext cx="2089150" cy="695325"/>
          </a:xfrm>
          <a:prstGeom prst="wedgeRoundRectCallout">
            <a:avLst>
              <a:gd name="adj1" fmla="val -103569"/>
              <a:gd name="adj2" fmla="val -3356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l"/>
            <a:r>
              <a:rPr lang="da-DK" altLang="da-DK" b="0" noProof="1"/>
              <a:t>Full reference to a</a:t>
            </a:r>
          </a:p>
          <a:p>
            <a:pPr algn="l"/>
            <a:r>
              <a:rPr lang="da-DK" altLang="da-DK" b="0" noProof="1"/>
              <a:t>subtask:  T1.2-4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5" grpId="0"/>
      <p:bldP spid="253961" grpId="0" animBg="1" autoUpdateAnimBg="0"/>
      <p:bldP spid="25396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Text Box 2"/>
          <p:cNvSpPr txBox="1">
            <a:spLocks noChangeArrowheads="1"/>
          </p:cNvSpPr>
          <p:nvPr/>
        </p:nvSpPr>
        <p:spPr bwMode="auto">
          <a:xfrm>
            <a:off x="539750" y="2286000"/>
            <a:ext cx="3892550" cy="403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Aft>
                <a:spcPct val="30000"/>
              </a:spcAft>
            </a:pPr>
            <a:endParaRPr lang="en-US" altLang="da-DK" sz="1800" b="0">
              <a:latin typeface="Arial" charset="0"/>
            </a:endParaRPr>
          </a:p>
          <a:p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Problem:</a:t>
            </a:r>
            <a:r>
              <a:rPr lang="en-US" altLang="da-DK" sz="1800" b="0">
                <a:latin typeface="Arial" charset="0"/>
              </a:rPr>
              <a:t> Guest wants neighbor rooms; price bargain.</a:t>
            </a:r>
            <a:br>
              <a:rPr lang="en-US" altLang="da-DK" sz="1800" b="0">
                <a:latin typeface="Arial" charset="0"/>
              </a:rPr>
            </a:br>
            <a:r>
              <a:rPr lang="en-US" altLang="da-DK" sz="1800" b="0">
                <a:latin typeface="Arial" charset="0"/>
              </a:rPr>
              <a:t/>
            </a:r>
            <a:br>
              <a:rPr lang="en-US" altLang="da-DK" sz="1800" b="0">
                <a:latin typeface="Arial" charset="0"/>
              </a:rPr>
            </a:br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/>
            </a:r>
            <a:br>
              <a:rPr lang="en-US" altLang="da-DK" sz="1800" b="0">
                <a:latin typeface="Arial" charset="0"/>
              </a:rPr>
            </a:br>
            <a:r>
              <a:rPr lang="en-US" altLang="da-DK" sz="1800" b="0">
                <a:latin typeface="Arial" charset="0"/>
              </a:rPr>
              <a:t/>
            </a:r>
            <a:br>
              <a:rPr lang="en-US" altLang="da-DK" sz="1800" b="0">
                <a:latin typeface="Arial" charset="0"/>
              </a:rPr>
            </a:br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/>
            </a:r>
            <a:br>
              <a:rPr lang="en-US" altLang="da-DK" sz="1800">
                <a:latin typeface="Arial" charset="0"/>
              </a:rPr>
            </a:br>
            <a:r>
              <a:rPr lang="en-US" altLang="da-DK" sz="1800">
                <a:latin typeface="Arial" charset="0"/>
              </a:rPr>
              <a:t>Problem:</a:t>
            </a:r>
            <a:r>
              <a:rPr lang="en-US" altLang="da-DK" sz="1800" b="0">
                <a:latin typeface="Arial" charset="0"/>
              </a:rPr>
              <a:t> Guest forgets to return the key; guest wants two keys.</a:t>
            </a:r>
          </a:p>
        </p:txBody>
      </p:sp>
      <p:sp>
        <p:nvSpPr>
          <p:cNvPr id="256003" name="Text Box 3"/>
          <p:cNvSpPr txBox="1">
            <a:spLocks noChangeArrowheads="1"/>
          </p:cNvSpPr>
          <p:nvPr/>
        </p:nvSpPr>
        <p:spPr bwMode="auto">
          <a:xfrm>
            <a:off x="539750" y="2265363"/>
            <a:ext cx="3892550" cy="40338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en-US" altLang="da-DK" sz="1800">
                <a:latin typeface="Arial" charset="0"/>
              </a:rPr>
              <a:t>Subtasks:</a:t>
            </a:r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1.	Find room.</a:t>
            </a:r>
          </a:p>
          <a:p>
            <a:endParaRPr lang="en-US" altLang="da-DK" sz="1800" b="0">
              <a:latin typeface="Arial" charset="0"/>
            </a:endParaRPr>
          </a:p>
          <a:p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1a.	Guest has booked in advance.</a:t>
            </a: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>1b.	No suitable room.</a:t>
            </a: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>2.	Record guest data.</a:t>
            </a:r>
            <a:br>
              <a:rPr lang="en-US" altLang="da-DK" sz="1800" b="0">
                <a:latin typeface="Arial" charset="0"/>
              </a:rPr>
            </a:br>
            <a:r>
              <a:rPr lang="en-US" altLang="da-DK" sz="1800" b="0">
                <a:latin typeface="Arial" charset="0"/>
              </a:rPr>
              <a:t>2a.	Guest recorded at booking.</a:t>
            </a:r>
            <a:br>
              <a:rPr lang="en-US" altLang="da-DK" sz="1800" b="0">
                <a:latin typeface="Arial" charset="0"/>
              </a:rPr>
            </a:br>
            <a:r>
              <a:rPr lang="en-US" altLang="da-DK" sz="1800" b="0">
                <a:latin typeface="Arial" charset="0"/>
              </a:rPr>
              <a:t>2b.	Regular guest.</a:t>
            </a: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>3.	Record that guest is checked in.</a:t>
            </a:r>
          </a:p>
          <a:p>
            <a:r>
              <a:rPr lang="en-US" altLang="da-DK" sz="1800" b="0">
                <a:latin typeface="Arial" charset="0"/>
              </a:rPr>
              <a:t>4.	Deliver key.</a:t>
            </a:r>
            <a:endParaRPr lang="en-US" altLang="da-DK" sz="1800" b="0" u="sng">
              <a:latin typeface="Arial" charset="0"/>
            </a:endParaRPr>
          </a:p>
          <a:p>
            <a:endParaRPr lang="en-US" altLang="da-DK" sz="1800" b="0">
              <a:latin typeface="Arial" charset="0"/>
            </a:endParaRPr>
          </a:p>
          <a:p>
            <a:pPr>
              <a:spcAft>
                <a:spcPct val="30000"/>
              </a:spcAft>
            </a:pPr>
            <a:endParaRPr lang="en-US" altLang="da-DK" sz="1800" b="0">
              <a:latin typeface="Arial" charset="0"/>
            </a:endParaRPr>
          </a:p>
        </p:txBody>
      </p:sp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539750" y="741363"/>
            <a:ext cx="7848600" cy="15446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 algn="l">
              <a:tabLst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  <a:tab pos="2667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T1.2</a:t>
            </a:r>
            <a:r>
              <a:rPr lang="en-US" altLang="da-DK" sz="1800" b="0">
                <a:latin typeface="Arial" charset="0"/>
              </a:rPr>
              <a:t>:	Check in</a:t>
            </a:r>
          </a:p>
          <a:p>
            <a:r>
              <a:rPr lang="en-US" altLang="da-DK" sz="1800" b="0">
                <a:latin typeface="Arial" charset="0"/>
              </a:rPr>
              <a:t>Start:	A guest arrives.</a:t>
            </a:r>
          </a:p>
          <a:p>
            <a:r>
              <a:rPr lang="en-US" altLang="da-DK" sz="1800" b="0">
                <a:latin typeface="Arial" charset="0"/>
              </a:rPr>
              <a:t>End:	The guest has got room(s) and key. Accounting started.</a:t>
            </a:r>
          </a:p>
          <a:p>
            <a:r>
              <a:rPr lang="en-US" altLang="da-DK" sz="1800" b="0">
                <a:latin typeface="Arial" charset="0"/>
              </a:rPr>
              <a:t>Frequency:	Total: Around 0.5 check ins per room per night. Per user: 60 ...</a:t>
            </a:r>
          </a:p>
          <a:p>
            <a:r>
              <a:rPr lang="en-US" altLang="da-DK" sz="1800" b="0">
                <a:latin typeface="Arial" charset="0"/>
              </a:rPr>
              <a:t>Difficult:	A bus with 50 guests arrives</a:t>
            </a:r>
          </a:p>
        </p:txBody>
      </p:sp>
      <p:sp>
        <p:nvSpPr>
          <p:cNvPr id="256005" name="Rectangle 5"/>
          <p:cNvSpPr>
            <a:spLocks noChangeArrowheads="1"/>
          </p:cNvSpPr>
          <p:nvPr/>
        </p:nvSpPr>
        <p:spPr bwMode="auto">
          <a:xfrm>
            <a:off x="539750" y="750888"/>
            <a:ext cx="7848600" cy="55483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56006" name="Line 6"/>
          <p:cNvSpPr>
            <a:spLocks noChangeShapeType="1"/>
          </p:cNvSpPr>
          <p:nvPr/>
        </p:nvSpPr>
        <p:spPr bwMode="auto">
          <a:xfrm>
            <a:off x="539750" y="26590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56007" name="Line 7"/>
          <p:cNvSpPr>
            <a:spLocks noChangeShapeType="1"/>
          </p:cNvSpPr>
          <p:nvPr/>
        </p:nvSpPr>
        <p:spPr bwMode="auto">
          <a:xfrm>
            <a:off x="539750" y="40941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56008" name="Line 8"/>
          <p:cNvSpPr>
            <a:spLocks noChangeShapeType="1"/>
          </p:cNvSpPr>
          <p:nvPr/>
        </p:nvSpPr>
        <p:spPr bwMode="auto">
          <a:xfrm>
            <a:off x="539750" y="50339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56009" name="Text Box 9"/>
          <p:cNvSpPr txBox="1">
            <a:spLocks noChangeArrowheads="1"/>
          </p:cNvSpPr>
          <p:nvPr/>
        </p:nvSpPr>
        <p:spPr bwMode="auto">
          <a:xfrm>
            <a:off x="457200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/>
            <a:fld id="{52500DC4-EC76-43AF-8119-A30A230AC25F}" type="slidenum">
              <a:rPr lang="en-US" altLang="da-DK" sz="2400"/>
              <a:pPr algn="l"/>
              <a:t>16</a:t>
            </a:fld>
            <a:r>
              <a:rPr lang="en-US" altLang="da-DK" sz="2400"/>
              <a:t>.    Task &amp; support approach</a:t>
            </a:r>
            <a:endParaRPr lang="en-US" altLang="da-DK" sz="3200" b="0"/>
          </a:p>
        </p:txBody>
      </p:sp>
      <p:sp>
        <p:nvSpPr>
          <p:cNvPr id="256010" name="AutoShape 10"/>
          <p:cNvSpPr>
            <a:spLocks noChangeArrowheads="1"/>
          </p:cNvSpPr>
          <p:nvPr/>
        </p:nvSpPr>
        <p:spPr bwMode="auto">
          <a:xfrm>
            <a:off x="3578225" y="5989638"/>
            <a:ext cx="1146175" cy="695325"/>
          </a:xfrm>
          <a:prstGeom prst="wedgeRoundRectCallout">
            <a:avLst>
              <a:gd name="adj1" fmla="val -72852"/>
              <a:gd name="adj2" fmla="val -4749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en-US" altLang="da-DK" b="0"/>
              <a:t>Past: </a:t>
            </a:r>
          </a:p>
          <a:p>
            <a:r>
              <a:rPr lang="en-US" altLang="da-DK" b="0"/>
              <a:t>Problems</a:t>
            </a:r>
          </a:p>
        </p:txBody>
      </p:sp>
      <p:sp>
        <p:nvSpPr>
          <p:cNvPr id="256011" name="Line 11"/>
          <p:cNvSpPr>
            <a:spLocks noChangeShapeType="1"/>
          </p:cNvSpPr>
          <p:nvPr/>
        </p:nvSpPr>
        <p:spPr bwMode="auto">
          <a:xfrm>
            <a:off x="539750" y="54149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56012" name="Group 12"/>
          <p:cNvGrpSpPr>
            <a:grpSpLocks/>
          </p:cNvGrpSpPr>
          <p:nvPr/>
        </p:nvGrpSpPr>
        <p:grpSpPr bwMode="auto">
          <a:xfrm>
            <a:off x="4425950" y="2265363"/>
            <a:ext cx="4165600" cy="4419600"/>
            <a:chOff x="2788" y="1427"/>
            <a:chExt cx="2624" cy="2784"/>
          </a:xfrm>
        </p:grpSpPr>
        <p:sp>
          <p:nvSpPr>
            <p:cNvPr id="256013" name="Text Box 13"/>
            <p:cNvSpPr txBox="1">
              <a:spLocks noChangeArrowheads="1"/>
            </p:cNvSpPr>
            <p:nvPr/>
          </p:nvSpPr>
          <p:spPr bwMode="auto">
            <a:xfrm>
              <a:off x="2788" y="1427"/>
              <a:ext cx="2494" cy="2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/>
            <a:lstStyle>
              <a:lvl1pPr algn="l">
                <a:tabLst>
                  <a:tab pos="381000" algn="l"/>
                  <a:tab pos="1238250" algn="l"/>
                  <a:tab pos="2667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381000" algn="l"/>
                  <a:tab pos="1238250" algn="l"/>
                  <a:tab pos="2667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381000" algn="l"/>
                  <a:tab pos="1238250" algn="l"/>
                  <a:tab pos="2667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381000" algn="l"/>
                  <a:tab pos="1238250" algn="l"/>
                  <a:tab pos="2667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381000" algn="l"/>
                  <a:tab pos="1238250" algn="l"/>
                  <a:tab pos="2667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2667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2667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2667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2667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Aft>
                  <a:spcPct val="30000"/>
                </a:spcAft>
              </a:pPr>
              <a:r>
                <a:rPr lang="en-US" altLang="da-DK" sz="1800">
                  <a:latin typeface="Arial" charset="0"/>
                </a:rPr>
                <a:t>Example solution:</a:t>
              </a:r>
              <a:endParaRPr lang="en-US" altLang="da-DK" sz="1800" b="0">
                <a:latin typeface="Arial" charset="0"/>
              </a:endParaRPr>
            </a:p>
            <a:p>
              <a:pPr>
                <a:spcAft>
                  <a:spcPct val="30000"/>
                </a:spcAft>
              </a:pPr>
              <a:r>
                <a:rPr lang="en-US" altLang="da-DK" sz="1800" b="0">
                  <a:latin typeface="Arial" charset="0"/>
                </a:rPr>
                <a:t>System shows free rooms on floor maps. </a:t>
              </a:r>
              <a:br>
                <a:rPr lang="en-US" altLang="da-DK" sz="1800" b="0">
                  <a:latin typeface="Arial" charset="0"/>
                </a:rPr>
              </a:br>
              <a:r>
                <a:rPr lang="en-US" altLang="da-DK" sz="1800" b="0">
                  <a:latin typeface="Arial" charset="0"/>
                </a:rPr>
                <a:t>System shows bargain prices, time and capacity dependent.</a:t>
              </a:r>
              <a:br>
                <a:rPr lang="en-US" altLang="da-DK" sz="1800" b="0">
                  <a:latin typeface="Arial" charset="0"/>
                </a:rPr>
              </a:br>
              <a:endParaRPr lang="en-US" altLang="da-DK" sz="1800" b="0">
                <a:latin typeface="Arial" charset="0"/>
              </a:endParaRPr>
            </a:p>
            <a:p>
              <a:pPr>
                <a:spcAft>
                  <a:spcPct val="30000"/>
                </a:spcAft>
              </a:pPr>
              <a:r>
                <a:rPr lang="en-US" altLang="da-DK" sz="1800" b="0">
                  <a:latin typeface="Arial" charset="0"/>
                </a:rPr>
                <a:t>(Simple data entry, see data model)</a:t>
              </a:r>
              <a:br>
                <a:rPr lang="en-US" altLang="da-DK" sz="1800" b="0">
                  <a:latin typeface="Arial" charset="0"/>
                </a:rPr>
              </a:br>
              <a:r>
                <a:rPr lang="en-US" altLang="da-DK" sz="1800" b="0">
                  <a:latin typeface="Arial" charset="0"/>
                </a:rPr>
                <a:t>(Search with many criteria, e.g. name, booking number, phone)</a:t>
              </a:r>
            </a:p>
            <a:p>
              <a:pPr>
                <a:spcAft>
                  <a:spcPct val="30000"/>
                </a:spcAft>
              </a:pPr>
              <a:endParaRPr lang="en-US" altLang="da-DK" sz="1800" b="0">
                <a:latin typeface="Arial" charset="0"/>
              </a:endParaRPr>
            </a:p>
            <a:p>
              <a:r>
                <a:rPr lang="en-US" altLang="da-DK" sz="1800" b="0">
                  <a:latin typeface="Arial" charset="0"/>
                </a:rPr>
                <a:t>System prints electronic keys. New key for each customer.</a:t>
              </a:r>
            </a:p>
          </p:txBody>
        </p:sp>
        <p:sp>
          <p:nvSpPr>
            <p:cNvPr id="256014" name="AutoShape 14"/>
            <p:cNvSpPr>
              <a:spLocks noChangeArrowheads="1"/>
            </p:cNvSpPr>
            <p:nvPr/>
          </p:nvSpPr>
          <p:spPr bwMode="auto">
            <a:xfrm>
              <a:off x="4260" y="3773"/>
              <a:ext cx="1152" cy="438"/>
            </a:xfrm>
            <a:prstGeom prst="wedgeRoundRectCallout">
              <a:avLst>
                <a:gd name="adj1" fmla="val -75694"/>
                <a:gd name="adj2" fmla="val -6461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r>
                <a:rPr lang="en-US" altLang="da-DK" b="0"/>
                <a:t>Future:</a:t>
              </a:r>
            </a:p>
            <a:p>
              <a:r>
                <a:rPr lang="en-US" altLang="da-DK" b="0"/>
                <a:t>Computer part</a:t>
              </a:r>
            </a:p>
          </p:txBody>
        </p:sp>
        <p:sp>
          <p:nvSpPr>
            <p:cNvPr id="256015" name="AutoShape 15"/>
            <p:cNvSpPr>
              <a:spLocks noChangeArrowheads="1"/>
            </p:cNvSpPr>
            <p:nvPr/>
          </p:nvSpPr>
          <p:spPr bwMode="auto">
            <a:xfrm>
              <a:off x="3156" y="3773"/>
              <a:ext cx="558" cy="438"/>
            </a:xfrm>
            <a:prstGeom prst="wedgeRoundRectCallout">
              <a:avLst>
                <a:gd name="adj1" fmla="val -44264"/>
                <a:gd name="adj2" fmla="val -93153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en-US" altLang="da-DK" b="0"/>
                <a:t>Explicit</a:t>
              </a:r>
            </a:p>
            <a:p>
              <a:r>
                <a:rPr lang="en-US" altLang="da-DK" b="0"/>
                <a:t>actor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28332A1D-D739-4FB1-8451-4406A8B7CDB3}" type="slidenum">
              <a:rPr lang="en-US" altLang="da-DK">
                <a:latin typeface="Arial" charset="0"/>
              </a:rPr>
              <a:pPr/>
              <a:t>17</a:t>
            </a:fld>
            <a:r>
              <a:rPr lang="en-US" altLang="da-DK">
                <a:latin typeface="Arial" charset="0"/>
              </a:rPr>
              <a:t>.  Good and bad tasks</a:t>
            </a:r>
          </a:p>
        </p:txBody>
      </p:sp>
      <p:sp>
        <p:nvSpPr>
          <p:cNvPr id="258051" name="AutoShape 3"/>
          <p:cNvSpPr>
            <a:spLocks noChangeArrowheads="1"/>
          </p:cNvSpPr>
          <p:nvPr/>
        </p:nvSpPr>
        <p:spPr bwMode="auto">
          <a:xfrm>
            <a:off x="574675" y="706438"/>
            <a:ext cx="7319963" cy="1882775"/>
          </a:xfrm>
          <a:prstGeom prst="bevel">
            <a:avLst>
              <a:gd name="adj" fmla="val 7144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8000" tIns="108000" rIns="108000" bIns="108000">
            <a:spAutoFit/>
          </a:bodyPr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 b="0">
                <a:latin typeface="Arial" charset="0"/>
              </a:rPr>
              <a:t>Good tasks:</a:t>
            </a:r>
          </a:p>
          <a:p>
            <a:r>
              <a:rPr lang="en-US" altLang="da-DK" sz="1800" b="0">
                <a:latin typeface="Arial" charset="0"/>
              </a:rPr>
              <a:t>•	Closed: From trigger to closure - “coffe break deserved”</a:t>
            </a:r>
          </a:p>
          <a:p>
            <a:r>
              <a:rPr lang="en-US" altLang="da-DK" sz="1800" b="0">
                <a:latin typeface="Arial" charset="0"/>
              </a:rPr>
              <a:t>•	Session </a:t>
            </a:r>
            <a:r>
              <a:rPr lang="da-DK" altLang="da-DK" sz="1800" b="0">
                <a:latin typeface="Arial" charset="0"/>
              </a:rPr>
              <a:t>rule</a:t>
            </a:r>
            <a:r>
              <a:rPr lang="en-US" altLang="da-DK" sz="1800" b="0">
                <a:latin typeface="Arial" charset="0"/>
              </a:rPr>
              <a:t>: Small, related "tasks" </a:t>
            </a:r>
            <a:r>
              <a:rPr lang="da-DK" altLang="da-DK" sz="1800" b="0">
                <a:latin typeface="Arial" charset="0"/>
              </a:rPr>
              <a:t>without breaks </a:t>
            </a:r>
            <a:r>
              <a:rPr lang="en-US" altLang="da-DK" sz="2000">
                <a:latin typeface="Arial" charset="0"/>
              </a:rPr>
              <a:t>as one task</a:t>
            </a:r>
          </a:p>
          <a:p>
            <a:r>
              <a:rPr lang="en-US" altLang="da-DK" sz="1800" b="0">
                <a:latin typeface="Arial" charset="0"/>
              </a:rPr>
              <a:t>•	Domain level: Hide who does what with imperative language</a:t>
            </a:r>
          </a:p>
          <a:p>
            <a:r>
              <a:rPr lang="en-US" altLang="da-DK" sz="1800" b="0">
                <a:latin typeface="Arial" charset="0"/>
              </a:rPr>
              <a:t>•	Don’t program - “if the customer has booked then ...”</a:t>
            </a:r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533400" y="2935288"/>
            <a:ext cx="3609975" cy="144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Examples:</a:t>
            </a:r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1	Manage rooms?</a:t>
            </a:r>
          </a:p>
          <a:p>
            <a:r>
              <a:rPr lang="en-US" altLang="da-DK" sz="1800" b="0">
                <a:latin typeface="Arial" charset="0"/>
              </a:rPr>
              <a:t>2	Enter guest name and address?</a:t>
            </a:r>
          </a:p>
          <a:p>
            <a:r>
              <a:rPr lang="en-US" altLang="da-DK" sz="1800" b="0">
                <a:latin typeface="Arial" charset="0"/>
              </a:rPr>
              <a:t>3	Book a guest?</a:t>
            </a:r>
          </a:p>
          <a:p>
            <a:r>
              <a:rPr lang="en-US" altLang="da-DK" sz="1800" b="0">
                <a:latin typeface="Arial" charset="0"/>
              </a:rPr>
              <a:t>4	Check in a bus of tourists?</a:t>
            </a:r>
          </a:p>
        </p:txBody>
      </p:sp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4902200" y="2935288"/>
            <a:ext cx="2778125" cy="144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More examples:</a:t>
            </a:r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9	Arrange a meeting?</a:t>
            </a:r>
          </a:p>
          <a:p>
            <a:r>
              <a:rPr lang="en-US" altLang="da-DK" sz="1800" b="0">
                <a:latin typeface="Arial" charset="0"/>
              </a:rPr>
              <a:t>10	Monitor a power plant?</a:t>
            </a:r>
          </a:p>
          <a:p>
            <a:r>
              <a:rPr lang="en-US" altLang="da-DK" sz="1800" b="0">
                <a:latin typeface="Arial" charset="0"/>
              </a:rPr>
              <a:t>11	Wonderland Web site?</a:t>
            </a:r>
          </a:p>
          <a:p>
            <a:r>
              <a:rPr lang="en-US" altLang="da-DK" sz="1800" b="0">
                <a:latin typeface="Arial" charset="0"/>
              </a:rPr>
              <a:t>12	Computer game?</a:t>
            </a:r>
          </a:p>
        </p:txBody>
      </p:sp>
      <p:sp>
        <p:nvSpPr>
          <p:cNvPr id="258054" name="Text Box 6"/>
          <p:cNvSpPr txBox="1">
            <a:spLocks noChangeArrowheads="1"/>
          </p:cNvSpPr>
          <p:nvPr/>
        </p:nvSpPr>
        <p:spPr bwMode="auto">
          <a:xfrm>
            <a:off x="533400" y="5341938"/>
            <a:ext cx="213677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 b="0">
                <a:latin typeface="Arial" charset="0"/>
              </a:rPr>
              <a:t>8	Stay at the hotel?</a:t>
            </a:r>
          </a:p>
        </p:txBody>
      </p:sp>
      <p:sp>
        <p:nvSpPr>
          <p:cNvPr id="258055" name="Text Box 7"/>
          <p:cNvSpPr txBox="1">
            <a:spLocks noChangeArrowheads="1"/>
          </p:cNvSpPr>
          <p:nvPr/>
        </p:nvSpPr>
        <p:spPr bwMode="auto">
          <a:xfrm>
            <a:off x="533400" y="4419600"/>
            <a:ext cx="369887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 b="0">
                <a:latin typeface="Arial" charset="0"/>
              </a:rPr>
              <a:t>5	Change the guest’s address etc?</a:t>
            </a:r>
          </a:p>
          <a:p>
            <a:r>
              <a:rPr lang="en-US" altLang="da-DK" sz="1800" b="0">
                <a:latin typeface="Arial" charset="0"/>
              </a:rPr>
              <a:t>6	Change booking?</a:t>
            </a:r>
          </a:p>
          <a:p>
            <a:r>
              <a:rPr lang="en-US" altLang="da-DK" sz="1800" b="0">
                <a:latin typeface="Arial" charset="0"/>
              </a:rPr>
              <a:t>7	Cancel entire booking?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2" grpId="0" autoUpdateAnimBg="0"/>
      <p:bldP spid="258053" grpId="0" autoUpdateAnimBg="0"/>
      <p:bldP spid="258054" grpId="0" autoUpdateAnimBg="0"/>
      <p:bldP spid="25805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885825" y="765175"/>
            <a:ext cx="7343775" cy="2058988"/>
          </a:xfrm>
          <a:prstGeom prst="rect">
            <a:avLst/>
          </a:prstGeom>
          <a:solidFill>
            <a:srgbClr val="E3FF95"/>
          </a:solidFill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180000" rIns="90000" bIns="180000">
            <a:spAutoFit/>
          </a:bodyPr>
          <a:lstStyle/>
          <a:p>
            <a:pPr>
              <a:spcAft>
                <a:spcPct val="50000"/>
              </a:spcAft>
            </a:pPr>
            <a:r>
              <a:rPr lang="da-DK" altLang="da-DK" sz="2400">
                <a:solidFill>
                  <a:srgbClr val="000000"/>
                </a:solidFill>
              </a:rPr>
              <a:t>Basic principle: </a:t>
            </a:r>
            <a:br>
              <a:rPr lang="da-DK" altLang="da-DK" sz="2400">
                <a:solidFill>
                  <a:srgbClr val="000000"/>
                </a:solidFill>
              </a:rPr>
            </a:br>
            <a:r>
              <a:rPr lang="da-DK" altLang="da-DK" sz="2400">
                <a:solidFill>
                  <a:srgbClr val="000000"/>
                </a:solidFill>
              </a:rPr>
              <a:t>Piaget's law of object permanence:</a:t>
            </a:r>
          </a:p>
          <a:p>
            <a:r>
              <a:rPr lang="da-DK" altLang="da-DK" sz="2400">
                <a:solidFill>
                  <a:srgbClr val="000000"/>
                </a:solidFill>
              </a:rPr>
              <a:t>When we have seen a thing, we believe it exists – also when we cannot see it</a:t>
            </a:r>
            <a:endParaRPr lang="en-US" altLang="da-DK" sz="2400">
              <a:solidFill>
                <a:srgbClr val="000000"/>
              </a:solidFill>
            </a:endParaRPr>
          </a:p>
        </p:txBody>
      </p:sp>
      <p:sp>
        <p:nvSpPr>
          <p:cNvPr id="301059" name="Text Box 3"/>
          <p:cNvSpPr txBox="1">
            <a:spLocks noChangeArrowheads="1"/>
          </p:cNvSpPr>
          <p:nvPr/>
        </p:nvSpPr>
        <p:spPr bwMode="auto">
          <a:xfrm>
            <a:off x="482600" y="76200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956AAD3F-7B8F-45D1-8862-BEC77A0C5B42}" type="slidenum">
              <a:rPr lang="en-US" altLang="da-DK">
                <a:latin typeface="Arial" charset="0"/>
              </a:rPr>
              <a:pPr/>
              <a:t>18</a:t>
            </a:fld>
            <a:r>
              <a:rPr lang="da-DK" altLang="da-DK">
                <a:latin typeface="Arial" charset="0"/>
              </a:rPr>
              <a:t>.</a:t>
            </a:r>
            <a:r>
              <a:rPr lang="en-US" altLang="da-DK">
                <a:latin typeface="Arial" charset="0"/>
              </a:rPr>
              <a:t>  </a:t>
            </a:r>
            <a:r>
              <a:rPr lang="da-DK" altLang="da-DK">
                <a:latin typeface="Arial" charset="0"/>
              </a:rPr>
              <a:t> From usability requirements to user interface</a:t>
            </a:r>
            <a:endParaRPr lang="en-US" altLang="da-DK">
              <a:latin typeface="Arial" charset="0"/>
            </a:endParaRPr>
          </a:p>
        </p:txBody>
      </p:sp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492125" y="3276600"/>
            <a:ext cx="8131175" cy="297180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3FF9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180000" rIns="90000" bIns="180000">
            <a:spAutoFit/>
          </a:bodyPr>
          <a:lstStyle/>
          <a:p>
            <a:pPr algn="l">
              <a:spcAft>
                <a:spcPct val="50000"/>
              </a:spcAft>
            </a:pPr>
            <a:r>
              <a:rPr lang="da-DK" altLang="da-DK" sz="2400">
                <a:solidFill>
                  <a:srgbClr val="000000"/>
                </a:solidFill>
              </a:rPr>
              <a:t>Design principle: Keep the illusion</a:t>
            </a:r>
          </a:p>
          <a:p>
            <a:pPr algn="l">
              <a:spcAft>
                <a:spcPct val="50000"/>
              </a:spcAft>
            </a:pPr>
            <a:r>
              <a:rPr lang="da-DK" altLang="da-DK" sz="2400">
                <a:solidFill>
                  <a:srgbClr val="000000"/>
                </a:solidFill>
              </a:rPr>
              <a:t>Step 1: Virtual windows – what the user must believe</a:t>
            </a:r>
          </a:p>
          <a:p>
            <a:pPr algn="l">
              <a:spcAft>
                <a:spcPct val="50000"/>
              </a:spcAft>
            </a:pPr>
            <a:r>
              <a:rPr lang="da-DK" altLang="da-DK" sz="2400">
                <a:solidFill>
                  <a:srgbClr val="000000"/>
                </a:solidFill>
              </a:rPr>
              <a:t>Step 2: Walk through tasks and add "buttons"</a:t>
            </a:r>
          </a:p>
          <a:p>
            <a:pPr algn="l">
              <a:spcAft>
                <a:spcPct val="50000"/>
              </a:spcAft>
            </a:pPr>
            <a:r>
              <a:rPr lang="da-DK" altLang="da-DK" sz="2400">
                <a:solidFill>
                  <a:srgbClr val="000000"/>
                </a:solidFill>
              </a:rPr>
              <a:t>Step 3: Prototype and usability test</a:t>
            </a:r>
          </a:p>
          <a:p>
            <a:pPr algn="l">
              <a:spcAft>
                <a:spcPct val="50000"/>
              </a:spcAft>
            </a:pPr>
            <a:r>
              <a:rPr lang="da-DK" altLang="da-DK" sz="2400">
                <a:solidFill>
                  <a:srgbClr val="000000"/>
                </a:solidFill>
              </a:rPr>
              <a:t>Step 4: Construct and program</a:t>
            </a:r>
            <a:endParaRPr lang="en-US" altLang="da-DK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60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B4F6F751-C2B8-446F-BAAD-9759BF495493}" type="slidenum">
              <a:rPr lang="en-US" altLang="da-DK">
                <a:latin typeface="Arial" charset="0"/>
              </a:rPr>
              <a:pPr/>
              <a:t>19</a:t>
            </a:fld>
            <a:r>
              <a:rPr lang="en-US" altLang="da-DK">
                <a:latin typeface="Arial" charset="0"/>
              </a:rPr>
              <a:t>.  Virtual windows, plan</a:t>
            </a:r>
          </a:p>
        </p:txBody>
      </p:sp>
      <p:sp>
        <p:nvSpPr>
          <p:cNvPr id="260099" name="Text Box 3"/>
          <p:cNvSpPr txBox="1">
            <a:spLocks noChangeArrowheads="1"/>
          </p:cNvSpPr>
          <p:nvPr/>
        </p:nvSpPr>
        <p:spPr bwMode="auto">
          <a:xfrm>
            <a:off x="2247900" y="1260475"/>
            <a:ext cx="1727200" cy="10699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endParaRPr lang="da-DK" altLang="da-DK" sz="1600" noProof="1">
              <a:latin typeface="Arial" charset="0"/>
            </a:endParaRPr>
          </a:p>
        </p:txBody>
      </p:sp>
      <p:sp>
        <p:nvSpPr>
          <p:cNvPr id="260100" name="Text Box 4"/>
          <p:cNvSpPr txBox="1">
            <a:spLocks noChangeArrowheads="1"/>
          </p:cNvSpPr>
          <p:nvPr/>
        </p:nvSpPr>
        <p:spPr bwMode="auto">
          <a:xfrm>
            <a:off x="441325" y="1371600"/>
            <a:ext cx="690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Book</a:t>
            </a:r>
          </a:p>
        </p:txBody>
      </p:sp>
      <p:grpSp>
        <p:nvGrpSpPr>
          <p:cNvPr id="260101" name="Group 5"/>
          <p:cNvGrpSpPr>
            <a:grpSpLocks/>
          </p:cNvGrpSpPr>
          <p:nvPr/>
        </p:nvGrpSpPr>
        <p:grpSpPr bwMode="auto">
          <a:xfrm>
            <a:off x="2038350" y="2506663"/>
            <a:ext cx="1936750" cy="708025"/>
            <a:chOff x="1284" y="1579"/>
            <a:chExt cx="1220" cy="446"/>
          </a:xfrm>
        </p:grpSpPr>
        <p:sp>
          <p:nvSpPr>
            <p:cNvPr id="260102" name="Text Box 6"/>
            <p:cNvSpPr txBox="1">
              <a:spLocks noChangeArrowheads="1"/>
            </p:cNvSpPr>
            <p:nvPr/>
          </p:nvSpPr>
          <p:spPr bwMode="auto">
            <a:xfrm>
              <a:off x="1476" y="1579"/>
              <a:ext cx="1028" cy="36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l"/>
              <a:endParaRPr lang="da-DK" altLang="da-DK" sz="1600" b="0" noProof="1"/>
            </a:p>
          </p:txBody>
        </p:sp>
        <p:sp>
          <p:nvSpPr>
            <p:cNvPr id="260103" name="Text Box 7"/>
            <p:cNvSpPr txBox="1">
              <a:spLocks noChangeArrowheads="1"/>
            </p:cNvSpPr>
            <p:nvPr/>
          </p:nvSpPr>
          <p:spPr bwMode="auto">
            <a:xfrm>
              <a:off x="1380" y="1617"/>
              <a:ext cx="1032" cy="36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l"/>
              <a:endParaRPr lang="da-DK" altLang="da-DK" sz="1600" b="0" noProof="1"/>
            </a:p>
          </p:txBody>
        </p:sp>
        <p:sp>
          <p:nvSpPr>
            <p:cNvPr id="260104" name="Text Box 8"/>
            <p:cNvSpPr txBox="1">
              <a:spLocks noChangeArrowheads="1"/>
            </p:cNvSpPr>
            <p:nvPr/>
          </p:nvSpPr>
          <p:spPr bwMode="auto">
            <a:xfrm>
              <a:off x="1284" y="1659"/>
              <a:ext cx="1028" cy="36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l"/>
              <a:r>
                <a:rPr lang="da-DK" altLang="da-DK" sz="1600" b="0" noProof="1"/>
                <a:t>bednights, price</a:t>
              </a:r>
            </a:p>
            <a:p>
              <a:pPr algn="l"/>
              <a:r>
                <a:rPr lang="da-DK" altLang="da-DK" sz="1600" b="0" noProof="1"/>
                <a:t>servings, price</a:t>
              </a:r>
            </a:p>
          </p:txBody>
        </p:sp>
      </p:grpSp>
      <p:sp>
        <p:nvSpPr>
          <p:cNvPr id="260105" name="Text Box 9"/>
          <p:cNvSpPr txBox="1">
            <a:spLocks noChangeArrowheads="1"/>
          </p:cNvSpPr>
          <p:nvPr/>
        </p:nvSpPr>
        <p:spPr bwMode="auto">
          <a:xfrm>
            <a:off x="441325" y="2582863"/>
            <a:ext cx="1108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sz="1600" noProof="1"/>
              <a:t>Checkout</a:t>
            </a:r>
          </a:p>
        </p:txBody>
      </p:sp>
      <p:sp>
        <p:nvSpPr>
          <p:cNvPr id="260106" name="Text Box 10"/>
          <p:cNvSpPr txBox="1">
            <a:spLocks noChangeArrowheads="1"/>
          </p:cNvSpPr>
          <p:nvPr/>
        </p:nvSpPr>
        <p:spPr bwMode="auto">
          <a:xfrm>
            <a:off x="441325" y="3597275"/>
            <a:ext cx="12001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sz="1600" noProof="1"/>
              <a:t>Record </a:t>
            </a:r>
          </a:p>
          <a:p>
            <a:pPr algn="l"/>
            <a:r>
              <a:rPr lang="da-DK" altLang="da-DK" sz="1600" noProof="1"/>
              <a:t>breakfast</a:t>
            </a:r>
          </a:p>
          <a:p>
            <a:pPr algn="l"/>
            <a:r>
              <a:rPr lang="da-DK" altLang="da-DK" sz="1600" noProof="1"/>
              <a:t>&amp; services</a:t>
            </a:r>
          </a:p>
        </p:txBody>
      </p:sp>
      <p:grpSp>
        <p:nvGrpSpPr>
          <p:cNvPr id="260107" name="Group 11"/>
          <p:cNvGrpSpPr>
            <a:grpSpLocks/>
          </p:cNvGrpSpPr>
          <p:nvPr/>
        </p:nvGrpSpPr>
        <p:grpSpPr bwMode="auto">
          <a:xfrm>
            <a:off x="2038350" y="3444875"/>
            <a:ext cx="2489200" cy="1222375"/>
            <a:chOff x="1284" y="2170"/>
            <a:chExt cx="1568" cy="770"/>
          </a:xfrm>
        </p:grpSpPr>
        <p:sp>
          <p:nvSpPr>
            <p:cNvPr id="260108" name="Text Box 12"/>
            <p:cNvSpPr txBox="1">
              <a:spLocks noChangeArrowheads="1"/>
            </p:cNvSpPr>
            <p:nvPr/>
          </p:nvSpPr>
          <p:spPr bwMode="auto">
            <a:xfrm>
              <a:off x="1446" y="2170"/>
              <a:ext cx="1406" cy="674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60109" name="Text Box 13"/>
            <p:cNvSpPr txBox="1">
              <a:spLocks noChangeArrowheads="1"/>
            </p:cNvSpPr>
            <p:nvPr/>
          </p:nvSpPr>
          <p:spPr bwMode="auto">
            <a:xfrm>
              <a:off x="1362" y="2218"/>
              <a:ext cx="1406" cy="674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60110" name="Text Box 14"/>
            <p:cNvSpPr txBox="1">
              <a:spLocks noChangeArrowheads="1"/>
            </p:cNvSpPr>
            <p:nvPr/>
          </p:nvSpPr>
          <p:spPr bwMode="auto">
            <a:xfrm>
              <a:off x="1284" y="2266"/>
              <a:ext cx="1406" cy="674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Breakfast list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date</a:t>
              </a:r>
            </a:p>
            <a:p>
              <a:r>
                <a:rPr lang="da-DK" altLang="da-DK" sz="1600" b="0" noProof="1">
                  <a:latin typeface="Arial" charset="0"/>
                </a:rPr>
                <a:t>	room numbers</a:t>
              </a:r>
            </a:p>
            <a:p>
              <a:r>
                <a:rPr lang="da-DK" altLang="da-DK" sz="1600" b="0" noProof="1">
                  <a:latin typeface="Arial" charset="0"/>
                </a:rPr>
                <a:t>	serving type, servings</a:t>
              </a:r>
              <a:endParaRPr lang="da-DK" altLang="da-DK" sz="1600" noProof="1">
                <a:latin typeface="Arial" charset="0"/>
              </a:endParaRPr>
            </a:p>
          </p:txBody>
        </p:sp>
      </p:grpSp>
      <p:sp>
        <p:nvSpPr>
          <p:cNvPr id="260111" name="Text Box 15"/>
          <p:cNvSpPr txBox="1">
            <a:spLocks noChangeArrowheads="1"/>
          </p:cNvSpPr>
          <p:nvPr/>
        </p:nvSpPr>
        <p:spPr bwMode="auto">
          <a:xfrm>
            <a:off x="4440238" y="1371600"/>
            <a:ext cx="1427162" cy="8255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Rooms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prices, types</a:t>
            </a:r>
          </a:p>
          <a:p>
            <a:r>
              <a:rPr lang="da-DK" altLang="da-DK" sz="1600" b="0" noProof="1">
                <a:latin typeface="Arial" charset="0"/>
              </a:rPr>
              <a:t>	status, dates</a:t>
            </a:r>
            <a:endParaRPr lang="da-DK" altLang="da-DK" sz="1600" noProof="1">
              <a:latin typeface="Arial" charset="0"/>
            </a:endParaRPr>
          </a:p>
        </p:txBody>
      </p:sp>
      <p:sp>
        <p:nvSpPr>
          <p:cNvPr id="260112" name="Text Box 16"/>
          <p:cNvSpPr txBox="1">
            <a:spLocks noChangeArrowheads="1"/>
          </p:cNvSpPr>
          <p:nvPr/>
        </p:nvSpPr>
        <p:spPr bwMode="auto">
          <a:xfrm>
            <a:off x="441325" y="696913"/>
            <a:ext cx="3722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2000" noProof="1">
                <a:latin typeface="Arial" charset="0"/>
              </a:rPr>
              <a:t>Tasks:	Virtual windows:</a:t>
            </a:r>
            <a:endParaRPr lang="da-DK" altLang="da-DK" noProof="1">
              <a:latin typeface="Arial" charset="0"/>
            </a:endParaRPr>
          </a:p>
        </p:txBody>
      </p:sp>
      <p:sp>
        <p:nvSpPr>
          <p:cNvPr id="260113" name="Text Box 17"/>
          <p:cNvSpPr txBox="1">
            <a:spLocks noChangeArrowheads="1"/>
          </p:cNvSpPr>
          <p:nvPr/>
        </p:nvSpPr>
        <p:spPr bwMode="auto">
          <a:xfrm>
            <a:off x="2190750" y="1314450"/>
            <a:ext cx="1638300" cy="10699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endParaRPr lang="da-DK" altLang="da-DK" sz="1600" noProof="1">
              <a:latin typeface="Arial" charset="0"/>
            </a:endParaRPr>
          </a:p>
        </p:txBody>
      </p:sp>
      <p:sp>
        <p:nvSpPr>
          <p:cNvPr id="260114" name="Text Box 18"/>
          <p:cNvSpPr txBox="1">
            <a:spLocks noChangeArrowheads="1"/>
          </p:cNvSpPr>
          <p:nvPr/>
        </p:nvSpPr>
        <p:spPr bwMode="auto">
          <a:xfrm>
            <a:off x="2038350" y="1371600"/>
            <a:ext cx="1631950" cy="10699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Stay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name, address</a:t>
            </a:r>
          </a:p>
          <a:p>
            <a:r>
              <a:rPr lang="da-DK" altLang="da-DK" sz="1600" b="0" noProof="1">
                <a:latin typeface="Arial" charset="0"/>
              </a:rPr>
              <a:t>	period</a:t>
            </a:r>
          </a:p>
          <a:p>
            <a:r>
              <a:rPr lang="da-DK" altLang="da-DK" sz="1600" b="0" noProof="1">
                <a:latin typeface="Arial" charset="0"/>
              </a:rPr>
              <a:t>	booked rooms</a:t>
            </a:r>
            <a:endParaRPr lang="da-DK" altLang="da-DK" sz="1600" noProof="1">
              <a:latin typeface="Arial" charset="0"/>
            </a:endParaRPr>
          </a:p>
        </p:txBody>
      </p:sp>
      <p:sp>
        <p:nvSpPr>
          <p:cNvPr id="260115" name="Text Box 19"/>
          <p:cNvSpPr txBox="1">
            <a:spLocks noChangeArrowheads="1"/>
          </p:cNvSpPr>
          <p:nvPr/>
        </p:nvSpPr>
        <p:spPr bwMode="auto">
          <a:xfrm>
            <a:off x="441325" y="493077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sz="1600" noProof="1"/>
              <a:t>Price change</a:t>
            </a:r>
          </a:p>
        </p:txBody>
      </p:sp>
      <p:sp>
        <p:nvSpPr>
          <p:cNvPr id="260116" name="Text Box 20"/>
          <p:cNvSpPr txBox="1">
            <a:spLocks noChangeArrowheads="1"/>
          </p:cNvSpPr>
          <p:nvPr/>
        </p:nvSpPr>
        <p:spPr bwMode="auto">
          <a:xfrm>
            <a:off x="2038350" y="4930775"/>
            <a:ext cx="1631950" cy="6889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Service prices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types, prices</a:t>
            </a:r>
            <a:endParaRPr lang="da-DK" altLang="da-DK" sz="1600" noProof="1">
              <a:latin typeface="Arial" charset="0"/>
            </a:endParaRPr>
          </a:p>
        </p:txBody>
      </p:sp>
      <p:grpSp>
        <p:nvGrpSpPr>
          <p:cNvPr id="260117" name="Group 21"/>
          <p:cNvGrpSpPr>
            <a:grpSpLocks/>
          </p:cNvGrpSpPr>
          <p:nvPr/>
        </p:nvGrpSpPr>
        <p:grpSpPr bwMode="auto">
          <a:xfrm>
            <a:off x="4440238" y="2282825"/>
            <a:ext cx="1427162" cy="3473450"/>
            <a:chOff x="2797" y="1438"/>
            <a:chExt cx="899" cy="2188"/>
          </a:xfrm>
        </p:grpSpPr>
        <p:sp>
          <p:nvSpPr>
            <p:cNvPr id="260118" name="Text Box 22"/>
            <p:cNvSpPr txBox="1">
              <a:spLocks noChangeArrowheads="1"/>
            </p:cNvSpPr>
            <p:nvPr/>
          </p:nvSpPr>
          <p:spPr bwMode="auto">
            <a:xfrm>
              <a:off x="2797" y="3106"/>
              <a:ext cx="899" cy="52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Rooms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prices, types</a:t>
              </a:r>
            </a:p>
            <a:p>
              <a:r>
                <a:rPr lang="da-DK" altLang="da-DK" sz="1600" b="0" noProof="1">
                  <a:latin typeface="Arial" charset="0"/>
                </a:rPr>
                <a:t>	status, dates</a:t>
              </a:r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60119" name="Line 23"/>
            <p:cNvSpPr>
              <a:spLocks noChangeShapeType="1"/>
            </p:cNvSpPr>
            <p:nvPr/>
          </p:nvSpPr>
          <p:spPr bwMode="auto">
            <a:xfrm>
              <a:off x="3240" y="1438"/>
              <a:ext cx="0" cy="16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60120" name="AutoShape 24"/>
          <p:cNvSpPr>
            <a:spLocks noChangeArrowheads="1"/>
          </p:cNvSpPr>
          <p:nvPr/>
        </p:nvSpPr>
        <p:spPr bwMode="auto">
          <a:xfrm>
            <a:off x="6184900" y="1273175"/>
            <a:ext cx="2540000" cy="409575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85750" indent="-285750" algn="l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476250" algn="l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Design rules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1.	Few window templates</a:t>
            </a:r>
          </a:p>
        </p:txBody>
      </p:sp>
      <p:sp>
        <p:nvSpPr>
          <p:cNvPr id="260121" name="Text Box 25"/>
          <p:cNvSpPr txBox="1">
            <a:spLocks noChangeArrowheads="1"/>
          </p:cNvSpPr>
          <p:nvPr/>
        </p:nvSpPr>
        <p:spPr bwMode="auto">
          <a:xfrm>
            <a:off x="441325" y="1604963"/>
            <a:ext cx="1492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Checkin</a:t>
            </a:r>
          </a:p>
          <a:p>
            <a:r>
              <a:rPr lang="da-DK" altLang="da-DK" sz="1600" noProof="1">
                <a:latin typeface="Arial" charset="0"/>
              </a:rPr>
              <a:t>Change room</a:t>
            </a:r>
            <a:endParaRPr lang="da-DK" altLang="da-DK" sz="1600" b="0" noProof="1">
              <a:latin typeface="Arial" charset="0"/>
            </a:endParaRPr>
          </a:p>
        </p:txBody>
      </p:sp>
      <p:grpSp>
        <p:nvGrpSpPr>
          <p:cNvPr id="260122" name="Group 26"/>
          <p:cNvGrpSpPr>
            <a:grpSpLocks/>
          </p:cNvGrpSpPr>
          <p:nvPr/>
        </p:nvGrpSpPr>
        <p:grpSpPr bwMode="auto">
          <a:xfrm>
            <a:off x="1933575" y="1260475"/>
            <a:ext cx="2098675" cy="2092325"/>
            <a:chOff x="1218" y="794"/>
            <a:chExt cx="1322" cy="1318"/>
          </a:xfrm>
        </p:grpSpPr>
        <p:sp>
          <p:nvSpPr>
            <p:cNvPr id="260123" name="Rectangle 27"/>
            <p:cNvSpPr>
              <a:spLocks noChangeArrowheads="1"/>
            </p:cNvSpPr>
            <p:nvPr/>
          </p:nvSpPr>
          <p:spPr bwMode="auto">
            <a:xfrm>
              <a:off x="1218" y="1298"/>
              <a:ext cx="1322" cy="8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0124" name="Text Box 28"/>
            <p:cNvSpPr txBox="1">
              <a:spLocks noChangeArrowheads="1"/>
            </p:cNvSpPr>
            <p:nvPr/>
          </p:nvSpPr>
          <p:spPr bwMode="auto">
            <a:xfrm>
              <a:off x="1416" y="794"/>
              <a:ext cx="1088" cy="898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60125" name="Text Box 29"/>
            <p:cNvSpPr txBox="1">
              <a:spLocks noChangeArrowheads="1"/>
            </p:cNvSpPr>
            <p:nvPr/>
          </p:nvSpPr>
          <p:spPr bwMode="auto">
            <a:xfrm>
              <a:off x="1380" y="828"/>
              <a:ext cx="1032" cy="96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60126" name="Text Box 30"/>
            <p:cNvSpPr txBox="1">
              <a:spLocks noChangeArrowheads="1"/>
            </p:cNvSpPr>
            <p:nvPr/>
          </p:nvSpPr>
          <p:spPr bwMode="auto">
            <a:xfrm>
              <a:off x="1284" y="864"/>
              <a:ext cx="1028" cy="100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Stay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name, address</a:t>
              </a:r>
            </a:p>
            <a:p>
              <a:r>
                <a:rPr lang="da-DK" altLang="da-DK" sz="1600" b="0" noProof="1">
                  <a:latin typeface="Arial" charset="0"/>
                </a:rPr>
                <a:t>	period</a:t>
              </a:r>
            </a:p>
            <a:p>
              <a:r>
                <a:rPr lang="da-DK" altLang="da-DK" sz="1600" b="0" noProof="1">
                  <a:latin typeface="Arial" charset="0"/>
                </a:rPr>
                <a:t>	booked rooms</a:t>
              </a:r>
            </a:p>
            <a:p>
              <a:r>
                <a:rPr lang="da-DK" altLang="da-DK" sz="1600" b="0" noProof="1">
                  <a:latin typeface="Arial" charset="0"/>
                </a:rPr>
                <a:t>	bednights, price</a:t>
              </a:r>
            </a:p>
            <a:p>
              <a:r>
                <a:rPr lang="da-DK" altLang="da-DK" sz="1600" b="0" noProof="1">
                  <a:latin typeface="Arial" charset="0"/>
                </a:rPr>
                <a:t>	servings, price</a:t>
              </a:r>
              <a:endParaRPr lang="da-DK" altLang="da-DK" sz="1600" noProof="1">
                <a:latin typeface="Arial" charset="0"/>
              </a:endParaRPr>
            </a:p>
          </p:txBody>
        </p:sp>
      </p:grpSp>
      <p:sp>
        <p:nvSpPr>
          <p:cNvPr id="260127" name="Text Box 31"/>
          <p:cNvSpPr txBox="1">
            <a:spLocks noChangeArrowheads="1"/>
          </p:cNvSpPr>
          <p:nvPr/>
        </p:nvSpPr>
        <p:spPr bwMode="auto">
          <a:xfrm>
            <a:off x="6205538" y="2136775"/>
            <a:ext cx="25574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b="0" noProof="1">
                <a:latin typeface="Arial" charset="0"/>
              </a:rPr>
              <a:t>2.	Few window instances per task</a:t>
            </a:r>
          </a:p>
          <a:p>
            <a:r>
              <a:rPr lang="da-DK" altLang="da-DK" sz="1800" b="0" noProof="1">
                <a:latin typeface="Arial" charset="0"/>
              </a:rPr>
              <a:t>3.	Data in one instance only</a:t>
            </a:r>
          </a:p>
        </p:txBody>
      </p:sp>
      <p:sp>
        <p:nvSpPr>
          <p:cNvPr id="260128" name="Text Box 32"/>
          <p:cNvSpPr txBox="1">
            <a:spLocks noChangeArrowheads="1"/>
          </p:cNvSpPr>
          <p:nvPr/>
        </p:nvSpPr>
        <p:spPr bwMode="auto">
          <a:xfrm>
            <a:off x="6205538" y="3248025"/>
            <a:ext cx="255746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b="0" noProof="1">
                <a:latin typeface="Arial" charset="0"/>
              </a:rPr>
              <a:t>4.	Rooted in one thing</a:t>
            </a:r>
          </a:p>
          <a:p>
            <a:r>
              <a:rPr lang="da-DK" altLang="da-DK" sz="1800" b="0" noProof="1">
                <a:latin typeface="Arial" charset="0"/>
              </a:rPr>
              <a:t>5.	Close to physical window size</a:t>
            </a:r>
          </a:p>
          <a:p>
            <a:r>
              <a:rPr lang="da-DK" altLang="da-DK" sz="1800" b="0" noProof="1">
                <a:latin typeface="Arial" charset="0"/>
              </a:rPr>
              <a:t>6.	Necessary overview</a:t>
            </a:r>
          </a:p>
          <a:p>
            <a:r>
              <a:rPr lang="da-DK" altLang="da-DK" sz="1800" b="0" noProof="1">
                <a:latin typeface="Arial" charset="0"/>
              </a:rPr>
              <a:t>7.	Things - not actions</a:t>
            </a:r>
          </a:p>
          <a:p>
            <a:r>
              <a:rPr lang="da-DK" altLang="da-DK" sz="1800" b="0" noProof="1">
                <a:latin typeface="Arial" charset="0"/>
              </a:rPr>
              <a:t>8.	All data accessible</a:t>
            </a:r>
            <a:endParaRPr lang="da-DK" altLang="da-DK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5" grpId="0" autoUpdateAnimBg="0"/>
      <p:bldP spid="260106" grpId="0" autoUpdateAnimBg="0"/>
      <p:bldP spid="260115" grpId="0" autoUpdateAnimBg="0"/>
      <p:bldP spid="260116" grpId="0" animBg="1" autoUpdateAnimBg="0"/>
      <p:bldP spid="260121" grpId="0" autoUpdateAnimBg="0"/>
      <p:bldP spid="260127" grpId="0"/>
      <p:bldP spid="2601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-26988"/>
            <a:ext cx="9029700" cy="6153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9011" name="Text Box 3"/>
          <p:cNvSpPr txBox="1">
            <a:spLocks noChangeArrowheads="1"/>
          </p:cNvSpPr>
          <p:nvPr/>
        </p:nvSpPr>
        <p:spPr bwMode="auto">
          <a:xfrm>
            <a:off x="179388" y="5081588"/>
            <a:ext cx="8856662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>
              <a:tabLst>
                <a:tab pos="2244725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2244725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2244725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244725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244725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44725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44725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44725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44725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3600">
                <a:solidFill>
                  <a:srgbClr val="000000"/>
                </a:solidFill>
                <a:latin typeface="Arial" charset="0"/>
              </a:rPr>
              <a:t>Usability:	</a:t>
            </a:r>
            <a:r>
              <a:rPr lang="en-US" altLang="da-DK">
                <a:solidFill>
                  <a:srgbClr val="000000"/>
                </a:solidFill>
                <a:latin typeface="Arial" charset="0"/>
              </a:rPr>
              <a:t>Easy to learn, efficient to use, easy to remember, subjective satisfaction, understand what happens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4381500" y="727075"/>
            <a:ext cx="1873250" cy="17367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62147" name="Rectangle 3"/>
          <p:cNvSpPr>
            <a:spLocks noChangeArrowheads="1"/>
          </p:cNvSpPr>
          <p:nvPr/>
        </p:nvSpPr>
        <p:spPr bwMode="auto">
          <a:xfrm>
            <a:off x="4286250" y="803275"/>
            <a:ext cx="1873250" cy="17367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758825" y="727075"/>
            <a:ext cx="3175000" cy="31210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62149" name="Rectangle 5"/>
          <p:cNvSpPr>
            <a:spLocks noChangeArrowheads="1"/>
          </p:cNvSpPr>
          <p:nvPr/>
        </p:nvSpPr>
        <p:spPr bwMode="auto">
          <a:xfrm>
            <a:off x="657225" y="803275"/>
            <a:ext cx="3175000" cy="31210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62150" name="Text Box 6"/>
          <p:cNvSpPr txBox="1">
            <a:spLocks noChangeArrowheads="1"/>
          </p:cNvSpPr>
          <p:nvPr/>
        </p:nvSpPr>
        <p:spPr bwMode="auto">
          <a:xfrm>
            <a:off x="449263" y="76200"/>
            <a:ext cx="692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9399187C-720D-4234-B746-ACEF145215D9}" type="slidenum">
              <a:rPr lang="en-US" altLang="da-DK">
                <a:latin typeface="Arial" charset="0"/>
              </a:rPr>
              <a:pPr/>
              <a:t>20</a:t>
            </a:fld>
            <a:r>
              <a:rPr lang="en-US" altLang="da-DK">
                <a:latin typeface="Arial" charset="0"/>
              </a:rPr>
              <a:t>.  Virtual windows, graphical version</a:t>
            </a:r>
          </a:p>
        </p:txBody>
      </p:sp>
      <p:sp>
        <p:nvSpPr>
          <p:cNvPr id="262151" name="AutoShape 7"/>
          <p:cNvSpPr>
            <a:spLocks noChangeArrowheads="1"/>
          </p:cNvSpPr>
          <p:nvPr/>
        </p:nvSpPr>
        <p:spPr bwMode="auto">
          <a:xfrm>
            <a:off x="6527800" y="790575"/>
            <a:ext cx="2540000" cy="3789363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 algn="l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476250" algn="l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Sources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a.	Reuse old presentations</a:t>
            </a:r>
          </a:p>
          <a:p>
            <a:r>
              <a:rPr lang="da-DK" altLang="da-DK" sz="1800" b="0" noProof="1">
                <a:latin typeface="Arial" charset="0"/>
              </a:rPr>
              <a:t>b.	Standard pre-sentation forms</a:t>
            </a:r>
          </a:p>
          <a:p>
            <a:r>
              <a:rPr lang="da-DK" altLang="da-DK" sz="1800" b="0" noProof="1">
                <a:latin typeface="Arial" charset="0"/>
              </a:rPr>
              <a:t>c.	Know platform</a:t>
            </a:r>
          </a:p>
          <a:p>
            <a:r>
              <a:rPr lang="da-DK" altLang="da-DK" sz="1800" b="0" noProof="1">
                <a:latin typeface="Arial" charset="0"/>
              </a:rPr>
              <a:t>d.	Gestalt laws</a:t>
            </a:r>
          </a:p>
          <a:p>
            <a:r>
              <a:rPr lang="da-DK" altLang="da-DK" sz="1800" b="0" noProof="1">
                <a:latin typeface="Arial" charset="0"/>
              </a:rPr>
              <a:t>e.	Realistic and extreme data</a:t>
            </a:r>
          </a:p>
          <a:p>
            <a:r>
              <a:rPr lang="da-DK" altLang="da-DK" sz="1800" b="0" noProof="1">
                <a:latin typeface="Arial" charset="0"/>
              </a:rPr>
              <a:t>f.	Study other designs</a:t>
            </a:r>
          </a:p>
          <a:p>
            <a:r>
              <a:rPr lang="da-DK" altLang="da-DK" sz="1800" b="0" noProof="1">
                <a:latin typeface="Arial" charset="0"/>
              </a:rPr>
              <a:t>	- their good points</a:t>
            </a:r>
          </a:p>
          <a:p>
            <a:r>
              <a:rPr lang="da-DK" altLang="da-DK" sz="1800" b="0" noProof="1">
                <a:latin typeface="Arial" charset="0"/>
              </a:rPr>
              <a:t>	- your bad points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262152" name="Text Box 8"/>
          <p:cNvSpPr txBox="1">
            <a:spLocks noChangeArrowheads="1"/>
          </p:cNvSpPr>
          <p:nvPr/>
        </p:nvSpPr>
        <p:spPr bwMode="auto">
          <a:xfrm>
            <a:off x="4143375" y="2647950"/>
            <a:ext cx="1920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Record breakfast</a:t>
            </a:r>
          </a:p>
        </p:txBody>
      </p:sp>
      <p:sp>
        <p:nvSpPr>
          <p:cNvPr id="262153" name="Text Box 9"/>
          <p:cNvSpPr txBox="1">
            <a:spLocks noChangeArrowheads="1"/>
          </p:cNvSpPr>
          <p:nvPr/>
        </p:nvSpPr>
        <p:spPr bwMode="auto">
          <a:xfrm>
            <a:off x="6165850" y="5749925"/>
            <a:ext cx="198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b="0" noProof="1"/>
              <a:t>Book, checkin . . .</a:t>
            </a:r>
          </a:p>
          <a:p>
            <a:pPr algn="l"/>
            <a:r>
              <a:rPr lang="da-DK" altLang="da-DK" b="0" noProof="1"/>
              <a:t>Price change</a:t>
            </a:r>
          </a:p>
        </p:txBody>
      </p:sp>
      <p:grpSp>
        <p:nvGrpSpPr>
          <p:cNvPr id="262154" name="Group 10"/>
          <p:cNvGrpSpPr>
            <a:grpSpLocks/>
          </p:cNvGrpSpPr>
          <p:nvPr/>
        </p:nvGrpSpPr>
        <p:grpSpPr bwMode="auto">
          <a:xfrm>
            <a:off x="4191000" y="892175"/>
            <a:ext cx="1873250" cy="1736725"/>
            <a:chOff x="2640" y="718"/>
            <a:chExt cx="1180" cy="1094"/>
          </a:xfrm>
        </p:grpSpPr>
        <p:sp>
          <p:nvSpPr>
            <p:cNvPr id="262155" name="Rectangle 11"/>
            <p:cNvSpPr>
              <a:spLocks noChangeArrowheads="1"/>
            </p:cNvSpPr>
            <p:nvPr/>
          </p:nvSpPr>
          <p:spPr bwMode="auto">
            <a:xfrm>
              <a:off x="2640" y="718"/>
              <a:ext cx="1180" cy="109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156" name="Text Box 12"/>
            <p:cNvSpPr txBox="1">
              <a:spLocks noChangeArrowheads="1"/>
            </p:cNvSpPr>
            <p:nvPr/>
          </p:nvSpPr>
          <p:spPr bwMode="auto">
            <a:xfrm>
              <a:off x="2659" y="722"/>
              <a:ext cx="1109" cy="1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Aft>
                  <a:spcPct val="5000"/>
                </a:spcAft>
              </a:pPr>
              <a:r>
                <a:rPr lang="en-US" altLang="da-DK" sz="1800">
                  <a:latin typeface="Arial" charset="0"/>
                </a:rPr>
                <a:t>Breakfast</a:t>
              </a:r>
              <a:r>
                <a:rPr lang="en-US" altLang="da-DK" sz="1600" b="0">
                  <a:latin typeface="Arial" charset="0"/>
                </a:rPr>
                <a:t>	    23/9</a:t>
              </a:r>
              <a:endParaRPr lang="en-US" altLang="da-DK" sz="1800" b="0">
                <a:latin typeface="Arial" charset="0"/>
              </a:endParaRPr>
            </a:p>
            <a:p>
              <a:pPr>
                <a:spcBef>
                  <a:spcPct val="30000"/>
                </a:spcBef>
              </a:pPr>
              <a:r>
                <a:rPr lang="en-US" altLang="da-DK" sz="1600" b="0">
                  <a:latin typeface="Arial" charset="0"/>
                </a:rPr>
                <a:t>	In	In</a:t>
              </a:r>
            </a:p>
            <a:p>
              <a:pPr>
                <a:spcAft>
                  <a:spcPct val="20000"/>
                </a:spcAft>
              </a:pPr>
              <a:r>
                <a:rPr lang="en-US" altLang="da-DK" sz="1600" b="0">
                  <a:latin typeface="Arial" charset="0"/>
                </a:rPr>
                <a:t>Room	rest	room</a:t>
              </a:r>
              <a:endParaRPr lang="en-US" altLang="da-DK" sz="18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11		2</a:t>
              </a:r>
            </a:p>
            <a:p>
              <a:r>
                <a:rPr lang="en-US" altLang="da-DK" sz="1600" b="0">
                  <a:latin typeface="Arial" charset="0"/>
                </a:rPr>
                <a:t>12	1</a:t>
              </a:r>
            </a:p>
            <a:p>
              <a:r>
                <a:rPr lang="en-US" altLang="da-DK" sz="1600" b="0">
                  <a:latin typeface="Arial" charset="0"/>
                </a:rPr>
                <a:t>13	1	1</a:t>
              </a:r>
              <a:endParaRPr lang="en-US" altLang="da-DK" sz="1600">
                <a:latin typeface="Arial" charset="0"/>
              </a:endParaRPr>
            </a:p>
          </p:txBody>
        </p:sp>
        <p:grpSp>
          <p:nvGrpSpPr>
            <p:cNvPr id="262157" name="Group 13"/>
            <p:cNvGrpSpPr>
              <a:grpSpLocks/>
            </p:cNvGrpSpPr>
            <p:nvPr/>
          </p:nvGrpSpPr>
          <p:grpSpPr bwMode="auto">
            <a:xfrm>
              <a:off x="3121" y="1314"/>
              <a:ext cx="503" cy="452"/>
              <a:chOff x="3121" y="1314"/>
              <a:chExt cx="503" cy="452"/>
            </a:xfrm>
          </p:grpSpPr>
          <p:sp>
            <p:nvSpPr>
              <p:cNvPr id="262158" name="Rectangle 14"/>
              <p:cNvSpPr>
                <a:spLocks noChangeArrowheads="1"/>
              </p:cNvSpPr>
              <p:nvPr/>
            </p:nvSpPr>
            <p:spPr bwMode="auto">
              <a:xfrm>
                <a:off x="3121" y="1314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2159" name="Rectangle 15"/>
              <p:cNvSpPr>
                <a:spLocks noChangeArrowheads="1"/>
              </p:cNvSpPr>
              <p:nvPr/>
            </p:nvSpPr>
            <p:spPr bwMode="auto">
              <a:xfrm>
                <a:off x="3427" y="1314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2160" name="Rectangle 16"/>
              <p:cNvSpPr>
                <a:spLocks noChangeArrowheads="1"/>
              </p:cNvSpPr>
              <p:nvPr/>
            </p:nvSpPr>
            <p:spPr bwMode="auto">
              <a:xfrm>
                <a:off x="3121" y="1473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2161" name="Rectangle 17"/>
              <p:cNvSpPr>
                <a:spLocks noChangeArrowheads="1"/>
              </p:cNvSpPr>
              <p:nvPr/>
            </p:nvSpPr>
            <p:spPr bwMode="auto">
              <a:xfrm>
                <a:off x="3427" y="1473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2162" name="Rectangle 18"/>
              <p:cNvSpPr>
                <a:spLocks noChangeArrowheads="1"/>
              </p:cNvSpPr>
              <p:nvPr/>
            </p:nvSpPr>
            <p:spPr bwMode="auto">
              <a:xfrm>
                <a:off x="3121" y="1632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2163" name="Rectangle 19"/>
              <p:cNvSpPr>
                <a:spLocks noChangeArrowheads="1"/>
              </p:cNvSpPr>
              <p:nvPr/>
            </p:nvSpPr>
            <p:spPr bwMode="auto">
              <a:xfrm>
                <a:off x="3427" y="1632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grpSp>
          <p:nvGrpSpPr>
            <p:cNvPr id="262164" name="Group 20"/>
            <p:cNvGrpSpPr>
              <a:grpSpLocks/>
            </p:cNvGrpSpPr>
            <p:nvPr/>
          </p:nvGrpSpPr>
          <p:grpSpPr bwMode="auto">
            <a:xfrm>
              <a:off x="3686" y="1301"/>
              <a:ext cx="102" cy="481"/>
              <a:chOff x="3686" y="1301"/>
              <a:chExt cx="102" cy="481"/>
            </a:xfrm>
          </p:grpSpPr>
          <p:sp>
            <p:nvSpPr>
              <p:cNvPr id="262165" name="Rectangle 21"/>
              <p:cNvSpPr>
                <a:spLocks noChangeArrowheads="1"/>
              </p:cNvSpPr>
              <p:nvPr/>
            </p:nvSpPr>
            <p:spPr bwMode="auto">
              <a:xfrm>
                <a:off x="3686" y="1301"/>
                <a:ext cx="102" cy="48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2166" name="Freeform 22"/>
              <p:cNvSpPr>
                <a:spLocks noChangeAspect="1"/>
              </p:cNvSpPr>
              <p:nvPr/>
            </p:nvSpPr>
            <p:spPr bwMode="auto">
              <a:xfrm flipV="1">
                <a:off x="3703" y="1719"/>
                <a:ext cx="72" cy="47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2167" name="Freeform 23"/>
              <p:cNvSpPr>
                <a:spLocks noChangeAspect="1"/>
              </p:cNvSpPr>
              <p:nvPr/>
            </p:nvSpPr>
            <p:spPr bwMode="auto">
              <a:xfrm>
                <a:off x="3703" y="1314"/>
                <a:ext cx="72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62168" name="Line 24"/>
            <p:cNvSpPr>
              <a:spLocks noChangeShapeType="1"/>
            </p:cNvSpPr>
            <p:nvPr/>
          </p:nvSpPr>
          <p:spPr bwMode="auto">
            <a:xfrm>
              <a:off x="2640" y="962"/>
              <a:ext cx="11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169" name="Line 25"/>
            <p:cNvSpPr>
              <a:spLocks noChangeShapeType="1"/>
            </p:cNvSpPr>
            <p:nvPr/>
          </p:nvSpPr>
          <p:spPr bwMode="auto">
            <a:xfrm>
              <a:off x="2640" y="1281"/>
              <a:ext cx="11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170" name="Line 26"/>
            <p:cNvSpPr>
              <a:spLocks noChangeShapeType="1"/>
            </p:cNvSpPr>
            <p:nvPr/>
          </p:nvSpPr>
          <p:spPr bwMode="auto">
            <a:xfrm>
              <a:off x="3080" y="962"/>
              <a:ext cx="0" cy="8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171" name="Line 27"/>
            <p:cNvSpPr>
              <a:spLocks noChangeShapeType="1"/>
            </p:cNvSpPr>
            <p:nvPr/>
          </p:nvSpPr>
          <p:spPr bwMode="auto">
            <a:xfrm>
              <a:off x="3352" y="962"/>
              <a:ext cx="0" cy="8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62172" name="Group 28"/>
          <p:cNvGrpSpPr>
            <a:grpSpLocks/>
          </p:cNvGrpSpPr>
          <p:nvPr/>
        </p:nvGrpSpPr>
        <p:grpSpPr bwMode="auto">
          <a:xfrm>
            <a:off x="4146550" y="3400425"/>
            <a:ext cx="2133600" cy="1192213"/>
            <a:chOff x="4180" y="718"/>
            <a:chExt cx="1344" cy="751"/>
          </a:xfrm>
        </p:grpSpPr>
        <p:sp>
          <p:nvSpPr>
            <p:cNvPr id="262173" name="Text Box 29"/>
            <p:cNvSpPr txBox="1">
              <a:spLocks noChangeArrowheads="1"/>
            </p:cNvSpPr>
            <p:nvPr/>
          </p:nvSpPr>
          <p:spPr bwMode="auto">
            <a:xfrm>
              <a:off x="4180" y="718"/>
              <a:ext cx="1344" cy="75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Service prices</a:t>
              </a:r>
              <a:endParaRPr lang="en-US" altLang="da-DK" sz="1800" b="0">
                <a:latin typeface="Arial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da-DK" sz="1600" b="0">
                  <a:latin typeface="Arial" charset="0"/>
                </a:rPr>
                <a:t>Breakf. rest.	4</a:t>
              </a:r>
            </a:p>
            <a:p>
              <a:r>
                <a:rPr lang="en-US" altLang="da-DK" sz="1600" b="0">
                  <a:latin typeface="Arial" charset="0"/>
                </a:rPr>
                <a:t>Breakf. room	6</a:t>
              </a:r>
            </a:p>
            <a:p>
              <a:r>
                <a:rPr lang="en-US" altLang="da-DK" sz="1600" b="0">
                  <a:latin typeface="Arial" charset="0"/>
                </a:rPr>
                <a:t>. . .</a:t>
              </a:r>
            </a:p>
            <a:p>
              <a:endParaRPr lang="en-US" altLang="da-DK" sz="1600">
                <a:latin typeface="Arial" charset="0"/>
              </a:endParaRPr>
            </a:p>
          </p:txBody>
        </p:sp>
        <p:sp>
          <p:nvSpPr>
            <p:cNvPr id="262174" name="Rectangle 30"/>
            <p:cNvSpPr>
              <a:spLocks noChangeArrowheads="1"/>
            </p:cNvSpPr>
            <p:nvPr/>
          </p:nvSpPr>
          <p:spPr bwMode="auto">
            <a:xfrm>
              <a:off x="5252" y="998"/>
              <a:ext cx="22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2175" name="Rectangle 31"/>
            <p:cNvSpPr>
              <a:spLocks noChangeArrowheads="1"/>
            </p:cNvSpPr>
            <p:nvPr/>
          </p:nvSpPr>
          <p:spPr bwMode="auto">
            <a:xfrm>
              <a:off x="5252" y="1172"/>
              <a:ext cx="22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grpSp>
        <p:nvGrpSpPr>
          <p:cNvPr id="262176" name="Group 32"/>
          <p:cNvGrpSpPr>
            <a:grpSpLocks/>
          </p:cNvGrpSpPr>
          <p:nvPr/>
        </p:nvGrpSpPr>
        <p:grpSpPr bwMode="auto">
          <a:xfrm>
            <a:off x="552450" y="892175"/>
            <a:ext cx="3178175" cy="3127375"/>
            <a:chOff x="336" y="722"/>
            <a:chExt cx="2002" cy="1970"/>
          </a:xfrm>
        </p:grpSpPr>
        <p:sp>
          <p:nvSpPr>
            <p:cNvPr id="262177" name="Rectangle 33"/>
            <p:cNvSpPr>
              <a:spLocks noChangeArrowheads="1"/>
            </p:cNvSpPr>
            <p:nvPr/>
          </p:nvSpPr>
          <p:spPr bwMode="auto">
            <a:xfrm>
              <a:off x="336" y="722"/>
              <a:ext cx="2002" cy="196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178" name="Line 34"/>
            <p:cNvSpPr>
              <a:spLocks noChangeShapeType="1"/>
            </p:cNvSpPr>
            <p:nvPr/>
          </p:nvSpPr>
          <p:spPr bwMode="auto">
            <a:xfrm>
              <a:off x="336" y="1704"/>
              <a:ext cx="200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62179" name="Text Box 35"/>
            <p:cNvSpPr txBox="1">
              <a:spLocks noChangeArrowheads="1"/>
            </p:cNvSpPr>
            <p:nvPr/>
          </p:nvSpPr>
          <p:spPr bwMode="auto">
            <a:xfrm>
              <a:off x="374" y="722"/>
              <a:ext cx="1914" cy="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Stay</a:t>
              </a:r>
              <a:r>
                <a:rPr lang="en-US" altLang="da-DK" sz="1600">
                  <a:latin typeface="Arial" charset="0"/>
                </a:rPr>
                <a:t>		</a:t>
              </a:r>
              <a:r>
                <a:rPr lang="en-US" altLang="da-DK" sz="1600" b="0">
                  <a:latin typeface="Arial" charset="0"/>
                </a:rPr>
                <a:t>Stay#: 714</a:t>
              </a:r>
              <a:endParaRPr lang="en-US" altLang="da-DK" sz="1600">
                <a:latin typeface="Arial" charset="0"/>
              </a:endParaRPr>
            </a:p>
            <a:p>
              <a:pPr>
                <a:lnSpc>
                  <a:spcPct val="90000"/>
                </a:lnSpc>
              </a:pPr>
              <a:endParaRPr lang="en-US" altLang="da-DK" sz="160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Guest:	John Simpson</a:t>
              </a:r>
            </a:p>
            <a:p>
              <a:r>
                <a:rPr lang="en-US" altLang="da-DK" sz="1600" b="0">
                  <a:latin typeface="Arial" charset="0"/>
                </a:rPr>
                <a:t>Address:	456 Orange Grove</a:t>
              </a:r>
            </a:p>
            <a:p>
              <a:r>
                <a:rPr lang="en-US" altLang="da-DK" sz="1600" b="0">
                  <a:latin typeface="Arial" charset="0"/>
                </a:rPr>
                <a:t>	Victoria 3745</a:t>
              </a:r>
            </a:p>
            <a:p>
              <a:r>
                <a:rPr lang="en-US" altLang="da-DK" sz="1600" b="0">
                  <a:latin typeface="Arial" charset="0"/>
                </a:rPr>
                <a:t>Payment:	Visa</a:t>
              </a:r>
              <a:endParaRPr lang="en-US" altLang="da-DK" sz="1600">
                <a:latin typeface="Arial" charset="0"/>
              </a:endParaRPr>
            </a:p>
          </p:txBody>
        </p:sp>
        <p:sp>
          <p:nvSpPr>
            <p:cNvPr id="262180" name="Rectangle 36"/>
            <p:cNvSpPr>
              <a:spLocks noChangeArrowheads="1"/>
            </p:cNvSpPr>
            <p:nvPr/>
          </p:nvSpPr>
          <p:spPr bwMode="auto">
            <a:xfrm>
              <a:off x="374" y="1691"/>
              <a:ext cx="1914" cy="10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	</a:t>
              </a:r>
              <a:r>
                <a:rPr lang="en-US" altLang="da-DK" sz="1600" b="0">
                  <a:latin typeface="Arial" charset="0"/>
                </a:rPr>
                <a:t>Item	persons	</a:t>
              </a:r>
              <a:endParaRPr lang="en-US" altLang="da-DK" sz="18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22/9	Room 12, sgl	1	60$</a:t>
              </a:r>
            </a:p>
            <a:p>
              <a:r>
                <a:rPr lang="en-US" altLang="da-DK" sz="1600" b="0">
                  <a:latin typeface="Arial" charset="0"/>
                </a:rPr>
                <a:t>23/9	Breakf.    rest	1	4$</a:t>
              </a:r>
            </a:p>
            <a:p>
              <a:r>
                <a:rPr lang="en-US" altLang="da-DK" sz="1600" b="0">
                  <a:latin typeface="Arial" charset="0"/>
                </a:rPr>
                <a:t>23/9	Room 11, dbl	2	80$</a:t>
              </a:r>
            </a:p>
            <a:p>
              <a:r>
                <a:rPr lang="en-US" altLang="da-DK" sz="1600" b="0">
                  <a:latin typeface="Arial" charset="0"/>
                </a:rPr>
                <a:t>24/9	Breakf.  room	2	12$</a:t>
              </a:r>
            </a:p>
            <a:p>
              <a:pPr>
                <a:spcBef>
                  <a:spcPct val="20000"/>
                </a:spcBef>
              </a:pPr>
              <a:r>
                <a:rPr lang="en-US" altLang="da-DK" sz="1600" b="0">
                  <a:latin typeface="Arial" charset="0"/>
                </a:rPr>
                <a:t>24/9	Room 11, dbl	2	80$</a:t>
              </a:r>
              <a:endParaRPr lang="en-US" altLang="da-DK" sz="1800" b="0">
                <a:latin typeface="Arial" charset="0"/>
              </a:endParaRPr>
            </a:p>
          </p:txBody>
        </p:sp>
        <p:sp>
          <p:nvSpPr>
            <p:cNvPr id="262181" name="Line 37"/>
            <p:cNvSpPr>
              <a:spLocks noChangeShapeType="1"/>
            </p:cNvSpPr>
            <p:nvPr/>
          </p:nvSpPr>
          <p:spPr bwMode="auto">
            <a:xfrm>
              <a:off x="336" y="2500"/>
              <a:ext cx="185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62182" name="Rectangle 38"/>
            <p:cNvSpPr>
              <a:spLocks noChangeArrowheads="1"/>
            </p:cNvSpPr>
            <p:nvPr/>
          </p:nvSpPr>
          <p:spPr bwMode="auto">
            <a:xfrm>
              <a:off x="954" y="1062"/>
              <a:ext cx="124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2183" name="Rectangle 39"/>
            <p:cNvSpPr>
              <a:spLocks noChangeArrowheads="1"/>
            </p:cNvSpPr>
            <p:nvPr/>
          </p:nvSpPr>
          <p:spPr bwMode="auto">
            <a:xfrm>
              <a:off x="954" y="1206"/>
              <a:ext cx="1248" cy="31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2184" name="Rectangle 40"/>
            <p:cNvSpPr>
              <a:spLocks noChangeArrowheads="1"/>
            </p:cNvSpPr>
            <p:nvPr/>
          </p:nvSpPr>
          <p:spPr bwMode="auto">
            <a:xfrm>
              <a:off x="954" y="1518"/>
              <a:ext cx="636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grpSp>
          <p:nvGrpSpPr>
            <p:cNvPr id="262185" name="Group 41"/>
            <p:cNvGrpSpPr>
              <a:grpSpLocks/>
            </p:cNvGrpSpPr>
            <p:nvPr/>
          </p:nvGrpSpPr>
          <p:grpSpPr bwMode="auto">
            <a:xfrm>
              <a:off x="1606" y="1884"/>
              <a:ext cx="228" cy="768"/>
              <a:chOff x="1718" y="1908"/>
              <a:chExt cx="228" cy="864"/>
            </a:xfrm>
          </p:grpSpPr>
          <p:sp>
            <p:nvSpPr>
              <p:cNvPr id="262186" name="Rectangle 42"/>
              <p:cNvSpPr>
                <a:spLocks noChangeArrowheads="1"/>
              </p:cNvSpPr>
              <p:nvPr/>
            </p:nvSpPr>
            <p:spPr bwMode="auto">
              <a:xfrm>
                <a:off x="1718" y="1908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2187" name="Rectangle 43"/>
              <p:cNvSpPr>
                <a:spLocks noChangeArrowheads="1"/>
              </p:cNvSpPr>
              <p:nvPr/>
            </p:nvSpPr>
            <p:spPr bwMode="auto">
              <a:xfrm>
                <a:off x="1718" y="2081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2188" name="Rectangle 44"/>
              <p:cNvSpPr>
                <a:spLocks noChangeArrowheads="1"/>
              </p:cNvSpPr>
              <p:nvPr/>
            </p:nvSpPr>
            <p:spPr bwMode="auto">
              <a:xfrm>
                <a:off x="1718" y="2254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2189" name="Rectangle 45"/>
              <p:cNvSpPr>
                <a:spLocks noChangeArrowheads="1"/>
              </p:cNvSpPr>
              <p:nvPr/>
            </p:nvSpPr>
            <p:spPr bwMode="auto">
              <a:xfrm>
                <a:off x="1718" y="2427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2190" name="Rectangle 46"/>
              <p:cNvSpPr>
                <a:spLocks noChangeArrowheads="1"/>
              </p:cNvSpPr>
              <p:nvPr/>
            </p:nvSpPr>
            <p:spPr bwMode="auto">
              <a:xfrm>
                <a:off x="1718" y="2628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grpSp>
          <p:nvGrpSpPr>
            <p:cNvPr id="262191" name="Group 47"/>
            <p:cNvGrpSpPr>
              <a:grpSpLocks/>
            </p:cNvGrpSpPr>
            <p:nvPr/>
          </p:nvGrpSpPr>
          <p:grpSpPr bwMode="auto">
            <a:xfrm>
              <a:off x="2202" y="1884"/>
              <a:ext cx="102" cy="768"/>
              <a:chOff x="3579" y="1397"/>
              <a:chExt cx="136" cy="648"/>
            </a:xfrm>
          </p:grpSpPr>
          <p:sp>
            <p:nvSpPr>
              <p:cNvPr id="262192" name="Rectangle 48"/>
              <p:cNvSpPr>
                <a:spLocks noChangeArrowheads="1"/>
              </p:cNvSpPr>
              <p:nvPr/>
            </p:nvSpPr>
            <p:spPr bwMode="auto">
              <a:xfrm>
                <a:off x="3579" y="1397"/>
                <a:ext cx="136" cy="64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2193" name="Freeform 49"/>
              <p:cNvSpPr>
                <a:spLocks noChangeAspect="1"/>
              </p:cNvSpPr>
              <p:nvPr/>
            </p:nvSpPr>
            <p:spPr bwMode="auto">
              <a:xfrm flipV="1">
                <a:off x="3602" y="1960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2194" name="Freeform 50"/>
              <p:cNvSpPr>
                <a:spLocks noChangeAspect="1"/>
              </p:cNvSpPr>
              <p:nvPr/>
            </p:nvSpPr>
            <p:spPr bwMode="auto">
              <a:xfrm>
                <a:off x="3602" y="1415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62195" name="Freeform 51"/>
            <p:cNvSpPr>
              <a:spLocks noChangeAspect="1"/>
            </p:cNvSpPr>
            <p:nvPr/>
          </p:nvSpPr>
          <p:spPr bwMode="auto">
            <a:xfrm flipV="1">
              <a:off x="1486" y="1556"/>
              <a:ext cx="72" cy="76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196" name="Line 52"/>
            <p:cNvSpPr>
              <a:spLocks noChangeShapeType="1"/>
            </p:cNvSpPr>
            <p:nvPr/>
          </p:nvSpPr>
          <p:spPr bwMode="auto">
            <a:xfrm>
              <a:off x="1466" y="1518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62197" name="Group 53"/>
          <p:cNvGrpSpPr>
            <a:grpSpLocks/>
          </p:cNvGrpSpPr>
          <p:nvPr/>
        </p:nvGrpSpPr>
        <p:grpSpPr bwMode="auto">
          <a:xfrm>
            <a:off x="555625" y="5238750"/>
            <a:ext cx="5437188" cy="1293813"/>
            <a:chOff x="414" y="3300"/>
            <a:chExt cx="3425" cy="815"/>
          </a:xfrm>
        </p:grpSpPr>
        <p:sp>
          <p:nvSpPr>
            <p:cNvPr id="262198" name="Rectangle 54"/>
            <p:cNvSpPr>
              <a:spLocks noChangeArrowheads="1"/>
            </p:cNvSpPr>
            <p:nvPr/>
          </p:nvSpPr>
          <p:spPr bwMode="auto">
            <a:xfrm>
              <a:off x="414" y="3300"/>
              <a:ext cx="3425" cy="81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199" name="Rectangle 55"/>
            <p:cNvSpPr>
              <a:spLocks noChangeArrowheads="1"/>
            </p:cNvSpPr>
            <p:nvPr/>
          </p:nvSpPr>
          <p:spPr bwMode="auto">
            <a:xfrm>
              <a:off x="2644" y="3507"/>
              <a:ext cx="656" cy="16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00" name="Text Box 56"/>
            <p:cNvSpPr txBox="1">
              <a:spLocks noChangeArrowheads="1"/>
            </p:cNvSpPr>
            <p:nvPr/>
          </p:nvSpPr>
          <p:spPr bwMode="auto">
            <a:xfrm>
              <a:off x="414" y="3300"/>
              <a:ext cx="3286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  Rooms</a:t>
              </a:r>
              <a:r>
                <a:rPr lang="en-US" altLang="da-DK" sz="1600" b="0">
                  <a:latin typeface="Arial" charset="0"/>
                </a:rPr>
                <a:t>		Prices	22/9	23/9	24/9	25/9	</a:t>
              </a:r>
            </a:p>
            <a:p>
              <a:r>
                <a:rPr lang="en-US" altLang="da-DK" sz="1600" b="0">
                  <a:latin typeface="Arial" charset="0"/>
                </a:rPr>
                <a:t>11	Double	Bath	80	60		O	B</a:t>
              </a:r>
            </a:p>
            <a:p>
              <a:r>
                <a:rPr lang="en-US" altLang="da-DK" sz="1600" b="0">
                  <a:latin typeface="Arial" charset="0"/>
                </a:rPr>
                <a:t>12	Single	Toil	60		O	O	B	B</a:t>
              </a:r>
            </a:p>
            <a:p>
              <a:r>
                <a:rPr lang="en-US" altLang="da-DK" sz="1600" b="0">
                  <a:latin typeface="Arial" charset="0"/>
                </a:rPr>
                <a:t>13	Double	Toil	60	50		B	B	B</a:t>
              </a:r>
              <a:endParaRPr lang="en-US" altLang="da-DK" sz="1800">
                <a:latin typeface="Arial" charset="0"/>
              </a:endParaRPr>
            </a:p>
          </p:txBody>
        </p:sp>
        <p:sp>
          <p:nvSpPr>
            <p:cNvPr id="262201" name="Line 57"/>
            <p:cNvSpPr>
              <a:spLocks noChangeShapeType="1"/>
            </p:cNvSpPr>
            <p:nvPr/>
          </p:nvSpPr>
          <p:spPr bwMode="auto">
            <a:xfrm>
              <a:off x="2247" y="3300"/>
              <a:ext cx="0" cy="6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02" name="Line 58"/>
            <p:cNvSpPr>
              <a:spLocks noChangeShapeType="1"/>
            </p:cNvSpPr>
            <p:nvPr/>
          </p:nvSpPr>
          <p:spPr bwMode="auto">
            <a:xfrm>
              <a:off x="414" y="3499"/>
              <a:ext cx="328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03" name="Rectangle 59"/>
            <p:cNvSpPr>
              <a:spLocks noChangeArrowheads="1"/>
            </p:cNvSpPr>
            <p:nvPr/>
          </p:nvSpPr>
          <p:spPr bwMode="auto">
            <a:xfrm>
              <a:off x="414" y="3300"/>
              <a:ext cx="3286" cy="67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04" name="Rectangle 60"/>
            <p:cNvSpPr>
              <a:spLocks noChangeArrowheads="1"/>
            </p:cNvSpPr>
            <p:nvPr/>
          </p:nvSpPr>
          <p:spPr bwMode="auto">
            <a:xfrm>
              <a:off x="2247" y="3979"/>
              <a:ext cx="1456" cy="13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05" name="Rectangle 61"/>
            <p:cNvSpPr>
              <a:spLocks noChangeArrowheads="1"/>
            </p:cNvSpPr>
            <p:nvPr/>
          </p:nvSpPr>
          <p:spPr bwMode="auto">
            <a:xfrm>
              <a:off x="3703" y="3499"/>
              <a:ext cx="136" cy="47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06" name="Freeform 62"/>
            <p:cNvSpPr>
              <a:spLocks noChangeAspect="1"/>
            </p:cNvSpPr>
            <p:nvPr/>
          </p:nvSpPr>
          <p:spPr bwMode="auto">
            <a:xfrm flipV="1">
              <a:off x="3726" y="3890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07" name="Freeform 63"/>
            <p:cNvSpPr>
              <a:spLocks noChangeAspect="1"/>
            </p:cNvSpPr>
            <p:nvPr/>
          </p:nvSpPr>
          <p:spPr bwMode="auto">
            <a:xfrm>
              <a:off x="3726" y="3517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08" name="Freeform 64"/>
            <p:cNvSpPr>
              <a:spLocks noChangeAspect="1"/>
            </p:cNvSpPr>
            <p:nvPr/>
          </p:nvSpPr>
          <p:spPr bwMode="auto">
            <a:xfrm rot="16200000" flipV="1">
              <a:off x="3597" y="4010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09" name="Freeform 65"/>
            <p:cNvSpPr>
              <a:spLocks noChangeAspect="1"/>
            </p:cNvSpPr>
            <p:nvPr/>
          </p:nvSpPr>
          <p:spPr bwMode="auto">
            <a:xfrm rot="-5400000">
              <a:off x="2255" y="4010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62210" name="Text Box 66"/>
          <p:cNvSpPr txBox="1">
            <a:spLocks noChangeArrowheads="1"/>
          </p:cNvSpPr>
          <p:nvPr/>
        </p:nvSpPr>
        <p:spPr bwMode="auto">
          <a:xfrm>
            <a:off x="4295775" y="4581525"/>
            <a:ext cx="1514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Price change</a:t>
            </a:r>
          </a:p>
        </p:txBody>
      </p:sp>
      <p:sp>
        <p:nvSpPr>
          <p:cNvPr id="262211" name="Text Box 67"/>
          <p:cNvSpPr txBox="1">
            <a:spLocks noChangeArrowheads="1"/>
          </p:cNvSpPr>
          <p:nvPr/>
        </p:nvSpPr>
        <p:spPr bwMode="auto">
          <a:xfrm>
            <a:off x="508000" y="4041775"/>
            <a:ext cx="1984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b="0" noProof="1"/>
              <a:t>Book, checkin . . .</a:t>
            </a:r>
          </a:p>
        </p:txBody>
      </p:sp>
      <p:grpSp>
        <p:nvGrpSpPr>
          <p:cNvPr id="262212" name="Group 68"/>
          <p:cNvGrpSpPr>
            <a:grpSpLocks/>
          </p:cNvGrpSpPr>
          <p:nvPr/>
        </p:nvGrpSpPr>
        <p:grpSpPr bwMode="auto">
          <a:xfrm>
            <a:off x="6153150" y="4184650"/>
            <a:ext cx="1905000" cy="1190625"/>
            <a:chOff x="4100" y="1235"/>
            <a:chExt cx="1200" cy="750"/>
          </a:xfrm>
        </p:grpSpPr>
        <p:sp>
          <p:nvSpPr>
            <p:cNvPr id="262213" name="Text Box 69"/>
            <p:cNvSpPr txBox="1">
              <a:spLocks noChangeArrowheads="1"/>
            </p:cNvSpPr>
            <p:nvPr/>
          </p:nvSpPr>
          <p:spPr bwMode="auto">
            <a:xfrm>
              <a:off x="4100" y="1453"/>
              <a:ext cx="1200" cy="5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da-DK" sz="1600" b="0">
                  <a:latin typeface="Arial" charset="0"/>
                </a:rPr>
                <a:t>Breakf. rest.	4</a:t>
              </a:r>
            </a:p>
            <a:p>
              <a:r>
                <a:rPr lang="en-US" altLang="da-DK" sz="1600" b="0">
                  <a:latin typeface="Arial" charset="0"/>
                </a:rPr>
                <a:t>Breakf. room	6</a:t>
              </a:r>
            </a:p>
            <a:p>
              <a:r>
                <a:rPr lang="en-US" altLang="da-DK" sz="1600" b="0">
                  <a:latin typeface="Arial" charset="0"/>
                </a:rPr>
                <a:t>Sauna	3</a:t>
              </a:r>
              <a:endParaRPr lang="en-US" altLang="da-DK" sz="1600">
                <a:latin typeface="Arial" charset="0"/>
              </a:endParaRPr>
            </a:p>
          </p:txBody>
        </p:sp>
        <p:sp>
          <p:nvSpPr>
            <p:cNvPr id="262214" name="Freeform 70"/>
            <p:cNvSpPr>
              <a:spLocks noChangeAspect="1"/>
            </p:cNvSpPr>
            <p:nvPr/>
          </p:nvSpPr>
          <p:spPr bwMode="auto">
            <a:xfrm flipV="1">
              <a:off x="5181" y="1870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15" name="Freeform 71"/>
            <p:cNvSpPr>
              <a:spLocks noChangeAspect="1"/>
            </p:cNvSpPr>
            <p:nvPr/>
          </p:nvSpPr>
          <p:spPr bwMode="auto">
            <a:xfrm>
              <a:off x="5181" y="1497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16" name="Line 72"/>
            <p:cNvSpPr>
              <a:spLocks noChangeShapeType="1"/>
            </p:cNvSpPr>
            <p:nvPr/>
          </p:nvSpPr>
          <p:spPr bwMode="auto">
            <a:xfrm>
              <a:off x="5149" y="1453"/>
              <a:ext cx="0" cy="5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17" name="Line 73"/>
            <p:cNvSpPr>
              <a:spLocks noChangeShapeType="1"/>
            </p:cNvSpPr>
            <p:nvPr/>
          </p:nvSpPr>
          <p:spPr bwMode="auto">
            <a:xfrm>
              <a:off x="4920" y="1453"/>
              <a:ext cx="0" cy="5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18" name="Text Box 74"/>
            <p:cNvSpPr txBox="1">
              <a:spLocks noChangeArrowheads="1"/>
            </p:cNvSpPr>
            <p:nvPr/>
          </p:nvSpPr>
          <p:spPr bwMode="auto">
            <a:xfrm>
              <a:off x="4100" y="1235"/>
              <a:ext cx="988" cy="2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en-US" altLang="da-DK" sz="1600" b="0">
                  <a:latin typeface="Arial" charset="0"/>
                </a:rPr>
                <a:t>Breakf. room</a:t>
              </a:r>
              <a:endParaRPr lang="en-US" altLang="da-DK" sz="1600">
                <a:latin typeface="Arial" charset="0"/>
              </a:endParaRPr>
            </a:p>
          </p:txBody>
        </p:sp>
        <p:sp>
          <p:nvSpPr>
            <p:cNvPr id="262219" name="Freeform 75"/>
            <p:cNvSpPr>
              <a:spLocks noChangeAspect="1"/>
            </p:cNvSpPr>
            <p:nvPr/>
          </p:nvSpPr>
          <p:spPr bwMode="auto">
            <a:xfrm flipV="1">
              <a:off x="4950" y="1308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2220" name="Line 76"/>
            <p:cNvSpPr>
              <a:spLocks noChangeShapeType="1"/>
            </p:cNvSpPr>
            <p:nvPr/>
          </p:nvSpPr>
          <p:spPr bwMode="auto">
            <a:xfrm>
              <a:off x="4918" y="1235"/>
              <a:ext cx="0" cy="2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7C2F6DF8-788B-430C-B92D-8EF228C98487}" type="slidenum">
              <a:rPr lang="en-US" altLang="da-DK">
                <a:latin typeface="Arial" charset="0"/>
              </a:rPr>
              <a:pPr/>
              <a:t>21</a:t>
            </a:fld>
            <a:r>
              <a:rPr lang="en-US" altLang="da-DK">
                <a:latin typeface="Arial" charset="0"/>
              </a:rPr>
              <a:t>.  Virtual windows for searching</a:t>
            </a:r>
          </a:p>
        </p:txBody>
      </p:sp>
      <p:grpSp>
        <p:nvGrpSpPr>
          <p:cNvPr id="266243" name="Group 3"/>
          <p:cNvGrpSpPr>
            <a:grpSpLocks/>
          </p:cNvGrpSpPr>
          <p:nvPr/>
        </p:nvGrpSpPr>
        <p:grpSpPr bwMode="auto">
          <a:xfrm>
            <a:off x="552450" y="817563"/>
            <a:ext cx="6838950" cy="3233737"/>
            <a:chOff x="348" y="691"/>
            <a:chExt cx="4308" cy="2037"/>
          </a:xfrm>
        </p:grpSpPr>
        <p:sp>
          <p:nvSpPr>
            <p:cNvPr id="266244" name="Text Box 4"/>
            <p:cNvSpPr txBox="1">
              <a:spLocks noChangeArrowheads="1"/>
            </p:cNvSpPr>
            <p:nvPr/>
          </p:nvSpPr>
          <p:spPr bwMode="auto">
            <a:xfrm>
              <a:off x="348" y="691"/>
              <a:ext cx="4308" cy="20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44000" tIns="108000" rIns="144000"/>
            <a:lstStyle>
              <a:lvl1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Find guest</a:t>
              </a:r>
              <a:r>
                <a:rPr lang="da-DK" altLang="da-DK" sz="1600" noProof="1">
                  <a:latin typeface="Arial" charset="0"/>
                </a:rPr>
                <a:t>		Stay#	</a:t>
              </a:r>
              <a:r>
                <a:rPr lang="da-DK" altLang="da-DK" sz="1600" b="0" noProof="1">
                  <a:latin typeface="Arial" charset="0"/>
                </a:rPr>
                <a:t>(any)</a:t>
              </a:r>
            </a:p>
            <a:p>
              <a:pPr>
                <a:spcBef>
                  <a:spcPct val="30000"/>
                </a:spcBef>
              </a:pPr>
              <a:r>
                <a:rPr lang="da-DK" altLang="da-DK" sz="1600" noProof="1">
                  <a:latin typeface="Arial" charset="0"/>
                </a:rPr>
                <a:t>Name</a:t>
              </a:r>
              <a:r>
                <a:rPr lang="da-DK" altLang="da-DK" sz="1600" b="0" noProof="1">
                  <a:latin typeface="Arial" charset="0"/>
                </a:rPr>
                <a:t>	(any)		</a:t>
              </a:r>
              <a:r>
                <a:rPr lang="da-DK" altLang="da-DK" sz="1600" noProof="1">
                  <a:latin typeface="Arial" charset="0"/>
                </a:rPr>
                <a:t>Room#	</a:t>
              </a:r>
              <a:r>
                <a:rPr lang="da-DK" altLang="da-DK" sz="1600" b="0" noProof="1">
                  <a:latin typeface="Arial" charset="0"/>
                </a:rPr>
                <a:t>(any)</a:t>
              </a:r>
            </a:p>
            <a:p>
              <a:pPr>
                <a:spcBef>
                  <a:spcPct val="30000"/>
                </a:spcBef>
              </a:pPr>
              <a:r>
                <a:rPr lang="da-DK" altLang="da-DK" sz="1600" noProof="1">
                  <a:latin typeface="Arial" charset="0"/>
                </a:rPr>
                <a:t>Phone</a:t>
              </a:r>
              <a:r>
                <a:rPr lang="da-DK" altLang="da-DK" sz="1600" b="0" noProof="1">
                  <a:latin typeface="Arial" charset="0"/>
                </a:rPr>
                <a:t>	(any)</a:t>
              </a:r>
              <a:r>
                <a:rPr lang="da-DK" altLang="da-DK" sz="1600" noProof="1">
                  <a:latin typeface="Arial" charset="0"/>
                </a:rPr>
                <a:t>	</a:t>
              </a:r>
              <a:endParaRPr lang="da-DK" altLang="da-DK" sz="1600" b="0" noProof="1">
                <a:latin typeface="Arial" charset="0"/>
              </a:endParaRPr>
            </a:p>
            <a:p>
              <a:pPr>
                <a:spcBef>
                  <a:spcPct val="30000"/>
                </a:spcBef>
              </a:pPr>
              <a:r>
                <a:rPr lang="da-DK" altLang="da-DK" sz="1600" noProof="1">
                  <a:latin typeface="Arial" charset="0"/>
                </a:rPr>
                <a:t>Date	</a:t>
              </a:r>
              <a:r>
                <a:rPr lang="da-DK" altLang="da-DK" sz="1600" b="0" noProof="1">
                  <a:latin typeface="Arial" charset="0"/>
                </a:rPr>
                <a:t>23-09-2001			</a:t>
              </a:r>
            </a:p>
            <a:p>
              <a:pPr>
                <a:spcBef>
                  <a:spcPct val="30000"/>
                </a:spcBef>
              </a:pPr>
              <a:r>
                <a:rPr lang="da-DK" altLang="da-DK" sz="1600" noProof="1">
                  <a:latin typeface="Arial" charset="0"/>
                </a:rPr>
                <a:t>		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noProof="1">
                  <a:latin typeface="Arial" charset="0"/>
                </a:rPr>
                <a:t>Guest		Arrival	Room#	Stay#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John Simpson, 456 Orange Grove	22-09-2001	12, 11	714</a:t>
              </a:r>
            </a:p>
            <a:p>
              <a:r>
                <a:rPr lang="da-DK" altLang="da-DK" sz="1600" b="0" noProof="1">
                  <a:latin typeface="Arial" charset="0"/>
                </a:rPr>
                <a:t>Lise Hansen, Dyssegaardsvej 57	23-09-2001	12	753</a:t>
              </a:r>
            </a:p>
            <a:p>
              <a:r>
                <a:rPr lang="da-DK" altLang="da-DK" sz="1600" b="0" noProof="1">
                  <a:latin typeface="Arial" charset="0"/>
                </a:rPr>
                <a:t>Yun Chen, Kirchgasse 6	23-09-2001	13, 14	749	</a:t>
              </a:r>
              <a:endParaRPr lang="da-DK" altLang="da-DK" sz="1800" b="0" noProof="1">
                <a:latin typeface="Arial" charset="0"/>
              </a:endParaRPr>
            </a:p>
          </p:txBody>
        </p:sp>
        <p:sp>
          <p:nvSpPr>
            <p:cNvPr id="266245" name="AutoShape 5"/>
            <p:cNvSpPr>
              <a:spLocks noChangeArrowheads="1"/>
            </p:cNvSpPr>
            <p:nvPr/>
          </p:nvSpPr>
          <p:spPr bwMode="auto">
            <a:xfrm>
              <a:off x="3546" y="1350"/>
              <a:ext cx="978" cy="240"/>
            </a:xfrm>
            <a:prstGeom prst="bevel">
              <a:avLst>
                <a:gd name="adj" fmla="val 125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Search	F3</a:t>
              </a:r>
              <a:endParaRPr lang="da-DK" altLang="da-DK" sz="1800" b="0" noProof="1">
                <a:latin typeface="Arial" charset="0"/>
              </a:endParaRPr>
            </a:p>
          </p:txBody>
        </p:sp>
        <p:sp>
          <p:nvSpPr>
            <p:cNvPr id="266246" name="AutoShape 6"/>
            <p:cNvSpPr>
              <a:spLocks noChangeAspect="1" noChangeArrowheads="1"/>
            </p:cNvSpPr>
            <p:nvPr/>
          </p:nvSpPr>
          <p:spPr bwMode="auto">
            <a:xfrm flipV="1">
              <a:off x="1909" y="1420"/>
              <a:ext cx="95" cy="9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66247" name="Rectangle 7"/>
            <p:cNvSpPr>
              <a:spLocks noChangeArrowheads="1"/>
            </p:cNvSpPr>
            <p:nvPr/>
          </p:nvSpPr>
          <p:spPr bwMode="auto">
            <a:xfrm>
              <a:off x="414" y="1896"/>
              <a:ext cx="4110" cy="73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6248" name="Line 8"/>
            <p:cNvSpPr>
              <a:spLocks noChangeShapeType="1"/>
            </p:cNvSpPr>
            <p:nvPr/>
          </p:nvSpPr>
          <p:spPr bwMode="auto">
            <a:xfrm>
              <a:off x="2524" y="1896"/>
              <a:ext cx="1" cy="7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6249" name="Line 9"/>
            <p:cNvSpPr>
              <a:spLocks noChangeShapeType="1"/>
            </p:cNvSpPr>
            <p:nvPr/>
          </p:nvSpPr>
          <p:spPr bwMode="auto">
            <a:xfrm>
              <a:off x="3378" y="1896"/>
              <a:ext cx="1" cy="7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6250" name="Line 10"/>
            <p:cNvSpPr>
              <a:spLocks noChangeShapeType="1"/>
            </p:cNvSpPr>
            <p:nvPr/>
          </p:nvSpPr>
          <p:spPr bwMode="auto">
            <a:xfrm>
              <a:off x="4022" y="1896"/>
              <a:ext cx="1" cy="7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6251" name="Rectangle 11"/>
            <p:cNvSpPr>
              <a:spLocks noChangeArrowheads="1"/>
            </p:cNvSpPr>
            <p:nvPr/>
          </p:nvSpPr>
          <p:spPr bwMode="auto">
            <a:xfrm>
              <a:off x="3946" y="775"/>
              <a:ext cx="591" cy="40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6252" name="Rectangle 12"/>
            <p:cNvSpPr>
              <a:spLocks noChangeArrowheads="1"/>
            </p:cNvSpPr>
            <p:nvPr/>
          </p:nvSpPr>
          <p:spPr bwMode="auto">
            <a:xfrm>
              <a:off x="990" y="960"/>
              <a:ext cx="1734" cy="40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6253" name="Rectangle 13"/>
            <p:cNvSpPr>
              <a:spLocks noChangeArrowheads="1"/>
            </p:cNvSpPr>
            <p:nvPr/>
          </p:nvSpPr>
          <p:spPr bwMode="auto">
            <a:xfrm>
              <a:off x="990" y="1362"/>
              <a:ext cx="1050" cy="2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6254" name="Line 14"/>
            <p:cNvSpPr>
              <a:spLocks noChangeShapeType="1"/>
            </p:cNvSpPr>
            <p:nvPr/>
          </p:nvSpPr>
          <p:spPr bwMode="auto">
            <a:xfrm>
              <a:off x="1879" y="1362"/>
              <a:ext cx="0" cy="2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6255" name="Line 15"/>
            <p:cNvSpPr>
              <a:spLocks noChangeShapeType="1"/>
            </p:cNvSpPr>
            <p:nvPr/>
          </p:nvSpPr>
          <p:spPr bwMode="auto">
            <a:xfrm>
              <a:off x="990" y="1165"/>
              <a:ext cx="17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66256" name="Line 16"/>
            <p:cNvSpPr>
              <a:spLocks noChangeShapeType="1"/>
            </p:cNvSpPr>
            <p:nvPr/>
          </p:nvSpPr>
          <p:spPr bwMode="auto">
            <a:xfrm>
              <a:off x="3946" y="972"/>
              <a:ext cx="59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66257" name="Group 17"/>
          <p:cNvGrpSpPr>
            <a:grpSpLocks/>
          </p:cNvGrpSpPr>
          <p:nvPr/>
        </p:nvGrpSpPr>
        <p:grpSpPr bwMode="auto">
          <a:xfrm>
            <a:off x="2505075" y="3624263"/>
            <a:ext cx="5721350" cy="2898775"/>
            <a:chOff x="1578" y="2283"/>
            <a:chExt cx="3604" cy="1826"/>
          </a:xfrm>
        </p:grpSpPr>
        <p:sp>
          <p:nvSpPr>
            <p:cNvPr id="266258" name="Rectangle 18"/>
            <p:cNvSpPr>
              <a:spLocks noChangeArrowheads="1"/>
            </p:cNvSpPr>
            <p:nvPr/>
          </p:nvSpPr>
          <p:spPr bwMode="auto">
            <a:xfrm>
              <a:off x="1584" y="2283"/>
              <a:ext cx="3598" cy="8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266259" name="Group 19"/>
            <p:cNvGrpSpPr>
              <a:grpSpLocks/>
            </p:cNvGrpSpPr>
            <p:nvPr/>
          </p:nvGrpSpPr>
          <p:grpSpPr bwMode="auto">
            <a:xfrm>
              <a:off x="1578" y="2283"/>
              <a:ext cx="3604" cy="1826"/>
              <a:chOff x="1920" y="2062"/>
              <a:chExt cx="3604" cy="1826"/>
            </a:xfrm>
          </p:grpSpPr>
          <p:sp>
            <p:nvSpPr>
              <p:cNvPr id="266260" name="Rectangle 20"/>
              <p:cNvSpPr>
                <a:spLocks noChangeArrowheads="1"/>
              </p:cNvSpPr>
              <p:nvPr/>
            </p:nvSpPr>
            <p:spPr bwMode="auto">
              <a:xfrm>
                <a:off x="1920" y="2062"/>
                <a:ext cx="3604" cy="182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61" name="Rectangle 21"/>
              <p:cNvSpPr>
                <a:spLocks noChangeArrowheads="1"/>
              </p:cNvSpPr>
              <p:nvPr/>
            </p:nvSpPr>
            <p:spPr bwMode="auto">
              <a:xfrm>
                <a:off x="4228" y="3195"/>
                <a:ext cx="656" cy="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DDDDD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62" name="Text Box 22"/>
              <p:cNvSpPr txBox="1">
                <a:spLocks noChangeArrowheads="1"/>
              </p:cNvSpPr>
              <p:nvPr/>
            </p:nvSpPr>
            <p:spPr bwMode="auto">
              <a:xfrm>
                <a:off x="1998" y="3003"/>
                <a:ext cx="3286" cy="6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>
                <a:spAutoFit/>
              </a:bodyPr>
              <a:lstStyle>
                <a:lvl1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Room</a:t>
                </a:r>
                <a:r>
                  <a:rPr lang="en-US" altLang="da-DK" sz="1600" b="0">
                    <a:latin typeface="Arial" charset="0"/>
                  </a:rPr>
                  <a:t>		Prices	22/9	23/9	24/9	25/9	</a:t>
                </a:r>
              </a:p>
              <a:p>
                <a:r>
                  <a:rPr lang="en-US" altLang="da-DK" sz="1600" b="0">
                    <a:latin typeface="Arial" charset="0"/>
                  </a:rPr>
                  <a:t>11	Double	Bath	80	60		O	B</a:t>
                </a:r>
              </a:p>
              <a:p>
                <a:r>
                  <a:rPr lang="en-US" altLang="da-DK" sz="1600" b="0">
                    <a:latin typeface="Arial" charset="0"/>
                  </a:rPr>
                  <a:t>12	Single	Toil	60		O	O	B	B</a:t>
                </a:r>
              </a:p>
              <a:p>
                <a:r>
                  <a:rPr lang="en-US" altLang="da-DK" sz="1600" b="0">
                    <a:latin typeface="Arial" charset="0"/>
                  </a:rPr>
                  <a:t>13	Double	Toil	60	50		B	B	B</a:t>
                </a:r>
                <a:endParaRPr lang="en-US" altLang="da-DK" sz="1800">
                  <a:latin typeface="Arial" charset="0"/>
                </a:endParaRPr>
              </a:p>
            </p:txBody>
          </p:sp>
          <p:sp>
            <p:nvSpPr>
              <p:cNvPr id="266263" name="Line 23"/>
              <p:cNvSpPr>
                <a:spLocks noChangeShapeType="1"/>
              </p:cNvSpPr>
              <p:nvPr/>
            </p:nvSpPr>
            <p:spPr bwMode="auto">
              <a:xfrm>
                <a:off x="3831" y="2988"/>
                <a:ext cx="0" cy="67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64" name="Line 24"/>
              <p:cNvSpPr>
                <a:spLocks noChangeShapeType="1"/>
              </p:cNvSpPr>
              <p:nvPr/>
            </p:nvSpPr>
            <p:spPr bwMode="auto">
              <a:xfrm>
                <a:off x="1998" y="3187"/>
                <a:ext cx="328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65" name="Text Box 25"/>
              <p:cNvSpPr txBox="1">
                <a:spLocks noChangeArrowheads="1"/>
              </p:cNvSpPr>
              <p:nvPr/>
            </p:nvSpPr>
            <p:spPr bwMode="auto">
              <a:xfrm>
                <a:off x="1974" y="2116"/>
                <a:ext cx="3250" cy="5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r>
                  <a:rPr lang="da-DK" altLang="da-DK" sz="1800" noProof="1">
                    <a:latin typeface="Arial" charset="0"/>
                  </a:rPr>
                  <a:t>Rooms		</a:t>
                </a:r>
              </a:p>
              <a:p>
                <a:r>
                  <a:rPr lang="da-DK" altLang="da-DK" sz="1600" b="0" noProof="1">
                    <a:latin typeface="Arial" charset="0"/>
                  </a:rPr>
                  <a:t>Free from</a:t>
                </a:r>
                <a:r>
                  <a:rPr lang="da-DK" altLang="da-DK" sz="1600" noProof="1">
                    <a:latin typeface="Arial" charset="0"/>
                  </a:rPr>
                  <a:t>	</a:t>
                </a:r>
                <a:r>
                  <a:rPr lang="da-DK" altLang="da-DK" sz="1600" b="0" noProof="1">
                    <a:latin typeface="Arial" charset="0"/>
                  </a:rPr>
                  <a:t>23/9</a:t>
                </a:r>
                <a:r>
                  <a:rPr lang="da-DK" altLang="da-DK" sz="1600" noProof="1">
                    <a:latin typeface="Arial" charset="0"/>
                  </a:rPr>
                  <a:t>	</a:t>
                </a:r>
                <a:r>
                  <a:rPr lang="da-DK" altLang="da-DK" sz="1600" b="0" noProof="1">
                    <a:latin typeface="Arial" charset="0"/>
                  </a:rPr>
                  <a:t>Type	(any)</a:t>
                </a:r>
                <a:endParaRPr lang="da-DK" altLang="da-DK" sz="1600" noProof="1">
                  <a:latin typeface="Arial" charset="0"/>
                </a:endParaRPr>
              </a:p>
              <a:p>
                <a:r>
                  <a:rPr lang="da-DK" altLang="da-DK" sz="1600" b="0" noProof="1">
                    <a:latin typeface="Arial" charset="0"/>
                  </a:rPr>
                  <a:t>Departure	25/9	Room#</a:t>
                </a:r>
              </a:p>
              <a:p>
                <a:r>
                  <a:rPr lang="da-DK" altLang="da-DK" sz="1600" b="0" noProof="1">
                    <a:latin typeface="Arial" charset="0"/>
                  </a:rPr>
                  <a:t>Nights	2</a:t>
                </a:r>
                <a:endParaRPr lang="da-DK" altLang="da-DK" sz="1600" noProof="1">
                  <a:latin typeface="Arial" charset="0"/>
                </a:endParaRPr>
              </a:p>
            </p:txBody>
          </p:sp>
          <p:sp>
            <p:nvSpPr>
              <p:cNvPr id="266266" name="Rectangle 26"/>
              <p:cNvSpPr>
                <a:spLocks noChangeArrowheads="1"/>
              </p:cNvSpPr>
              <p:nvPr/>
            </p:nvSpPr>
            <p:spPr bwMode="auto">
              <a:xfrm>
                <a:off x="2721" y="2267"/>
                <a:ext cx="840" cy="29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67" name="Rectangle 27"/>
              <p:cNvSpPr>
                <a:spLocks noChangeArrowheads="1"/>
              </p:cNvSpPr>
              <p:nvPr/>
            </p:nvSpPr>
            <p:spPr bwMode="auto">
              <a:xfrm>
                <a:off x="4686" y="2251"/>
                <a:ext cx="719" cy="3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68" name="Line 28"/>
              <p:cNvSpPr>
                <a:spLocks noChangeShapeType="1"/>
              </p:cNvSpPr>
              <p:nvPr/>
            </p:nvSpPr>
            <p:spPr bwMode="auto">
              <a:xfrm>
                <a:off x="2721" y="2422"/>
                <a:ext cx="84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69" name="Line 29"/>
              <p:cNvSpPr>
                <a:spLocks noChangeShapeType="1"/>
              </p:cNvSpPr>
              <p:nvPr/>
            </p:nvSpPr>
            <p:spPr bwMode="auto">
              <a:xfrm>
                <a:off x="4686" y="2419"/>
                <a:ext cx="7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70" name="Rectangle 30"/>
              <p:cNvSpPr>
                <a:spLocks noChangeArrowheads="1"/>
              </p:cNvSpPr>
              <p:nvPr/>
            </p:nvSpPr>
            <p:spPr bwMode="auto">
              <a:xfrm>
                <a:off x="1998" y="2988"/>
                <a:ext cx="3286" cy="6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71" name="Rectangle 31"/>
              <p:cNvSpPr>
                <a:spLocks noChangeArrowheads="1"/>
              </p:cNvSpPr>
              <p:nvPr/>
            </p:nvSpPr>
            <p:spPr bwMode="auto">
              <a:xfrm>
                <a:off x="2721" y="2574"/>
                <a:ext cx="435" cy="14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72" name="Rectangle 32"/>
              <p:cNvSpPr>
                <a:spLocks noChangeArrowheads="1"/>
              </p:cNvSpPr>
              <p:nvPr/>
            </p:nvSpPr>
            <p:spPr bwMode="auto">
              <a:xfrm>
                <a:off x="3831" y="3667"/>
                <a:ext cx="1456" cy="13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73" name="Rectangle 33"/>
              <p:cNvSpPr>
                <a:spLocks noChangeArrowheads="1"/>
              </p:cNvSpPr>
              <p:nvPr/>
            </p:nvSpPr>
            <p:spPr bwMode="auto">
              <a:xfrm>
                <a:off x="5287" y="3187"/>
                <a:ext cx="136" cy="47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74" name="Freeform 34"/>
              <p:cNvSpPr>
                <a:spLocks noChangeAspect="1"/>
              </p:cNvSpPr>
              <p:nvPr/>
            </p:nvSpPr>
            <p:spPr bwMode="auto">
              <a:xfrm flipV="1">
                <a:off x="5310" y="3578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75" name="Freeform 35"/>
              <p:cNvSpPr>
                <a:spLocks noChangeAspect="1"/>
              </p:cNvSpPr>
              <p:nvPr/>
            </p:nvSpPr>
            <p:spPr bwMode="auto">
              <a:xfrm>
                <a:off x="5310" y="3205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76" name="Freeform 36"/>
              <p:cNvSpPr>
                <a:spLocks noChangeAspect="1"/>
              </p:cNvSpPr>
              <p:nvPr/>
            </p:nvSpPr>
            <p:spPr bwMode="auto">
              <a:xfrm rot="16200000" flipV="1">
                <a:off x="5181" y="3698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77" name="Freeform 37"/>
              <p:cNvSpPr>
                <a:spLocks noChangeAspect="1"/>
              </p:cNvSpPr>
              <p:nvPr/>
            </p:nvSpPr>
            <p:spPr bwMode="auto">
              <a:xfrm rot="-5400000">
                <a:off x="3839" y="3698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78" name="AutoShape 38"/>
              <p:cNvSpPr>
                <a:spLocks noChangeAspect="1" noChangeArrowheads="1"/>
              </p:cNvSpPr>
              <p:nvPr/>
            </p:nvSpPr>
            <p:spPr bwMode="auto">
              <a:xfrm flipV="1">
                <a:off x="3448" y="2297"/>
                <a:ext cx="86" cy="8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6279" name="AutoShape 39"/>
              <p:cNvSpPr>
                <a:spLocks noChangeAspect="1" noChangeArrowheads="1"/>
              </p:cNvSpPr>
              <p:nvPr/>
            </p:nvSpPr>
            <p:spPr bwMode="auto">
              <a:xfrm flipV="1">
                <a:off x="3448" y="2451"/>
                <a:ext cx="86" cy="8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6280" name="AutoShape 40"/>
              <p:cNvSpPr>
                <a:spLocks noChangeAspect="1" noChangeArrowheads="1"/>
              </p:cNvSpPr>
              <p:nvPr/>
            </p:nvSpPr>
            <p:spPr bwMode="auto">
              <a:xfrm flipV="1">
                <a:off x="5281" y="2281"/>
                <a:ext cx="95" cy="95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66281" name="Line 41"/>
              <p:cNvSpPr>
                <a:spLocks noChangeShapeType="1"/>
              </p:cNvSpPr>
              <p:nvPr/>
            </p:nvSpPr>
            <p:spPr bwMode="auto">
              <a:xfrm>
                <a:off x="5261" y="2251"/>
                <a:ext cx="0" cy="16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66282" name="AutoShape 42"/>
              <p:cNvSpPr>
                <a:spLocks noChangeArrowheads="1"/>
              </p:cNvSpPr>
              <p:nvPr/>
            </p:nvSpPr>
            <p:spPr bwMode="auto">
              <a:xfrm>
                <a:off x="4445" y="2654"/>
                <a:ext cx="978" cy="240"/>
              </a:xfrm>
              <a:prstGeom prst="bevel">
                <a:avLst>
                  <a:gd name="adj" fmla="val 125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r>
                  <a:rPr lang="da-DK" altLang="da-DK" sz="1600" noProof="1">
                    <a:latin typeface="Arial" charset="0"/>
                  </a:rPr>
                  <a:t>Search	F3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266283" name="Line 43"/>
              <p:cNvSpPr>
                <a:spLocks noChangeShapeType="1"/>
              </p:cNvSpPr>
              <p:nvPr/>
            </p:nvSpPr>
            <p:spPr bwMode="auto">
              <a:xfrm>
                <a:off x="3427" y="2267"/>
                <a:ext cx="0" cy="29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" r="32198" b="20448"/>
          <a:stretch>
            <a:fillRect/>
          </a:stretch>
        </p:blipFill>
        <p:spPr bwMode="auto">
          <a:xfrm>
            <a:off x="5835650" y="1016000"/>
            <a:ext cx="3021013" cy="27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4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18"/>
          <a:stretch>
            <a:fillRect/>
          </a:stretch>
        </p:blipFill>
        <p:spPr bwMode="auto">
          <a:xfrm>
            <a:off x="296863" y="3549650"/>
            <a:ext cx="3192462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196" name="Text Box 4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221ACF03-1C35-48DF-BD5E-00D94596C4B5}" type="slidenum">
              <a:rPr lang="en-US" altLang="da-DK">
                <a:latin typeface="Arial" charset="0"/>
              </a:rPr>
              <a:pPr/>
              <a:t>22</a:t>
            </a:fld>
            <a:r>
              <a:rPr lang="en-US" altLang="da-DK">
                <a:latin typeface="Arial" charset="0"/>
              </a:rPr>
              <a:t>.  Work products to maintain</a:t>
            </a:r>
          </a:p>
        </p:txBody>
      </p:sp>
      <p:pic>
        <p:nvPicPr>
          <p:cNvPr id="264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6" t="10146" r="16710" b="23497"/>
          <a:stretch>
            <a:fillRect/>
          </a:stretch>
        </p:blipFill>
        <p:spPr bwMode="auto">
          <a:xfrm>
            <a:off x="449263" y="1079500"/>
            <a:ext cx="3051175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198" name="AutoShape 6"/>
          <p:cNvSpPr>
            <a:spLocks noChangeArrowheads="1"/>
          </p:cNvSpPr>
          <p:nvPr/>
        </p:nvSpPr>
        <p:spPr bwMode="auto">
          <a:xfrm>
            <a:off x="4038600" y="3959225"/>
            <a:ext cx="4660900" cy="25209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0" anchor="ctr">
            <a:spAutoFit/>
          </a:bodyPr>
          <a:lstStyle>
            <a:lvl1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Design defects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D100.	Understanding Breakfast window</a:t>
            </a:r>
          </a:p>
          <a:p>
            <a:r>
              <a:rPr lang="da-DK" altLang="da-DK" sz="1800" b="0" noProof="1">
                <a:latin typeface="Arial" charset="0"/>
              </a:rPr>
              <a:t>	vs. Stay window?</a:t>
            </a:r>
          </a:p>
          <a:p>
            <a:r>
              <a:rPr lang="da-DK" altLang="da-DK" sz="1800" b="0" noProof="1">
                <a:latin typeface="Arial" charset="0"/>
              </a:rPr>
              <a:t>D101.	Check credit card or get deposit.</a:t>
            </a:r>
          </a:p>
          <a:p>
            <a:r>
              <a:rPr lang="da-DK" altLang="da-DK" sz="1800" b="0" noProof="1">
                <a:latin typeface="Arial" charset="0"/>
              </a:rPr>
              <a:t>D102.	Understanding guest address across 	stays?</a:t>
            </a:r>
          </a:p>
          <a:p>
            <a:r>
              <a:rPr lang="da-DK" altLang="da-DK" sz="1800" b="0" noProof="1">
                <a:latin typeface="Arial" charset="0"/>
              </a:rPr>
              <a:t>D103.	Long stays, or with many rooms.</a:t>
            </a:r>
          </a:p>
          <a:p>
            <a:r>
              <a:rPr lang="da-DK" altLang="da-DK" sz="1800" b="0" noProof="1">
                <a:latin typeface="Arial" charset="0"/>
              </a:rPr>
              <a:t>(evergrowing</a:t>
            </a:r>
            <a:r>
              <a:rPr lang="da-DK" altLang="da-DK" sz="1800" b="0">
                <a:latin typeface="Arial" charset="0"/>
              </a:rPr>
              <a:t> list of defects</a:t>
            </a:r>
            <a:r>
              <a:rPr lang="da-DK" altLang="da-DK" sz="1800" b="0" noProof="1">
                <a:latin typeface="Arial" charset="0"/>
              </a:rPr>
              <a:t>)</a:t>
            </a:r>
          </a:p>
        </p:txBody>
      </p:sp>
      <p:grpSp>
        <p:nvGrpSpPr>
          <p:cNvPr id="264199" name="Group 7"/>
          <p:cNvGrpSpPr>
            <a:grpSpLocks/>
          </p:cNvGrpSpPr>
          <p:nvPr/>
        </p:nvGrpSpPr>
        <p:grpSpPr bwMode="auto">
          <a:xfrm>
            <a:off x="3613150" y="1058863"/>
            <a:ext cx="1955800" cy="815975"/>
            <a:chOff x="2276" y="667"/>
            <a:chExt cx="1232" cy="514"/>
          </a:xfrm>
        </p:grpSpPr>
        <p:sp>
          <p:nvSpPr>
            <p:cNvPr id="264200" name="AutoShape 8"/>
            <p:cNvSpPr>
              <a:spLocks noChangeArrowheads="1"/>
            </p:cNvSpPr>
            <p:nvPr/>
          </p:nvSpPr>
          <p:spPr bwMode="auto">
            <a:xfrm>
              <a:off x="2378" y="667"/>
              <a:ext cx="964" cy="257"/>
            </a:xfrm>
            <a:prstGeom prst="wedgeRoundRectCallout">
              <a:avLst>
                <a:gd name="adj1" fmla="val 86102"/>
                <a:gd name="adj2" fmla="val 10699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User names</a:t>
              </a:r>
              <a:endParaRPr lang="da-DK" altLang="da-DK" noProof="1"/>
            </a:p>
          </p:txBody>
        </p:sp>
        <p:sp>
          <p:nvSpPr>
            <p:cNvPr id="264201" name="AutoShape 9"/>
            <p:cNvSpPr>
              <a:spLocks noChangeArrowheads="1"/>
            </p:cNvSpPr>
            <p:nvPr/>
          </p:nvSpPr>
          <p:spPr bwMode="auto">
            <a:xfrm>
              <a:off x="2276" y="924"/>
              <a:ext cx="1232" cy="257"/>
            </a:xfrm>
            <a:prstGeom prst="wedgeRoundRectCallout">
              <a:avLst>
                <a:gd name="adj1" fmla="val -66801"/>
                <a:gd name="adj2" fmla="val -35991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Program names</a:t>
              </a:r>
              <a:endParaRPr lang="da-DK" altLang="da-DK" noProof="1"/>
            </a:p>
          </p:txBody>
        </p:sp>
      </p:grpSp>
      <p:grpSp>
        <p:nvGrpSpPr>
          <p:cNvPr id="264202" name="Group 10"/>
          <p:cNvGrpSpPr>
            <a:grpSpLocks/>
          </p:cNvGrpSpPr>
          <p:nvPr/>
        </p:nvGrpSpPr>
        <p:grpSpPr bwMode="auto">
          <a:xfrm>
            <a:off x="3341688" y="2428875"/>
            <a:ext cx="1844675" cy="1001713"/>
            <a:chOff x="2105" y="1530"/>
            <a:chExt cx="1162" cy="631"/>
          </a:xfrm>
        </p:grpSpPr>
        <p:sp>
          <p:nvSpPr>
            <p:cNvPr id="264203" name="AutoShape 11"/>
            <p:cNvSpPr>
              <a:spLocks noChangeArrowheads="1"/>
            </p:cNvSpPr>
            <p:nvPr/>
          </p:nvSpPr>
          <p:spPr bwMode="auto">
            <a:xfrm>
              <a:off x="2233" y="1620"/>
              <a:ext cx="342" cy="444"/>
            </a:xfrm>
            <a:prstGeom prst="wedgeRoundRectCallout">
              <a:avLst>
                <a:gd name="adj1" fmla="val -225731"/>
                <a:gd name="adj2" fmla="val 17139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 altLang="da-DK" b="0" noProof="1"/>
            </a:p>
            <a:p>
              <a:r>
                <a:rPr lang="da-DK" altLang="da-DK" b="0" noProof="1"/>
                <a:t>     </a:t>
              </a:r>
              <a:endParaRPr lang="da-DK" altLang="da-DK" noProof="1"/>
            </a:p>
          </p:txBody>
        </p:sp>
        <p:sp>
          <p:nvSpPr>
            <p:cNvPr id="264204" name="AutoShape 12"/>
            <p:cNvSpPr>
              <a:spLocks noChangeArrowheads="1"/>
            </p:cNvSpPr>
            <p:nvPr/>
          </p:nvSpPr>
          <p:spPr bwMode="auto">
            <a:xfrm>
              <a:off x="2823" y="1620"/>
              <a:ext cx="170" cy="257"/>
            </a:xfrm>
            <a:prstGeom prst="wedgeRoundRectCallout">
              <a:avLst>
                <a:gd name="adj1" fmla="val 452352"/>
                <a:gd name="adj2" fmla="val -135213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 </a:t>
              </a:r>
              <a:endParaRPr lang="da-DK" altLang="da-DK" noProof="1"/>
            </a:p>
          </p:txBody>
        </p:sp>
        <p:sp>
          <p:nvSpPr>
            <p:cNvPr id="264205" name="AutoShape 13"/>
            <p:cNvSpPr>
              <a:spLocks noChangeArrowheads="1"/>
            </p:cNvSpPr>
            <p:nvPr/>
          </p:nvSpPr>
          <p:spPr bwMode="auto">
            <a:xfrm>
              <a:off x="2105" y="1530"/>
              <a:ext cx="1162" cy="631"/>
            </a:xfrm>
            <a:prstGeom prst="wedgeRoundRectCallout">
              <a:avLst>
                <a:gd name="adj1" fmla="val -79690"/>
                <a:gd name="adj2" fmla="val -42074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b="0" noProof="1"/>
                <a:t>Discount field</a:t>
              </a:r>
            </a:p>
            <a:p>
              <a:pPr algn="l"/>
              <a:r>
                <a:rPr lang="da-DK" altLang="da-DK" b="0" noProof="1"/>
                <a:t>Tasks using it?</a:t>
              </a:r>
            </a:p>
            <a:p>
              <a:pPr algn="l"/>
              <a:r>
                <a:rPr lang="da-DK" altLang="da-DK" b="0" noProof="1"/>
                <a:t>Usability test?</a:t>
              </a:r>
              <a:endParaRPr lang="da-DK" altLang="da-DK" noProof="1"/>
            </a:p>
          </p:txBody>
        </p:sp>
      </p:grpSp>
      <p:sp>
        <p:nvSpPr>
          <p:cNvPr id="264206" name="Text Box 14"/>
          <p:cNvSpPr txBox="1">
            <a:spLocks noChangeArrowheads="1"/>
          </p:cNvSpPr>
          <p:nvPr/>
        </p:nvSpPr>
        <p:spPr bwMode="auto">
          <a:xfrm>
            <a:off x="504825" y="749300"/>
            <a:ext cx="1412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Data model</a:t>
            </a:r>
          </a:p>
        </p:txBody>
      </p:sp>
      <p:sp>
        <p:nvSpPr>
          <p:cNvPr id="264207" name="Text Box 15"/>
          <p:cNvSpPr txBox="1">
            <a:spLocks noChangeArrowheads="1"/>
          </p:cNvSpPr>
          <p:nvPr/>
        </p:nvSpPr>
        <p:spPr bwMode="auto">
          <a:xfrm>
            <a:off x="6067425" y="692150"/>
            <a:ext cx="1920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Virtual windows</a:t>
            </a:r>
          </a:p>
        </p:txBody>
      </p:sp>
      <p:sp>
        <p:nvSpPr>
          <p:cNvPr id="264208" name="Text Box 16"/>
          <p:cNvSpPr txBox="1">
            <a:spLocks noChangeArrowheads="1"/>
          </p:cNvSpPr>
          <p:nvPr/>
        </p:nvSpPr>
        <p:spPr bwMode="auto">
          <a:xfrm>
            <a:off x="500063" y="3238500"/>
            <a:ext cx="2124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Task descriptions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8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290" name="Group 2"/>
          <p:cNvGrpSpPr>
            <a:grpSpLocks/>
          </p:cNvGrpSpPr>
          <p:nvPr/>
        </p:nvGrpSpPr>
        <p:grpSpPr bwMode="auto">
          <a:xfrm>
            <a:off x="3525838" y="981075"/>
            <a:ext cx="2938462" cy="2414588"/>
            <a:chOff x="2221" y="636"/>
            <a:chExt cx="1851" cy="1521"/>
          </a:xfrm>
        </p:grpSpPr>
        <p:sp>
          <p:nvSpPr>
            <p:cNvPr id="268291" name="Text Box 3"/>
            <p:cNvSpPr txBox="1">
              <a:spLocks noChangeArrowheads="1"/>
            </p:cNvSpPr>
            <p:nvPr/>
          </p:nvSpPr>
          <p:spPr bwMode="auto">
            <a:xfrm>
              <a:off x="2221" y="636"/>
              <a:ext cx="1188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>
              <a:spAutoFit/>
            </a:bodyPr>
            <a:lstStyle>
              <a:lvl1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vwRooms:</a:t>
              </a:r>
            </a:p>
            <a:p>
              <a:r>
                <a:rPr lang="da-DK" altLang="da-DK" sz="1800" b="0" noProof="1">
                  <a:latin typeface="Arial" charset="0"/>
                </a:rPr>
                <a:t>FindRooms</a:t>
              </a:r>
              <a:r>
                <a:rPr lang="da-DK" altLang="da-DK" sz="1800" b="0">
                  <a:latin typeface="Arial" charset="0"/>
                </a:rPr>
                <a:t>	1</a:t>
              </a:r>
              <a:endParaRPr lang="da-DK" altLang="da-DK" sz="1800" b="0" noProof="1">
                <a:latin typeface="Arial" charset="0"/>
              </a:endParaRPr>
            </a:p>
            <a:p>
              <a:r>
                <a:rPr lang="da-DK" altLang="da-DK" sz="1800" b="0" noProof="1">
                  <a:latin typeface="Arial" charset="0"/>
                </a:rPr>
                <a:t>ChooseRoom</a:t>
              </a:r>
              <a:r>
                <a:rPr lang="da-DK" altLang="da-DK" sz="1800" b="0">
                  <a:latin typeface="Arial" charset="0"/>
                </a:rPr>
                <a:t>	1</a:t>
              </a:r>
            </a:p>
            <a:p>
              <a:endParaRPr lang="da-DK" altLang="da-DK" sz="1800" b="0">
                <a:latin typeface="Arial" charset="0"/>
              </a:endParaRPr>
            </a:p>
            <a:p>
              <a:r>
                <a:rPr lang="da-DK" altLang="da-DK" sz="1800" b="0">
                  <a:latin typeface="Arial" charset="0"/>
                </a:rPr>
                <a:t>ResetSearch	1</a:t>
              </a:r>
            </a:p>
          </p:txBody>
        </p:sp>
        <p:sp>
          <p:nvSpPr>
            <p:cNvPr id="268292" name="AutoShape 4"/>
            <p:cNvSpPr>
              <a:spLocks noChangeArrowheads="1"/>
            </p:cNvSpPr>
            <p:nvPr/>
          </p:nvSpPr>
          <p:spPr bwMode="auto">
            <a:xfrm>
              <a:off x="2815" y="1753"/>
              <a:ext cx="1257" cy="404"/>
            </a:xfrm>
            <a:prstGeom prst="wedgeRoundRectCallout">
              <a:avLst>
                <a:gd name="adj1" fmla="val -12051"/>
                <a:gd name="adj2" fmla="val -10346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b="0"/>
                <a:t>The subtasks that </a:t>
              </a:r>
            </a:p>
            <a:p>
              <a:pPr algn="l"/>
              <a:r>
                <a:rPr lang="da-DK" altLang="da-DK" sz="1600" b="0"/>
                <a:t>use the "button"</a:t>
              </a:r>
              <a:endParaRPr lang="da-DK" altLang="da-DK" sz="1600" b="0" noProof="1"/>
            </a:p>
          </p:txBody>
        </p:sp>
      </p:grpSp>
      <p:pic>
        <p:nvPicPr>
          <p:cNvPr id="268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49554" r="8713" b="4724"/>
          <a:stretch>
            <a:fillRect/>
          </a:stretch>
        </p:blipFill>
        <p:spPr bwMode="auto">
          <a:xfrm>
            <a:off x="546100" y="944563"/>
            <a:ext cx="2946400" cy="15589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682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" t="11234" r="17795" b="35695"/>
          <a:stretch>
            <a:fillRect/>
          </a:stretch>
        </p:blipFill>
        <p:spPr bwMode="auto">
          <a:xfrm>
            <a:off x="469900" y="3759200"/>
            <a:ext cx="3559175" cy="18129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268295" name="Text Box 7"/>
          <p:cNvSpPr txBox="1">
            <a:spLocks noChangeArrowheads="1"/>
          </p:cNvSpPr>
          <p:nvPr/>
        </p:nvSpPr>
        <p:spPr bwMode="auto">
          <a:xfrm>
            <a:off x="449263" y="76200"/>
            <a:ext cx="8161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4A54BEE1-30CC-44D6-BCA2-4669BACD8E52}" type="slidenum">
              <a:rPr lang="en-US" altLang="da-DK">
                <a:latin typeface="Arial" charset="0"/>
              </a:rPr>
              <a:pPr/>
              <a:t>23</a:t>
            </a:fld>
            <a:r>
              <a:rPr lang="en-US" altLang="da-DK">
                <a:latin typeface="Arial" charset="0"/>
              </a:rPr>
              <a:t>.  Booking: semantic functions and search</a:t>
            </a:r>
          </a:p>
        </p:txBody>
      </p:sp>
      <p:sp>
        <p:nvSpPr>
          <p:cNvPr id="268296" name="AutoShape 8"/>
          <p:cNvSpPr>
            <a:spLocks noChangeArrowheads="1"/>
          </p:cNvSpPr>
          <p:nvPr/>
        </p:nvSpPr>
        <p:spPr bwMode="auto">
          <a:xfrm>
            <a:off x="6483350" y="3624263"/>
            <a:ext cx="2368550" cy="2566987"/>
          </a:xfrm>
          <a:prstGeom prst="foldedCorner">
            <a:avLst>
              <a:gd name="adj" fmla="val 125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Task: Booking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1.	Find rooms</a:t>
            </a:r>
          </a:p>
          <a:p>
            <a:r>
              <a:rPr lang="da-DK" altLang="da-DK" sz="1800" b="0" noProof="1">
                <a:latin typeface="Arial" charset="0"/>
              </a:rPr>
              <a:t>2.	Record guest</a:t>
            </a:r>
          </a:p>
          <a:p>
            <a:r>
              <a:rPr lang="da-DK" altLang="da-DK" sz="1800" b="0" noProof="1">
                <a:latin typeface="Arial" charset="0"/>
              </a:rPr>
              <a:t>2a.	Regular guest</a:t>
            </a:r>
          </a:p>
          <a:p>
            <a:r>
              <a:rPr lang="da-DK" altLang="da-DK" sz="1800" b="0" noProof="1">
                <a:latin typeface="Arial" charset="0"/>
              </a:rPr>
              <a:t>3.	Record booking</a:t>
            </a:r>
          </a:p>
          <a:p>
            <a:r>
              <a:rPr lang="da-DK" altLang="da-DK" sz="1800" b="0" noProof="1">
                <a:latin typeface="Arial" charset="0"/>
              </a:rPr>
              <a:t>3a.	More rooms</a:t>
            </a:r>
          </a:p>
          <a:p>
            <a:r>
              <a:rPr lang="da-DK" altLang="da-DK" sz="1800" b="0" noProof="1">
                <a:latin typeface="Arial" charset="0"/>
              </a:rPr>
              <a:t>4.	Print confirmation</a:t>
            </a:r>
          </a:p>
          <a:p>
            <a:r>
              <a:rPr lang="da-DK" altLang="da-DK" sz="1800" b="0" noProof="1">
                <a:latin typeface="Arial" charset="0"/>
              </a:rPr>
              <a:t>	(optional)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268297" name="AutoShape 9"/>
          <p:cNvSpPr>
            <a:spLocks noChangeArrowheads="1"/>
          </p:cNvSpPr>
          <p:nvPr/>
        </p:nvSpPr>
        <p:spPr bwMode="auto">
          <a:xfrm>
            <a:off x="692150" y="2706688"/>
            <a:ext cx="3160713" cy="650875"/>
          </a:xfrm>
          <a:prstGeom prst="wedgeRoundRectCallout">
            <a:avLst>
              <a:gd name="adj1" fmla="val -32523"/>
              <a:gd name="adj2" fmla="val -23926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sz="1600" noProof="1"/>
              <a:t>Minispec: Data entry</a:t>
            </a:r>
          </a:p>
          <a:p>
            <a:pPr algn="l"/>
            <a:r>
              <a:rPr lang="da-DK" altLang="da-DK" sz="1600" b="0" noProof="1"/>
              <a:t>Calculate Nights or Departure.</a:t>
            </a:r>
            <a:endParaRPr lang="da-DK" altLang="da-DK" sz="1600" noProof="1"/>
          </a:p>
        </p:txBody>
      </p:sp>
      <p:sp>
        <p:nvSpPr>
          <p:cNvPr id="268298" name="Text Box 10"/>
          <p:cNvSpPr txBox="1">
            <a:spLocks noChangeArrowheads="1"/>
          </p:cNvSpPr>
          <p:nvPr/>
        </p:nvSpPr>
        <p:spPr bwMode="auto">
          <a:xfrm>
            <a:off x="3967163" y="3662363"/>
            <a:ext cx="217963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vwFindGuest:</a:t>
            </a:r>
          </a:p>
          <a:p>
            <a:r>
              <a:rPr lang="da-DK" altLang="da-DK" sz="1800" b="0" noProof="1">
                <a:latin typeface="Arial" charset="0"/>
              </a:rPr>
              <a:t>FindGuest</a:t>
            </a:r>
            <a:r>
              <a:rPr lang="da-DK" altLang="da-DK" sz="1800" b="0">
                <a:latin typeface="Arial" charset="0"/>
              </a:rPr>
              <a:t>	2, 2a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SelectLine</a:t>
            </a:r>
            <a:r>
              <a:rPr lang="da-DK" altLang="da-DK" sz="1800" b="0">
                <a:latin typeface="Arial" charset="0"/>
              </a:rPr>
              <a:t>	2a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NewStay</a:t>
            </a:r>
            <a:r>
              <a:rPr lang="da-DK" altLang="da-DK" sz="1800" b="0">
                <a:latin typeface="Arial" charset="0"/>
              </a:rPr>
              <a:t>	2a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NewGuest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ResetSearch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 b="0" noProof="1">
              <a:latin typeface="Arial" charset="0"/>
            </a:endParaRPr>
          </a:p>
        </p:txBody>
      </p:sp>
      <p:sp>
        <p:nvSpPr>
          <p:cNvPr id="268299" name="AutoShape 11"/>
          <p:cNvSpPr>
            <a:spLocks noChangeArrowheads="1"/>
          </p:cNvSpPr>
          <p:nvPr/>
        </p:nvSpPr>
        <p:spPr bwMode="auto">
          <a:xfrm>
            <a:off x="1350963" y="5464175"/>
            <a:ext cx="3443287" cy="914400"/>
          </a:xfrm>
          <a:prstGeom prst="wedgeRoundRectCallout">
            <a:avLst>
              <a:gd name="adj1" fmla="val 33282"/>
              <a:gd name="adj2" fmla="val -12118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sz="1600" noProof="1"/>
              <a:t>Minispec: NewStay</a:t>
            </a:r>
          </a:p>
          <a:p>
            <a:pPr algn="l"/>
            <a:r>
              <a:rPr lang="da-DK" altLang="da-DK" sz="1600" b="0" noProof="1"/>
              <a:t>Create a new stay</a:t>
            </a:r>
            <a:r>
              <a:rPr lang="da-DK" altLang="da-DK" sz="1600" b="0"/>
              <a:t> record</a:t>
            </a:r>
            <a:r>
              <a:rPr lang="da-DK" altLang="da-DK" sz="1600" b="0" noProof="1"/>
              <a:t>. Fill in</a:t>
            </a:r>
            <a:endParaRPr lang="da-DK" altLang="da-DK" sz="1600" b="0"/>
          </a:p>
          <a:p>
            <a:pPr algn="l"/>
            <a:r>
              <a:rPr lang="da-DK" altLang="da-DK" sz="1600" b="0"/>
              <a:t>guest </a:t>
            </a:r>
            <a:r>
              <a:rPr lang="da-DK" altLang="da-DK" sz="1600" b="0" noProof="1"/>
              <a:t>data from the selected line.</a:t>
            </a:r>
            <a:endParaRPr lang="da-DK" altLang="da-DK" sz="1600" noProof="1"/>
          </a:p>
        </p:txBody>
      </p:sp>
      <p:sp>
        <p:nvSpPr>
          <p:cNvPr id="268300" name="Rectangle 12"/>
          <p:cNvSpPr>
            <a:spLocks noChangeArrowheads="1"/>
          </p:cNvSpPr>
          <p:nvPr/>
        </p:nvSpPr>
        <p:spPr bwMode="auto">
          <a:xfrm>
            <a:off x="434975" y="790575"/>
            <a:ext cx="8609013" cy="57816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68301" name="Text Box 13"/>
          <p:cNvSpPr txBox="1">
            <a:spLocks noChangeArrowheads="1"/>
          </p:cNvSpPr>
          <p:nvPr/>
        </p:nvSpPr>
        <p:spPr bwMode="auto">
          <a:xfrm>
            <a:off x="7021513" y="2833688"/>
            <a:ext cx="1333500" cy="64135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>
            <a:spAutoFit/>
          </a:bodyPr>
          <a:lstStyle/>
          <a:p>
            <a:r>
              <a:rPr lang="da-DK" altLang="da-DK" b="0"/>
              <a:t>Other</a:t>
            </a:r>
          </a:p>
          <a:p>
            <a:r>
              <a:rPr lang="da-DK" altLang="da-DK" b="0"/>
              <a:t>sequences?</a:t>
            </a:r>
            <a:endParaRPr lang="da-DK" altLang="da-DK" noProof="1"/>
          </a:p>
        </p:txBody>
      </p:sp>
      <p:pic>
        <p:nvPicPr>
          <p:cNvPr id="26830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8347" r="55708" b="40617"/>
          <a:stretch>
            <a:fillRect/>
          </a:stretch>
        </p:blipFill>
        <p:spPr bwMode="auto">
          <a:xfrm>
            <a:off x="5478463" y="896938"/>
            <a:ext cx="1885950" cy="181133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268303" name="AutoShape 15"/>
          <p:cNvSpPr>
            <a:spLocks noChangeArrowheads="1"/>
          </p:cNvSpPr>
          <p:nvPr/>
        </p:nvSpPr>
        <p:spPr bwMode="auto">
          <a:xfrm>
            <a:off x="5099050" y="5740400"/>
            <a:ext cx="1668463" cy="638175"/>
          </a:xfrm>
          <a:prstGeom prst="wedgeRoundRectCallout">
            <a:avLst>
              <a:gd name="adj1" fmla="val -81398"/>
              <a:gd name="adj2" fmla="val -16171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/>
            <a:r>
              <a:rPr lang="da-DK" altLang="da-DK" sz="1600" b="0"/>
              <a:t>What the com-puter must do</a:t>
            </a:r>
            <a:endParaRPr lang="da-DK" altLang="da-DK" sz="1600" b="0" noProof="1"/>
          </a:p>
        </p:txBody>
      </p:sp>
      <p:sp>
        <p:nvSpPr>
          <p:cNvPr id="268304" name="Text Box 16"/>
          <p:cNvSpPr txBox="1">
            <a:spLocks noChangeArrowheads="1"/>
          </p:cNvSpPr>
          <p:nvPr/>
        </p:nvSpPr>
        <p:spPr bwMode="auto">
          <a:xfrm>
            <a:off x="3525838" y="981075"/>
            <a:ext cx="1905000" cy="1419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0">
            <a:spAutoFit/>
          </a:bodyPr>
          <a:lstStyle>
            <a:lvl1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vwRooms:</a:t>
            </a:r>
          </a:p>
          <a:p>
            <a:r>
              <a:rPr lang="da-DK" altLang="da-DK" sz="1800" b="0" noProof="1">
                <a:latin typeface="Arial" charset="0"/>
              </a:rPr>
              <a:t>FindRooms</a:t>
            </a:r>
            <a:r>
              <a:rPr lang="da-DK" altLang="da-DK" sz="1800" b="0">
                <a:latin typeface="Arial" charset="0"/>
              </a:rPr>
              <a:t>	1, 3a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ChooseRoom</a:t>
            </a:r>
            <a:r>
              <a:rPr lang="da-DK" altLang="da-DK" sz="1800" b="0">
                <a:latin typeface="Arial" charset="0"/>
              </a:rPr>
              <a:t>	1, 3a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Book?</a:t>
            </a:r>
            <a:r>
              <a:rPr lang="da-DK" altLang="da-DK" sz="1800" b="0">
                <a:latin typeface="Arial" charset="0"/>
              </a:rPr>
              <a:t>	3a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ResetSearch</a:t>
            </a:r>
            <a:r>
              <a:rPr lang="da-DK" altLang="da-DK" sz="1800" b="0">
                <a:latin typeface="Arial" charset="0"/>
              </a:rPr>
              <a:t>	1</a:t>
            </a:r>
            <a:endParaRPr lang="da-DK" altLang="da-DK" sz="1800">
              <a:latin typeface="Arial" charset="0"/>
            </a:endParaRPr>
          </a:p>
        </p:txBody>
      </p:sp>
      <p:sp>
        <p:nvSpPr>
          <p:cNvPr id="268305" name="Text Box 17"/>
          <p:cNvSpPr txBox="1">
            <a:spLocks noChangeArrowheads="1"/>
          </p:cNvSpPr>
          <p:nvPr/>
        </p:nvSpPr>
        <p:spPr bwMode="auto">
          <a:xfrm>
            <a:off x="7410450" y="981075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46800">
            <a:spAutoFit/>
          </a:bodyPr>
          <a:lstStyle>
            <a:lvl1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vwStay:</a:t>
            </a:r>
          </a:p>
          <a:p>
            <a:r>
              <a:rPr lang="da-DK" altLang="da-DK" sz="1800" b="0" noProof="1">
                <a:latin typeface="Arial" charset="0"/>
              </a:rPr>
              <a:t>(EditData)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>
              <a:latin typeface="Arial" charset="0"/>
            </a:endParaRPr>
          </a:p>
        </p:txBody>
      </p:sp>
      <p:sp>
        <p:nvSpPr>
          <p:cNvPr id="268306" name="Text Box 18"/>
          <p:cNvSpPr txBox="1">
            <a:spLocks noChangeArrowheads="1"/>
          </p:cNvSpPr>
          <p:nvPr/>
        </p:nvSpPr>
        <p:spPr bwMode="auto">
          <a:xfrm>
            <a:off x="7410450" y="981075"/>
            <a:ext cx="15240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46800">
            <a:spAutoFit/>
          </a:bodyPr>
          <a:lstStyle>
            <a:lvl1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vwStay:</a:t>
            </a:r>
          </a:p>
          <a:p>
            <a:r>
              <a:rPr lang="da-DK" altLang="da-DK" sz="1800" b="0" noProof="1">
                <a:latin typeface="Arial" charset="0"/>
              </a:rPr>
              <a:t>(EditData)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Book</a:t>
            </a:r>
            <a:r>
              <a:rPr lang="da-DK" altLang="da-DK" sz="1800" b="0">
                <a:latin typeface="Arial" charset="0"/>
              </a:rPr>
              <a:t>	3, 3a</a:t>
            </a:r>
            <a:endParaRPr lang="da-DK" altLang="da-DK" sz="1800">
              <a:latin typeface="Arial" charset="0"/>
            </a:endParaRPr>
          </a:p>
        </p:txBody>
      </p:sp>
      <p:sp>
        <p:nvSpPr>
          <p:cNvPr id="268307" name="Text Box 19"/>
          <p:cNvSpPr txBox="1">
            <a:spLocks noChangeArrowheads="1"/>
          </p:cNvSpPr>
          <p:nvPr/>
        </p:nvSpPr>
        <p:spPr bwMode="auto">
          <a:xfrm>
            <a:off x="7410450" y="981075"/>
            <a:ext cx="1524000" cy="1190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46800">
            <a:spAutoFit/>
          </a:bodyPr>
          <a:lstStyle>
            <a:lvl1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vwStay:</a:t>
            </a:r>
          </a:p>
          <a:p>
            <a:r>
              <a:rPr lang="da-DK" altLang="da-DK" sz="1800" b="0" noProof="1">
                <a:latin typeface="Arial" charset="0"/>
              </a:rPr>
              <a:t>(EditData)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Book</a:t>
            </a:r>
            <a:r>
              <a:rPr lang="da-DK" altLang="da-DK" sz="1800" b="0">
                <a:latin typeface="Arial" charset="0"/>
              </a:rPr>
              <a:t>	3, 3a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PrintConfirm</a:t>
            </a:r>
            <a:r>
              <a:rPr lang="da-DK" altLang="da-DK" sz="1800" b="0">
                <a:latin typeface="Arial" charset="0"/>
              </a:rPr>
              <a:t>	4</a:t>
            </a:r>
            <a:endParaRPr lang="da-DK" altLang="da-DK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68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7" grpId="0" animBg="1" autoUpdateAnimBg="0"/>
      <p:bldP spid="268298" grpId="0" autoUpdateAnimBg="0"/>
      <p:bldP spid="268299" grpId="0" animBg="1" autoUpdateAnimBg="0"/>
      <p:bldP spid="268301" grpId="0" animBg="1"/>
      <p:bldP spid="268303" grpId="0" animBg="1"/>
      <p:bldP spid="268304" grpId="0" animBg="1"/>
      <p:bldP spid="268305" grpId="0"/>
      <p:bldP spid="268306" grpId="0" animBg="1"/>
      <p:bldP spid="26830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ChangeArrowheads="1"/>
          </p:cNvSpPr>
          <p:nvPr/>
        </p:nvSpPr>
        <p:spPr bwMode="auto">
          <a:xfrm>
            <a:off x="434975" y="790575"/>
            <a:ext cx="8609013" cy="57816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38EE031B-5B76-4AC9-B1A3-842C2709F076}" type="slidenum">
              <a:rPr lang="en-US" altLang="da-DK">
                <a:latin typeface="Arial" charset="0"/>
              </a:rPr>
              <a:pPr/>
              <a:t>24</a:t>
            </a:fld>
            <a:r>
              <a:rPr lang="en-US" altLang="da-DK">
                <a:latin typeface="Arial" charset="0"/>
              </a:rPr>
              <a:t>.  All tasks: semantic functions and search</a:t>
            </a:r>
          </a:p>
        </p:txBody>
      </p:sp>
      <p:sp>
        <p:nvSpPr>
          <p:cNvPr id="270340" name="Text Box 4"/>
          <p:cNvSpPr txBox="1">
            <a:spLocks noChangeArrowheads="1"/>
          </p:cNvSpPr>
          <p:nvPr/>
        </p:nvSpPr>
        <p:spPr bwMode="auto">
          <a:xfrm>
            <a:off x="3508375" y="936625"/>
            <a:ext cx="1506538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vwRooms:</a:t>
            </a:r>
          </a:p>
          <a:p>
            <a:pPr algn="l"/>
            <a:r>
              <a:rPr lang="da-DK" altLang="da-DK" sz="1600" b="0" noProof="1"/>
              <a:t>FindRooms</a:t>
            </a:r>
          </a:p>
          <a:p>
            <a:pPr algn="l"/>
            <a:r>
              <a:rPr lang="da-DK" altLang="da-DK" sz="1600" b="0" noProof="1"/>
              <a:t>ChooseRoom</a:t>
            </a:r>
          </a:p>
          <a:p>
            <a:pPr algn="l"/>
            <a:r>
              <a:rPr lang="da-DK" altLang="da-DK" sz="1600" b="0" noProof="1"/>
              <a:t>ResetSearch</a:t>
            </a:r>
          </a:p>
          <a:p>
            <a:pPr algn="l"/>
            <a:r>
              <a:rPr lang="da-DK" altLang="da-DK" sz="1600" b="0" noProof="1"/>
              <a:t>RepairRoom</a:t>
            </a:r>
          </a:p>
          <a:p>
            <a:pPr algn="l"/>
            <a:r>
              <a:rPr lang="da-DK" altLang="da-DK" sz="1600" b="0" noProof="1"/>
              <a:t>UndoRepair</a:t>
            </a:r>
            <a:endParaRPr lang="da-DK" altLang="da-DK" sz="1600" noProof="1"/>
          </a:p>
          <a:p>
            <a:pPr algn="l"/>
            <a:r>
              <a:rPr lang="da-DK" altLang="da-DK" sz="1600" b="0" noProof="1"/>
              <a:t>AddRoom</a:t>
            </a:r>
          </a:p>
          <a:p>
            <a:pPr algn="l"/>
            <a:r>
              <a:rPr lang="da-DK" altLang="da-DK" sz="1600" b="0" noProof="1"/>
              <a:t>DeleteRoom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Book?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Checkin?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</a:p>
        </p:txBody>
      </p:sp>
      <p:sp>
        <p:nvSpPr>
          <p:cNvPr id="270341" name="Text Box 5"/>
          <p:cNvSpPr txBox="1">
            <a:spLocks noChangeArrowheads="1"/>
          </p:cNvSpPr>
          <p:nvPr/>
        </p:nvSpPr>
        <p:spPr bwMode="auto">
          <a:xfrm>
            <a:off x="7051675" y="966788"/>
            <a:ext cx="2024063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vwStay:</a:t>
            </a:r>
          </a:p>
          <a:p>
            <a:pPr algn="l"/>
            <a:r>
              <a:rPr lang="da-DK" altLang="da-DK" sz="1600" b="0" noProof="1"/>
              <a:t>(EditData)</a:t>
            </a:r>
            <a:r>
              <a:rPr lang="da-DK" altLang="da-DK" sz="1600" b="0"/>
              <a:t>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Book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Checkin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</a:p>
          <a:p>
            <a:pPr algn="l"/>
            <a:r>
              <a:rPr lang="da-DK" altLang="da-DK" sz="1600" b="0" noProof="1">
                <a:sym typeface="Monotype Sorts" pitchFamily="2" charset="2"/>
              </a:rPr>
              <a:t>DeleteRoomLine 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PrintConfirmation</a:t>
            </a:r>
          </a:p>
          <a:p>
            <a:pPr algn="l"/>
            <a:r>
              <a:rPr lang="da-DK" altLang="da-DK" sz="1600" b="0" noProof="1"/>
              <a:t>PrintGuestAccount</a:t>
            </a:r>
          </a:p>
          <a:p>
            <a:pPr algn="l"/>
            <a:r>
              <a:rPr lang="da-DK" altLang="da-DK" sz="1600" b="0" noProof="1"/>
              <a:t>Checkout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CancelStay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AddServiceLine</a:t>
            </a:r>
          </a:p>
          <a:p>
            <a:pPr algn="l"/>
            <a:r>
              <a:rPr lang="da-DK" altLang="da-DK" sz="1600" b="0" noProof="1"/>
              <a:t>DeleteServiceLine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</a:p>
        </p:txBody>
      </p:sp>
      <p:sp>
        <p:nvSpPr>
          <p:cNvPr id="270342" name="Text Box 6"/>
          <p:cNvSpPr txBox="1">
            <a:spLocks noChangeArrowheads="1"/>
          </p:cNvSpPr>
          <p:nvPr/>
        </p:nvSpPr>
        <p:spPr bwMode="auto">
          <a:xfrm>
            <a:off x="7051675" y="3808413"/>
            <a:ext cx="165576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vwServiceList:</a:t>
            </a:r>
          </a:p>
          <a:p>
            <a:pPr algn="l"/>
            <a:r>
              <a:rPr lang="da-DK" altLang="da-DK" sz="1600" b="0" noProof="1"/>
              <a:t>(EditData)</a:t>
            </a:r>
          </a:p>
          <a:p>
            <a:pPr algn="l"/>
            <a:r>
              <a:rPr lang="da-DK" altLang="da-DK" sz="1600" b="0" noProof="1"/>
              <a:t>AddService</a:t>
            </a:r>
          </a:p>
          <a:p>
            <a:pPr algn="l"/>
            <a:r>
              <a:rPr lang="da-DK" altLang="da-DK" sz="1600" b="0" noProof="1"/>
              <a:t>DeleteService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PrintServiceList</a:t>
            </a:r>
          </a:p>
        </p:txBody>
      </p:sp>
      <p:sp>
        <p:nvSpPr>
          <p:cNvPr id="270343" name="Text Box 7"/>
          <p:cNvSpPr txBox="1">
            <a:spLocks noChangeArrowheads="1"/>
          </p:cNvSpPr>
          <p:nvPr/>
        </p:nvSpPr>
        <p:spPr bwMode="auto">
          <a:xfrm>
            <a:off x="7051675" y="5275263"/>
            <a:ext cx="17732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vwBreakfast:</a:t>
            </a:r>
          </a:p>
          <a:p>
            <a:pPr algn="l"/>
            <a:r>
              <a:rPr lang="da-DK" altLang="da-DK" sz="1600" b="0" noProof="1"/>
              <a:t>(RecordData)</a:t>
            </a:r>
          </a:p>
          <a:p>
            <a:pPr algn="l"/>
            <a:r>
              <a:rPr lang="da-DK" altLang="da-DK" sz="1600" b="0" noProof="1"/>
              <a:t>PrintBreakfastList</a:t>
            </a:r>
            <a:endParaRPr lang="da-DK" altLang="da-DK" sz="1600" noProof="1"/>
          </a:p>
        </p:txBody>
      </p:sp>
      <p:sp>
        <p:nvSpPr>
          <p:cNvPr id="270344" name="Text Box 8"/>
          <p:cNvSpPr txBox="1">
            <a:spLocks noChangeArrowheads="1"/>
          </p:cNvSpPr>
          <p:nvPr/>
        </p:nvSpPr>
        <p:spPr bwMode="auto">
          <a:xfrm>
            <a:off x="3994150" y="3694113"/>
            <a:ext cx="1525588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vwFindGuest:</a:t>
            </a:r>
          </a:p>
          <a:p>
            <a:pPr algn="l"/>
            <a:r>
              <a:rPr lang="da-DK" altLang="da-DK" sz="1600" b="0" noProof="1"/>
              <a:t>FindGuest</a:t>
            </a:r>
          </a:p>
          <a:p>
            <a:pPr algn="l"/>
            <a:r>
              <a:rPr lang="da-DK" altLang="da-DK" sz="1600" b="0" noProof="1"/>
              <a:t>FindStay</a:t>
            </a:r>
          </a:p>
          <a:p>
            <a:pPr algn="l"/>
            <a:r>
              <a:rPr lang="da-DK" altLang="da-DK" sz="1600" b="0" noProof="1"/>
              <a:t>SelectLine</a:t>
            </a:r>
          </a:p>
          <a:p>
            <a:pPr algn="l"/>
            <a:r>
              <a:rPr lang="da-DK" altLang="da-DK" sz="1600" b="0" noProof="1"/>
              <a:t>ResetSearch</a:t>
            </a:r>
          </a:p>
          <a:p>
            <a:pPr algn="l"/>
            <a:r>
              <a:rPr lang="da-DK" altLang="da-DK" sz="1600" b="0" noProof="1"/>
              <a:t>OpenStay</a:t>
            </a:r>
          </a:p>
          <a:p>
            <a:pPr algn="l"/>
            <a:r>
              <a:rPr lang="da-DK" altLang="da-DK" sz="1600" b="0" noProof="1"/>
              <a:t>NewStay</a:t>
            </a:r>
          </a:p>
          <a:p>
            <a:pPr algn="l"/>
            <a:r>
              <a:rPr lang="da-DK" altLang="da-DK" sz="1600" b="0" noProof="1"/>
              <a:t>NewGuest</a:t>
            </a:r>
          </a:p>
          <a:p>
            <a:pPr algn="l"/>
            <a:endParaRPr lang="da-DK" altLang="da-DK" sz="1600" b="0" noProof="1"/>
          </a:p>
          <a:p>
            <a:pPr algn="l"/>
            <a:r>
              <a:rPr lang="da-DK" altLang="da-DK" sz="1600" noProof="1"/>
              <a:t>Global:</a:t>
            </a:r>
          </a:p>
          <a:p>
            <a:pPr algn="l"/>
            <a:r>
              <a:rPr lang="da-DK" altLang="da-DK" sz="1600" b="0" noProof="1"/>
              <a:t>Undo</a:t>
            </a:r>
            <a:endParaRPr lang="da-DK" altLang="da-DK" sz="1600" noProof="1"/>
          </a:p>
        </p:txBody>
      </p:sp>
      <p:sp>
        <p:nvSpPr>
          <p:cNvPr id="270345" name="AutoShape 9"/>
          <p:cNvSpPr>
            <a:spLocks noChangeArrowheads="1"/>
          </p:cNvSpPr>
          <p:nvPr/>
        </p:nvSpPr>
        <p:spPr bwMode="auto">
          <a:xfrm>
            <a:off x="4684713" y="3121025"/>
            <a:ext cx="2078037" cy="377825"/>
          </a:xfrm>
          <a:prstGeom prst="wedgeRoundRectCallout">
            <a:avLst>
              <a:gd name="adj1" fmla="val -40681"/>
              <a:gd name="adj2" fmla="val -11890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sz="1600" noProof="1"/>
              <a:t>Star: </a:t>
            </a:r>
            <a:r>
              <a:rPr lang="da-DK" altLang="da-DK" sz="1600" b="0" noProof="1"/>
              <a:t>Undo needed</a:t>
            </a:r>
            <a:endParaRPr lang="da-DK" altLang="da-DK" sz="1600" noProof="1"/>
          </a:p>
        </p:txBody>
      </p:sp>
      <p:pic>
        <p:nvPicPr>
          <p:cNvPr id="27034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49554" r="7283" b="4724"/>
          <a:stretch>
            <a:fillRect/>
          </a:stretch>
        </p:blipFill>
        <p:spPr bwMode="auto">
          <a:xfrm>
            <a:off x="546100" y="944563"/>
            <a:ext cx="3011488" cy="15589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7034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" t="11234" r="17795" b="35695"/>
          <a:stretch>
            <a:fillRect/>
          </a:stretch>
        </p:blipFill>
        <p:spPr bwMode="auto">
          <a:xfrm>
            <a:off x="469900" y="3759200"/>
            <a:ext cx="3559175" cy="18129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7034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8" b="51601"/>
          <a:stretch>
            <a:fillRect/>
          </a:stretch>
        </p:blipFill>
        <p:spPr bwMode="auto">
          <a:xfrm>
            <a:off x="5343525" y="966788"/>
            <a:ext cx="1673225" cy="165258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7034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05" b="69817"/>
          <a:stretch>
            <a:fillRect/>
          </a:stretch>
        </p:blipFill>
        <p:spPr bwMode="auto">
          <a:xfrm>
            <a:off x="5807075" y="5122863"/>
            <a:ext cx="1244600" cy="123507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7035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914" b="78740"/>
          <a:stretch>
            <a:fillRect/>
          </a:stretch>
        </p:blipFill>
        <p:spPr bwMode="auto">
          <a:xfrm>
            <a:off x="5589588" y="4008438"/>
            <a:ext cx="1482725" cy="874712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4F90CCE7-6BB4-472A-B96D-78D6A3DFE1AF}" type="slidenum">
              <a:rPr lang="en-US" altLang="da-DK">
                <a:latin typeface="Arial" charset="0"/>
              </a:rPr>
              <a:pPr/>
              <a:t>25</a:t>
            </a:fld>
            <a:r>
              <a:rPr lang="en-US" altLang="da-DK">
                <a:latin typeface="Arial" charset="0"/>
              </a:rPr>
              <a:t>.  Minispecs, hotel system</a:t>
            </a:r>
            <a:endParaRPr lang="en-US" altLang="da-DK" b="0">
              <a:latin typeface="Arial" charset="0"/>
            </a:endParaRPr>
          </a:p>
        </p:txBody>
      </p:sp>
      <p:graphicFrame>
        <p:nvGraphicFramePr>
          <p:cNvPr id="272387" name="Object 3"/>
          <p:cNvGraphicFramePr>
            <a:graphicFrameLocks noChangeAspect="1"/>
          </p:cNvGraphicFramePr>
          <p:nvPr/>
        </p:nvGraphicFramePr>
        <p:xfrm>
          <a:off x="538163" y="625475"/>
          <a:ext cx="8372475" cy="591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389" name="Document" r:id="rId4" imgW="8371080" imgH="5912640" progId="Word.Document.8">
                  <p:embed/>
                </p:oleObj>
              </mc:Choice>
              <mc:Fallback>
                <p:oleObj name="Document" r:id="rId4" imgW="8371080" imgH="591264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625475"/>
                        <a:ext cx="8372475" cy="591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2388" name="AutoShape 4"/>
          <p:cNvSpPr>
            <a:spLocks noChangeArrowheads="1"/>
          </p:cNvSpPr>
          <p:nvPr/>
        </p:nvSpPr>
        <p:spPr bwMode="auto">
          <a:xfrm>
            <a:off x="5543550" y="3740150"/>
            <a:ext cx="2219325" cy="903288"/>
          </a:xfrm>
          <a:prstGeom prst="wedgeRoundRectCallout">
            <a:avLst>
              <a:gd name="adj1" fmla="val -91204"/>
              <a:gd name="adj2" fmla="val 79000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/>
            <a:r>
              <a:rPr lang="da-DK" altLang="da-DK" sz="1600" b="0"/>
              <a:t>What the computer must do. Particularly E/R changes</a:t>
            </a:r>
            <a:endParaRPr lang="da-DK" altLang="da-DK" sz="1600" b="0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2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5611D022-0233-4BDC-9343-70DF099E9B9D}" type="slidenum">
              <a:rPr lang="en-US" altLang="da-DK">
                <a:latin typeface="Arial" charset="0"/>
              </a:rPr>
              <a:pPr/>
              <a:t>26</a:t>
            </a:fld>
            <a:r>
              <a:rPr lang="en-US" altLang="da-DK">
                <a:latin typeface="Arial" charset="0"/>
              </a:rPr>
              <a:t>.  Page plan, single-page platform</a:t>
            </a:r>
          </a:p>
        </p:txBody>
      </p:sp>
      <p:sp>
        <p:nvSpPr>
          <p:cNvPr id="274435" name="Text Box 3"/>
          <p:cNvSpPr txBox="1">
            <a:spLocks noChangeArrowheads="1"/>
          </p:cNvSpPr>
          <p:nvPr/>
        </p:nvSpPr>
        <p:spPr bwMode="auto">
          <a:xfrm>
            <a:off x="460375" y="1447800"/>
            <a:ext cx="1792288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Book</a:t>
            </a:r>
          </a:p>
          <a:p>
            <a:r>
              <a:rPr lang="da-DK" altLang="da-DK" sz="1600" noProof="1">
                <a:latin typeface="Arial" charset="0"/>
              </a:rPr>
              <a:t>Checkin</a:t>
            </a:r>
          </a:p>
          <a:p>
            <a:r>
              <a:rPr lang="da-DK" altLang="da-DK" sz="1600" noProof="1">
                <a:latin typeface="Arial" charset="0"/>
              </a:rPr>
              <a:t>Change room</a:t>
            </a:r>
          </a:p>
          <a:p>
            <a:r>
              <a:rPr lang="da-DK" altLang="da-DK" sz="1600" noProof="1">
                <a:latin typeface="Arial" charset="0"/>
              </a:rPr>
              <a:t>Checkout</a:t>
            </a:r>
          </a:p>
          <a:p>
            <a:r>
              <a:rPr lang="da-DK" altLang="da-DK" sz="1600" noProof="1">
                <a:latin typeface="Arial" charset="0"/>
              </a:rPr>
              <a:t>Record serv</a:t>
            </a:r>
            <a:r>
              <a:rPr lang="da-DK" altLang="da-DK" sz="1600">
                <a:latin typeface="Arial" charset="0"/>
              </a:rPr>
              <a:t>ices</a:t>
            </a:r>
            <a:endParaRPr lang="da-DK" altLang="da-DK" sz="1600" noProof="1">
              <a:latin typeface="Arial" charset="0"/>
            </a:endParaRPr>
          </a:p>
          <a:p>
            <a:endParaRPr lang="da-DK" altLang="da-DK" sz="1600" b="0" noProof="1">
              <a:latin typeface="Arial" charset="0"/>
            </a:endParaRPr>
          </a:p>
        </p:txBody>
      </p:sp>
      <p:grpSp>
        <p:nvGrpSpPr>
          <p:cNvPr id="274436" name="Group 4"/>
          <p:cNvGrpSpPr>
            <a:grpSpLocks/>
          </p:cNvGrpSpPr>
          <p:nvPr/>
        </p:nvGrpSpPr>
        <p:grpSpPr bwMode="auto">
          <a:xfrm>
            <a:off x="460375" y="4875213"/>
            <a:ext cx="3297238" cy="1393825"/>
            <a:chOff x="290" y="3071"/>
            <a:chExt cx="2077" cy="878"/>
          </a:xfrm>
        </p:grpSpPr>
        <p:sp>
          <p:nvSpPr>
            <p:cNvPr id="274437" name="Text Box 5"/>
            <p:cNvSpPr txBox="1">
              <a:spLocks noChangeArrowheads="1"/>
            </p:cNvSpPr>
            <p:nvPr/>
          </p:nvSpPr>
          <p:spPr bwMode="auto">
            <a:xfrm>
              <a:off x="290" y="3328"/>
              <a:ext cx="68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a-DK" altLang="da-DK" sz="1600" noProof="1"/>
                <a:t>Record </a:t>
              </a:r>
            </a:p>
            <a:p>
              <a:pPr algn="l"/>
              <a:r>
                <a:rPr lang="da-DK" altLang="da-DK" sz="1600" noProof="1"/>
                <a:t>breakfast</a:t>
              </a:r>
            </a:p>
          </p:txBody>
        </p:sp>
        <p:grpSp>
          <p:nvGrpSpPr>
            <p:cNvPr id="274438" name="Group 6"/>
            <p:cNvGrpSpPr>
              <a:grpSpLocks/>
            </p:cNvGrpSpPr>
            <p:nvPr/>
          </p:nvGrpSpPr>
          <p:grpSpPr bwMode="auto">
            <a:xfrm>
              <a:off x="1419" y="3071"/>
              <a:ext cx="948" cy="878"/>
              <a:chOff x="1419" y="3071"/>
              <a:chExt cx="948" cy="878"/>
            </a:xfrm>
          </p:grpSpPr>
          <p:sp>
            <p:nvSpPr>
              <p:cNvPr id="274439" name="Text Box 7"/>
              <p:cNvSpPr txBox="1">
                <a:spLocks noChangeArrowheads="1"/>
              </p:cNvSpPr>
              <p:nvPr/>
            </p:nvSpPr>
            <p:spPr bwMode="auto">
              <a:xfrm>
                <a:off x="1419" y="3244"/>
                <a:ext cx="948" cy="70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vwBreakfast</a:t>
                </a:r>
                <a:endParaRPr lang="da-DK" altLang="da-DK" noProof="1"/>
              </a:p>
            </p:txBody>
          </p:sp>
          <p:sp>
            <p:nvSpPr>
              <p:cNvPr id="274440" name="Text Box 8"/>
              <p:cNvSpPr txBox="1">
                <a:spLocks noChangeArrowheads="1"/>
              </p:cNvSpPr>
              <p:nvPr/>
            </p:nvSpPr>
            <p:spPr bwMode="auto">
              <a:xfrm>
                <a:off x="1560" y="3071"/>
                <a:ext cx="707" cy="1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>
                <a:spAutoFit/>
              </a:bodyPr>
              <a:lstStyle/>
              <a:p>
                <a:r>
                  <a:rPr lang="da-DK" altLang="da-DK" sz="1600" noProof="1"/>
                  <a:t>pBreakfast</a:t>
                </a:r>
              </a:p>
            </p:txBody>
          </p:sp>
        </p:grpSp>
      </p:grpSp>
      <p:sp>
        <p:nvSpPr>
          <p:cNvPr id="274441" name="Text Box 9"/>
          <p:cNvSpPr txBox="1">
            <a:spLocks noChangeArrowheads="1"/>
          </p:cNvSpPr>
          <p:nvPr/>
        </p:nvSpPr>
        <p:spPr bwMode="auto">
          <a:xfrm>
            <a:off x="449263" y="696913"/>
            <a:ext cx="1046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2400" noProof="1"/>
              <a:t>Tasks</a:t>
            </a:r>
          </a:p>
        </p:txBody>
      </p:sp>
      <p:sp>
        <p:nvSpPr>
          <p:cNvPr id="274442" name="Text Box 10"/>
          <p:cNvSpPr txBox="1">
            <a:spLocks noChangeArrowheads="1"/>
          </p:cNvSpPr>
          <p:nvPr/>
        </p:nvSpPr>
        <p:spPr bwMode="auto">
          <a:xfrm>
            <a:off x="2474913" y="696913"/>
            <a:ext cx="107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2400" noProof="1"/>
              <a:t>Pages</a:t>
            </a:r>
          </a:p>
        </p:txBody>
      </p:sp>
      <p:sp>
        <p:nvSpPr>
          <p:cNvPr id="274443" name="Line 11"/>
          <p:cNvSpPr>
            <a:spLocks noChangeShapeType="1"/>
          </p:cNvSpPr>
          <p:nvPr/>
        </p:nvSpPr>
        <p:spPr bwMode="auto">
          <a:xfrm>
            <a:off x="3922713" y="2078038"/>
            <a:ext cx="11318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74444" name="Group 12"/>
          <p:cNvGrpSpPr>
            <a:grpSpLocks/>
          </p:cNvGrpSpPr>
          <p:nvPr/>
        </p:nvGrpSpPr>
        <p:grpSpPr bwMode="auto">
          <a:xfrm>
            <a:off x="5211763" y="1255713"/>
            <a:ext cx="1504950" cy="1363662"/>
            <a:chOff x="3283" y="791"/>
            <a:chExt cx="948" cy="859"/>
          </a:xfrm>
        </p:grpSpPr>
        <p:sp>
          <p:nvSpPr>
            <p:cNvPr id="274445" name="Text Box 13"/>
            <p:cNvSpPr txBox="1">
              <a:spLocks noChangeArrowheads="1"/>
            </p:cNvSpPr>
            <p:nvPr/>
          </p:nvSpPr>
          <p:spPr bwMode="auto">
            <a:xfrm>
              <a:off x="3572" y="791"/>
              <a:ext cx="394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>
              <a:spAutoFit/>
            </a:bodyPr>
            <a:lstStyle/>
            <a:p>
              <a:r>
                <a:rPr lang="da-DK" altLang="da-DK" sz="1600" noProof="1"/>
                <a:t>pStay</a:t>
              </a:r>
            </a:p>
          </p:txBody>
        </p:sp>
        <p:grpSp>
          <p:nvGrpSpPr>
            <p:cNvPr id="274446" name="Group 14"/>
            <p:cNvGrpSpPr>
              <a:grpSpLocks/>
            </p:cNvGrpSpPr>
            <p:nvPr/>
          </p:nvGrpSpPr>
          <p:grpSpPr bwMode="auto">
            <a:xfrm>
              <a:off x="3283" y="967"/>
              <a:ext cx="948" cy="683"/>
              <a:chOff x="4332" y="1211"/>
              <a:chExt cx="948" cy="683"/>
            </a:xfrm>
          </p:grpSpPr>
          <p:sp>
            <p:nvSpPr>
              <p:cNvPr id="274447" name="Text Box 15"/>
              <p:cNvSpPr txBox="1">
                <a:spLocks noChangeArrowheads="1"/>
              </p:cNvSpPr>
              <p:nvPr/>
            </p:nvSpPr>
            <p:spPr bwMode="auto">
              <a:xfrm>
                <a:off x="4342" y="1211"/>
                <a:ext cx="937" cy="68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vwRooms</a:t>
                </a:r>
              </a:p>
              <a:p>
                <a:endParaRPr lang="da-DK" altLang="da-DK" b="0" noProof="1"/>
              </a:p>
              <a:p>
                <a:r>
                  <a:rPr lang="da-DK" altLang="da-DK" b="0" noProof="1"/>
                  <a:t>vwStay</a:t>
                </a:r>
              </a:p>
            </p:txBody>
          </p:sp>
          <p:sp>
            <p:nvSpPr>
              <p:cNvPr id="274448" name="Line 16"/>
              <p:cNvSpPr>
                <a:spLocks noChangeShapeType="1"/>
              </p:cNvSpPr>
              <p:nvPr/>
            </p:nvSpPr>
            <p:spPr bwMode="auto">
              <a:xfrm>
                <a:off x="4332" y="1529"/>
                <a:ext cx="9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44000" tIns="108000" rIns="144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274449" name="Group 17"/>
          <p:cNvGrpSpPr>
            <a:grpSpLocks/>
          </p:cNvGrpSpPr>
          <p:nvPr/>
        </p:nvGrpSpPr>
        <p:grpSpPr bwMode="auto">
          <a:xfrm>
            <a:off x="2252663" y="1241425"/>
            <a:ext cx="1504950" cy="1376363"/>
            <a:chOff x="1419" y="782"/>
            <a:chExt cx="948" cy="867"/>
          </a:xfrm>
        </p:grpSpPr>
        <p:sp>
          <p:nvSpPr>
            <p:cNvPr id="274450" name="Text Box 18"/>
            <p:cNvSpPr txBox="1">
              <a:spLocks noChangeArrowheads="1"/>
            </p:cNvSpPr>
            <p:nvPr/>
          </p:nvSpPr>
          <p:spPr bwMode="auto">
            <a:xfrm>
              <a:off x="1596" y="782"/>
              <a:ext cx="55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>
              <a:spAutoFit/>
            </a:bodyPr>
            <a:lstStyle/>
            <a:p>
              <a:r>
                <a:rPr lang="da-DK" altLang="da-DK" sz="1600" noProof="1"/>
                <a:t>pSearch</a:t>
              </a:r>
            </a:p>
          </p:txBody>
        </p:sp>
        <p:grpSp>
          <p:nvGrpSpPr>
            <p:cNvPr id="274451" name="Group 19"/>
            <p:cNvGrpSpPr>
              <a:grpSpLocks/>
            </p:cNvGrpSpPr>
            <p:nvPr/>
          </p:nvGrpSpPr>
          <p:grpSpPr bwMode="auto">
            <a:xfrm>
              <a:off x="1419" y="966"/>
              <a:ext cx="948" cy="683"/>
              <a:chOff x="4332" y="1211"/>
              <a:chExt cx="948" cy="683"/>
            </a:xfrm>
          </p:grpSpPr>
          <p:sp>
            <p:nvSpPr>
              <p:cNvPr id="274452" name="Text Box 20"/>
              <p:cNvSpPr txBox="1">
                <a:spLocks noChangeArrowheads="1"/>
              </p:cNvSpPr>
              <p:nvPr/>
            </p:nvSpPr>
            <p:spPr bwMode="auto">
              <a:xfrm>
                <a:off x="4342" y="1211"/>
                <a:ext cx="937" cy="68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vwRooms</a:t>
                </a:r>
              </a:p>
              <a:p>
                <a:endParaRPr lang="da-DK" altLang="da-DK" b="0" noProof="1"/>
              </a:p>
              <a:p>
                <a:r>
                  <a:rPr lang="da-DK" altLang="da-DK" b="0" noProof="1"/>
                  <a:t>vwFindGuest</a:t>
                </a:r>
              </a:p>
            </p:txBody>
          </p:sp>
          <p:sp>
            <p:nvSpPr>
              <p:cNvPr id="274453" name="Line 21"/>
              <p:cNvSpPr>
                <a:spLocks noChangeShapeType="1"/>
              </p:cNvSpPr>
              <p:nvPr/>
            </p:nvSpPr>
            <p:spPr bwMode="auto">
              <a:xfrm>
                <a:off x="4332" y="1529"/>
                <a:ext cx="9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44000" tIns="108000" rIns="144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274454" name="Group 22"/>
          <p:cNvGrpSpPr>
            <a:grpSpLocks/>
          </p:cNvGrpSpPr>
          <p:nvPr/>
        </p:nvGrpSpPr>
        <p:grpSpPr bwMode="auto">
          <a:xfrm>
            <a:off x="460375" y="2924175"/>
            <a:ext cx="6269038" cy="1725613"/>
            <a:chOff x="290" y="1842"/>
            <a:chExt cx="3949" cy="1087"/>
          </a:xfrm>
        </p:grpSpPr>
        <p:sp>
          <p:nvSpPr>
            <p:cNvPr id="274455" name="Text Box 23"/>
            <p:cNvSpPr txBox="1">
              <a:spLocks noChangeArrowheads="1"/>
            </p:cNvSpPr>
            <p:nvPr/>
          </p:nvSpPr>
          <p:spPr bwMode="auto">
            <a:xfrm>
              <a:off x="290" y="2474"/>
              <a:ext cx="91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a-DK" altLang="da-DK" sz="1600" noProof="1"/>
                <a:t>Price change</a:t>
              </a:r>
            </a:p>
          </p:txBody>
        </p:sp>
        <p:grpSp>
          <p:nvGrpSpPr>
            <p:cNvPr id="274456" name="Group 24"/>
            <p:cNvGrpSpPr>
              <a:grpSpLocks/>
            </p:cNvGrpSpPr>
            <p:nvPr/>
          </p:nvGrpSpPr>
          <p:grpSpPr bwMode="auto">
            <a:xfrm>
              <a:off x="3291" y="2062"/>
              <a:ext cx="948" cy="867"/>
              <a:chOff x="3291" y="2062"/>
              <a:chExt cx="948" cy="867"/>
            </a:xfrm>
          </p:grpSpPr>
          <p:sp>
            <p:nvSpPr>
              <p:cNvPr id="274457" name="Text Box 25"/>
              <p:cNvSpPr txBox="1">
                <a:spLocks noChangeArrowheads="1"/>
              </p:cNvSpPr>
              <p:nvPr/>
            </p:nvSpPr>
            <p:spPr bwMode="auto">
              <a:xfrm>
                <a:off x="3291" y="2230"/>
                <a:ext cx="948" cy="699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vwServiceList</a:t>
                </a:r>
                <a:endParaRPr lang="da-DK" altLang="da-DK" noProof="1"/>
              </a:p>
            </p:txBody>
          </p:sp>
          <p:sp>
            <p:nvSpPr>
              <p:cNvPr id="274458" name="Text Box 26"/>
              <p:cNvSpPr txBox="1">
                <a:spLocks noChangeArrowheads="1"/>
              </p:cNvSpPr>
              <p:nvPr/>
            </p:nvSpPr>
            <p:spPr bwMode="auto">
              <a:xfrm>
                <a:off x="3354" y="2062"/>
                <a:ext cx="807" cy="1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>
                <a:spAutoFit/>
              </a:bodyPr>
              <a:lstStyle/>
              <a:p>
                <a:r>
                  <a:rPr lang="da-DK" altLang="da-DK" sz="1600" noProof="1"/>
                  <a:t>pServiceList</a:t>
                </a:r>
              </a:p>
            </p:txBody>
          </p:sp>
        </p:grpSp>
        <p:sp>
          <p:nvSpPr>
            <p:cNvPr id="274459" name="Text Box 27"/>
            <p:cNvSpPr txBox="1">
              <a:spLocks noChangeArrowheads="1"/>
            </p:cNvSpPr>
            <p:nvPr/>
          </p:nvSpPr>
          <p:spPr bwMode="auto">
            <a:xfrm>
              <a:off x="1584" y="2074"/>
              <a:ext cx="55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>
              <a:spAutoFit/>
            </a:bodyPr>
            <a:lstStyle/>
            <a:p>
              <a:r>
                <a:rPr lang="da-DK" altLang="da-DK" sz="1600" noProof="1">
                  <a:solidFill>
                    <a:schemeClr val="bg2"/>
                  </a:solidFill>
                </a:rPr>
                <a:t>pSearch</a:t>
              </a:r>
            </a:p>
          </p:txBody>
        </p:sp>
        <p:grpSp>
          <p:nvGrpSpPr>
            <p:cNvPr id="274460" name="Group 28"/>
            <p:cNvGrpSpPr>
              <a:grpSpLocks/>
            </p:cNvGrpSpPr>
            <p:nvPr/>
          </p:nvGrpSpPr>
          <p:grpSpPr bwMode="auto">
            <a:xfrm>
              <a:off x="1419" y="2246"/>
              <a:ext cx="948" cy="683"/>
              <a:chOff x="4332" y="1211"/>
              <a:chExt cx="948" cy="683"/>
            </a:xfrm>
          </p:grpSpPr>
          <p:sp>
            <p:nvSpPr>
              <p:cNvPr id="274461" name="Text Box 29"/>
              <p:cNvSpPr txBox="1">
                <a:spLocks noChangeArrowheads="1"/>
              </p:cNvSpPr>
              <p:nvPr/>
            </p:nvSpPr>
            <p:spPr bwMode="auto">
              <a:xfrm>
                <a:off x="4342" y="1211"/>
                <a:ext cx="937" cy="68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vwRooms</a:t>
                </a:r>
              </a:p>
              <a:p>
                <a:endParaRPr lang="da-DK" altLang="da-DK" b="0" noProof="1"/>
              </a:p>
              <a:p>
                <a:r>
                  <a:rPr lang="da-DK" altLang="da-DK" sz="1600" b="0" noProof="1"/>
                  <a:t>(vwFindGuest)</a:t>
                </a:r>
                <a:endParaRPr lang="da-DK" altLang="da-DK" b="0" noProof="1"/>
              </a:p>
            </p:txBody>
          </p:sp>
          <p:sp>
            <p:nvSpPr>
              <p:cNvPr id="274462" name="Line 30"/>
              <p:cNvSpPr>
                <a:spLocks noChangeShapeType="1"/>
              </p:cNvSpPr>
              <p:nvPr/>
            </p:nvSpPr>
            <p:spPr bwMode="auto">
              <a:xfrm>
                <a:off x="4332" y="1529"/>
                <a:ext cx="9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44000" tIns="108000" rIns="144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74463" name="AutoShape 31"/>
            <p:cNvSpPr>
              <a:spLocks noChangeArrowheads="1"/>
            </p:cNvSpPr>
            <p:nvPr/>
          </p:nvSpPr>
          <p:spPr bwMode="auto">
            <a:xfrm>
              <a:off x="2116" y="1842"/>
              <a:ext cx="868" cy="244"/>
            </a:xfrm>
            <a:prstGeom prst="wedgeRoundRectCallout">
              <a:avLst>
                <a:gd name="adj1" fmla="val -34560"/>
                <a:gd name="adj2" fmla="val 135657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da-DK" altLang="da-DK" sz="1600" noProof="1"/>
                <a:t>Same</a:t>
              </a:r>
            </a:p>
          </p:txBody>
        </p:sp>
        <p:sp>
          <p:nvSpPr>
            <p:cNvPr id="274464" name="AutoShape 32"/>
            <p:cNvSpPr>
              <a:spLocks noChangeArrowheads="1"/>
            </p:cNvSpPr>
            <p:nvPr/>
          </p:nvSpPr>
          <p:spPr bwMode="auto">
            <a:xfrm>
              <a:off x="2121" y="1842"/>
              <a:ext cx="863" cy="244"/>
            </a:xfrm>
            <a:prstGeom prst="wedgeRoundRectCallout">
              <a:avLst>
                <a:gd name="adj1" fmla="val -53444"/>
                <a:gd name="adj2" fmla="val -159426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a-DK" altLang="da-DK" sz="1600" noProof="1"/>
                <a:t>Same page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A9C124D9-225A-489B-97BA-E53C5473F4E2}" type="slidenum">
              <a:rPr lang="en-US" altLang="da-DK">
                <a:latin typeface="Arial" charset="0"/>
              </a:rPr>
              <a:pPr/>
              <a:t>27</a:t>
            </a:fld>
            <a:r>
              <a:rPr lang="en-US" altLang="da-DK">
                <a:latin typeface="Arial" charset="0"/>
              </a:rPr>
              <a:t>.  State diagram, single-page platform</a:t>
            </a:r>
          </a:p>
        </p:txBody>
      </p:sp>
      <p:sp>
        <p:nvSpPr>
          <p:cNvPr id="276483" name="Freeform 3"/>
          <p:cNvSpPr>
            <a:spLocks/>
          </p:cNvSpPr>
          <p:nvPr/>
        </p:nvSpPr>
        <p:spPr bwMode="auto">
          <a:xfrm>
            <a:off x="3441700" y="2387600"/>
            <a:ext cx="2044700" cy="923925"/>
          </a:xfrm>
          <a:custGeom>
            <a:avLst/>
            <a:gdLst>
              <a:gd name="T0" fmla="*/ 0 w 1288"/>
              <a:gd name="T1" fmla="*/ 0 h 582"/>
              <a:gd name="T2" fmla="*/ 1288 w 1288"/>
              <a:gd name="T3" fmla="*/ 582 h 58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88" h="582">
                <a:moveTo>
                  <a:pt x="0" y="0"/>
                </a:moveTo>
                <a:cubicBezTo>
                  <a:pt x="528" y="36"/>
                  <a:pt x="1006" y="304"/>
                  <a:pt x="1288" y="58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76484" name="Freeform 4"/>
          <p:cNvSpPr>
            <a:spLocks/>
          </p:cNvSpPr>
          <p:nvPr/>
        </p:nvSpPr>
        <p:spPr bwMode="auto">
          <a:xfrm flipH="1">
            <a:off x="1436688" y="1155700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76485" name="Freeform 5"/>
          <p:cNvSpPr>
            <a:spLocks/>
          </p:cNvSpPr>
          <p:nvPr/>
        </p:nvSpPr>
        <p:spPr bwMode="auto">
          <a:xfrm>
            <a:off x="7023100" y="2082800"/>
            <a:ext cx="330200" cy="1257300"/>
          </a:xfrm>
          <a:custGeom>
            <a:avLst/>
            <a:gdLst>
              <a:gd name="T0" fmla="*/ 0 w 208"/>
              <a:gd name="T1" fmla="*/ 0 h 792"/>
              <a:gd name="T2" fmla="*/ 8 w 208"/>
              <a:gd name="T3" fmla="*/ 792 h 7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8" h="792">
                <a:moveTo>
                  <a:pt x="0" y="0"/>
                </a:moveTo>
                <a:cubicBezTo>
                  <a:pt x="184" y="160"/>
                  <a:pt x="208" y="592"/>
                  <a:pt x="8" y="7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76486" name="Freeform 6"/>
          <p:cNvSpPr>
            <a:spLocks/>
          </p:cNvSpPr>
          <p:nvPr/>
        </p:nvSpPr>
        <p:spPr bwMode="auto">
          <a:xfrm rot="5400000">
            <a:off x="6764338" y="4062413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76487" name="Freeform 7"/>
          <p:cNvSpPr>
            <a:spLocks/>
          </p:cNvSpPr>
          <p:nvPr/>
        </p:nvSpPr>
        <p:spPr bwMode="auto">
          <a:xfrm>
            <a:off x="3429000" y="1184275"/>
            <a:ext cx="2019300" cy="631825"/>
          </a:xfrm>
          <a:custGeom>
            <a:avLst/>
            <a:gdLst>
              <a:gd name="T0" fmla="*/ 0 w 1272"/>
              <a:gd name="T1" fmla="*/ 398 h 398"/>
              <a:gd name="T2" fmla="*/ 1272 w 1272"/>
              <a:gd name="T3" fmla="*/ 12 h 39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72" h="398">
                <a:moveTo>
                  <a:pt x="0" y="398"/>
                </a:moveTo>
                <a:cubicBezTo>
                  <a:pt x="276" y="194"/>
                  <a:pt x="816" y="0"/>
                  <a:pt x="1272" y="1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76488" name="Text Box 8"/>
          <p:cNvSpPr txBox="1">
            <a:spLocks noChangeArrowheads="1"/>
          </p:cNvSpPr>
          <p:nvPr/>
        </p:nvSpPr>
        <p:spPr bwMode="auto">
          <a:xfrm>
            <a:off x="501650" y="790575"/>
            <a:ext cx="2635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FindRooms, Repair, Add ...</a:t>
            </a:r>
          </a:p>
          <a:p>
            <a:pPr algn="l"/>
            <a:r>
              <a:rPr lang="da-DK" altLang="da-DK" sz="1600" b="0" noProof="1"/>
              <a:t>FindGuest, FindStay ...</a:t>
            </a:r>
          </a:p>
        </p:txBody>
      </p:sp>
      <p:sp>
        <p:nvSpPr>
          <p:cNvPr id="276489" name="Text Box 9"/>
          <p:cNvSpPr txBox="1">
            <a:spLocks noChangeArrowheads="1"/>
          </p:cNvSpPr>
          <p:nvPr/>
        </p:nvSpPr>
        <p:spPr bwMode="auto">
          <a:xfrm rot="-962867">
            <a:off x="3803650" y="1060450"/>
            <a:ext cx="11318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NewStay</a:t>
            </a:r>
          </a:p>
          <a:p>
            <a:pPr algn="l"/>
            <a:r>
              <a:rPr lang="da-DK" altLang="da-DK" sz="1600" b="0" noProof="1"/>
              <a:t>NewGuest</a:t>
            </a:r>
          </a:p>
        </p:txBody>
      </p:sp>
      <p:sp>
        <p:nvSpPr>
          <p:cNvPr id="276490" name="Text Box 10"/>
          <p:cNvSpPr txBox="1">
            <a:spLocks noChangeArrowheads="1"/>
          </p:cNvSpPr>
          <p:nvPr/>
        </p:nvSpPr>
        <p:spPr bwMode="auto">
          <a:xfrm rot="1478535">
            <a:off x="4237038" y="2422525"/>
            <a:ext cx="1087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OpenStay</a:t>
            </a:r>
          </a:p>
        </p:txBody>
      </p:sp>
      <p:sp>
        <p:nvSpPr>
          <p:cNvPr id="276491" name="Text Box 11"/>
          <p:cNvSpPr txBox="1">
            <a:spLocks noChangeArrowheads="1"/>
          </p:cNvSpPr>
          <p:nvPr/>
        </p:nvSpPr>
        <p:spPr bwMode="auto">
          <a:xfrm>
            <a:off x="4957763" y="5522913"/>
            <a:ext cx="1392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AddService</a:t>
            </a:r>
          </a:p>
          <a:p>
            <a:pPr algn="l"/>
            <a:r>
              <a:rPr lang="da-DK" altLang="da-DK" sz="1600" b="0" noProof="1"/>
              <a:t>DelService ...</a:t>
            </a:r>
          </a:p>
        </p:txBody>
      </p:sp>
      <p:sp>
        <p:nvSpPr>
          <p:cNvPr id="276492" name="Text Box 12"/>
          <p:cNvSpPr txBox="1">
            <a:spLocks noChangeArrowheads="1"/>
          </p:cNvSpPr>
          <p:nvPr/>
        </p:nvSpPr>
        <p:spPr bwMode="auto">
          <a:xfrm>
            <a:off x="6556375" y="4503738"/>
            <a:ext cx="2284413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FindRooms</a:t>
            </a:r>
          </a:p>
          <a:p>
            <a:pPr algn="l"/>
            <a:r>
              <a:rPr lang="da-DK" altLang="da-DK" sz="1600" b="0" noProof="1"/>
              <a:t>Book, Checkin</a:t>
            </a:r>
          </a:p>
          <a:p>
            <a:pPr algn="l"/>
            <a:r>
              <a:rPr lang="da-DK" altLang="da-DK" sz="1600" b="0" noProof="1"/>
              <a:t>PrintConfirm, Checkout</a:t>
            </a:r>
          </a:p>
          <a:p>
            <a:pPr algn="l"/>
            <a:r>
              <a:rPr lang="da-DK" altLang="da-DK" sz="1600" b="0" noProof="1"/>
              <a:t>AddServiceLine ...</a:t>
            </a:r>
          </a:p>
        </p:txBody>
      </p:sp>
      <p:sp>
        <p:nvSpPr>
          <p:cNvPr id="276493" name="Text Box 13"/>
          <p:cNvSpPr txBox="1">
            <a:spLocks noChangeArrowheads="1"/>
          </p:cNvSpPr>
          <p:nvPr/>
        </p:nvSpPr>
        <p:spPr bwMode="auto">
          <a:xfrm>
            <a:off x="7283450" y="2409825"/>
            <a:ext cx="915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Book</a:t>
            </a:r>
          </a:p>
          <a:p>
            <a:pPr algn="l"/>
            <a:r>
              <a:rPr lang="da-DK" altLang="da-DK" sz="1600" b="0" noProof="1"/>
              <a:t>Checkin</a:t>
            </a:r>
          </a:p>
        </p:txBody>
      </p:sp>
      <p:sp>
        <p:nvSpPr>
          <p:cNvPr id="276494" name="Freeform 14"/>
          <p:cNvSpPr>
            <a:spLocks/>
          </p:cNvSpPr>
          <p:nvPr/>
        </p:nvSpPr>
        <p:spPr bwMode="auto">
          <a:xfrm rot="5400000">
            <a:off x="4457700" y="5724525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grpSp>
        <p:nvGrpSpPr>
          <p:cNvPr id="276495" name="Group 15"/>
          <p:cNvGrpSpPr>
            <a:grpSpLocks/>
          </p:cNvGrpSpPr>
          <p:nvPr/>
        </p:nvGrpSpPr>
        <p:grpSpPr bwMode="auto">
          <a:xfrm>
            <a:off x="3479800" y="1565275"/>
            <a:ext cx="1987550" cy="1987550"/>
            <a:chOff x="2192" y="986"/>
            <a:chExt cx="1252" cy="1252"/>
          </a:xfrm>
        </p:grpSpPr>
        <p:sp>
          <p:nvSpPr>
            <p:cNvPr id="276496" name="Freeform 16"/>
            <p:cNvSpPr>
              <a:spLocks/>
            </p:cNvSpPr>
            <p:nvPr/>
          </p:nvSpPr>
          <p:spPr bwMode="auto">
            <a:xfrm>
              <a:off x="2192" y="1592"/>
              <a:ext cx="1240" cy="646"/>
            </a:xfrm>
            <a:custGeom>
              <a:avLst/>
              <a:gdLst>
                <a:gd name="T0" fmla="*/ 1240 w 1240"/>
                <a:gd name="T1" fmla="*/ 646 h 646"/>
                <a:gd name="T2" fmla="*/ 0 w 1240"/>
                <a:gd name="T3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40" h="646">
                  <a:moveTo>
                    <a:pt x="1240" y="646"/>
                  </a:moveTo>
                  <a:cubicBezTo>
                    <a:pt x="850" y="560"/>
                    <a:pt x="288" y="256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6497" name="Freeform 17"/>
            <p:cNvSpPr>
              <a:spLocks/>
            </p:cNvSpPr>
            <p:nvPr/>
          </p:nvSpPr>
          <p:spPr bwMode="auto">
            <a:xfrm>
              <a:off x="2216" y="986"/>
              <a:ext cx="1228" cy="350"/>
            </a:xfrm>
            <a:custGeom>
              <a:avLst/>
              <a:gdLst>
                <a:gd name="T0" fmla="*/ 1228 w 1228"/>
                <a:gd name="T1" fmla="*/ 0 h 350"/>
                <a:gd name="T2" fmla="*/ 0 w 1228"/>
                <a:gd name="T3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28" h="350">
                  <a:moveTo>
                    <a:pt x="1228" y="0"/>
                  </a:moveTo>
                  <a:cubicBezTo>
                    <a:pt x="940" y="204"/>
                    <a:pt x="443" y="348"/>
                    <a:pt x="0" y="35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6498" name="Text Box 18"/>
            <p:cNvSpPr txBox="1">
              <a:spLocks noChangeArrowheads="1"/>
            </p:cNvSpPr>
            <p:nvPr/>
          </p:nvSpPr>
          <p:spPr bwMode="auto">
            <a:xfrm rot="-1012806">
              <a:off x="2575" y="1030"/>
              <a:ext cx="5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Return</a:t>
              </a:r>
            </a:p>
          </p:txBody>
        </p:sp>
        <p:sp>
          <p:nvSpPr>
            <p:cNvPr id="276499" name="Text Box 19"/>
            <p:cNvSpPr txBox="1">
              <a:spLocks noChangeArrowheads="1"/>
            </p:cNvSpPr>
            <p:nvPr/>
          </p:nvSpPr>
          <p:spPr bwMode="auto">
            <a:xfrm rot="1290894">
              <a:off x="2757" y="1868"/>
              <a:ext cx="528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>
                <a:spcAft>
                  <a:spcPct val="30000"/>
                </a:spcAft>
              </a:pPr>
              <a:r>
                <a:rPr lang="da-DK" altLang="da-DK" sz="1600" u="sng" noProof="1"/>
                <a:t>Return</a:t>
              </a:r>
              <a:endParaRPr lang="da-DK" altLang="da-DK" sz="1600" noProof="1"/>
            </a:p>
          </p:txBody>
        </p:sp>
      </p:grpSp>
      <p:grpSp>
        <p:nvGrpSpPr>
          <p:cNvPr id="276500" name="Group 20"/>
          <p:cNvGrpSpPr>
            <a:grpSpLocks/>
          </p:cNvGrpSpPr>
          <p:nvPr/>
        </p:nvGrpSpPr>
        <p:grpSpPr bwMode="auto">
          <a:xfrm>
            <a:off x="1003300" y="2717800"/>
            <a:ext cx="1422400" cy="1943100"/>
            <a:chOff x="632" y="1712"/>
            <a:chExt cx="896" cy="1224"/>
          </a:xfrm>
        </p:grpSpPr>
        <p:sp>
          <p:nvSpPr>
            <p:cNvPr id="276501" name="Freeform 21"/>
            <p:cNvSpPr>
              <a:spLocks/>
            </p:cNvSpPr>
            <p:nvPr/>
          </p:nvSpPr>
          <p:spPr bwMode="auto">
            <a:xfrm>
              <a:off x="632" y="1712"/>
              <a:ext cx="720" cy="1224"/>
            </a:xfrm>
            <a:custGeom>
              <a:avLst/>
              <a:gdLst>
                <a:gd name="T0" fmla="*/ 720 w 720"/>
                <a:gd name="T1" fmla="*/ 0 h 1224"/>
                <a:gd name="T2" fmla="*/ 0 w 720"/>
                <a:gd name="T3" fmla="*/ 1224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224">
                  <a:moveTo>
                    <a:pt x="720" y="0"/>
                  </a:moveTo>
                  <a:cubicBezTo>
                    <a:pt x="414" y="234"/>
                    <a:pt x="90" y="810"/>
                    <a:pt x="0" y="122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6502" name="Freeform 22"/>
            <p:cNvSpPr>
              <a:spLocks/>
            </p:cNvSpPr>
            <p:nvPr/>
          </p:nvSpPr>
          <p:spPr bwMode="auto">
            <a:xfrm>
              <a:off x="924" y="1728"/>
              <a:ext cx="604" cy="1104"/>
            </a:xfrm>
            <a:custGeom>
              <a:avLst/>
              <a:gdLst>
                <a:gd name="T0" fmla="*/ 0 w 604"/>
                <a:gd name="T1" fmla="*/ 1104 h 1104"/>
                <a:gd name="T2" fmla="*/ 604 w 604"/>
                <a:gd name="T3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4" h="1104">
                  <a:moveTo>
                    <a:pt x="0" y="1104"/>
                  </a:moveTo>
                  <a:cubicBezTo>
                    <a:pt x="276" y="864"/>
                    <a:pt x="508" y="426"/>
                    <a:pt x="604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6503" name="Text Box 23"/>
            <p:cNvSpPr txBox="1">
              <a:spLocks noChangeArrowheads="1"/>
            </p:cNvSpPr>
            <p:nvPr/>
          </p:nvSpPr>
          <p:spPr bwMode="auto">
            <a:xfrm rot="-3305867">
              <a:off x="834" y="2292"/>
              <a:ext cx="5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Return</a:t>
              </a:r>
            </a:p>
          </p:txBody>
        </p:sp>
        <p:sp>
          <p:nvSpPr>
            <p:cNvPr id="276504" name="Text Box 24"/>
            <p:cNvSpPr txBox="1">
              <a:spLocks noChangeArrowheads="1"/>
            </p:cNvSpPr>
            <p:nvPr/>
          </p:nvSpPr>
          <p:spPr bwMode="auto">
            <a:xfrm rot="-3255796">
              <a:off x="319" y="2078"/>
              <a:ext cx="93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RecBreakfast</a:t>
              </a:r>
            </a:p>
          </p:txBody>
        </p:sp>
      </p:grpSp>
      <p:grpSp>
        <p:nvGrpSpPr>
          <p:cNvPr id="276505" name="Group 25"/>
          <p:cNvGrpSpPr>
            <a:grpSpLocks/>
          </p:cNvGrpSpPr>
          <p:nvPr/>
        </p:nvGrpSpPr>
        <p:grpSpPr bwMode="auto">
          <a:xfrm>
            <a:off x="2743200" y="2743200"/>
            <a:ext cx="1282700" cy="1846263"/>
            <a:chOff x="1728" y="1728"/>
            <a:chExt cx="808" cy="1163"/>
          </a:xfrm>
        </p:grpSpPr>
        <p:sp>
          <p:nvSpPr>
            <p:cNvPr id="276506" name="Freeform 26"/>
            <p:cNvSpPr>
              <a:spLocks/>
            </p:cNvSpPr>
            <p:nvPr/>
          </p:nvSpPr>
          <p:spPr bwMode="auto">
            <a:xfrm>
              <a:off x="1728" y="1728"/>
              <a:ext cx="528" cy="1128"/>
            </a:xfrm>
            <a:custGeom>
              <a:avLst/>
              <a:gdLst>
                <a:gd name="T0" fmla="*/ 0 w 528"/>
                <a:gd name="T1" fmla="*/ 0 h 1128"/>
                <a:gd name="T2" fmla="*/ 528 w 528"/>
                <a:gd name="T3" fmla="*/ 112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8" h="1128">
                  <a:moveTo>
                    <a:pt x="0" y="0"/>
                  </a:moveTo>
                  <a:cubicBezTo>
                    <a:pt x="60" y="426"/>
                    <a:pt x="276" y="840"/>
                    <a:pt x="528" y="112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6507" name="Freeform 27"/>
            <p:cNvSpPr>
              <a:spLocks/>
            </p:cNvSpPr>
            <p:nvPr/>
          </p:nvSpPr>
          <p:spPr bwMode="auto">
            <a:xfrm>
              <a:off x="1976" y="1760"/>
              <a:ext cx="560" cy="1080"/>
            </a:xfrm>
            <a:custGeom>
              <a:avLst/>
              <a:gdLst>
                <a:gd name="T0" fmla="*/ 560 w 560"/>
                <a:gd name="T1" fmla="*/ 1080 h 1080"/>
                <a:gd name="T2" fmla="*/ 0 w 560"/>
                <a:gd name="T3" fmla="*/ 0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0" h="1080">
                  <a:moveTo>
                    <a:pt x="560" y="1080"/>
                  </a:moveTo>
                  <a:cubicBezTo>
                    <a:pt x="504" y="704"/>
                    <a:pt x="330" y="240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6508" name="Text Box 28"/>
            <p:cNvSpPr txBox="1">
              <a:spLocks noChangeArrowheads="1"/>
            </p:cNvSpPr>
            <p:nvPr/>
          </p:nvSpPr>
          <p:spPr bwMode="auto">
            <a:xfrm rot="-18759558">
              <a:off x="2004" y="2210"/>
              <a:ext cx="5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Return</a:t>
              </a:r>
            </a:p>
          </p:txBody>
        </p:sp>
        <p:sp>
          <p:nvSpPr>
            <p:cNvPr id="276509" name="Text Box 29"/>
            <p:cNvSpPr txBox="1">
              <a:spLocks noChangeArrowheads="1"/>
            </p:cNvSpPr>
            <p:nvPr/>
          </p:nvSpPr>
          <p:spPr bwMode="auto">
            <a:xfrm rot="3276996">
              <a:off x="1453" y="2379"/>
              <a:ext cx="81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r"/>
              <a:r>
                <a:rPr lang="da-DK" altLang="da-DK" sz="1600" u="sng" noProof="1"/>
                <a:t>EditService</a:t>
              </a:r>
            </a:p>
          </p:txBody>
        </p:sp>
      </p:grpSp>
      <p:sp>
        <p:nvSpPr>
          <p:cNvPr id="276510" name="Freeform 30"/>
          <p:cNvSpPr>
            <a:spLocks/>
          </p:cNvSpPr>
          <p:nvPr/>
        </p:nvSpPr>
        <p:spPr bwMode="auto">
          <a:xfrm rot="2092343">
            <a:off x="6921500" y="893763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76511" name="Text Box 31"/>
          <p:cNvSpPr txBox="1">
            <a:spLocks noChangeArrowheads="1"/>
          </p:cNvSpPr>
          <p:nvPr/>
        </p:nvSpPr>
        <p:spPr bwMode="auto">
          <a:xfrm>
            <a:off x="7335838" y="1082675"/>
            <a:ext cx="12207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FindRooms</a:t>
            </a:r>
          </a:p>
          <a:p>
            <a:pPr algn="l"/>
            <a:r>
              <a:rPr lang="da-DK" altLang="da-DK" sz="1600" b="0" noProof="1"/>
              <a:t>. . .</a:t>
            </a:r>
          </a:p>
        </p:txBody>
      </p:sp>
      <p:sp>
        <p:nvSpPr>
          <p:cNvPr id="276512" name="Oval 32"/>
          <p:cNvSpPr>
            <a:spLocks noChangeArrowheads="1"/>
          </p:cNvSpPr>
          <p:nvPr/>
        </p:nvSpPr>
        <p:spPr bwMode="auto">
          <a:xfrm>
            <a:off x="841375" y="2298700"/>
            <a:ext cx="95250" cy="952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276513" name="Line 33"/>
          <p:cNvSpPr>
            <a:spLocks noChangeShapeType="1"/>
          </p:cNvSpPr>
          <p:nvPr/>
        </p:nvSpPr>
        <p:spPr bwMode="auto">
          <a:xfrm>
            <a:off x="911225" y="2343150"/>
            <a:ext cx="987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76514" name="AutoShape 34"/>
          <p:cNvSpPr>
            <a:spLocks noChangeArrowheads="1"/>
          </p:cNvSpPr>
          <p:nvPr/>
        </p:nvSpPr>
        <p:spPr bwMode="auto">
          <a:xfrm>
            <a:off x="3162300" y="4852988"/>
            <a:ext cx="1504950" cy="11096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r>
              <a:rPr lang="da-DK" altLang="da-DK" b="0" noProof="1"/>
              <a:t>vwServiceList</a:t>
            </a:r>
            <a:endParaRPr lang="da-DK" altLang="da-DK" noProof="1"/>
          </a:p>
        </p:txBody>
      </p:sp>
      <p:sp>
        <p:nvSpPr>
          <p:cNvPr id="276515" name="AutoShape 35"/>
          <p:cNvSpPr>
            <a:spLocks noChangeArrowheads="1"/>
          </p:cNvSpPr>
          <p:nvPr/>
        </p:nvSpPr>
        <p:spPr bwMode="auto">
          <a:xfrm>
            <a:off x="841375" y="4864100"/>
            <a:ext cx="1504950" cy="1119188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r>
              <a:rPr lang="da-DK" altLang="da-DK" b="0" noProof="1"/>
              <a:t>vwBreakfast</a:t>
            </a:r>
            <a:endParaRPr lang="da-DK" altLang="da-DK" noProof="1"/>
          </a:p>
        </p:txBody>
      </p:sp>
      <p:sp>
        <p:nvSpPr>
          <p:cNvPr id="276516" name="AutoShape 36"/>
          <p:cNvSpPr>
            <a:spLocks noChangeArrowheads="1"/>
          </p:cNvSpPr>
          <p:nvPr/>
        </p:nvSpPr>
        <p:spPr bwMode="auto">
          <a:xfrm>
            <a:off x="5499100" y="1093788"/>
            <a:ext cx="1487488" cy="10842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r>
              <a:rPr lang="da-DK" altLang="da-DK" b="0" noProof="1"/>
              <a:t>vwRooms</a:t>
            </a:r>
          </a:p>
          <a:p>
            <a:pPr>
              <a:spcBef>
                <a:spcPct val="50000"/>
              </a:spcBef>
            </a:pPr>
            <a:r>
              <a:rPr lang="da-DK" altLang="da-DK" b="0" noProof="1"/>
              <a:t>vwStay(new)</a:t>
            </a:r>
          </a:p>
        </p:txBody>
      </p:sp>
      <p:sp>
        <p:nvSpPr>
          <p:cNvPr id="276517" name="Line 37"/>
          <p:cNvSpPr>
            <a:spLocks noChangeShapeType="1"/>
          </p:cNvSpPr>
          <p:nvPr/>
        </p:nvSpPr>
        <p:spPr bwMode="auto">
          <a:xfrm>
            <a:off x="5483225" y="1598613"/>
            <a:ext cx="1504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144000" bIns="46800" anchor="ctr">
            <a:spAutoFit/>
          </a:bodyPr>
          <a:lstStyle/>
          <a:p>
            <a:endParaRPr lang="da-DK"/>
          </a:p>
        </p:txBody>
      </p:sp>
      <p:sp>
        <p:nvSpPr>
          <p:cNvPr id="276518" name="AutoShape 38"/>
          <p:cNvSpPr>
            <a:spLocks noChangeArrowheads="1"/>
          </p:cNvSpPr>
          <p:nvPr/>
        </p:nvSpPr>
        <p:spPr bwMode="auto">
          <a:xfrm>
            <a:off x="1933575" y="1635125"/>
            <a:ext cx="1487488" cy="108426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pPr>
              <a:spcBef>
                <a:spcPct val="80000"/>
              </a:spcBef>
            </a:pPr>
            <a:r>
              <a:rPr lang="da-DK" altLang="da-DK" b="0" noProof="1"/>
              <a:t>vwRooms</a:t>
            </a:r>
          </a:p>
          <a:p>
            <a:pPr>
              <a:spcBef>
                <a:spcPct val="50000"/>
              </a:spcBef>
            </a:pPr>
            <a:r>
              <a:rPr lang="da-DK" altLang="da-DK" b="0" noProof="1"/>
              <a:t>vwFindGuest</a:t>
            </a:r>
          </a:p>
        </p:txBody>
      </p:sp>
      <p:sp>
        <p:nvSpPr>
          <p:cNvPr id="276519" name="Line 39"/>
          <p:cNvSpPr>
            <a:spLocks noChangeShapeType="1"/>
          </p:cNvSpPr>
          <p:nvPr/>
        </p:nvSpPr>
        <p:spPr bwMode="auto">
          <a:xfrm>
            <a:off x="1917700" y="2139950"/>
            <a:ext cx="1504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144000" bIns="46800" anchor="ctr">
            <a:spAutoFit/>
          </a:bodyPr>
          <a:lstStyle/>
          <a:p>
            <a:endParaRPr lang="da-DK"/>
          </a:p>
        </p:txBody>
      </p:sp>
      <p:sp>
        <p:nvSpPr>
          <p:cNvPr id="276520" name="AutoShape 40"/>
          <p:cNvSpPr>
            <a:spLocks noChangeArrowheads="1"/>
          </p:cNvSpPr>
          <p:nvPr/>
        </p:nvSpPr>
        <p:spPr bwMode="auto">
          <a:xfrm>
            <a:off x="5499100" y="3178175"/>
            <a:ext cx="1487488" cy="108426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r>
              <a:rPr lang="da-DK" altLang="da-DK" b="0" noProof="1"/>
              <a:t>vwRooms</a:t>
            </a:r>
          </a:p>
          <a:p>
            <a:pPr>
              <a:spcBef>
                <a:spcPct val="50000"/>
              </a:spcBef>
            </a:pPr>
            <a:r>
              <a:rPr lang="da-DK" altLang="da-DK" b="0" noProof="1"/>
              <a:t>vwStay(rec)</a:t>
            </a:r>
          </a:p>
        </p:txBody>
      </p:sp>
      <p:sp>
        <p:nvSpPr>
          <p:cNvPr id="276521" name="Line 41"/>
          <p:cNvSpPr>
            <a:spLocks noChangeShapeType="1"/>
          </p:cNvSpPr>
          <p:nvPr/>
        </p:nvSpPr>
        <p:spPr bwMode="auto">
          <a:xfrm>
            <a:off x="5483225" y="3683000"/>
            <a:ext cx="1504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144000" bIns="46800" anchor="ctr">
            <a:spAutoFit/>
          </a:bodyPr>
          <a:lstStyle/>
          <a:p>
            <a:endParaRPr lang="da-DK"/>
          </a:p>
        </p:txBody>
      </p:sp>
      <p:sp>
        <p:nvSpPr>
          <p:cNvPr id="276522" name="Text Box 42"/>
          <p:cNvSpPr txBox="1">
            <a:spLocks noChangeArrowheads="1"/>
          </p:cNvSpPr>
          <p:nvPr/>
        </p:nvSpPr>
        <p:spPr bwMode="auto">
          <a:xfrm>
            <a:off x="2198688" y="1470025"/>
            <a:ext cx="873125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pSearch</a:t>
            </a:r>
          </a:p>
        </p:txBody>
      </p:sp>
      <p:sp>
        <p:nvSpPr>
          <p:cNvPr id="276523" name="Text Box 43"/>
          <p:cNvSpPr txBox="1">
            <a:spLocks noChangeArrowheads="1"/>
          </p:cNvSpPr>
          <p:nvPr/>
        </p:nvSpPr>
        <p:spPr bwMode="auto">
          <a:xfrm>
            <a:off x="5678488" y="941388"/>
            <a:ext cx="1157287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pStay(new)</a:t>
            </a:r>
          </a:p>
        </p:txBody>
      </p:sp>
      <p:sp>
        <p:nvSpPr>
          <p:cNvPr id="276524" name="Text Box 44"/>
          <p:cNvSpPr txBox="1">
            <a:spLocks noChangeArrowheads="1"/>
          </p:cNvSpPr>
          <p:nvPr/>
        </p:nvSpPr>
        <p:spPr bwMode="auto">
          <a:xfrm>
            <a:off x="5724525" y="3025775"/>
            <a:ext cx="1066800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pStay(rec)</a:t>
            </a:r>
          </a:p>
        </p:txBody>
      </p:sp>
      <p:sp>
        <p:nvSpPr>
          <p:cNvPr id="276525" name="Text Box 45"/>
          <p:cNvSpPr txBox="1">
            <a:spLocks noChangeArrowheads="1"/>
          </p:cNvSpPr>
          <p:nvPr/>
        </p:nvSpPr>
        <p:spPr bwMode="auto">
          <a:xfrm>
            <a:off x="1065213" y="4691063"/>
            <a:ext cx="1122362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pBreakfast</a:t>
            </a:r>
          </a:p>
        </p:txBody>
      </p:sp>
      <p:sp>
        <p:nvSpPr>
          <p:cNvPr id="276526" name="Text Box 46"/>
          <p:cNvSpPr txBox="1">
            <a:spLocks noChangeArrowheads="1"/>
          </p:cNvSpPr>
          <p:nvPr/>
        </p:nvSpPr>
        <p:spPr bwMode="auto">
          <a:xfrm>
            <a:off x="3262313" y="4649788"/>
            <a:ext cx="1281112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pServiceList</a:t>
            </a:r>
          </a:p>
        </p:txBody>
      </p:sp>
      <p:sp>
        <p:nvSpPr>
          <p:cNvPr id="276527" name="Freeform 47"/>
          <p:cNvSpPr>
            <a:spLocks/>
          </p:cNvSpPr>
          <p:nvPr/>
        </p:nvSpPr>
        <p:spPr bwMode="auto">
          <a:xfrm>
            <a:off x="3403600" y="2730500"/>
            <a:ext cx="2068513" cy="1193800"/>
          </a:xfrm>
          <a:custGeom>
            <a:avLst/>
            <a:gdLst>
              <a:gd name="T0" fmla="*/ 1303 w 1303"/>
              <a:gd name="T1" fmla="*/ 752 h 752"/>
              <a:gd name="T2" fmla="*/ 0 w 1303"/>
              <a:gd name="T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03" h="752">
                <a:moveTo>
                  <a:pt x="1303" y="752"/>
                </a:moveTo>
                <a:cubicBezTo>
                  <a:pt x="913" y="666"/>
                  <a:pt x="280" y="352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76528" name="Text Box 48"/>
          <p:cNvSpPr txBox="1">
            <a:spLocks noChangeArrowheads="1"/>
          </p:cNvSpPr>
          <p:nvPr/>
        </p:nvSpPr>
        <p:spPr bwMode="auto">
          <a:xfrm rot="1290894">
            <a:off x="4278313" y="3398838"/>
            <a:ext cx="1220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/>
              <a:t>Cancel</a:t>
            </a:r>
            <a:r>
              <a:rPr lang="da-DK" altLang="da-DK" sz="1600" b="0" noProof="1"/>
              <a:t>Stay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530" name="Group 2"/>
          <p:cNvGrpSpPr>
            <a:grpSpLocks/>
          </p:cNvGrpSpPr>
          <p:nvPr/>
        </p:nvGrpSpPr>
        <p:grpSpPr bwMode="auto">
          <a:xfrm>
            <a:off x="4883150" y="681038"/>
            <a:ext cx="4038600" cy="4479925"/>
            <a:chOff x="3076" y="429"/>
            <a:chExt cx="2544" cy="2822"/>
          </a:xfrm>
        </p:grpSpPr>
        <p:sp>
          <p:nvSpPr>
            <p:cNvPr id="278531" name="AutoShape 3"/>
            <p:cNvSpPr>
              <a:spLocks noChangeArrowheads="1"/>
            </p:cNvSpPr>
            <p:nvPr/>
          </p:nvSpPr>
          <p:spPr bwMode="auto">
            <a:xfrm>
              <a:off x="3126" y="1396"/>
              <a:ext cx="2494" cy="1855"/>
            </a:xfrm>
            <a:prstGeom prst="roundRect">
              <a:avLst>
                <a:gd name="adj" fmla="val 11269"/>
              </a:avLst>
            </a:prstGeom>
            <a:solidFill>
              <a:srgbClr val="DDDDDD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grpSp>
          <p:nvGrpSpPr>
            <p:cNvPr id="278532" name="Group 4"/>
            <p:cNvGrpSpPr>
              <a:grpSpLocks/>
            </p:cNvGrpSpPr>
            <p:nvPr/>
          </p:nvGrpSpPr>
          <p:grpSpPr bwMode="auto">
            <a:xfrm>
              <a:off x="4736" y="2910"/>
              <a:ext cx="180" cy="180"/>
              <a:chOff x="2653" y="2316"/>
              <a:chExt cx="180" cy="180"/>
            </a:xfrm>
          </p:grpSpPr>
          <p:sp>
            <p:nvSpPr>
              <p:cNvPr id="278533" name="Rectangle 5"/>
              <p:cNvSpPr>
                <a:spLocks noChangeArrowheads="1"/>
              </p:cNvSpPr>
              <p:nvPr/>
            </p:nvSpPr>
            <p:spPr bwMode="auto">
              <a:xfrm>
                <a:off x="2653" y="2316"/>
                <a:ext cx="180" cy="18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78534" name="Oval 6"/>
              <p:cNvSpPr>
                <a:spLocks noChangeArrowheads="1"/>
              </p:cNvSpPr>
              <p:nvPr/>
            </p:nvSpPr>
            <p:spPr bwMode="auto">
              <a:xfrm>
                <a:off x="2705" y="2364"/>
                <a:ext cx="76" cy="78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grpSp>
            <p:nvGrpSpPr>
              <p:cNvPr id="278535" name="Group 7"/>
              <p:cNvGrpSpPr>
                <a:grpSpLocks/>
              </p:cNvGrpSpPr>
              <p:nvPr/>
            </p:nvGrpSpPr>
            <p:grpSpPr bwMode="auto">
              <a:xfrm>
                <a:off x="2686" y="2364"/>
                <a:ext cx="114" cy="81"/>
                <a:chOff x="2689" y="2364"/>
                <a:chExt cx="114" cy="81"/>
              </a:xfrm>
            </p:grpSpPr>
            <p:sp>
              <p:nvSpPr>
                <p:cNvPr id="278536" name="Line 8"/>
                <p:cNvSpPr>
                  <a:spLocks noChangeShapeType="1"/>
                </p:cNvSpPr>
                <p:nvPr/>
              </p:nvSpPr>
              <p:spPr bwMode="auto">
                <a:xfrm>
                  <a:off x="2689" y="2364"/>
                  <a:ext cx="0" cy="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tIns="46800" bIns="46800" anchor="ctr"/>
                <a:lstStyle/>
                <a:p>
                  <a:endParaRPr lang="da-DK"/>
                </a:p>
              </p:txBody>
            </p:sp>
            <p:sp>
              <p:nvSpPr>
                <p:cNvPr id="278537" name="Line 9"/>
                <p:cNvSpPr>
                  <a:spLocks noChangeShapeType="1"/>
                </p:cNvSpPr>
                <p:nvPr/>
              </p:nvSpPr>
              <p:spPr bwMode="auto">
                <a:xfrm>
                  <a:off x="2803" y="2367"/>
                  <a:ext cx="0" cy="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tIns="46800" bIns="46800" anchor="ctr"/>
                <a:lstStyle/>
                <a:p>
                  <a:endParaRPr lang="da-DK"/>
                </a:p>
              </p:txBody>
            </p:sp>
          </p:grpSp>
        </p:grpSp>
        <p:grpSp>
          <p:nvGrpSpPr>
            <p:cNvPr id="278538" name="Group 10"/>
            <p:cNvGrpSpPr>
              <a:grpSpLocks/>
            </p:cNvGrpSpPr>
            <p:nvPr/>
          </p:nvGrpSpPr>
          <p:grpSpPr bwMode="auto">
            <a:xfrm>
              <a:off x="5119" y="2910"/>
              <a:ext cx="180" cy="180"/>
              <a:chOff x="3036" y="2316"/>
              <a:chExt cx="180" cy="180"/>
            </a:xfrm>
          </p:grpSpPr>
          <p:sp>
            <p:nvSpPr>
              <p:cNvPr id="278539" name="Rectangle 11"/>
              <p:cNvSpPr>
                <a:spLocks noChangeArrowheads="1"/>
              </p:cNvSpPr>
              <p:nvPr/>
            </p:nvSpPr>
            <p:spPr bwMode="auto">
              <a:xfrm>
                <a:off x="3036" y="2316"/>
                <a:ext cx="180" cy="18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78540" name="Rectangle 12"/>
              <p:cNvSpPr>
                <a:spLocks noChangeArrowheads="1"/>
              </p:cNvSpPr>
              <p:nvPr/>
            </p:nvSpPr>
            <p:spPr bwMode="auto">
              <a:xfrm>
                <a:off x="3105" y="2367"/>
                <a:ext cx="80" cy="66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78541" name="Line 13"/>
              <p:cNvSpPr>
                <a:spLocks noChangeShapeType="1"/>
              </p:cNvSpPr>
              <p:nvPr/>
            </p:nvSpPr>
            <p:spPr bwMode="auto">
              <a:xfrm flipH="1">
                <a:off x="3146" y="2388"/>
                <a:ext cx="39" cy="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78542" name="Line 14"/>
              <p:cNvSpPr>
                <a:spLocks noChangeShapeType="1"/>
              </p:cNvSpPr>
              <p:nvPr/>
            </p:nvSpPr>
            <p:spPr bwMode="auto">
              <a:xfrm flipH="1">
                <a:off x="3146" y="2403"/>
                <a:ext cx="39" cy="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78543" name="Line 15"/>
              <p:cNvSpPr>
                <a:spLocks noChangeShapeType="1"/>
              </p:cNvSpPr>
              <p:nvPr/>
            </p:nvSpPr>
            <p:spPr bwMode="auto">
              <a:xfrm flipH="1">
                <a:off x="3102" y="2400"/>
                <a:ext cx="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78544" name="Rectangle 16"/>
              <p:cNvSpPr>
                <a:spLocks noChangeArrowheads="1"/>
              </p:cNvSpPr>
              <p:nvPr/>
            </p:nvSpPr>
            <p:spPr bwMode="auto">
              <a:xfrm>
                <a:off x="3066" y="2400"/>
                <a:ext cx="80" cy="6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</p:grpSp>
        <p:sp>
          <p:nvSpPr>
            <p:cNvPr id="278545" name="Text Box 17"/>
            <p:cNvSpPr txBox="1">
              <a:spLocks noChangeArrowheads="1"/>
            </p:cNvSpPr>
            <p:nvPr/>
          </p:nvSpPr>
          <p:spPr bwMode="auto">
            <a:xfrm>
              <a:off x="4539" y="1875"/>
              <a:ext cx="948" cy="69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46800"/>
            <a:lstStyle/>
            <a:p>
              <a:endParaRPr lang="da-DK" altLang="da-DK" b="0" noProof="1"/>
            </a:p>
            <a:p>
              <a:r>
                <a:rPr lang="da-DK" altLang="da-DK" b="0" noProof="1"/>
                <a:t>vwBreakfast</a:t>
              </a:r>
              <a:endParaRPr lang="da-DK" altLang="da-DK" noProof="1"/>
            </a:p>
          </p:txBody>
        </p:sp>
        <p:sp>
          <p:nvSpPr>
            <p:cNvPr id="278546" name="Text Box 18"/>
            <p:cNvSpPr txBox="1">
              <a:spLocks noChangeArrowheads="1"/>
            </p:cNvSpPr>
            <p:nvPr/>
          </p:nvSpPr>
          <p:spPr bwMode="auto">
            <a:xfrm>
              <a:off x="3076" y="429"/>
              <a:ext cx="1300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noProof="1"/>
                <a:t>Several tasks:</a:t>
              </a:r>
            </a:p>
            <a:p>
              <a:pPr algn="l"/>
              <a:r>
                <a:rPr lang="da-DK" altLang="da-DK" b="0" noProof="1"/>
                <a:t>Record breakfast</a:t>
              </a:r>
            </a:p>
            <a:p>
              <a:pPr algn="l"/>
              <a:r>
                <a:rPr lang="da-DK" altLang="da-DK" b="0" noProof="1"/>
                <a:t>Booking</a:t>
              </a:r>
            </a:p>
            <a:p>
              <a:pPr algn="l"/>
              <a:r>
                <a:rPr lang="da-DK" altLang="da-DK" b="0" noProof="1"/>
                <a:t>Query about guest</a:t>
              </a:r>
            </a:p>
            <a:p>
              <a:pPr algn="l"/>
              <a:r>
                <a:rPr lang="da-DK" altLang="da-DK" b="0" noProof="1"/>
                <a:t>Check-in</a:t>
              </a:r>
              <a:endParaRPr lang="da-DK" altLang="da-DK" noProof="1"/>
            </a:p>
          </p:txBody>
        </p:sp>
      </p:grpSp>
      <p:sp>
        <p:nvSpPr>
          <p:cNvPr id="278547" name="Text Box 19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0B563755-F8E1-4370-9F77-2B41638CFBB5}" type="slidenum">
              <a:rPr lang="en-US" altLang="da-DK">
                <a:latin typeface="Arial" charset="0"/>
              </a:rPr>
              <a:pPr/>
              <a:t>28</a:t>
            </a:fld>
            <a:r>
              <a:rPr lang="en-US" altLang="da-DK">
                <a:latin typeface="Arial" charset="0"/>
              </a:rPr>
              <a:t>.  Multi-page dialog</a:t>
            </a:r>
          </a:p>
        </p:txBody>
      </p:sp>
      <p:sp>
        <p:nvSpPr>
          <p:cNvPr id="278548" name="AutoShape 20"/>
          <p:cNvSpPr>
            <a:spLocks noChangeArrowheads="1"/>
          </p:cNvSpPr>
          <p:nvPr/>
        </p:nvSpPr>
        <p:spPr bwMode="auto">
          <a:xfrm>
            <a:off x="449263" y="2216150"/>
            <a:ext cx="3959225" cy="2955925"/>
          </a:xfrm>
          <a:prstGeom prst="roundRect">
            <a:avLst>
              <a:gd name="adj" fmla="val 8861"/>
            </a:avLst>
          </a:prstGeom>
          <a:solidFill>
            <a:srgbClr val="DDDDDD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grpSp>
        <p:nvGrpSpPr>
          <p:cNvPr id="278549" name="Group 21"/>
          <p:cNvGrpSpPr>
            <a:grpSpLocks/>
          </p:cNvGrpSpPr>
          <p:nvPr/>
        </p:nvGrpSpPr>
        <p:grpSpPr bwMode="auto">
          <a:xfrm>
            <a:off x="2994025" y="4619625"/>
            <a:ext cx="285750" cy="285750"/>
            <a:chOff x="2653" y="2316"/>
            <a:chExt cx="180" cy="180"/>
          </a:xfrm>
        </p:grpSpPr>
        <p:sp>
          <p:nvSpPr>
            <p:cNvPr id="278550" name="Rectangle 22"/>
            <p:cNvSpPr>
              <a:spLocks noChangeArrowheads="1"/>
            </p:cNvSpPr>
            <p:nvPr/>
          </p:nvSpPr>
          <p:spPr bwMode="auto">
            <a:xfrm>
              <a:off x="2653" y="2316"/>
              <a:ext cx="180" cy="18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8551" name="Oval 23"/>
            <p:cNvSpPr>
              <a:spLocks noChangeArrowheads="1"/>
            </p:cNvSpPr>
            <p:nvPr/>
          </p:nvSpPr>
          <p:spPr bwMode="auto">
            <a:xfrm>
              <a:off x="2705" y="2364"/>
              <a:ext cx="76" cy="78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grpSp>
          <p:nvGrpSpPr>
            <p:cNvPr id="278552" name="Group 24"/>
            <p:cNvGrpSpPr>
              <a:grpSpLocks/>
            </p:cNvGrpSpPr>
            <p:nvPr/>
          </p:nvGrpSpPr>
          <p:grpSpPr bwMode="auto">
            <a:xfrm>
              <a:off x="2686" y="2364"/>
              <a:ext cx="114" cy="81"/>
              <a:chOff x="2689" y="2364"/>
              <a:chExt cx="114" cy="81"/>
            </a:xfrm>
          </p:grpSpPr>
          <p:sp>
            <p:nvSpPr>
              <p:cNvPr id="278553" name="Line 25"/>
              <p:cNvSpPr>
                <a:spLocks noChangeShapeType="1"/>
              </p:cNvSpPr>
              <p:nvPr/>
            </p:nvSpPr>
            <p:spPr bwMode="auto">
              <a:xfrm>
                <a:off x="2689" y="2364"/>
                <a:ext cx="0" cy="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78554" name="Line 26"/>
              <p:cNvSpPr>
                <a:spLocks noChangeShapeType="1"/>
              </p:cNvSpPr>
              <p:nvPr/>
            </p:nvSpPr>
            <p:spPr bwMode="auto">
              <a:xfrm>
                <a:off x="2803" y="2367"/>
                <a:ext cx="0" cy="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</p:grpSp>
      </p:grpSp>
      <p:grpSp>
        <p:nvGrpSpPr>
          <p:cNvPr id="278555" name="Group 27"/>
          <p:cNvGrpSpPr>
            <a:grpSpLocks/>
          </p:cNvGrpSpPr>
          <p:nvPr/>
        </p:nvGrpSpPr>
        <p:grpSpPr bwMode="auto">
          <a:xfrm>
            <a:off x="3602038" y="4619625"/>
            <a:ext cx="285750" cy="285750"/>
            <a:chOff x="3036" y="2316"/>
            <a:chExt cx="180" cy="180"/>
          </a:xfrm>
        </p:grpSpPr>
        <p:sp>
          <p:nvSpPr>
            <p:cNvPr id="278556" name="Rectangle 28"/>
            <p:cNvSpPr>
              <a:spLocks noChangeArrowheads="1"/>
            </p:cNvSpPr>
            <p:nvPr/>
          </p:nvSpPr>
          <p:spPr bwMode="auto">
            <a:xfrm>
              <a:off x="3036" y="2316"/>
              <a:ext cx="180" cy="18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8557" name="Rectangle 29"/>
            <p:cNvSpPr>
              <a:spLocks noChangeArrowheads="1"/>
            </p:cNvSpPr>
            <p:nvPr/>
          </p:nvSpPr>
          <p:spPr bwMode="auto">
            <a:xfrm>
              <a:off x="3105" y="2367"/>
              <a:ext cx="80" cy="6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8558" name="Line 30"/>
            <p:cNvSpPr>
              <a:spLocks noChangeShapeType="1"/>
            </p:cNvSpPr>
            <p:nvPr/>
          </p:nvSpPr>
          <p:spPr bwMode="auto">
            <a:xfrm flipH="1">
              <a:off x="3146" y="2388"/>
              <a:ext cx="39" cy="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8559" name="Line 31"/>
            <p:cNvSpPr>
              <a:spLocks noChangeShapeType="1"/>
            </p:cNvSpPr>
            <p:nvPr/>
          </p:nvSpPr>
          <p:spPr bwMode="auto">
            <a:xfrm flipH="1">
              <a:off x="3146" y="2403"/>
              <a:ext cx="39" cy="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8560" name="Line 32"/>
            <p:cNvSpPr>
              <a:spLocks noChangeShapeType="1"/>
            </p:cNvSpPr>
            <p:nvPr/>
          </p:nvSpPr>
          <p:spPr bwMode="auto">
            <a:xfrm flipH="1">
              <a:off x="3102" y="2400"/>
              <a:ext cx="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78561" name="Rectangle 33"/>
            <p:cNvSpPr>
              <a:spLocks noChangeArrowheads="1"/>
            </p:cNvSpPr>
            <p:nvPr/>
          </p:nvSpPr>
          <p:spPr bwMode="auto">
            <a:xfrm>
              <a:off x="3066" y="2400"/>
              <a:ext cx="80" cy="6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</p:grpSp>
      <p:sp>
        <p:nvSpPr>
          <p:cNvPr id="278562" name="Text Box 34"/>
          <p:cNvSpPr txBox="1">
            <a:spLocks noChangeArrowheads="1"/>
          </p:cNvSpPr>
          <p:nvPr/>
        </p:nvSpPr>
        <p:spPr bwMode="auto">
          <a:xfrm>
            <a:off x="412750" y="1514475"/>
            <a:ext cx="2025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noProof="1"/>
              <a:t>Simple situation:</a:t>
            </a:r>
          </a:p>
          <a:p>
            <a:pPr algn="l"/>
            <a:r>
              <a:rPr lang="da-DK" altLang="da-DK" b="0" noProof="1"/>
              <a:t>Booking</a:t>
            </a:r>
            <a:endParaRPr lang="da-DK" altLang="da-DK" noProof="1"/>
          </a:p>
        </p:txBody>
      </p:sp>
      <p:sp>
        <p:nvSpPr>
          <p:cNvPr id="278563" name="Text Box 35"/>
          <p:cNvSpPr txBox="1">
            <a:spLocks noChangeArrowheads="1"/>
          </p:cNvSpPr>
          <p:nvPr/>
        </p:nvSpPr>
        <p:spPr bwMode="auto">
          <a:xfrm>
            <a:off x="2409825" y="2486025"/>
            <a:ext cx="1504950" cy="619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/>
          <a:lstStyle/>
          <a:p>
            <a:r>
              <a:rPr lang="da-DK" altLang="da-DK" b="0" noProof="1"/>
              <a:t>vwRooms</a:t>
            </a:r>
            <a:endParaRPr lang="da-DK" altLang="da-DK" noProof="1"/>
          </a:p>
        </p:txBody>
      </p:sp>
      <p:sp>
        <p:nvSpPr>
          <p:cNvPr id="278564" name="Text Box 36"/>
          <p:cNvSpPr txBox="1">
            <a:spLocks noChangeArrowheads="1"/>
          </p:cNvSpPr>
          <p:nvPr/>
        </p:nvSpPr>
        <p:spPr bwMode="auto">
          <a:xfrm>
            <a:off x="658813" y="2471738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vwFindGuest</a:t>
            </a:r>
            <a:endParaRPr lang="da-DK" altLang="da-DK" noProof="1"/>
          </a:p>
        </p:txBody>
      </p:sp>
      <p:sp>
        <p:nvSpPr>
          <p:cNvPr id="278565" name="Text Box 37"/>
          <p:cNvSpPr txBox="1">
            <a:spLocks noChangeArrowheads="1"/>
          </p:cNvSpPr>
          <p:nvPr/>
        </p:nvSpPr>
        <p:spPr bwMode="auto">
          <a:xfrm>
            <a:off x="658813" y="3455988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vwStay(new)</a:t>
            </a:r>
            <a:endParaRPr lang="da-DK" altLang="da-DK" noProof="1"/>
          </a:p>
        </p:txBody>
      </p:sp>
      <p:grpSp>
        <p:nvGrpSpPr>
          <p:cNvPr id="278566" name="Group 38"/>
          <p:cNvGrpSpPr>
            <a:grpSpLocks/>
          </p:cNvGrpSpPr>
          <p:nvPr/>
        </p:nvGrpSpPr>
        <p:grpSpPr bwMode="auto">
          <a:xfrm>
            <a:off x="5183188" y="2471738"/>
            <a:ext cx="3255962" cy="1733550"/>
            <a:chOff x="3265" y="1557"/>
            <a:chExt cx="2051" cy="1092"/>
          </a:xfrm>
        </p:grpSpPr>
        <p:sp>
          <p:nvSpPr>
            <p:cNvPr id="278567" name="Text Box 39"/>
            <p:cNvSpPr txBox="1">
              <a:spLocks noChangeArrowheads="1"/>
            </p:cNvSpPr>
            <p:nvPr/>
          </p:nvSpPr>
          <p:spPr bwMode="auto">
            <a:xfrm>
              <a:off x="3265" y="1557"/>
              <a:ext cx="948" cy="4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/>
            <a:lstStyle/>
            <a:p>
              <a:r>
                <a:rPr lang="da-DK" altLang="da-DK" b="0" noProof="1"/>
                <a:t>vwFindGuest</a:t>
              </a:r>
              <a:endParaRPr lang="da-DK" altLang="da-DK" noProof="1"/>
            </a:p>
          </p:txBody>
        </p:sp>
        <p:sp>
          <p:nvSpPr>
            <p:cNvPr id="278568" name="Text Box 40"/>
            <p:cNvSpPr txBox="1">
              <a:spLocks noChangeArrowheads="1"/>
            </p:cNvSpPr>
            <p:nvPr/>
          </p:nvSpPr>
          <p:spPr bwMode="auto">
            <a:xfrm>
              <a:off x="3265" y="2177"/>
              <a:ext cx="948" cy="4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/>
            <a:lstStyle/>
            <a:p>
              <a:r>
                <a:rPr lang="da-DK" altLang="da-DK" b="0" noProof="1"/>
                <a:t>vwStay(new)</a:t>
              </a:r>
              <a:endParaRPr lang="da-DK" altLang="da-DK" noProof="1"/>
            </a:p>
          </p:txBody>
        </p:sp>
        <p:sp>
          <p:nvSpPr>
            <p:cNvPr id="278569" name="Text Box 41"/>
            <p:cNvSpPr txBox="1">
              <a:spLocks noChangeArrowheads="1"/>
            </p:cNvSpPr>
            <p:nvPr/>
          </p:nvSpPr>
          <p:spPr bwMode="auto">
            <a:xfrm>
              <a:off x="4368" y="1566"/>
              <a:ext cx="948" cy="39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46800"/>
            <a:lstStyle/>
            <a:p>
              <a:r>
                <a:rPr lang="da-DK" altLang="da-DK" b="0" noProof="1"/>
                <a:t>vwRooms</a:t>
              </a:r>
              <a:endParaRPr lang="da-DK" altLang="da-DK" noProof="1"/>
            </a:p>
          </p:txBody>
        </p:sp>
      </p:grpSp>
      <p:sp>
        <p:nvSpPr>
          <p:cNvPr id="278570" name="Text Box 42"/>
          <p:cNvSpPr txBox="1">
            <a:spLocks noChangeArrowheads="1"/>
          </p:cNvSpPr>
          <p:nvPr/>
        </p:nvSpPr>
        <p:spPr bwMode="auto">
          <a:xfrm>
            <a:off x="5429250" y="3870325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vwStay(rec)</a:t>
            </a:r>
            <a:endParaRPr lang="da-DK" altLang="da-DK" noProof="1"/>
          </a:p>
        </p:txBody>
      </p:sp>
      <p:sp>
        <p:nvSpPr>
          <p:cNvPr id="278571" name="Text Box 43"/>
          <p:cNvSpPr txBox="1">
            <a:spLocks noChangeArrowheads="1"/>
          </p:cNvSpPr>
          <p:nvPr/>
        </p:nvSpPr>
        <p:spPr bwMode="auto">
          <a:xfrm>
            <a:off x="5673725" y="4213225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vwStay(rec)</a:t>
            </a:r>
            <a:endParaRPr lang="da-DK" altLang="da-DK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70" grpId="0" animBg="1" autoUpdateAnimBg="0"/>
      <p:bldP spid="278571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578" name="Group 2"/>
          <p:cNvGrpSpPr>
            <a:grpSpLocks/>
          </p:cNvGrpSpPr>
          <p:nvPr/>
        </p:nvGrpSpPr>
        <p:grpSpPr bwMode="auto">
          <a:xfrm>
            <a:off x="4618038" y="4516438"/>
            <a:ext cx="1647825" cy="1069975"/>
            <a:chOff x="2909" y="2845"/>
            <a:chExt cx="1038" cy="674"/>
          </a:xfrm>
        </p:grpSpPr>
        <p:sp>
          <p:nvSpPr>
            <p:cNvPr id="280579" name="Text Box 3"/>
            <p:cNvSpPr txBox="1">
              <a:spLocks noChangeArrowheads="1"/>
            </p:cNvSpPr>
            <p:nvPr/>
          </p:nvSpPr>
          <p:spPr bwMode="auto">
            <a:xfrm>
              <a:off x="2999" y="2956"/>
              <a:ext cx="948" cy="47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46800"/>
            <a:lstStyle/>
            <a:p>
              <a:r>
                <a:rPr lang="da-DK" altLang="da-DK" b="0" noProof="1"/>
                <a:t>vwServiceList</a:t>
              </a:r>
              <a:endParaRPr lang="da-DK" altLang="da-DK" noProof="1"/>
            </a:p>
          </p:txBody>
        </p:sp>
        <p:sp>
          <p:nvSpPr>
            <p:cNvPr id="280580" name="Rectangle 4"/>
            <p:cNvSpPr>
              <a:spLocks noChangeArrowheads="1"/>
            </p:cNvSpPr>
            <p:nvPr/>
          </p:nvSpPr>
          <p:spPr bwMode="auto">
            <a:xfrm>
              <a:off x="2909" y="2845"/>
              <a:ext cx="414" cy="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C40BE74F-43BC-4CED-B7A0-F91EF31557A1}" type="slidenum">
              <a:rPr lang="en-US" altLang="da-DK">
                <a:latin typeface="Arial" charset="0"/>
              </a:rPr>
              <a:pPr/>
              <a:t>29</a:t>
            </a:fld>
            <a:r>
              <a:rPr lang="en-US" altLang="da-DK">
                <a:latin typeface="Arial" charset="0"/>
              </a:rPr>
              <a:t>.  State diagram, multi-page platform</a:t>
            </a:r>
          </a:p>
        </p:txBody>
      </p:sp>
      <p:sp>
        <p:nvSpPr>
          <p:cNvPr id="280582" name="Freeform 6"/>
          <p:cNvSpPr>
            <a:spLocks/>
          </p:cNvSpPr>
          <p:nvPr/>
        </p:nvSpPr>
        <p:spPr bwMode="auto">
          <a:xfrm flipH="1">
            <a:off x="1522413" y="1027113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80583" name="Freeform 7"/>
          <p:cNvSpPr>
            <a:spLocks/>
          </p:cNvSpPr>
          <p:nvPr/>
        </p:nvSpPr>
        <p:spPr bwMode="auto">
          <a:xfrm>
            <a:off x="8372475" y="2125663"/>
            <a:ext cx="260350" cy="1309687"/>
          </a:xfrm>
          <a:custGeom>
            <a:avLst/>
            <a:gdLst>
              <a:gd name="T0" fmla="*/ 0 w 164"/>
              <a:gd name="T1" fmla="*/ 0 h 825"/>
              <a:gd name="T2" fmla="*/ 7 w 164"/>
              <a:gd name="T3" fmla="*/ 825 h 82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" h="825">
                <a:moveTo>
                  <a:pt x="0" y="0"/>
                </a:moveTo>
                <a:cubicBezTo>
                  <a:pt x="164" y="200"/>
                  <a:pt x="127" y="609"/>
                  <a:pt x="7" y="825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80584" name="Freeform 8"/>
          <p:cNvSpPr>
            <a:spLocks/>
          </p:cNvSpPr>
          <p:nvPr/>
        </p:nvSpPr>
        <p:spPr bwMode="auto">
          <a:xfrm rot="5400000">
            <a:off x="8029575" y="3962400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80585" name="Freeform 9"/>
          <p:cNvSpPr>
            <a:spLocks/>
          </p:cNvSpPr>
          <p:nvPr/>
        </p:nvSpPr>
        <p:spPr bwMode="auto">
          <a:xfrm>
            <a:off x="6654800" y="1000125"/>
            <a:ext cx="620713" cy="360363"/>
          </a:xfrm>
          <a:custGeom>
            <a:avLst/>
            <a:gdLst>
              <a:gd name="T0" fmla="*/ 0 w 391"/>
              <a:gd name="T1" fmla="*/ 0 h 227"/>
              <a:gd name="T2" fmla="*/ 391 w 391"/>
              <a:gd name="T3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91" h="227">
                <a:moveTo>
                  <a:pt x="0" y="0"/>
                </a:moveTo>
                <a:cubicBezTo>
                  <a:pt x="227" y="54"/>
                  <a:pt x="318" y="18"/>
                  <a:pt x="391" y="227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80586" name="Text Box 10"/>
          <p:cNvSpPr txBox="1">
            <a:spLocks noChangeArrowheads="1"/>
          </p:cNvSpPr>
          <p:nvPr/>
        </p:nvSpPr>
        <p:spPr bwMode="auto">
          <a:xfrm>
            <a:off x="473075" y="647700"/>
            <a:ext cx="23209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FindGuest, FindStay</a:t>
            </a:r>
          </a:p>
          <a:p>
            <a:pPr algn="l"/>
            <a:r>
              <a:rPr lang="da-DK" altLang="da-DK" sz="1600" noProof="1">
                <a:solidFill>
                  <a:srgbClr val="FF9900"/>
                </a:solidFill>
              </a:rPr>
              <a:t>NewStay</a:t>
            </a:r>
            <a:r>
              <a:rPr lang="da-DK" altLang="da-DK" sz="1600" b="0" noProof="1"/>
              <a:t>, </a:t>
            </a:r>
            <a:r>
              <a:rPr lang="da-DK" altLang="da-DK" sz="1600" noProof="1">
                <a:solidFill>
                  <a:srgbClr val="0000FF"/>
                </a:solidFill>
              </a:rPr>
              <a:t>OpenStay</a:t>
            </a:r>
            <a:r>
              <a:rPr lang="da-DK" altLang="da-DK" sz="1600" b="0" noProof="1"/>
              <a:t> ...</a:t>
            </a:r>
          </a:p>
        </p:txBody>
      </p:sp>
      <p:sp>
        <p:nvSpPr>
          <p:cNvPr id="280587" name="Text Box 11"/>
          <p:cNvSpPr txBox="1">
            <a:spLocks noChangeArrowheads="1"/>
          </p:cNvSpPr>
          <p:nvPr/>
        </p:nvSpPr>
        <p:spPr bwMode="auto">
          <a:xfrm>
            <a:off x="5916613" y="649288"/>
            <a:ext cx="10302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noProof="1">
                <a:solidFill>
                  <a:srgbClr val="FF9900"/>
                </a:solidFill>
              </a:rPr>
              <a:t>NewStay</a:t>
            </a:r>
            <a:endParaRPr lang="da-DK" altLang="da-DK" sz="1600" b="0" noProof="1"/>
          </a:p>
        </p:txBody>
      </p:sp>
      <p:sp>
        <p:nvSpPr>
          <p:cNvPr id="280588" name="Text Box 12"/>
          <p:cNvSpPr txBox="1">
            <a:spLocks noChangeArrowheads="1"/>
          </p:cNvSpPr>
          <p:nvPr/>
        </p:nvSpPr>
        <p:spPr bwMode="auto">
          <a:xfrm>
            <a:off x="6022975" y="2625725"/>
            <a:ext cx="11318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noProof="1">
                <a:solidFill>
                  <a:srgbClr val="0000FF"/>
                </a:solidFill>
              </a:rPr>
              <a:t>OpenStay</a:t>
            </a:r>
            <a:endParaRPr lang="da-DK" altLang="da-DK" sz="1600" b="0" noProof="1"/>
          </a:p>
        </p:txBody>
      </p:sp>
      <p:sp>
        <p:nvSpPr>
          <p:cNvPr id="280589" name="Text Box 13"/>
          <p:cNvSpPr txBox="1">
            <a:spLocks noChangeArrowheads="1"/>
          </p:cNvSpPr>
          <p:nvPr/>
        </p:nvSpPr>
        <p:spPr bwMode="auto">
          <a:xfrm>
            <a:off x="7121525" y="4418013"/>
            <a:ext cx="14922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Book, Checkin</a:t>
            </a:r>
          </a:p>
          <a:p>
            <a:pPr algn="l"/>
            <a:r>
              <a:rPr lang="da-DK" altLang="da-DK" sz="1600" b="0" noProof="1"/>
              <a:t>PrintConfirm</a:t>
            </a:r>
          </a:p>
          <a:p>
            <a:pPr algn="l"/>
            <a:r>
              <a:rPr lang="da-DK" altLang="da-DK" sz="1600" b="0" noProof="1"/>
              <a:t>Checkout</a:t>
            </a:r>
          </a:p>
          <a:p>
            <a:pPr algn="l"/>
            <a:r>
              <a:rPr lang="da-DK" altLang="da-DK" sz="1600" b="0" noProof="1"/>
              <a:t>AddService ...</a:t>
            </a:r>
          </a:p>
        </p:txBody>
      </p:sp>
      <p:sp>
        <p:nvSpPr>
          <p:cNvPr id="280590" name="Text Box 14"/>
          <p:cNvSpPr txBox="1">
            <a:spLocks noChangeArrowheads="1"/>
          </p:cNvSpPr>
          <p:nvPr/>
        </p:nvSpPr>
        <p:spPr bwMode="auto">
          <a:xfrm>
            <a:off x="7575550" y="2466975"/>
            <a:ext cx="915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r"/>
            <a:r>
              <a:rPr lang="da-DK" altLang="da-DK" sz="1600" b="0" noProof="1"/>
              <a:t>Book</a:t>
            </a:r>
          </a:p>
          <a:p>
            <a:pPr algn="r"/>
            <a:r>
              <a:rPr lang="da-DK" altLang="da-DK" sz="1600" b="0" noProof="1"/>
              <a:t>Checkin</a:t>
            </a:r>
          </a:p>
        </p:txBody>
      </p:sp>
      <p:sp>
        <p:nvSpPr>
          <p:cNvPr id="280591" name="Text Box 15"/>
          <p:cNvSpPr txBox="1">
            <a:spLocks noChangeArrowheads="1"/>
          </p:cNvSpPr>
          <p:nvPr/>
        </p:nvSpPr>
        <p:spPr bwMode="auto">
          <a:xfrm>
            <a:off x="5441950" y="3252788"/>
            <a:ext cx="1220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/>
              <a:t>Cancel</a:t>
            </a:r>
            <a:r>
              <a:rPr lang="da-DK" altLang="da-DK" sz="1600" b="0" noProof="1"/>
              <a:t>Stay</a:t>
            </a:r>
            <a:endParaRPr lang="da-DK" altLang="da-DK" sz="1600" noProof="1">
              <a:solidFill>
                <a:schemeClr val="bg2"/>
              </a:solidFill>
            </a:endParaRPr>
          </a:p>
        </p:txBody>
      </p:sp>
      <p:sp>
        <p:nvSpPr>
          <p:cNvPr id="280592" name="Text Box 16"/>
          <p:cNvSpPr txBox="1">
            <a:spLocks noChangeArrowheads="1"/>
          </p:cNvSpPr>
          <p:nvPr/>
        </p:nvSpPr>
        <p:spPr bwMode="auto">
          <a:xfrm>
            <a:off x="2000250" y="1498600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vwFindGuest</a:t>
            </a:r>
            <a:endParaRPr lang="da-DK" altLang="da-DK" noProof="1"/>
          </a:p>
        </p:txBody>
      </p:sp>
      <p:sp>
        <p:nvSpPr>
          <p:cNvPr id="280593" name="Freeform 17"/>
          <p:cNvSpPr>
            <a:spLocks/>
          </p:cNvSpPr>
          <p:nvPr/>
        </p:nvSpPr>
        <p:spPr bwMode="auto">
          <a:xfrm rot="5400000">
            <a:off x="2098675" y="5233988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80594" name="Text Box 18"/>
          <p:cNvSpPr txBox="1">
            <a:spLocks noChangeArrowheads="1"/>
          </p:cNvSpPr>
          <p:nvPr/>
        </p:nvSpPr>
        <p:spPr bwMode="auto">
          <a:xfrm>
            <a:off x="3113088" y="4684713"/>
            <a:ext cx="1504950" cy="749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/>
          <a:lstStyle/>
          <a:p>
            <a:endParaRPr lang="da-DK" altLang="da-DK" noProof="1"/>
          </a:p>
        </p:txBody>
      </p:sp>
      <p:sp>
        <p:nvSpPr>
          <p:cNvPr id="280595" name="Text Box 19"/>
          <p:cNvSpPr txBox="1">
            <a:spLocks noChangeArrowheads="1"/>
          </p:cNvSpPr>
          <p:nvPr/>
        </p:nvSpPr>
        <p:spPr bwMode="auto">
          <a:xfrm>
            <a:off x="6751638" y="3336925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endParaRPr lang="da-DK" altLang="da-DK" noProof="1"/>
          </a:p>
        </p:txBody>
      </p:sp>
      <p:sp>
        <p:nvSpPr>
          <p:cNvPr id="280596" name="Text Box 20"/>
          <p:cNvSpPr txBox="1">
            <a:spLocks noChangeArrowheads="1"/>
          </p:cNvSpPr>
          <p:nvPr/>
        </p:nvSpPr>
        <p:spPr bwMode="auto">
          <a:xfrm>
            <a:off x="838200" y="4692650"/>
            <a:ext cx="1504950" cy="749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/>
          <a:lstStyle/>
          <a:p>
            <a:r>
              <a:rPr lang="da-DK" altLang="da-DK" b="0" noProof="1"/>
              <a:t>vwRooms</a:t>
            </a:r>
            <a:endParaRPr lang="da-DK" altLang="da-DK" noProof="1"/>
          </a:p>
        </p:txBody>
      </p:sp>
      <p:sp>
        <p:nvSpPr>
          <p:cNvPr id="280597" name="Text Box 21"/>
          <p:cNvSpPr txBox="1">
            <a:spLocks noChangeArrowheads="1"/>
          </p:cNvSpPr>
          <p:nvPr/>
        </p:nvSpPr>
        <p:spPr bwMode="auto">
          <a:xfrm>
            <a:off x="6751638" y="1363663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endParaRPr lang="da-DK" altLang="da-DK" noProof="1"/>
          </a:p>
        </p:txBody>
      </p:sp>
      <p:sp>
        <p:nvSpPr>
          <p:cNvPr id="280598" name="Text Box 22"/>
          <p:cNvSpPr txBox="1">
            <a:spLocks noChangeArrowheads="1"/>
          </p:cNvSpPr>
          <p:nvPr/>
        </p:nvSpPr>
        <p:spPr bwMode="auto">
          <a:xfrm>
            <a:off x="866775" y="5602288"/>
            <a:ext cx="1931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FindRooms, Repair</a:t>
            </a:r>
          </a:p>
          <a:p>
            <a:pPr algn="l"/>
            <a:r>
              <a:rPr lang="da-DK" altLang="da-DK" sz="1600" b="0" noProof="1"/>
              <a:t>Book, Checkin</a:t>
            </a:r>
          </a:p>
        </p:txBody>
      </p:sp>
      <p:sp>
        <p:nvSpPr>
          <p:cNvPr id="280599" name="Text Box 23"/>
          <p:cNvSpPr txBox="1">
            <a:spLocks noChangeArrowheads="1"/>
          </p:cNvSpPr>
          <p:nvPr/>
        </p:nvSpPr>
        <p:spPr bwMode="auto">
          <a:xfrm>
            <a:off x="6872288" y="1465263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vwStay(new)</a:t>
            </a:r>
            <a:endParaRPr lang="da-DK" altLang="da-DK" noProof="1"/>
          </a:p>
        </p:txBody>
      </p:sp>
      <p:sp>
        <p:nvSpPr>
          <p:cNvPr id="280600" name="Text Box 24"/>
          <p:cNvSpPr txBox="1">
            <a:spLocks noChangeArrowheads="1"/>
          </p:cNvSpPr>
          <p:nvPr/>
        </p:nvSpPr>
        <p:spPr bwMode="auto">
          <a:xfrm>
            <a:off x="6872288" y="3448050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vwStay(rec)</a:t>
            </a:r>
            <a:endParaRPr lang="da-DK" altLang="da-DK" noProof="1"/>
          </a:p>
        </p:txBody>
      </p:sp>
      <p:sp>
        <p:nvSpPr>
          <p:cNvPr id="280601" name="Text Box 25"/>
          <p:cNvSpPr txBox="1">
            <a:spLocks noChangeArrowheads="1"/>
          </p:cNvSpPr>
          <p:nvPr/>
        </p:nvSpPr>
        <p:spPr bwMode="auto">
          <a:xfrm>
            <a:off x="3346450" y="4806950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/>
          <a:lstStyle/>
          <a:p>
            <a:r>
              <a:rPr lang="da-DK" altLang="da-DK" b="0" noProof="1"/>
              <a:t>vwBreakfast</a:t>
            </a:r>
            <a:endParaRPr lang="da-DK" altLang="da-DK" noProof="1"/>
          </a:p>
        </p:txBody>
      </p:sp>
      <p:sp>
        <p:nvSpPr>
          <p:cNvPr id="280602" name="Freeform 26"/>
          <p:cNvSpPr>
            <a:spLocks/>
          </p:cNvSpPr>
          <p:nvPr/>
        </p:nvSpPr>
        <p:spPr bwMode="auto">
          <a:xfrm>
            <a:off x="6657975" y="2976563"/>
            <a:ext cx="620713" cy="360362"/>
          </a:xfrm>
          <a:custGeom>
            <a:avLst/>
            <a:gdLst>
              <a:gd name="T0" fmla="*/ 0 w 391"/>
              <a:gd name="T1" fmla="*/ 0 h 227"/>
              <a:gd name="T2" fmla="*/ 391 w 391"/>
              <a:gd name="T3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91" h="227">
                <a:moveTo>
                  <a:pt x="0" y="0"/>
                </a:moveTo>
                <a:cubicBezTo>
                  <a:pt x="227" y="54"/>
                  <a:pt x="318" y="18"/>
                  <a:pt x="391" y="227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80603" name="Text Box 27"/>
          <p:cNvSpPr txBox="1">
            <a:spLocks noChangeArrowheads="1"/>
          </p:cNvSpPr>
          <p:nvPr/>
        </p:nvSpPr>
        <p:spPr bwMode="auto">
          <a:xfrm>
            <a:off x="5395913" y="5605463"/>
            <a:ext cx="1392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AddService</a:t>
            </a:r>
          </a:p>
          <a:p>
            <a:pPr algn="l"/>
            <a:r>
              <a:rPr lang="da-DK" altLang="da-DK" sz="1600" b="0" noProof="1"/>
              <a:t>DelService ...</a:t>
            </a:r>
          </a:p>
        </p:txBody>
      </p:sp>
      <p:sp>
        <p:nvSpPr>
          <p:cNvPr id="280604" name="Freeform 28"/>
          <p:cNvSpPr>
            <a:spLocks/>
          </p:cNvSpPr>
          <p:nvPr/>
        </p:nvSpPr>
        <p:spPr bwMode="auto">
          <a:xfrm rot="5400000">
            <a:off x="6027738" y="5233988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80605" name="Oval 29"/>
          <p:cNvSpPr>
            <a:spLocks noChangeArrowheads="1"/>
          </p:cNvSpPr>
          <p:nvPr/>
        </p:nvSpPr>
        <p:spPr bwMode="auto">
          <a:xfrm>
            <a:off x="6559550" y="971550"/>
            <a:ext cx="95250" cy="952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280606" name="Oval 30"/>
          <p:cNvSpPr>
            <a:spLocks noChangeArrowheads="1"/>
          </p:cNvSpPr>
          <p:nvPr/>
        </p:nvSpPr>
        <p:spPr bwMode="auto">
          <a:xfrm>
            <a:off x="6594475" y="2924175"/>
            <a:ext cx="95250" cy="952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grpSp>
        <p:nvGrpSpPr>
          <p:cNvPr id="280607" name="Group 31"/>
          <p:cNvGrpSpPr>
            <a:grpSpLocks/>
          </p:cNvGrpSpPr>
          <p:nvPr/>
        </p:nvGrpSpPr>
        <p:grpSpPr bwMode="auto">
          <a:xfrm>
            <a:off x="2549525" y="3062288"/>
            <a:ext cx="2474913" cy="1719262"/>
            <a:chOff x="1606" y="1929"/>
            <a:chExt cx="1559" cy="1083"/>
          </a:xfrm>
        </p:grpSpPr>
        <p:sp>
          <p:nvSpPr>
            <p:cNvPr id="280608" name="Freeform 32"/>
            <p:cNvSpPr>
              <a:spLocks/>
            </p:cNvSpPr>
            <p:nvPr/>
          </p:nvSpPr>
          <p:spPr bwMode="auto">
            <a:xfrm>
              <a:off x="1863" y="2501"/>
              <a:ext cx="328" cy="436"/>
            </a:xfrm>
            <a:custGeom>
              <a:avLst/>
              <a:gdLst>
                <a:gd name="T0" fmla="*/ 0 w 328"/>
                <a:gd name="T1" fmla="*/ 0 h 436"/>
                <a:gd name="T2" fmla="*/ 328 w 328"/>
                <a:gd name="T3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8" h="436">
                  <a:moveTo>
                    <a:pt x="0" y="0"/>
                  </a:moveTo>
                  <a:cubicBezTo>
                    <a:pt x="246" y="164"/>
                    <a:pt x="255" y="173"/>
                    <a:pt x="328" y="4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80609" name="Freeform 33"/>
            <p:cNvSpPr>
              <a:spLocks/>
            </p:cNvSpPr>
            <p:nvPr/>
          </p:nvSpPr>
          <p:spPr bwMode="auto">
            <a:xfrm>
              <a:off x="2707" y="2483"/>
              <a:ext cx="338" cy="454"/>
            </a:xfrm>
            <a:custGeom>
              <a:avLst/>
              <a:gdLst>
                <a:gd name="T0" fmla="*/ 0 w 338"/>
                <a:gd name="T1" fmla="*/ 454 h 454"/>
                <a:gd name="T2" fmla="*/ 338 w 338"/>
                <a:gd name="T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38" h="454">
                  <a:moveTo>
                    <a:pt x="0" y="454"/>
                  </a:moveTo>
                  <a:cubicBezTo>
                    <a:pt x="38" y="273"/>
                    <a:pt x="84" y="109"/>
                    <a:pt x="33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80610" name="Freeform 34"/>
            <p:cNvSpPr>
              <a:spLocks/>
            </p:cNvSpPr>
            <p:nvPr/>
          </p:nvSpPr>
          <p:spPr bwMode="auto">
            <a:xfrm rot="-5400000">
              <a:off x="2111" y="1968"/>
              <a:ext cx="468" cy="444"/>
            </a:xfrm>
            <a:custGeom>
              <a:avLst/>
              <a:gdLst>
                <a:gd name="T0" fmla="*/ 0 w 468"/>
                <a:gd name="T1" fmla="*/ 300 h 444"/>
                <a:gd name="T2" fmla="*/ 180 w 468"/>
                <a:gd name="T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68" h="444">
                  <a:moveTo>
                    <a:pt x="0" y="300"/>
                  </a:moveTo>
                  <a:cubicBezTo>
                    <a:pt x="48" y="0"/>
                    <a:pt x="468" y="204"/>
                    <a:pt x="180" y="44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80611" name="Text Box 35"/>
            <p:cNvSpPr txBox="1">
              <a:spLocks noChangeArrowheads="1"/>
            </p:cNvSpPr>
            <p:nvPr/>
          </p:nvSpPr>
          <p:spPr bwMode="auto">
            <a:xfrm rot="-2701196">
              <a:off x="2695" y="2628"/>
              <a:ext cx="5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CloseB</a:t>
              </a:r>
            </a:p>
          </p:txBody>
        </p:sp>
        <p:sp>
          <p:nvSpPr>
            <p:cNvPr id="280612" name="Text Box 36"/>
            <p:cNvSpPr txBox="1">
              <a:spLocks noChangeArrowheads="1"/>
            </p:cNvSpPr>
            <p:nvPr/>
          </p:nvSpPr>
          <p:spPr bwMode="auto">
            <a:xfrm rot="2683412">
              <a:off x="1606" y="2464"/>
              <a:ext cx="102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OpenBreakfast</a:t>
              </a:r>
            </a:p>
          </p:txBody>
        </p:sp>
        <p:grpSp>
          <p:nvGrpSpPr>
            <p:cNvPr id="280613" name="Group 37"/>
            <p:cNvGrpSpPr>
              <a:grpSpLocks/>
            </p:cNvGrpSpPr>
            <p:nvPr/>
          </p:nvGrpSpPr>
          <p:grpSpPr bwMode="auto">
            <a:xfrm>
              <a:off x="2436" y="2301"/>
              <a:ext cx="180" cy="180"/>
              <a:chOff x="2653" y="2316"/>
              <a:chExt cx="180" cy="180"/>
            </a:xfrm>
          </p:grpSpPr>
          <p:sp>
            <p:nvSpPr>
              <p:cNvPr id="280614" name="Rectangle 38"/>
              <p:cNvSpPr>
                <a:spLocks noChangeArrowheads="1"/>
              </p:cNvSpPr>
              <p:nvPr/>
            </p:nvSpPr>
            <p:spPr bwMode="auto">
              <a:xfrm>
                <a:off x="2653" y="2316"/>
                <a:ext cx="180" cy="18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80615" name="Oval 39"/>
              <p:cNvSpPr>
                <a:spLocks noChangeArrowheads="1"/>
              </p:cNvSpPr>
              <p:nvPr/>
            </p:nvSpPr>
            <p:spPr bwMode="auto">
              <a:xfrm>
                <a:off x="2705" y="2364"/>
                <a:ext cx="76" cy="78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grpSp>
            <p:nvGrpSpPr>
              <p:cNvPr id="280616" name="Group 40"/>
              <p:cNvGrpSpPr>
                <a:grpSpLocks/>
              </p:cNvGrpSpPr>
              <p:nvPr/>
            </p:nvGrpSpPr>
            <p:grpSpPr bwMode="auto">
              <a:xfrm>
                <a:off x="2686" y="2364"/>
                <a:ext cx="114" cy="81"/>
                <a:chOff x="2689" y="2364"/>
                <a:chExt cx="114" cy="81"/>
              </a:xfrm>
            </p:grpSpPr>
            <p:sp>
              <p:nvSpPr>
                <p:cNvPr id="280617" name="Line 41"/>
                <p:cNvSpPr>
                  <a:spLocks noChangeShapeType="1"/>
                </p:cNvSpPr>
                <p:nvPr/>
              </p:nvSpPr>
              <p:spPr bwMode="auto">
                <a:xfrm>
                  <a:off x="2689" y="2364"/>
                  <a:ext cx="0" cy="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tIns="46800" bIns="46800" anchor="ctr"/>
                <a:lstStyle/>
                <a:p>
                  <a:endParaRPr lang="da-DK"/>
                </a:p>
              </p:txBody>
            </p:sp>
            <p:sp>
              <p:nvSpPr>
                <p:cNvPr id="280618" name="Line 42"/>
                <p:cNvSpPr>
                  <a:spLocks noChangeShapeType="1"/>
                </p:cNvSpPr>
                <p:nvPr/>
              </p:nvSpPr>
              <p:spPr bwMode="auto">
                <a:xfrm>
                  <a:off x="2803" y="2367"/>
                  <a:ext cx="0" cy="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tIns="46800" bIns="46800" anchor="ctr"/>
                <a:lstStyle/>
                <a:p>
                  <a:endParaRPr lang="da-DK"/>
                </a:p>
              </p:txBody>
            </p:sp>
          </p:grpSp>
        </p:grpSp>
        <p:sp>
          <p:nvSpPr>
            <p:cNvPr id="280619" name="Text Box 43"/>
            <p:cNvSpPr txBox="1">
              <a:spLocks noChangeArrowheads="1"/>
            </p:cNvSpPr>
            <p:nvPr/>
          </p:nvSpPr>
          <p:spPr bwMode="auto">
            <a:xfrm>
              <a:off x="1926" y="1929"/>
              <a:ext cx="102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OpenBreakfast</a:t>
              </a:r>
            </a:p>
          </p:txBody>
        </p:sp>
        <p:grpSp>
          <p:nvGrpSpPr>
            <p:cNvPr id="280620" name="Group 44"/>
            <p:cNvGrpSpPr>
              <a:grpSpLocks/>
            </p:cNvGrpSpPr>
            <p:nvPr/>
          </p:nvGrpSpPr>
          <p:grpSpPr bwMode="auto">
            <a:xfrm>
              <a:off x="3038" y="2391"/>
              <a:ext cx="127" cy="127"/>
              <a:chOff x="1220" y="4472"/>
              <a:chExt cx="127" cy="127"/>
            </a:xfrm>
          </p:grpSpPr>
          <p:sp>
            <p:nvSpPr>
              <p:cNvPr id="280621" name="Oval 45"/>
              <p:cNvSpPr>
                <a:spLocks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80622" name="Oval 46"/>
              <p:cNvSpPr>
                <a:spLocks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80623" name="Oval 47"/>
            <p:cNvSpPr>
              <a:spLocks noChangeArrowheads="1"/>
            </p:cNvSpPr>
            <p:nvPr/>
          </p:nvSpPr>
          <p:spPr bwMode="auto">
            <a:xfrm>
              <a:off x="1847" y="2483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0624" name="Group 48"/>
          <p:cNvGrpSpPr>
            <a:grpSpLocks/>
          </p:cNvGrpSpPr>
          <p:nvPr/>
        </p:nvGrpSpPr>
        <p:grpSpPr bwMode="auto">
          <a:xfrm>
            <a:off x="5876925" y="3740150"/>
            <a:ext cx="201613" cy="201613"/>
            <a:chOff x="1220" y="4472"/>
            <a:chExt cx="127" cy="127"/>
          </a:xfrm>
        </p:grpSpPr>
        <p:sp>
          <p:nvSpPr>
            <p:cNvPr id="280625" name="Oval 49"/>
            <p:cNvSpPr>
              <a:spLocks noChangeArrowheads="1"/>
            </p:cNvSpPr>
            <p:nvPr/>
          </p:nvSpPr>
          <p:spPr bwMode="auto">
            <a:xfrm>
              <a:off x="1220" y="4472"/>
              <a:ext cx="127" cy="1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80626" name="Oval 50"/>
            <p:cNvSpPr>
              <a:spLocks noChangeArrowheads="1"/>
            </p:cNvSpPr>
            <p:nvPr/>
          </p:nvSpPr>
          <p:spPr bwMode="auto">
            <a:xfrm>
              <a:off x="1244" y="4496"/>
              <a:ext cx="79" cy="79"/>
            </a:xfrm>
            <a:prstGeom prst="ellips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80627" name="Oval 51"/>
          <p:cNvSpPr>
            <a:spLocks noChangeArrowheads="1"/>
          </p:cNvSpPr>
          <p:nvPr/>
        </p:nvSpPr>
        <p:spPr bwMode="auto">
          <a:xfrm>
            <a:off x="917575" y="1841500"/>
            <a:ext cx="95250" cy="952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280628" name="Line 52"/>
          <p:cNvSpPr>
            <a:spLocks noChangeShapeType="1"/>
          </p:cNvSpPr>
          <p:nvPr/>
        </p:nvSpPr>
        <p:spPr bwMode="auto">
          <a:xfrm>
            <a:off x="987425" y="1885950"/>
            <a:ext cx="987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80629" name="Freeform 53"/>
          <p:cNvSpPr>
            <a:spLocks/>
          </p:cNvSpPr>
          <p:nvPr/>
        </p:nvSpPr>
        <p:spPr bwMode="auto">
          <a:xfrm flipV="1">
            <a:off x="6054725" y="3521075"/>
            <a:ext cx="708025" cy="274638"/>
          </a:xfrm>
          <a:custGeom>
            <a:avLst/>
            <a:gdLst>
              <a:gd name="T0" fmla="*/ 446 w 446"/>
              <a:gd name="T1" fmla="*/ 89 h 173"/>
              <a:gd name="T2" fmla="*/ 0 w 446"/>
              <a:gd name="T3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46" h="173">
                <a:moveTo>
                  <a:pt x="446" y="89"/>
                </a:moveTo>
                <a:cubicBezTo>
                  <a:pt x="296" y="143"/>
                  <a:pt x="182" y="173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grpSp>
        <p:nvGrpSpPr>
          <p:cNvPr id="280630" name="Group 54"/>
          <p:cNvGrpSpPr>
            <a:grpSpLocks/>
          </p:cNvGrpSpPr>
          <p:nvPr/>
        </p:nvGrpSpPr>
        <p:grpSpPr bwMode="auto">
          <a:xfrm>
            <a:off x="5637213" y="1320800"/>
            <a:ext cx="1109662" cy="3097213"/>
            <a:chOff x="3551" y="832"/>
            <a:chExt cx="699" cy="1951"/>
          </a:xfrm>
        </p:grpSpPr>
        <p:sp>
          <p:nvSpPr>
            <p:cNvPr id="280631" name="Freeform 55"/>
            <p:cNvSpPr>
              <a:spLocks/>
            </p:cNvSpPr>
            <p:nvPr/>
          </p:nvSpPr>
          <p:spPr bwMode="auto">
            <a:xfrm>
              <a:off x="3804" y="2466"/>
              <a:ext cx="446" cy="173"/>
            </a:xfrm>
            <a:custGeom>
              <a:avLst/>
              <a:gdLst>
                <a:gd name="T0" fmla="*/ 446 w 446"/>
                <a:gd name="T1" fmla="*/ 89 h 173"/>
                <a:gd name="T2" fmla="*/ 0 w 446"/>
                <a:gd name="T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6" h="173">
                  <a:moveTo>
                    <a:pt x="446" y="89"/>
                  </a:moveTo>
                  <a:cubicBezTo>
                    <a:pt x="296" y="143"/>
                    <a:pt x="182" y="173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80632" name="Freeform 56"/>
            <p:cNvSpPr>
              <a:spLocks/>
            </p:cNvSpPr>
            <p:nvPr/>
          </p:nvSpPr>
          <p:spPr bwMode="auto">
            <a:xfrm>
              <a:off x="3829" y="948"/>
              <a:ext cx="409" cy="227"/>
            </a:xfrm>
            <a:custGeom>
              <a:avLst/>
              <a:gdLst>
                <a:gd name="T0" fmla="*/ 409 w 409"/>
                <a:gd name="T1" fmla="*/ 227 h 227"/>
                <a:gd name="T2" fmla="*/ 0 w 409"/>
                <a:gd name="T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9" h="227">
                  <a:moveTo>
                    <a:pt x="409" y="227"/>
                  </a:moveTo>
                  <a:cubicBezTo>
                    <a:pt x="281" y="227"/>
                    <a:pt x="109" y="21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80633" name="Text Box 57"/>
            <p:cNvSpPr txBox="1">
              <a:spLocks noChangeArrowheads="1"/>
            </p:cNvSpPr>
            <p:nvPr/>
          </p:nvSpPr>
          <p:spPr bwMode="auto">
            <a:xfrm>
              <a:off x="3551" y="1125"/>
              <a:ext cx="54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CloseS</a:t>
              </a:r>
            </a:p>
          </p:txBody>
        </p:sp>
        <p:grpSp>
          <p:nvGrpSpPr>
            <p:cNvPr id="280634" name="Group 58"/>
            <p:cNvGrpSpPr>
              <a:grpSpLocks/>
            </p:cNvGrpSpPr>
            <p:nvPr/>
          </p:nvGrpSpPr>
          <p:grpSpPr bwMode="auto">
            <a:xfrm>
              <a:off x="3739" y="832"/>
              <a:ext cx="127" cy="127"/>
              <a:chOff x="1220" y="4472"/>
              <a:chExt cx="127" cy="127"/>
            </a:xfrm>
          </p:grpSpPr>
          <p:sp>
            <p:nvSpPr>
              <p:cNvPr id="280635" name="Oval 59"/>
              <p:cNvSpPr>
                <a:spLocks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80636" name="Oval 60"/>
              <p:cNvSpPr>
                <a:spLocks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80637" name="Text Box 61"/>
            <p:cNvSpPr txBox="1">
              <a:spLocks noChangeArrowheads="1"/>
            </p:cNvSpPr>
            <p:nvPr/>
          </p:nvSpPr>
          <p:spPr bwMode="auto">
            <a:xfrm>
              <a:off x="3620" y="2571"/>
              <a:ext cx="54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CloseS</a:t>
              </a:r>
              <a:endParaRPr lang="da-DK" altLang="da-DK" sz="1600" b="0" u="sng" noProof="1"/>
            </a:p>
          </p:txBody>
        </p:sp>
      </p:grpSp>
      <p:grpSp>
        <p:nvGrpSpPr>
          <p:cNvPr id="280638" name="Group 62"/>
          <p:cNvGrpSpPr>
            <a:grpSpLocks/>
          </p:cNvGrpSpPr>
          <p:nvPr/>
        </p:nvGrpSpPr>
        <p:grpSpPr bwMode="auto">
          <a:xfrm>
            <a:off x="844550" y="2568575"/>
            <a:ext cx="1519238" cy="2132013"/>
            <a:chOff x="532" y="1618"/>
            <a:chExt cx="957" cy="1343"/>
          </a:xfrm>
        </p:grpSpPr>
        <p:sp>
          <p:nvSpPr>
            <p:cNvPr id="280639" name="Freeform 63"/>
            <p:cNvSpPr>
              <a:spLocks/>
            </p:cNvSpPr>
            <p:nvPr/>
          </p:nvSpPr>
          <p:spPr bwMode="auto">
            <a:xfrm>
              <a:off x="673" y="2383"/>
              <a:ext cx="236" cy="563"/>
            </a:xfrm>
            <a:custGeom>
              <a:avLst/>
              <a:gdLst>
                <a:gd name="T0" fmla="*/ 236 w 236"/>
                <a:gd name="T1" fmla="*/ 0 h 563"/>
                <a:gd name="T2" fmla="*/ 0 w 236"/>
                <a:gd name="T3" fmla="*/ 563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6" h="563">
                  <a:moveTo>
                    <a:pt x="236" y="0"/>
                  </a:moveTo>
                  <a:cubicBezTo>
                    <a:pt x="81" y="136"/>
                    <a:pt x="27" y="363"/>
                    <a:pt x="0" y="563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80640" name="Freeform 64"/>
            <p:cNvSpPr>
              <a:spLocks/>
            </p:cNvSpPr>
            <p:nvPr/>
          </p:nvSpPr>
          <p:spPr bwMode="auto">
            <a:xfrm>
              <a:off x="1091" y="2374"/>
              <a:ext cx="236" cy="582"/>
            </a:xfrm>
            <a:custGeom>
              <a:avLst/>
              <a:gdLst>
                <a:gd name="T0" fmla="*/ 182 w 236"/>
                <a:gd name="T1" fmla="*/ 582 h 582"/>
                <a:gd name="T2" fmla="*/ 0 w 236"/>
                <a:gd name="T3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6" h="582">
                  <a:moveTo>
                    <a:pt x="182" y="582"/>
                  </a:moveTo>
                  <a:cubicBezTo>
                    <a:pt x="236" y="345"/>
                    <a:pt x="164" y="145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80641" name="Text Box 65"/>
            <p:cNvSpPr txBox="1">
              <a:spLocks noChangeArrowheads="1"/>
            </p:cNvSpPr>
            <p:nvPr/>
          </p:nvSpPr>
          <p:spPr bwMode="auto">
            <a:xfrm rot="4345807">
              <a:off x="1105" y="2537"/>
              <a:ext cx="5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CloseR</a:t>
              </a:r>
            </a:p>
          </p:txBody>
        </p:sp>
        <p:sp>
          <p:nvSpPr>
            <p:cNvPr id="280642" name="Text Box 66"/>
            <p:cNvSpPr txBox="1">
              <a:spLocks noChangeArrowheads="1"/>
            </p:cNvSpPr>
            <p:nvPr/>
          </p:nvSpPr>
          <p:spPr bwMode="auto">
            <a:xfrm rot="-3687844">
              <a:off x="200" y="2417"/>
              <a:ext cx="87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OpenRooms</a:t>
              </a:r>
            </a:p>
          </p:txBody>
        </p:sp>
        <p:grpSp>
          <p:nvGrpSpPr>
            <p:cNvPr id="280643" name="Group 67"/>
            <p:cNvGrpSpPr>
              <a:grpSpLocks/>
            </p:cNvGrpSpPr>
            <p:nvPr/>
          </p:nvGrpSpPr>
          <p:grpSpPr bwMode="auto">
            <a:xfrm>
              <a:off x="911" y="2193"/>
              <a:ext cx="180" cy="180"/>
              <a:chOff x="3036" y="2316"/>
              <a:chExt cx="180" cy="180"/>
            </a:xfrm>
          </p:grpSpPr>
          <p:sp>
            <p:nvSpPr>
              <p:cNvPr id="280644" name="Rectangle 68"/>
              <p:cNvSpPr>
                <a:spLocks noChangeArrowheads="1"/>
              </p:cNvSpPr>
              <p:nvPr/>
            </p:nvSpPr>
            <p:spPr bwMode="auto">
              <a:xfrm>
                <a:off x="3036" y="2316"/>
                <a:ext cx="180" cy="18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80645" name="Rectangle 69"/>
              <p:cNvSpPr>
                <a:spLocks noChangeArrowheads="1"/>
              </p:cNvSpPr>
              <p:nvPr/>
            </p:nvSpPr>
            <p:spPr bwMode="auto">
              <a:xfrm>
                <a:off x="3105" y="2367"/>
                <a:ext cx="80" cy="66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80646" name="Line 70"/>
              <p:cNvSpPr>
                <a:spLocks noChangeShapeType="1"/>
              </p:cNvSpPr>
              <p:nvPr/>
            </p:nvSpPr>
            <p:spPr bwMode="auto">
              <a:xfrm flipH="1">
                <a:off x="3146" y="2388"/>
                <a:ext cx="39" cy="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80647" name="Line 71"/>
              <p:cNvSpPr>
                <a:spLocks noChangeShapeType="1"/>
              </p:cNvSpPr>
              <p:nvPr/>
            </p:nvSpPr>
            <p:spPr bwMode="auto">
              <a:xfrm flipH="1">
                <a:off x="3146" y="2403"/>
                <a:ext cx="39" cy="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80648" name="Line 72"/>
              <p:cNvSpPr>
                <a:spLocks noChangeShapeType="1"/>
              </p:cNvSpPr>
              <p:nvPr/>
            </p:nvSpPr>
            <p:spPr bwMode="auto">
              <a:xfrm flipH="1">
                <a:off x="3102" y="2400"/>
                <a:ext cx="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280649" name="Rectangle 73"/>
              <p:cNvSpPr>
                <a:spLocks noChangeArrowheads="1"/>
              </p:cNvSpPr>
              <p:nvPr/>
            </p:nvSpPr>
            <p:spPr bwMode="auto">
              <a:xfrm>
                <a:off x="3066" y="2400"/>
                <a:ext cx="80" cy="6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</p:grpSp>
        <p:sp>
          <p:nvSpPr>
            <p:cNvPr id="280650" name="Line 74"/>
            <p:cNvSpPr>
              <a:spLocks noChangeShapeType="1"/>
            </p:cNvSpPr>
            <p:nvPr/>
          </p:nvSpPr>
          <p:spPr bwMode="auto">
            <a:xfrm>
              <a:off x="646" y="1678"/>
              <a:ext cx="337" cy="4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80651" name="Oval 75"/>
            <p:cNvSpPr>
              <a:spLocks noChangeArrowheads="1"/>
            </p:cNvSpPr>
            <p:nvPr/>
          </p:nvSpPr>
          <p:spPr bwMode="auto">
            <a:xfrm>
              <a:off x="594" y="1618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15BEE5C6-5781-48F0-9B5E-9C6680247261}" type="slidenum">
              <a:rPr lang="en-US" altLang="da-DK">
                <a:latin typeface="Arial" charset="0"/>
              </a:rPr>
              <a:pPr/>
              <a:t>3</a:t>
            </a:fld>
            <a:r>
              <a:rPr lang="en-US" altLang="da-DK">
                <a:latin typeface="Arial" charset="0"/>
              </a:rPr>
              <a:t>.  The development process</a:t>
            </a:r>
          </a:p>
        </p:txBody>
      </p:sp>
      <p:sp>
        <p:nvSpPr>
          <p:cNvPr id="237571" name="Oval 3"/>
          <p:cNvSpPr>
            <a:spLocks noChangeArrowheads="1"/>
          </p:cNvSpPr>
          <p:nvPr/>
        </p:nvSpPr>
        <p:spPr bwMode="auto">
          <a:xfrm>
            <a:off x="1493838" y="785813"/>
            <a:ext cx="1735137" cy="51911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da-DK"/>
              <a:t>Analysis</a:t>
            </a:r>
          </a:p>
        </p:txBody>
      </p:sp>
      <p:sp>
        <p:nvSpPr>
          <p:cNvPr id="237572" name="Oval 4"/>
          <p:cNvSpPr>
            <a:spLocks noChangeArrowheads="1"/>
          </p:cNvSpPr>
          <p:nvPr/>
        </p:nvSpPr>
        <p:spPr bwMode="auto">
          <a:xfrm>
            <a:off x="4398963" y="3362325"/>
            <a:ext cx="1746250" cy="51911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/>
              <a:t>Operation</a:t>
            </a:r>
            <a:endParaRPr lang="en-US" altLang="da-DK" b="0"/>
          </a:p>
        </p:txBody>
      </p:sp>
      <p:sp>
        <p:nvSpPr>
          <p:cNvPr id="237573" name="Oval 5"/>
          <p:cNvSpPr>
            <a:spLocks noChangeArrowheads="1"/>
          </p:cNvSpPr>
          <p:nvPr/>
        </p:nvSpPr>
        <p:spPr bwMode="auto">
          <a:xfrm>
            <a:off x="2476500" y="1422400"/>
            <a:ext cx="1503363" cy="51911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da-DK"/>
              <a:t>Design</a:t>
            </a:r>
            <a:endParaRPr lang="en-US" altLang="da-DK" b="0"/>
          </a:p>
        </p:txBody>
      </p:sp>
      <p:sp>
        <p:nvSpPr>
          <p:cNvPr id="237574" name="Oval 6"/>
          <p:cNvSpPr>
            <a:spLocks noChangeArrowheads="1"/>
          </p:cNvSpPr>
          <p:nvPr/>
        </p:nvSpPr>
        <p:spPr bwMode="auto">
          <a:xfrm>
            <a:off x="3244850" y="2068513"/>
            <a:ext cx="1549400" cy="51911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/>
              <a:t>Program</a:t>
            </a:r>
            <a:endParaRPr lang="en-US" altLang="da-DK" b="0"/>
          </a:p>
        </p:txBody>
      </p:sp>
      <p:sp>
        <p:nvSpPr>
          <p:cNvPr id="237575" name="Oval 7"/>
          <p:cNvSpPr>
            <a:spLocks noChangeArrowheads="1"/>
          </p:cNvSpPr>
          <p:nvPr/>
        </p:nvSpPr>
        <p:spPr bwMode="auto">
          <a:xfrm>
            <a:off x="4059238" y="2714625"/>
            <a:ext cx="1247775" cy="519113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da-DK"/>
              <a:t>Test</a:t>
            </a:r>
            <a:endParaRPr lang="en-US" altLang="da-DK" b="0"/>
          </a:p>
        </p:txBody>
      </p:sp>
      <p:cxnSp>
        <p:nvCxnSpPr>
          <p:cNvPr id="237576" name="AutoShape 8"/>
          <p:cNvCxnSpPr>
            <a:cxnSpLocks noChangeShapeType="1"/>
            <a:stCxn id="237571" idx="6"/>
            <a:endCxn id="237573" idx="7"/>
          </p:cNvCxnSpPr>
          <p:nvPr/>
        </p:nvCxnSpPr>
        <p:spPr bwMode="auto">
          <a:xfrm>
            <a:off x="3248025" y="1046163"/>
            <a:ext cx="511175" cy="433387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7577" name="AutoShape 9"/>
          <p:cNvCxnSpPr>
            <a:cxnSpLocks noChangeShapeType="1"/>
            <a:stCxn id="237574" idx="6"/>
            <a:endCxn id="237575" idx="7"/>
          </p:cNvCxnSpPr>
          <p:nvPr/>
        </p:nvCxnSpPr>
        <p:spPr bwMode="auto">
          <a:xfrm>
            <a:off x="4813300" y="2328863"/>
            <a:ext cx="311150" cy="442912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7578" name="AutoShape 10"/>
          <p:cNvCxnSpPr>
            <a:cxnSpLocks noChangeShapeType="1"/>
            <a:stCxn id="237573" idx="6"/>
            <a:endCxn id="237574" idx="7"/>
          </p:cNvCxnSpPr>
          <p:nvPr/>
        </p:nvCxnSpPr>
        <p:spPr bwMode="auto">
          <a:xfrm>
            <a:off x="3998913" y="1682750"/>
            <a:ext cx="568325" cy="442913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7579" name="AutoShape 11"/>
          <p:cNvCxnSpPr>
            <a:cxnSpLocks noChangeShapeType="1"/>
            <a:stCxn id="237575" idx="6"/>
            <a:endCxn id="237572" idx="7"/>
          </p:cNvCxnSpPr>
          <p:nvPr/>
        </p:nvCxnSpPr>
        <p:spPr bwMode="auto">
          <a:xfrm>
            <a:off x="5326063" y="2974975"/>
            <a:ext cx="563562" cy="444500"/>
          </a:xfrm>
          <a:prstGeom prst="curvedConnector2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7580" name="AutoShape 12"/>
          <p:cNvSpPr>
            <a:spLocks noChangeArrowheads="1"/>
          </p:cNvSpPr>
          <p:nvPr/>
        </p:nvSpPr>
        <p:spPr bwMode="auto">
          <a:xfrm>
            <a:off x="635000" y="1744663"/>
            <a:ext cx="1625600" cy="714375"/>
          </a:xfrm>
          <a:prstGeom prst="wedgeRoundRectCallout">
            <a:avLst>
              <a:gd name="adj1" fmla="val 69921"/>
              <a:gd name="adj2" fmla="val -60667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Experts?</a:t>
            </a:r>
          </a:p>
          <a:p>
            <a:pPr algn="l"/>
            <a:r>
              <a:rPr lang="en-US" altLang="da-DK"/>
              <a:t>Guidelines?</a:t>
            </a:r>
          </a:p>
        </p:txBody>
      </p:sp>
      <p:sp>
        <p:nvSpPr>
          <p:cNvPr id="237581" name="AutoShape 13"/>
          <p:cNvSpPr>
            <a:spLocks noChangeArrowheads="1"/>
          </p:cNvSpPr>
          <p:nvPr/>
        </p:nvSpPr>
        <p:spPr bwMode="auto">
          <a:xfrm>
            <a:off x="941388" y="2714625"/>
            <a:ext cx="2365375" cy="1011238"/>
          </a:xfrm>
          <a:prstGeom prst="wedgeRoundRectCallout">
            <a:avLst>
              <a:gd name="adj1" fmla="val 93551"/>
              <a:gd name="adj2" fmla="val -19389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Usability test?</a:t>
            </a:r>
          </a:p>
          <a:p>
            <a:pPr algn="l"/>
            <a:r>
              <a:rPr lang="en-US" altLang="da-DK"/>
              <a:t>Scaring results !</a:t>
            </a:r>
          </a:p>
          <a:p>
            <a:pPr algn="l"/>
            <a:r>
              <a:rPr lang="en-US" altLang="da-DK"/>
              <a:t>Too late to correct</a:t>
            </a:r>
          </a:p>
        </p:txBody>
      </p:sp>
      <p:sp>
        <p:nvSpPr>
          <p:cNvPr id="237582" name="Text Box 14"/>
          <p:cNvSpPr txBox="1">
            <a:spLocks noChangeArrowheads="1"/>
          </p:cNvSpPr>
          <p:nvPr/>
        </p:nvSpPr>
        <p:spPr bwMode="auto">
          <a:xfrm>
            <a:off x="4637088" y="1046163"/>
            <a:ext cx="304323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2400"/>
              <a:t>Traditional systems</a:t>
            </a:r>
            <a:endParaRPr lang="da-DK" altLang="da-DK" sz="2400" noProof="1"/>
          </a:p>
          <a:p>
            <a:r>
              <a:rPr lang="da-DK" altLang="da-DK" sz="2400" noProof="1"/>
              <a:t>development</a:t>
            </a:r>
          </a:p>
        </p:txBody>
      </p:sp>
      <p:grpSp>
        <p:nvGrpSpPr>
          <p:cNvPr id="237597" name="Group 29"/>
          <p:cNvGrpSpPr>
            <a:grpSpLocks/>
          </p:cNvGrpSpPr>
          <p:nvPr/>
        </p:nvGrpSpPr>
        <p:grpSpPr bwMode="auto">
          <a:xfrm>
            <a:off x="449263" y="4110038"/>
            <a:ext cx="8477250" cy="2462212"/>
            <a:chOff x="283" y="2589"/>
            <a:chExt cx="5340" cy="1551"/>
          </a:xfrm>
        </p:grpSpPr>
        <p:sp>
          <p:nvSpPr>
            <p:cNvPr id="237584" name="Oval 16"/>
            <p:cNvSpPr>
              <a:spLocks noChangeArrowheads="1"/>
            </p:cNvSpPr>
            <p:nvPr/>
          </p:nvSpPr>
          <p:spPr bwMode="auto">
            <a:xfrm>
              <a:off x="2320" y="3370"/>
              <a:ext cx="1814" cy="32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/>
                <a:t>Design prototype</a:t>
              </a:r>
              <a:endParaRPr lang="en-US" altLang="da-DK" b="0"/>
            </a:p>
          </p:txBody>
        </p:sp>
        <p:sp>
          <p:nvSpPr>
            <p:cNvPr id="237585" name="Oval 17"/>
            <p:cNvSpPr>
              <a:spLocks noChangeArrowheads="1"/>
            </p:cNvSpPr>
            <p:nvPr/>
          </p:nvSpPr>
          <p:spPr bwMode="auto">
            <a:xfrm>
              <a:off x="3694" y="3765"/>
              <a:ext cx="976" cy="32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/>
                <a:t>Program</a:t>
              </a:r>
              <a:endParaRPr lang="en-US" altLang="da-DK" b="0"/>
            </a:p>
          </p:txBody>
        </p:sp>
        <p:cxnSp>
          <p:nvCxnSpPr>
            <p:cNvPr id="237586" name="AutoShape 18"/>
            <p:cNvCxnSpPr>
              <a:cxnSpLocks noChangeShapeType="1"/>
              <a:stCxn id="237592" idx="6"/>
              <a:endCxn id="237584" idx="7"/>
            </p:cNvCxnSpPr>
            <p:nvPr/>
          </p:nvCxnSpPr>
          <p:spPr bwMode="auto">
            <a:xfrm>
              <a:off x="2995" y="2950"/>
              <a:ext cx="873" cy="456"/>
            </a:xfrm>
            <a:prstGeom prst="curved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7587" name="AutoShape 19"/>
            <p:cNvCxnSpPr>
              <a:cxnSpLocks noChangeShapeType="1"/>
              <a:stCxn id="237584" idx="6"/>
              <a:endCxn id="237585" idx="7"/>
            </p:cNvCxnSpPr>
            <p:nvPr/>
          </p:nvCxnSpPr>
          <p:spPr bwMode="auto">
            <a:xfrm>
              <a:off x="4146" y="3534"/>
              <a:ext cx="381" cy="267"/>
            </a:xfrm>
            <a:prstGeom prst="curved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7588" name="Oval 20"/>
            <p:cNvSpPr>
              <a:spLocks noChangeArrowheads="1"/>
            </p:cNvSpPr>
            <p:nvPr/>
          </p:nvSpPr>
          <p:spPr bwMode="auto">
            <a:xfrm>
              <a:off x="1100" y="3697"/>
              <a:ext cx="1292" cy="32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>
              <a:spAutoFit/>
            </a:bodyPr>
            <a:lstStyle/>
            <a:p>
              <a:r>
                <a:rPr lang="en-US" altLang="da-DK"/>
                <a:t>Usability test</a:t>
              </a:r>
              <a:endParaRPr lang="en-US" altLang="da-DK" b="0"/>
            </a:p>
          </p:txBody>
        </p:sp>
        <p:cxnSp>
          <p:nvCxnSpPr>
            <p:cNvPr id="237589" name="AutoShape 21"/>
            <p:cNvCxnSpPr>
              <a:cxnSpLocks noChangeShapeType="1"/>
              <a:stCxn id="237588" idx="0"/>
              <a:endCxn id="237584" idx="1"/>
            </p:cNvCxnSpPr>
            <p:nvPr/>
          </p:nvCxnSpPr>
          <p:spPr bwMode="auto">
            <a:xfrm rot="16200000">
              <a:off x="2026" y="3126"/>
              <a:ext cx="279" cy="840"/>
            </a:xfrm>
            <a:prstGeom prst="curvedConnector3">
              <a:avLst>
                <a:gd name="adj1" fmla="val 164514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7590" name="AutoShape 22"/>
            <p:cNvCxnSpPr>
              <a:cxnSpLocks noChangeShapeType="1"/>
              <a:stCxn id="237584" idx="3"/>
              <a:endCxn id="237588" idx="6"/>
            </p:cNvCxnSpPr>
            <p:nvPr/>
          </p:nvCxnSpPr>
          <p:spPr bwMode="auto">
            <a:xfrm rot="5400000">
              <a:off x="2395" y="3670"/>
              <a:ext cx="200" cy="182"/>
            </a:xfrm>
            <a:prstGeom prst="curved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7591" name="AutoShape 23"/>
            <p:cNvSpPr>
              <a:spLocks noChangeArrowheads="1"/>
            </p:cNvSpPr>
            <p:nvPr/>
          </p:nvSpPr>
          <p:spPr bwMode="auto">
            <a:xfrm>
              <a:off x="630" y="2686"/>
              <a:ext cx="902" cy="444"/>
            </a:xfrm>
            <a:prstGeom prst="wedgeRoundRectCallout">
              <a:avLst>
                <a:gd name="adj1" fmla="val 85032"/>
                <a:gd name="adj2" fmla="val 8106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>
              <a:spAutoFit/>
            </a:bodyPr>
            <a:lstStyle/>
            <a:p>
              <a:pPr algn="l"/>
              <a:r>
                <a:rPr lang="en-US" altLang="da-DK"/>
                <a:t>Study users</a:t>
              </a:r>
            </a:p>
            <a:p>
              <a:pPr algn="l"/>
              <a:r>
                <a:rPr lang="en-US" altLang="da-DK"/>
                <a:t>and tasks</a:t>
              </a:r>
            </a:p>
          </p:txBody>
        </p:sp>
        <p:sp>
          <p:nvSpPr>
            <p:cNvPr id="237592" name="Oval 24"/>
            <p:cNvSpPr>
              <a:spLocks noChangeArrowheads="1"/>
            </p:cNvSpPr>
            <p:nvPr/>
          </p:nvSpPr>
          <p:spPr bwMode="auto">
            <a:xfrm>
              <a:off x="1890" y="2786"/>
              <a:ext cx="1093" cy="327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da-DK"/>
                <a:t>Analysis</a:t>
              </a:r>
            </a:p>
          </p:txBody>
        </p:sp>
        <p:sp>
          <p:nvSpPr>
            <p:cNvPr id="237593" name="Text Box 25"/>
            <p:cNvSpPr txBox="1">
              <a:spLocks noChangeArrowheads="1"/>
            </p:cNvSpPr>
            <p:nvPr/>
          </p:nvSpPr>
          <p:spPr bwMode="auto">
            <a:xfrm>
              <a:off x="4101" y="2799"/>
              <a:ext cx="1522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2400" noProof="1"/>
                <a:t>HCI </a:t>
              </a:r>
              <a:r>
                <a:rPr lang="da-DK" altLang="da-DK" sz="2400"/>
                <a:t>classic:</a:t>
              </a:r>
              <a:endParaRPr lang="da-DK" altLang="da-DK" sz="2400" noProof="1"/>
            </a:p>
            <a:p>
              <a:r>
                <a:rPr lang="da-DK" altLang="da-DK" sz="2400"/>
                <a:t>iterative design</a:t>
              </a:r>
              <a:endParaRPr lang="da-DK" altLang="da-DK" sz="2400" noProof="1"/>
            </a:p>
          </p:txBody>
        </p:sp>
        <p:sp>
          <p:nvSpPr>
            <p:cNvPr id="237594" name="Line 26"/>
            <p:cNvSpPr>
              <a:spLocks noChangeShapeType="1"/>
            </p:cNvSpPr>
            <p:nvPr/>
          </p:nvSpPr>
          <p:spPr bwMode="auto">
            <a:xfrm>
              <a:off x="283" y="2589"/>
              <a:ext cx="53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cxnSp>
          <p:nvCxnSpPr>
            <p:cNvPr id="237595" name="AutoShape 27"/>
            <p:cNvCxnSpPr>
              <a:cxnSpLocks noChangeShapeType="1"/>
              <a:stCxn id="237585" idx="6"/>
            </p:cNvCxnSpPr>
            <p:nvPr/>
          </p:nvCxnSpPr>
          <p:spPr bwMode="auto">
            <a:xfrm>
              <a:off x="4682" y="3929"/>
              <a:ext cx="184" cy="211"/>
            </a:xfrm>
            <a:prstGeom prst="curved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37596" name="AutoShape 28"/>
          <p:cNvSpPr>
            <a:spLocks noChangeArrowheads="1"/>
          </p:cNvSpPr>
          <p:nvPr/>
        </p:nvSpPr>
        <p:spPr bwMode="auto">
          <a:xfrm>
            <a:off x="574675" y="5089525"/>
            <a:ext cx="2066925" cy="703263"/>
          </a:xfrm>
          <a:prstGeom prst="wedgeRoundRectCallout">
            <a:avLst>
              <a:gd name="adj1" fmla="val 96468"/>
              <a:gd name="adj2" fmla="val 19977"/>
              <a:gd name="adj3" fmla="val 16667"/>
            </a:avLst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/>
              <a:t>Making the </a:t>
            </a:r>
          </a:p>
          <a:p>
            <a:pPr algn="l"/>
            <a:r>
              <a:rPr lang="en-US" altLang="da-DK"/>
              <a:t>first one good?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80" grpId="0" animBg="1" autoUpdateAnimBg="0"/>
      <p:bldP spid="237581" grpId="0" animBg="1" autoUpdateAnimBg="0"/>
      <p:bldP spid="237596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Text Box 2"/>
          <p:cNvSpPr txBox="1">
            <a:spLocks noChangeArrowheads="1"/>
          </p:cNvSpPr>
          <p:nvPr/>
        </p:nvSpPr>
        <p:spPr bwMode="auto">
          <a:xfrm>
            <a:off x="449263" y="671513"/>
            <a:ext cx="4643437" cy="377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46800" bIns="46800">
            <a:spAutoFit/>
          </a:bodyPr>
          <a:lstStyle>
            <a:lvl1pPr marL="190500" indent="-190500" algn="l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Syntax choices: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Push-buttons (with </a:t>
            </a:r>
            <a:r>
              <a:rPr lang="da-DK" altLang="da-DK" sz="1800" b="0">
                <a:latin typeface="Arial" charset="0"/>
              </a:rPr>
              <a:t>command </a:t>
            </a:r>
            <a:br>
              <a:rPr lang="da-DK" altLang="da-DK" sz="1800" b="0">
                <a:latin typeface="Arial" charset="0"/>
              </a:rPr>
            </a:br>
            <a:r>
              <a:rPr lang="da-DK" altLang="da-DK" sz="1800" b="0">
                <a:latin typeface="Arial" charset="0"/>
              </a:rPr>
              <a:t>name</a:t>
            </a:r>
            <a:r>
              <a:rPr lang="da-DK" altLang="da-DK" sz="1800" b="0" noProof="1">
                <a:latin typeface="Arial" charset="0"/>
              </a:rPr>
              <a:t> and short-cut)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Icons</a:t>
            </a:r>
            <a:r>
              <a:rPr lang="da-DK" altLang="da-DK" sz="1800" b="0">
                <a:latin typeface="Arial" charset="0"/>
              </a:rPr>
              <a:t>  (short-cut?)</a:t>
            </a:r>
            <a:endParaRPr lang="da-DK" altLang="da-DK" sz="1800" b="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Menu </a:t>
            </a:r>
            <a:r>
              <a:rPr lang="da-DK" altLang="da-DK" sz="1800" b="0">
                <a:latin typeface="Arial" charset="0"/>
              </a:rPr>
              <a:t>items</a:t>
            </a:r>
            <a:r>
              <a:rPr lang="da-DK" altLang="da-DK" sz="1800" b="0" noProof="1">
                <a:latin typeface="Arial" charset="0"/>
              </a:rPr>
              <a:t> (with text and short-cut)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Fill in a field (and change focus?)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Function keys (F2, Esc, Enter, Alt+B)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Clicks and double clicks</a:t>
            </a:r>
            <a:r>
              <a:rPr lang="da-DK" altLang="da-DK" sz="1800" b="0">
                <a:latin typeface="Arial" charset="0"/>
              </a:rPr>
              <a:t> on data objects</a:t>
            </a:r>
            <a:endParaRPr lang="da-DK" altLang="da-DK" sz="1800" b="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Drag and drop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Dialog box</a:t>
            </a:r>
          </a:p>
          <a:p>
            <a:pPr>
              <a:buFontTx/>
              <a:buChar char="•"/>
            </a:pPr>
            <a:r>
              <a:rPr lang="da-DK" altLang="da-DK" sz="1800" b="0">
                <a:latin typeface="Arial" charset="0"/>
              </a:rPr>
              <a:t>Voice, eye </a:t>
            </a:r>
            <a:r>
              <a:rPr lang="da-DK" altLang="da-DK" sz="1800" b="0" noProof="1">
                <a:latin typeface="Arial" charset="0"/>
              </a:rPr>
              <a:t>. . .</a:t>
            </a:r>
          </a:p>
        </p:txBody>
      </p:sp>
      <p:sp>
        <p:nvSpPr>
          <p:cNvPr id="282627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E7A4EC44-7C99-408B-858A-2AE9A586BCAC}" type="slidenum">
              <a:rPr lang="en-US" altLang="da-DK">
                <a:latin typeface="Arial" charset="0"/>
              </a:rPr>
              <a:pPr/>
              <a:t>30</a:t>
            </a:fld>
            <a:r>
              <a:rPr lang="en-US" altLang="da-DK">
                <a:latin typeface="Arial" charset="0"/>
              </a:rPr>
              <a:t>.  Function presentation</a:t>
            </a:r>
          </a:p>
        </p:txBody>
      </p:sp>
      <p:grpSp>
        <p:nvGrpSpPr>
          <p:cNvPr id="282628" name="Group 4"/>
          <p:cNvGrpSpPr>
            <a:grpSpLocks/>
          </p:cNvGrpSpPr>
          <p:nvPr/>
        </p:nvGrpSpPr>
        <p:grpSpPr bwMode="auto">
          <a:xfrm>
            <a:off x="3657600" y="3352800"/>
            <a:ext cx="4089400" cy="1522413"/>
            <a:chOff x="2304" y="2112"/>
            <a:chExt cx="2576" cy="959"/>
          </a:xfrm>
        </p:grpSpPr>
        <p:pic>
          <p:nvPicPr>
            <p:cNvPr id="2826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8" y="2313"/>
              <a:ext cx="2102" cy="758"/>
            </a:xfrm>
            <a:prstGeom prst="rect">
              <a:avLst/>
            </a:prstGeom>
            <a:solidFill>
              <a:schemeClr val="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2630" name="Line 6"/>
            <p:cNvSpPr>
              <a:spLocks noChangeShapeType="1"/>
            </p:cNvSpPr>
            <p:nvPr/>
          </p:nvSpPr>
          <p:spPr bwMode="auto">
            <a:xfrm>
              <a:off x="2304" y="2112"/>
              <a:ext cx="624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2631" name="Group 7"/>
          <p:cNvGrpSpPr>
            <a:grpSpLocks/>
          </p:cNvGrpSpPr>
          <p:nvPr/>
        </p:nvGrpSpPr>
        <p:grpSpPr bwMode="auto">
          <a:xfrm>
            <a:off x="3314700" y="3352800"/>
            <a:ext cx="2454275" cy="2346325"/>
            <a:chOff x="2088" y="2112"/>
            <a:chExt cx="1546" cy="1478"/>
          </a:xfrm>
        </p:grpSpPr>
        <p:pic>
          <p:nvPicPr>
            <p:cNvPr id="282632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8" y="2832"/>
              <a:ext cx="1546" cy="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2633" name="Line 9"/>
            <p:cNvSpPr>
              <a:spLocks noChangeShapeType="1"/>
            </p:cNvSpPr>
            <p:nvPr/>
          </p:nvSpPr>
          <p:spPr bwMode="auto">
            <a:xfrm>
              <a:off x="2088" y="2112"/>
              <a:ext cx="408" cy="8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2634" name="Group 10"/>
          <p:cNvGrpSpPr>
            <a:grpSpLocks/>
          </p:cNvGrpSpPr>
          <p:nvPr/>
        </p:nvGrpSpPr>
        <p:grpSpPr bwMode="auto">
          <a:xfrm>
            <a:off x="615950" y="3659188"/>
            <a:ext cx="3041650" cy="2097087"/>
            <a:chOff x="388" y="2305"/>
            <a:chExt cx="1916" cy="1321"/>
          </a:xfrm>
        </p:grpSpPr>
        <p:pic>
          <p:nvPicPr>
            <p:cNvPr id="282635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228" b="48079"/>
            <a:stretch>
              <a:fillRect/>
            </a:stretch>
          </p:blipFill>
          <p:spPr bwMode="auto">
            <a:xfrm>
              <a:off x="388" y="2840"/>
              <a:ext cx="1564" cy="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2636" name="AutoShape 12"/>
            <p:cNvSpPr>
              <a:spLocks noChangeArrowheads="1"/>
            </p:cNvSpPr>
            <p:nvPr/>
          </p:nvSpPr>
          <p:spPr bwMode="auto">
            <a:xfrm flipH="1">
              <a:off x="1388" y="3135"/>
              <a:ext cx="916" cy="145"/>
            </a:xfrm>
            <a:custGeom>
              <a:avLst/>
              <a:gdLst>
                <a:gd name="G0" fmla="+- 18298 0 0"/>
                <a:gd name="G1" fmla="+- 4022 0 0"/>
                <a:gd name="G2" fmla="+- 21600 0 4022"/>
                <a:gd name="G3" fmla="+- 10800 0 4022"/>
                <a:gd name="G4" fmla="+- 21600 0 18298"/>
                <a:gd name="G5" fmla="*/ G4 G3 10800"/>
                <a:gd name="G6" fmla="+- 21600 0 G5"/>
                <a:gd name="T0" fmla="*/ 18298 w 21600"/>
                <a:gd name="T1" fmla="*/ 0 h 21600"/>
                <a:gd name="T2" fmla="*/ 0 w 21600"/>
                <a:gd name="T3" fmla="*/ 10800 h 21600"/>
                <a:gd name="T4" fmla="*/ 18298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298" y="0"/>
                  </a:moveTo>
                  <a:lnTo>
                    <a:pt x="18298" y="4022"/>
                  </a:lnTo>
                  <a:lnTo>
                    <a:pt x="3375" y="4022"/>
                  </a:lnTo>
                  <a:lnTo>
                    <a:pt x="3375" y="17578"/>
                  </a:lnTo>
                  <a:lnTo>
                    <a:pt x="18298" y="17578"/>
                  </a:lnTo>
                  <a:lnTo>
                    <a:pt x="18298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4022"/>
                  </a:moveTo>
                  <a:lnTo>
                    <a:pt x="1350" y="17578"/>
                  </a:lnTo>
                  <a:lnTo>
                    <a:pt x="2700" y="17578"/>
                  </a:lnTo>
                  <a:lnTo>
                    <a:pt x="2700" y="4022"/>
                  </a:lnTo>
                  <a:close/>
                </a:path>
                <a:path w="21600" h="21600">
                  <a:moveTo>
                    <a:pt x="0" y="4022"/>
                  </a:moveTo>
                  <a:lnTo>
                    <a:pt x="0" y="17578"/>
                  </a:lnTo>
                  <a:lnTo>
                    <a:pt x="675" y="17578"/>
                  </a:lnTo>
                  <a:lnTo>
                    <a:pt x="675" y="4022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82637" name="Line 13"/>
            <p:cNvSpPr>
              <a:spLocks noChangeShapeType="1"/>
            </p:cNvSpPr>
            <p:nvPr/>
          </p:nvSpPr>
          <p:spPr bwMode="auto">
            <a:xfrm>
              <a:off x="1396" y="2305"/>
              <a:ext cx="388" cy="75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2638" name="Group 14"/>
          <p:cNvGrpSpPr>
            <a:grpSpLocks/>
          </p:cNvGrpSpPr>
          <p:nvPr/>
        </p:nvGrpSpPr>
        <p:grpSpPr bwMode="auto">
          <a:xfrm>
            <a:off x="4343400" y="2514600"/>
            <a:ext cx="4048125" cy="996950"/>
            <a:chOff x="2736" y="1584"/>
            <a:chExt cx="2550" cy="628"/>
          </a:xfrm>
        </p:grpSpPr>
        <p:pic>
          <p:nvPicPr>
            <p:cNvPr id="282639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497" r="38403"/>
            <a:stretch>
              <a:fillRect/>
            </a:stretch>
          </p:blipFill>
          <p:spPr bwMode="auto">
            <a:xfrm>
              <a:off x="3554" y="1928"/>
              <a:ext cx="1732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2640" name="Line 16"/>
            <p:cNvSpPr>
              <a:spLocks noChangeShapeType="1"/>
            </p:cNvSpPr>
            <p:nvPr/>
          </p:nvSpPr>
          <p:spPr bwMode="auto">
            <a:xfrm>
              <a:off x="2928" y="1824"/>
              <a:ext cx="62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82641" name="Line 17"/>
            <p:cNvSpPr>
              <a:spLocks noChangeShapeType="1"/>
            </p:cNvSpPr>
            <p:nvPr/>
          </p:nvSpPr>
          <p:spPr bwMode="auto">
            <a:xfrm>
              <a:off x="2736" y="1584"/>
              <a:ext cx="898" cy="2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2642" name="Group 18"/>
          <p:cNvGrpSpPr>
            <a:grpSpLocks/>
          </p:cNvGrpSpPr>
          <p:nvPr/>
        </p:nvGrpSpPr>
        <p:grpSpPr bwMode="auto">
          <a:xfrm>
            <a:off x="4584700" y="1670050"/>
            <a:ext cx="3605213" cy="1089025"/>
            <a:chOff x="2888" y="1052"/>
            <a:chExt cx="2271" cy="686"/>
          </a:xfrm>
        </p:grpSpPr>
        <p:sp>
          <p:nvSpPr>
            <p:cNvPr id="282643" name="Text Box 19"/>
            <p:cNvSpPr txBox="1">
              <a:spLocks noChangeAspect="1" noChangeArrowheads="1"/>
            </p:cNvSpPr>
            <p:nvPr/>
          </p:nvSpPr>
          <p:spPr bwMode="auto">
            <a:xfrm>
              <a:off x="3680" y="1052"/>
              <a:ext cx="1479" cy="686"/>
            </a:xfrm>
            <a:prstGeom prst="rect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>
              <a:lvl1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a-DK" altLang="da-DK" sz="1600" noProof="1">
                  <a:latin typeface="Arial" charset="0"/>
                </a:rPr>
                <a:t>Print confirmation	F7</a:t>
              </a:r>
            </a:p>
            <a:p>
              <a:r>
                <a:rPr lang="da-DK" altLang="da-DK" sz="1600" noProof="1">
                  <a:latin typeface="Arial" charset="0"/>
                </a:rPr>
                <a:t>Change room	F8</a:t>
              </a:r>
            </a:p>
            <a:p>
              <a:r>
                <a:rPr lang="da-DK" altLang="da-DK" sz="1600" noProof="1">
                  <a:latin typeface="Arial" charset="0"/>
                </a:rPr>
                <a:t>Cancel stay	</a:t>
              </a:r>
              <a:r>
                <a:rPr lang="da-DK" altLang="da-DK" sz="1600">
                  <a:latin typeface="Arial" charset="0"/>
                </a:rPr>
                <a:t>	</a:t>
              </a:r>
              <a:r>
                <a:rPr lang="da-DK" altLang="da-DK" sz="1600" noProof="1">
                  <a:latin typeface="Arial" charset="0"/>
                </a:rPr>
                <a:t>F9</a:t>
              </a:r>
            </a:p>
            <a:p>
              <a:r>
                <a:rPr lang="da-DK" altLang="da-DK" sz="1600" noProof="1">
                  <a:latin typeface="Arial" charset="0"/>
                </a:rPr>
                <a:t>Cancel booking	Del</a:t>
              </a:r>
            </a:p>
          </p:txBody>
        </p:sp>
        <p:sp>
          <p:nvSpPr>
            <p:cNvPr id="282644" name="Line 20"/>
            <p:cNvSpPr>
              <a:spLocks noChangeShapeType="1"/>
            </p:cNvSpPr>
            <p:nvPr/>
          </p:nvSpPr>
          <p:spPr bwMode="auto">
            <a:xfrm>
              <a:off x="2888" y="1336"/>
              <a:ext cx="7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2645" name="Group 21"/>
          <p:cNvGrpSpPr>
            <a:grpSpLocks/>
          </p:cNvGrpSpPr>
          <p:nvPr/>
        </p:nvGrpSpPr>
        <p:grpSpPr bwMode="auto">
          <a:xfrm>
            <a:off x="3314700" y="727075"/>
            <a:ext cx="3482975" cy="658813"/>
            <a:chOff x="2088" y="458"/>
            <a:chExt cx="2194" cy="415"/>
          </a:xfrm>
        </p:grpSpPr>
        <p:sp>
          <p:nvSpPr>
            <p:cNvPr id="282646" name="AutoShape 22"/>
            <p:cNvSpPr>
              <a:spLocks noChangeAspect="1" noChangeArrowheads="1"/>
            </p:cNvSpPr>
            <p:nvPr/>
          </p:nvSpPr>
          <p:spPr bwMode="auto">
            <a:xfrm>
              <a:off x="2720" y="530"/>
              <a:ext cx="852" cy="218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36000" rIns="18000" bIns="36000" anchor="ctr"/>
            <a:lstStyle>
              <a:lvl1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Checkin</a:t>
              </a:r>
            </a:p>
          </p:txBody>
        </p:sp>
        <p:sp>
          <p:nvSpPr>
            <p:cNvPr id="282647" name="AutoShape 23"/>
            <p:cNvSpPr>
              <a:spLocks noChangeAspect="1" noChangeArrowheads="1"/>
            </p:cNvSpPr>
            <p:nvPr/>
          </p:nvSpPr>
          <p:spPr bwMode="auto">
            <a:xfrm>
              <a:off x="3430" y="458"/>
              <a:ext cx="852" cy="252"/>
            </a:xfrm>
            <a:prstGeom prst="bevel">
              <a:avLst>
                <a:gd name="adj" fmla="val 12500"/>
              </a:avLst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36000" rIns="18000" bIns="36000" anchor="ctr"/>
            <a:lstStyle>
              <a:lvl1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Checkin   F5</a:t>
              </a:r>
            </a:p>
          </p:txBody>
        </p:sp>
        <p:sp>
          <p:nvSpPr>
            <p:cNvPr id="282648" name="Line 24"/>
            <p:cNvSpPr>
              <a:spLocks noChangeShapeType="1"/>
            </p:cNvSpPr>
            <p:nvPr/>
          </p:nvSpPr>
          <p:spPr bwMode="auto">
            <a:xfrm flipV="1">
              <a:off x="2088" y="676"/>
              <a:ext cx="624" cy="1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2649" name="Group 25"/>
          <p:cNvGrpSpPr>
            <a:grpSpLocks/>
          </p:cNvGrpSpPr>
          <p:nvPr/>
        </p:nvGrpSpPr>
        <p:grpSpPr bwMode="auto">
          <a:xfrm>
            <a:off x="2679700" y="1500188"/>
            <a:ext cx="2465388" cy="314325"/>
            <a:chOff x="1688" y="945"/>
            <a:chExt cx="1553" cy="198"/>
          </a:xfrm>
        </p:grpSpPr>
        <p:grpSp>
          <p:nvGrpSpPr>
            <p:cNvPr id="282650" name="Group 26"/>
            <p:cNvGrpSpPr>
              <a:grpSpLocks noChangeAspect="1"/>
            </p:cNvGrpSpPr>
            <p:nvPr/>
          </p:nvGrpSpPr>
          <p:grpSpPr bwMode="auto">
            <a:xfrm>
              <a:off x="2808" y="945"/>
              <a:ext cx="433" cy="198"/>
              <a:chOff x="960" y="1884"/>
              <a:chExt cx="288" cy="132"/>
            </a:xfrm>
          </p:grpSpPr>
          <p:pic>
            <p:nvPicPr>
              <p:cNvPr id="282651" name="Picture 27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1884"/>
                <a:ext cx="144" cy="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82652" name="Picture 28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4" y="1884"/>
                <a:ext cx="144" cy="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82653" name="Line 29"/>
            <p:cNvSpPr>
              <a:spLocks noChangeShapeType="1"/>
            </p:cNvSpPr>
            <p:nvPr/>
          </p:nvSpPr>
          <p:spPr bwMode="auto">
            <a:xfrm flipV="1">
              <a:off x="1688" y="1047"/>
              <a:ext cx="1090" cy="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2654" name="Group 30"/>
          <p:cNvGrpSpPr>
            <a:grpSpLocks/>
          </p:cNvGrpSpPr>
          <p:nvPr/>
        </p:nvGrpSpPr>
        <p:grpSpPr bwMode="auto">
          <a:xfrm>
            <a:off x="5092700" y="5921375"/>
            <a:ext cx="3517900" cy="698500"/>
            <a:chOff x="3208" y="3730"/>
            <a:chExt cx="2216" cy="440"/>
          </a:xfrm>
        </p:grpSpPr>
        <p:sp>
          <p:nvSpPr>
            <p:cNvPr id="282655" name="Text Box 31"/>
            <p:cNvSpPr txBox="1">
              <a:spLocks noChangeArrowheads="1"/>
            </p:cNvSpPr>
            <p:nvPr/>
          </p:nvSpPr>
          <p:spPr bwMode="auto">
            <a:xfrm>
              <a:off x="3208" y="3730"/>
              <a:ext cx="2216" cy="440"/>
            </a:xfrm>
            <a:prstGeom prst="rect">
              <a:avLst/>
            </a:prstGeom>
            <a:noFill/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>
              <a:lvl1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Beginner	</a:t>
              </a:r>
              <a:r>
                <a:rPr lang="da-DK" altLang="da-DK" sz="1800">
                  <a:latin typeface="Arial" charset="0"/>
                </a:rPr>
                <a:t>	</a:t>
              </a:r>
              <a:r>
                <a:rPr lang="da-DK" altLang="da-DK" sz="1800" noProof="1">
                  <a:latin typeface="Arial" charset="0"/>
                </a:rPr>
                <a:t>Experience</a:t>
              </a:r>
              <a:r>
                <a:rPr lang="da-DK" altLang="da-DK" sz="1800">
                  <a:latin typeface="Arial" charset="0"/>
                </a:rPr>
                <a:t>d ?</a:t>
              </a:r>
            </a:p>
            <a:p>
              <a:r>
                <a:rPr lang="da-DK" altLang="da-DK" sz="1800">
                  <a:latin typeface="Arial" charset="0"/>
                </a:rPr>
                <a:t>Mouse		Keyboard ?</a:t>
              </a:r>
              <a:endParaRPr lang="da-DK" altLang="da-DK" sz="1800" noProof="1">
                <a:latin typeface="Arial" charset="0"/>
              </a:endParaRPr>
            </a:p>
          </p:txBody>
        </p:sp>
        <p:sp>
          <p:nvSpPr>
            <p:cNvPr id="282656" name="Line 32"/>
            <p:cNvSpPr>
              <a:spLocks noChangeShapeType="1"/>
            </p:cNvSpPr>
            <p:nvPr/>
          </p:nvSpPr>
          <p:spPr bwMode="auto">
            <a:xfrm>
              <a:off x="4016" y="3870"/>
              <a:ext cx="3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82657" name="Line 33"/>
            <p:cNvSpPr>
              <a:spLocks noChangeShapeType="1"/>
            </p:cNvSpPr>
            <p:nvPr/>
          </p:nvSpPr>
          <p:spPr bwMode="auto">
            <a:xfrm>
              <a:off x="3872" y="4038"/>
              <a:ext cx="4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2658" name="Group 34"/>
          <p:cNvGrpSpPr>
            <a:grpSpLocks/>
          </p:cNvGrpSpPr>
          <p:nvPr/>
        </p:nvGrpSpPr>
        <p:grpSpPr bwMode="auto">
          <a:xfrm>
            <a:off x="882650" y="3914775"/>
            <a:ext cx="2692400" cy="2719388"/>
            <a:chOff x="556" y="2466"/>
            <a:chExt cx="1696" cy="1713"/>
          </a:xfrm>
        </p:grpSpPr>
        <p:pic>
          <p:nvPicPr>
            <p:cNvPr id="282659" name="Picture 3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" y="3714"/>
              <a:ext cx="1696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2660" name="Line 36"/>
            <p:cNvSpPr>
              <a:spLocks noChangeShapeType="1"/>
            </p:cNvSpPr>
            <p:nvPr/>
          </p:nvSpPr>
          <p:spPr bwMode="auto">
            <a:xfrm>
              <a:off x="1220" y="2466"/>
              <a:ext cx="172" cy="13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674" name="Group 2"/>
          <p:cNvGrpSpPr>
            <a:grpSpLocks/>
          </p:cNvGrpSpPr>
          <p:nvPr/>
        </p:nvGrpSpPr>
        <p:grpSpPr bwMode="auto">
          <a:xfrm>
            <a:off x="533400" y="3875088"/>
            <a:ext cx="5734050" cy="2657475"/>
            <a:chOff x="568" y="2275"/>
            <a:chExt cx="3612" cy="1674"/>
          </a:xfrm>
        </p:grpSpPr>
        <p:pic>
          <p:nvPicPr>
            <p:cNvPr id="2846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" y="2275"/>
              <a:ext cx="3612" cy="1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284676" name="Object 4"/>
            <p:cNvGraphicFramePr>
              <a:graphicFrameLocks noChangeAspect="1"/>
            </p:cNvGraphicFramePr>
            <p:nvPr/>
          </p:nvGraphicFramePr>
          <p:xfrm>
            <a:off x="987" y="2505"/>
            <a:ext cx="3088" cy="1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4693" name="Photo Editor Photo" r:id="rId5" imgW="5706272" imgH="2219635" progId="MSPhotoEd.3">
                    <p:embed/>
                  </p:oleObj>
                </mc:Choice>
                <mc:Fallback>
                  <p:oleObj name="Photo Editor Photo" r:id="rId5" imgW="5706272" imgH="2219635" progId="MSPhotoEd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7" y="2505"/>
                          <a:ext cx="3088" cy="12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4677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FC2F7BA8-5854-44AD-BE74-A71F8A78CBC6}" type="slidenum">
              <a:rPr lang="en-US" altLang="da-DK" sz="1600">
                <a:latin typeface="Arial" charset="0"/>
              </a:rPr>
              <a:pPr/>
              <a:t>31</a:t>
            </a:fld>
            <a:r>
              <a:rPr lang="en-US" altLang="da-DK" sz="1600">
                <a:latin typeface="Arial" charset="0"/>
              </a:rPr>
              <a:t>.  Tool-based mockup</a:t>
            </a:r>
          </a:p>
        </p:txBody>
      </p:sp>
      <p:pic>
        <p:nvPicPr>
          <p:cNvPr id="2846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8"/>
          <a:stretch>
            <a:fillRect/>
          </a:stretch>
        </p:blipFill>
        <p:spPr bwMode="auto">
          <a:xfrm>
            <a:off x="533400" y="638175"/>
            <a:ext cx="64865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46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870075"/>
            <a:ext cx="178117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468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0" y="3676650"/>
            <a:ext cx="1809750" cy="800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46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25" y="5033963"/>
            <a:ext cx="24288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4682" name="Text Box 10"/>
          <p:cNvSpPr txBox="1">
            <a:spLocks noChangeArrowheads="1"/>
          </p:cNvSpPr>
          <p:nvPr/>
        </p:nvSpPr>
        <p:spPr bwMode="auto">
          <a:xfrm>
            <a:off x="6972300" y="1549400"/>
            <a:ext cx="741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1400" noProof="1"/>
              <a:t>Menus</a:t>
            </a:r>
          </a:p>
        </p:txBody>
      </p:sp>
      <p:sp>
        <p:nvSpPr>
          <p:cNvPr id="284683" name="Text Box 11"/>
          <p:cNvSpPr txBox="1">
            <a:spLocks noChangeArrowheads="1"/>
          </p:cNvSpPr>
          <p:nvPr/>
        </p:nvSpPr>
        <p:spPr bwMode="auto">
          <a:xfrm>
            <a:off x="6626225" y="3346450"/>
            <a:ext cx="1519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1400" noProof="1"/>
              <a:t>Drop-down lists</a:t>
            </a:r>
          </a:p>
        </p:txBody>
      </p:sp>
      <p:sp>
        <p:nvSpPr>
          <p:cNvPr id="284684" name="Text Box 12"/>
          <p:cNvSpPr txBox="1">
            <a:spLocks noChangeArrowheads="1"/>
          </p:cNvSpPr>
          <p:nvPr/>
        </p:nvSpPr>
        <p:spPr bwMode="auto">
          <a:xfrm>
            <a:off x="6638925" y="4729163"/>
            <a:ext cx="1489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1400" noProof="1"/>
              <a:t>Message boxes</a:t>
            </a:r>
          </a:p>
        </p:txBody>
      </p:sp>
      <p:grpSp>
        <p:nvGrpSpPr>
          <p:cNvPr id="284685" name="Group 13"/>
          <p:cNvGrpSpPr>
            <a:grpSpLocks/>
          </p:cNvGrpSpPr>
          <p:nvPr/>
        </p:nvGrpSpPr>
        <p:grpSpPr bwMode="auto">
          <a:xfrm>
            <a:off x="533400" y="1219200"/>
            <a:ext cx="5314950" cy="2533650"/>
            <a:chOff x="568" y="402"/>
            <a:chExt cx="3348" cy="1596"/>
          </a:xfrm>
        </p:grpSpPr>
        <p:pic>
          <p:nvPicPr>
            <p:cNvPr id="284686" name="Picture 1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" y="402"/>
              <a:ext cx="3348" cy="1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284687" name="Object 15"/>
            <p:cNvGraphicFramePr>
              <a:graphicFrameLocks noChangeAspect="1"/>
            </p:cNvGraphicFramePr>
            <p:nvPr/>
          </p:nvGraphicFramePr>
          <p:xfrm>
            <a:off x="719" y="1167"/>
            <a:ext cx="3099" cy="7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4694" name="Photo Editor Photo" r:id="rId12" imgW="5714286" imgH="1343212" progId="MSPhotoEd.3">
                    <p:embed/>
                  </p:oleObj>
                </mc:Choice>
                <mc:Fallback>
                  <p:oleObj name="Photo Editor Photo" r:id="rId12" imgW="5714286" imgH="1343212" progId="MSPhotoEd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9" y="1167"/>
                          <a:ext cx="3099" cy="7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4688" name="AutoShape 16"/>
          <p:cNvSpPr>
            <a:spLocks noChangeArrowheads="1"/>
          </p:cNvSpPr>
          <p:nvPr/>
        </p:nvSpPr>
        <p:spPr bwMode="auto">
          <a:xfrm>
            <a:off x="6453188" y="371475"/>
            <a:ext cx="1900237" cy="550863"/>
          </a:xfrm>
          <a:prstGeom prst="wedgeRoundRectCallout">
            <a:avLst>
              <a:gd name="adj1" fmla="val -74227"/>
              <a:gd name="adj2" fmla="val 5057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Platform surprises: </a:t>
            </a:r>
          </a:p>
          <a:p>
            <a:r>
              <a:rPr lang="da-DK" altLang="da-DK" sz="1400"/>
              <a:t>Only main menus</a:t>
            </a:r>
            <a:endParaRPr lang="en-US" altLang="da-DK" sz="1400"/>
          </a:p>
        </p:txBody>
      </p:sp>
      <p:sp>
        <p:nvSpPr>
          <p:cNvPr id="284689" name="AutoShape 17"/>
          <p:cNvSpPr>
            <a:spLocks noChangeArrowheads="1"/>
          </p:cNvSpPr>
          <p:nvPr/>
        </p:nvSpPr>
        <p:spPr bwMode="auto">
          <a:xfrm>
            <a:off x="173038" y="2428875"/>
            <a:ext cx="1200150" cy="323850"/>
          </a:xfrm>
          <a:prstGeom prst="wedgeRoundRectCallout">
            <a:avLst>
              <a:gd name="adj1" fmla="val 23079"/>
              <a:gd name="adj2" fmla="val -22450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Name part ?</a:t>
            </a:r>
            <a:endParaRPr lang="en-US" altLang="da-DK" sz="1400"/>
          </a:p>
        </p:txBody>
      </p:sp>
      <p:sp>
        <p:nvSpPr>
          <p:cNvPr id="284690" name="AutoShape 18"/>
          <p:cNvSpPr>
            <a:spLocks noChangeArrowheads="1"/>
          </p:cNvSpPr>
          <p:nvPr/>
        </p:nvSpPr>
        <p:spPr bwMode="auto">
          <a:xfrm>
            <a:off x="4394200" y="1057275"/>
            <a:ext cx="1682750" cy="323850"/>
          </a:xfrm>
          <a:prstGeom prst="wedgeRoundRectCallout">
            <a:avLst>
              <a:gd name="adj1" fmla="val -46694"/>
              <a:gd name="adj2" fmla="val 10086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Two </a:t>
            </a:r>
            <a:r>
              <a:rPr lang="da-DK" altLang="da-DK" sz="1400" i="1"/>
              <a:t>Find</a:t>
            </a:r>
            <a:r>
              <a:rPr lang="da-DK" altLang="da-DK" sz="1400"/>
              <a:t> buttons</a:t>
            </a:r>
            <a:endParaRPr lang="en-US" altLang="da-DK" sz="1400"/>
          </a:p>
        </p:txBody>
      </p:sp>
      <p:sp>
        <p:nvSpPr>
          <p:cNvPr id="284691" name="AutoShape 19"/>
          <p:cNvSpPr>
            <a:spLocks noChangeArrowheads="1"/>
          </p:cNvSpPr>
          <p:nvPr/>
        </p:nvSpPr>
        <p:spPr bwMode="auto">
          <a:xfrm>
            <a:off x="1409700" y="3713163"/>
            <a:ext cx="2544763" cy="322262"/>
          </a:xfrm>
          <a:prstGeom prst="wedgeRoundRectCallout">
            <a:avLst>
              <a:gd name="adj1" fmla="val -45194"/>
              <a:gd name="adj2" fmla="val 14014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Earlier: Free from + Free to</a:t>
            </a:r>
            <a:endParaRPr lang="en-US" altLang="da-DK" sz="1400"/>
          </a:p>
        </p:txBody>
      </p:sp>
      <p:sp>
        <p:nvSpPr>
          <p:cNvPr id="284692" name="AutoShape 20"/>
          <p:cNvSpPr>
            <a:spLocks noChangeArrowheads="1"/>
          </p:cNvSpPr>
          <p:nvPr/>
        </p:nvSpPr>
        <p:spPr bwMode="auto">
          <a:xfrm>
            <a:off x="5521325" y="2649538"/>
            <a:ext cx="1217613" cy="323850"/>
          </a:xfrm>
          <a:prstGeom prst="wedgeRoundRectCallout">
            <a:avLst>
              <a:gd name="adj1" fmla="val -46699"/>
              <a:gd name="adj2" fmla="val 10098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State shown</a:t>
            </a:r>
            <a:endParaRPr lang="en-US" altLang="da-DK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8110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814044B3-BE10-49E6-8882-7027D99FDF82}" type="slidenum">
              <a:rPr lang="en-US" altLang="da-DK">
                <a:latin typeface="Arial" charset="0"/>
              </a:rPr>
              <a:pPr/>
              <a:t>32</a:t>
            </a:fld>
            <a:r>
              <a:rPr lang="en-US" altLang="da-DK">
                <a:latin typeface="Arial" charset="0"/>
              </a:rPr>
              <a:t>. </a:t>
            </a:r>
            <a:r>
              <a:rPr lang="da-DK" altLang="da-DK">
                <a:latin typeface="Arial" charset="0"/>
              </a:rPr>
              <a:t> </a:t>
            </a:r>
            <a:r>
              <a:rPr lang="en-US" altLang="da-DK">
                <a:latin typeface="Arial" charset="0"/>
              </a:rPr>
              <a:t>Virtual Window method - overview</a:t>
            </a:r>
          </a:p>
        </p:txBody>
      </p:sp>
      <p:sp>
        <p:nvSpPr>
          <p:cNvPr id="288771" name="Text Box 3"/>
          <p:cNvSpPr txBox="1">
            <a:spLocks noChangeArrowheads="1"/>
          </p:cNvSpPr>
          <p:nvPr/>
        </p:nvSpPr>
        <p:spPr bwMode="auto">
          <a:xfrm>
            <a:off x="903288" y="731838"/>
            <a:ext cx="1793875" cy="3952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Data model</a:t>
            </a:r>
          </a:p>
        </p:txBody>
      </p:sp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3343275" y="731838"/>
            <a:ext cx="2943225" cy="3952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Task descriptions</a:t>
            </a:r>
          </a:p>
        </p:txBody>
      </p:sp>
      <p:pic>
        <p:nvPicPr>
          <p:cNvPr id="2887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49554" r="7283" b="4724"/>
          <a:stretch>
            <a:fillRect/>
          </a:stretch>
        </p:blipFill>
        <p:spPr bwMode="auto">
          <a:xfrm>
            <a:off x="593725" y="1857375"/>
            <a:ext cx="1508125" cy="7810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887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8" b="51601"/>
          <a:stretch>
            <a:fillRect/>
          </a:stretch>
        </p:blipFill>
        <p:spPr bwMode="auto">
          <a:xfrm>
            <a:off x="1773238" y="2224088"/>
            <a:ext cx="838200" cy="82708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288775" name="Text Box 7"/>
          <p:cNvSpPr txBox="1">
            <a:spLocks noChangeArrowheads="1"/>
          </p:cNvSpPr>
          <p:nvPr/>
        </p:nvSpPr>
        <p:spPr bwMode="auto">
          <a:xfrm>
            <a:off x="736600" y="2593975"/>
            <a:ext cx="9572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b="0"/>
              <a:t>Virtual</a:t>
            </a:r>
          </a:p>
          <a:p>
            <a:pPr algn="l"/>
            <a:r>
              <a:rPr lang="da-DK" altLang="da-DK" sz="1600" b="0"/>
              <a:t>windows</a:t>
            </a:r>
            <a:endParaRPr lang="da-DK" altLang="da-DK" sz="1600" b="0" noProof="1"/>
          </a:p>
        </p:txBody>
      </p:sp>
      <p:sp>
        <p:nvSpPr>
          <p:cNvPr id="288776" name="Line 8"/>
          <p:cNvSpPr>
            <a:spLocks noChangeShapeType="1"/>
          </p:cNvSpPr>
          <p:nvPr/>
        </p:nvSpPr>
        <p:spPr bwMode="auto">
          <a:xfrm flipH="1">
            <a:off x="1485900" y="1127125"/>
            <a:ext cx="287338" cy="730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88777" name="Line 9"/>
          <p:cNvSpPr>
            <a:spLocks noChangeShapeType="1"/>
          </p:cNvSpPr>
          <p:nvPr/>
        </p:nvSpPr>
        <p:spPr bwMode="auto">
          <a:xfrm flipH="1">
            <a:off x="2247900" y="1127125"/>
            <a:ext cx="1382713" cy="901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88778" name="Group 10"/>
          <p:cNvGrpSpPr>
            <a:grpSpLocks/>
          </p:cNvGrpSpPr>
          <p:nvPr/>
        </p:nvGrpSpPr>
        <p:grpSpPr bwMode="auto">
          <a:xfrm>
            <a:off x="5353050" y="3902075"/>
            <a:ext cx="3206750" cy="1595438"/>
            <a:chOff x="3372" y="2458"/>
            <a:chExt cx="2020" cy="1005"/>
          </a:xfrm>
        </p:grpSpPr>
        <p:pic>
          <p:nvPicPr>
            <p:cNvPr id="288779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91" b="18741"/>
            <a:stretch>
              <a:fillRect/>
            </a:stretch>
          </p:blipFill>
          <p:spPr bwMode="auto">
            <a:xfrm>
              <a:off x="3966" y="2458"/>
              <a:ext cx="1426" cy="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</p:pic>
        <p:sp>
          <p:nvSpPr>
            <p:cNvPr id="288780" name="Text Box 12"/>
            <p:cNvSpPr txBox="1">
              <a:spLocks noChangeArrowheads="1"/>
            </p:cNvSpPr>
            <p:nvPr/>
          </p:nvSpPr>
          <p:spPr bwMode="auto">
            <a:xfrm>
              <a:off x="3996" y="3097"/>
              <a:ext cx="1338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r>
                <a:rPr lang="da-DK" altLang="da-DK" sz="1600" b="0"/>
                <a:t>Mockup</a:t>
              </a:r>
            </a:p>
            <a:p>
              <a:r>
                <a:rPr lang="da-DK" altLang="da-DK" sz="1600" b="0"/>
                <a:t>Functions visualized</a:t>
              </a:r>
              <a:endParaRPr lang="da-DK" altLang="da-DK" sz="1600" b="0" noProof="1"/>
            </a:p>
          </p:txBody>
        </p:sp>
        <p:sp>
          <p:nvSpPr>
            <p:cNvPr id="288781" name="Line 13"/>
            <p:cNvSpPr>
              <a:spLocks noChangeShapeType="1"/>
            </p:cNvSpPr>
            <p:nvPr/>
          </p:nvSpPr>
          <p:spPr bwMode="auto">
            <a:xfrm flipV="1">
              <a:off x="3372" y="3085"/>
              <a:ext cx="588" cy="3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8782" name="Group 14"/>
          <p:cNvGrpSpPr>
            <a:grpSpLocks/>
          </p:cNvGrpSpPr>
          <p:nvPr/>
        </p:nvGrpSpPr>
        <p:grpSpPr bwMode="auto">
          <a:xfrm>
            <a:off x="2476500" y="1127125"/>
            <a:ext cx="5334000" cy="5451475"/>
            <a:chOff x="1560" y="710"/>
            <a:chExt cx="3360" cy="3434"/>
          </a:xfrm>
        </p:grpSpPr>
        <p:pic>
          <p:nvPicPr>
            <p:cNvPr id="288783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75" t="49554" r="7283" b="4724"/>
            <a:stretch>
              <a:fillRect/>
            </a:stretch>
          </p:blipFill>
          <p:spPr bwMode="auto">
            <a:xfrm>
              <a:off x="2406" y="3125"/>
              <a:ext cx="950" cy="4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</p:pic>
        <p:sp>
          <p:nvSpPr>
            <p:cNvPr id="288784" name="Text Box 16"/>
            <p:cNvSpPr txBox="1">
              <a:spLocks noChangeArrowheads="1"/>
            </p:cNvSpPr>
            <p:nvPr/>
          </p:nvSpPr>
          <p:spPr bwMode="auto">
            <a:xfrm>
              <a:off x="2436" y="3653"/>
              <a:ext cx="82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sz="1600" b="0"/>
                <a:t>Open, Close</a:t>
              </a:r>
            </a:p>
            <a:p>
              <a:pPr algn="l"/>
              <a:r>
                <a:rPr lang="da-DK" altLang="da-DK" sz="1600" b="0"/>
                <a:t>Goto, Back</a:t>
              </a:r>
              <a:endParaRPr lang="da-DK" altLang="da-DK" sz="1600" b="0" noProof="1"/>
            </a:p>
          </p:txBody>
        </p:sp>
        <p:sp>
          <p:nvSpPr>
            <p:cNvPr id="288785" name="AutoShape 17"/>
            <p:cNvSpPr>
              <a:spLocks noChangeArrowheads="1"/>
            </p:cNvSpPr>
            <p:nvPr/>
          </p:nvSpPr>
          <p:spPr bwMode="auto">
            <a:xfrm>
              <a:off x="3551" y="3740"/>
              <a:ext cx="1369" cy="404"/>
            </a:xfrm>
            <a:prstGeom prst="wedgeRoundRectCallout">
              <a:avLst>
                <a:gd name="adj1" fmla="val -71546"/>
                <a:gd name="adj2" fmla="val -44060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sz="1600" b="0"/>
                <a:t>Navigation functions</a:t>
              </a:r>
            </a:p>
            <a:p>
              <a:pPr algn="l"/>
              <a:r>
                <a:rPr lang="da-DK" altLang="da-DK" sz="1600" b="0"/>
                <a:t>for a real screen</a:t>
              </a:r>
              <a:endParaRPr lang="da-DK" altLang="da-DK" sz="1600" b="0" noProof="1"/>
            </a:p>
          </p:txBody>
        </p:sp>
        <p:sp>
          <p:nvSpPr>
            <p:cNvPr id="288786" name="AutoShape 18"/>
            <p:cNvSpPr>
              <a:spLocks noChangeArrowheads="1"/>
            </p:cNvSpPr>
            <p:nvPr/>
          </p:nvSpPr>
          <p:spPr bwMode="auto">
            <a:xfrm>
              <a:off x="2358" y="3085"/>
              <a:ext cx="1014" cy="599"/>
            </a:xfrm>
            <a:prstGeom prst="roundRect">
              <a:avLst>
                <a:gd name="adj" fmla="val 6676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88787" name="Line 19"/>
            <p:cNvSpPr>
              <a:spLocks noChangeShapeType="1"/>
            </p:cNvSpPr>
            <p:nvPr/>
          </p:nvSpPr>
          <p:spPr bwMode="auto">
            <a:xfrm>
              <a:off x="1560" y="3216"/>
              <a:ext cx="751" cy="2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88788" name="Line 20"/>
            <p:cNvSpPr>
              <a:spLocks noChangeShapeType="1"/>
            </p:cNvSpPr>
            <p:nvPr/>
          </p:nvSpPr>
          <p:spPr bwMode="auto">
            <a:xfrm flipH="1">
              <a:off x="2785" y="710"/>
              <a:ext cx="0" cy="23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8789" name="Group 21"/>
          <p:cNvGrpSpPr>
            <a:grpSpLocks/>
          </p:cNvGrpSpPr>
          <p:nvPr/>
        </p:nvGrpSpPr>
        <p:grpSpPr bwMode="auto">
          <a:xfrm>
            <a:off x="6286500" y="1724025"/>
            <a:ext cx="2649538" cy="2160588"/>
            <a:chOff x="3960" y="1086"/>
            <a:chExt cx="1669" cy="1361"/>
          </a:xfrm>
        </p:grpSpPr>
        <p:pic>
          <p:nvPicPr>
            <p:cNvPr id="288790" name="Picture 2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" y="1086"/>
              <a:ext cx="1669" cy="8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8791" name="Line 23"/>
            <p:cNvSpPr>
              <a:spLocks noChangeShapeType="1"/>
            </p:cNvSpPr>
            <p:nvPr/>
          </p:nvSpPr>
          <p:spPr bwMode="auto">
            <a:xfrm flipV="1">
              <a:off x="4638" y="1922"/>
              <a:ext cx="0" cy="5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88792" name="Text Box 24"/>
            <p:cNvSpPr txBox="1">
              <a:spLocks noChangeArrowheads="1"/>
            </p:cNvSpPr>
            <p:nvPr/>
          </p:nvSpPr>
          <p:spPr bwMode="auto">
            <a:xfrm>
              <a:off x="4587" y="2096"/>
              <a:ext cx="99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r>
                <a:rPr lang="da-DK" altLang="da-DK" sz="1600" b="0"/>
                <a:t>Programming</a:t>
              </a:r>
              <a:endParaRPr lang="da-DK" altLang="da-DK" sz="1600" b="0" noProof="1"/>
            </a:p>
          </p:txBody>
        </p:sp>
      </p:grpSp>
      <p:grpSp>
        <p:nvGrpSpPr>
          <p:cNvPr id="288793" name="Group 25"/>
          <p:cNvGrpSpPr>
            <a:grpSpLocks/>
          </p:cNvGrpSpPr>
          <p:nvPr/>
        </p:nvGrpSpPr>
        <p:grpSpPr bwMode="auto">
          <a:xfrm>
            <a:off x="4929188" y="1127125"/>
            <a:ext cx="1624012" cy="3416300"/>
            <a:chOff x="3105" y="710"/>
            <a:chExt cx="1023" cy="2152"/>
          </a:xfrm>
        </p:grpSpPr>
        <p:sp>
          <p:nvSpPr>
            <p:cNvPr id="288794" name="Text Box 26"/>
            <p:cNvSpPr txBox="1">
              <a:spLocks noChangeArrowheads="1"/>
            </p:cNvSpPr>
            <p:nvPr/>
          </p:nvSpPr>
          <p:spPr bwMode="auto">
            <a:xfrm>
              <a:off x="3105" y="2198"/>
              <a:ext cx="735" cy="36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r>
                <a:rPr lang="da-DK" altLang="da-DK" sz="1600" b="0"/>
                <a:t>Usability testing</a:t>
              </a:r>
              <a:endParaRPr lang="da-DK" altLang="da-DK" sz="1600" b="0" noProof="1"/>
            </a:p>
          </p:txBody>
        </p:sp>
        <p:sp>
          <p:nvSpPr>
            <p:cNvPr id="288795" name="Freeform 27"/>
            <p:cNvSpPr>
              <a:spLocks/>
            </p:cNvSpPr>
            <p:nvPr/>
          </p:nvSpPr>
          <p:spPr bwMode="auto">
            <a:xfrm>
              <a:off x="3480" y="2142"/>
              <a:ext cx="648" cy="720"/>
            </a:xfrm>
            <a:custGeom>
              <a:avLst/>
              <a:gdLst>
                <a:gd name="T0" fmla="*/ 648 w 648"/>
                <a:gd name="T1" fmla="*/ 312 h 720"/>
                <a:gd name="T2" fmla="*/ 468 w 648"/>
                <a:gd name="T3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48" h="720">
                  <a:moveTo>
                    <a:pt x="648" y="312"/>
                  </a:moveTo>
                  <a:cubicBezTo>
                    <a:pt x="252" y="0"/>
                    <a:pt x="0" y="708"/>
                    <a:pt x="468" y="72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88796" name="Line 28"/>
            <p:cNvSpPr>
              <a:spLocks noChangeShapeType="1"/>
            </p:cNvSpPr>
            <p:nvPr/>
          </p:nvSpPr>
          <p:spPr bwMode="auto">
            <a:xfrm>
              <a:off x="3105" y="710"/>
              <a:ext cx="303" cy="14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8797" name="Group 29"/>
          <p:cNvGrpSpPr>
            <a:grpSpLocks/>
          </p:cNvGrpSpPr>
          <p:nvPr/>
        </p:nvGrpSpPr>
        <p:grpSpPr bwMode="auto">
          <a:xfrm>
            <a:off x="1768475" y="2408238"/>
            <a:ext cx="1527175" cy="1255712"/>
            <a:chOff x="1114" y="1517"/>
            <a:chExt cx="962" cy="791"/>
          </a:xfrm>
        </p:grpSpPr>
        <p:sp>
          <p:nvSpPr>
            <p:cNvPr id="288798" name="Text Box 30"/>
            <p:cNvSpPr txBox="1">
              <a:spLocks noChangeArrowheads="1"/>
            </p:cNvSpPr>
            <p:nvPr/>
          </p:nvSpPr>
          <p:spPr bwMode="auto">
            <a:xfrm>
              <a:off x="1114" y="1942"/>
              <a:ext cx="962" cy="36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r>
                <a:rPr lang="da-DK" altLang="da-DK" sz="1600" b="0"/>
                <a:t>Understand-ability testing</a:t>
              </a:r>
              <a:endParaRPr lang="da-DK" altLang="da-DK" sz="1600" b="0" noProof="1"/>
            </a:p>
          </p:txBody>
        </p:sp>
        <p:sp>
          <p:nvSpPr>
            <p:cNvPr id="288799" name="Freeform 31"/>
            <p:cNvSpPr>
              <a:spLocks/>
            </p:cNvSpPr>
            <p:nvPr/>
          </p:nvSpPr>
          <p:spPr bwMode="auto">
            <a:xfrm>
              <a:off x="1620" y="1517"/>
              <a:ext cx="384" cy="336"/>
            </a:xfrm>
            <a:custGeom>
              <a:avLst/>
              <a:gdLst>
                <a:gd name="T0" fmla="*/ 0 w 384"/>
                <a:gd name="T1" fmla="*/ 336 h 336"/>
                <a:gd name="T2" fmla="*/ 0 w 384"/>
                <a:gd name="T3" fmla="*/ 12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84" h="336">
                  <a:moveTo>
                    <a:pt x="0" y="336"/>
                  </a:moveTo>
                  <a:cubicBezTo>
                    <a:pt x="348" y="336"/>
                    <a:pt x="384" y="0"/>
                    <a:pt x="0" y="12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88800" name="Group 32"/>
          <p:cNvGrpSpPr>
            <a:grpSpLocks/>
          </p:cNvGrpSpPr>
          <p:nvPr/>
        </p:nvGrpSpPr>
        <p:grpSpPr bwMode="auto">
          <a:xfrm>
            <a:off x="476250" y="1133475"/>
            <a:ext cx="3543300" cy="5170488"/>
            <a:chOff x="300" y="714"/>
            <a:chExt cx="2232" cy="3257"/>
          </a:xfrm>
        </p:grpSpPr>
        <p:pic>
          <p:nvPicPr>
            <p:cNvPr id="288801" name="Picture 3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75" t="49554" r="7283" b="4724"/>
            <a:stretch>
              <a:fillRect/>
            </a:stretch>
          </p:blipFill>
          <p:spPr bwMode="auto">
            <a:xfrm>
              <a:off x="374" y="2435"/>
              <a:ext cx="950" cy="4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</p:pic>
        <p:pic>
          <p:nvPicPr>
            <p:cNvPr id="288802" name="Picture 3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28" b="51601"/>
            <a:stretch>
              <a:fillRect/>
            </a:stretch>
          </p:blipFill>
          <p:spPr bwMode="auto">
            <a:xfrm>
              <a:off x="1117" y="2666"/>
              <a:ext cx="528" cy="5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</p:pic>
        <p:sp>
          <p:nvSpPr>
            <p:cNvPr id="288803" name="Text Box 35"/>
            <p:cNvSpPr txBox="1">
              <a:spLocks noChangeArrowheads="1"/>
            </p:cNvSpPr>
            <p:nvPr/>
          </p:nvSpPr>
          <p:spPr bwMode="auto">
            <a:xfrm>
              <a:off x="300" y="2969"/>
              <a:ext cx="946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sz="1600" b="0"/>
                <a:t>Search, New</a:t>
              </a:r>
            </a:p>
            <a:p>
              <a:pPr algn="l"/>
              <a:r>
                <a:rPr lang="da-DK" altLang="da-DK" sz="1600" b="0"/>
                <a:t>Check in, Print</a:t>
              </a:r>
              <a:endParaRPr lang="da-DK" altLang="da-DK" sz="1600" b="0" noProof="1"/>
            </a:p>
          </p:txBody>
        </p:sp>
        <p:sp>
          <p:nvSpPr>
            <p:cNvPr id="288804" name="AutoShape 36"/>
            <p:cNvSpPr>
              <a:spLocks noChangeArrowheads="1"/>
            </p:cNvSpPr>
            <p:nvPr/>
          </p:nvSpPr>
          <p:spPr bwMode="auto">
            <a:xfrm>
              <a:off x="421" y="3567"/>
              <a:ext cx="1224" cy="404"/>
            </a:xfrm>
            <a:prstGeom prst="wedgeRoundRectCallout">
              <a:avLst>
                <a:gd name="adj1" fmla="val -29903"/>
                <a:gd name="adj2" fmla="val -114111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sz="1600" b="0"/>
                <a:t>Functions needed</a:t>
              </a:r>
            </a:p>
            <a:p>
              <a:pPr algn="l"/>
              <a:r>
                <a:rPr lang="da-DK" altLang="da-DK" sz="1600" b="0"/>
                <a:t>on a giant screen</a:t>
              </a:r>
              <a:endParaRPr lang="da-DK" altLang="da-DK" sz="1600" b="0" noProof="1"/>
            </a:p>
          </p:txBody>
        </p:sp>
        <p:sp>
          <p:nvSpPr>
            <p:cNvPr id="288805" name="Line 37"/>
            <p:cNvSpPr>
              <a:spLocks noChangeShapeType="1"/>
            </p:cNvSpPr>
            <p:nvPr/>
          </p:nvSpPr>
          <p:spPr bwMode="auto">
            <a:xfrm flipH="1">
              <a:off x="936" y="2000"/>
              <a:ext cx="0" cy="45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88806" name="Freeform 38"/>
            <p:cNvSpPr>
              <a:spLocks/>
            </p:cNvSpPr>
            <p:nvPr/>
          </p:nvSpPr>
          <p:spPr bwMode="auto">
            <a:xfrm>
              <a:off x="1656" y="714"/>
              <a:ext cx="876" cy="1920"/>
            </a:xfrm>
            <a:custGeom>
              <a:avLst/>
              <a:gdLst>
                <a:gd name="T0" fmla="*/ 876 w 876"/>
                <a:gd name="T1" fmla="*/ 0 h 1920"/>
                <a:gd name="T2" fmla="*/ 0 w 876"/>
                <a:gd name="T3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6" h="1920">
                  <a:moveTo>
                    <a:pt x="876" y="0"/>
                  </a:moveTo>
                  <a:cubicBezTo>
                    <a:pt x="852" y="1164"/>
                    <a:pt x="516" y="1548"/>
                    <a:pt x="0" y="192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8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8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8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8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 Box 2"/>
          <p:cNvSpPr txBox="1">
            <a:spLocks noChangeArrowheads="1"/>
          </p:cNvSpPr>
          <p:nvPr/>
        </p:nvSpPr>
        <p:spPr bwMode="auto">
          <a:xfrm>
            <a:off x="458788" y="727075"/>
            <a:ext cx="3948112" cy="38449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pPr algn="l"/>
            <a:r>
              <a:rPr lang="en-GB" altLang="da-DK"/>
              <a:t>Project examples - Web and GUI</a:t>
            </a:r>
          </a:p>
          <a:p>
            <a:pPr algn="l"/>
            <a:r>
              <a:rPr lang="en-GB" altLang="da-DK" sz="1600" b="0"/>
              <a:t>Professional sound measurement (B &amp; K)</a:t>
            </a:r>
          </a:p>
          <a:p>
            <a:pPr algn="l"/>
            <a:r>
              <a:rPr lang="en-GB" altLang="da-DK" sz="1600" b="0"/>
              <a:t>Intensive care (Daintel Hospital system)</a:t>
            </a:r>
          </a:p>
          <a:p>
            <a:pPr algn="l"/>
            <a:r>
              <a:rPr lang="en-GB" altLang="da-DK" sz="1600" b="0"/>
              <a:t>Classroom allocation (CBS)</a:t>
            </a:r>
          </a:p>
          <a:p>
            <a:pPr algn="l"/>
            <a:r>
              <a:rPr lang="en-GB" altLang="da-DK" sz="1600" b="0"/>
              <a:t>Support for newspaper production</a:t>
            </a:r>
          </a:p>
          <a:p>
            <a:pPr algn="l"/>
            <a:r>
              <a:rPr lang="en-GB" altLang="da-DK" sz="1600" b="0"/>
              <a:t>Monitoring mobile networks</a:t>
            </a:r>
          </a:p>
          <a:p>
            <a:pPr algn="l"/>
            <a:r>
              <a:rPr lang="en-GB" altLang="da-DK" sz="1600" b="0"/>
              <a:t>Hot-line support</a:t>
            </a:r>
          </a:p>
          <a:p>
            <a:pPr algn="l"/>
            <a:r>
              <a:rPr lang="en-GB" altLang="da-DK" sz="1600" b="0"/>
              <a:t>Call centre support</a:t>
            </a:r>
          </a:p>
          <a:p>
            <a:pPr algn="l"/>
            <a:r>
              <a:rPr lang="en-GB" altLang="da-DK" sz="1600" b="0"/>
              <a:t>Security management for buildings</a:t>
            </a:r>
          </a:p>
          <a:p>
            <a:pPr algn="l"/>
            <a:r>
              <a:rPr lang="en-GB" altLang="da-DK" sz="1600" b="0"/>
              <a:t>Course management and evaluation</a:t>
            </a:r>
          </a:p>
          <a:p>
            <a:pPr algn="l"/>
            <a:r>
              <a:rPr lang="en-GB" altLang="da-DK" sz="1600" b="0"/>
              <a:t>Car rental management</a:t>
            </a:r>
          </a:p>
          <a:p>
            <a:pPr algn="l"/>
            <a:r>
              <a:rPr lang="en-GB" altLang="da-DK" sz="1600" b="0"/>
              <a:t>Office cleaning management (on PDA)</a:t>
            </a:r>
          </a:p>
          <a:p>
            <a:pPr algn="l"/>
            <a:r>
              <a:rPr lang="en-GB" altLang="da-DK" sz="1600" b="0"/>
              <a:t>Maternity benefit - three parties - one VW</a:t>
            </a:r>
          </a:p>
          <a:p>
            <a:pPr algn="l"/>
            <a:r>
              <a:rPr lang="en-GB" altLang="da-DK" sz="1600" b="0"/>
              <a:t>Facebook for mobiles - from 36 to 10 VW</a:t>
            </a:r>
          </a:p>
          <a:p>
            <a:pPr algn="l"/>
            <a:r>
              <a:rPr lang="en-GB" altLang="da-DK" sz="1600" b="0"/>
              <a:t>. . .</a:t>
            </a:r>
          </a:p>
        </p:txBody>
      </p:sp>
      <p:sp>
        <p:nvSpPr>
          <p:cNvPr id="290819" name="Text Box 3"/>
          <p:cNvSpPr txBox="1">
            <a:spLocks noChangeArrowheads="1"/>
          </p:cNvSpPr>
          <p:nvPr/>
        </p:nvSpPr>
        <p:spPr bwMode="auto">
          <a:xfrm>
            <a:off x="4565650" y="727075"/>
            <a:ext cx="4194175" cy="21066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GB" altLang="da-DK" sz="1800">
                <a:latin typeface="Arial" charset="0"/>
              </a:rPr>
              <a:t>Advantages</a:t>
            </a:r>
          </a:p>
          <a:p>
            <a:r>
              <a:rPr lang="en-GB" altLang="da-DK" sz="1600" b="0">
                <a:latin typeface="Arial" charset="0"/>
              </a:rPr>
              <a:t>Easier to learn the system</a:t>
            </a:r>
          </a:p>
          <a:p>
            <a:r>
              <a:rPr lang="en-GB" altLang="da-DK" sz="1600" b="0">
                <a:latin typeface="Arial" charset="0"/>
              </a:rPr>
              <a:t>Efficient task support</a:t>
            </a:r>
          </a:p>
          <a:p>
            <a:r>
              <a:rPr lang="en-GB" altLang="da-DK" sz="1600" b="0">
                <a:latin typeface="Arial" charset="0"/>
              </a:rPr>
              <a:t>Fewer screens - less programming</a:t>
            </a:r>
          </a:p>
          <a:p>
            <a:r>
              <a:rPr lang="en-GB" altLang="da-DK" sz="1600" b="0">
                <a:latin typeface="Arial" charset="0"/>
              </a:rPr>
              <a:t>Less documentation</a:t>
            </a:r>
          </a:p>
          <a:p>
            <a:r>
              <a:rPr lang="en-GB" altLang="da-DK" sz="1600" b="0">
                <a:latin typeface="Arial" charset="0"/>
              </a:rPr>
              <a:t>Programming becomes fun</a:t>
            </a:r>
          </a:p>
          <a:p>
            <a:r>
              <a:rPr lang="en-GB" altLang="da-DK" sz="1600" b="0">
                <a:latin typeface="Arial" charset="0"/>
              </a:rPr>
              <a:t>	(the user interface is known up front)</a:t>
            </a:r>
          </a:p>
          <a:p>
            <a:r>
              <a:rPr lang="en-GB" altLang="da-DK" sz="1600" b="0">
                <a:latin typeface="Arial" charset="0"/>
              </a:rPr>
              <a:t>Product sells better</a:t>
            </a:r>
          </a:p>
        </p:txBody>
      </p:sp>
      <p:sp>
        <p:nvSpPr>
          <p:cNvPr id="290820" name="Text Box 4"/>
          <p:cNvSpPr txBox="1">
            <a:spLocks noChangeArrowheads="1"/>
          </p:cNvSpPr>
          <p:nvPr/>
        </p:nvSpPr>
        <p:spPr bwMode="auto">
          <a:xfrm>
            <a:off x="4565650" y="3051175"/>
            <a:ext cx="4194175" cy="1520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GB" altLang="da-DK" sz="1800">
                <a:latin typeface="Arial" charset="0"/>
              </a:rPr>
              <a:t>Failures</a:t>
            </a:r>
          </a:p>
          <a:p>
            <a:r>
              <a:rPr lang="en-GB" altLang="da-DK" sz="1600" b="0">
                <a:latin typeface="Arial" charset="0"/>
              </a:rPr>
              <a:t>We had to do it the traditional way</a:t>
            </a:r>
          </a:p>
          <a:p>
            <a:r>
              <a:rPr lang="en-GB" altLang="da-DK" sz="1600" b="0">
                <a:latin typeface="Arial" charset="0"/>
              </a:rPr>
              <a:t>Our manager designed the windows his way</a:t>
            </a:r>
          </a:p>
          <a:p>
            <a:r>
              <a:rPr lang="en-GB" altLang="da-DK" sz="1600" b="0">
                <a:latin typeface="Arial" charset="0"/>
              </a:rPr>
              <a:t>Usability test after programming</a:t>
            </a:r>
          </a:p>
          <a:p>
            <a:r>
              <a:rPr lang="en-GB" altLang="da-DK" sz="1600" b="0">
                <a:latin typeface="Arial" charset="0"/>
              </a:rPr>
              <a:t>Virtual windows - then step by step screens</a:t>
            </a:r>
          </a:p>
        </p:txBody>
      </p:sp>
      <p:sp>
        <p:nvSpPr>
          <p:cNvPr id="290821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8110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47C55831-11BA-4DEC-B71B-7250EE59644D}" type="slidenum">
              <a:rPr lang="en-US" altLang="da-DK">
                <a:latin typeface="Arial" charset="0"/>
              </a:rPr>
              <a:pPr/>
              <a:t>33</a:t>
            </a:fld>
            <a:r>
              <a:rPr lang="en-US" altLang="da-DK">
                <a:latin typeface="Arial" charset="0"/>
              </a:rPr>
              <a:t>.  </a:t>
            </a:r>
            <a:r>
              <a:rPr lang="da-DK" altLang="da-DK">
                <a:latin typeface="Arial" charset="0"/>
              </a:rPr>
              <a:t> </a:t>
            </a:r>
            <a:r>
              <a:rPr lang="en-US" altLang="da-DK">
                <a:latin typeface="Arial" charset="0"/>
              </a:rPr>
              <a:t>Experience with the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 animBg="1" autoUpdateAnimBg="0"/>
      <p:bldP spid="29082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/>
          <p:cNvSpPr txBox="1">
            <a:spLocks noChangeArrowheads="1"/>
          </p:cNvSpPr>
          <p:nvPr/>
        </p:nvSpPr>
        <p:spPr bwMode="auto">
          <a:xfrm>
            <a:off x="376238" y="927100"/>
            <a:ext cx="4767262" cy="54292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1500" indent="-5715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620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952500"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noProof="1">
                <a:latin typeface="Arial" charset="0"/>
              </a:rPr>
              <a:t>Examples:</a:t>
            </a:r>
            <a:endParaRPr lang="da-DK" altLang="da-DK" sz="1800" noProof="1">
              <a:latin typeface="Arial" charset="0"/>
            </a:endParaRPr>
          </a:p>
          <a:p>
            <a:r>
              <a:rPr lang="da-DK" altLang="da-DK" sz="1800" noProof="1">
                <a:latin typeface="Arial" charset="0"/>
              </a:rPr>
              <a:t>The system works as intended by the</a:t>
            </a:r>
          </a:p>
          <a:p>
            <a:r>
              <a:rPr lang="da-DK" altLang="da-DK" sz="1800" noProof="1">
                <a:latin typeface="Arial" charset="0"/>
              </a:rPr>
              <a:t>programmer, but the user:</a:t>
            </a:r>
          </a:p>
          <a:p>
            <a:endParaRPr lang="da-DK" altLang="da-DK" sz="1800" noProof="1">
              <a:latin typeface="Arial" charset="0"/>
            </a:endParaRPr>
          </a:p>
          <a:p>
            <a:r>
              <a:rPr lang="da-DK" altLang="da-DK" sz="1800" noProof="1">
                <a:latin typeface="Arial" charset="0"/>
              </a:rPr>
              <a:t>P1.	Cannot figure out how to start the search. </a:t>
            </a:r>
          </a:p>
          <a:p>
            <a:r>
              <a:rPr lang="da-DK" altLang="da-DK" sz="1800" noProof="1">
                <a:latin typeface="Arial" charset="0"/>
              </a:rPr>
              <a:t>	Finally finds out to use F10.</a:t>
            </a:r>
          </a:p>
          <a:p>
            <a:endParaRPr lang="da-DK" altLang="da-DK" sz="1800" noProof="1">
              <a:latin typeface="Arial" charset="0"/>
            </a:endParaRPr>
          </a:p>
          <a:p>
            <a:r>
              <a:rPr lang="da-DK" altLang="da-DK" sz="1800" noProof="1">
                <a:latin typeface="Arial" charset="0"/>
              </a:rPr>
              <a:t>P2. 	Believes he has completed the task, but forgot to push Update.</a:t>
            </a:r>
          </a:p>
          <a:p>
            <a:endParaRPr lang="da-DK" altLang="da-DK" sz="1800" noProof="1">
              <a:latin typeface="Arial" charset="0"/>
            </a:endParaRPr>
          </a:p>
          <a:p>
            <a:r>
              <a:rPr lang="da-DK" altLang="da-DK" sz="1800" noProof="1">
                <a:latin typeface="Arial" charset="0"/>
              </a:rPr>
              <a:t>P3. 	Sees the discount code field, but cannot figure out which code to use.</a:t>
            </a:r>
          </a:p>
          <a:p>
            <a:endParaRPr lang="da-DK" altLang="da-DK" sz="1800" noProof="1">
              <a:latin typeface="Arial" charset="0"/>
            </a:endParaRPr>
          </a:p>
          <a:p>
            <a:r>
              <a:rPr lang="da-DK" altLang="da-DK" sz="1800" noProof="1">
                <a:latin typeface="Arial" charset="0"/>
              </a:rPr>
              <a:t>P4. 	Says it is crazy to use six screens to fill in ten fields.</a:t>
            </a:r>
          </a:p>
          <a:p>
            <a:endParaRPr lang="da-DK" altLang="da-DK" sz="1800" noProof="1">
              <a:latin typeface="Arial" charset="0"/>
            </a:endParaRPr>
          </a:p>
          <a:p>
            <a:r>
              <a:rPr lang="da-DK" altLang="da-DK" sz="1800" noProof="1">
                <a:latin typeface="Arial" charset="0"/>
              </a:rPr>
              <a:t>P5.	Wants to print a list of discount codes, but the system cannot do it.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10947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A4B38204-4C34-4E04-9DAE-D70C58AC30B7}" type="slidenum">
              <a:rPr lang="en-US" altLang="da-DK">
                <a:latin typeface="Arial" charset="0"/>
              </a:rPr>
              <a:pPr/>
              <a:t>4</a:t>
            </a:fld>
            <a:r>
              <a:rPr lang="en-US" altLang="da-DK">
                <a:latin typeface="Arial" charset="0"/>
              </a:rPr>
              <a:t>. Usability problems</a:t>
            </a:r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5424488" y="917575"/>
            <a:ext cx="3541712" cy="543877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85750" indent="-285750"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62000"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952500"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Severity classes:</a:t>
            </a:r>
          </a:p>
          <a:p>
            <a:pPr>
              <a:spcBef>
                <a:spcPct val="50000"/>
              </a:spcBef>
            </a:pPr>
            <a:r>
              <a:rPr lang="en-US" altLang="da-DK" sz="1800">
                <a:latin typeface="Arial" charset="0"/>
              </a:rPr>
              <a:t>1	Missing functionality</a:t>
            </a:r>
            <a:r>
              <a:rPr lang="da-DK" altLang="da-DK" sz="1800">
                <a:latin typeface="Arial" charset="0"/>
              </a:rPr>
              <a:t> or bug</a:t>
            </a:r>
            <a:endParaRPr lang="en-US" altLang="da-DK" sz="180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altLang="da-DK" sz="1800">
                <a:latin typeface="Arial" charset="0"/>
              </a:rPr>
              <a:t>2	Task failure</a:t>
            </a:r>
          </a:p>
          <a:p>
            <a:pPr>
              <a:spcBef>
                <a:spcPct val="50000"/>
              </a:spcBef>
            </a:pPr>
            <a:r>
              <a:rPr lang="en-US" altLang="da-DK" sz="1800">
                <a:latin typeface="Arial" charset="0"/>
              </a:rPr>
              <a:t>3	</a:t>
            </a:r>
            <a:r>
              <a:rPr lang="da-DK" altLang="da-DK" sz="1800">
                <a:latin typeface="Arial" charset="0"/>
              </a:rPr>
              <a:t>Cumbersome</a:t>
            </a:r>
            <a:endParaRPr lang="en-US" altLang="da-DK" sz="180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altLang="da-DK" sz="1800">
                <a:latin typeface="Arial" charset="0"/>
              </a:rPr>
              <a:t>4	Medium problem (succeeds after long time)</a:t>
            </a:r>
          </a:p>
          <a:p>
            <a:pPr>
              <a:spcBef>
                <a:spcPct val="50000"/>
              </a:spcBef>
            </a:pPr>
            <a:r>
              <a:rPr lang="en-US" altLang="da-DK" sz="1800">
                <a:latin typeface="Arial" charset="0"/>
              </a:rPr>
              <a:t>5	Minor problem (succeeds after short time)</a:t>
            </a:r>
            <a:endParaRPr lang="da-DK" altLang="da-DK" sz="180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da-DK" altLang="da-DK" sz="180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altLang="da-DK" sz="1800">
                <a:latin typeface="Arial" charset="0"/>
              </a:rPr>
              <a:t>Critical problem =</a:t>
            </a:r>
          </a:p>
          <a:p>
            <a:r>
              <a:rPr lang="en-US" altLang="da-DK" sz="1800">
                <a:latin typeface="Arial" charset="0"/>
              </a:rPr>
              <a:t>	Missing functionality, task failure, or cumbersome</a:t>
            </a:r>
          </a:p>
          <a:p>
            <a:r>
              <a:rPr lang="en-US" altLang="da-DK" sz="1800">
                <a:latin typeface="Arial" charset="0"/>
              </a:rPr>
              <a:t>	- to many users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/>
          <p:cNvSpPr txBox="1">
            <a:spLocks noChangeArrowheads="1"/>
          </p:cNvSpPr>
          <p:nvPr/>
        </p:nvSpPr>
        <p:spPr bwMode="auto">
          <a:xfrm>
            <a:off x="579438" y="730250"/>
            <a:ext cx="2749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Purpose:</a:t>
            </a:r>
          </a:p>
          <a:p>
            <a:r>
              <a:rPr lang="en-US" altLang="da-DK" sz="1800">
                <a:latin typeface="Arial" charset="0"/>
              </a:rPr>
              <a:t>Find usability problems</a:t>
            </a:r>
          </a:p>
        </p:txBody>
      </p:sp>
      <p:sp>
        <p:nvSpPr>
          <p:cNvPr id="212995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F89BEC2C-1ACE-4591-AFD5-692526C6546C}" type="slidenum">
              <a:rPr lang="en-US" altLang="da-DK">
                <a:latin typeface="Arial" charset="0"/>
              </a:rPr>
              <a:pPr/>
              <a:t>5</a:t>
            </a:fld>
            <a:r>
              <a:rPr lang="en-US" altLang="da-DK">
                <a:latin typeface="Arial" charset="0"/>
              </a:rPr>
              <a:t>.  Usability test - think aloud</a:t>
            </a:r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3284538" y="3625850"/>
            <a:ext cx="1652587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User</a:t>
            </a:r>
          </a:p>
          <a:p>
            <a:r>
              <a:rPr lang="en-US" altLang="da-DK" sz="1600">
                <a:latin typeface="Arial" charset="0"/>
              </a:rPr>
              <a:t>Performs tasks</a:t>
            </a:r>
          </a:p>
          <a:p>
            <a:r>
              <a:rPr lang="en-US" altLang="da-DK" sz="1600">
                <a:latin typeface="Arial" charset="0"/>
              </a:rPr>
              <a:t>Thinks aloud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12997" name="Text Box 5"/>
          <p:cNvSpPr txBox="1">
            <a:spLocks noChangeArrowheads="1"/>
          </p:cNvSpPr>
          <p:nvPr/>
        </p:nvSpPr>
        <p:spPr bwMode="auto">
          <a:xfrm>
            <a:off x="6188075" y="2770188"/>
            <a:ext cx="1966913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Logkeeper</a:t>
            </a:r>
          </a:p>
          <a:p>
            <a:r>
              <a:rPr lang="en-US" altLang="da-DK" sz="1600">
                <a:latin typeface="Arial" charset="0"/>
              </a:rPr>
              <a:t>Listens</a:t>
            </a:r>
          </a:p>
          <a:p>
            <a:r>
              <a:rPr lang="en-US" altLang="da-DK" sz="1600">
                <a:latin typeface="Arial" charset="0"/>
              </a:rPr>
              <a:t>Records problems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12998" name="Text Box 6"/>
          <p:cNvSpPr txBox="1">
            <a:spLocks noChangeArrowheads="1"/>
          </p:cNvSpPr>
          <p:nvPr/>
        </p:nvSpPr>
        <p:spPr bwMode="auto">
          <a:xfrm>
            <a:off x="1166813" y="2624138"/>
            <a:ext cx="1717675" cy="11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Facilitator</a:t>
            </a:r>
          </a:p>
          <a:p>
            <a:r>
              <a:rPr lang="en-US" altLang="da-DK" sz="1600">
                <a:latin typeface="Arial" charset="0"/>
              </a:rPr>
              <a:t>Presents tasks</a:t>
            </a:r>
          </a:p>
          <a:p>
            <a:r>
              <a:rPr lang="en-US" altLang="da-DK" sz="1600">
                <a:latin typeface="Arial" charset="0"/>
              </a:rPr>
              <a:t>Listens</a:t>
            </a:r>
          </a:p>
          <a:p>
            <a:r>
              <a:rPr lang="en-US" altLang="da-DK" sz="1600">
                <a:latin typeface="Arial" charset="0"/>
              </a:rPr>
              <a:t>Asks as needed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12999" name="AutoShape 7"/>
          <p:cNvSpPr>
            <a:spLocks noChangeArrowheads="1"/>
          </p:cNvSpPr>
          <p:nvPr/>
        </p:nvSpPr>
        <p:spPr bwMode="auto">
          <a:xfrm>
            <a:off x="4021138" y="1331913"/>
            <a:ext cx="1271587" cy="609600"/>
          </a:xfrm>
          <a:prstGeom prst="wedgeRoundRectCallout">
            <a:avLst>
              <a:gd name="adj1" fmla="val -48500"/>
              <a:gd name="adj2" fmla="val 78907"/>
              <a:gd name="adj3" fmla="val 16667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36000" rIns="72000" bIns="36000">
            <a:spAutoFit/>
          </a:bodyPr>
          <a:lstStyle/>
          <a:p>
            <a:pPr algn="l"/>
            <a:r>
              <a:rPr lang="en-US" altLang="da-DK" sz="1600"/>
              <a:t>I try this </a:t>
            </a:r>
          </a:p>
          <a:p>
            <a:pPr algn="l"/>
            <a:r>
              <a:rPr lang="en-US" altLang="da-DK" sz="1600"/>
              <a:t>because ...</a:t>
            </a:r>
          </a:p>
        </p:txBody>
      </p:sp>
      <p:sp>
        <p:nvSpPr>
          <p:cNvPr id="213000" name="AutoShape 8"/>
          <p:cNvSpPr>
            <a:spLocks noChangeArrowheads="1"/>
          </p:cNvSpPr>
          <p:nvPr/>
        </p:nvSpPr>
        <p:spPr bwMode="auto">
          <a:xfrm>
            <a:off x="6264275" y="1330325"/>
            <a:ext cx="1890713" cy="758825"/>
          </a:xfrm>
          <a:prstGeom prst="cloudCallout">
            <a:avLst>
              <a:gd name="adj1" fmla="val -63435"/>
              <a:gd name="adj2" fmla="val 73431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da-DK" sz="1600"/>
              <a:t>User doesn’t</a:t>
            </a:r>
          </a:p>
          <a:p>
            <a:pPr algn="l"/>
            <a:r>
              <a:rPr lang="en-US" altLang="da-DK" sz="1600"/>
              <a:t>notice ...</a:t>
            </a:r>
          </a:p>
        </p:txBody>
      </p:sp>
      <p:sp>
        <p:nvSpPr>
          <p:cNvPr id="213001" name="Freeform 9"/>
          <p:cNvSpPr>
            <a:spLocks noChangeAspect="1"/>
          </p:cNvSpPr>
          <p:nvPr/>
        </p:nvSpPr>
        <p:spPr bwMode="auto">
          <a:xfrm>
            <a:off x="2740025" y="2238375"/>
            <a:ext cx="3360738" cy="1074738"/>
          </a:xfrm>
          <a:custGeom>
            <a:avLst/>
            <a:gdLst>
              <a:gd name="T0" fmla="*/ 570 w 1764"/>
              <a:gd name="T1" fmla="*/ 0 h 564"/>
              <a:gd name="T2" fmla="*/ 0 w 1764"/>
              <a:gd name="T3" fmla="*/ 156 h 564"/>
              <a:gd name="T4" fmla="*/ 1244 w 1764"/>
              <a:gd name="T5" fmla="*/ 564 h 564"/>
              <a:gd name="T6" fmla="*/ 1764 w 1764"/>
              <a:gd name="T7" fmla="*/ 286 h 564"/>
              <a:gd name="T8" fmla="*/ 570 w 1764"/>
              <a:gd name="T9" fmla="*/ 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4" h="564">
                <a:moveTo>
                  <a:pt x="570" y="0"/>
                </a:moveTo>
                <a:lnTo>
                  <a:pt x="0" y="156"/>
                </a:lnTo>
                <a:lnTo>
                  <a:pt x="1244" y="564"/>
                </a:lnTo>
                <a:lnTo>
                  <a:pt x="1764" y="286"/>
                </a:lnTo>
                <a:lnTo>
                  <a:pt x="570" y="0"/>
                </a:lnTo>
                <a:close/>
              </a:path>
            </a:pathLst>
          </a:custGeom>
          <a:solidFill>
            <a:srgbClr val="FFFFCC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02" name="Freeform 10" descr="Dark downward diagonal"/>
          <p:cNvSpPr>
            <a:spLocks noChangeAspect="1"/>
          </p:cNvSpPr>
          <p:nvPr/>
        </p:nvSpPr>
        <p:spPr bwMode="auto">
          <a:xfrm>
            <a:off x="3575050" y="2624138"/>
            <a:ext cx="1152525" cy="368300"/>
          </a:xfrm>
          <a:custGeom>
            <a:avLst/>
            <a:gdLst>
              <a:gd name="T0" fmla="*/ 336 w 1200"/>
              <a:gd name="T1" fmla="*/ 0 h 384"/>
              <a:gd name="T2" fmla="*/ 0 w 1200"/>
              <a:gd name="T3" fmla="*/ 120 h 384"/>
              <a:gd name="T4" fmla="*/ 840 w 1200"/>
              <a:gd name="T5" fmla="*/ 384 h 384"/>
              <a:gd name="T6" fmla="*/ 1200 w 1200"/>
              <a:gd name="T7" fmla="*/ 240 h 384"/>
              <a:gd name="T8" fmla="*/ 336 w 1200"/>
              <a:gd name="T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0" h="384">
                <a:moveTo>
                  <a:pt x="336" y="0"/>
                </a:moveTo>
                <a:lnTo>
                  <a:pt x="0" y="120"/>
                </a:lnTo>
                <a:lnTo>
                  <a:pt x="840" y="384"/>
                </a:lnTo>
                <a:lnTo>
                  <a:pt x="1200" y="240"/>
                </a:lnTo>
                <a:lnTo>
                  <a:pt x="336" y="0"/>
                </a:lnTo>
                <a:close/>
              </a:path>
            </a:pathLst>
          </a:custGeom>
          <a:pattFill prst="dkDnDiag">
            <a:fgClr>
              <a:srgbClr val="000000"/>
            </a:fgClr>
            <a:bgClr>
              <a:srgbClr val="FFFFFF"/>
            </a:bgClr>
          </a:patt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03" name="Freeform 11"/>
          <p:cNvSpPr>
            <a:spLocks noChangeAspect="1"/>
          </p:cNvSpPr>
          <p:nvPr/>
        </p:nvSpPr>
        <p:spPr bwMode="auto">
          <a:xfrm>
            <a:off x="4191000" y="2070100"/>
            <a:ext cx="893763" cy="696913"/>
          </a:xfrm>
          <a:custGeom>
            <a:avLst/>
            <a:gdLst>
              <a:gd name="T0" fmla="*/ 0 w 930"/>
              <a:gd name="T1" fmla="*/ 36 h 726"/>
              <a:gd name="T2" fmla="*/ 366 w 930"/>
              <a:gd name="T3" fmla="*/ 0 h 726"/>
              <a:gd name="T4" fmla="*/ 517 w 930"/>
              <a:gd name="T5" fmla="*/ 18 h 726"/>
              <a:gd name="T6" fmla="*/ 843 w 930"/>
              <a:gd name="T7" fmla="*/ 102 h 726"/>
              <a:gd name="T8" fmla="*/ 918 w 930"/>
              <a:gd name="T9" fmla="*/ 204 h 726"/>
              <a:gd name="T10" fmla="*/ 930 w 930"/>
              <a:gd name="T11" fmla="*/ 456 h 726"/>
              <a:gd name="T12" fmla="*/ 882 w 930"/>
              <a:gd name="T13" fmla="*/ 576 h 726"/>
              <a:gd name="T14" fmla="*/ 567 w 930"/>
              <a:gd name="T15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0" h="726">
                <a:moveTo>
                  <a:pt x="0" y="36"/>
                </a:moveTo>
                <a:cubicBezTo>
                  <a:pt x="61" y="30"/>
                  <a:pt x="366" y="0"/>
                  <a:pt x="366" y="0"/>
                </a:cubicBezTo>
                <a:cubicBezTo>
                  <a:pt x="421" y="0"/>
                  <a:pt x="467" y="0"/>
                  <a:pt x="517" y="18"/>
                </a:cubicBezTo>
                <a:lnTo>
                  <a:pt x="843" y="102"/>
                </a:lnTo>
                <a:cubicBezTo>
                  <a:pt x="893" y="126"/>
                  <a:pt x="913" y="144"/>
                  <a:pt x="918" y="204"/>
                </a:cubicBezTo>
                <a:lnTo>
                  <a:pt x="930" y="456"/>
                </a:lnTo>
                <a:cubicBezTo>
                  <a:pt x="920" y="504"/>
                  <a:pt x="912" y="546"/>
                  <a:pt x="882" y="576"/>
                </a:cubicBezTo>
                <a:lnTo>
                  <a:pt x="567" y="726"/>
                </a:lnTo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04" name="Freeform 12"/>
          <p:cNvSpPr>
            <a:spLocks noChangeAspect="1"/>
          </p:cNvSpPr>
          <p:nvPr/>
        </p:nvSpPr>
        <p:spPr bwMode="auto">
          <a:xfrm>
            <a:off x="4122738" y="2109788"/>
            <a:ext cx="596900" cy="635000"/>
          </a:xfrm>
          <a:custGeom>
            <a:avLst/>
            <a:gdLst>
              <a:gd name="T0" fmla="*/ 17 w 654"/>
              <a:gd name="T1" fmla="*/ 390 h 696"/>
              <a:gd name="T2" fmla="*/ 7 w 654"/>
              <a:gd name="T3" fmla="*/ 90 h 696"/>
              <a:gd name="T4" fmla="*/ 92 w 654"/>
              <a:gd name="T5" fmla="*/ 6 h 696"/>
              <a:gd name="T6" fmla="*/ 591 w 654"/>
              <a:gd name="T7" fmla="*/ 114 h 696"/>
              <a:gd name="T8" fmla="*/ 654 w 654"/>
              <a:gd name="T9" fmla="*/ 246 h 696"/>
              <a:gd name="T10" fmla="*/ 654 w 654"/>
              <a:gd name="T11" fmla="*/ 594 h 696"/>
              <a:gd name="T12" fmla="*/ 589 w 654"/>
              <a:gd name="T13" fmla="*/ 696 h 696"/>
              <a:gd name="T14" fmla="*/ 75 w 654"/>
              <a:gd name="T15" fmla="*/ 546 h 696"/>
              <a:gd name="T16" fmla="*/ 17 w 654"/>
              <a:gd name="T17" fmla="*/ 39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4" h="696">
                <a:moveTo>
                  <a:pt x="17" y="390"/>
                </a:moveTo>
                <a:lnTo>
                  <a:pt x="7" y="90"/>
                </a:lnTo>
                <a:cubicBezTo>
                  <a:pt x="16" y="16"/>
                  <a:pt x="32" y="0"/>
                  <a:pt x="92" y="6"/>
                </a:cubicBezTo>
                <a:lnTo>
                  <a:pt x="591" y="114"/>
                </a:lnTo>
                <a:cubicBezTo>
                  <a:pt x="651" y="143"/>
                  <a:pt x="649" y="180"/>
                  <a:pt x="654" y="246"/>
                </a:cubicBezTo>
                <a:lnTo>
                  <a:pt x="654" y="594"/>
                </a:lnTo>
                <a:cubicBezTo>
                  <a:pt x="644" y="666"/>
                  <a:pt x="639" y="690"/>
                  <a:pt x="589" y="696"/>
                </a:cubicBezTo>
                <a:lnTo>
                  <a:pt x="75" y="546"/>
                </a:lnTo>
                <a:cubicBezTo>
                  <a:pt x="0" y="522"/>
                  <a:pt x="20" y="468"/>
                  <a:pt x="17" y="390"/>
                </a:cubicBezTo>
                <a:close/>
              </a:path>
            </a:pathLst>
          </a:custGeom>
          <a:solidFill>
            <a:srgbClr val="FFFFFF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13005" name="Group 13"/>
          <p:cNvGrpSpPr>
            <a:grpSpLocks noChangeAspect="1"/>
          </p:cNvGrpSpPr>
          <p:nvPr/>
        </p:nvGrpSpPr>
        <p:grpSpPr bwMode="auto">
          <a:xfrm>
            <a:off x="4826000" y="2181225"/>
            <a:ext cx="1362075" cy="1717675"/>
            <a:chOff x="4065" y="954"/>
            <a:chExt cx="715" cy="901"/>
          </a:xfrm>
        </p:grpSpPr>
        <p:sp>
          <p:nvSpPr>
            <p:cNvPr id="213006" name="Freeform 14"/>
            <p:cNvSpPr>
              <a:spLocks noChangeAspect="1"/>
            </p:cNvSpPr>
            <p:nvPr/>
          </p:nvSpPr>
          <p:spPr bwMode="auto">
            <a:xfrm>
              <a:off x="4065" y="1264"/>
              <a:ext cx="428" cy="169"/>
            </a:xfrm>
            <a:custGeom>
              <a:avLst/>
              <a:gdLst>
                <a:gd name="T0" fmla="*/ 159 w 435"/>
                <a:gd name="T1" fmla="*/ 0 h 171"/>
                <a:gd name="T2" fmla="*/ 0 w 435"/>
                <a:gd name="T3" fmla="*/ 85 h 171"/>
                <a:gd name="T4" fmla="*/ 274 w 435"/>
                <a:gd name="T5" fmla="*/ 171 h 171"/>
                <a:gd name="T6" fmla="*/ 435 w 435"/>
                <a:gd name="T7" fmla="*/ 84 h 171"/>
                <a:gd name="T8" fmla="*/ 159 w 435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171">
                  <a:moveTo>
                    <a:pt x="159" y="0"/>
                  </a:moveTo>
                  <a:lnTo>
                    <a:pt x="0" y="85"/>
                  </a:lnTo>
                  <a:lnTo>
                    <a:pt x="274" y="171"/>
                  </a:lnTo>
                  <a:lnTo>
                    <a:pt x="435" y="8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07" name="Freeform 15"/>
            <p:cNvSpPr>
              <a:spLocks noChangeAspect="1"/>
            </p:cNvSpPr>
            <p:nvPr/>
          </p:nvSpPr>
          <p:spPr bwMode="auto">
            <a:xfrm>
              <a:off x="4135" y="1377"/>
              <a:ext cx="121" cy="98"/>
            </a:xfrm>
            <a:custGeom>
              <a:avLst/>
              <a:gdLst>
                <a:gd name="T0" fmla="*/ 73 w 123"/>
                <a:gd name="T1" fmla="*/ 20 h 99"/>
                <a:gd name="T2" fmla="*/ 33 w 123"/>
                <a:gd name="T3" fmla="*/ 6 h 99"/>
                <a:gd name="T4" fmla="*/ 19 w 123"/>
                <a:gd name="T5" fmla="*/ 68 h 99"/>
                <a:gd name="T6" fmla="*/ 98 w 123"/>
                <a:gd name="T7" fmla="*/ 99 h 99"/>
                <a:gd name="T8" fmla="*/ 123 w 123"/>
                <a:gd name="T9" fmla="*/ 44 h 99"/>
                <a:gd name="T10" fmla="*/ 83 w 123"/>
                <a:gd name="T11" fmla="*/ 0 h 99"/>
                <a:gd name="T12" fmla="*/ 73 w 123"/>
                <a:gd name="T13" fmla="*/ 2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9">
                  <a:moveTo>
                    <a:pt x="73" y="20"/>
                  </a:moveTo>
                  <a:cubicBezTo>
                    <a:pt x="52" y="20"/>
                    <a:pt x="61" y="18"/>
                    <a:pt x="33" y="6"/>
                  </a:cubicBezTo>
                  <a:cubicBezTo>
                    <a:pt x="23" y="17"/>
                    <a:pt x="0" y="39"/>
                    <a:pt x="19" y="68"/>
                  </a:cubicBezTo>
                  <a:cubicBezTo>
                    <a:pt x="58" y="90"/>
                    <a:pt x="50" y="91"/>
                    <a:pt x="98" y="99"/>
                  </a:cubicBezTo>
                  <a:cubicBezTo>
                    <a:pt x="112" y="81"/>
                    <a:pt x="115" y="71"/>
                    <a:pt x="123" y="44"/>
                  </a:cubicBezTo>
                  <a:cubicBezTo>
                    <a:pt x="121" y="32"/>
                    <a:pt x="97" y="26"/>
                    <a:pt x="83" y="0"/>
                  </a:cubicBezTo>
                  <a:cubicBezTo>
                    <a:pt x="73" y="10"/>
                    <a:pt x="75" y="16"/>
                    <a:pt x="73" y="20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08" name="Freeform 16"/>
            <p:cNvSpPr>
              <a:spLocks noChangeAspect="1"/>
            </p:cNvSpPr>
            <p:nvPr/>
          </p:nvSpPr>
          <p:spPr bwMode="auto">
            <a:xfrm>
              <a:off x="4415" y="972"/>
              <a:ext cx="210" cy="290"/>
            </a:xfrm>
            <a:custGeom>
              <a:avLst/>
              <a:gdLst>
                <a:gd name="T0" fmla="*/ 250 w 280"/>
                <a:gd name="T1" fmla="*/ 52 h 334"/>
                <a:gd name="T2" fmla="*/ 253 w 280"/>
                <a:gd name="T3" fmla="*/ 186 h 334"/>
                <a:gd name="T4" fmla="*/ 206 w 280"/>
                <a:gd name="T5" fmla="*/ 298 h 334"/>
                <a:gd name="T6" fmla="*/ 107 w 280"/>
                <a:gd name="T7" fmla="*/ 326 h 334"/>
                <a:gd name="T8" fmla="*/ 42 w 280"/>
                <a:gd name="T9" fmla="*/ 250 h 334"/>
                <a:gd name="T10" fmla="*/ 61 w 280"/>
                <a:gd name="T11" fmla="*/ 40 h 334"/>
                <a:gd name="T12" fmla="*/ 250 w 280"/>
                <a:gd name="T13" fmla="*/ 5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334">
                  <a:moveTo>
                    <a:pt x="250" y="52"/>
                  </a:moveTo>
                  <a:cubicBezTo>
                    <a:pt x="280" y="79"/>
                    <a:pt x="280" y="159"/>
                    <a:pt x="253" y="186"/>
                  </a:cubicBezTo>
                  <a:cubicBezTo>
                    <a:pt x="220" y="220"/>
                    <a:pt x="240" y="289"/>
                    <a:pt x="206" y="298"/>
                  </a:cubicBezTo>
                  <a:cubicBezTo>
                    <a:pt x="181" y="322"/>
                    <a:pt x="134" y="334"/>
                    <a:pt x="107" y="326"/>
                  </a:cubicBezTo>
                  <a:cubicBezTo>
                    <a:pt x="107" y="278"/>
                    <a:pt x="62" y="293"/>
                    <a:pt x="42" y="250"/>
                  </a:cubicBezTo>
                  <a:cubicBezTo>
                    <a:pt x="24" y="205"/>
                    <a:pt x="0" y="112"/>
                    <a:pt x="61" y="40"/>
                  </a:cubicBezTo>
                  <a:cubicBezTo>
                    <a:pt x="95" y="2"/>
                    <a:pt x="191" y="0"/>
                    <a:pt x="250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09" name="Freeform 17"/>
            <p:cNvSpPr>
              <a:spLocks noChangeAspect="1"/>
            </p:cNvSpPr>
            <p:nvPr/>
          </p:nvSpPr>
          <p:spPr bwMode="auto">
            <a:xfrm>
              <a:off x="4282" y="1259"/>
              <a:ext cx="110" cy="74"/>
            </a:xfrm>
            <a:custGeom>
              <a:avLst/>
              <a:gdLst>
                <a:gd name="T0" fmla="*/ 46 w 112"/>
                <a:gd name="T1" fmla="*/ 52 h 75"/>
                <a:gd name="T2" fmla="*/ 0 w 112"/>
                <a:gd name="T3" fmla="*/ 38 h 75"/>
                <a:gd name="T4" fmla="*/ 60 w 112"/>
                <a:gd name="T5" fmla="*/ 8 h 75"/>
                <a:gd name="T6" fmla="*/ 112 w 112"/>
                <a:gd name="T7" fmla="*/ 19 h 75"/>
                <a:gd name="T8" fmla="*/ 90 w 112"/>
                <a:gd name="T9" fmla="*/ 75 h 75"/>
                <a:gd name="T10" fmla="*/ 16 w 112"/>
                <a:gd name="T11" fmla="*/ 64 h 75"/>
                <a:gd name="T12" fmla="*/ 46 w 112"/>
                <a:gd name="T13" fmla="*/ 5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75">
                  <a:moveTo>
                    <a:pt x="46" y="52"/>
                  </a:moveTo>
                  <a:cubicBezTo>
                    <a:pt x="31" y="37"/>
                    <a:pt x="28" y="49"/>
                    <a:pt x="0" y="38"/>
                  </a:cubicBezTo>
                  <a:cubicBezTo>
                    <a:pt x="1" y="23"/>
                    <a:pt x="26" y="15"/>
                    <a:pt x="60" y="8"/>
                  </a:cubicBezTo>
                  <a:cubicBezTo>
                    <a:pt x="90" y="12"/>
                    <a:pt x="66" y="0"/>
                    <a:pt x="112" y="19"/>
                  </a:cubicBezTo>
                  <a:cubicBezTo>
                    <a:pt x="109" y="41"/>
                    <a:pt x="104" y="50"/>
                    <a:pt x="90" y="75"/>
                  </a:cubicBezTo>
                  <a:cubicBezTo>
                    <a:pt x="68" y="66"/>
                    <a:pt x="44" y="55"/>
                    <a:pt x="16" y="64"/>
                  </a:cubicBezTo>
                  <a:cubicBezTo>
                    <a:pt x="16" y="49"/>
                    <a:pt x="44" y="57"/>
                    <a:pt x="46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10" name="Freeform 18"/>
            <p:cNvSpPr>
              <a:spLocks noChangeAspect="1"/>
            </p:cNvSpPr>
            <p:nvPr/>
          </p:nvSpPr>
          <p:spPr bwMode="auto">
            <a:xfrm>
              <a:off x="4366" y="1277"/>
              <a:ext cx="219" cy="105"/>
            </a:xfrm>
            <a:custGeom>
              <a:avLst/>
              <a:gdLst>
                <a:gd name="T0" fmla="*/ 222 w 222"/>
                <a:gd name="T1" fmla="*/ 93 h 107"/>
                <a:gd name="T2" fmla="*/ 129 w 222"/>
                <a:gd name="T3" fmla="*/ 101 h 107"/>
                <a:gd name="T4" fmla="*/ 2 w 222"/>
                <a:gd name="T5" fmla="*/ 56 h 107"/>
                <a:gd name="T6" fmla="*/ 30 w 222"/>
                <a:gd name="T7" fmla="*/ 0 h 107"/>
                <a:gd name="T8" fmla="*/ 137 w 222"/>
                <a:gd name="T9" fmla="*/ 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07">
                  <a:moveTo>
                    <a:pt x="222" y="93"/>
                  </a:moveTo>
                  <a:cubicBezTo>
                    <a:pt x="207" y="94"/>
                    <a:pt x="166" y="107"/>
                    <a:pt x="129" y="101"/>
                  </a:cubicBezTo>
                  <a:cubicBezTo>
                    <a:pt x="85" y="95"/>
                    <a:pt x="45" y="90"/>
                    <a:pt x="2" y="56"/>
                  </a:cubicBezTo>
                  <a:cubicBezTo>
                    <a:pt x="8" y="22"/>
                    <a:pt x="0" y="15"/>
                    <a:pt x="30" y="0"/>
                  </a:cubicBezTo>
                  <a:cubicBezTo>
                    <a:pt x="93" y="18"/>
                    <a:pt x="118" y="3"/>
                    <a:pt x="137" y="9"/>
                  </a:cubicBezTo>
                </a:path>
              </a:pathLst>
            </a:custGeom>
            <a:solidFill>
              <a:schemeClr val="accent2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11" name="Freeform 19"/>
            <p:cNvSpPr>
              <a:spLocks noChangeAspect="1"/>
            </p:cNvSpPr>
            <p:nvPr/>
          </p:nvSpPr>
          <p:spPr bwMode="auto">
            <a:xfrm>
              <a:off x="4221" y="1199"/>
              <a:ext cx="559" cy="656"/>
            </a:xfrm>
            <a:custGeom>
              <a:avLst/>
              <a:gdLst>
                <a:gd name="T0" fmla="*/ 7 w 568"/>
                <a:gd name="T1" fmla="*/ 448 h 666"/>
                <a:gd name="T2" fmla="*/ 249 w 568"/>
                <a:gd name="T3" fmla="*/ 414 h 666"/>
                <a:gd name="T4" fmla="*/ 249 w 568"/>
                <a:gd name="T5" fmla="*/ 302 h 666"/>
                <a:gd name="T6" fmla="*/ 270 w 568"/>
                <a:gd name="T7" fmla="*/ 213 h 666"/>
                <a:gd name="T8" fmla="*/ 234 w 568"/>
                <a:gd name="T9" fmla="*/ 350 h 666"/>
                <a:gd name="T10" fmla="*/ 141 w 568"/>
                <a:gd name="T11" fmla="*/ 358 h 666"/>
                <a:gd name="T12" fmla="*/ 0 w 568"/>
                <a:gd name="T13" fmla="*/ 281 h 666"/>
                <a:gd name="T14" fmla="*/ 36 w 568"/>
                <a:gd name="T15" fmla="*/ 231 h 666"/>
                <a:gd name="T16" fmla="*/ 149 w 568"/>
                <a:gd name="T17" fmla="*/ 266 h 666"/>
                <a:gd name="T18" fmla="*/ 192 w 568"/>
                <a:gd name="T19" fmla="*/ 121 h 666"/>
                <a:gd name="T20" fmla="*/ 258 w 568"/>
                <a:gd name="T21" fmla="*/ 47 h 666"/>
                <a:gd name="T22" fmla="*/ 470 w 568"/>
                <a:gd name="T23" fmla="*/ 60 h 666"/>
                <a:gd name="T24" fmla="*/ 494 w 568"/>
                <a:gd name="T25" fmla="*/ 324 h 666"/>
                <a:gd name="T26" fmla="*/ 518 w 568"/>
                <a:gd name="T27" fmla="*/ 573 h 666"/>
                <a:gd name="T28" fmla="*/ 128 w 568"/>
                <a:gd name="T29" fmla="*/ 626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8" h="666">
                  <a:moveTo>
                    <a:pt x="7" y="448"/>
                  </a:moveTo>
                  <a:cubicBezTo>
                    <a:pt x="48" y="442"/>
                    <a:pt x="209" y="438"/>
                    <a:pt x="249" y="414"/>
                  </a:cubicBezTo>
                  <a:cubicBezTo>
                    <a:pt x="290" y="390"/>
                    <a:pt x="246" y="335"/>
                    <a:pt x="249" y="302"/>
                  </a:cubicBezTo>
                  <a:cubicBezTo>
                    <a:pt x="253" y="268"/>
                    <a:pt x="272" y="205"/>
                    <a:pt x="270" y="213"/>
                  </a:cubicBezTo>
                  <a:cubicBezTo>
                    <a:pt x="263" y="269"/>
                    <a:pt x="256" y="326"/>
                    <a:pt x="234" y="350"/>
                  </a:cubicBezTo>
                  <a:cubicBezTo>
                    <a:pt x="212" y="373"/>
                    <a:pt x="180" y="370"/>
                    <a:pt x="141" y="358"/>
                  </a:cubicBezTo>
                  <a:cubicBezTo>
                    <a:pt x="97" y="352"/>
                    <a:pt x="43" y="315"/>
                    <a:pt x="0" y="281"/>
                  </a:cubicBezTo>
                  <a:cubicBezTo>
                    <a:pt x="6" y="247"/>
                    <a:pt x="6" y="246"/>
                    <a:pt x="36" y="231"/>
                  </a:cubicBezTo>
                  <a:cubicBezTo>
                    <a:pt x="99" y="249"/>
                    <a:pt x="112" y="294"/>
                    <a:pt x="149" y="266"/>
                  </a:cubicBezTo>
                  <a:cubicBezTo>
                    <a:pt x="188" y="238"/>
                    <a:pt x="172" y="158"/>
                    <a:pt x="192" y="121"/>
                  </a:cubicBezTo>
                  <a:cubicBezTo>
                    <a:pt x="211" y="81"/>
                    <a:pt x="214" y="72"/>
                    <a:pt x="258" y="47"/>
                  </a:cubicBezTo>
                  <a:cubicBezTo>
                    <a:pt x="298" y="26"/>
                    <a:pt x="413" y="0"/>
                    <a:pt x="470" y="60"/>
                  </a:cubicBezTo>
                  <a:cubicBezTo>
                    <a:pt x="486" y="128"/>
                    <a:pt x="486" y="239"/>
                    <a:pt x="494" y="324"/>
                  </a:cubicBezTo>
                  <a:cubicBezTo>
                    <a:pt x="502" y="409"/>
                    <a:pt x="568" y="488"/>
                    <a:pt x="518" y="573"/>
                  </a:cubicBezTo>
                  <a:cubicBezTo>
                    <a:pt x="461" y="666"/>
                    <a:pt x="197" y="615"/>
                    <a:pt x="128" y="626"/>
                  </a:cubicBez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12" name="Freeform 20"/>
            <p:cNvSpPr>
              <a:spLocks noChangeAspect="1"/>
            </p:cNvSpPr>
            <p:nvPr/>
          </p:nvSpPr>
          <p:spPr bwMode="auto">
            <a:xfrm>
              <a:off x="4264" y="1275"/>
              <a:ext cx="89" cy="49"/>
            </a:xfrm>
            <a:custGeom>
              <a:avLst/>
              <a:gdLst>
                <a:gd name="T0" fmla="*/ 0 w 90"/>
                <a:gd name="T1" fmla="*/ 50 h 50"/>
                <a:gd name="T2" fmla="*/ 90 w 90"/>
                <a:gd name="T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" h="50">
                  <a:moveTo>
                    <a:pt x="0" y="50"/>
                  </a:moveTo>
                  <a:lnTo>
                    <a:pt x="9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13" name="Freeform 21"/>
            <p:cNvSpPr>
              <a:spLocks noChangeAspect="1"/>
            </p:cNvSpPr>
            <p:nvPr/>
          </p:nvSpPr>
          <p:spPr bwMode="auto">
            <a:xfrm>
              <a:off x="4399" y="954"/>
              <a:ext cx="264" cy="258"/>
            </a:xfrm>
            <a:custGeom>
              <a:avLst/>
              <a:gdLst>
                <a:gd name="T0" fmla="*/ 254 w 303"/>
                <a:gd name="T1" fmla="*/ 48 h 296"/>
                <a:gd name="T2" fmla="*/ 293 w 303"/>
                <a:gd name="T3" fmla="*/ 132 h 296"/>
                <a:gd name="T4" fmla="*/ 281 w 303"/>
                <a:gd name="T5" fmla="*/ 267 h 296"/>
                <a:gd name="T6" fmla="*/ 182 w 303"/>
                <a:gd name="T7" fmla="*/ 282 h 296"/>
                <a:gd name="T8" fmla="*/ 110 w 303"/>
                <a:gd name="T9" fmla="*/ 282 h 296"/>
                <a:gd name="T10" fmla="*/ 53 w 303"/>
                <a:gd name="T11" fmla="*/ 189 h 296"/>
                <a:gd name="T12" fmla="*/ 2 w 303"/>
                <a:gd name="T13" fmla="*/ 165 h 296"/>
                <a:gd name="T14" fmla="*/ 44 w 303"/>
                <a:gd name="T15" fmla="*/ 51 h 296"/>
                <a:gd name="T16" fmla="*/ 143 w 303"/>
                <a:gd name="T17" fmla="*/ 3 h 296"/>
                <a:gd name="T18" fmla="*/ 209 w 303"/>
                <a:gd name="T19" fmla="*/ 12 h 296"/>
                <a:gd name="T20" fmla="*/ 254 w 303"/>
                <a:gd name="T21" fmla="*/ 4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3" h="296">
                  <a:moveTo>
                    <a:pt x="254" y="48"/>
                  </a:moveTo>
                  <a:cubicBezTo>
                    <a:pt x="268" y="64"/>
                    <a:pt x="286" y="107"/>
                    <a:pt x="293" y="132"/>
                  </a:cubicBezTo>
                  <a:cubicBezTo>
                    <a:pt x="297" y="161"/>
                    <a:pt x="303" y="244"/>
                    <a:pt x="281" y="267"/>
                  </a:cubicBezTo>
                  <a:cubicBezTo>
                    <a:pt x="262" y="296"/>
                    <a:pt x="193" y="282"/>
                    <a:pt x="182" y="282"/>
                  </a:cubicBezTo>
                  <a:cubicBezTo>
                    <a:pt x="151" y="288"/>
                    <a:pt x="129" y="292"/>
                    <a:pt x="110" y="282"/>
                  </a:cubicBezTo>
                  <a:cubicBezTo>
                    <a:pt x="80" y="249"/>
                    <a:pt x="91" y="214"/>
                    <a:pt x="53" y="189"/>
                  </a:cubicBezTo>
                  <a:cubicBezTo>
                    <a:pt x="41" y="171"/>
                    <a:pt x="19" y="176"/>
                    <a:pt x="2" y="165"/>
                  </a:cubicBezTo>
                  <a:cubicBezTo>
                    <a:pt x="0" y="142"/>
                    <a:pt x="21" y="78"/>
                    <a:pt x="44" y="51"/>
                  </a:cubicBezTo>
                  <a:cubicBezTo>
                    <a:pt x="70" y="25"/>
                    <a:pt x="108" y="9"/>
                    <a:pt x="143" y="3"/>
                  </a:cubicBezTo>
                  <a:cubicBezTo>
                    <a:pt x="170" y="0"/>
                    <a:pt x="189" y="5"/>
                    <a:pt x="209" y="12"/>
                  </a:cubicBezTo>
                  <a:lnTo>
                    <a:pt x="254" y="48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213014" name="Freeform 22"/>
          <p:cNvSpPr>
            <a:spLocks noChangeAspect="1"/>
          </p:cNvSpPr>
          <p:nvPr/>
        </p:nvSpPr>
        <p:spPr bwMode="auto">
          <a:xfrm>
            <a:off x="3340100" y="2563813"/>
            <a:ext cx="209550" cy="147637"/>
          </a:xfrm>
          <a:custGeom>
            <a:avLst/>
            <a:gdLst>
              <a:gd name="T0" fmla="*/ 51 w 110"/>
              <a:gd name="T1" fmla="*/ 3 h 77"/>
              <a:gd name="T2" fmla="*/ 87 w 110"/>
              <a:gd name="T3" fmla="*/ 9 h 77"/>
              <a:gd name="T4" fmla="*/ 97 w 110"/>
              <a:gd name="T5" fmla="*/ 63 h 77"/>
              <a:gd name="T6" fmla="*/ 24 w 110"/>
              <a:gd name="T7" fmla="*/ 77 h 77"/>
              <a:gd name="T8" fmla="*/ 0 w 110"/>
              <a:gd name="T9" fmla="*/ 25 h 77"/>
              <a:gd name="T10" fmla="*/ 51 w 110"/>
              <a:gd name="T11" fmla="*/ 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0" h="77">
                <a:moveTo>
                  <a:pt x="51" y="3"/>
                </a:moveTo>
                <a:cubicBezTo>
                  <a:pt x="68" y="3"/>
                  <a:pt x="79" y="0"/>
                  <a:pt x="87" y="9"/>
                </a:cubicBezTo>
                <a:cubicBezTo>
                  <a:pt x="95" y="18"/>
                  <a:pt x="110" y="57"/>
                  <a:pt x="97" y="63"/>
                </a:cubicBezTo>
                <a:cubicBezTo>
                  <a:pt x="66" y="63"/>
                  <a:pt x="64" y="70"/>
                  <a:pt x="24" y="77"/>
                </a:cubicBezTo>
                <a:cubicBezTo>
                  <a:pt x="12" y="62"/>
                  <a:pt x="7" y="46"/>
                  <a:pt x="0" y="25"/>
                </a:cubicBezTo>
                <a:cubicBezTo>
                  <a:pt x="24" y="18"/>
                  <a:pt x="13" y="3"/>
                  <a:pt x="51" y="3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15" name="Freeform 23"/>
          <p:cNvSpPr>
            <a:spLocks noChangeAspect="1"/>
          </p:cNvSpPr>
          <p:nvPr/>
        </p:nvSpPr>
        <p:spPr bwMode="auto">
          <a:xfrm>
            <a:off x="2757488" y="1758950"/>
            <a:ext cx="371475" cy="482600"/>
          </a:xfrm>
          <a:custGeom>
            <a:avLst/>
            <a:gdLst>
              <a:gd name="T0" fmla="*/ 22 w 195"/>
              <a:gd name="T1" fmla="*/ 48 h 253"/>
              <a:gd name="T2" fmla="*/ 20 w 195"/>
              <a:gd name="T3" fmla="*/ 148 h 253"/>
              <a:gd name="T4" fmla="*/ 55 w 195"/>
              <a:gd name="T5" fmla="*/ 230 h 253"/>
              <a:gd name="T6" fmla="*/ 128 w 195"/>
              <a:gd name="T7" fmla="*/ 250 h 253"/>
              <a:gd name="T8" fmla="*/ 163 w 195"/>
              <a:gd name="T9" fmla="*/ 214 h 253"/>
              <a:gd name="T10" fmla="*/ 195 w 195"/>
              <a:gd name="T11" fmla="*/ 144 h 253"/>
              <a:gd name="T12" fmla="*/ 161 w 195"/>
              <a:gd name="T13" fmla="*/ 40 h 253"/>
              <a:gd name="T14" fmla="*/ 22 w 195"/>
              <a:gd name="T15" fmla="*/ 4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5" h="253">
                <a:moveTo>
                  <a:pt x="22" y="48"/>
                </a:moveTo>
                <a:cubicBezTo>
                  <a:pt x="0" y="69"/>
                  <a:pt x="0" y="128"/>
                  <a:pt x="20" y="148"/>
                </a:cubicBezTo>
                <a:cubicBezTo>
                  <a:pt x="44" y="172"/>
                  <a:pt x="29" y="223"/>
                  <a:pt x="55" y="230"/>
                </a:cubicBezTo>
                <a:cubicBezTo>
                  <a:pt x="73" y="247"/>
                  <a:pt x="110" y="253"/>
                  <a:pt x="128" y="250"/>
                </a:cubicBezTo>
                <a:cubicBezTo>
                  <a:pt x="128" y="215"/>
                  <a:pt x="138" y="219"/>
                  <a:pt x="163" y="214"/>
                </a:cubicBezTo>
                <a:cubicBezTo>
                  <a:pt x="189" y="207"/>
                  <a:pt x="185" y="176"/>
                  <a:pt x="195" y="144"/>
                </a:cubicBezTo>
                <a:cubicBezTo>
                  <a:pt x="183" y="110"/>
                  <a:pt x="195" y="69"/>
                  <a:pt x="161" y="40"/>
                </a:cubicBezTo>
                <a:cubicBezTo>
                  <a:pt x="109" y="0"/>
                  <a:pt x="65" y="11"/>
                  <a:pt x="22" y="48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16" name="Freeform 24"/>
          <p:cNvSpPr>
            <a:spLocks noChangeAspect="1"/>
          </p:cNvSpPr>
          <p:nvPr/>
        </p:nvSpPr>
        <p:spPr bwMode="auto">
          <a:xfrm>
            <a:off x="3200400" y="2424113"/>
            <a:ext cx="190500" cy="123825"/>
          </a:xfrm>
          <a:custGeom>
            <a:avLst/>
            <a:gdLst>
              <a:gd name="T0" fmla="*/ 64 w 100"/>
              <a:gd name="T1" fmla="*/ 49 h 65"/>
              <a:gd name="T2" fmla="*/ 80 w 100"/>
              <a:gd name="T3" fmla="*/ 41 h 65"/>
              <a:gd name="T4" fmla="*/ 94 w 100"/>
              <a:gd name="T5" fmla="*/ 32 h 65"/>
              <a:gd name="T6" fmla="*/ 44 w 100"/>
              <a:gd name="T7" fmla="*/ 7 h 65"/>
              <a:gd name="T8" fmla="*/ 0 w 100"/>
              <a:gd name="T9" fmla="*/ 16 h 65"/>
              <a:gd name="T10" fmla="*/ 18 w 100"/>
              <a:gd name="T11" fmla="*/ 63 h 65"/>
              <a:gd name="T12" fmla="*/ 82 w 100"/>
              <a:gd name="T13" fmla="*/ 65 h 65"/>
              <a:gd name="T14" fmla="*/ 64 w 100"/>
              <a:gd name="T15" fmla="*/ 4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" h="65">
                <a:moveTo>
                  <a:pt x="64" y="49"/>
                </a:moveTo>
                <a:cubicBezTo>
                  <a:pt x="63" y="44"/>
                  <a:pt x="75" y="44"/>
                  <a:pt x="80" y="41"/>
                </a:cubicBezTo>
                <a:cubicBezTo>
                  <a:pt x="85" y="38"/>
                  <a:pt x="100" y="38"/>
                  <a:pt x="94" y="32"/>
                </a:cubicBezTo>
                <a:cubicBezTo>
                  <a:pt x="93" y="19"/>
                  <a:pt x="72" y="13"/>
                  <a:pt x="44" y="7"/>
                </a:cubicBezTo>
                <a:cubicBezTo>
                  <a:pt x="18" y="10"/>
                  <a:pt x="39" y="0"/>
                  <a:pt x="0" y="16"/>
                </a:cubicBezTo>
                <a:cubicBezTo>
                  <a:pt x="3" y="34"/>
                  <a:pt x="7" y="42"/>
                  <a:pt x="18" y="63"/>
                </a:cubicBezTo>
                <a:cubicBezTo>
                  <a:pt x="37" y="55"/>
                  <a:pt x="58" y="63"/>
                  <a:pt x="82" y="65"/>
                </a:cubicBezTo>
                <a:cubicBezTo>
                  <a:pt x="82" y="52"/>
                  <a:pt x="66" y="53"/>
                  <a:pt x="64" y="49"/>
                </a:cubicBezTo>
                <a:close/>
              </a:path>
            </a:pathLst>
          </a:custGeom>
          <a:solidFill>
            <a:srgbClr val="FFCC66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17" name="Freeform 25"/>
          <p:cNvSpPr>
            <a:spLocks noChangeAspect="1"/>
          </p:cNvSpPr>
          <p:nvPr/>
        </p:nvSpPr>
        <p:spPr bwMode="auto">
          <a:xfrm>
            <a:off x="2889250" y="2452688"/>
            <a:ext cx="354013" cy="171450"/>
          </a:xfrm>
          <a:custGeom>
            <a:avLst/>
            <a:gdLst>
              <a:gd name="T0" fmla="*/ 0 w 186"/>
              <a:gd name="T1" fmla="*/ 78 h 90"/>
              <a:gd name="T2" fmla="*/ 78 w 186"/>
              <a:gd name="T3" fmla="*/ 85 h 90"/>
              <a:gd name="T4" fmla="*/ 184 w 186"/>
              <a:gd name="T5" fmla="*/ 47 h 90"/>
              <a:gd name="T6" fmla="*/ 161 w 186"/>
              <a:gd name="T7" fmla="*/ 0 h 90"/>
              <a:gd name="T8" fmla="*/ 71 w 186"/>
              <a:gd name="T9" fmla="*/ 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90">
                <a:moveTo>
                  <a:pt x="0" y="78"/>
                </a:moveTo>
                <a:cubicBezTo>
                  <a:pt x="13" y="79"/>
                  <a:pt x="47" y="90"/>
                  <a:pt x="78" y="85"/>
                </a:cubicBezTo>
                <a:cubicBezTo>
                  <a:pt x="115" y="80"/>
                  <a:pt x="138" y="62"/>
                  <a:pt x="184" y="47"/>
                </a:cubicBezTo>
                <a:cubicBezTo>
                  <a:pt x="179" y="19"/>
                  <a:pt x="186" y="13"/>
                  <a:pt x="161" y="0"/>
                </a:cubicBezTo>
                <a:cubicBezTo>
                  <a:pt x="114" y="0"/>
                  <a:pt x="87" y="3"/>
                  <a:pt x="71" y="8"/>
                </a:cubicBezTo>
              </a:path>
            </a:pathLst>
          </a:custGeom>
          <a:solidFill>
            <a:srgbClr val="808080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18" name="Freeform 26"/>
          <p:cNvSpPr>
            <a:spLocks noChangeAspect="1"/>
          </p:cNvSpPr>
          <p:nvPr/>
        </p:nvSpPr>
        <p:spPr bwMode="auto">
          <a:xfrm>
            <a:off x="2625725" y="2128838"/>
            <a:ext cx="836613" cy="1089025"/>
          </a:xfrm>
          <a:custGeom>
            <a:avLst/>
            <a:gdLst>
              <a:gd name="T0" fmla="*/ 439 w 439"/>
              <a:gd name="T1" fmla="*/ 384 h 572"/>
              <a:gd name="T2" fmla="*/ 312 w 439"/>
              <a:gd name="T3" fmla="*/ 362 h 572"/>
              <a:gd name="T4" fmla="*/ 248 w 439"/>
              <a:gd name="T5" fmla="*/ 326 h 572"/>
              <a:gd name="T6" fmla="*/ 410 w 439"/>
              <a:gd name="T7" fmla="*/ 314 h 572"/>
              <a:gd name="T8" fmla="*/ 382 w 439"/>
              <a:gd name="T9" fmla="*/ 250 h 572"/>
              <a:gd name="T10" fmla="*/ 280 w 439"/>
              <a:gd name="T11" fmla="*/ 236 h 572"/>
              <a:gd name="T12" fmla="*/ 244 w 439"/>
              <a:gd name="T13" fmla="*/ 122 h 572"/>
              <a:gd name="T14" fmla="*/ 212 w 439"/>
              <a:gd name="T15" fmla="*/ 46 h 572"/>
              <a:gd name="T16" fmla="*/ 45 w 439"/>
              <a:gd name="T17" fmla="*/ 72 h 572"/>
              <a:gd name="T18" fmla="*/ 61 w 439"/>
              <a:gd name="T19" fmla="*/ 498 h 572"/>
              <a:gd name="T20" fmla="*/ 339 w 439"/>
              <a:gd name="T21" fmla="*/ 533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9" h="572">
                <a:moveTo>
                  <a:pt x="439" y="384"/>
                </a:moveTo>
                <a:cubicBezTo>
                  <a:pt x="418" y="380"/>
                  <a:pt x="344" y="372"/>
                  <a:pt x="312" y="362"/>
                </a:cubicBezTo>
                <a:cubicBezTo>
                  <a:pt x="280" y="352"/>
                  <a:pt x="296" y="366"/>
                  <a:pt x="248" y="326"/>
                </a:cubicBezTo>
                <a:cubicBezTo>
                  <a:pt x="296" y="342"/>
                  <a:pt x="380" y="331"/>
                  <a:pt x="410" y="314"/>
                </a:cubicBezTo>
                <a:cubicBezTo>
                  <a:pt x="405" y="286"/>
                  <a:pt x="406" y="262"/>
                  <a:pt x="382" y="250"/>
                </a:cubicBezTo>
                <a:cubicBezTo>
                  <a:pt x="339" y="246"/>
                  <a:pt x="311" y="259"/>
                  <a:pt x="280" y="236"/>
                </a:cubicBezTo>
                <a:cubicBezTo>
                  <a:pt x="248" y="212"/>
                  <a:pt x="260" y="153"/>
                  <a:pt x="244" y="122"/>
                </a:cubicBezTo>
                <a:cubicBezTo>
                  <a:pt x="228" y="89"/>
                  <a:pt x="248" y="67"/>
                  <a:pt x="212" y="46"/>
                </a:cubicBezTo>
                <a:cubicBezTo>
                  <a:pt x="179" y="28"/>
                  <a:pt x="68" y="0"/>
                  <a:pt x="45" y="72"/>
                </a:cubicBezTo>
                <a:cubicBezTo>
                  <a:pt x="0" y="211"/>
                  <a:pt x="0" y="418"/>
                  <a:pt x="61" y="498"/>
                </a:cubicBezTo>
                <a:cubicBezTo>
                  <a:pt x="114" y="572"/>
                  <a:pt x="281" y="524"/>
                  <a:pt x="339" y="533"/>
                </a:cubicBezTo>
              </a:path>
            </a:pathLst>
          </a:custGeom>
          <a:solidFill>
            <a:srgbClr val="80808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19" name="Freeform 27"/>
          <p:cNvSpPr>
            <a:spLocks noChangeAspect="1"/>
          </p:cNvSpPr>
          <p:nvPr/>
        </p:nvSpPr>
        <p:spPr bwMode="auto">
          <a:xfrm rot="1071223">
            <a:off x="3003550" y="1941513"/>
            <a:ext cx="47625" cy="26987"/>
          </a:xfrm>
          <a:custGeom>
            <a:avLst/>
            <a:gdLst>
              <a:gd name="T0" fmla="*/ 0 w 25"/>
              <a:gd name="T1" fmla="*/ 14 h 14"/>
              <a:gd name="T2" fmla="*/ 25 w 25"/>
              <a:gd name="T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20" name="Freeform 28"/>
          <p:cNvSpPr>
            <a:spLocks noChangeAspect="1"/>
          </p:cNvSpPr>
          <p:nvPr/>
        </p:nvSpPr>
        <p:spPr bwMode="auto">
          <a:xfrm rot="1071223">
            <a:off x="3017838" y="1962150"/>
            <a:ext cx="26987" cy="19050"/>
          </a:xfrm>
          <a:custGeom>
            <a:avLst/>
            <a:gdLst>
              <a:gd name="T0" fmla="*/ 0 w 14"/>
              <a:gd name="T1" fmla="*/ 9 h 11"/>
              <a:gd name="T2" fmla="*/ 14 w 14"/>
              <a:gd name="T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" h="11">
                <a:moveTo>
                  <a:pt x="0" y="9"/>
                </a:moveTo>
                <a:cubicBezTo>
                  <a:pt x="14" y="11"/>
                  <a:pt x="6" y="9"/>
                  <a:pt x="14" y="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21" name="Freeform 29"/>
          <p:cNvSpPr>
            <a:spLocks noChangeAspect="1"/>
          </p:cNvSpPr>
          <p:nvPr/>
        </p:nvSpPr>
        <p:spPr bwMode="auto">
          <a:xfrm rot="1071223">
            <a:off x="3081338" y="1941513"/>
            <a:ext cx="47625" cy="26987"/>
          </a:xfrm>
          <a:custGeom>
            <a:avLst/>
            <a:gdLst>
              <a:gd name="T0" fmla="*/ 0 w 25"/>
              <a:gd name="T1" fmla="*/ 14 h 14"/>
              <a:gd name="T2" fmla="*/ 25 w 25"/>
              <a:gd name="T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22" name="Freeform 30"/>
          <p:cNvSpPr>
            <a:spLocks noChangeAspect="1"/>
          </p:cNvSpPr>
          <p:nvPr/>
        </p:nvSpPr>
        <p:spPr bwMode="auto">
          <a:xfrm rot="1071223">
            <a:off x="3095625" y="1962150"/>
            <a:ext cx="26988" cy="19050"/>
          </a:xfrm>
          <a:custGeom>
            <a:avLst/>
            <a:gdLst>
              <a:gd name="T0" fmla="*/ 0 w 14"/>
              <a:gd name="T1" fmla="*/ 9 h 11"/>
              <a:gd name="T2" fmla="*/ 14 w 14"/>
              <a:gd name="T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" h="11">
                <a:moveTo>
                  <a:pt x="0" y="9"/>
                </a:moveTo>
                <a:cubicBezTo>
                  <a:pt x="14" y="11"/>
                  <a:pt x="6" y="9"/>
                  <a:pt x="14" y="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23" name="Freeform 31"/>
          <p:cNvSpPr>
            <a:spLocks noChangeAspect="1"/>
          </p:cNvSpPr>
          <p:nvPr/>
        </p:nvSpPr>
        <p:spPr bwMode="auto">
          <a:xfrm>
            <a:off x="2914650" y="2493963"/>
            <a:ext cx="190500" cy="266700"/>
          </a:xfrm>
          <a:custGeom>
            <a:avLst/>
            <a:gdLst>
              <a:gd name="T0" fmla="*/ 100 w 100"/>
              <a:gd name="T1" fmla="*/ 138 h 140"/>
              <a:gd name="T2" fmla="*/ 0 w 100"/>
              <a:gd name="T3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0" h="140">
                <a:moveTo>
                  <a:pt x="100" y="138"/>
                </a:moveTo>
                <a:cubicBezTo>
                  <a:pt x="42" y="140"/>
                  <a:pt x="20" y="88"/>
                  <a:pt x="0" y="0"/>
                </a:cubicBezTo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24" name="Freeform 32"/>
          <p:cNvSpPr>
            <a:spLocks noChangeAspect="1"/>
          </p:cNvSpPr>
          <p:nvPr/>
        </p:nvSpPr>
        <p:spPr bwMode="auto">
          <a:xfrm>
            <a:off x="3060700" y="1998663"/>
            <a:ext cx="63500" cy="90487"/>
          </a:xfrm>
          <a:custGeom>
            <a:avLst/>
            <a:gdLst>
              <a:gd name="T0" fmla="*/ 39 w 73"/>
              <a:gd name="T1" fmla="*/ 0 h 98"/>
              <a:gd name="T2" fmla="*/ 72 w 73"/>
              <a:gd name="T3" fmla="*/ 68 h 98"/>
              <a:gd name="T4" fmla="*/ 9 w 73"/>
              <a:gd name="T5" fmla="*/ 65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" h="98">
                <a:moveTo>
                  <a:pt x="39" y="0"/>
                </a:moveTo>
                <a:cubicBezTo>
                  <a:pt x="50" y="27"/>
                  <a:pt x="70" y="41"/>
                  <a:pt x="72" y="68"/>
                </a:cubicBezTo>
                <a:cubicBezTo>
                  <a:pt x="73" y="83"/>
                  <a:pt x="0" y="98"/>
                  <a:pt x="9" y="65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25" name="Freeform 33"/>
          <p:cNvSpPr>
            <a:spLocks noChangeAspect="1"/>
          </p:cNvSpPr>
          <p:nvPr/>
        </p:nvSpPr>
        <p:spPr bwMode="auto">
          <a:xfrm rot="718033">
            <a:off x="3063875" y="2090738"/>
            <a:ext cx="47625" cy="26987"/>
          </a:xfrm>
          <a:custGeom>
            <a:avLst/>
            <a:gdLst>
              <a:gd name="T0" fmla="*/ 0 w 25"/>
              <a:gd name="T1" fmla="*/ 14 h 14"/>
              <a:gd name="T2" fmla="*/ 25 w 25"/>
              <a:gd name="T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3026" name="Freeform 34"/>
          <p:cNvSpPr>
            <a:spLocks noChangeAspect="1"/>
          </p:cNvSpPr>
          <p:nvPr/>
        </p:nvSpPr>
        <p:spPr bwMode="auto">
          <a:xfrm>
            <a:off x="2884488" y="1966913"/>
            <a:ext cx="57150" cy="112712"/>
          </a:xfrm>
          <a:custGeom>
            <a:avLst/>
            <a:gdLst>
              <a:gd name="T0" fmla="*/ 25 w 30"/>
              <a:gd name="T1" fmla="*/ 50 h 59"/>
              <a:gd name="T2" fmla="*/ 0 w 30"/>
              <a:gd name="T3" fmla="*/ 17 h 59"/>
              <a:gd name="T4" fmla="*/ 30 w 30"/>
              <a:gd name="T5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59">
                <a:moveTo>
                  <a:pt x="25" y="50"/>
                </a:moveTo>
                <a:cubicBezTo>
                  <a:pt x="12" y="59"/>
                  <a:pt x="0" y="32"/>
                  <a:pt x="0" y="17"/>
                </a:cubicBezTo>
                <a:cubicBezTo>
                  <a:pt x="0" y="0"/>
                  <a:pt x="24" y="1"/>
                  <a:pt x="30" y="19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13027" name="Group 35"/>
          <p:cNvGrpSpPr>
            <a:grpSpLocks noChangeAspect="1"/>
          </p:cNvGrpSpPr>
          <p:nvPr/>
        </p:nvGrpSpPr>
        <p:grpSpPr bwMode="auto">
          <a:xfrm>
            <a:off x="3375025" y="2044700"/>
            <a:ext cx="1106488" cy="1581150"/>
            <a:chOff x="3303" y="882"/>
            <a:chExt cx="581" cy="830"/>
          </a:xfrm>
        </p:grpSpPr>
        <p:sp>
          <p:nvSpPr>
            <p:cNvPr id="213028" name="Freeform 36"/>
            <p:cNvSpPr>
              <a:spLocks noChangeAspect="1"/>
            </p:cNvSpPr>
            <p:nvPr/>
          </p:nvSpPr>
          <p:spPr bwMode="auto">
            <a:xfrm>
              <a:off x="3760" y="1292"/>
              <a:ext cx="124" cy="96"/>
            </a:xfrm>
            <a:custGeom>
              <a:avLst/>
              <a:gdLst>
                <a:gd name="T0" fmla="*/ 44 w 124"/>
                <a:gd name="T1" fmla="*/ 0 h 96"/>
                <a:gd name="T2" fmla="*/ 88 w 124"/>
                <a:gd name="T3" fmla="*/ 4 h 96"/>
                <a:gd name="T4" fmla="*/ 110 w 124"/>
                <a:gd name="T5" fmla="*/ 58 h 96"/>
                <a:gd name="T6" fmla="*/ 27 w 124"/>
                <a:gd name="T7" fmla="*/ 96 h 96"/>
                <a:gd name="T8" fmla="*/ 0 w 124"/>
                <a:gd name="T9" fmla="*/ 39 h 96"/>
                <a:gd name="T10" fmla="*/ 44 w 124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96">
                  <a:moveTo>
                    <a:pt x="44" y="0"/>
                  </a:moveTo>
                  <a:cubicBezTo>
                    <a:pt x="64" y="10"/>
                    <a:pt x="68" y="12"/>
                    <a:pt x="88" y="4"/>
                  </a:cubicBezTo>
                  <a:cubicBezTo>
                    <a:pt x="120" y="18"/>
                    <a:pt x="124" y="32"/>
                    <a:pt x="110" y="58"/>
                  </a:cubicBezTo>
                  <a:cubicBezTo>
                    <a:pt x="81" y="65"/>
                    <a:pt x="70" y="89"/>
                    <a:pt x="27" y="96"/>
                  </a:cubicBezTo>
                  <a:cubicBezTo>
                    <a:pt x="14" y="80"/>
                    <a:pt x="8" y="63"/>
                    <a:pt x="0" y="39"/>
                  </a:cubicBezTo>
                  <a:cubicBezTo>
                    <a:pt x="27" y="32"/>
                    <a:pt x="26" y="20"/>
                    <a:pt x="44" y="0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29" name="Freeform 37"/>
            <p:cNvSpPr>
              <a:spLocks noChangeAspect="1"/>
            </p:cNvSpPr>
            <p:nvPr/>
          </p:nvSpPr>
          <p:spPr bwMode="auto">
            <a:xfrm>
              <a:off x="3461" y="899"/>
              <a:ext cx="225" cy="244"/>
            </a:xfrm>
            <a:custGeom>
              <a:avLst/>
              <a:gdLst>
                <a:gd name="T0" fmla="*/ 51 w 229"/>
                <a:gd name="T1" fmla="*/ 25 h 248"/>
                <a:gd name="T2" fmla="*/ 15 w 229"/>
                <a:gd name="T3" fmla="*/ 129 h 248"/>
                <a:gd name="T4" fmla="*/ 25 w 229"/>
                <a:gd name="T5" fmla="*/ 228 h 248"/>
                <a:gd name="T6" fmla="*/ 121 w 229"/>
                <a:gd name="T7" fmla="*/ 247 h 248"/>
                <a:gd name="T8" fmla="*/ 173 w 229"/>
                <a:gd name="T9" fmla="*/ 244 h 248"/>
                <a:gd name="T10" fmla="*/ 219 w 229"/>
                <a:gd name="T11" fmla="*/ 191 h 248"/>
                <a:gd name="T12" fmla="*/ 202 w 229"/>
                <a:gd name="T13" fmla="*/ 63 h 248"/>
                <a:gd name="T14" fmla="*/ 51 w 229"/>
                <a:gd name="T15" fmla="*/ 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48">
                  <a:moveTo>
                    <a:pt x="51" y="25"/>
                  </a:moveTo>
                  <a:cubicBezTo>
                    <a:pt x="21" y="39"/>
                    <a:pt x="1" y="101"/>
                    <a:pt x="15" y="129"/>
                  </a:cubicBezTo>
                  <a:cubicBezTo>
                    <a:pt x="34" y="163"/>
                    <a:pt x="0" y="212"/>
                    <a:pt x="25" y="228"/>
                  </a:cubicBezTo>
                  <a:cubicBezTo>
                    <a:pt x="43" y="248"/>
                    <a:pt x="96" y="245"/>
                    <a:pt x="121" y="247"/>
                  </a:cubicBezTo>
                  <a:cubicBezTo>
                    <a:pt x="132" y="241"/>
                    <a:pt x="144" y="240"/>
                    <a:pt x="173" y="244"/>
                  </a:cubicBezTo>
                  <a:cubicBezTo>
                    <a:pt x="202" y="244"/>
                    <a:pt x="176" y="193"/>
                    <a:pt x="219" y="191"/>
                  </a:cubicBezTo>
                  <a:cubicBezTo>
                    <a:pt x="183" y="145"/>
                    <a:pt x="229" y="105"/>
                    <a:pt x="202" y="63"/>
                  </a:cubicBezTo>
                  <a:cubicBezTo>
                    <a:pt x="160" y="3"/>
                    <a:pt x="111" y="0"/>
                    <a:pt x="51" y="25"/>
                  </a:cubicBezTo>
                  <a:close/>
                </a:path>
              </a:pathLst>
            </a:custGeom>
            <a:solidFill>
              <a:srgbClr val="FFCC66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30" name="Freeform 38"/>
            <p:cNvSpPr>
              <a:spLocks noChangeAspect="1"/>
            </p:cNvSpPr>
            <p:nvPr/>
          </p:nvSpPr>
          <p:spPr bwMode="auto">
            <a:xfrm rot="1071223">
              <a:off x="3444" y="882"/>
              <a:ext cx="246" cy="226"/>
            </a:xfrm>
            <a:custGeom>
              <a:avLst/>
              <a:gdLst>
                <a:gd name="T0" fmla="*/ 38 w 250"/>
                <a:gd name="T1" fmla="*/ 52 h 229"/>
                <a:gd name="T2" fmla="*/ 22 w 250"/>
                <a:gd name="T3" fmla="*/ 188 h 229"/>
                <a:gd name="T4" fmla="*/ 66 w 250"/>
                <a:gd name="T5" fmla="*/ 220 h 229"/>
                <a:gd name="T6" fmla="*/ 146 w 250"/>
                <a:gd name="T7" fmla="*/ 132 h 229"/>
                <a:gd name="T8" fmla="*/ 226 w 250"/>
                <a:gd name="T9" fmla="*/ 72 h 229"/>
                <a:gd name="T10" fmla="*/ 38 w 250"/>
                <a:gd name="T11" fmla="*/ 5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" h="229">
                  <a:moveTo>
                    <a:pt x="38" y="52"/>
                  </a:moveTo>
                  <a:cubicBezTo>
                    <a:pt x="14" y="74"/>
                    <a:pt x="0" y="166"/>
                    <a:pt x="22" y="188"/>
                  </a:cubicBezTo>
                  <a:cubicBezTo>
                    <a:pt x="50" y="215"/>
                    <a:pt x="43" y="229"/>
                    <a:pt x="66" y="220"/>
                  </a:cubicBezTo>
                  <a:cubicBezTo>
                    <a:pt x="110" y="212"/>
                    <a:pt x="119" y="157"/>
                    <a:pt x="146" y="132"/>
                  </a:cubicBezTo>
                  <a:cubicBezTo>
                    <a:pt x="166" y="97"/>
                    <a:pt x="250" y="107"/>
                    <a:pt x="226" y="72"/>
                  </a:cubicBezTo>
                  <a:cubicBezTo>
                    <a:pt x="174" y="0"/>
                    <a:pt x="87" y="10"/>
                    <a:pt x="38" y="5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31" name="Freeform 39"/>
            <p:cNvSpPr>
              <a:spLocks noChangeAspect="1"/>
            </p:cNvSpPr>
            <p:nvPr/>
          </p:nvSpPr>
          <p:spPr bwMode="auto">
            <a:xfrm rot="1071223">
              <a:off x="3642" y="1030"/>
              <a:ext cx="25" cy="14"/>
            </a:xfrm>
            <a:custGeom>
              <a:avLst/>
              <a:gdLst>
                <a:gd name="T0" fmla="*/ 0 w 25"/>
                <a:gd name="T1" fmla="*/ 14 h 14"/>
                <a:gd name="T2" fmla="*/ 25 w 25"/>
                <a:gd name="T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14">
                  <a:moveTo>
                    <a:pt x="0" y="14"/>
                  </a:moveTo>
                  <a:cubicBezTo>
                    <a:pt x="6" y="0"/>
                    <a:pt x="15" y="6"/>
                    <a:pt x="25" y="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32" name="Freeform 40"/>
            <p:cNvSpPr>
              <a:spLocks noChangeAspect="1"/>
            </p:cNvSpPr>
            <p:nvPr/>
          </p:nvSpPr>
          <p:spPr bwMode="auto">
            <a:xfrm rot="1071223">
              <a:off x="3650" y="1041"/>
              <a:ext cx="14" cy="10"/>
            </a:xfrm>
            <a:custGeom>
              <a:avLst/>
              <a:gdLst>
                <a:gd name="T0" fmla="*/ 0 w 14"/>
                <a:gd name="T1" fmla="*/ 9 h 11"/>
                <a:gd name="T2" fmla="*/ 14 w 14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11">
                  <a:moveTo>
                    <a:pt x="0" y="9"/>
                  </a:moveTo>
                  <a:cubicBezTo>
                    <a:pt x="14" y="11"/>
                    <a:pt x="6" y="9"/>
                    <a:pt x="14" y="0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3033" name="Freeform 41"/>
            <p:cNvSpPr>
              <a:spLocks noChangeAspect="1"/>
            </p:cNvSpPr>
            <p:nvPr/>
          </p:nvSpPr>
          <p:spPr bwMode="auto">
            <a:xfrm>
              <a:off x="3303" y="1100"/>
              <a:ext cx="516" cy="612"/>
            </a:xfrm>
            <a:custGeom>
              <a:avLst/>
              <a:gdLst>
                <a:gd name="T0" fmla="*/ 501 w 516"/>
                <a:gd name="T1" fmla="*/ 407 h 612"/>
                <a:gd name="T2" fmla="*/ 324 w 516"/>
                <a:gd name="T3" fmla="*/ 377 h 612"/>
                <a:gd name="T4" fmla="*/ 275 w 516"/>
                <a:gd name="T5" fmla="*/ 274 h 612"/>
                <a:gd name="T6" fmla="*/ 262 w 516"/>
                <a:gd name="T7" fmla="*/ 193 h 612"/>
                <a:gd name="T8" fmla="*/ 294 w 516"/>
                <a:gd name="T9" fmla="*/ 318 h 612"/>
                <a:gd name="T10" fmla="*/ 379 w 516"/>
                <a:gd name="T11" fmla="*/ 340 h 612"/>
                <a:gd name="T12" fmla="*/ 516 w 516"/>
                <a:gd name="T13" fmla="*/ 284 h 612"/>
                <a:gd name="T14" fmla="*/ 477 w 516"/>
                <a:gd name="T15" fmla="*/ 224 h 612"/>
                <a:gd name="T16" fmla="*/ 371 w 516"/>
                <a:gd name="T17" fmla="*/ 242 h 612"/>
                <a:gd name="T18" fmla="*/ 333 w 516"/>
                <a:gd name="T19" fmla="*/ 109 h 612"/>
                <a:gd name="T20" fmla="*/ 258 w 516"/>
                <a:gd name="T21" fmla="*/ 37 h 612"/>
                <a:gd name="T22" fmla="*/ 173 w 516"/>
                <a:gd name="T23" fmla="*/ 19 h 612"/>
                <a:gd name="T24" fmla="*/ 57 w 516"/>
                <a:gd name="T25" fmla="*/ 64 h 612"/>
                <a:gd name="T26" fmla="*/ 87 w 516"/>
                <a:gd name="T27" fmla="*/ 531 h 612"/>
                <a:gd name="T28" fmla="*/ 391 w 516"/>
                <a:gd name="T29" fmla="*/ 57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6" h="612">
                  <a:moveTo>
                    <a:pt x="501" y="407"/>
                  </a:moveTo>
                  <a:cubicBezTo>
                    <a:pt x="472" y="401"/>
                    <a:pt x="362" y="399"/>
                    <a:pt x="324" y="377"/>
                  </a:cubicBezTo>
                  <a:cubicBezTo>
                    <a:pt x="286" y="355"/>
                    <a:pt x="285" y="305"/>
                    <a:pt x="275" y="274"/>
                  </a:cubicBezTo>
                  <a:cubicBezTo>
                    <a:pt x="265" y="243"/>
                    <a:pt x="259" y="186"/>
                    <a:pt x="262" y="193"/>
                  </a:cubicBezTo>
                  <a:cubicBezTo>
                    <a:pt x="268" y="244"/>
                    <a:pt x="275" y="296"/>
                    <a:pt x="294" y="318"/>
                  </a:cubicBezTo>
                  <a:cubicBezTo>
                    <a:pt x="313" y="342"/>
                    <a:pt x="343" y="345"/>
                    <a:pt x="379" y="340"/>
                  </a:cubicBezTo>
                  <a:cubicBezTo>
                    <a:pt x="419" y="334"/>
                    <a:pt x="473" y="302"/>
                    <a:pt x="516" y="284"/>
                  </a:cubicBezTo>
                  <a:cubicBezTo>
                    <a:pt x="511" y="254"/>
                    <a:pt x="504" y="237"/>
                    <a:pt x="477" y="224"/>
                  </a:cubicBezTo>
                  <a:cubicBezTo>
                    <a:pt x="435" y="232"/>
                    <a:pt x="406" y="267"/>
                    <a:pt x="371" y="242"/>
                  </a:cubicBezTo>
                  <a:cubicBezTo>
                    <a:pt x="337" y="215"/>
                    <a:pt x="351" y="143"/>
                    <a:pt x="333" y="109"/>
                  </a:cubicBezTo>
                  <a:cubicBezTo>
                    <a:pt x="316" y="73"/>
                    <a:pt x="306" y="55"/>
                    <a:pt x="258" y="37"/>
                  </a:cubicBezTo>
                  <a:cubicBezTo>
                    <a:pt x="229" y="43"/>
                    <a:pt x="197" y="37"/>
                    <a:pt x="173" y="19"/>
                  </a:cubicBezTo>
                  <a:cubicBezTo>
                    <a:pt x="140" y="23"/>
                    <a:pt x="81" y="0"/>
                    <a:pt x="57" y="64"/>
                  </a:cubicBezTo>
                  <a:cubicBezTo>
                    <a:pt x="0" y="213"/>
                    <a:pt x="20" y="443"/>
                    <a:pt x="87" y="531"/>
                  </a:cubicBezTo>
                  <a:cubicBezTo>
                    <a:pt x="145" y="612"/>
                    <a:pt x="328" y="560"/>
                    <a:pt x="391" y="570"/>
                  </a:cubicBezTo>
                </a:path>
              </a:pathLst>
            </a:custGeom>
            <a:solidFill>
              <a:srgbClr val="DDDDDD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Text Box 2"/>
          <p:cNvSpPr txBox="1">
            <a:spLocks noChangeArrowheads="1"/>
          </p:cNvSpPr>
          <p:nvPr/>
        </p:nvSpPr>
        <p:spPr bwMode="auto">
          <a:xfrm>
            <a:off x="579438" y="730250"/>
            <a:ext cx="2749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Purpose:</a:t>
            </a:r>
          </a:p>
          <a:p>
            <a:r>
              <a:rPr lang="en-US" altLang="da-DK" sz="1800">
                <a:latin typeface="Arial" charset="0"/>
              </a:rPr>
              <a:t>Find usability problems</a:t>
            </a:r>
          </a:p>
        </p:txBody>
      </p:sp>
      <p:sp>
        <p:nvSpPr>
          <p:cNvPr id="296963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8250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904D676B-408E-4768-8484-0D56BFAB4FEE}" type="slidenum">
              <a:rPr lang="en-US" altLang="da-DK">
                <a:latin typeface="Arial" charset="0"/>
              </a:rPr>
              <a:pPr/>
              <a:t>6</a:t>
            </a:fld>
            <a:r>
              <a:rPr lang="en-US" altLang="da-DK">
                <a:latin typeface="Arial" charset="0"/>
              </a:rPr>
              <a:t>.  Usability test - think aloud with mockup</a:t>
            </a:r>
          </a:p>
        </p:txBody>
      </p:sp>
      <p:sp>
        <p:nvSpPr>
          <p:cNvPr id="296964" name="Text Box 4"/>
          <p:cNvSpPr txBox="1">
            <a:spLocks noChangeArrowheads="1"/>
          </p:cNvSpPr>
          <p:nvPr/>
        </p:nvSpPr>
        <p:spPr bwMode="auto">
          <a:xfrm>
            <a:off x="3284538" y="3625850"/>
            <a:ext cx="1652587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User</a:t>
            </a:r>
          </a:p>
          <a:p>
            <a:r>
              <a:rPr lang="en-US" altLang="da-DK" sz="1600">
                <a:latin typeface="Arial" charset="0"/>
              </a:rPr>
              <a:t>Performs tasks</a:t>
            </a:r>
          </a:p>
          <a:p>
            <a:r>
              <a:rPr lang="en-US" altLang="da-DK" sz="1600">
                <a:latin typeface="Arial" charset="0"/>
              </a:rPr>
              <a:t>Thinks aloud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96965" name="Text Box 5"/>
          <p:cNvSpPr txBox="1">
            <a:spLocks noChangeArrowheads="1"/>
          </p:cNvSpPr>
          <p:nvPr/>
        </p:nvSpPr>
        <p:spPr bwMode="auto">
          <a:xfrm>
            <a:off x="6188075" y="2770188"/>
            <a:ext cx="1966913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Logkeeper</a:t>
            </a:r>
          </a:p>
          <a:p>
            <a:r>
              <a:rPr lang="en-US" altLang="da-DK" sz="1600">
                <a:latin typeface="Arial" charset="0"/>
              </a:rPr>
              <a:t>Listens</a:t>
            </a:r>
          </a:p>
          <a:p>
            <a:r>
              <a:rPr lang="en-US" altLang="da-DK" sz="1600">
                <a:latin typeface="Arial" charset="0"/>
              </a:rPr>
              <a:t>Records problems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96966" name="Text Box 6"/>
          <p:cNvSpPr txBox="1">
            <a:spLocks noChangeArrowheads="1"/>
          </p:cNvSpPr>
          <p:nvPr/>
        </p:nvSpPr>
        <p:spPr bwMode="auto">
          <a:xfrm>
            <a:off x="1166813" y="2624138"/>
            <a:ext cx="1978025" cy="158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Facilitator</a:t>
            </a:r>
          </a:p>
          <a:p>
            <a:r>
              <a:rPr lang="en-US" altLang="da-DK" sz="1600">
                <a:latin typeface="Arial" charset="0"/>
              </a:rPr>
              <a:t>Present tasks</a:t>
            </a:r>
          </a:p>
          <a:p>
            <a:r>
              <a:rPr lang="en-US" altLang="da-DK" sz="1600">
                <a:latin typeface="Arial" charset="0"/>
              </a:rPr>
              <a:t>Changes "sceens"</a:t>
            </a:r>
          </a:p>
          <a:p>
            <a:r>
              <a:rPr lang="en-US" altLang="da-DK" sz="1600">
                <a:latin typeface="Arial" charset="0"/>
              </a:rPr>
              <a:t>Fills in reply fields</a:t>
            </a:r>
          </a:p>
          <a:p>
            <a:r>
              <a:rPr lang="en-US" altLang="da-DK" sz="1600">
                <a:latin typeface="Arial" charset="0"/>
              </a:rPr>
              <a:t>Listens</a:t>
            </a:r>
          </a:p>
          <a:p>
            <a:r>
              <a:rPr lang="en-US" altLang="da-DK" sz="1600">
                <a:latin typeface="Arial" charset="0"/>
              </a:rPr>
              <a:t>Asks as needed</a:t>
            </a:r>
            <a:endParaRPr lang="en-US" altLang="da-DK" sz="1800">
              <a:latin typeface="Arial" charset="0"/>
            </a:endParaRPr>
          </a:p>
        </p:txBody>
      </p:sp>
      <p:sp>
        <p:nvSpPr>
          <p:cNvPr id="296967" name="AutoShape 7"/>
          <p:cNvSpPr>
            <a:spLocks noChangeArrowheads="1"/>
          </p:cNvSpPr>
          <p:nvPr/>
        </p:nvSpPr>
        <p:spPr bwMode="auto">
          <a:xfrm>
            <a:off x="4021138" y="1331913"/>
            <a:ext cx="1271587" cy="609600"/>
          </a:xfrm>
          <a:prstGeom prst="wedgeRoundRectCallout">
            <a:avLst>
              <a:gd name="adj1" fmla="val -48500"/>
              <a:gd name="adj2" fmla="val 78907"/>
              <a:gd name="adj3" fmla="val 16667"/>
            </a:avLst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36000" rIns="72000" bIns="36000">
            <a:spAutoFit/>
          </a:bodyPr>
          <a:lstStyle/>
          <a:p>
            <a:pPr algn="l"/>
            <a:r>
              <a:rPr lang="en-US" altLang="da-DK" sz="1600"/>
              <a:t>I try this </a:t>
            </a:r>
          </a:p>
          <a:p>
            <a:pPr algn="l"/>
            <a:r>
              <a:rPr lang="en-US" altLang="da-DK" sz="1600"/>
              <a:t>because ...</a:t>
            </a:r>
          </a:p>
        </p:txBody>
      </p:sp>
      <p:sp>
        <p:nvSpPr>
          <p:cNvPr id="296968" name="AutoShape 8"/>
          <p:cNvSpPr>
            <a:spLocks noChangeArrowheads="1"/>
          </p:cNvSpPr>
          <p:nvPr/>
        </p:nvSpPr>
        <p:spPr bwMode="auto">
          <a:xfrm>
            <a:off x="6264275" y="1330325"/>
            <a:ext cx="1890713" cy="758825"/>
          </a:xfrm>
          <a:prstGeom prst="cloudCallout">
            <a:avLst>
              <a:gd name="adj1" fmla="val -63435"/>
              <a:gd name="adj2" fmla="val 73431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altLang="da-DK" sz="1600"/>
              <a:t>User doesn’t</a:t>
            </a:r>
          </a:p>
          <a:p>
            <a:pPr algn="l"/>
            <a:r>
              <a:rPr lang="en-US" altLang="da-DK" sz="1600"/>
              <a:t>notice ...</a:t>
            </a:r>
          </a:p>
        </p:txBody>
      </p:sp>
      <p:sp>
        <p:nvSpPr>
          <p:cNvPr id="296969" name="Freeform 9"/>
          <p:cNvSpPr>
            <a:spLocks noChangeAspect="1"/>
          </p:cNvSpPr>
          <p:nvPr/>
        </p:nvSpPr>
        <p:spPr bwMode="auto">
          <a:xfrm>
            <a:off x="2740025" y="2238375"/>
            <a:ext cx="3360738" cy="1074738"/>
          </a:xfrm>
          <a:custGeom>
            <a:avLst/>
            <a:gdLst>
              <a:gd name="T0" fmla="*/ 570 w 1764"/>
              <a:gd name="T1" fmla="*/ 0 h 564"/>
              <a:gd name="T2" fmla="*/ 0 w 1764"/>
              <a:gd name="T3" fmla="*/ 156 h 564"/>
              <a:gd name="T4" fmla="*/ 1244 w 1764"/>
              <a:gd name="T5" fmla="*/ 564 h 564"/>
              <a:gd name="T6" fmla="*/ 1764 w 1764"/>
              <a:gd name="T7" fmla="*/ 286 h 564"/>
              <a:gd name="T8" fmla="*/ 570 w 1764"/>
              <a:gd name="T9" fmla="*/ 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4" h="564">
                <a:moveTo>
                  <a:pt x="570" y="0"/>
                </a:moveTo>
                <a:lnTo>
                  <a:pt x="0" y="156"/>
                </a:lnTo>
                <a:lnTo>
                  <a:pt x="1244" y="564"/>
                </a:lnTo>
                <a:lnTo>
                  <a:pt x="1764" y="286"/>
                </a:lnTo>
                <a:lnTo>
                  <a:pt x="570" y="0"/>
                </a:lnTo>
                <a:close/>
              </a:path>
            </a:pathLst>
          </a:custGeom>
          <a:solidFill>
            <a:srgbClr val="FFFFCC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96973" name="Group 13"/>
          <p:cNvGrpSpPr>
            <a:grpSpLocks noChangeAspect="1"/>
          </p:cNvGrpSpPr>
          <p:nvPr/>
        </p:nvGrpSpPr>
        <p:grpSpPr bwMode="auto">
          <a:xfrm>
            <a:off x="4826000" y="2181225"/>
            <a:ext cx="1362075" cy="1717675"/>
            <a:chOff x="4065" y="954"/>
            <a:chExt cx="715" cy="901"/>
          </a:xfrm>
        </p:grpSpPr>
        <p:sp>
          <p:nvSpPr>
            <p:cNvPr id="296974" name="Freeform 14"/>
            <p:cNvSpPr>
              <a:spLocks noChangeAspect="1"/>
            </p:cNvSpPr>
            <p:nvPr/>
          </p:nvSpPr>
          <p:spPr bwMode="auto">
            <a:xfrm>
              <a:off x="4065" y="1264"/>
              <a:ext cx="428" cy="169"/>
            </a:xfrm>
            <a:custGeom>
              <a:avLst/>
              <a:gdLst>
                <a:gd name="T0" fmla="*/ 159 w 435"/>
                <a:gd name="T1" fmla="*/ 0 h 171"/>
                <a:gd name="T2" fmla="*/ 0 w 435"/>
                <a:gd name="T3" fmla="*/ 85 h 171"/>
                <a:gd name="T4" fmla="*/ 274 w 435"/>
                <a:gd name="T5" fmla="*/ 171 h 171"/>
                <a:gd name="T6" fmla="*/ 435 w 435"/>
                <a:gd name="T7" fmla="*/ 84 h 171"/>
                <a:gd name="T8" fmla="*/ 159 w 435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171">
                  <a:moveTo>
                    <a:pt x="159" y="0"/>
                  </a:moveTo>
                  <a:lnTo>
                    <a:pt x="0" y="85"/>
                  </a:lnTo>
                  <a:lnTo>
                    <a:pt x="274" y="171"/>
                  </a:lnTo>
                  <a:lnTo>
                    <a:pt x="435" y="8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75" name="Freeform 15"/>
            <p:cNvSpPr>
              <a:spLocks noChangeAspect="1"/>
            </p:cNvSpPr>
            <p:nvPr/>
          </p:nvSpPr>
          <p:spPr bwMode="auto">
            <a:xfrm>
              <a:off x="4135" y="1377"/>
              <a:ext cx="121" cy="98"/>
            </a:xfrm>
            <a:custGeom>
              <a:avLst/>
              <a:gdLst>
                <a:gd name="T0" fmla="*/ 73 w 123"/>
                <a:gd name="T1" fmla="*/ 20 h 99"/>
                <a:gd name="T2" fmla="*/ 33 w 123"/>
                <a:gd name="T3" fmla="*/ 6 h 99"/>
                <a:gd name="T4" fmla="*/ 19 w 123"/>
                <a:gd name="T5" fmla="*/ 68 h 99"/>
                <a:gd name="T6" fmla="*/ 98 w 123"/>
                <a:gd name="T7" fmla="*/ 99 h 99"/>
                <a:gd name="T8" fmla="*/ 123 w 123"/>
                <a:gd name="T9" fmla="*/ 44 h 99"/>
                <a:gd name="T10" fmla="*/ 83 w 123"/>
                <a:gd name="T11" fmla="*/ 0 h 99"/>
                <a:gd name="T12" fmla="*/ 73 w 123"/>
                <a:gd name="T13" fmla="*/ 2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9">
                  <a:moveTo>
                    <a:pt x="73" y="20"/>
                  </a:moveTo>
                  <a:cubicBezTo>
                    <a:pt x="52" y="20"/>
                    <a:pt x="61" y="18"/>
                    <a:pt x="33" y="6"/>
                  </a:cubicBezTo>
                  <a:cubicBezTo>
                    <a:pt x="23" y="17"/>
                    <a:pt x="0" y="39"/>
                    <a:pt x="19" y="68"/>
                  </a:cubicBezTo>
                  <a:cubicBezTo>
                    <a:pt x="58" y="90"/>
                    <a:pt x="50" y="91"/>
                    <a:pt x="98" y="99"/>
                  </a:cubicBezTo>
                  <a:cubicBezTo>
                    <a:pt x="112" y="81"/>
                    <a:pt x="115" y="71"/>
                    <a:pt x="123" y="44"/>
                  </a:cubicBezTo>
                  <a:cubicBezTo>
                    <a:pt x="121" y="32"/>
                    <a:pt x="97" y="26"/>
                    <a:pt x="83" y="0"/>
                  </a:cubicBezTo>
                  <a:cubicBezTo>
                    <a:pt x="73" y="10"/>
                    <a:pt x="75" y="16"/>
                    <a:pt x="73" y="20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76" name="Freeform 16"/>
            <p:cNvSpPr>
              <a:spLocks noChangeAspect="1"/>
            </p:cNvSpPr>
            <p:nvPr/>
          </p:nvSpPr>
          <p:spPr bwMode="auto">
            <a:xfrm>
              <a:off x="4415" y="972"/>
              <a:ext cx="210" cy="290"/>
            </a:xfrm>
            <a:custGeom>
              <a:avLst/>
              <a:gdLst>
                <a:gd name="T0" fmla="*/ 250 w 280"/>
                <a:gd name="T1" fmla="*/ 52 h 334"/>
                <a:gd name="T2" fmla="*/ 253 w 280"/>
                <a:gd name="T3" fmla="*/ 186 h 334"/>
                <a:gd name="T4" fmla="*/ 206 w 280"/>
                <a:gd name="T5" fmla="*/ 298 h 334"/>
                <a:gd name="T6" fmla="*/ 107 w 280"/>
                <a:gd name="T7" fmla="*/ 326 h 334"/>
                <a:gd name="T8" fmla="*/ 42 w 280"/>
                <a:gd name="T9" fmla="*/ 250 h 334"/>
                <a:gd name="T10" fmla="*/ 61 w 280"/>
                <a:gd name="T11" fmla="*/ 40 h 334"/>
                <a:gd name="T12" fmla="*/ 250 w 280"/>
                <a:gd name="T13" fmla="*/ 5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334">
                  <a:moveTo>
                    <a:pt x="250" y="52"/>
                  </a:moveTo>
                  <a:cubicBezTo>
                    <a:pt x="280" y="79"/>
                    <a:pt x="280" y="159"/>
                    <a:pt x="253" y="186"/>
                  </a:cubicBezTo>
                  <a:cubicBezTo>
                    <a:pt x="220" y="220"/>
                    <a:pt x="240" y="289"/>
                    <a:pt x="206" y="298"/>
                  </a:cubicBezTo>
                  <a:cubicBezTo>
                    <a:pt x="181" y="322"/>
                    <a:pt x="134" y="334"/>
                    <a:pt x="107" y="326"/>
                  </a:cubicBezTo>
                  <a:cubicBezTo>
                    <a:pt x="107" y="278"/>
                    <a:pt x="62" y="293"/>
                    <a:pt x="42" y="250"/>
                  </a:cubicBezTo>
                  <a:cubicBezTo>
                    <a:pt x="24" y="205"/>
                    <a:pt x="0" y="112"/>
                    <a:pt x="61" y="40"/>
                  </a:cubicBezTo>
                  <a:cubicBezTo>
                    <a:pt x="95" y="2"/>
                    <a:pt x="191" y="0"/>
                    <a:pt x="250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77" name="Freeform 17"/>
            <p:cNvSpPr>
              <a:spLocks noChangeAspect="1"/>
            </p:cNvSpPr>
            <p:nvPr/>
          </p:nvSpPr>
          <p:spPr bwMode="auto">
            <a:xfrm>
              <a:off x="4282" y="1259"/>
              <a:ext cx="110" cy="74"/>
            </a:xfrm>
            <a:custGeom>
              <a:avLst/>
              <a:gdLst>
                <a:gd name="T0" fmla="*/ 46 w 112"/>
                <a:gd name="T1" fmla="*/ 52 h 75"/>
                <a:gd name="T2" fmla="*/ 0 w 112"/>
                <a:gd name="T3" fmla="*/ 38 h 75"/>
                <a:gd name="T4" fmla="*/ 60 w 112"/>
                <a:gd name="T5" fmla="*/ 8 h 75"/>
                <a:gd name="T6" fmla="*/ 112 w 112"/>
                <a:gd name="T7" fmla="*/ 19 h 75"/>
                <a:gd name="T8" fmla="*/ 90 w 112"/>
                <a:gd name="T9" fmla="*/ 75 h 75"/>
                <a:gd name="T10" fmla="*/ 16 w 112"/>
                <a:gd name="T11" fmla="*/ 64 h 75"/>
                <a:gd name="T12" fmla="*/ 46 w 112"/>
                <a:gd name="T13" fmla="*/ 5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75">
                  <a:moveTo>
                    <a:pt x="46" y="52"/>
                  </a:moveTo>
                  <a:cubicBezTo>
                    <a:pt x="31" y="37"/>
                    <a:pt x="28" y="49"/>
                    <a:pt x="0" y="38"/>
                  </a:cubicBezTo>
                  <a:cubicBezTo>
                    <a:pt x="1" y="23"/>
                    <a:pt x="26" y="15"/>
                    <a:pt x="60" y="8"/>
                  </a:cubicBezTo>
                  <a:cubicBezTo>
                    <a:pt x="90" y="12"/>
                    <a:pt x="66" y="0"/>
                    <a:pt x="112" y="19"/>
                  </a:cubicBezTo>
                  <a:cubicBezTo>
                    <a:pt x="109" y="41"/>
                    <a:pt x="104" y="50"/>
                    <a:pt x="90" y="75"/>
                  </a:cubicBezTo>
                  <a:cubicBezTo>
                    <a:pt x="68" y="66"/>
                    <a:pt x="44" y="55"/>
                    <a:pt x="16" y="64"/>
                  </a:cubicBezTo>
                  <a:cubicBezTo>
                    <a:pt x="16" y="49"/>
                    <a:pt x="44" y="57"/>
                    <a:pt x="46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78" name="Freeform 18"/>
            <p:cNvSpPr>
              <a:spLocks noChangeAspect="1"/>
            </p:cNvSpPr>
            <p:nvPr/>
          </p:nvSpPr>
          <p:spPr bwMode="auto">
            <a:xfrm>
              <a:off x="4366" y="1277"/>
              <a:ext cx="219" cy="105"/>
            </a:xfrm>
            <a:custGeom>
              <a:avLst/>
              <a:gdLst>
                <a:gd name="T0" fmla="*/ 222 w 222"/>
                <a:gd name="T1" fmla="*/ 93 h 107"/>
                <a:gd name="T2" fmla="*/ 129 w 222"/>
                <a:gd name="T3" fmla="*/ 101 h 107"/>
                <a:gd name="T4" fmla="*/ 2 w 222"/>
                <a:gd name="T5" fmla="*/ 56 h 107"/>
                <a:gd name="T6" fmla="*/ 30 w 222"/>
                <a:gd name="T7" fmla="*/ 0 h 107"/>
                <a:gd name="T8" fmla="*/ 137 w 222"/>
                <a:gd name="T9" fmla="*/ 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07">
                  <a:moveTo>
                    <a:pt x="222" y="93"/>
                  </a:moveTo>
                  <a:cubicBezTo>
                    <a:pt x="207" y="94"/>
                    <a:pt x="166" y="107"/>
                    <a:pt x="129" y="101"/>
                  </a:cubicBezTo>
                  <a:cubicBezTo>
                    <a:pt x="85" y="95"/>
                    <a:pt x="45" y="90"/>
                    <a:pt x="2" y="56"/>
                  </a:cubicBezTo>
                  <a:cubicBezTo>
                    <a:pt x="8" y="22"/>
                    <a:pt x="0" y="15"/>
                    <a:pt x="30" y="0"/>
                  </a:cubicBezTo>
                  <a:cubicBezTo>
                    <a:pt x="93" y="18"/>
                    <a:pt x="118" y="3"/>
                    <a:pt x="137" y="9"/>
                  </a:cubicBezTo>
                </a:path>
              </a:pathLst>
            </a:custGeom>
            <a:solidFill>
              <a:schemeClr val="accent2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79" name="Freeform 19"/>
            <p:cNvSpPr>
              <a:spLocks noChangeAspect="1"/>
            </p:cNvSpPr>
            <p:nvPr/>
          </p:nvSpPr>
          <p:spPr bwMode="auto">
            <a:xfrm>
              <a:off x="4221" y="1199"/>
              <a:ext cx="559" cy="656"/>
            </a:xfrm>
            <a:custGeom>
              <a:avLst/>
              <a:gdLst>
                <a:gd name="T0" fmla="*/ 7 w 568"/>
                <a:gd name="T1" fmla="*/ 448 h 666"/>
                <a:gd name="T2" fmla="*/ 249 w 568"/>
                <a:gd name="T3" fmla="*/ 414 h 666"/>
                <a:gd name="T4" fmla="*/ 249 w 568"/>
                <a:gd name="T5" fmla="*/ 302 h 666"/>
                <a:gd name="T6" fmla="*/ 270 w 568"/>
                <a:gd name="T7" fmla="*/ 213 h 666"/>
                <a:gd name="T8" fmla="*/ 234 w 568"/>
                <a:gd name="T9" fmla="*/ 350 h 666"/>
                <a:gd name="T10" fmla="*/ 141 w 568"/>
                <a:gd name="T11" fmla="*/ 358 h 666"/>
                <a:gd name="T12" fmla="*/ 0 w 568"/>
                <a:gd name="T13" fmla="*/ 281 h 666"/>
                <a:gd name="T14" fmla="*/ 36 w 568"/>
                <a:gd name="T15" fmla="*/ 231 h 666"/>
                <a:gd name="T16" fmla="*/ 149 w 568"/>
                <a:gd name="T17" fmla="*/ 266 h 666"/>
                <a:gd name="T18" fmla="*/ 192 w 568"/>
                <a:gd name="T19" fmla="*/ 121 h 666"/>
                <a:gd name="T20" fmla="*/ 258 w 568"/>
                <a:gd name="T21" fmla="*/ 47 h 666"/>
                <a:gd name="T22" fmla="*/ 470 w 568"/>
                <a:gd name="T23" fmla="*/ 60 h 666"/>
                <a:gd name="T24" fmla="*/ 494 w 568"/>
                <a:gd name="T25" fmla="*/ 324 h 666"/>
                <a:gd name="T26" fmla="*/ 518 w 568"/>
                <a:gd name="T27" fmla="*/ 573 h 666"/>
                <a:gd name="T28" fmla="*/ 128 w 568"/>
                <a:gd name="T29" fmla="*/ 626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8" h="666">
                  <a:moveTo>
                    <a:pt x="7" y="448"/>
                  </a:moveTo>
                  <a:cubicBezTo>
                    <a:pt x="48" y="442"/>
                    <a:pt x="209" y="438"/>
                    <a:pt x="249" y="414"/>
                  </a:cubicBezTo>
                  <a:cubicBezTo>
                    <a:pt x="290" y="390"/>
                    <a:pt x="246" y="335"/>
                    <a:pt x="249" y="302"/>
                  </a:cubicBezTo>
                  <a:cubicBezTo>
                    <a:pt x="253" y="268"/>
                    <a:pt x="272" y="205"/>
                    <a:pt x="270" y="213"/>
                  </a:cubicBezTo>
                  <a:cubicBezTo>
                    <a:pt x="263" y="269"/>
                    <a:pt x="256" y="326"/>
                    <a:pt x="234" y="350"/>
                  </a:cubicBezTo>
                  <a:cubicBezTo>
                    <a:pt x="212" y="373"/>
                    <a:pt x="180" y="370"/>
                    <a:pt x="141" y="358"/>
                  </a:cubicBezTo>
                  <a:cubicBezTo>
                    <a:pt x="97" y="352"/>
                    <a:pt x="43" y="315"/>
                    <a:pt x="0" y="281"/>
                  </a:cubicBezTo>
                  <a:cubicBezTo>
                    <a:pt x="6" y="247"/>
                    <a:pt x="6" y="246"/>
                    <a:pt x="36" y="231"/>
                  </a:cubicBezTo>
                  <a:cubicBezTo>
                    <a:pt x="99" y="249"/>
                    <a:pt x="112" y="294"/>
                    <a:pt x="149" y="266"/>
                  </a:cubicBezTo>
                  <a:cubicBezTo>
                    <a:pt x="188" y="238"/>
                    <a:pt x="172" y="158"/>
                    <a:pt x="192" y="121"/>
                  </a:cubicBezTo>
                  <a:cubicBezTo>
                    <a:pt x="211" y="81"/>
                    <a:pt x="214" y="72"/>
                    <a:pt x="258" y="47"/>
                  </a:cubicBezTo>
                  <a:cubicBezTo>
                    <a:pt x="298" y="26"/>
                    <a:pt x="413" y="0"/>
                    <a:pt x="470" y="60"/>
                  </a:cubicBezTo>
                  <a:cubicBezTo>
                    <a:pt x="486" y="128"/>
                    <a:pt x="486" y="239"/>
                    <a:pt x="494" y="324"/>
                  </a:cubicBezTo>
                  <a:cubicBezTo>
                    <a:pt x="502" y="409"/>
                    <a:pt x="568" y="488"/>
                    <a:pt x="518" y="573"/>
                  </a:cubicBezTo>
                  <a:cubicBezTo>
                    <a:pt x="461" y="666"/>
                    <a:pt x="197" y="615"/>
                    <a:pt x="128" y="626"/>
                  </a:cubicBez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80" name="Freeform 20"/>
            <p:cNvSpPr>
              <a:spLocks noChangeAspect="1"/>
            </p:cNvSpPr>
            <p:nvPr/>
          </p:nvSpPr>
          <p:spPr bwMode="auto">
            <a:xfrm>
              <a:off x="4264" y="1275"/>
              <a:ext cx="89" cy="49"/>
            </a:xfrm>
            <a:custGeom>
              <a:avLst/>
              <a:gdLst>
                <a:gd name="T0" fmla="*/ 0 w 90"/>
                <a:gd name="T1" fmla="*/ 50 h 50"/>
                <a:gd name="T2" fmla="*/ 90 w 90"/>
                <a:gd name="T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" h="50">
                  <a:moveTo>
                    <a:pt x="0" y="50"/>
                  </a:moveTo>
                  <a:lnTo>
                    <a:pt x="9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81" name="Freeform 21"/>
            <p:cNvSpPr>
              <a:spLocks noChangeAspect="1"/>
            </p:cNvSpPr>
            <p:nvPr/>
          </p:nvSpPr>
          <p:spPr bwMode="auto">
            <a:xfrm>
              <a:off x="4399" y="954"/>
              <a:ext cx="264" cy="258"/>
            </a:xfrm>
            <a:custGeom>
              <a:avLst/>
              <a:gdLst>
                <a:gd name="T0" fmla="*/ 254 w 303"/>
                <a:gd name="T1" fmla="*/ 48 h 296"/>
                <a:gd name="T2" fmla="*/ 293 w 303"/>
                <a:gd name="T3" fmla="*/ 132 h 296"/>
                <a:gd name="T4" fmla="*/ 281 w 303"/>
                <a:gd name="T5" fmla="*/ 267 h 296"/>
                <a:gd name="T6" fmla="*/ 182 w 303"/>
                <a:gd name="T7" fmla="*/ 282 h 296"/>
                <a:gd name="T8" fmla="*/ 110 w 303"/>
                <a:gd name="T9" fmla="*/ 282 h 296"/>
                <a:gd name="T10" fmla="*/ 53 w 303"/>
                <a:gd name="T11" fmla="*/ 189 h 296"/>
                <a:gd name="T12" fmla="*/ 2 w 303"/>
                <a:gd name="T13" fmla="*/ 165 h 296"/>
                <a:gd name="T14" fmla="*/ 44 w 303"/>
                <a:gd name="T15" fmla="*/ 51 h 296"/>
                <a:gd name="T16" fmla="*/ 143 w 303"/>
                <a:gd name="T17" fmla="*/ 3 h 296"/>
                <a:gd name="T18" fmla="*/ 209 w 303"/>
                <a:gd name="T19" fmla="*/ 12 h 296"/>
                <a:gd name="T20" fmla="*/ 254 w 303"/>
                <a:gd name="T21" fmla="*/ 4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3" h="296">
                  <a:moveTo>
                    <a:pt x="254" y="48"/>
                  </a:moveTo>
                  <a:cubicBezTo>
                    <a:pt x="268" y="64"/>
                    <a:pt x="286" y="107"/>
                    <a:pt x="293" y="132"/>
                  </a:cubicBezTo>
                  <a:cubicBezTo>
                    <a:pt x="297" y="161"/>
                    <a:pt x="303" y="244"/>
                    <a:pt x="281" y="267"/>
                  </a:cubicBezTo>
                  <a:cubicBezTo>
                    <a:pt x="262" y="296"/>
                    <a:pt x="193" y="282"/>
                    <a:pt x="182" y="282"/>
                  </a:cubicBezTo>
                  <a:cubicBezTo>
                    <a:pt x="151" y="288"/>
                    <a:pt x="129" y="292"/>
                    <a:pt x="110" y="282"/>
                  </a:cubicBezTo>
                  <a:cubicBezTo>
                    <a:pt x="80" y="249"/>
                    <a:pt x="91" y="214"/>
                    <a:pt x="53" y="189"/>
                  </a:cubicBezTo>
                  <a:cubicBezTo>
                    <a:pt x="41" y="171"/>
                    <a:pt x="19" y="176"/>
                    <a:pt x="2" y="165"/>
                  </a:cubicBezTo>
                  <a:cubicBezTo>
                    <a:pt x="0" y="142"/>
                    <a:pt x="21" y="78"/>
                    <a:pt x="44" y="51"/>
                  </a:cubicBezTo>
                  <a:cubicBezTo>
                    <a:pt x="70" y="25"/>
                    <a:pt x="108" y="9"/>
                    <a:pt x="143" y="3"/>
                  </a:cubicBezTo>
                  <a:cubicBezTo>
                    <a:pt x="170" y="0"/>
                    <a:pt x="189" y="5"/>
                    <a:pt x="209" y="12"/>
                  </a:cubicBezTo>
                  <a:lnTo>
                    <a:pt x="254" y="48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296982" name="Freeform 22"/>
          <p:cNvSpPr>
            <a:spLocks noChangeAspect="1"/>
          </p:cNvSpPr>
          <p:nvPr/>
        </p:nvSpPr>
        <p:spPr bwMode="auto">
          <a:xfrm>
            <a:off x="3340100" y="2563813"/>
            <a:ext cx="209550" cy="147637"/>
          </a:xfrm>
          <a:custGeom>
            <a:avLst/>
            <a:gdLst>
              <a:gd name="T0" fmla="*/ 51 w 110"/>
              <a:gd name="T1" fmla="*/ 3 h 77"/>
              <a:gd name="T2" fmla="*/ 87 w 110"/>
              <a:gd name="T3" fmla="*/ 9 h 77"/>
              <a:gd name="T4" fmla="*/ 97 w 110"/>
              <a:gd name="T5" fmla="*/ 63 h 77"/>
              <a:gd name="T6" fmla="*/ 24 w 110"/>
              <a:gd name="T7" fmla="*/ 77 h 77"/>
              <a:gd name="T8" fmla="*/ 0 w 110"/>
              <a:gd name="T9" fmla="*/ 25 h 77"/>
              <a:gd name="T10" fmla="*/ 51 w 110"/>
              <a:gd name="T11" fmla="*/ 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0" h="77">
                <a:moveTo>
                  <a:pt x="51" y="3"/>
                </a:moveTo>
                <a:cubicBezTo>
                  <a:pt x="68" y="3"/>
                  <a:pt x="79" y="0"/>
                  <a:pt x="87" y="9"/>
                </a:cubicBezTo>
                <a:cubicBezTo>
                  <a:pt x="95" y="18"/>
                  <a:pt x="110" y="57"/>
                  <a:pt x="97" y="63"/>
                </a:cubicBezTo>
                <a:cubicBezTo>
                  <a:pt x="66" y="63"/>
                  <a:pt x="64" y="70"/>
                  <a:pt x="24" y="77"/>
                </a:cubicBezTo>
                <a:cubicBezTo>
                  <a:pt x="12" y="62"/>
                  <a:pt x="7" y="46"/>
                  <a:pt x="0" y="25"/>
                </a:cubicBezTo>
                <a:cubicBezTo>
                  <a:pt x="24" y="18"/>
                  <a:pt x="13" y="3"/>
                  <a:pt x="51" y="3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83" name="Freeform 23"/>
          <p:cNvSpPr>
            <a:spLocks noChangeAspect="1"/>
          </p:cNvSpPr>
          <p:nvPr/>
        </p:nvSpPr>
        <p:spPr bwMode="auto">
          <a:xfrm>
            <a:off x="2757488" y="1758950"/>
            <a:ext cx="371475" cy="482600"/>
          </a:xfrm>
          <a:custGeom>
            <a:avLst/>
            <a:gdLst>
              <a:gd name="T0" fmla="*/ 22 w 195"/>
              <a:gd name="T1" fmla="*/ 48 h 253"/>
              <a:gd name="T2" fmla="*/ 20 w 195"/>
              <a:gd name="T3" fmla="*/ 148 h 253"/>
              <a:gd name="T4" fmla="*/ 55 w 195"/>
              <a:gd name="T5" fmla="*/ 230 h 253"/>
              <a:gd name="T6" fmla="*/ 128 w 195"/>
              <a:gd name="T7" fmla="*/ 250 h 253"/>
              <a:gd name="T8" fmla="*/ 163 w 195"/>
              <a:gd name="T9" fmla="*/ 214 h 253"/>
              <a:gd name="T10" fmla="*/ 195 w 195"/>
              <a:gd name="T11" fmla="*/ 144 h 253"/>
              <a:gd name="T12" fmla="*/ 161 w 195"/>
              <a:gd name="T13" fmla="*/ 40 h 253"/>
              <a:gd name="T14" fmla="*/ 22 w 195"/>
              <a:gd name="T15" fmla="*/ 4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5" h="253">
                <a:moveTo>
                  <a:pt x="22" y="48"/>
                </a:moveTo>
                <a:cubicBezTo>
                  <a:pt x="0" y="69"/>
                  <a:pt x="0" y="128"/>
                  <a:pt x="20" y="148"/>
                </a:cubicBezTo>
                <a:cubicBezTo>
                  <a:pt x="44" y="172"/>
                  <a:pt x="29" y="223"/>
                  <a:pt x="55" y="230"/>
                </a:cubicBezTo>
                <a:cubicBezTo>
                  <a:pt x="73" y="247"/>
                  <a:pt x="110" y="253"/>
                  <a:pt x="128" y="250"/>
                </a:cubicBezTo>
                <a:cubicBezTo>
                  <a:pt x="128" y="215"/>
                  <a:pt x="138" y="219"/>
                  <a:pt x="163" y="214"/>
                </a:cubicBezTo>
                <a:cubicBezTo>
                  <a:pt x="189" y="207"/>
                  <a:pt x="185" y="176"/>
                  <a:pt x="195" y="144"/>
                </a:cubicBezTo>
                <a:cubicBezTo>
                  <a:pt x="183" y="110"/>
                  <a:pt x="195" y="69"/>
                  <a:pt x="161" y="40"/>
                </a:cubicBezTo>
                <a:cubicBezTo>
                  <a:pt x="109" y="0"/>
                  <a:pt x="65" y="11"/>
                  <a:pt x="22" y="48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84" name="Freeform 24"/>
          <p:cNvSpPr>
            <a:spLocks noChangeAspect="1"/>
          </p:cNvSpPr>
          <p:nvPr/>
        </p:nvSpPr>
        <p:spPr bwMode="auto">
          <a:xfrm>
            <a:off x="3200400" y="2424113"/>
            <a:ext cx="190500" cy="123825"/>
          </a:xfrm>
          <a:custGeom>
            <a:avLst/>
            <a:gdLst>
              <a:gd name="T0" fmla="*/ 64 w 100"/>
              <a:gd name="T1" fmla="*/ 49 h 65"/>
              <a:gd name="T2" fmla="*/ 80 w 100"/>
              <a:gd name="T3" fmla="*/ 41 h 65"/>
              <a:gd name="T4" fmla="*/ 94 w 100"/>
              <a:gd name="T5" fmla="*/ 32 h 65"/>
              <a:gd name="T6" fmla="*/ 44 w 100"/>
              <a:gd name="T7" fmla="*/ 7 h 65"/>
              <a:gd name="T8" fmla="*/ 0 w 100"/>
              <a:gd name="T9" fmla="*/ 16 h 65"/>
              <a:gd name="T10" fmla="*/ 18 w 100"/>
              <a:gd name="T11" fmla="*/ 63 h 65"/>
              <a:gd name="T12" fmla="*/ 82 w 100"/>
              <a:gd name="T13" fmla="*/ 65 h 65"/>
              <a:gd name="T14" fmla="*/ 64 w 100"/>
              <a:gd name="T15" fmla="*/ 4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" h="65">
                <a:moveTo>
                  <a:pt x="64" y="49"/>
                </a:moveTo>
                <a:cubicBezTo>
                  <a:pt x="63" y="44"/>
                  <a:pt x="75" y="44"/>
                  <a:pt x="80" y="41"/>
                </a:cubicBezTo>
                <a:cubicBezTo>
                  <a:pt x="85" y="38"/>
                  <a:pt x="100" y="38"/>
                  <a:pt x="94" y="32"/>
                </a:cubicBezTo>
                <a:cubicBezTo>
                  <a:pt x="93" y="19"/>
                  <a:pt x="72" y="13"/>
                  <a:pt x="44" y="7"/>
                </a:cubicBezTo>
                <a:cubicBezTo>
                  <a:pt x="18" y="10"/>
                  <a:pt x="39" y="0"/>
                  <a:pt x="0" y="16"/>
                </a:cubicBezTo>
                <a:cubicBezTo>
                  <a:pt x="3" y="34"/>
                  <a:pt x="7" y="42"/>
                  <a:pt x="18" y="63"/>
                </a:cubicBezTo>
                <a:cubicBezTo>
                  <a:pt x="37" y="55"/>
                  <a:pt x="58" y="63"/>
                  <a:pt x="82" y="65"/>
                </a:cubicBezTo>
                <a:cubicBezTo>
                  <a:pt x="82" y="52"/>
                  <a:pt x="66" y="53"/>
                  <a:pt x="64" y="49"/>
                </a:cubicBezTo>
                <a:close/>
              </a:path>
            </a:pathLst>
          </a:custGeom>
          <a:solidFill>
            <a:srgbClr val="FFCC66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85" name="Freeform 25"/>
          <p:cNvSpPr>
            <a:spLocks noChangeAspect="1"/>
          </p:cNvSpPr>
          <p:nvPr/>
        </p:nvSpPr>
        <p:spPr bwMode="auto">
          <a:xfrm>
            <a:off x="2889250" y="2452688"/>
            <a:ext cx="354013" cy="171450"/>
          </a:xfrm>
          <a:custGeom>
            <a:avLst/>
            <a:gdLst>
              <a:gd name="T0" fmla="*/ 0 w 186"/>
              <a:gd name="T1" fmla="*/ 78 h 90"/>
              <a:gd name="T2" fmla="*/ 78 w 186"/>
              <a:gd name="T3" fmla="*/ 85 h 90"/>
              <a:gd name="T4" fmla="*/ 184 w 186"/>
              <a:gd name="T5" fmla="*/ 47 h 90"/>
              <a:gd name="T6" fmla="*/ 161 w 186"/>
              <a:gd name="T7" fmla="*/ 0 h 90"/>
              <a:gd name="T8" fmla="*/ 71 w 186"/>
              <a:gd name="T9" fmla="*/ 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90">
                <a:moveTo>
                  <a:pt x="0" y="78"/>
                </a:moveTo>
                <a:cubicBezTo>
                  <a:pt x="13" y="79"/>
                  <a:pt x="47" y="90"/>
                  <a:pt x="78" y="85"/>
                </a:cubicBezTo>
                <a:cubicBezTo>
                  <a:pt x="115" y="80"/>
                  <a:pt x="138" y="62"/>
                  <a:pt x="184" y="47"/>
                </a:cubicBezTo>
                <a:cubicBezTo>
                  <a:pt x="179" y="19"/>
                  <a:pt x="186" y="13"/>
                  <a:pt x="161" y="0"/>
                </a:cubicBezTo>
                <a:cubicBezTo>
                  <a:pt x="114" y="0"/>
                  <a:pt x="87" y="3"/>
                  <a:pt x="71" y="8"/>
                </a:cubicBezTo>
              </a:path>
            </a:pathLst>
          </a:custGeom>
          <a:solidFill>
            <a:srgbClr val="808080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86" name="Freeform 26"/>
          <p:cNvSpPr>
            <a:spLocks noChangeAspect="1"/>
          </p:cNvSpPr>
          <p:nvPr/>
        </p:nvSpPr>
        <p:spPr bwMode="auto">
          <a:xfrm>
            <a:off x="2625725" y="2128838"/>
            <a:ext cx="836613" cy="1089025"/>
          </a:xfrm>
          <a:custGeom>
            <a:avLst/>
            <a:gdLst>
              <a:gd name="T0" fmla="*/ 439 w 439"/>
              <a:gd name="T1" fmla="*/ 384 h 572"/>
              <a:gd name="T2" fmla="*/ 312 w 439"/>
              <a:gd name="T3" fmla="*/ 362 h 572"/>
              <a:gd name="T4" fmla="*/ 248 w 439"/>
              <a:gd name="T5" fmla="*/ 326 h 572"/>
              <a:gd name="T6" fmla="*/ 410 w 439"/>
              <a:gd name="T7" fmla="*/ 314 h 572"/>
              <a:gd name="T8" fmla="*/ 382 w 439"/>
              <a:gd name="T9" fmla="*/ 250 h 572"/>
              <a:gd name="T10" fmla="*/ 280 w 439"/>
              <a:gd name="T11" fmla="*/ 236 h 572"/>
              <a:gd name="T12" fmla="*/ 244 w 439"/>
              <a:gd name="T13" fmla="*/ 122 h 572"/>
              <a:gd name="T14" fmla="*/ 212 w 439"/>
              <a:gd name="T15" fmla="*/ 46 h 572"/>
              <a:gd name="T16" fmla="*/ 45 w 439"/>
              <a:gd name="T17" fmla="*/ 72 h 572"/>
              <a:gd name="T18" fmla="*/ 61 w 439"/>
              <a:gd name="T19" fmla="*/ 498 h 572"/>
              <a:gd name="T20" fmla="*/ 339 w 439"/>
              <a:gd name="T21" fmla="*/ 533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9" h="572">
                <a:moveTo>
                  <a:pt x="439" y="384"/>
                </a:moveTo>
                <a:cubicBezTo>
                  <a:pt x="418" y="380"/>
                  <a:pt x="344" y="372"/>
                  <a:pt x="312" y="362"/>
                </a:cubicBezTo>
                <a:cubicBezTo>
                  <a:pt x="280" y="352"/>
                  <a:pt x="296" y="366"/>
                  <a:pt x="248" y="326"/>
                </a:cubicBezTo>
                <a:cubicBezTo>
                  <a:pt x="296" y="342"/>
                  <a:pt x="380" y="331"/>
                  <a:pt x="410" y="314"/>
                </a:cubicBezTo>
                <a:cubicBezTo>
                  <a:pt x="405" y="286"/>
                  <a:pt x="406" y="262"/>
                  <a:pt x="382" y="250"/>
                </a:cubicBezTo>
                <a:cubicBezTo>
                  <a:pt x="339" y="246"/>
                  <a:pt x="311" y="259"/>
                  <a:pt x="280" y="236"/>
                </a:cubicBezTo>
                <a:cubicBezTo>
                  <a:pt x="248" y="212"/>
                  <a:pt x="260" y="153"/>
                  <a:pt x="244" y="122"/>
                </a:cubicBezTo>
                <a:cubicBezTo>
                  <a:pt x="228" y="89"/>
                  <a:pt x="248" y="67"/>
                  <a:pt x="212" y="46"/>
                </a:cubicBezTo>
                <a:cubicBezTo>
                  <a:pt x="179" y="28"/>
                  <a:pt x="68" y="0"/>
                  <a:pt x="45" y="72"/>
                </a:cubicBezTo>
                <a:cubicBezTo>
                  <a:pt x="0" y="211"/>
                  <a:pt x="0" y="418"/>
                  <a:pt x="61" y="498"/>
                </a:cubicBezTo>
                <a:cubicBezTo>
                  <a:pt x="114" y="572"/>
                  <a:pt x="281" y="524"/>
                  <a:pt x="339" y="533"/>
                </a:cubicBezTo>
              </a:path>
            </a:pathLst>
          </a:custGeom>
          <a:solidFill>
            <a:srgbClr val="808080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87" name="Freeform 27"/>
          <p:cNvSpPr>
            <a:spLocks noChangeAspect="1"/>
          </p:cNvSpPr>
          <p:nvPr/>
        </p:nvSpPr>
        <p:spPr bwMode="auto">
          <a:xfrm rot="1071223">
            <a:off x="3003550" y="1941513"/>
            <a:ext cx="47625" cy="26987"/>
          </a:xfrm>
          <a:custGeom>
            <a:avLst/>
            <a:gdLst>
              <a:gd name="T0" fmla="*/ 0 w 25"/>
              <a:gd name="T1" fmla="*/ 14 h 14"/>
              <a:gd name="T2" fmla="*/ 25 w 25"/>
              <a:gd name="T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88" name="Freeform 28"/>
          <p:cNvSpPr>
            <a:spLocks noChangeAspect="1"/>
          </p:cNvSpPr>
          <p:nvPr/>
        </p:nvSpPr>
        <p:spPr bwMode="auto">
          <a:xfrm rot="1071223">
            <a:off x="3017838" y="1962150"/>
            <a:ext cx="26987" cy="19050"/>
          </a:xfrm>
          <a:custGeom>
            <a:avLst/>
            <a:gdLst>
              <a:gd name="T0" fmla="*/ 0 w 14"/>
              <a:gd name="T1" fmla="*/ 9 h 11"/>
              <a:gd name="T2" fmla="*/ 14 w 14"/>
              <a:gd name="T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" h="11">
                <a:moveTo>
                  <a:pt x="0" y="9"/>
                </a:moveTo>
                <a:cubicBezTo>
                  <a:pt x="14" y="11"/>
                  <a:pt x="6" y="9"/>
                  <a:pt x="14" y="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89" name="Freeform 29"/>
          <p:cNvSpPr>
            <a:spLocks noChangeAspect="1"/>
          </p:cNvSpPr>
          <p:nvPr/>
        </p:nvSpPr>
        <p:spPr bwMode="auto">
          <a:xfrm rot="1071223">
            <a:off x="3081338" y="1941513"/>
            <a:ext cx="47625" cy="26987"/>
          </a:xfrm>
          <a:custGeom>
            <a:avLst/>
            <a:gdLst>
              <a:gd name="T0" fmla="*/ 0 w 25"/>
              <a:gd name="T1" fmla="*/ 14 h 14"/>
              <a:gd name="T2" fmla="*/ 25 w 25"/>
              <a:gd name="T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90" name="Freeform 30"/>
          <p:cNvSpPr>
            <a:spLocks noChangeAspect="1"/>
          </p:cNvSpPr>
          <p:nvPr/>
        </p:nvSpPr>
        <p:spPr bwMode="auto">
          <a:xfrm rot="1071223">
            <a:off x="3095625" y="1962150"/>
            <a:ext cx="26988" cy="19050"/>
          </a:xfrm>
          <a:custGeom>
            <a:avLst/>
            <a:gdLst>
              <a:gd name="T0" fmla="*/ 0 w 14"/>
              <a:gd name="T1" fmla="*/ 9 h 11"/>
              <a:gd name="T2" fmla="*/ 14 w 14"/>
              <a:gd name="T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4" h="11">
                <a:moveTo>
                  <a:pt x="0" y="9"/>
                </a:moveTo>
                <a:cubicBezTo>
                  <a:pt x="14" y="11"/>
                  <a:pt x="6" y="9"/>
                  <a:pt x="14" y="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91" name="Freeform 31"/>
          <p:cNvSpPr>
            <a:spLocks noChangeAspect="1"/>
          </p:cNvSpPr>
          <p:nvPr/>
        </p:nvSpPr>
        <p:spPr bwMode="auto">
          <a:xfrm>
            <a:off x="2914650" y="2493963"/>
            <a:ext cx="190500" cy="266700"/>
          </a:xfrm>
          <a:custGeom>
            <a:avLst/>
            <a:gdLst>
              <a:gd name="T0" fmla="*/ 100 w 100"/>
              <a:gd name="T1" fmla="*/ 138 h 140"/>
              <a:gd name="T2" fmla="*/ 0 w 100"/>
              <a:gd name="T3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0" h="140">
                <a:moveTo>
                  <a:pt x="100" y="138"/>
                </a:moveTo>
                <a:cubicBezTo>
                  <a:pt x="42" y="140"/>
                  <a:pt x="20" y="88"/>
                  <a:pt x="0" y="0"/>
                </a:cubicBezTo>
              </a:path>
            </a:pathLst>
          </a:custGeom>
          <a:noFill/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92" name="Freeform 32"/>
          <p:cNvSpPr>
            <a:spLocks noChangeAspect="1"/>
          </p:cNvSpPr>
          <p:nvPr/>
        </p:nvSpPr>
        <p:spPr bwMode="auto">
          <a:xfrm>
            <a:off x="3060700" y="1998663"/>
            <a:ext cx="63500" cy="90487"/>
          </a:xfrm>
          <a:custGeom>
            <a:avLst/>
            <a:gdLst>
              <a:gd name="T0" fmla="*/ 39 w 73"/>
              <a:gd name="T1" fmla="*/ 0 h 98"/>
              <a:gd name="T2" fmla="*/ 72 w 73"/>
              <a:gd name="T3" fmla="*/ 68 h 98"/>
              <a:gd name="T4" fmla="*/ 9 w 73"/>
              <a:gd name="T5" fmla="*/ 65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3" h="98">
                <a:moveTo>
                  <a:pt x="39" y="0"/>
                </a:moveTo>
                <a:cubicBezTo>
                  <a:pt x="50" y="27"/>
                  <a:pt x="70" y="41"/>
                  <a:pt x="72" y="68"/>
                </a:cubicBezTo>
                <a:cubicBezTo>
                  <a:pt x="73" y="83"/>
                  <a:pt x="0" y="98"/>
                  <a:pt x="9" y="65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93" name="Freeform 33"/>
          <p:cNvSpPr>
            <a:spLocks noChangeAspect="1"/>
          </p:cNvSpPr>
          <p:nvPr/>
        </p:nvSpPr>
        <p:spPr bwMode="auto">
          <a:xfrm rot="718033">
            <a:off x="3063875" y="2090738"/>
            <a:ext cx="47625" cy="26987"/>
          </a:xfrm>
          <a:custGeom>
            <a:avLst/>
            <a:gdLst>
              <a:gd name="T0" fmla="*/ 0 w 25"/>
              <a:gd name="T1" fmla="*/ 14 h 14"/>
              <a:gd name="T2" fmla="*/ 25 w 25"/>
              <a:gd name="T3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5" h="14">
                <a:moveTo>
                  <a:pt x="0" y="14"/>
                </a:moveTo>
                <a:cubicBezTo>
                  <a:pt x="6" y="0"/>
                  <a:pt x="15" y="6"/>
                  <a:pt x="25" y="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96994" name="Freeform 34"/>
          <p:cNvSpPr>
            <a:spLocks noChangeAspect="1"/>
          </p:cNvSpPr>
          <p:nvPr/>
        </p:nvSpPr>
        <p:spPr bwMode="auto">
          <a:xfrm>
            <a:off x="2884488" y="1966913"/>
            <a:ext cx="57150" cy="112712"/>
          </a:xfrm>
          <a:custGeom>
            <a:avLst/>
            <a:gdLst>
              <a:gd name="T0" fmla="*/ 25 w 30"/>
              <a:gd name="T1" fmla="*/ 50 h 59"/>
              <a:gd name="T2" fmla="*/ 0 w 30"/>
              <a:gd name="T3" fmla="*/ 17 h 59"/>
              <a:gd name="T4" fmla="*/ 30 w 30"/>
              <a:gd name="T5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59">
                <a:moveTo>
                  <a:pt x="25" y="50"/>
                </a:moveTo>
                <a:cubicBezTo>
                  <a:pt x="12" y="59"/>
                  <a:pt x="0" y="32"/>
                  <a:pt x="0" y="17"/>
                </a:cubicBezTo>
                <a:cubicBezTo>
                  <a:pt x="0" y="0"/>
                  <a:pt x="24" y="1"/>
                  <a:pt x="30" y="19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297002" name="Group 42"/>
          <p:cNvGrpSpPr>
            <a:grpSpLocks/>
          </p:cNvGrpSpPr>
          <p:nvPr/>
        </p:nvGrpSpPr>
        <p:grpSpPr bwMode="auto">
          <a:xfrm>
            <a:off x="4133850" y="2552700"/>
            <a:ext cx="842963" cy="371475"/>
            <a:chOff x="4749" y="1440"/>
            <a:chExt cx="531" cy="234"/>
          </a:xfrm>
        </p:grpSpPr>
        <p:sp>
          <p:nvSpPr>
            <p:cNvPr id="297003" name="Freeform 43"/>
            <p:cNvSpPr>
              <a:spLocks noChangeAspect="1"/>
            </p:cNvSpPr>
            <p:nvPr/>
          </p:nvSpPr>
          <p:spPr bwMode="auto">
            <a:xfrm>
              <a:off x="4929" y="1499"/>
              <a:ext cx="351" cy="150"/>
            </a:xfrm>
            <a:custGeom>
              <a:avLst/>
              <a:gdLst>
                <a:gd name="T0" fmla="*/ 196 w 392"/>
                <a:gd name="T1" fmla="*/ 0 h 168"/>
                <a:gd name="T2" fmla="*/ 0 w 392"/>
                <a:gd name="T3" fmla="*/ 100 h 168"/>
                <a:gd name="T4" fmla="*/ 196 w 392"/>
                <a:gd name="T5" fmla="*/ 168 h 168"/>
                <a:gd name="T6" fmla="*/ 392 w 392"/>
                <a:gd name="T7" fmla="*/ 60 h 168"/>
                <a:gd name="T8" fmla="*/ 196 w 392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68">
                  <a:moveTo>
                    <a:pt x="196" y="0"/>
                  </a:moveTo>
                  <a:lnTo>
                    <a:pt x="0" y="100"/>
                  </a:lnTo>
                  <a:lnTo>
                    <a:pt x="196" y="168"/>
                  </a:lnTo>
                  <a:lnTo>
                    <a:pt x="392" y="6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7004" name="Freeform 44"/>
            <p:cNvSpPr>
              <a:spLocks noChangeAspect="1"/>
            </p:cNvSpPr>
            <p:nvPr/>
          </p:nvSpPr>
          <p:spPr bwMode="auto">
            <a:xfrm>
              <a:off x="4749" y="1440"/>
              <a:ext cx="340" cy="132"/>
            </a:xfrm>
            <a:custGeom>
              <a:avLst/>
              <a:gdLst>
                <a:gd name="T0" fmla="*/ 204 w 380"/>
                <a:gd name="T1" fmla="*/ 0 h 148"/>
                <a:gd name="T2" fmla="*/ 0 w 380"/>
                <a:gd name="T3" fmla="*/ 88 h 148"/>
                <a:gd name="T4" fmla="*/ 166 w 380"/>
                <a:gd name="T5" fmla="*/ 148 h 148"/>
                <a:gd name="T6" fmla="*/ 380 w 380"/>
                <a:gd name="T7" fmla="*/ 44 h 148"/>
                <a:gd name="T8" fmla="*/ 204 w 380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" h="148">
                  <a:moveTo>
                    <a:pt x="204" y="0"/>
                  </a:moveTo>
                  <a:lnTo>
                    <a:pt x="0" y="88"/>
                  </a:lnTo>
                  <a:lnTo>
                    <a:pt x="166" y="148"/>
                  </a:lnTo>
                  <a:lnTo>
                    <a:pt x="380" y="44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7005" name="Freeform 45"/>
            <p:cNvSpPr>
              <a:spLocks noChangeAspect="1"/>
            </p:cNvSpPr>
            <p:nvPr/>
          </p:nvSpPr>
          <p:spPr bwMode="auto">
            <a:xfrm>
              <a:off x="4752" y="1526"/>
              <a:ext cx="378" cy="148"/>
            </a:xfrm>
            <a:custGeom>
              <a:avLst/>
              <a:gdLst>
                <a:gd name="T0" fmla="*/ 224 w 422"/>
                <a:gd name="T1" fmla="*/ 0 h 166"/>
                <a:gd name="T2" fmla="*/ 0 w 422"/>
                <a:gd name="T3" fmla="*/ 96 h 166"/>
                <a:gd name="T4" fmla="*/ 208 w 422"/>
                <a:gd name="T5" fmla="*/ 166 h 166"/>
                <a:gd name="T6" fmla="*/ 422 w 422"/>
                <a:gd name="T7" fmla="*/ 62 h 166"/>
                <a:gd name="T8" fmla="*/ 224 w 422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166">
                  <a:moveTo>
                    <a:pt x="224" y="0"/>
                  </a:moveTo>
                  <a:lnTo>
                    <a:pt x="0" y="96"/>
                  </a:lnTo>
                  <a:lnTo>
                    <a:pt x="208" y="166"/>
                  </a:lnTo>
                  <a:lnTo>
                    <a:pt x="422" y="62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bg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grpSp>
        <p:nvGrpSpPr>
          <p:cNvPr id="296995" name="Group 35"/>
          <p:cNvGrpSpPr>
            <a:grpSpLocks noChangeAspect="1"/>
          </p:cNvGrpSpPr>
          <p:nvPr/>
        </p:nvGrpSpPr>
        <p:grpSpPr bwMode="auto">
          <a:xfrm>
            <a:off x="3375025" y="2044700"/>
            <a:ext cx="1106488" cy="1581150"/>
            <a:chOff x="3303" y="882"/>
            <a:chExt cx="581" cy="830"/>
          </a:xfrm>
        </p:grpSpPr>
        <p:sp>
          <p:nvSpPr>
            <p:cNvPr id="296996" name="Freeform 36"/>
            <p:cNvSpPr>
              <a:spLocks noChangeAspect="1"/>
            </p:cNvSpPr>
            <p:nvPr/>
          </p:nvSpPr>
          <p:spPr bwMode="auto">
            <a:xfrm>
              <a:off x="3760" y="1292"/>
              <a:ext cx="124" cy="96"/>
            </a:xfrm>
            <a:custGeom>
              <a:avLst/>
              <a:gdLst>
                <a:gd name="T0" fmla="*/ 44 w 124"/>
                <a:gd name="T1" fmla="*/ 0 h 96"/>
                <a:gd name="T2" fmla="*/ 88 w 124"/>
                <a:gd name="T3" fmla="*/ 4 h 96"/>
                <a:gd name="T4" fmla="*/ 110 w 124"/>
                <a:gd name="T5" fmla="*/ 58 h 96"/>
                <a:gd name="T6" fmla="*/ 27 w 124"/>
                <a:gd name="T7" fmla="*/ 96 h 96"/>
                <a:gd name="T8" fmla="*/ 0 w 124"/>
                <a:gd name="T9" fmla="*/ 39 h 96"/>
                <a:gd name="T10" fmla="*/ 44 w 124"/>
                <a:gd name="T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96">
                  <a:moveTo>
                    <a:pt x="44" y="0"/>
                  </a:moveTo>
                  <a:cubicBezTo>
                    <a:pt x="64" y="10"/>
                    <a:pt x="68" y="12"/>
                    <a:pt x="88" y="4"/>
                  </a:cubicBezTo>
                  <a:cubicBezTo>
                    <a:pt x="120" y="18"/>
                    <a:pt x="124" y="32"/>
                    <a:pt x="110" y="58"/>
                  </a:cubicBezTo>
                  <a:cubicBezTo>
                    <a:pt x="81" y="65"/>
                    <a:pt x="70" y="89"/>
                    <a:pt x="27" y="96"/>
                  </a:cubicBezTo>
                  <a:cubicBezTo>
                    <a:pt x="14" y="80"/>
                    <a:pt x="8" y="63"/>
                    <a:pt x="0" y="39"/>
                  </a:cubicBezTo>
                  <a:cubicBezTo>
                    <a:pt x="27" y="32"/>
                    <a:pt x="26" y="20"/>
                    <a:pt x="44" y="0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97" name="Freeform 37"/>
            <p:cNvSpPr>
              <a:spLocks noChangeAspect="1"/>
            </p:cNvSpPr>
            <p:nvPr/>
          </p:nvSpPr>
          <p:spPr bwMode="auto">
            <a:xfrm>
              <a:off x="3461" y="899"/>
              <a:ext cx="225" cy="244"/>
            </a:xfrm>
            <a:custGeom>
              <a:avLst/>
              <a:gdLst>
                <a:gd name="T0" fmla="*/ 51 w 229"/>
                <a:gd name="T1" fmla="*/ 25 h 248"/>
                <a:gd name="T2" fmla="*/ 15 w 229"/>
                <a:gd name="T3" fmla="*/ 129 h 248"/>
                <a:gd name="T4" fmla="*/ 25 w 229"/>
                <a:gd name="T5" fmla="*/ 228 h 248"/>
                <a:gd name="T6" fmla="*/ 121 w 229"/>
                <a:gd name="T7" fmla="*/ 247 h 248"/>
                <a:gd name="T8" fmla="*/ 173 w 229"/>
                <a:gd name="T9" fmla="*/ 244 h 248"/>
                <a:gd name="T10" fmla="*/ 219 w 229"/>
                <a:gd name="T11" fmla="*/ 191 h 248"/>
                <a:gd name="T12" fmla="*/ 202 w 229"/>
                <a:gd name="T13" fmla="*/ 63 h 248"/>
                <a:gd name="T14" fmla="*/ 51 w 229"/>
                <a:gd name="T15" fmla="*/ 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48">
                  <a:moveTo>
                    <a:pt x="51" y="25"/>
                  </a:moveTo>
                  <a:cubicBezTo>
                    <a:pt x="21" y="39"/>
                    <a:pt x="1" y="101"/>
                    <a:pt x="15" y="129"/>
                  </a:cubicBezTo>
                  <a:cubicBezTo>
                    <a:pt x="34" y="163"/>
                    <a:pt x="0" y="212"/>
                    <a:pt x="25" y="228"/>
                  </a:cubicBezTo>
                  <a:cubicBezTo>
                    <a:pt x="43" y="248"/>
                    <a:pt x="96" y="245"/>
                    <a:pt x="121" y="247"/>
                  </a:cubicBezTo>
                  <a:cubicBezTo>
                    <a:pt x="132" y="241"/>
                    <a:pt x="144" y="240"/>
                    <a:pt x="173" y="244"/>
                  </a:cubicBezTo>
                  <a:cubicBezTo>
                    <a:pt x="202" y="244"/>
                    <a:pt x="176" y="193"/>
                    <a:pt x="219" y="191"/>
                  </a:cubicBezTo>
                  <a:cubicBezTo>
                    <a:pt x="183" y="145"/>
                    <a:pt x="229" y="105"/>
                    <a:pt x="202" y="63"/>
                  </a:cubicBezTo>
                  <a:cubicBezTo>
                    <a:pt x="160" y="3"/>
                    <a:pt x="111" y="0"/>
                    <a:pt x="51" y="25"/>
                  </a:cubicBezTo>
                  <a:close/>
                </a:path>
              </a:pathLst>
            </a:custGeom>
            <a:solidFill>
              <a:srgbClr val="FFCC66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98" name="Freeform 38"/>
            <p:cNvSpPr>
              <a:spLocks noChangeAspect="1"/>
            </p:cNvSpPr>
            <p:nvPr/>
          </p:nvSpPr>
          <p:spPr bwMode="auto">
            <a:xfrm rot="1071223">
              <a:off x="3444" y="882"/>
              <a:ext cx="246" cy="226"/>
            </a:xfrm>
            <a:custGeom>
              <a:avLst/>
              <a:gdLst>
                <a:gd name="T0" fmla="*/ 38 w 250"/>
                <a:gd name="T1" fmla="*/ 52 h 229"/>
                <a:gd name="T2" fmla="*/ 22 w 250"/>
                <a:gd name="T3" fmla="*/ 188 h 229"/>
                <a:gd name="T4" fmla="*/ 66 w 250"/>
                <a:gd name="T5" fmla="*/ 220 h 229"/>
                <a:gd name="T6" fmla="*/ 146 w 250"/>
                <a:gd name="T7" fmla="*/ 132 h 229"/>
                <a:gd name="T8" fmla="*/ 226 w 250"/>
                <a:gd name="T9" fmla="*/ 72 h 229"/>
                <a:gd name="T10" fmla="*/ 38 w 250"/>
                <a:gd name="T11" fmla="*/ 5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" h="229">
                  <a:moveTo>
                    <a:pt x="38" y="52"/>
                  </a:moveTo>
                  <a:cubicBezTo>
                    <a:pt x="14" y="74"/>
                    <a:pt x="0" y="166"/>
                    <a:pt x="22" y="188"/>
                  </a:cubicBezTo>
                  <a:cubicBezTo>
                    <a:pt x="50" y="215"/>
                    <a:pt x="43" y="229"/>
                    <a:pt x="66" y="220"/>
                  </a:cubicBezTo>
                  <a:cubicBezTo>
                    <a:pt x="110" y="212"/>
                    <a:pt x="119" y="157"/>
                    <a:pt x="146" y="132"/>
                  </a:cubicBezTo>
                  <a:cubicBezTo>
                    <a:pt x="166" y="97"/>
                    <a:pt x="250" y="107"/>
                    <a:pt x="226" y="72"/>
                  </a:cubicBezTo>
                  <a:cubicBezTo>
                    <a:pt x="174" y="0"/>
                    <a:pt x="87" y="10"/>
                    <a:pt x="38" y="5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6999" name="Freeform 39"/>
            <p:cNvSpPr>
              <a:spLocks noChangeAspect="1"/>
            </p:cNvSpPr>
            <p:nvPr/>
          </p:nvSpPr>
          <p:spPr bwMode="auto">
            <a:xfrm rot="1071223">
              <a:off x="3642" y="1030"/>
              <a:ext cx="25" cy="14"/>
            </a:xfrm>
            <a:custGeom>
              <a:avLst/>
              <a:gdLst>
                <a:gd name="T0" fmla="*/ 0 w 25"/>
                <a:gd name="T1" fmla="*/ 14 h 14"/>
                <a:gd name="T2" fmla="*/ 25 w 25"/>
                <a:gd name="T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14">
                  <a:moveTo>
                    <a:pt x="0" y="14"/>
                  </a:moveTo>
                  <a:cubicBezTo>
                    <a:pt x="6" y="0"/>
                    <a:pt x="15" y="6"/>
                    <a:pt x="25" y="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7000" name="Freeform 40"/>
            <p:cNvSpPr>
              <a:spLocks noChangeAspect="1"/>
            </p:cNvSpPr>
            <p:nvPr/>
          </p:nvSpPr>
          <p:spPr bwMode="auto">
            <a:xfrm rot="1071223">
              <a:off x="3650" y="1041"/>
              <a:ext cx="14" cy="10"/>
            </a:xfrm>
            <a:custGeom>
              <a:avLst/>
              <a:gdLst>
                <a:gd name="T0" fmla="*/ 0 w 14"/>
                <a:gd name="T1" fmla="*/ 9 h 11"/>
                <a:gd name="T2" fmla="*/ 14 w 14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11">
                  <a:moveTo>
                    <a:pt x="0" y="9"/>
                  </a:moveTo>
                  <a:cubicBezTo>
                    <a:pt x="14" y="11"/>
                    <a:pt x="6" y="9"/>
                    <a:pt x="14" y="0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7001" name="Freeform 41"/>
            <p:cNvSpPr>
              <a:spLocks noChangeAspect="1"/>
            </p:cNvSpPr>
            <p:nvPr/>
          </p:nvSpPr>
          <p:spPr bwMode="auto">
            <a:xfrm>
              <a:off x="3303" y="1100"/>
              <a:ext cx="516" cy="612"/>
            </a:xfrm>
            <a:custGeom>
              <a:avLst/>
              <a:gdLst>
                <a:gd name="T0" fmla="*/ 501 w 516"/>
                <a:gd name="T1" fmla="*/ 407 h 612"/>
                <a:gd name="T2" fmla="*/ 324 w 516"/>
                <a:gd name="T3" fmla="*/ 377 h 612"/>
                <a:gd name="T4" fmla="*/ 275 w 516"/>
                <a:gd name="T5" fmla="*/ 274 h 612"/>
                <a:gd name="T6" fmla="*/ 262 w 516"/>
                <a:gd name="T7" fmla="*/ 193 h 612"/>
                <a:gd name="T8" fmla="*/ 294 w 516"/>
                <a:gd name="T9" fmla="*/ 318 h 612"/>
                <a:gd name="T10" fmla="*/ 379 w 516"/>
                <a:gd name="T11" fmla="*/ 340 h 612"/>
                <a:gd name="T12" fmla="*/ 516 w 516"/>
                <a:gd name="T13" fmla="*/ 284 h 612"/>
                <a:gd name="T14" fmla="*/ 477 w 516"/>
                <a:gd name="T15" fmla="*/ 224 h 612"/>
                <a:gd name="T16" fmla="*/ 371 w 516"/>
                <a:gd name="T17" fmla="*/ 242 h 612"/>
                <a:gd name="T18" fmla="*/ 333 w 516"/>
                <a:gd name="T19" fmla="*/ 109 h 612"/>
                <a:gd name="T20" fmla="*/ 258 w 516"/>
                <a:gd name="T21" fmla="*/ 37 h 612"/>
                <a:gd name="T22" fmla="*/ 173 w 516"/>
                <a:gd name="T23" fmla="*/ 19 h 612"/>
                <a:gd name="T24" fmla="*/ 57 w 516"/>
                <a:gd name="T25" fmla="*/ 64 h 612"/>
                <a:gd name="T26" fmla="*/ 87 w 516"/>
                <a:gd name="T27" fmla="*/ 531 h 612"/>
                <a:gd name="T28" fmla="*/ 391 w 516"/>
                <a:gd name="T29" fmla="*/ 57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6" h="612">
                  <a:moveTo>
                    <a:pt x="501" y="407"/>
                  </a:moveTo>
                  <a:cubicBezTo>
                    <a:pt x="472" y="401"/>
                    <a:pt x="362" y="399"/>
                    <a:pt x="324" y="377"/>
                  </a:cubicBezTo>
                  <a:cubicBezTo>
                    <a:pt x="286" y="355"/>
                    <a:pt x="285" y="305"/>
                    <a:pt x="275" y="274"/>
                  </a:cubicBezTo>
                  <a:cubicBezTo>
                    <a:pt x="265" y="243"/>
                    <a:pt x="259" y="186"/>
                    <a:pt x="262" y="193"/>
                  </a:cubicBezTo>
                  <a:cubicBezTo>
                    <a:pt x="268" y="244"/>
                    <a:pt x="275" y="296"/>
                    <a:pt x="294" y="318"/>
                  </a:cubicBezTo>
                  <a:cubicBezTo>
                    <a:pt x="313" y="342"/>
                    <a:pt x="343" y="345"/>
                    <a:pt x="379" y="340"/>
                  </a:cubicBezTo>
                  <a:cubicBezTo>
                    <a:pt x="419" y="334"/>
                    <a:pt x="473" y="302"/>
                    <a:pt x="516" y="284"/>
                  </a:cubicBezTo>
                  <a:cubicBezTo>
                    <a:pt x="511" y="254"/>
                    <a:pt x="504" y="237"/>
                    <a:pt x="477" y="224"/>
                  </a:cubicBezTo>
                  <a:cubicBezTo>
                    <a:pt x="435" y="232"/>
                    <a:pt x="406" y="267"/>
                    <a:pt x="371" y="242"/>
                  </a:cubicBezTo>
                  <a:cubicBezTo>
                    <a:pt x="337" y="215"/>
                    <a:pt x="351" y="143"/>
                    <a:pt x="333" y="109"/>
                  </a:cubicBezTo>
                  <a:cubicBezTo>
                    <a:pt x="316" y="73"/>
                    <a:pt x="306" y="55"/>
                    <a:pt x="258" y="37"/>
                  </a:cubicBezTo>
                  <a:cubicBezTo>
                    <a:pt x="229" y="43"/>
                    <a:pt x="197" y="37"/>
                    <a:pt x="173" y="19"/>
                  </a:cubicBezTo>
                  <a:cubicBezTo>
                    <a:pt x="140" y="23"/>
                    <a:pt x="81" y="0"/>
                    <a:pt x="57" y="64"/>
                  </a:cubicBezTo>
                  <a:cubicBezTo>
                    <a:pt x="0" y="213"/>
                    <a:pt x="20" y="443"/>
                    <a:pt x="87" y="531"/>
                  </a:cubicBezTo>
                  <a:cubicBezTo>
                    <a:pt x="145" y="612"/>
                    <a:pt x="328" y="560"/>
                    <a:pt x="391" y="570"/>
                  </a:cubicBezTo>
                </a:path>
              </a:pathLst>
            </a:custGeom>
            <a:solidFill>
              <a:srgbClr val="DDDDDD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grpSp>
        <p:nvGrpSpPr>
          <p:cNvPr id="297006" name="Group 46"/>
          <p:cNvGrpSpPr>
            <a:grpSpLocks/>
          </p:cNvGrpSpPr>
          <p:nvPr/>
        </p:nvGrpSpPr>
        <p:grpSpPr bwMode="auto">
          <a:xfrm>
            <a:off x="1176338" y="4292600"/>
            <a:ext cx="2024062" cy="1631950"/>
            <a:chOff x="741" y="2064"/>
            <a:chExt cx="1275" cy="1028"/>
          </a:xfrm>
        </p:grpSpPr>
        <p:sp>
          <p:nvSpPr>
            <p:cNvPr id="297007" name="AutoShape 47"/>
            <p:cNvSpPr>
              <a:spLocks noChangeArrowheads="1"/>
            </p:cNvSpPr>
            <p:nvPr/>
          </p:nvSpPr>
          <p:spPr bwMode="auto">
            <a:xfrm rot="-9055780">
              <a:off x="1152" y="2064"/>
              <a:ext cx="864" cy="624"/>
            </a:xfrm>
            <a:custGeom>
              <a:avLst/>
              <a:gdLst>
                <a:gd name="G0" fmla="+- 0 0 0"/>
                <a:gd name="G1" fmla="+- 9419967 0 0"/>
                <a:gd name="G2" fmla="+- 0 0 9419967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9419967"/>
                <a:gd name="G10" fmla="+- 72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7200 0"/>
                <a:gd name="G29" fmla="sin 72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9419967"/>
                <a:gd name="G36" fmla="sin G34 9419967"/>
                <a:gd name="G37" fmla="+/ 9419967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7439 w 21600"/>
                <a:gd name="T5" fmla="*/ 536 h 21600"/>
                <a:gd name="T6" fmla="*/ 3543 w 21600"/>
                <a:gd name="T7" fmla="*/ 16123 h 21600"/>
                <a:gd name="T8" fmla="*/ 8559 w 21600"/>
                <a:gd name="T9" fmla="*/ 3957 h 21600"/>
                <a:gd name="T10" fmla="*/ 24300 w 21600"/>
                <a:gd name="T11" fmla="*/ 10800 h 21600"/>
                <a:gd name="T12" fmla="*/ 19800 w 21600"/>
                <a:gd name="T13" fmla="*/ 15300 h 21600"/>
                <a:gd name="T14" fmla="*/ 153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00" y="10800"/>
                  </a:moveTo>
                  <a:cubicBezTo>
                    <a:pt x="18000" y="6823"/>
                    <a:pt x="14776" y="3600"/>
                    <a:pt x="10800" y="3600"/>
                  </a:cubicBezTo>
                  <a:cubicBezTo>
                    <a:pt x="6823" y="3600"/>
                    <a:pt x="3600" y="6823"/>
                    <a:pt x="3600" y="10800"/>
                  </a:cubicBezTo>
                  <a:cubicBezTo>
                    <a:pt x="3599" y="12331"/>
                    <a:pt x="4088" y="13823"/>
                    <a:pt x="4994" y="15058"/>
                  </a:cubicBezTo>
                  <a:lnTo>
                    <a:pt x="2091" y="17188"/>
                  </a:lnTo>
                  <a:cubicBezTo>
                    <a:pt x="732" y="15335"/>
                    <a:pt x="0" y="13097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9800" y="15300"/>
                  </a:lnTo>
                  <a:lnTo>
                    <a:pt x="15300" y="10800"/>
                  </a:lnTo>
                  <a:lnTo>
                    <a:pt x="18000" y="108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97008" name="Text Box 48"/>
            <p:cNvSpPr txBox="1">
              <a:spLocks noChangeArrowheads="1"/>
            </p:cNvSpPr>
            <p:nvPr/>
          </p:nvSpPr>
          <p:spPr bwMode="auto">
            <a:xfrm>
              <a:off x="741" y="2688"/>
              <a:ext cx="82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algn="r"/>
              <a:r>
                <a:rPr lang="da-DK" altLang="da-DK" sz="1800">
                  <a:latin typeface="Arial" charset="0"/>
                </a:rPr>
                <a:t>Redesign</a:t>
              </a:r>
              <a:endParaRPr lang="en-US" altLang="da-DK" sz="1800">
                <a:latin typeface="Arial" charset="0"/>
              </a:endParaRPr>
            </a:p>
            <a:p>
              <a:pPr algn="r"/>
              <a:r>
                <a:rPr lang="da-DK" altLang="da-DK" sz="1800">
                  <a:latin typeface="Arial" charset="0"/>
                </a:rPr>
                <a:t>Test again</a:t>
              </a:r>
              <a:endParaRPr lang="en-US" altLang="da-DK" sz="1800">
                <a:latin typeface="Arial" charset="0"/>
              </a:endParaRPr>
            </a:p>
          </p:txBody>
        </p:sp>
      </p:grpSp>
      <p:sp>
        <p:nvSpPr>
          <p:cNvPr id="297009" name="Text Box 49"/>
          <p:cNvSpPr txBox="1">
            <a:spLocks noChangeArrowheads="1"/>
          </p:cNvSpPr>
          <p:nvPr/>
        </p:nvSpPr>
        <p:spPr bwMode="auto">
          <a:xfrm>
            <a:off x="3657600" y="4600575"/>
            <a:ext cx="5105400" cy="1317625"/>
          </a:xfrm>
          <a:prstGeom prst="rect">
            <a:avLst/>
          </a:prstGeom>
          <a:solidFill>
            <a:srgbClr val="FFFF66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 algn="l"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 defTabSz="1238250"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defTabSz="123825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da-DK" altLang="da-DK" sz="1800">
                <a:latin typeface="Arial" charset="0"/>
              </a:rPr>
              <a:t>Experience from practice:</a:t>
            </a:r>
          </a:p>
          <a:p>
            <a:r>
              <a:rPr lang="da-DK" altLang="da-DK" sz="1800">
                <a:latin typeface="Arial" charset="0"/>
              </a:rPr>
              <a:t>Around 3 iterations. Takes 1-3 weeks.</a:t>
            </a:r>
          </a:p>
          <a:p>
            <a:r>
              <a:rPr lang="da-DK" altLang="da-DK" sz="1800">
                <a:latin typeface="Arial" charset="0"/>
              </a:rPr>
              <a:t>Programming becomes easier and faster.</a:t>
            </a:r>
          </a:p>
          <a:p>
            <a:r>
              <a:rPr lang="da-DK" altLang="da-DK" sz="1800">
                <a:latin typeface="Arial" charset="0"/>
              </a:rPr>
              <a:t>Products sell much better . . . </a:t>
            </a:r>
            <a:endParaRPr lang="en-US" altLang="da-DK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9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525463" y="928688"/>
            <a:ext cx="5287962" cy="53451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>
                <a:latin typeface="Arial" charset="0"/>
              </a:rPr>
              <a:t>Plan</a:t>
            </a:r>
            <a:endParaRPr lang="en-US" altLang="da-DK" sz="1800">
              <a:latin typeface="Arial" charset="0"/>
            </a:endParaRPr>
          </a:p>
          <a:p>
            <a:r>
              <a:rPr lang="en-US" altLang="da-DK" sz="1800">
                <a:latin typeface="Arial" charset="0"/>
              </a:rPr>
              <a:t>Test-users:</a:t>
            </a:r>
          </a:p>
          <a:p>
            <a:r>
              <a:rPr lang="en-US" altLang="da-DK" sz="1800">
                <a:latin typeface="Arial" charset="0"/>
              </a:rPr>
              <a:t>Test-tasks:</a:t>
            </a:r>
          </a:p>
          <a:p>
            <a:r>
              <a:rPr lang="en-US" altLang="da-DK" sz="1800">
                <a:latin typeface="Arial" charset="0"/>
              </a:rPr>
              <a:t>Study system yourself</a:t>
            </a:r>
          </a:p>
          <a:p>
            <a:endParaRPr lang="en-US" altLang="da-DK" sz="1800">
              <a:latin typeface="Arial" charset="0"/>
            </a:endParaRPr>
          </a:p>
          <a:p>
            <a:r>
              <a:rPr lang="en-US" altLang="da-DK">
                <a:latin typeface="Arial" charset="0"/>
              </a:rPr>
              <a:t>Carry out</a:t>
            </a:r>
            <a:endParaRPr lang="en-US" altLang="da-DK" sz="1800">
              <a:latin typeface="Arial" charset="0"/>
            </a:endParaRPr>
          </a:p>
          <a:p>
            <a:r>
              <a:rPr lang="en-US" altLang="da-DK" sz="1800">
                <a:latin typeface="Arial" charset="0"/>
              </a:rPr>
              <a:t>Explain purpose:</a:t>
            </a:r>
          </a:p>
          <a:p>
            <a:r>
              <a:rPr lang="en-US" altLang="da-DK" sz="1800">
                <a:latin typeface="Arial" charset="0"/>
              </a:rPr>
              <a:t>  -	Find problems when using the system</a:t>
            </a:r>
          </a:p>
          <a:p>
            <a:r>
              <a:rPr lang="en-US" altLang="da-DK" sz="1800">
                <a:latin typeface="Arial" charset="0"/>
              </a:rPr>
              <a:t>  -	System’s fault - not yours</a:t>
            </a:r>
          </a:p>
          <a:p>
            <a:r>
              <a:rPr lang="en-US" altLang="da-DK" sz="1800">
                <a:latin typeface="Arial" charset="0"/>
              </a:rPr>
              <a:t>Give task - think aloud, please</a:t>
            </a:r>
          </a:p>
          <a:p>
            <a:r>
              <a:rPr lang="en-US" altLang="da-DK" sz="1800">
                <a:latin typeface="Arial" charset="0"/>
              </a:rPr>
              <a:t>Observe, listen, note down</a:t>
            </a:r>
          </a:p>
          <a:p>
            <a:r>
              <a:rPr lang="en-US" altLang="da-DK" sz="1800">
                <a:latin typeface="Arial" charset="0"/>
              </a:rPr>
              <a:t>Ask cautiously:</a:t>
            </a:r>
          </a:p>
          <a:p>
            <a:r>
              <a:rPr lang="en-US" altLang="da-DK" sz="1800">
                <a:latin typeface="Arial" charset="0"/>
              </a:rPr>
              <a:t>  -	what are you looking for?</a:t>
            </a:r>
          </a:p>
          <a:p>
            <a:r>
              <a:rPr lang="en-US" altLang="da-DK" sz="1800">
                <a:latin typeface="Arial" charset="0"/>
              </a:rPr>
              <a:t>  -	why . . . ?</a:t>
            </a:r>
          </a:p>
          <a:p>
            <a:r>
              <a:rPr lang="en-US" altLang="da-DK" sz="1800">
                <a:latin typeface="Arial" charset="0"/>
              </a:rPr>
              <a:t>Help users out when they are surely lost</a:t>
            </a:r>
          </a:p>
          <a:p>
            <a:endParaRPr lang="en-US" altLang="da-DK" sz="1800">
              <a:latin typeface="Arial" charset="0"/>
            </a:endParaRPr>
          </a:p>
          <a:p>
            <a:r>
              <a:rPr lang="en-US" altLang="da-DK">
                <a:latin typeface="Arial" charset="0"/>
              </a:rPr>
              <a:t>Reporting</a:t>
            </a:r>
            <a:endParaRPr lang="en-US" altLang="da-DK" sz="1800">
              <a:latin typeface="Arial" charset="0"/>
            </a:endParaRPr>
          </a:p>
          <a:p>
            <a:r>
              <a:rPr lang="en-US" altLang="da-DK" sz="1800">
                <a:latin typeface="Arial" charset="0"/>
              </a:rPr>
              <a:t>List the usability problems - within 12 hours</a:t>
            </a:r>
          </a:p>
        </p:txBody>
      </p:sp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449263" y="5715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B30BF081-0677-4518-8B5B-A78827D80973}" type="slidenum">
              <a:rPr lang="en-US" altLang="da-DK">
                <a:latin typeface="Arial" charset="0"/>
              </a:rPr>
              <a:pPr/>
              <a:t>7</a:t>
            </a:fld>
            <a:r>
              <a:rPr lang="en-US" altLang="da-DK">
                <a:latin typeface="Arial" charset="0"/>
              </a:rPr>
              <a:t>. Checklist for usability tests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579438" y="757238"/>
            <a:ext cx="401955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Purpose: Find usability problems</a:t>
            </a:r>
          </a:p>
          <a:p>
            <a:pPr>
              <a:spcBef>
                <a:spcPct val="50000"/>
              </a:spcBef>
            </a:pPr>
            <a:r>
              <a:rPr lang="en-US" altLang="da-DK" sz="1800">
                <a:latin typeface="Arial" charset="0"/>
              </a:rPr>
              <a:t>Usability specialist looks at system</a:t>
            </a:r>
          </a:p>
          <a:p>
            <a:r>
              <a:rPr lang="en-US" altLang="da-DK" sz="1800">
                <a:latin typeface="Arial" charset="0"/>
              </a:rPr>
              <a:t>	using common sense</a:t>
            </a:r>
          </a:p>
          <a:p>
            <a:r>
              <a:rPr lang="en-US" altLang="da-DK" sz="1800">
                <a:latin typeface="Arial" charset="0"/>
              </a:rPr>
              <a:t>	and/or guidelines</a:t>
            </a:r>
          </a:p>
          <a:p>
            <a:pPr>
              <a:spcBef>
                <a:spcPct val="50000"/>
              </a:spcBef>
            </a:pPr>
            <a:r>
              <a:rPr lang="en-US" altLang="da-DK" sz="1800">
                <a:latin typeface="Arial" charset="0"/>
              </a:rPr>
              <a:t>The specialist lists problems</a:t>
            </a:r>
          </a:p>
          <a:p>
            <a:r>
              <a:rPr lang="en-US" altLang="da-DK" sz="1800">
                <a:latin typeface="Arial" charset="0"/>
              </a:rPr>
              <a:t>(Consults with other experts)</a:t>
            </a:r>
          </a:p>
        </p:txBody>
      </p:sp>
      <p:sp>
        <p:nvSpPr>
          <p:cNvPr id="217091" name="Freeform 3"/>
          <p:cNvSpPr>
            <a:spLocks/>
          </p:cNvSpPr>
          <p:nvPr/>
        </p:nvSpPr>
        <p:spPr bwMode="auto">
          <a:xfrm>
            <a:off x="5008563" y="1611313"/>
            <a:ext cx="2198687" cy="712787"/>
          </a:xfrm>
          <a:custGeom>
            <a:avLst/>
            <a:gdLst>
              <a:gd name="T0" fmla="*/ 532 w 1385"/>
              <a:gd name="T1" fmla="*/ 0 h 449"/>
              <a:gd name="T2" fmla="*/ 0 w 1385"/>
              <a:gd name="T3" fmla="*/ 181 h 449"/>
              <a:gd name="T4" fmla="*/ 785 w 1385"/>
              <a:gd name="T5" fmla="*/ 449 h 449"/>
              <a:gd name="T6" fmla="*/ 1385 w 1385"/>
              <a:gd name="T7" fmla="*/ 209 h 449"/>
              <a:gd name="T8" fmla="*/ 532 w 1385"/>
              <a:gd name="T9" fmla="*/ 0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5" h="449">
                <a:moveTo>
                  <a:pt x="532" y="0"/>
                </a:moveTo>
                <a:lnTo>
                  <a:pt x="0" y="181"/>
                </a:lnTo>
                <a:lnTo>
                  <a:pt x="785" y="449"/>
                </a:lnTo>
                <a:lnTo>
                  <a:pt x="1385" y="209"/>
                </a:lnTo>
                <a:lnTo>
                  <a:pt x="532" y="0"/>
                </a:lnTo>
                <a:close/>
              </a:path>
            </a:pathLst>
          </a:custGeom>
          <a:solidFill>
            <a:srgbClr val="FFFFCC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7092" name="Freeform 4" descr="Dark downward diagonal"/>
          <p:cNvSpPr>
            <a:spLocks/>
          </p:cNvSpPr>
          <p:nvPr/>
        </p:nvSpPr>
        <p:spPr bwMode="auto">
          <a:xfrm>
            <a:off x="5237163" y="1831975"/>
            <a:ext cx="960437" cy="306388"/>
          </a:xfrm>
          <a:custGeom>
            <a:avLst/>
            <a:gdLst>
              <a:gd name="T0" fmla="*/ 336 w 1200"/>
              <a:gd name="T1" fmla="*/ 0 h 384"/>
              <a:gd name="T2" fmla="*/ 0 w 1200"/>
              <a:gd name="T3" fmla="*/ 120 h 384"/>
              <a:gd name="T4" fmla="*/ 840 w 1200"/>
              <a:gd name="T5" fmla="*/ 384 h 384"/>
              <a:gd name="T6" fmla="*/ 1200 w 1200"/>
              <a:gd name="T7" fmla="*/ 240 h 384"/>
              <a:gd name="T8" fmla="*/ 336 w 1200"/>
              <a:gd name="T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0" h="384">
                <a:moveTo>
                  <a:pt x="336" y="0"/>
                </a:moveTo>
                <a:lnTo>
                  <a:pt x="0" y="120"/>
                </a:lnTo>
                <a:lnTo>
                  <a:pt x="840" y="384"/>
                </a:lnTo>
                <a:lnTo>
                  <a:pt x="1200" y="240"/>
                </a:lnTo>
                <a:lnTo>
                  <a:pt x="336" y="0"/>
                </a:lnTo>
                <a:close/>
              </a:path>
            </a:pathLst>
          </a:custGeom>
          <a:pattFill prst="dkDnDiag">
            <a:fgClr>
              <a:srgbClr val="000000"/>
            </a:fgClr>
            <a:bgClr>
              <a:srgbClr val="FFFFFF"/>
            </a:bgClr>
          </a:patt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7093" name="Freeform 5"/>
          <p:cNvSpPr>
            <a:spLocks/>
          </p:cNvSpPr>
          <p:nvPr/>
        </p:nvSpPr>
        <p:spPr bwMode="auto">
          <a:xfrm>
            <a:off x="5694363" y="1331913"/>
            <a:ext cx="744537" cy="581025"/>
          </a:xfrm>
          <a:custGeom>
            <a:avLst/>
            <a:gdLst>
              <a:gd name="T0" fmla="*/ 0 w 930"/>
              <a:gd name="T1" fmla="*/ 36 h 726"/>
              <a:gd name="T2" fmla="*/ 366 w 930"/>
              <a:gd name="T3" fmla="*/ 0 h 726"/>
              <a:gd name="T4" fmla="*/ 517 w 930"/>
              <a:gd name="T5" fmla="*/ 18 h 726"/>
              <a:gd name="T6" fmla="*/ 843 w 930"/>
              <a:gd name="T7" fmla="*/ 102 h 726"/>
              <a:gd name="T8" fmla="*/ 918 w 930"/>
              <a:gd name="T9" fmla="*/ 204 h 726"/>
              <a:gd name="T10" fmla="*/ 930 w 930"/>
              <a:gd name="T11" fmla="*/ 456 h 726"/>
              <a:gd name="T12" fmla="*/ 882 w 930"/>
              <a:gd name="T13" fmla="*/ 576 h 726"/>
              <a:gd name="T14" fmla="*/ 567 w 930"/>
              <a:gd name="T15" fmla="*/ 72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0" h="726">
                <a:moveTo>
                  <a:pt x="0" y="36"/>
                </a:moveTo>
                <a:cubicBezTo>
                  <a:pt x="61" y="30"/>
                  <a:pt x="366" y="0"/>
                  <a:pt x="366" y="0"/>
                </a:cubicBezTo>
                <a:cubicBezTo>
                  <a:pt x="421" y="0"/>
                  <a:pt x="467" y="0"/>
                  <a:pt x="517" y="18"/>
                </a:cubicBezTo>
                <a:lnTo>
                  <a:pt x="843" y="102"/>
                </a:lnTo>
                <a:cubicBezTo>
                  <a:pt x="893" y="126"/>
                  <a:pt x="913" y="144"/>
                  <a:pt x="918" y="204"/>
                </a:cubicBezTo>
                <a:lnTo>
                  <a:pt x="930" y="456"/>
                </a:lnTo>
                <a:cubicBezTo>
                  <a:pt x="920" y="504"/>
                  <a:pt x="912" y="546"/>
                  <a:pt x="882" y="576"/>
                </a:cubicBezTo>
                <a:lnTo>
                  <a:pt x="567" y="726"/>
                </a:lnTo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7094" name="Freeform 6"/>
          <p:cNvSpPr>
            <a:spLocks/>
          </p:cNvSpPr>
          <p:nvPr/>
        </p:nvSpPr>
        <p:spPr bwMode="auto">
          <a:xfrm>
            <a:off x="5551488" y="1931988"/>
            <a:ext cx="195262" cy="103187"/>
          </a:xfrm>
          <a:custGeom>
            <a:avLst/>
            <a:gdLst>
              <a:gd name="T0" fmla="*/ 74 w 164"/>
              <a:gd name="T1" fmla="*/ 0 h 88"/>
              <a:gd name="T2" fmla="*/ 152 w 164"/>
              <a:gd name="T3" fmla="*/ 34 h 88"/>
              <a:gd name="T4" fmla="*/ 144 w 164"/>
              <a:gd name="T5" fmla="*/ 76 h 88"/>
              <a:gd name="T6" fmla="*/ 36 w 164"/>
              <a:gd name="T7" fmla="*/ 88 h 88"/>
              <a:gd name="T8" fmla="*/ 0 w 164"/>
              <a:gd name="T9" fmla="*/ 10 h 88"/>
              <a:gd name="T10" fmla="*/ 74 w 164"/>
              <a:gd name="T11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4" h="88">
                <a:moveTo>
                  <a:pt x="74" y="0"/>
                </a:moveTo>
                <a:cubicBezTo>
                  <a:pt x="99" y="0"/>
                  <a:pt x="140" y="21"/>
                  <a:pt x="152" y="34"/>
                </a:cubicBezTo>
                <a:cubicBezTo>
                  <a:pt x="164" y="47"/>
                  <a:pt x="163" y="67"/>
                  <a:pt x="144" y="76"/>
                </a:cubicBezTo>
                <a:cubicBezTo>
                  <a:pt x="98" y="76"/>
                  <a:pt x="94" y="78"/>
                  <a:pt x="36" y="88"/>
                </a:cubicBezTo>
                <a:cubicBezTo>
                  <a:pt x="18" y="66"/>
                  <a:pt x="10" y="42"/>
                  <a:pt x="0" y="10"/>
                </a:cubicBezTo>
                <a:cubicBezTo>
                  <a:pt x="36" y="0"/>
                  <a:pt x="18" y="0"/>
                  <a:pt x="74" y="0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7095" name="Freeform 7"/>
          <p:cNvSpPr>
            <a:spLocks/>
          </p:cNvSpPr>
          <p:nvPr/>
        </p:nvSpPr>
        <p:spPr bwMode="auto">
          <a:xfrm>
            <a:off x="4968875" y="1206500"/>
            <a:ext cx="373063" cy="449263"/>
          </a:xfrm>
          <a:custGeom>
            <a:avLst/>
            <a:gdLst>
              <a:gd name="T0" fmla="*/ 52 w 503"/>
              <a:gd name="T1" fmla="*/ 115 h 606"/>
              <a:gd name="T2" fmla="*/ 48 w 503"/>
              <a:gd name="T3" fmla="*/ 351 h 606"/>
              <a:gd name="T4" fmla="*/ 130 w 503"/>
              <a:gd name="T5" fmla="*/ 547 h 606"/>
              <a:gd name="T6" fmla="*/ 304 w 503"/>
              <a:gd name="T7" fmla="*/ 595 h 606"/>
              <a:gd name="T8" fmla="*/ 442 w 503"/>
              <a:gd name="T9" fmla="*/ 481 h 606"/>
              <a:gd name="T10" fmla="*/ 502 w 503"/>
              <a:gd name="T11" fmla="*/ 343 h 606"/>
              <a:gd name="T12" fmla="*/ 384 w 503"/>
              <a:gd name="T13" fmla="*/ 95 h 606"/>
              <a:gd name="T14" fmla="*/ 52 w 503"/>
              <a:gd name="T15" fmla="*/ 115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3" h="606">
                <a:moveTo>
                  <a:pt x="52" y="115"/>
                </a:moveTo>
                <a:cubicBezTo>
                  <a:pt x="0" y="163"/>
                  <a:pt x="0" y="303"/>
                  <a:pt x="48" y="351"/>
                </a:cubicBezTo>
                <a:cubicBezTo>
                  <a:pt x="106" y="409"/>
                  <a:pt x="70" y="530"/>
                  <a:pt x="130" y="547"/>
                </a:cubicBezTo>
                <a:cubicBezTo>
                  <a:pt x="173" y="588"/>
                  <a:pt x="252" y="606"/>
                  <a:pt x="304" y="595"/>
                </a:cubicBezTo>
                <a:cubicBezTo>
                  <a:pt x="304" y="511"/>
                  <a:pt x="382" y="493"/>
                  <a:pt x="442" y="481"/>
                </a:cubicBezTo>
                <a:cubicBezTo>
                  <a:pt x="503" y="463"/>
                  <a:pt x="418" y="361"/>
                  <a:pt x="502" y="343"/>
                </a:cubicBezTo>
                <a:cubicBezTo>
                  <a:pt x="406" y="271"/>
                  <a:pt x="466" y="163"/>
                  <a:pt x="384" y="95"/>
                </a:cubicBezTo>
                <a:cubicBezTo>
                  <a:pt x="259" y="0"/>
                  <a:pt x="156" y="25"/>
                  <a:pt x="52" y="115"/>
                </a:cubicBezTo>
                <a:close/>
              </a:path>
            </a:pathLst>
          </a:cu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7096" name="Freeform 8"/>
          <p:cNvSpPr>
            <a:spLocks/>
          </p:cNvSpPr>
          <p:nvPr/>
        </p:nvSpPr>
        <p:spPr bwMode="auto">
          <a:xfrm>
            <a:off x="4846638" y="1547813"/>
            <a:ext cx="800100" cy="1009650"/>
          </a:xfrm>
          <a:custGeom>
            <a:avLst/>
            <a:gdLst>
              <a:gd name="T0" fmla="*/ 649 w 669"/>
              <a:gd name="T1" fmla="*/ 568 h 845"/>
              <a:gd name="T2" fmla="*/ 410 w 669"/>
              <a:gd name="T3" fmla="*/ 527 h 845"/>
              <a:gd name="T4" fmla="*/ 351 w 669"/>
              <a:gd name="T5" fmla="*/ 389 h 845"/>
              <a:gd name="T6" fmla="*/ 326 w 669"/>
              <a:gd name="T7" fmla="*/ 279 h 845"/>
              <a:gd name="T8" fmla="*/ 371 w 669"/>
              <a:gd name="T9" fmla="*/ 448 h 845"/>
              <a:gd name="T10" fmla="*/ 485 w 669"/>
              <a:gd name="T11" fmla="*/ 458 h 845"/>
              <a:gd name="T12" fmla="*/ 669 w 669"/>
              <a:gd name="T13" fmla="*/ 403 h 845"/>
              <a:gd name="T14" fmla="*/ 629 w 669"/>
              <a:gd name="T15" fmla="*/ 329 h 845"/>
              <a:gd name="T16" fmla="*/ 474 w 669"/>
              <a:gd name="T17" fmla="*/ 345 h 845"/>
              <a:gd name="T18" fmla="*/ 422 w 669"/>
              <a:gd name="T19" fmla="*/ 166 h 845"/>
              <a:gd name="T20" fmla="*/ 341 w 669"/>
              <a:gd name="T21" fmla="*/ 75 h 845"/>
              <a:gd name="T22" fmla="*/ 67 w 669"/>
              <a:gd name="T23" fmla="*/ 106 h 845"/>
              <a:gd name="T24" fmla="*/ 90 w 669"/>
              <a:gd name="T25" fmla="*/ 736 h 845"/>
              <a:gd name="T26" fmla="*/ 500 w 669"/>
              <a:gd name="T27" fmla="*/ 788 h 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9" h="845">
                <a:moveTo>
                  <a:pt x="649" y="568"/>
                </a:moveTo>
                <a:cubicBezTo>
                  <a:pt x="609" y="561"/>
                  <a:pt x="460" y="557"/>
                  <a:pt x="410" y="527"/>
                </a:cubicBezTo>
                <a:cubicBezTo>
                  <a:pt x="361" y="497"/>
                  <a:pt x="365" y="431"/>
                  <a:pt x="351" y="389"/>
                </a:cubicBezTo>
                <a:cubicBezTo>
                  <a:pt x="336" y="348"/>
                  <a:pt x="323" y="269"/>
                  <a:pt x="326" y="279"/>
                </a:cubicBezTo>
                <a:cubicBezTo>
                  <a:pt x="335" y="348"/>
                  <a:pt x="344" y="418"/>
                  <a:pt x="371" y="448"/>
                </a:cubicBezTo>
                <a:cubicBezTo>
                  <a:pt x="397" y="477"/>
                  <a:pt x="435" y="465"/>
                  <a:pt x="485" y="458"/>
                </a:cubicBezTo>
                <a:cubicBezTo>
                  <a:pt x="538" y="451"/>
                  <a:pt x="595" y="399"/>
                  <a:pt x="669" y="403"/>
                </a:cubicBezTo>
                <a:cubicBezTo>
                  <a:pt x="662" y="362"/>
                  <a:pt x="665" y="347"/>
                  <a:pt x="629" y="329"/>
                </a:cubicBezTo>
                <a:cubicBezTo>
                  <a:pt x="565" y="323"/>
                  <a:pt x="520" y="379"/>
                  <a:pt x="474" y="345"/>
                </a:cubicBezTo>
                <a:cubicBezTo>
                  <a:pt x="427" y="310"/>
                  <a:pt x="446" y="211"/>
                  <a:pt x="422" y="166"/>
                </a:cubicBezTo>
                <a:cubicBezTo>
                  <a:pt x="399" y="117"/>
                  <a:pt x="395" y="106"/>
                  <a:pt x="341" y="75"/>
                </a:cubicBezTo>
                <a:cubicBezTo>
                  <a:pt x="292" y="49"/>
                  <a:pt x="101" y="0"/>
                  <a:pt x="67" y="106"/>
                </a:cubicBezTo>
                <a:cubicBezTo>
                  <a:pt x="0" y="311"/>
                  <a:pt x="0" y="617"/>
                  <a:pt x="90" y="736"/>
                </a:cubicBezTo>
                <a:cubicBezTo>
                  <a:pt x="168" y="845"/>
                  <a:pt x="415" y="774"/>
                  <a:pt x="500" y="788"/>
                </a:cubicBezTo>
              </a:path>
            </a:pathLst>
          </a:custGeom>
          <a:solidFill>
            <a:srgbClr val="80808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7097" name="Freeform 9"/>
          <p:cNvSpPr>
            <a:spLocks/>
          </p:cNvSpPr>
          <p:nvPr/>
        </p:nvSpPr>
        <p:spPr bwMode="auto">
          <a:xfrm>
            <a:off x="5637213" y="1355725"/>
            <a:ext cx="523875" cy="557213"/>
          </a:xfrm>
          <a:custGeom>
            <a:avLst/>
            <a:gdLst>
              <a:gd name="T0" fmla="*/ 17 w 654"/>
              <a:gd name="T1" fmla="*/ 390 h 696"/>
              <a:gd name="T2" fmla="*/ 7 w 654"/>
              <a:gd name="T3" fmla="*/ 90 h 696"/>
              <a:gd name="T4" fmla="*/ 92 w 654"/>
              <a:gd name="T5" fmla="*/ 6 h 696"/>
              <a:gd name="T6" fmla="*/ 591 w 654"/>
              <a:gd name="T7" fmla="*/ 114 h 696"/>
              <a:gd name="T8" fmla="*/ 654 w 654"/>
              <a:gd name="T9" fmla="*/ 246 h 696"/>
              <a:gd name="T10" fmla="*/ 654 w 654"/>
              <a:gd name="T11" fmla="*/ 594 h 696"/>
              <a:gd name="T12" fmla="*/ 589 w 654"/>
              <a:gd name="T13" fmla="*/ 696 h 696"/>
              <a:gd name="T14" fmla="*/ 75 w 654"/>
              <a:gd name="T15" fmla="*/ 546 h 696"/>
              <a:gd name="T16" fmla="*/ 17 w 654"/>
              <a:gd name="T17" fmla="*/ 39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4" h="696">
                <a:moveTo>
                  <a:pt x="17" y="390"/>
                </a:moveTo>
                <a:lnTo>
                  <a:pt x="7" y="90"/>
                </a:lnTo>
                <a:cubicBezTo>
                  <a:pt x="16" y="16"/>
                  <a:pt x="32" y="0"/>
                  <a:pt x="92" y="6"/>
                </a:cubicBezTo>
                <a:lnTo>
                  <a:pt x="591" y="114"/>
                </a:lnTo>
                <a:cubicBezTo>
                  <a:pt x="651" y="143"/>
                  <a:pt x="649" y="180"/>
                  <a:pt x="654" y="246"/>
                </a:cubicBezTo>
                <a:lnTo>
                  <a:pt x="654" y="594"/>
                </a:lnTo>
                <a:cubicBezTo>
                  <a:pt x="644" y="666"/>
                  <a:pt x="639" y="690"/>
                  <a:pt x="589" y="696"/>
                </a:cubicBezTo>
                <a:lnTo>
                  <a:pt x="75" y="546"/>
                </a:lnTo>
                <a:cubicBezTo>
                  <a:pt x="0" y="522"/>
                  <a:pt x="20" y="468"/>
                  <a:pt x="17" y="390"/>
                </a:cubicBezTo>
                <a:close/>
              </a:path>
            </a:pathLst>
          </a:custGeom>
          <a:solidFill>
            <a:srgbClr val="FFFFFF"/>
          </a:soli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7098" name="Text Box 10"/>
          <p:cNvSpPr txBox="1">
            <a:spLocks noChangeArrowheads="1"/>
          </p:cNvSpPr>
          <p:nvPr/>
        </p:nvSpPr>
        <p:spPr bwMode="auto">
          <a:xfrm>
            <a:off x="449263" y="84138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F8F9B19C-62CD-47AE-8C47-0E31E29F535E}" type="slidenum">
              <a:rPr lang="en-US" altLang="da-DK">
                <a:latin typeface="Arial" charset="0"/>
              </a:rPr>
              <a:pPr/>
              <a:t>8</a:t>
            </a:fld>
            <a:r>
              <a:rPr lang="en-US" altLang="da-DK">
                <a:latin typeface="Arial" charset="0"/>
              </a:rPr>
              <a:t>.  Heuristic evaluation</a:t>
            </a:r>
          </a:p>
        </p:txBody>
      </p:sp>
      <p:grpSp>
        <p:nvGrpSpPr>
          <p:cNvPr id="217114" name="Group 26"/>
          <p:cNvGrpSpPr>
            <a:grpSpLocks/>
          </p:cNvGrpSpPr>
          <p:nvPr/>
        </p:nvGrpSpPr>
        <p:grpSpPr bwMode="auto">
          <a:xfrm>
            <a:off x="530225" y="3517900"/>
            <a:ext cx="7604125" cy="2806700"/>
            <a:chOff x="334" y="2216"/>
            <a:chExt cx="4790" cy="1768"/>
          </a:xfrm>
        </p:grpSpPr>
        <p:grpSp>
          <p:nvGrpSpPr>
            <p:cNvPr id="217099" name="Group 11"/>
            <p:cNvGrpSpPr>
              <a:grpSpLocks/>
            </p:cNvGrpSpPr>
            <p:nvPr/>
          </p:nvGrpSpPr>
          <p:grpSpPr bwMode="auto">
            <a:xfrm rot="5400000">
              <a:off x="2011" y="3052"/>
              <a:ext cx="897" cy="528"/>
              <a:chOff x="1884" y="3384"/>
              <a:chExt cx="897" cy="528"/>
            </a:xfrm>
          </p:grpSpPr>
          <p:sp>
            <p:nvSpPr>
              <p:cNvPr id="217100" name="Oval 12" descr="Dark upward diagonal"/>
              <p:cNvSpPr>
                <a:spLocks noChangeArrowheads="1"/>
              </p:cNvSpPr>
              <p:nvPr/>
            </p:nvSpPr>
            <p:spPr bwMode="auto">
              <a:xfrm>
                <a:off x="2158" y="3384"/>
                <a:ext cx="623" cy="528"/>
              </a:xfrm>
              <a:prstGeom prst="ellipse">
                <a:avLst/>
              </a:prstGeom>
              <a:pattFill prst="dkUpDiag">
                <a:fgClr>
                  <a:srgbClr val="000000"/>
                </a:fgClr>
                <a:bgClr>
                  <a:srgbClr val="FFFFFF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17101" name="Oval 13"/>
              <p:cNvSpPr>
                <a:spLocks noChangeArrowheads="1"/>
              </p:cNvSpPr>
              <p:nvPr/>
            </p:nvSpPr>
            <p:spPr bwMode="auto">
              <a:xfrm>
                <a:off x="1884" y="3384"/>
                <a:ext cx="623" cy="528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217102" name="Text Box 14"/>
            <p:cNvSpPr txBox="1">
              <a:spLocks noChangeArrowheads="1"/>
            </p:cNvSpPr>
            <p:nvPr/>
          </p:nvSpPr>
          <p:spPr bwMode="auto">
            <a:xfrm>
              <a:off x="346" y="2264"/>
              <a:ext cx="2916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r>
                <a:rPr lang="en-US" altLang="da-DK">
                  <a:latin typeface="Arial" charset="0"/>
                </a:rPr>
                <a:t>First law of usability: </a:t>
              </a:r>
            </a:p>
            <a:p>
              <a:r>
                <a:rPr lang="en-US" altLang="da-DK" sz="1800">
                  <a:latin typeface="Arial" charset="0"/>
                </a:rPr>
                <a:t>Heuristic evaluation has only 50% hitrate</a:t>
              </a:r>
              <a:endParaRPr lang="en-US" altLang="da-DK">
                <a:latin typeface="Arial" charset="0"/>
              </a:endParaRPr>
            </a:p>
          </p:txBody>
        </p:sp>
        <p:sp>
          <p:nvSpPr>
            <p:cNvPr id="217103" name="Text Box 15"/>
            <p:cNvSpPr txBox="1">
              <a:spLocks noChangeArrowheads="1"/>
            </p:cNvSpPr>
            <p:nvPr/>
          </p:nvSpPr>
          <p:spPr bwMode="auto">
            <a:xfrm>
              <a:off x="953" y="3404"/>
              <a:ext cx="76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da-DK"/>
                <a:t>Actual </a:t>
              </a:r>
            </a:p>
            <a:p>
              <a:pPr algn="l"/>
              <a:r>
                <a:rPr lang="en-US" altLang="da-DK"/>
                <a:t>problems</a:t>
              </a:r>
            </a:p>
          </p:txBody>
        </p:sp>
        <p:sp>
          <p:nvSpPr>
            <p:cNvPr id="217104" name="Rectangle 16"/>
            <p:cNvSpPr>
              <a:spLocks noChangeArrowheads="1"/>
            </p:cNvSpPr>
            <p:nvPr/>
          </p:nvSpPr>
          <p:spPr bwMode="auto">
            <a:xfrm>
              <a:off x="334" y="2216"/>
              <a:ext cx="4790" cy="1768"/>
            </a:xfrm>
            <a:prstGeom prst="rect">
              <a:avLst/>
            </a:prstGeom>
            <a:noFill/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17105" name="Text Box 17"/>
            <p:cNvSpPr txBox="1">
              <a:spLocks noChangeArrowheads="1"/>
            </p:cNvSpPr>
            <p:nvPr/>
          </p:nvSpPr>
          <p:spPr bwMode="auto">
            <a:xfrm>
              <a:off x="953" y="2823"/>
              <a:ext cx="81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da-DK"/>
                <a:t>Predicted </a:t>
              </a:r>
            </a:p>
            <a:p>
              <a:pPr algn="l"/>
              <a:r>
                <a:rPr lang="en-US" altLang="da-DK"/>
                <a:t>problems</a:t>
              </a:r>
            </a:p>
          </p:txBody>
        </p:sp>
        <p:sp>
          <p:nvSpPr>
            <p:cNvPr id="217106" name="Text Box 18"/>
            <p:cNvSpPr txBox="1">
              <a:spLocks noChangeArrowheads="1"/>
            </p:cNvSpPr>
            <p:nvPr/>
          </p:nvSpPr>
          <p:spPr bwMode="auto">
            <a:xfrm>
              <a:off x="2993" y="2823"/>
              <a:ext cx="11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da-DK"/>
                <a:t>False problems</a:t>
              </a:r>
            </a:p>
          </p:txBody>
        </p:sp>
        <p:sp>
          <p:nvSpPr>
            <p:cNvPr id="217107" name="Text Box 19"/>
            <p:cNvSpPr txBox="1">
              <a:spLocks noChangeArrowheads="1"/>
            </p:cNvSpPr>
            <p:nvPr/>
          </p:nvSpPr>
          <p:spPr bwMode="auto">
            <a:xfrm>
              <a:off x="2993" y="3369"/>
              <a:ext cx="12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da-DK"/>
                <a:t>Missed problems</a:t>
              </a:r>
            </a:p>
          </p:txBody>
        </p:sp>
        <p:sp>
          <p:nvSpPr>
            <p:cNvPr id="217108" name="Line 20"/>
            <p:cNvSpPr>
              <a:spLocks noChangeShapeType="1"/>
            </p:cNvSpPr>
            <p:nvPr/>
          </p:nvSpPr>
          <p:spPr bwMode="auto">
            <a:xfrm>
              <a:off x="1765" y="3054"/>
              <a:ext cx="431" cy="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7109" name="Line 21"/>
            <p:cNvSpPr>
              <a:spLocks noChangeShapeType="1"/>
            </p:cNvSpPr>
            <p:nvPr/>
          </p:nvSpPr>
          <p:spPr bwMode="auto">
            <a:xfrm flipV="1">
              <a:off x="1789" y="3500"/>
              <a:ext cx="383" cy="1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7110" name="Line 22"/>
            <p:cNvSpPr>
              <a:spLocks noChangeShapeType="1"/>
            </p:cNvSpPr>
            <p:nvPr/>
          </p:nvSpPr>
          <p:spPr bwMode="auto">
            <a:xfrm flipH="1">
              <a:off x="2436" y="2915"/>
              <a:ext cx="557" cy="1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7111" name="Line 23"/>
            <p:cNvSpPr>
              <a:spLocks noChangeShapeType="1"/>
            </p:cNvSpPr>
            <p:nvPr/>
          </p:nvSpPr>
          <p:spPr bwMode="auto">
            <a:xfrm flipH="1">
              <a:off x="2436" y="3480"/>
              <a:ext cx="557" cy="1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17112" name="Text Box 24"/>
          <p:cNvSpPr txBox="1">
            <a:spLocks noChangeArrowheads="1"/>
          </p:cNvSpPr>
          <p:nvPr/>
        </p:nvSpPr>
        <p:spPr bwMode="auto">
          <a:xfrm>
            <a:off x="5499100" y="2557463"/>
            <a:ext cx="2025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Expert - reviewer</a:t>
            </a:r>
          </a:p>
        </p:txBody>
      </p:sp>
      <p:sp>
        <p:nvSpPr>
          <p:cNvPr id="217113" name="Freeform 25"/>
          <p:cNvSpPr>
            <a:spLocks/>
          </p:cNvSpPr>
          <p:nvPr/>
        </p:nvSpPr>
        <p:spPr bwMode="auto">
          <a:xfrm>
            <a:off x="5167313" y="1377950"/>
            <a:ext cx="39687" cy="112713"/>
          </a:xfrm>
          <a:custGeom>
            <a:avLst/>
            <a:gdLst>
              <a:gd name="T0" fmla="*/ 25 w 30"/>
              <a:gd name="T1" fmla="*/ 50 h 59"/>
              <a:gd name="T2" fmla="*/ 0 w 30"/>
              <a:gd name="T3" fmla="*/ 17 h 59"/>
              <a:gd name="T4" fmla="*/ 30 w 30"/>
              <a:gd name="T5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" h="59">
                <a:moveTo>
                  <a:pt x="25" y="50"/>
                </a:moveTo>
                <a:cubicBezTo>
                  <a:pt x="12" y="59"/>
                  <a:pt x="0" y="32"/>
                  <a:pt x="0" y="17"/>
                </a:cubicBezTo>
                <a:cubicBezTo>
                  <a:pt x="0" y="0"/>
                  <a:pt x="24" y="1"/>
                  <a:pt x="30" y="19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auto">
          <a:xfrm>
            <a:off x="2797175" y="343535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75" name="Rectangle 3"/>
          <p:cNvSpPr>
            <a:spLocks noChangeArrowheads="1"/>
          </p:cNvSpPr>
          <p:nvPr/>
        </p:nvSpPr>
        <p:spPr bwMode="auto">
          <a:xfrm>
            <a:off x="3206750" y="3422650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76" name="Rectangle 4"/>
          <p:cNvSpPr>
            <a:spLocks noChangeArrowheads="1"/>
          </p:cNvSpPr>
          <p:nvPr/>
        </p:nvSpPr>
        <p:spPr bwMode="auto">
          <a:xfrm>
            <a:off x="2792413" y="3021013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77" name="Rectangle 5"/>
          <p:cNvSpPr>
            <a:spLocks noChangeArrowheads="1"/>
          </p:cNvSpPr>
          <p:nvPr/>
        </p:nvSpPr>
        <p:spPr bwMode="auto">
          <a:xfrm>
            <a:off x="3211513" y="3021013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78" name="Rectangle 6"/>
          <p:cNvSpPr>
            <a:spLocks noChangeArrowheads="1"/>
          </p:cNvSpPr>
          <p:nvPr/>
        </p:nvSpPr>
        <p:spPr bwMode="auto">
          <a:xfrm>
            <a:off x="3630613" y="3021013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79" name="Rectangle 7"/>
          <p:cNvSpPr>
            <a:spLocks noChangeArrowheads="1"/>
          </p:cNvSpPr>
          <p:nvPr/>
        </p:nvSpPr>
        <p:spPr bwMode="auto">
          <a:xfrm>
            <a:off x="4049713" y="3006725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0" name="Rectangle 8"/>
          <p:cNvSpPr>
            <a:spLocks noChangeArrowheads="1"/>
          </p:cNvSpPr>
          <p:nvPr/>
        </p:nvSpPr>
        <p:spPr bwMode="auto">
          <a:xfrm>
            <a:off x="3630613" y="3435350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1" name="Rectangle 9"/>
          <p:cNvSpPr>
            <a:spLocks noChangeArrowheads="1"/>
          </p:cNvSpPr>
          <p:nvPr/>
        </p:nvSpPr>
        <p:spPr bwMode="auto">
          <a:xfrm>
            <a:off x="4049713" y="342265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2" name="Rectangle 10"/>
          <p:cNvSpPr>
            <a:spLocks noChangeArrowheads="1"/>
          </p:cNvSpPr>
          <p:nvPr/>
        </p:nvSpPr>
        <p:spPr bwMode="auto">
          <a:xfrm>
            <a:off x="4870450" y="343535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3" name="Rectangle 11"/>
          <p:cNvSpPr>
            <a:spLocks noChangeArrowheads="1"/>
          </p:cNvSpPr>
          <p:nvPr/>
        </p:nvSpPr>
        <p:spPr bwMode="auto">
          <a:xfrm>
            <a:off x="3630613" y="3851275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4" name="Rectangle 12"/>
          <p:cNvSpPr>
            <a:spLocks noChangeArrowheads="1"/>
          </p:cNvSpPr>
          <p:nvPr/>
        </p:nvSpPr>
        <p:spPr bwMode="auto">
          <a:xfrm>
            <a:off x="3216275" y="4270375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5" name="Rectangle 13"/>
          <p:cNvSpPr>
            <a:spLocks noChangeArrowheads="1"/>
          </p:cNvSpPr>
          <p:nvPr/>
        </p:nvSpPr>
        <p:spPr bwMode="auto">
          <a:xfrm>
            <a:off x="3625850" y="4270375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6" name="Rectangle 14"/>
          <p:cNvSpPr>
            <a:spLocks noChangeArrowheads="1"/>
          </p:cNvSpPr>
          <p:nvPr/>
        </p:nvSpPr>
        <p:spPr bwMode="auto">
          <a:xfrm>
            <a:off x="4459288" y="4270375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7" name="Rectangle 15"/>
          <p:cNvSpPr>
            <a:spLocks noChangeArrowheads="1"/>
          </p:cNvSpPr>
          <p:nvPr/>
        </p:nvSpPr>
        <p:spPr bwMode="auto">
          <a:xfrm>
            <a:off x="2797175" y="425450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8" name="Rectangle 16"/>
          <p:cNvSpPr>
            <a:spLocks noChangeArrowheads="1"/>
          </p:cNvSpPr>
          <p:nvPr/>
        </p:nvSpPr>
        <p:spPr bwMode="auto">
          <a:xfrm>
            <a:off x="4868863" y="4670425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89" name="Rectangle 17"/>
          <p:cNvSpPr>
            <a:spLocks noChangeArrowheads="1"/>
          </p:cNvSpPr>
          <p:nvPr/>
        </p:nvSpPr>
        <p:spPr bwMode="auto">
          <a:xfrm>
            <a:off x="3206750" y="5086350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90" name="Rectangle 18"/>
          <p:cNvSpPr>
            <a:spLocks noChangeArrowheads="1"/>
          </p:cNvSpPr>
          <p:nvPr/>
        </p:nvSpPr>
        <p:spPr bwMode="auto">
          <a:xfrm>
            <a:off x="4040188" y="5089525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91" name="Rectangle 19"/>
          <p:cNvSpPr>
            <a:spLocks noChangeArrowheads="1"/>
          </p:cNvSpPr>
          <p:nvPr/>
        </p:nvSpPr>
        <p:spPr bwMode="auto">
          <a:xfrm>
            <a:off x="4449763" y="5086350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492" name="Text Box 20"/>
          <p:cNvSpPr txBox="1">
            <a:spLocks noChangeArrowheads="1"/>
          </p:cNvSpPr>
          <p:nvPr/>
        </p:nvSpPr>
        <p:spPr bwMode="auto">
          <a:xfrm>
            <a:off x="449263" y="57150"/>
            <a:ext cx="8237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4A40BF50-42A9-46DA-A943-B8AE59233B50}" type="slidenum">
              <a:rPr lang="en-US" altLang="da-DK">
                <a:latin typeface="Arial" charset="0"/>
              </a:rPr>
              <a:pPr/>
              <a:t>9</a:t>
            </a:fld>
            <a:r>
              <a:rPr lang="en-US" altLang="da-DK">
                <a:latin typeface="Arial" charset="0"/>
              </a:rPr>
              <a:t>.  Which usability measure?</a:t>
            </a:r>
          </a:p>
        </p:txBody>
      </p:sp>
      <p:sp>
        <p:nvSpPr>
          <p:cNvPr id="233493" name="Text Box 21"/>
          <p:cNvSpPr txBox="1">
            <a:spLocks noChangeArrowheads="1"/>
          </p:cNvSpPr>
          <p:nvPr/>
        </p:nvSpPr>
        <p:spPr bwMode="auto">
          <a:xfrm>
            <a:off x="628650" y="3021013"/>
            <a:ext cx="2168525" cy="24939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90000" rIns="90000" bIns="46800" anchor="ctr">
            <a:spAutoFit/>
          </a:bodyPr>
          <a:lstStyle/>
          <a:p>
            <a:pPr algn="l">
              <a:spcBef>
                <a:spcPct val="50000"/>
              </a:spcBef>
            </a:pPr>
            <a:r>
              <a:rPr lang="da-DK" altLang="da-DK" noProof="1"/>
              <a:t>Task time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Problem counts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Keystroke counts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Opinion poll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Score for underst.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Guidelines</a:t>
            </a:r>
          </a:p>
        </p:txBody>
      </p:sp>
      <p:sp>
        <p:nvSpPr>
          <p:cNvPr id="233494" name="Text Box 22"/>
          <p:cNvSpPr txBox="1">
            <a:spLocks noChangeArrowheads="1"/>
          </p:cNvSpPr>
          <p:nvPr/>
        </p:nvSpPr>
        <p:spPr bwMode="auto">
          <a:xfrm rot="-5400000">
            <a:off x="2896394" y="626269"/>
            <a:ext cx="2295525" cy="24907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90000" rIns="90000" bIns="46800"/>
          <a:lstStyle/>
          <a:p>
            <a:pPr algn="l">
              <a:spcBef>
                <a:spcPct val="50000"/>
              </a:spcBef>
            </a:pPr>
            <a:r>
              <a:rPr lang="da-DK" altLang="da-DK" noProof="1"/>
              <a:t>Fit for use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Ease of learning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Task efficiency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Ease of remember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Subjective satisf.</a:t>
            </a:r>
          </a:p>
          <a:p>
            <a:pPr algn="l">
              <a:spcBef>
                <a:spcPct val="50000"/>
              </a:spcBef>
            </a:pPr>
            <a:r>
              <a:rPr lang="da-DK" altLang="da-DK" noProof="1"/>
              <a:t>Understandability</a:t>
            </a:r>
          </a:p>
        </p:txBody>
      </p:sp>
      <p:sp>
        <p:nvSpPr>
          <p:cNvPr id="233495" name="Rectangle 23"/>
          <p:cNvSpPr>
            <a:spLocks noChangeArrowheads="1"/>
          </p:cNvSpPr>
          <p:nvPr/>
        </p:nvSpPr>
        <p:spPr bwMode="auto">
          <a:xfrm>
            <a:off x="2797175" y="3021013"/>
            <a:ext cx="2492375" cy="24939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33496" name="Group 24"/>
          <p:cNvGrpSpPr>
            <a:grpSpLocks/>
          </p:cNvGrpSpPr>
          <p:nvPr/>
        </p:nvGrpSpPr>
        <p:grpSpPr bwMode="auto">
          <a:xfrm>
            <a:off x="628650" y="3435350"/>
            <a:ext cx="4660900" cy="1663700"/>
            <a:chOff x="396" y="2164"/>
            <a:chExt cx="3717" cy="1048"/>
          </a:xfrm>
        </p:grpSpPr>
        <p:sp>
          <p:nvSpPr>
            <p:cNvPr id="233497" name="Line 25"/>
            <p:cNvSpPr>
              <a:spLocks noChangeShapeType="1"/>
            </p:cNvSpPr>
            <p:nvPr/>
          </p:nvSpPr>
          <p:spPr bwMode="auto">
            <a:xfrm>
              <a:off x="396" y="2164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498" name="Line 26"/>
            <p:cNvSpPr>
              <a:spLocks noChangeShapeType="1"/>
            </p:cNvSpPr>
            <p:nvPr/>
          </p:nvSpPr>
          <p:spPr bwMode="auto">
            <a:xfrm>
              <a:off x="396" y="2426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499" name="Line 27"/>
            <p:cNvSpPr>
              <a:spLocks noChangeShapeType="1"/>
            </p:cNvSpPr>
            <p:nvPr/>
          </p:nvSpPr>
          <p:spPr bwMode="auto">
            <a:xfrm>
              <a:off x="396" y="2688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00" name="Line 28"/>
            <p:cNvSpPr>
              <a:spLocks noChangeShapeType="1"/>
            </p:cNvSpPr>
            <p:nvPr/>
          </p:nvSpPr>
          <p:spPr bwMode="auto">
            <a:xfrm>
              <a:off x="396" y="2950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01" name="Line 29"/>
            <p:cNvSpPr>
              <a:spLocks noChangeShapeType="1"/>
            </p:cNvSpPr>
            <p:nvPr/>
          </p:nvSpPr>
          <p:spPr bwMode="auto">
            <a:xfrm>
              <a:off x="396" y="3212"/>
              <a:ext cx="37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33502" name="Line 30"/>
          <p:cNvSpPr>
            <a:spLocks noChangeShapeType="1"/>
          </p:cNvSpPr>
          <p:nvPr/>
        </p:nvSpPr>
        <p:spPr bwMode="auto">
          <a:xfrm>
            <a:off x="3211513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03" name="Line 31"/>
          <p:cNvSpPr>
            <a:spLocks noChangeShapeType="1"/>
          </p:cNvSpPr>
          <p:nvPr/>
        </p:nvSpPr>
        <p:spPr bwMode="auto">
          <a:xfrm>
            <a:off x="3625850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04" name="Line 32"/>
          <p:cNvSpPr>
            <a:spLocks noChangeShapeType="1"/>
          </p:cNvSpPr>
          <p:nvPr/>
        </p:nvSpPr>
        <p:spPr bwMode="auto">
          <a:xfrm>
            <a:off x="4040188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05" name="Line 33"/>
          <p:cNvSpPr>
            <a:spLocks noChangeShapeType="1"/>
          </p:cNvSpPr>
          <p:nvPr/>
        </p:nvSpPr>
        <p:spPr bwMode="auto">
          <a:xfrm>
            <a:off x="4454525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06" name="Line 34"/>
          <p:cNvSpPr>
            <a:spLocks noChangeShapeType="1"/>
          </p:cNvSpPr>
          <p:nvPr/>
        </p:nvSpPr>
        <p:spPr bwMode="auto">
          <a:xfrm>
            <a:off x="4870450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07" name="Line 35"/>
          <p:cNvSpPr>
            <a:spLocks noChangeShapeType="1"/>
          </p:cNvSpPr>
          <p:nvPr/>
        </p:nvSpPr>
        <p:spPr bwMode="auto">
          <a:xfrm>
            <a:off x="5284788" y="725488"/>
            <a:ext cx="0" cy="4789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08" name="Line 36"/>
          <p:cNvSpPr>
            <a:spLocks noChangeShapeType="1"/>
          </p:cNvSpPr>
          <p:nvPr/>
        </p:nvSpPr>
        <p:spPr bwMode="auto">
          <a:xfrm>
            <a:off x="628650" y="3021013"/>
            <a:ext cx="2168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09" name="Line 37"/>
          <p:cNvSpPr>
            <a:spLocks noChangeShapeType="1"/>
          </p:cNvSpPr>
          <p:nvPr/>
        </p:nvSpPr>
        <p:spPr bwMode="auto">
          <a:xfrm>
            <a:off x="628650" y="5514975"/>
            <a:ext cx="21685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10" name="Text Box 38"/>
          <p:cNvSpPr txBox="1">
            <a:spLocks noChangeArrowheads="1"/>
          </p:cNvSpPr>
          <p:nvPr/>
        </p:nvSpPr>
        <p:spPr bwMode="auto">
          <a:xfrm>
            <a:off x="4916488" y="4279900"/>
            <a:ext cx="320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?</a:t>
            </a:r>
          </a:p>
        </p:txBody>
      </p:sp>
      <p:sp>
        <p:nvSpPr>
          <p:cNvPr id="233511" name="Text Box 39"/>
          <p:cNvSpPr txBox="1">
            <a:spLocks noChangeArrowheads="1"/>
          </p:cNvSpPr>
          <p:nvPr/>
        </p:nvSpPr>
        <p:spPr bwMode="auto">
          <a:xfrm>
            <a:off x="4087813" y="4279900"/>
            <a:ext cx="320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?</a:t>
            </a:r>
          </a:p>
        </p:txBody>
      </p:sp>
      <p:sp>
        <p:nvSpPr>
          <p:cNvPr id="233540" name="Rectangle 68"/>
          <p:cNvSpPr>
            <a:spLocks noChangeArrowheads="1"/>
          </p:cNvSpPr>
          <p:nvPr/>
        </p:nvSpPr>
        <p:spPr bwMode="auto">
          <a:xfrm>
            <a:off x="7070725" y="4864100"/>
            <a:ext cx="419100" cy="428625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41" name="Rectangle 69"/>
          <p:cNvSpPr>
            <a:spLocks noChangeArrowheads="1"/>
          </p:cNvSpPr>
          <p:nvPr/>
        </p:nvSpPr>
        <p:spPr bwMode="auto">
          <a:xfrm>
            <a:off x="7070725" y="3222625"/>
            <a:ext cx="419100" cy="428625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42" name="Rectangle 70"/>
          <p:cNvSpPr>
            <a:spLocks noChangeArrowheads="1"/>
          </p:cNvSpPr>
          <p:nvPr/>
        </p:nvSpPr>
        <p:spPr bwMode="auto">
          <a:xfrm>
            <a:off x="7070725" y="4040188"/>
            <a:ext cx="419100" cy="428625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33543" name="Text Box 71"/>
          <p:cNvSpPr txBox="1">
            <a:spLocks noChangeArrowheads="1"/>
          </p:cNvSpPr>
          <p:nvPr/>
        </p:nvSpPr>
        <p:spPr bwMode="auto">
          <a:xfrm>
            <a:off x="7527925" y="3244850"/>
            <a:ext cx="161607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Highly useful</a:t>
            </a:r>
          </a:p>
          <a:p>
            <a:pPr algn="l"/>
            <a:endParaRPr lang="da-DK" altLang="da-DK" noProof="1"/>
          </a:p>
          <a:p>
            <a:pPr algn="l"/>
            <a:endParaRPr lang="da-DK" altLang="da-DK" noProof="1"/>
          </a:p>
          <a:p>
            <a:pPr algn="l"/>
            <a:r>
              <a:rPr lang="da-DK" altLang="da-DK" noProof="1"/>
              <a:t>Some use</a:t>
            </a:r>
          </a:p>
          <a:p>
            <a:pPr algn="l"/>
            <a:endParaRPr lang="da-DK" altLang="da-DK" noProof="1"/>
          </a:p>
          <a:p>
            <a:pPr algn="l">
              <a:spcBef>
                <a:spcPct val="50000"/>
              </a:spcBef>
            </a:pPr>
            <a:r>
              <a:rPr lang="da-DK" altLang="da-DK" noProof="1"/>
              <a:t>Indications</a:t>
            </a:r>
          </a:p>
          <a:p>
            <a:pPr algn="l"/>
            <a:r>
              <a:rPr lang="da-DK" altLang="da-DK" noProof="1"/>
              <a:t>only</a:t>
            </a:r>
          </a:p>
        </p:txBody>
      </p:sp>
      <p:grpSp>
        <p:nvGrpSpPr>
          <p:cNvPr id="233545" name="Group 73"/>
          <p:cNvGrpSpPr>
            <a:grpSpLocks/>
          </p:cNvGrpSpPr>
          <p:nvPr/>
        </p:nvGrpSpPr>
        <p:grpSpPr bwMode="auto">
          <a:xfrm>
            <a:off x="5483225" y="714375"/>
            <a:ext cx="1266825" cy="4802188"/>
            <a:chOff x="3454" y="450"/>
            <a:chExt cx="798" cy="3025"/>
          </a:xfrm>
        </p:grpSpPr>
        <p:sp>
          <p:nvSpPr>
            <p:cNvPr id="233513" name="Rectangle 41"/>
            <p:cNvSpPr>
              <a:spLocks noChangeArrowheads="1"/>
            </p:cNvSpPr>
            <p:nvPr/>
          </p:nvSpPr>
          <p:spPr bwMode="auto">
            <a:xfrm>
              <a:off x="3718" y="1903"/>
              <a:ext cx="264" cy="27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14" name="Rectangle 42"/>
            <p:cNvSpPr>
              <a:spLocks noChangeArrowheads="1"/>
            </p:cNvSpPr>
            <p:nvPr/>
          </p:nvSpPr>
          <p:spPr bwMode="auto">
            <a:xfrm>
              <a:off x="3977" y="1903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15" name="Rectangle 43"/>
            <p:cNvSpPr>
              <a:spLocks noChangeArrowheads="1"/>
            </p:cNvSpPr>
            <p:nvPr/>
          </p:nvSpPr>
          <p:spPr bwMode="auto">
            <a:xfrm>
              <a:off x="3460" y="2164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16" name="Rectangle 44"/>
            <p:cNvSpPr>
              <a:spLocks noChangeArrowheads="1"/>
            </p:cNvSpPr>
            <p:nvPr/>
          </p:nvSpPr>
          <p:spPr bwMode="auto">
            <a:xfrm>
              <a:off x="3724" y="2168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17" name="Rectangle 45"/>
            <p:cNvSpPr>
              <a:spLocks noChangeArrowheads="1"/>
            </p:cNvSpPr>
            <p:nvPr/>
          </p:nvSpPr>
          <p:spPr bwMode="auto">
            <a:xfrm>
              <a:off x="3988" y="2168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18" name="Rectangle 46"/>
            <p:cNvSpPr>
              <a:spLocks noChangeArrowheads="1"/>
            </p:cNvSpPr>
            <p:nvPr/>
          </p:nvSpPr>
          <p:spPr bwMode="auto">
            <a:xfrm>
              <a:off x="3460" y="2412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19" name="Rectangle 47"/>
            <p:cNvSpPr>
              <a:spLocks noChangeArrowheads="1"/>
            </p:cNvSpPr>
            <p:nvPr/>
          </p:nvSpPr>
          <p:spPr bwMode="auto">
            <a:xfrm>
              <a:off x="3724" y="2413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0" name="Rectangle 48"/>
            <p:cNvSpPr>
              <a:spLocks noChangeArrowheads="1"/>
            </p:cNvSpPr>
            <p:nvPr/>
          </p:nvSpPr>
          <p:spPr bwMode="auto">
            <a:xfrm>
              <a:off x="3988" y="2419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1" name="Rectangle 49"/>
            <p:cNvSpPr>
              <a:spLocks noChangeArrowheads="1"/>
            </p:cNvSpPr>
            <p:nvPr/>
          </p:nvSpPr>
          <p:spPr bwMode="auto">
            <a:xfrm>
              <a:off x="3454" y="2690"/>
              <a:ext cx="264" cy="27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2" name="Rectangle 50"/>
            <p:cNvSpPr>
              <a:spLocks noChangeArrowheads="1"/>
            </p:cNvSpPr>
            <p:nvPr/>
          </p:nvSpPr>
          <p:spPr bwMode="auto">
            <a:xfrm>
              <a:off x="3982" y="2683"/>
              <a:ext cx="264" cy="27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3" name="Rectangle 51"/>
            <p:cNvSpPr>
              <a:spLocks noChangeArrowheads="1"/>
            </p:cNvSpPr>
            <p:nvPr/>
          </p:nvSpPr>
          <p:spPr bwMode="auto">
            <a:xfrm>
              <a:off x="3718" y="2690"/>
              <a:ext cx="264" cy="27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4" name="Rectangle 52"/>
            <p:cNvSpPr>
              <a:spLocks noChangeArrowheads="1"/>
            </p:cNvSpPr>
            <p:nvPr/>
          </p:nvSpPr>
          <p:spPr bwMode="auto">
            <a:xfrm>
              <a:off x="3454" y="2941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5" name="Rectangle 53"/>
            <p:cNvSpPr>
              <a:spLocks noChangeArrowheads="1"/>
            </p:cNvSpPr>
            <p:nvPr/>
          </p:nvSpPr>
          <p:spPr bwMode="auto">
            <a:xfrm>
              <a:off x="3718" y="2939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6" name="Rectangle 54"/>
            <p:cNvSpPr>
              <a:spLocks noChangeArrowheads="1"/>
            </p:cNvSpPr>
            <p:nvPr/>
          </p:nvSpPr>
          <p:spPr bwMode="auto">
            <a:xfrm>
              <a:off x="3982" y="2939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7" name="Rectangle 55"/>
            <p:cNvSpPr>
              <a:spLocks noChangeArrowheads="1"/>
            </p:cNvSpPr>
            <p:nvPr/>
          </p:nvSpPr>
          <p:spPr bwMode="auto">
            <a:xfrm>
              <a:off x="3454" y="3204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8" name="Rectangle 56"/>
            <p:cNvSpPr>
              <a:spLocks noChangeArrowheads="1"/>
            </p:cNvSpPr>
            <p:nvPr/>
          </p:nvSpPr>
          <p:spPr bwMode="auto">
            <a:xfrm>
              <a:off x="3718" y="3205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29" name="Rectangle 57"/>
            <p:cNvSpPr>
              <a:spLocks noChangeArrowheads="1"/>
            </p:cNvSpPr>
            <p:nvPr/>
          </p:nvSpPr>
          <p:spPr bwMode="auto">
            <a:xfrm>
              <a:off x="3982" y="3205"/>
              <a:ext cx="264" cy="2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30" name="Text Box 58"/>
            <p:cNvSpPr txBox="1">
              <a:spLocks noChangeArrowheads="1"/>
            </p:cNvSpPr>
            <p:nvPr/>
          </p:nvSpPr>
          <p:spPr bwMode="auto">
            <a:xfrm rot="-5400000">
              <a:off x="3132" y="777"/>
              <a:ext cx="1446" cy="79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90000" rIns="90000" bIns="46800" anchor="ctr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da-DK" altLang="da-DK" noProof="1"/>
                <a:t>Development, early</a:t>
              </a:r>
            </a:p>
            <a:p>
              <a:pPr algn="l">
                <a:spcBef>
                  <a:spcPct val="50000"/>
                </a:spcBef>
              </a:pPr>
              <a:r>
                <a:rPr lang="da-DK" altLang="da-DK" noProof="1"/>
                <a:t>Development, late</a:t>
              </a:r>
            </a:p>
            <a:p>
              <a:pPr algn="l">
                <a:spcBef>
                  <a:spcPct val="50000"/>
                </a:spcBef>
              </a:pPr>
              <a:r>
                <a:rPr lang="da-DK" altLang="da-DK" noProof="1"/>
                <a:t>Buying a system  </a:t>
              </a:r>
            </a:p>
          </p:txBody>
        </p:sp>
        <p:grpSp>
          <p:nvGrpSpPr>
            <p:cNvPr id="233531" name="Group 59"/>
            <p:cNvGrpSpPr>
              <a:grpSpLocks/>
            </p:cNvGrpSpPr>
            <p:nvPr/>
          </p:nvGrpSpPr>
          <p:grpSpPr bwMode="auto">
            <a:xfrm>
              <a:off x="3457" y="2164"/>
              <a:ext cx="784" cy="1048"/>
              <a:chOff x="396" y="2164"/>
              <a:chExt cx="3717" cy="1048"/>
            </a:xfrm>
          </p:grpSpPr>
          <p:sp>
            <p:nvSpPr>
              <p:cNvPr id="233532" name="Line 60"/>
              <p:cNvSpPr>
                <a:spLocks noChangeShapeType="1"/>
              </p:cNvSpPr>
              <p:nvPr/>
            </p:nvSpPr>
            <p:spPr bwMode="auto">
              <a:xfrm>
                <a:off x="396" y="2164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3533" name="Line 61"/>
              <p:cNvSpPr>
                <a:spLocks noChangeShapeType="1"/>
              </p:cNvSpPr>
              <p:nvPr/>
            </p:nvSpPr>
            <p:spPr bwMode="auto">
              <a:xfrm>
                <a:off x="396" y="2426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3534" name="Line 62"/>
              <p:cNvSpPr>
                <a:spLocks noChangeShapeType="1"/>
              </p:cNvSpPr>
              <p:nvPr/>
            </p:nvSpPr>
            <p:spPr bwMode="auto">
              <a:xfrm>
                <a:off x="396" y="2688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3535" name="Line 63"/>
              <p:cNvSpPr>
                <a:spLocks noChangeShapeType="1"/>
              </p:cNvSpPr>
              <p:nvPr/>
            </p:nvSpPr>
            <p:spPr bwMode="auto">
              <a:xfrm>
                <a:off x="396" y="2950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33536" name="Line 64"/>
              <p:cNvSpPr>
                <a:spLocks noChangeShapeType="1"/>
              </p:cNvSpPr>
              <p:nvPr/>
            </p:nvSpPr>
            <p:spPr bwMode="auto">
              <a:xfrm>
                <a:off x="396" y="3212"/>
                <a:ext cx="3717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33537" name="Line 65"/>
            <p:cNvSpPr>
              <a:spLocks noChangeShapeType="1"/>
            </p:cNvSpPr>
            <p:nvPr/>
          </p:nvSpPr>
          <p:spPr bwMode="auto">
            <a:xfrm>
              <a:off x="3457" y="457"/>
              <a:ext cx="0" cy="30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38" name="Line 66"/>
            <p:cNvSpPr>
              <a:spLocks noChangeShapeType="1"/>
            </p:cNvSpPr>
            <p:nvPr/>
          </p:nvSpPr>
          <p:spPr bwMode="auto">
            <a:xfrm>
              <a:off x="3718" y="457"/>
              <a:ext cx="0" cy="30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39" name="Line 67"/>
            <p:cNvSpPr>
              <a:spLocks noChangeShapeType="1"/>
            </p:cNvSpPr>
            <p:nvPr/>
          </p:nvSpPr>
          <p:spPr bwMode="auto">
            <a:xfrm>
              <a:off x="3979" y="457"/>
              <a:ext cx="0" cy="30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33544" name="Rectangle 72"/>
            <p:cNvSpPr>
              <a:spLocks noChangeArrowheads="1"/>
            </p:cNvSpPr>
            <p:nvPr/>
          </p:nvSpPr>
          <p:spPr bwMode="auto">
            <a:xfrm>
              <a:off x="3454" y="1903"/>
              <a:ext cx="787" cy="157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10130</TotalTime>
  <Words>1547</Words>
  <Application>Microsoft Office PowerPoint</Application>
  <PresentationFormat>On-screen Show (4:3)</PresentationFormat>
  <Paragraphs>822</Paragraphs>
  <Slides>33</Slides>
  <Notes>33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Times New Roman</vt:lpstr>
      <vt:lpstr>Arial</vt:lpstr>
      <vt:lpstr>Monotype Sorts</vt:lpstr>
      <vt:lpstr>Blank Presentation</vt:lpstr>
      <vt:lpstr>Microsoft Word Document</vt:lpstr>
      <vt:lpstr>Microsoft Photo Editor 3.0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157</cp:revision>
  <cp:lastPrinted>2004-03-17T22:07:30Z</cp:lastPrinted>
  <dcterms:created xsi:type="dcterms:W3CDTF">1998-09-07T20:07:06Z</dcterms:created>
  <dcterms:modified xsi:type="dcterms:W3CDTF">2016-01-10T14:00:08Z</dcterms:modified>
</cp:coreProperties>
</file>