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7" r:id="rId2"/>
    <p:sldId id="288" r:id="rId3"/>
    <p:sldId id="277" r:id="rId4"/>
    <p:sldId id="282" r:id="rId5"/>
    <p:sldId id="290" r:id="rId6"/>
    <p:sldId id="279" r:id="rId7"/>
    <p:sldId id="289" r:id="rId8"/>
    <p:sldId id="266" r:id="rId9"/>
    <p:sldId id="276" r:id="rId10"/>
    <p:sldId id="269" r:id="rId11"/>
    <p:sldId id="267" r:id="rId12"/>
    <p:sldId id="268" r:id="rId13"/>
    <p:sldId id="280" r:id="rId14"/>
    <p:sldId id="281" r:id="rId15"/>
    <p:sldId id="278" r:id="rId16"/>
    <p:sldId id="283" r:id="rId17"/>
    <p:sldId id="284" r:id="rId18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78" y="174"/>
      </p:cViewPr>
      <p:guideLst>
        <p:guide orient="horz" pos="3633"/>
        <p:guide orient="horz" pos="1633"/>
        <p:guide pos="300"/>
        <p:guide pos="50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1" d="100"/>
          <a:sy n="51" d="100"/>
        </p:scale>
        <p:origin x="-1860" y="-78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19" tIns="35719" rIns="35719" bIns="35719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19" tIns="35719" rIns="35719" bIns="35719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19" tIns="35719" rIns="35719" bIns="35719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19" tIns="35719" rIns="35719" bIns="35719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9B079856-C5E4-4D71-8996-89AB22B074B3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93992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0" tIns="46437" rIns="89300" bIns="46437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0" tIns="46437" rIns="89300" bIns="4643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C57F2A41-A5A4-434D-90AB-C59DCFD748E1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01713" y="833438"/>
            <a:ext cx="4737100" cy="3551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3050"/>
            <a:ext cx="4932363" cy="12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0" tIns="46437" rIns="89300" bIns="46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78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0" tIns="46437" rIns="89300" bIns="46437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2600"/>
            <a:ext cx="29178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0" tIns="46437" rIns="89300" bIns="4643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819D2E8B-D3E1-426A-831E-DE13E6C23D0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484782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6B3D800-DAFE-471F-9BB7-171B20CEE166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35CAC8-1928-43DB-989D-D7452AC97933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314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F63DAED-81E0-46C2-977E-D0EF54D8D907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4365BB-CB73-46B9-8AB7-7D0ADD507A61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167940" name="Rectangle 4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679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F6EAEE9E-16AB-4C55-A967-0A7792591E36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8D1F3-205D-4EC1-9D2F-96A77C5D2DFD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162820" name="Rectangle 4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62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A999743-2FB6-405A-8BF4-3DCAEF15E344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A9055-FB4C-45E8-8C98-70E27A6CF37E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164868" name="Rectangle 4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64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680AC6FF-5260-4AD1-8CFD-05CEFB219489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DA4AA-215D-4C26-AA95-D412717E7CBF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2068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CA574F8C-20DF-4123-BA09-FF82C93BB043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CA9FAC-60EA-4588-AED1-BDF084BF9B21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2088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C40BDFA-2291-4D1C-BEEF-7DF26FEA999F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AEA9D6-9132-4C90-9E51-F13EFE2186C4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2334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AFA0FAF-9320-4F7C-9D98-3BF5F660EC5B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C5A316-E078-41F1-9B50-DC1CD9C2A596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2344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B0FC025-5C70-4B93-9ACB-963353B3B0AE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89F2CC-810F-41DA-8759-17C734600EED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2355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B0013DE-CF56-41F0-BD41-E87FAB750B75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A39F4D-3CB9-4D06-B291-AC79B79FC806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2242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2913D42-F2D4-48E7-9818-539F7C2C4F08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636100-D65F-41AD-9BBA-129D16C2BC45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19046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5314546-EBEC-4473-921A-CD65729CBDB6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4571D-D9F1-4117-9C59-DEBF06B69ED4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F4FF5C1-D346-4DDE-82C6-9DD6FC663D44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8958A-2D61-4F9E-BC8A-8D47D32880E8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23757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A2CD40B9-AA15-4047-85B5-3B6C3F49A7D6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8CD5B9-DD2D-4427-BE06-531D13CAB32C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996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4D28280-A79E-47F3-93B7-0F509C3F94D1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11CB2-6F3B-460B-A43D-F311FA06EFF7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2283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8FB0C0AF-D392-437B-8E66-2F7588EDC1EC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7F320-7DD7-4223-8F57-4A738DFEBEB9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60774" name="Rectangle 6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607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9774AFD-6C39-4E99-A5FB-D1FF2FE70493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E0CC3-7431-405B-83A6-88E3E05D038B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85348" name="Rectangle 4"/>
          <p:cNvSpPr>
            <a:spLocks noChangeArrowheads="1" noTextEdit="1"/>
          </p:cNvSpPr>
          <p:nvPr>
            <p:ph type="sldImg"/>
          </p:nvPr>
        </p:nvSpPr>
        <p:spPr>
          <a:xfrm>
            <a:off x="1003300" y="833438"/>
            <a:ext cx="4733925" cy="3551237"/>
          </a:xfrm>
          <a:ln/>
        </p:spPr>
      </p:sp>
      <p:sp>
        <p:nvSpPr>
          <p:cNvPr id="1853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93322-6AD7-4AAB-84DE-974067C61C9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550678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29F06-8644-45C2-A238-C9FC6CB615A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244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F1CC4-FA82-423E-83BC-2DAF9F6B67F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13781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AA4F-B34C-4DB7-8797-59F18C1C21C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07827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DD29F-FF0C-4395-9981-1E52A01048F5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1002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4E154-5B78-4AE8-92E9-AB3EE189FDFB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83300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72EE2-D297-4F5A-8DDD-4579BE25B69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03171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DE475-516E-4F50-988A-BB5A1F8D44F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3738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3C7CB-95A1-49E4-B923-F24F9922F78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2033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5D852-FAF7-4115-9A8D-898FC7A46184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9411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02A47-C06A-4DF7-A2FA-7D76923738F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76932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7B1AF6C3-ED70-4DEF-9227-101DFE828042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1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7. Function design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August </a:t>
            </a:r>
            <a:r>
              <a:rPr lang="en-US" altLang="da-DK"/>
              <a:t>200</a:t>
            </a:r>
            <a:r>
              <a:rPr lang="da-DK" altLang="da-DK"/>
              <a:t>6</a:t>
            </a:r>
            <a:endParaRPr lang="en-US" altLang="da-DK"/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7.5B  State diagram, single-page platform</a:t>
            </a:r>
          </a:p>
        </p:txBody>
      </p:sp>
      <p:sp>
        <p:nvSpPr>
          <p:cNvPr id="166916" name="Freeform 4"/>
          <p:cNvSpPr>
            <a:spLocks/>
          </p:cNvSpPr>
          <p:nvPr/>
        </p:nvSpPr>
        <p:spPr bwMode="auto">
          <a:xfrm>
            <a:off x="3441700" y="2387600"/>
            <a:ext cx="2044700" cy="923925"/>
          </a:xfrm>
          <a:custGeom>
            <a:avLst/>
            <a:gdLst>
              <a:gd name="T0" fmla="*/ 0 w 1288"/>
              <a:gd name="T1" fmla="*/ 0 h 582"/>
              <a:gd name="T2" fmla="*/ 1288 w 1288"/>
              <a:gd name="T3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88" h="582">
                <a:moveTo>
                  <a:pt x="0" y="0"/>
                </a:moveTo>
                <a:cubicBezTo>
                  <a:pt x="528" y="36"/>
                  <a:pt x="1006" y="304"/>
                  <a:pt x="1288" y="58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18" name="Freeform 6"/>
          <p:cNvSpPr>
            <a:spLocks/>
          </p:cNvSpPr>
          <p:nvPr/>
        </p:nvSpPr>
        <p:spPr bwMode="auto">
          <a:xfrm flipH="1">
            <a:off x="1436688" y="1155700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20" name="Freeform 8"/>
          <p:cNvSpPr>
            <a:spLocks/>
          </p:cNvSpPr>
          <p:nvPr/>
        </p:nvSpPr>
        <p:spPr bwMode="auto">
          <a:xfrm>
            <a:off x="7023100" y="2082800"/>
            <a:ext cx="330200" cy="1257300"/>
          </a:xfrm>
          <a:custGeom>
            <a:avLst/>
            <a:gdLst>
              <a:gd name="T0" fmla="*/ 0 w 208"/>
              <a:gd name="T1" fmla="*/ 0 h 792"/>
              <a:gd name="T2" fmla="*/ 8 w 208"/>
              <a:gd name="T3" fmla="*/ 792 h 79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08" h="792">
                <a:moveTo>
                  <a:pt x="0" y="0"/>
                </a:moveTo>
                <a:cubicBezTo>
                  <a:pt x="184" y="160"/>
                  <a:pt x="208" y="592"/>
                  <a:pt x="8" y="7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21" name="Freeform 9"/>
          <p:cNvSpPr>
            <a:spLocks/>
          </p:cNvSpPr>
          <p:nvPr/>
        </p:nvSpPr>
        <p:spPr bwMode="auto">
          <a:xfrm rot="5400000">
            <a:off x="6764338" y="406241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24" name="Freeform 12"/>
          <p:cNvSpPr>
            <a:spLocks/>
          </p:cNvSpPr>
          <p:nvPr/>
        </p:nvSpPr>
        <p:spPr bwMode="auto">
          <a:xfrm>
            <a:off x="3429000" y="1184275"/>
            <a:ext cx="2019300" cy="631825"/>
          </a:xfrm>
          <a:custGeom>
            <a:avLst/>
            <a:gdLst>
              <a:gd name="T0" fmla="*/ 0 w 1272"/>
              <a:gd name="T1" fmla="*/ 398 h 398"/>
              <a:gd name="T2" fmla="*/ 1272 w 1272"/>
              <a:gd name="T3" fmla="*/ 12 h 39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72" h="398">
                <a:moveTo>
                  <a:pt x="0" y="398"/>
                </a:moveTo>
                <a:cubicBezTo>
                  <a:pt x="276" y="194"/>
                  <a:pt x="816" y="0"/>
                  <a:pt x="1272" y="1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27" name="Text Box 15"/>
          <p:cNvSpPr txBox="1">
            <a:spLocks noChangeArrowheads="1"/>
          </p:cNvSpPr>
          <p:nvPr/>
        </p:nvSpPr>
        <p:spPr bwMode="auto">
          <a:xfrm>
            <a:off x="501650" y="790575"/>
            <a:ext cx="2635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FindRooms, Repair, Add ...</a:t>
            </a:r>
          </a:p>
          <a:p>
            <a:pPr algn="l"/>
            <a:r>
              <a:rPr lang="da-DK" altLang="da-DK" sz="1600" b="0" noProof="1"/>
              <a:t>FindGuest, FindStay ...</a:t>
            </a:r>
          </a:p>
        </p:txBody>
      </p:sp>
      <p:sp>
        <p:nvSpPr>
          <p:cNvPr id="166928" name="Text Box 16"/>
          <p:cNvSpPr txBox="1">
            <a:spLocks noChangeArrowheads="1"/>
          </p:cNvSpPr>
          <p:nvPr/>
        </p:nvSpPr>
        <p:spPr bwMode="auto">
          <a:xfrm rot="-962867">
            <a:off x="3803650" y="1060450"/>
            <a:ext cx="11318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NewStay</a:t>
            </a:r>
          </a:p>
          <a:p>
            <a:pPr algn="l"/>
            <a:r>
              <a:rPr lang="da-DK" altLang="da-DK" sz="1600" b="0" noProof="1"/>
              <a:t>NewGuest</a:t>
            </a:r>
          </a:p>
        </p:txBody>
      </p:sp>
      <p:sp>
        <p:nvSpPr>
          <p:cNvPr id="166929" name="Text Box 17"/>
          <p:cNvSpPr txBox="1">
            <a:spLocks noChangeArrowheads="1"/>
          </p:cNvSpPr>
          <p:nvPr/>
        </p:nvSpPr>
        <p:spPr bwMode="auto">
          <a:xfrm rot="1478535">
            <a:off x="4237038" y="2422525"/>
            <a:ext cx="1087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OpenStay</a:t>
            </a:r>
          </a:p>
        </p:txBody>
      </p:sp>
      <p:sp>
        <p:nvSpPr>
          <p:cNvPr id="166930" name="Text Box 18"/>
          <p:cNvSpPr txBox="1">
            <a:spLocks noChangeArrowheads="1"/>
          </p:cNvSpPr>
          <p:nvPr/>
        </p:nvSpPr>
        <p:spPr bwMode="auto">
          <a:xfrm>
            <a:off x="4957763" y="5522913"/>
            <a:ext cx="1392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DelService ...</a:t>
            </a:r>
          </a:p>
        </p:txBody>
      </p:sp>
      <p:sp>
        <p:nvSpPr>
          <p:cNvPr id="166931" name="Text Box 19"/>
          <p:cNvSpPr txBox="1">
            <a:spLocks noChangeArrowheads="1"/>
          </p:cNvSpPr>
          <p:nvPr/>
        </p:nvSpPr>
        <p:spPr bwMode="auto">
          <a:xfrm>
            <a:off x="6556375" y="4503738"/>
            <a:ext cx="22844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Book, Checkin</a:t>
            </a:r>
          </a:p>
          <a:p>
            <a:pPr algn="l"/>
            <a:r>
              <a:rPr lang="da-DK" altLang="da-DK" sz="1600" b="0" noProof="1"/>
              <a:t>PrintConfirm, Checkout</a:t>
            </a:r>
          </a:p>
          <a:p>
            <a:pPr algn="l"/>
            <a:r>
              <a:rPr lang="da-DK" altLang="da-DK" sz="1600" b="0" noProof="1"/>
              <a:t>AddServiceLine ...</a:t>
            </a:r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7283450" y="2409825"/>
            <a:ext cx="915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Book</a:t>
            </a:r>
          </a:p>
          <a:p>
            <a:pPr algn="l"/>
            <a:r>
              <a:rPr lang="da-DK" altLang="da-DK" sz="1600" b="0" noProof="1"/>
              <a:t>Checkin</a:t>
            </a:r>
          </a:p>
        </p:txBody>
      </p:sp>
      <p:sp>
        <p:nvSpPr>
          <p:cNvPr id="166933" name="Freeform 21"/>
          <p:cNvSpPr>
            <a:spLocks/>
          </p:cNvSpPr>
          <p:nvPr/>
        </p:nvSpPr>
        <p:spPr bwMode="auto">
          <a:xfrm rot="5400000">
            <a:off x="4457700" y="5724525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166992" name="Group 80"/>
          <p:cNvGrpSpPr>
            <a:grpSpLocks/>
          </p:cNvGrpSpPr>
          <p:nvPr/>
        </p:nvGrpSpPr>
        <p:grpSpPr bwMode="auto">
          <a:xfrm>
            <a:off x="3479800" y="1565275"/>
            <a:ext cx="1987550" cy="1987550"/>
            <a:chOff x="2192" y="986"/>
            <a:chExt cx="1252" cy="1252"/>
          </a:xfrm>
        </p:grpSpPr>
        <p:sp>
          <p:nvSpPr>
            <p:cNvPr id="166915" name="Freeform 3"/>
            <p:cNvSpPr>
              <a:spLocks/>
            </p:cNvSpPr>
            <p:nvPr/>
          </p:nvSpPr>
          <p:spPr bwMode="auto">
            <a:xfrm>
              <a:off x="2192" y="1592"/>
              <a:ext cx="1240" cy="646"/>
            </a:xfrm>
            <a:custGeom>
              <a:avLst/>
              <a:gdLst>
                <a:gd name="T0" fmla="*/ 1240 w 1240"/>
                <a:gd name="T1" fmla="*/ 646 h 646"/>
                <a:gd name="T2" fmla="*/ 0 w 1240"/>
                <a:gd name="T3" fmla="*/ 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40" h="646">
                  <a:moveTo>
                    <a:pt x="1240" y="646"/>
                  </a:moveTo>
                  <a:cubicBezTo>
                    <a:pt x="850" y="560"/>
                    <a:pt x="288" y="25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25" name="Freeform 13"/>
            <p:cNvSpPr>
              <a:spLocks/>
            </p:cNvSpPr>
            <p:nvPr/>
          </p:nvSpPr>
          <p:spPr bwMode="auto">
            <a:xfrm>
              <a:off x="2216" y="986"/>
              <a:ext cx="1228" cy="350"/>
            </a:xfrm>
            <a:custGeom>
              <a:avLst/>
              <a:gdLst>
                <a:gd name="T0" fmla="*/ 1228 w 1228"/>
                <a:gd name="T1" fmla="*/ 0 h 350"/>
                <a:gd name="T2" fmla="*/ 0 w 1228"/>
                <a:gd name="T3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28" h="350">
                  <a:moveTo>
                    <a:pt x="1228" y="0"/>
                  </a:moveTo>
                  <a:cubicBezTo>
                    <a:pt x="940" y="204"/>
                    <a:pt x="443" y="348"/>
                    <a:pt x="0" y="35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35" name="Text Box 23"/>
            <p:cNvSpPr txBox="1">
              <a:spLocks noChangeArrowheads="1"/>
            </p:cNvSpPr>
            <p:nvPr/>
          </p:nvSpPr>
          <p:spPr bwMode="auto">
            <a:xfrm rot="-1012806">
              <a:off x="2575" y="1030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166936" name="Text Box 24"/>
            <p:cNvSpPr txBox="1">
              <a:spLocks noChangeArrowheads="1"/>
            </p:cNvSpPr>
            <p:nvPr/>
          </p:nvSpPr>
          <p:spPr bwMode="auto">
            <a:xfrm rot="1290894">
              <a:off x="2757" y="1868"/>
              <a:ext cx="528" cy="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>
                <a:spcAft>
                  <a:spcPct val="30000"/>
                </a:spcAft>
              </a:pPr>
              <a:r>
                <a:rPr lang="da-DK" altLang="da-DK" sz="1600" u="sng" noProof="1"/>
                <a:t>Return</a:t>
              </a:r>
              <a:endParaRPr lang="da-DK" altLang="da-DK" sz="1600" noProof="1"/>
            </a:p>
          </p:txBody>
        </p:sp>
      </p:grpSp>
      <p:grpSp>
        <p:nvGrpSpPr>
          <p:cNvPr id="166993" name="Group 81"/>
          <p:cNvGrpSpPr>
            <a:grpSpLocks/>
          </p:cNvGrpSpPr>
          <p:nvPr/>
        </p:nvGrpSpPr>
        <p:grpSpPr bwMode="auto">
          <a:xfrm>
            <a:off x="1003300" y="2717800"/>
            <a:ext cx="1422400" cy="1943100"/>
            <a:chOff x="632" y="1712"/>
            <a:chExt cx="896" cy="1224"/>
          </a:xfrm>
        </p:grpSpPr>
        <p:sp>
          <p:nvSpPr>
            <p:cNvPr id="166917" name="Freeform 5"/>
            <p:cNvSpPr>
              <a:spLocks/>
            </p:cNvSpPr>
            <p:nvPr/>
          </p:nvSpPr>
          <p:spPr bwMode="auto">
            <a:xfrm>
              <a:off x="632" y="1712"/>
              <a:ext cx="720" cy="1224"/>
            </a:xfrm>
            <a:custGeom>
              <a:avLst/>
              <a:gdLst>
                <a:gd name="T0" fmla="*/ 720 w 720"/>
                <a:gd name="T1" fmla="*/ 0 h 1224"/>
                <a:gd name="T2" fmla="*/ 0 w 720"/>
                <a:gd name="T3" fmla="*/ 1224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224">
                  <a:moveTo>
                    <a:pt x="720" y="0"/>
                  </a:moveTo>
                  <a:cubicBezTo>
                    <a:pt x="414" y="234"/>
                    <a:pt x="90" y="810"/>
                    <a:pt x="0" y="122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19" name="Freeform 7"/>
            <p:cNvSpPr>
              <a:spLocks/>
            </p:cNvSpPr>
            <p:nvPr/>
          </p:nvSpPr>
          <p:spPr bwMode="auto">
            <a:xfrm>
              <a:off x="924" y="1728"/>
              <a:ext cx="604" cy="1104"/>
            </a:xfrm>
            <a:custGeom>
              <a:avLst/>
              <a:gdLst>
                <a:gd name="T0" fmla="*/ 0 w 604"/>
                <a:gd name="T1" fmla="*/ 1104 h 1104"/>
                <a:gd name="T2" fmla="*/ 604 w 604"/>
                <a:gd name="T3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4" h="1104">
                  <a:moveTo>
                    <a:pt x="0" y="1104"/>
                  </a:moveTo>
                  <a:cubicBezTo>
                    <a:pt x="276" y="864"/>
                    <a:pt x="508" y="426"/>
                    <a:pt x="604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26" name="Text Box 14"/>
            <p:cNvSpPr txBox="1">
              <a:spLocks noChangeArrowheads="1"/>
            </p:cNvSpPr>
            <p:nvPr/>
          </p:nvSpPr>
          <p:spPr bwMode="auto">
            <a:xfrm rot="-3305867">
              <a:off x="834" y="2292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166937" name="Text Box 25"/>
            <p:cNvSpPr txBox="1">
              <a:spLocks noChangeArrowheads="1"/>
            </p:cNvSpPr>
            <p:nvPr/>
          </p:nvSpPr>
          <p:spPr bwMode="auto">
            <a:xfrm rot="-3255796">
              <a:off x="319" y="2078"/>
              <a:ext cx="93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RecBreakfast</a:t>
              </a:r>
            </a:p>
          </p:txBody>
        </p:sp>
      </p:grpSp>
      <p:grpSp>
        <p:nvGrpSpPr>
          <p:cNvPr id="166994" name="Group 82"/>
          <p:cNvGrpSpPr>
            <a:grpSpLocks/>
          </p:cNvGrpSpPr>
          <p:nvPr/>
        </p:nvGrpSpPr>
        <p:grpSpPr bwMode="auto">
          <a:xfrm>
            <a:off x="2743200" y="2743200"/>
            <a:ext cx="1282700" cy="1846263"/>
            <a:chOff x="1728" y="1728"/>
            <a:chExt cx="808" cy="1163"/>
          </a:xfrm>
        </p:grpSpPr>
        <p:sp>
          <p:nvSpPr>
            <p:cNvPr id="166922" name="Freeform 10"/>
            <p:cNvSpPr>
              <a:spLocks/>
            </p:cNvSpPr>
            <p:nvPr/>
          </p:nvSpPr>
          <p:spPr bwMode="auto">
            <a:xfrm>
              <a:off x="1728" y="1728"/>
              <a:ext cx="528" cy="1128"/>
            </a:xfrm>
            <a:custGeom>
              <a:avLst/>
              <a:gdLst>
                <a:gd name="T0" fmla="*/ 0 w 528"/>
                <a:gd name="T1" fmla="*/ 0 h 1128"/>
                <a:gd name="T2" fmla="*/ 528 w 528"/>
                <a:gd name="T3" fmla="*/ 11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28" h="1128">
                  <a:moveTo>
                    <a:pt x="0" y="0"/>
                  </a:moveTo>
                  <a:cubicBezTo>
                    <a:pt x="60" y="426"/>
                    <a:pt x="276" y="840"/>
                    <a:pt x="528" y="1128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23" name="Freeform 11"/>
            <p:cNvSpPr>
              <a:spLocks/>
            </p:cNvSpPr>
            <p:nvPr/>
          </p:nvSpPr>
          <p:spPr bwMode="auto">
            <a:xfrm>
              <a:off x="1976" y="1760"/>
              <a:ext cx="560" cy="1080"/>
            </a:xfrm>
            <a:custGeom>
              <a:avLst/>
              <a:gdLst>
                <a:gd name="T0" fmla="*/ 560 w 560"/>
                <a:gd name="T1" fmla="*/ 1080 h 1080"/>
                <a:gd name="T2" fmla="*/ 0 w 560"/>
                <a:gd name="T3" fmla="*/ 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0" h="1080">
                  <a:moveTo>
                    <a:pt x="560" y="1080"/>
                  </a:moveTo>
                  <a:cubicBezTo>
                    <a:pt x="504" y="704"/>
                    <a:pt x="330" y="240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6934" name="Text Box 22"/>
            <p:cNvSpPr txBox="1">
              <a:spLocks noChangeArrowheads="1"/>
            </p:cNvSpPr>
            <p:nvPr/>
          </p:nvSpPr>
          <p:spPr bwMode="auto">
            <a:xfrm rot="-18759558">
              <a:off x="2004" y="2210"/>
              <a:ext cx="52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Return</a:t>
              </a:r>
            </a:p>
          </p:txBody>
        </p:sp>
        <p:sp>
          <p:nvSpPr>
            <p:cNvPr id="166938" name="Text Box 26"/>
            <p:cNvSpPr txBox="1">
              <a:spLocks noChangeArrowheads="1"/>
            </p:cNvSpPr>
            <p:nvPr/>
          </p:nvSpPr>
          <p:spPr bwMode="auto">
            <a:xfrm rot="3276996">
              <a:off x="1453" y="2379"/>
              <a:ext cx="81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r"/>
              <a:r>
                <a:rPr lang="da-DK" altLang="da-DK" sz="1600" u="sng" noProof="1"/>
                <a:t>EditService</a:t>
              </a:r>
            </a:p>
          </p:txBody>
        </p:sp>
      </p:grpSp>
      <p:sp>
        <p:nvSpPr>
          <p:cNvPr id="166944" name="Freeform 32"/>
          <p:cNvSpPr>
            <a:spLocks/>
          </p:cNvSpPr>
          <p:nvPr/>
        </p:nvSpPr>
        <p:spPr bwMode="auto">
          <a:xfrm rot="2092343">
            <a:off x="6921500" y="89376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63" name="Text Box 51"/>
          <p:cNvSpPr txBox="1">
            <a:spLocks noChangeArrowheads="1"/>
          </p:cNvSpPr>
          <p:nvPr/>
        </p:nvSpPr>
        <p:spPr bwMode="auto">
          <a:xfrm>
            <a:off x="7335838" y="1082675"/>
            <a:ext cx="12207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. . .</a:t>
            </a:r>
          </a:p>
        </p:txBody>
      </p:sp>
      <p:sp>
        <p:nvSpPr>
          <p:cNvPr id="166967" name="Oval 55"/>
          <p:cNvSpPr>
            <a:spLocks noChangeArrowheads="1"/>
          </p:cNvSpPr>
          <p:nvPr/>
        </p:nvSpPr>
        <p:spPr bwMode="auto">
          <a:xfrm>
            <a:off x="841375" y="229870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6968" name="Line 56"/>
          <p:cNvSpPr>
            <a:spLocks noChangeShapeType="1"/>
          </p:cNvSpPr>
          <p:nvPr/>
        </p:nvSpPr>
        <p:spPr bwMode="auto">
          <a:xfrm>
            <a:off x="911225" y="2343150"/>
            <a:ext cx="987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6970" name="AutoShape 58"/>
          <p:cNvSpPr>
            <a:spLocks noChangeArrowheads="1"/>
          </p:cNvSpPr>
          <p:nvPr/>
        </p:nvSpPr>
        <p:spPr bwMode="auto">
          <a:xfrm>
            <a:off x="3162300" y="4852988"/>
            <a:ext cx="1504950" cy="11096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vwServiceList</a:t>
            </a:r>
            <a:endParaRPr lang="da-DK" altLang="da-DK" noProof="1"/>
          </a:p>
        </p:txBody>
      </p:sp>
      <p:sp>
        <p:nvSpPr>
          <p:cNvPr id="166973" name="AutoShape 61"/>
          <p:cNvSpPr>
            <a:spLocks noChangeArrowheads="1"/>
          </p:cNvSpPr>
          <p:nvPr/>
        </p:nvSpPr>
        <p:spPr bwMode="auto">
          <a:xfrm>
            <a:off x="841375" y="4864100"/>
            <a:ext cx="1504950" cy="111918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vwBreakfast</a:t>
            </a:r>
            <a:endParaRPr lang="da-DK" altLang="da-DK" noProof="1"/>
          </a:p>
        </p:txBody>
      </p:sp>
      <p:sp>
        <p:nvSpPr>
          <p:cNvPr id="166978" name="AutoShape 66"/>
          <p:cNvSpPr>
            <a:spLocks noChangeArrowheads="1"/>
          </p:cNvSpPr>
          <p:nvPr/>
        </p:nvSpPr>
        <p:spPr bwMode="auto">
          <a:xfrm>
            <a:off x="5499100" y="1093788"/>
            <a:ext cx="1487488" cy="10842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vwStay(new)</a:t>
            </a:r>
          </a:p>
        </p:txBody>
      </p:sp>
      <p:sp>
        <p:nvSpPr>
          <p:cNvPr id="166979" name="Line 67"/>
          <p:cNvSpPr>
            <a:spLocks noChangeShapeType="1"/>
          </p:cNvSpPr>
          <p:nvPr/>
        </p:nvSpPr>
        <p:spPr bwMode="auto">
          <a:xfrm>
            <a:off x="5483225" y="1598613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166983" name="AutoShape 71"/>
          <p:cNvSpPr>
            <a:spLocks noChangeArrowheads="1"/>
          </p:cNvSpPr>
          <p:nvPr/>
        </p:nvSpPr>
        <p:spPr bwMode="auto">
          <a:xfrm>
            <a:off x="1933575" y="1635125"/>
            <a:ext cx="1487488" cy="10842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pPr>
              <a:spcBef>
                <a:spcPct val="80000"/>
              </a:spcBef>
            </a:pPr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vwFindGuest</a:t>
            </a:r>
          </a:p>
        </p:txBody>
      </p:sp>
      <p:sp>
        <p:nvSpPr>
          <p:cNvPr id="166984" name="Line 72"/>
          <p:cNvSpPr>
            <a:spLocks noChangeShapeType="1"/>
          </p:cNvSpPr>
          <p:nvPr/>
        </p:nvSpPr>
        <p:spPr bwMode="auto">
          <a:xfrm>
            <a:off x="1917700" y="2139950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166988" name="AutoShape 76"/>
          <p:cNvSpPr>
            <a:spLocks noChangeArrowheads="1"/>
          </p:cNvSpPr>
          <p:nvPr/>
        </p:nvSpPr>
        <p:spPr bwMode="auto">
          <a:xfrm>
            <a:off x="5499100" y="3178175"/>
            <a:ext cx="1487488" cy="10842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08000" rIns="36000" bIns="46800"/>
          <a:lstStyle/>
          <a:p>
            <a:r>
              <a:rPr lang="da-DK" altLang="da-DK" b="0" noProof="1"/>
              <a:t>vwRooms</a:t>
            </a:r>
          </a:p>
          <a:p>
            <a:pPr>
              <a:spcBef>
                <a:spcPct val="50000"/>
              </a:spcBef>
            </a:pPr>
            <a:r>
              <a:rPr lang="da-DK" altLang="da-DK" b="0" noProof="1"/>
              <a:t>vwStay(rec)</a:t>
            </a:r>
          </a:p>
        </p:txBody>
      </p:sp>
      <p:sp>
        <p:nvSpPr>
          <p:cNvPr id="166989" name="Line 77"/>
          <p:cNvSpPr>
            <a:spLocks noChangeShapeType="1"/>
          </p:cNvSpPr>
          <p:nvPr/>
        </p:nvSpPr>
        <p:spPr bwMode="auto">
          <a:xfrm>
            <a:off x="5483225" y="3683000"/>
            <a:ext cx="15049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 anchor="ctr">
            <a:spAutoFit/>
          </a:bodyPr>
          <a:lstStyle/>
          <a:p>
            <a:endParaRPr lang="da-DK"/>
          </a:p>
        </p:txBody>
      </p:sp>
      <p:sp>
        <p:nvSpPr>
          <p:cNvPr id="166981" name="Text Box 69"/>
          <p:cNvSpPr txBox="1">
            <a:spLocks noChangeArrowheads="1"/>
          </p:cNvSpPr>
          <p:nvPr/>
        </p:nvSpPr>
        <p:spPr bwMode="auto">
          <a:xfrm>
            <a:off x="2198688" y="1470025"/>
            <a:ext cx="873125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pSearch</a:t>
            </a:r>
          </a:p>
        </p:txBody>
      </p:sp>
      <p:sp>
        <p:nvSpPr>
          <p:cNvPr id="166976" name="Text Box 64"/>
          <p:cNvSpPr txBox="1">
            <a:spLocks noChangeArrowheads="1"/>
          </p:cNvSpPr>
          <p:nvPr/>
        </p:nvSpPr>
        <p:spPr bwMode="auto">
          <a:xfrm>
            <a:off x="5678488" y="941388"/>
            <a:ext cx="1157287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pStay(new)</a:t>
            </a:r>
          </a:p>
        </p:txBody>
      </p:sp>
      <p:sp>
        <p:nvSpPr>
          <p:cNvPr id="166986" name="Text Box 74"/>
          <p:cNvSpPr txBox="1">
            <a:spLocks noChangeArrowheads="1"/>
          </p:cNvSpPr>
          <p:nvPr/>
        </p:nvSpPr>
        <p:spPr bwMode="auto">
          <a:xfrm>
            <a:off x="5724525" y="3025775"/>
            <a:ext cx="1066800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pStay(rec)</a:t>
            </a:r>
          </a:p>
        </p:txBody>
      </p:sp>
      <p:sp>
        <p:nvSpPr>
          <p:cNvPr id="166974" name="Text Box 62"/>
          <p:cNvSpPr txBox="1">
            <a:spLocks noChangeArrowheads="1"/>
          </p:cNvSpPr>
          <p:nvPr/>
        </p:nvSpPr>
        <p:spPr bwMode="auto">
          <a:xfrm>
            <a:off x="1065213" y="4691063"/>
            <a:ext cx="1122362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pBreakfast</a:t>
            </a:r>
          </a:p>
        </p:txBody>
      </p:sp>
      <p:sp>
        <p:nvSpPr>
          <p:cNvPr id="166971" name="Text Box 59"/>
          <p:cNvSpPr txBox="1">
            <a:spLocks noChangeArrowheads="1"/>
          </p:cNvSpPr>
          <p:nvPr/>
        </p:nvSpPr>
        <p:spPr bwMode="auto">
          <a:xfrm>
            <a:off x="3262313" y="4649788"/>
            <a:ext cx="1281112" cy="279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18000">
            <a:spAutoFit/>
          </a:bodyPr>
          <a:lstStyle/>
          <a:p>
            <a:r>
              <a:rPr lang="da-DK" altLang="da-DK" sz="1600" noProof="1"/>
              <a:t>pServiceList</a:t>
            </a:r>
          </a:p>
        </p:txBody>
      </p:sp>
      <p:sp>
        <p:nvSpPr>
          <p:cNvPr id="166990" name="Freeform 78"/>
          <p:cNvSpPr>
            <a:spLocks/>
          </p:cNvSpPr>
          <p:nvPr/>
        </p:nvSpPr>
        <p:spPr bwMode="auto">
          <a:xfrm>
            <a:off x="3403600" y="2730500"/>
            <a:ext cx="2068513" cy="1193800"/>
          </a:xfrm>
          <a:custGeom>
            <a:avLst/>
            <a:gdLst>
              <a:gd name="T0" fmla="*/ 1303 w 1303"/>
              <a:gd name="T1" fmla="*/ 752 h 752"/>
              <a:gd name="T2" fmla="*/ 0 w 1303"/>
              <a:gd name="T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03" h="752">
                <a:moveTo>
                  <a:pt x="1303" y="752"/>
                </a:moveTo>
                <a:cubicBezTo>
                  <a:pt x="913" y="666"/>
                  <a:pt x="280" y="352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6991" name="Text Box 79"/>
          <p:cNvSpPr txBox="1">
            <a:spLocks noChangeArrowheads="1"/>
          </p:cNvSpPr>
          <p:nvPr/>
        </p:nvSpPr>
        <p:spPr bwMode="auto">
          <a:xfrm rot="1290894">
            <a:off x="4278313" y="3398838"/>
            <a:ext cx="12207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/>
              <a:t>Cancel</a:t>
            </a:r>
            <a:r>
              <a:rPr lang="da-DK" altLang="da-DK" sz="1600" b="0" noProof="1"/>
              <a:t>Stay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933" name="Group 141"/>
          <p:cNvGrpSpPr>
            <a:grpSpLocks/>
          </p:cNvGrpSpPr>
          <p:nvPr/>
        </p:nvGrpSpPr>
        <p:grpSpPr bwMode="auto">
          <a:xfrm>
            <a:off x="4883150" y="681038"/>
            <a:ext cx="4038600" cy="4479925"/>
            <a:chOff x="3076" y="429"/>
            <a:chExt cx="2544" cy="2822"/>
          </a:xfrm>
        </p:grpSpPr>
        <p:sp>
          <p:nvSpPr>
            <p:cNvPr id="161848" name="AutoShape 56"/>
            <p:cNvSpPr>
              <a:spLocks noChangeArrowheads="1"/>
            </p:cNvSpPr>
            <p:nvPr/>
          </p:nvSpPr>
          <p:spPr bwMode="auto">
            <a:xfrm>
              <a:off x="3126" y="1396"/>
              <a:ext cx="2494" cy="1855"/>
            </a:xfrm>
            <a:prstGeom prst="roundRect">
              <a:avLst>
                <a:gd name="adj" fmla="val 11269"/>
              </a:avLst>
            </a:prstGeom>
            <a:solidFill>
              <a:srgbClr val="DDDDDD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grpSp>
          <p:nvGrpSpPr>
            <p:cNvPr id="161913" name="Group 121"/>
            <p:cNvGrpSpPr>
              <a:grpSpLocks/>
            </p:cNvGrpSpPr>
            <p:nvPr/>
          </p:nvGrpSpPr>
          <p:grpSpPr bwMode="auto">
            <a:xfrm>
              <a:off x="4736" y="2910"/>
              <a:ext cx="180" cy="180"/>
              <a:chOff x="2653" y="2316"/>
              <a:chExt cx="180" cy="180"/>
            </a:xfrm>
          </p:grpSpPr>
          <p:sp>
            <p:nvSpPr>
              <p:cNvPr id="161914" name="Rectangle 122"/>
              <p:cNvSpPr>
                <a:spLocks noChangeArrowheads="1"/>
              </p:cNvSpPr>
              <p:nvPr/>
            </p:nvSpPr>
            <p:spPr bwMode="auto">
              <a:xfrm>
                <a:off x="2653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15" name="Oval 123"/>
              <p:cNvSpPr>
                <a:spLocks noChangeArrowheads="1"/>
              </p:cNvSpPr>
              <p:nvPr/>
            </p:nvSpPr>
            <p:spPr bwMode="auto">
              <a:xfrm>
                <a:off x="2705" y="2364"/>
                <a:ext cx="76" cy="78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grpSp>
            <p:nvGrpSpPr>
              <p:cNvPr id="161916" name="Group 124"/>
              <p:cNvGrpSpPr>
                <a:grpSpLocks/>
              </p:cNvGrpSpPr>
              <p:nvPr/>
            </p:nvGrpSpPr>
            <p:grpSpPr bwMode="auto">
              <a:xfrm>
                <a:off x="2686" y="2364"/>
                <a:ext cx="114" cy="81"/>
                <a:chOff x="2689" y="2364"/>
                <a:chExt cx="114" cy="81"/>
              </a:xfrm>
            </p:grpSpPr>
            <p:sp>
              <p:nvSpPr>
                <p:cNvPr id="161917" name="Line 125"/>
                <p:cNvSpPr>
                  <a:spLocks noChangeShapeType="1"/>
                </p:cNvSpPr>
                <p:nvPr/>
              </p:nvSpPr>
              <p:spPr bwMode="auto">
                <a:xfrm>
                  <a:off x="2689" y="2364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  <p:sp>
              <p:nvSpPr>
                <p:cNvPr id="161918" name="Line 126"/>
                <p:cNvSpPr>
                  <a:spLocks noChangeShapeType="1"/>
                </p:cNvSpPr>
                <p:nvPr/>
              </p:nvSpPr>
              <p:spPr bwMode="auto">
                <a:xfrm>
                  <a:off x="2803" y="2367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</p:grpSp>
        </p:grpSp>
        <p:grpSp>
          <p:nvGrpSpPr>
            <p:cNvPr id="161919" name="Group 127"/>
            <p:cNvGrpSpPr>
              <a:grpSpLocks/>
            </p:cNvGrpSpPr>
            <p:nvPr/>
          </p:nvGrpSpPr>
          <p:grpSpPr bwMode="auto">
            <a:xfrm>
              <a:off x="5119" y="2910"/>
              <a:ext cx="180" cy="180"/>
              <a:chOff x="3036" y="2316"/>
              <a:chExt cx="180" cy="180"/>
            </a:xfrm>
          </p:grpSpPr>
          <p:sp>
            <p:nvSpPr>
              <p:cNvPr id="161920" name="Rectangle 128"/>
              <p:cNvSpPr>
                <a:spLocks noChangeArrowheads="1"/>
              </p:cNvSpPr>
              <p:nvPr/>
            </p:nvSpPr>
            <p:spPr bwMode="auto">
              <a:xfrm>
                <a:off x="3036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21" name="Rectangle 129"/>
              <p:cNvSpPr>
                <a:spLocks noChangeArrowheads="1"/>
              </p:cNvSpPr>
              <p:nvPr/>
            </p:nvSpPr>
            <p:spPr bwMode="auto">
              <a:xfrm>
                <a:off x="3105" y="2367"/>
                <a:ext cx="80" cy="66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22" name="Line 130"/>
              <p:cNvSpPr>
                <a:spLocks noChangeShapeType="1"/>
              </p:cNvSpPr>
              <p:nvPr/>
            </p:nvSpPr>
            <p:spPr bwMode="auto">
              <a:xfrm flipH="1">
                <a:off x="3146" y="2388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23" name="Line 131"/>
              <p:cNvSpPr>
                <a:spLocks noChangeShapeType="1"/>
              </p:cNvSpPr>
              <p:nvPr/>
            </p:nvSpPr>
            <p:spPr bwMode="auto">
              <a:xfrm flipH="1">
                <a:off x="3146" y="2403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24" name="Line 132"/>
              <p:cNvSpPr>
                <a:spLocks noChangeShapeType="1"/>
              </p:cNvSpPr>
              <p:nvPr/>
            </p:nvSpPr>
            <p:spPr bwMode="auto">
              <a:xfrm flipH="1">
                <a:off x="3102" y="240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925" name="Rectangle 133"/>
              <p:cNvSpPr>
                <a:spLocks noChangeArrowheads="1"/>
              </p:cNvSpPr>
              <p:nvPr/>
            </p:nvSpPr>
            <p:spPr bwMode="auto">
              <a:xfrm>
                <a:off x="3066" y="2400"/>
                <a:ext cx="80" cy="6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161931" name="Text Box 139"/>
            <p:cNvSpPr txBox="1">
              <a:spLocks noChangeArrowheads="1"/>
            </p:cNvSpPr>
            <p:nvPr/>
          </p:nvSpPr>
          <p:spPr bwMode="auto">
            <a:xfrm>
              <a:off x="4539" y="1875"/>
              <a:ext cx="948" cy="69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endParaRPr lang="da-DK" altLang="da-DK" b="0" noProof="1"/>
            </a:p>
            <a:p>
              <a:r>
                <a:rPr lang="da-DK" altLang="da-DK" b="0" noProof="1"/>
                <a:t>vwBreakfast</a:t>
              </a:r>
              <a:endParaRPr lang="da-DK" altLang="da-DK" noProof="1"/>
            </a:p>
          </p:txBody>
        </p:sp>
        <p:sp>
          <p:nvSpPr>
            <p:cNvPr id="161932" name="Text Box 140"/>
            <p:cNvSpPr txBox="1">
              <a:spLocks noChangeArrowheads="1"/>
            </p:cNvSpPr>
            <p:nvPr/>
          </p:nvSpPr>
          <p:spPr bwMode="auto">
            <a:xfrm>
              <a:off x="3076" y="429"/>
              <a:ext cx="130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noProof="1"/>
                <a:t>Several tasks:</a:t>
              </a:r>
            </a:p>
            <a:p>
              <a:pPr algn="l"/>
              <a:r>
                <a:rPr lang="da-DK" altLang="da-DK" b="0" noProof="1"/>
                <a:t>Record breakfast</a:t>
              </a:r>
            </a:p>
            <a:p>
              <a:pPr algn="l"/>
              <a:r>
                <a:rPr lang="da-DK" altLang="da-DK" b="0" noProof="1"/>
                <a:t>Booking</a:t>
              </a:r>
            </a:p>
            <a:p>
              <a:pPr algn="l"/>
              <a:r>
                <a:rPr lang="da-DK" altLang="da-DK" b="0" noProof="1"/>
                <a:t>Query about guest</a:t>
              </a:r>
            </a:p>
            <a:p>
              <a:pPr algn="l"/>
              <a:r>
                <a:rPr lang="da-DK" altLang="da-DK" b="0" noProof="1"/>
                <a:t>Check-in</a:t>
              </a:r>
              <a:endParaRPr lang="da-DK" altLang="da-DK" noProof="1"/>
            </a:p>
          </p:txBody>
        </p:sp>
      </p:grpSp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7.6A  Multi-page dialog</a:t>
            </a:r>
          </a:p>
        </p:txBody>
      </p:sp>
      <p:sp>
        <p:nvSpPr>
          <p:cNvPr id="161849" name="AutoShape 57"/>
          <p:cNvSpPr>
            <a:spLocks noChangeArrowheads="1"/>
          </p:cNvSpPr>
          <p:nvPr/>
        </p:nvSpPr>
        <p:spPr bwMode="auto">
          <a:xfrm>
            <a:off x="449263" y="2216150"/>
            <a:ext cx="3959225" cy="2955925"/>
          </a:xfrm>
          <a:prstGeom prst="roundRect">
            <a:avLst>
              <a:gd name="adj" fmla="val 8861"/>
            </a:avLst>
          </a:prstGeom>
          <a:solidFill>
            <a:srgbClr val="DDDDDD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161850" name="Group 58"/>
          <p:cNvGrpSpPr>
            <a:grpSpLocks/>
          </p:cNvGrpSpPr>
          <p:nvPr/>
        </p:nvGrpSpPr>
        <p:grpSpPr bwMode="auto">
          <a:xfrm>
            <a:off x="2994025" y="4619625"/>
            <a:ext cx="285750" cy="285750"/>
            <a:chOff x="2653" y="2316"/>
            <a:chExt cx="180" cy="180"/>
          </a:xfrm>
        </p:grpSpPr>
        <p:sp>
          <p:nvSpPr>
            <p:cNvPr id="161851" name="Rectangle 59"/>
            <p:cNvSpPr>
              <a:spLocks noChangeArrowheads="1"/>
            </p:cNvSpPr>
            <p:nvPr/>
          </p:nvSpPr>
          <p:spPr bwMode="auto">
            <a:xfrm>
              <a:off x="2653" y="2316"/>
              <a:ext cx="180" cy="18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52" name="Oval 60"/>
            <p:cNvSpPr>
              <a:spLocks noChangeArrowheads="1"/>
            </p:cNvSpPr>
            <p:nvPr/>
          </p:nvSpPr>
          <p:spPr bwMode="auto">
            <a:xfrm>
              <a:off x="2705" y="2364"/>
              <a:ext cx="76" cy="78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grpSp>
          <p:nvGrpSpPr>
            <p:cNvPr id="161853" name="Group 61"/>
            <p:cNvGrpSpPr>
              <a:grpSpLocks/>
            </p:cNvGrpSpPr>
            <p:nvPr/>
          </p:nvGrpSpPr>
          <p:grpSpPr bwMode="auto">
            <a:xfrm>
              <a:off x="2686" y="2364"/>
              <a:ext cx="114" cy="81"/>
              <a:chOff x="2689" y="2364"/>
              <a:chExt cx="114" cy="81"/>
            </a:xfrm>
          </p:grpSpPr>
          <p:sp>
            <p:nvSpPr>
              <p:cNvPr id="161854" name="Line 62"/>
              <p:cNvSpPr>
                <a:spLocks noChangeShapeType="1"/>
              </p:cNvSpPr>
              <p:nvPr/>
            </p:nvSpPr>
            <p:spPr bwMode="auto">
              <a:xfrm>
                <a:off x="2689" y="2364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1855" name="Line 63"/>
              <p:cNvSpPr>
                <a:spLocks noChangeShapeType="1"/>
              </p:cNvSpPr>
              <p:nvPr/>
            </p:nvSpPr>
            <p:spPr bwMode="auto">
              <a:xfrm>
                <a:off x="2803" y="2367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</p:grpSp>
      <p:grpSp>
        <p:nvGrpSpPr>
          <p:cNvPr id="161856" name="Group 64"/>
          <p:cNvGrpSpPr>
            <a:grpSpLocks/>
          </p:cNvGrpSpPr>
          <p:nvPr/>
        </p:nvGrpSpPr>
        <p:grpSpPr bwMode="auto">
          <a:xfrm>
            <a:off x="3602038" y="4619625"/>
            <a:ext cx="285750" cy="285750"/>
            <a:chOff x="3036" y="2316"/>
            <a:chExt cx="180" cy="180"/>
          </a:xfrm>
        </p:grpSpPr>
        <p:sp>
          <p:nvSpPr>
            <p:cNvPr id="161857" name="Rectangle 65"/>
            <p:cNvSpPr>
              <a:spLocks noChangeArrowheads="1"/>
            </p:cNvSpPr>
            <p:nvPr/>
          </p:nvSpPr>
          <p:spPr bwMode="auto">
            <a:xfrm>
              <a:off x="3036" y="2316"/>
              <a:ext cx="180" cy="18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58" name="Rectangle 66"/>
            <p:cNvSpPr>
              <a:spLocks noChangeArrowheads="1"/>
            </p:cNvSpPr>
            <p:nvPr/>
          </p:nvSpPr>
          <p:spPr bwMode="auto">
            <a:xfrm>
              <a:off x="3105" y="2367"/>
              <a:ext cx="80" cy="6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59" name="Line 67"/>
            <p:cNvSpPr>
              <a:spLocks noChangeShapeType="1"/>
            </p:cNvSpPr>
            <p:nvPr/>
          </p:nvSpPr>
          <p:spPr bwMode="auto">
            <a:xfrm flipH="1">
              <a:off x="3146" y="2388"/>
              <a:ext cx="39" cy="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60" name="Line 68"/>
            <p:cNvSpPr>
              <a:spLocks noChangeShapeType="1"/>
            </p:cNvSpPr>
            <p:nvPr/>
          </p:nvSpPr>
          <p:spPr bwMode="auto">
            <a:xfrm flipH="1">
              <a:off x="3146" y="2403"/>
              <a:ext cx="39" cy="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61" name="Line 69"/>
            <p:cNvSpPr>
              <a:spLocks noChangeShapeType="1"/>
            </p:cNvSpPr>
            <p:nvPr/>
          </p:nvSpPr>
          <p:spPr bwMode="auto">
            <a:xfrm flipH="1">
              <a:off x="3102" y="2400"/>
              <a:ext cx="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1862" name="Rectangle 70"/>
            <p:cNvSpPr>
              <a:spLocks noChangeArrowheads="1"/>
            </p:cNvSpPr>
            <p:nvPr/>
          </p:nvSpPr>
          <p:spPr bwMode="auto">
            <a:xfrm>
              <a:off x="3066" y="2400"/>
              <a:ext cx="80" cy="6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</p:grpSp>
      <p:sp>
        <p:nvSpPr>
          <p:cNvPr id="161869" name="Text Box 77"/>
          <p:cNvSpPr txBox="1">
            <a:spLocks noChangeArrowheads="1"/>
          </p:cNvSpPr>
          <p:nvPr/>
        </p:nvSpPr>
        <p:spPr bwMode="auto">
          <a:xfrm>
            <a:off x="412750" y="1514475"/>
            <a:ext cx="202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noProof="1"/>
              <a:t>Simple situation:</a:t>
            </a:r>
          </a:p>
          <a:p>
            <a:pPr algn="l"/>
            <a:r>
              <a:rPr lang="da-DK" altLang="da-DK" b="0" noProof="1"/>
              <a:t>Booking</a:t>
            </a:r>
            <a:endParaRPr lang="da-DK" altLang="da-DK" noProof="1"/>
          </a:p>
        </p:txBody>
      </p:sp>
      <p:sp>
        <p:nvSpPr>
          <p:cNvPr id="161908" name="Text Box 116"/>
          <p:cNvSpPr txBox="1">
            <a:spLocks noChangeArrowheads="1"/>
          </p:cNvSpPr>
          <p:nvPr/>
        </p:nvSpPr>
        <p:spPr bwMode="auto">
          <a:xfrm>
            <a:off x="2409825" y="2486025"/>
            <a:ext cx="1504950" cy="6191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vwRooms</a:t>
            </a:r>
            <a:endParaRPr lang="da-DK" altLang="da-DK" noProof="1"/>
          </a:p>
        </p:txBody>
      </p:sp>
      <p:sp>
        <p:nvSpPr>
          <p:cNvPr id="161909" name="Text Box 117"/>
          <p:cNvSpPr txBox="1">
            <a:spLocks noChangeArrowheads="1"/>
          </p:cNvSpPr>
          <p:nvPr/>
        </p:nvSpPr>
        <p:spPr bwMode="auto">
          <a:xfrm>
            <a:off x="658813" y="2471738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vwFindGuest</a:t>
            </a:r>
            <a:endParaRPr lang="da-DK" altLang="da-DK" noProof="1"/>
          </a:p>
        </p:txBody>
      </p:sp>
      <p:sp>
        <p:nvSpPr>
          <p:cNvPr id="161912" name="Text Box 120"/>
          <p:cNvSpPr txBox="1">
            <a:spLocks noChangeArrowheads="1"/>
          </p:cNvSpPr>
          <p:nvPr/>
        </p:nvSpPr>
        <p:spPr bwMode="auto">
          <a:xfrm>
            <a:off x="658813" y="3455988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vwStay(new)</a:t>
            </a:r>
            <a:endParaRPr lang="da-DK" altLang="da-DK" noProof="1"/>
          </a:p>
        </p:txBody>
      </p:sp>
      <p:grpSp>
        <p:nvGrpSpPr>
          <p:cNvPr id="161935" name="Group 143"/>
          <p:cNvGrpSpPr>
            <a:grpSpLocks/>
          </p:cNvGrpSpPr>
          <p:nvPr/>
        </p:nvGrpSpPr>
        <p:grpSpPr bwMode="auto">
          <a:xfrm>
            <a:off x="5183188" y="2471738"/>
            <a:ext cx="3255962" cy="1733550"/>
            <a:chOff x="3265" y="1557"/>
            <a:chExt cx="2051" cy="1092"/>
          </a:xfrm>
        </p:grpSpPr>
        <p:sp>
          <p:nvSpPr>
            <p:cNvPr id="161927" name="Text Box 135"/>
            <p:cNvSpPr txBox="1">
              <a:spLocks noChangeArrowheads="1"/>
            </p:cNvSpPr>
            <p:nvPr/>
          </p:nvSpPr>
          <p:spPr bwMode="auto">
            <a:xfrm>
              <a:off x="3265" y="155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vwFindGuest</a:t>
              </a:r>
              <a:endParaRPr lang="da-DK" altLang="da-DK" noProof="1"/>
            </a:p>
          </p:txBody>
        </p:sp>
        <p:sp>
          <p:nvSpPr>
            <p:cNvPr id="161928" name="Text Box 136"/>
            <p:cNvSpPr txBox="1">
              <a:spLocks noChangeArrowheads="1"/>
            </p:cNvSpPr>
            <p:nvPr/>
          </p:nvSpPr>
          <p:spPr bwMode="auto">
            <a:xfrm>
              <a:off x="3265" y="217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vwStay(new)</a:t>
              </a:r>
              <a:endParaRPr lang="da-DK" altLang="da-DK" noProof="1"/>
            </a:p>
          </p:txBody>
        </p:sp>
        <p:sp>
          <p:nvSpPr>
            <p:cNvPr id="161926" name="Text Box 134"/>
            <p:cNvSpPr txBox="1">
              <a:spLocks noChangeArrowheads="1"/>
            </p:cNvSpPr>
            <p:nvPr/>
          </p:nvSpPr>
          <p:spPr bwMode="auto">
            <a:xfrm>
              <a:off x="4368" y="1566"/>
              <a:ext cx="948" cy="39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r>
                <a:rPr lang="da-DK" altLang="da-DK" b="0" noProof="1"/>
                <a:t>vwRooms</a:t>
              </a:r>
              <a:endParaRPr lang="da-DK" altLang="da-DK" noProof="1"/>
            </a:p>
          </p:txBody>
        </p:sp>
      </p:grpSp>
      <p:sp>
        <p:nvSpPr>
          <p:cNvPr id="161929" name="Text Box 137"/>
          <p:cNvSpPr txBox="1">
            <a:spLocks noChangeArrowheads="1"/>
          </p:cNvSpPr>
          <p:nvPr/>
        </p:nvSpPr>
        <p:spPr bwMode="auto">
          <a:xfrm>
            <a:off x="5429250" y="38703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  <p:sp>
        <p:nvSpPr>
          <p:cNvPr id="161930" name="Text Box 138"/>
          <p:cNvSpPr txBox="1">
            <a:spLocks noChangeArrowheads="1"/>
          </p:cNvSpPr>
          <p:nvPr/>
        </p:nvSpPr>
        <p:spPr bwMode="auto">
          <a:xfrm>
            <a:off x="5673725" y="42132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929" grpId="0" animBg="1" autoUpdateAnimBg="0"/>
      <p:bldP spid="161930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025" name="Group 185"/>
          <p:cNvGrpSpPr>
            <a:grpSpLocks/>
          </p:cNvGrpSpPr>
          <p:nvPr/>
        </p:nvGrpSpPr>
        <p:grpSpPr bwMode="auto">
          <a:xfrm>
            <a:off x="4618038" y="4516438"/>
            <a:ext cx="1647825" cy="1069975"/>
            <a:chOff x="2909" y="2845"/>
            <a:chExt cx="1038" cy="674"/>
          </a:xfrm>
        </p:grpSpPr>
        <p:sp>
          <p:nvSpPr>
            <p:cNvPr id="164020" name="Text Box 180"/>
            <p:cNvSpPr txBox="1">
              <a:spLocks noChangeArrowheads="1"/>
            </p:cNvSpPr>
            <p:nvPr/>
          </p:nvSpPr>
          <p:spPr bwMode="auto">
            <a:xfrm>
              <a:off x="2999" y="2956"/>
              <a:ext cx="948" cy="47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r>
                <a:rPr lang="da-DK" altLang="da-DK" b="0" noProof="1"/>
                <a:t>vwServiceList</a:t>
              </a:r>
              <a:endParaRPr lang="da-DK" altLang="da-DK" noProof="1"/>
            </a:p>
          </p:txBody>
        </p:sp>
        <p:sp>
          <p:nvSpPr>
            <p:cNvPr id="164021" name="Rectangle 181"/>
            <p:cNvSpPr>
              <a:spLocks noChangeArrowheads="1"/>
            </p:cNvSpPr>
            <p:nvPr/>
          </p:nvSpPr>
          <p:spPr bwMode="auto">
            <a:xfrm>
              <a:off x="2909" y="2845"/>
              <a:ext cx="414" cy="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7.6B  State diagram, multi-page platform</a:t>
            </a:r>
          </a:p>
        </p:txBody>
      </p:sp>
      <p:sp>
        <p:nvSpPr>
          <p:cNvPr id="163956" name="Freeform 116"/>
          <p:cNvSpPr>
            <a:spLocks/>
          </p:cNvSpPr>
          <p:nvPr/>
        </p:nvSpPr>
        <p:spPr bwMode="auto">
          <a:xfrm flipH="1">
            <a:off x="1522413" y="1027113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3958" name="Freeform 118"/>
          <p:cNvSpPr>
            <a:spLocks/>
          </p:cNvSpPr>
          <p:nvPr/>
        </p:nvSpPr>
        <p:spPr bwMode="auto">
          <a:xfrm>
            <a:off x="8372475" y="2125663"/>
            <a:ext cx="260350" cy="1309687"/>
          </a:xfrm>
          <a:custGeom>
            <a:avLst/>
            <a:gdLst>
              <a:gd name="T0" fmla="*/ 0 w 164"/>
              <a:gd name="T1" fmla="*/ 0 h 825"/>
              <a:gd name="T2" fmla="*/ 7 w 164"/>
              <a:gd name="T3" fmla="*/ 825 h 82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" h="825">
                <a:moveTo>
                  <a:pt x="0" y="0"/>
                </a:moveTo>
                <a:cubicBezTo>
                  <a:pt x="164" y="200"/>
                  <a:pt x="127" y="609"/>
                  <a:pt x="7" y="825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3959" name="Freeform 119"/>
          <p:cNvSpPr>
            <a:spLocks/>
          </p:cNvSpPr>
          <p:nvPr/>
        </p:nvSpPr>
        <p:spPr bwMode="auto">
          <a:xfrm rot="5400000">
            <a:off x="8029575" y="3962400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3962" name="Freeform 122"/>
          <p:cNvSpPr>
            <a:spLocks/>
          </p:cNvSpPr>
          <p:nvPr/>
        </p:nvSpPr>
        <p:spPr bwMode="auto">
          <a:xfrm>
            <a:off x="6654800" y="1000125"/>
            <a:ext cx="620713" cy="360363"/>
          </a:xfrm>
          <a:custGeom>
            <a:avLst/>
            <a:gdLst>
              <a:gd name="T0" fmla="*/ 0 w 391"/>
              <a:gd name="T1" fmla="*/ 0 h 227"/>
              <a:gd name="T2" fmla="*/ 391 w 391"/>
              <a:gd name="T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1" h="227">
                <a:moveTo>
                  <a:pt x="0" y="0"/>
                </a:moveTo>
                <a:cubicBezTo>
                  <a:pt x="227" y="54"/>
                  <a:pt x="318" y="18"/>
                  <a:pt x="391" y="227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3965" name="Text Box 125"/>
          <p:cNvSpPr txBox="1">
            <a:spLocks noChangeArrowheads="1"/>
          </p:cNvSpPr>
          <p:nvPr/>
        </p:nvSpPr>
        <p:spPr bwMode="auto">
          <a:xfrm>
            <a:off x="473075" y="647700"/>
            <a:ext cx="2320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FindGuest, FindStay</a:t>
            </a:r>
          </a:p>
          <a:p>
            <a:pPr algn="l"/>
            <a:r>
              <a:rPr lang="da-DK" altLang="da-DK" sz="1600" noProof="1">
                <a:solidFill>
                  <a:srgbClr val="FF9900"/>
                </a:solidFill>
              </a:rPr>
              <a:t>NewStay</a:t>
            </a:r>
            <a:r>
              <a:rPr lang="da-DK" altLang="da-DK" sz="1600" b="0" noProof="1"/>
              <a:t>, </a:t>
            </a:r>
            <a:r>
              <a:rPr lang="da-DK" altLang="da-DK" sz="1600" noProof="1">
                <a:solidFill>
                  <a:srgbClr val="0000FF"/>
                </a:solidFill>
              </a:rPr>
              <a:t>OpenStay</a:t>
            </a:r>
            <a:r>
              <a:rPr lang="da-DK" altLang="da-DK" sz="1600" b="0" noProof="1"/>
              <a:t> ...</a:t>
            </a:r>
          </a:p>
        </p:txBody>
      </p:sp>
      <p:sp>
        <p:nvSpPr>
          <p:cNvPr id="163966" name="Text Box 126"/>
          <p:cNvSpPr txBox="1">
            <a:spLocks noChangeArrowheads="1"/>
          </p:cNvSpPr>
          <p:nvPr/>
        </p:nvSpPr>
        <p:spPr bwMode="auto">
          <a:xfrm>
            <a:off x="5916613" y="649288"/>
            <a:ext cx="10302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noProof="1">
                <a:solidFill>
                  <a:srgbClr val="FF9900"/>
                </a:solidFill>
              </a:rPr>
              <a:t>NewStay</a:t>
            </a:r>
            <a:endParaRPr lang="da-DK" altLang="da-DK" sz="1600" b="0" noProof="1"/>
          </a:p>
        </p:txBody>
      </p:sp>
      <p:sp>
        <p:nvSpPr>
          <p:cNvPr id="163967" name="Text Box 127"/>
          <p:cNvSpPr txBox="1">
            <a:spLocks noChangeArrowheads="1"/>
          </p:cNvSpPr>
          <p:nvPr/>
        </p:nvSpPr>
        <p:spPr bwMode="auto">
          <a:xfrm>
            <a:off x="6022975" y="2625725"/>
            <a:ext cx="1131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noProof="1">
                <a:solidFill>
                  <a:srgbClr val="0000FF"/>
                </a:solidFill>
              </a:rPr>
              <a:t>OpenStay</a:t>
            </a:r>
            <a:endParaRPr lang="da-DK" altLang="da-DK" sz="1600" b="0" noProof="1"/>
          </a:p>
        </p:txBody>
      </p:sp>
      <p:sp>
        <p:nvSpPr>
          <p:cNvPr id="163969" name="Text Box 129"/>
          <p:cNvSpPr txBox="1">
            <a:spLocks noChangeArrowheads="1"/>
          </p:cNvSpPr>
          <p:nvPr/>
        </p:nvSpPr>
        <p:spPr bwMode="auto">
          <a:xfrm>
            <a:off x="7121525" y="4418013"/>
            <a:ext cx="14922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Book, Checkin</a:t>
            </a:r>
          </a:p>
          <a:p>
            <a:pPr algn="l"/>
            <a:r>
              <a:rPr lang="da-DK" altLang="da-DK" sz="1600" b="0" noProof="1"/>
              <a:t>PrintConfirm</a:t>
            </a:r>
          </a:p>
          <a:p>
            <a:pPr algn="l"/>
            <a:r>
              <a:rPr lang="da-DK" altLang="da-DK" sz="1600" b="0" noProof="1"/>
              <a:t>Checkout</a:t>
            </a:r>
          </a:p>
          <a:p>
            <a:pPr algn="l"/>
            <a:r>
              <a:rPr lang="da-DK" altLang="da-DK" sz="1600" b="0" noProof="1"/>
              <a:t>AddService ...</a:t>
            </a:r>
          </a:p>
        </p:txBody>
      </p:sp>
      <p:sp>
        <p:nvSpPr>
          <p:cNvPr id="163970" name="Text Box 130"/>
          <p:cNvSpPr txBox="1">
            <a:spLocks noChangeArrowheads="1"/>
          </p:cNvSpPr>
          <p:nvPr/>
        </p:nvSpPr>
        <p:spPr bwMode="auto">
          <a:xfrm>
            <a:off x="7575550" y="2466975"/>
            <a:ext cx="915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r"/>
            <a:r>
              <a:rPr lang="da-DK" altLang="da-DK" sz="1600" b="0" noProof="1"/>
              <a:t>Book</a:t>
            </a:r>
          </a:p>
          <a:p>
            <a:pPr algn="r"/>
            <a:r>
              <a:rPr lang="da-DK" altLang="da-DK" sz="1600" b="0" noProof="1"/>
              <a:t>Checkin</a:t>
            </a:r>
          </a:p>
        </p:txBody>
      </p:sp>
      <p:sp>
        <p:nvSpPr>
          <p:cNvPr id="163974" name="Text Box 134"/>
          <p:cNvSpPr txBox="1">
            <a:spLocks noChangeArrowheads="1"/>
          </p:cNvSpPr>
          <p:nvPr/>
        </p:nvSpPr>
        <p:spPr bwMode="auto">
          <a:xfrm>
            <a:off x="5441950" y="3252788"/>
            <a:ext cx="12207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/>
              <a:t>Cancel</a:t>
            </a:r>
            <a:r>
              <a:rPr lang="da-DK" altLang="da-DK" sz="1600" b="0" noProof="1"/>
              <a:t>Stay</a:t>
            </a:r>
            <a:endParaRPr lang="da-DK" altLang="da-DK" sz="1600" noProof="1">
              <a:solidFill>
                <a:schemeClr val="bg2"/>
              </a:solidFill>
            </a:endParaRPr>
          </a:p>
        </p:txBody>
      </p:sp>
      <p:sp>
        <p:nvSpPr>
          <p:cNvPr id="163979" name="Text Box 139"/>
          <p:cNvSpPr txBox="1">
            <a:spLocks noChangeArrowheads="1"/>
          </p:cNvSpPr>
          <p:nvPr/>
        </p:nvSpPr>
        <p:spPr bwMode="auto">
          <a:xfrm>
            <a:off x="2000250" y="149860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vwFindGuest</a:t>
            </a:r>
            <a:endParaRPr lang="da-DK" altLang="da-DK" noProof="1"/>
          </a:p>
        </p:txBody>
      </p:sp>
      <p:sp>
        <p:nvSpPr>
          <p:cNvPr id="163982" name="Freeform 142"/>
          <p:cNvSpPr>
            <a:spLocks/>
          </p:cNvSpPr>
          <p:nvPr/>
        </p:nvSpPr>
        <p:spPr bwMode="auto">
          <a:xfrm rot="5400000">
            <a:off x="2098675" y="5233988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3984" name="Text Box 144"/>
          <p:cNvSpPr txBox="1">
            <a:spLocks noChangeArrowheads="1"/>
          </p:cNvSpPr>
          <p:nvPr/>
        </p:nvSpPr>
        <p:spPr bwMode="auto">
          <a:xfrm>
            <a:off x="3113088" y="4684713"/>
            <a:ext cx="1504950" cy="74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endParaRPr lang="da-DK" altLang="da-DK" noProof="1"/>
          </a:p>
        </p:txBody>
      </p:sp>
      <p:sp>
        <p:nvSpPr>
          <p:cNvPr id="163989" name="Text Box 149"/>
          <p:cNvSpPr txBox="1">
            <a:spLocks noChangeArrowheads="1"/>
          </p:cNvSpPr>
          <p:nvPr/>
        </p:nvSpPr>
        <p:spPr bwMode="auto">
          <a:xfrm>
            <a:off x="6751638" y="333692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endParaRPr lang="da-DK" altLang="da-DK" noProof="1"/>
          </a:p>
        </p:txBody>
      </p:sp>
      <p:sp>
        <p:nvSpPr>
          <p:cNvPr id="163993" name="Text Box 153"/>
          <p:cNvSpPr txBox="1">
            <a:spLocks noChangeArrowheads="1"/>
          </p:cNvSpPr>
          <p:nvPr/>
        </p:nvSpPr>
        <p:spPr bwMode="auto">
          <a:xfrm>
            <a:off x="838200" y="4692650"/>
            <a:ext cx="1504950" cy="749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vwRooms</a:t>
            </a:r>
            <a:endParaRPr lang="da-DK" altLang="da-DK" noProof="1"/>
          </a:p>
        </p:txBody>
      </p:sp>
      <p:sp>
        <p:nvSpPr>
          <p:cNvPr id="163998" name="Text Box 158"/>
          <p:cNvSpPr txBox="1">
            <a:spLocks noChangeArrowheads="1"/>
          </p:cNvSpPr>
          <p:nvPr/>
        </p:nvSpPr>
        <p:spPr bwMode="auto">
          <a:xfrm>
            <a:off x="6751638" y="1363663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endParaRPr lang="da-DK" altLang="da-DK" noProof="1"/>
          </a:p>
        </p:txBody>
      </p:sp>
      <p:sp>
        <p:nvSpPr>
          <p:cNvPr id="164001" name="Text Box 161"/>
          <p:cNvSpPr txBox="1">
            <a:spLocks noChangeArrowheads="1"/>
          </p:cNvSpPr>
          <p:nvPr/>
        </p:nvSpPr>
        <p:spPr bwMode="auto">
          <a:xfrm>
            <a:off x="866775" y="5602288"/>
            <a:ext cx="1931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FindRooms, Repair</a:t>
            </a:r>
          </a:p>
          <a:p>
            <a:pPr algn="l"/>
            <a:r>
              <a:rPr lang="da-DK" altLang="da-DK" sz="1600" b="0" noProof="1"/>
              <a:t>Book, Checkin</a:t>
            </a:r>
          </a:p>
        </p:txBody>
      </p:sp>
      <p:sp>
        <p:nvSpPr>
          <p:cNvPr id="164015" name="Text Box 175"/>
          <p:cNvSpPr txBox="1">
            <a:spLocks noChangeArrowheads="1"/>
          </p:cNvSpPr>
          <p:nvPr/>
        </p:nvSpPr>
        <p:spPr bwMode="auto">
          <a:xfrm>
            <a:off x="6872288" y="1465263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vwStay(new)</a:t>
            </a:r>
            <a:endParaRPr lang="da-DK" altLang="da-DK" noProof="1"/>
          </a:p>
        </p:txBody>
      </p:sp>
      <p:sp>
        <p:nvSpPr>
          <p:cNvPr id="164016" name="Text Box 176"/>
          <p:cNvSpPr txBox="1">
            <a:spLocks noChangeArrowheads="1"/>
          </p:cNvSpPr>
          <p:nvPr/>
        </p:nvSpPr>
        <p:spPr bwMode="auto">
          <a:xfrm>
            <a:off x="6872288" y="344805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vwStay(rec)</a:t>
            </a:r>
            <a:endParaRPr lang="da-DK" altLang="da-DK" noProof="1"/>
          </a:p>
        </p:txBody>
      </p:sp>
      <p:sp>
        <p:nvSpPr>
          <p:cNvPr id="164017" name="Text Box 177"/>
          <p:cNvSpPr txBox="1">
            <a:spLocks noChangeArrowheads="1"/>
          </p:cNvSpPr>
          <p:nvPr/>
        </p:nvSpPr>
        <p:spPr bwMode="auto">
          <a:xfrm>
            <a:off x="3346450" y="4806950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/>
          <a:lstStyle/>
          <a:p>
            <a:r>
              <a:rPr lang="da-DK" altLang="da-DK" b="0" noProof="1"/>
              <a:t>vwBreakfast</a:t>
            </a:r>
            <a:endParaRPr lang="da-DK" altLang="da-DK" noProof="1"/>
          </a:p>
        </p:txBody>
      </p:sp>
      <p:sp>
        <p:nvSpPr>
          <p:cNvPr id="164018" name="Freeform 178"/>
          <p:cNvSpPr>
            <a:spLocks/>
          </p:cNvSpPr>
          <p:nvPr/>
        </p:nvSpPr>
        <p:spPr bwMode="auto">
          <a:xfrm>
            <a:off x="6657975" y="2976563"/>
            <a:ext cx="620713" cy="360362"/>
          </a:xfrm>
          <a:custGeom>
            <a:avLst/>
            <a:gdLst>
              <a:gd name="T0" fmla="*/ 0 w 391"/>
              <a:gd name="T1" fmla="*/ 0 h 227"/>
              <a:gd name="T2" fmla="*/ 391 w 391"/>
              <a:gd name="T3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91" h="227">
                <a:moveTo>
                  <a:pt x="0" y="0"/>
                </a:moveTo>
                <a:cubicBezTo>
                  <a:pt x="227" y="54"/>
                  <a:pt x="318" y="18"/>
                  <a:pt x="391" y="227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4026" name="Text Box 186"/>
          <p:cNvSpPr txBox="1">
            <a:spLocks noChangeArrowheads="1"/>
          </p:cNvSpPr>
          <p:nvPr/>
        </p:nvSpPr>
        <p:spPr bwMode="auto">
          <a:xfrm>
            <a:off x="5395913" y="5605463"/>
            <a:ext cx="1392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DelService ...</a:t>
            </a:r>
          </a:p>
        </p:txBody>
      </p:sp>
      <p:sp>
        <p:nvSpPr>
          <p:cNvPr id="164027" name="Freeform 187"/>
          <p:cNvSpPr>
            <a:spLocks/>
          </p:cNvSpPr>
          <p:nvPr/>
        </p:nvSpPr>
        <p:spPr bwMode="auto">
          <a:xfrm rot="5400000">
            <a:off x="6027738" y="5233988"/>
            <a:ext cx="742950" cy="704850"/>
          </a:xfrm>
          <a:custGeom>
            <a:avLst/>
            <a:gdLst>
              <a:gd name="T0" fmla="*/ 0 w 468"/>
              <a:gd name="T1" fmla="*/ 300 h 444"/>
              <a:gd name="T2" fmla="*/ 180 w 468"/>
              <a:gd name="T3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68" h="444">
                <a:moveTo>
                  <a:pt x="0" y="300"/>
                </a:moveTo>
                <a:cubicBezTo>
                  <a:pt x="48" y="0"/>
                  <a:pt x="468" y="204"/>
                  <a:pt x="180" y="444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64028" name="Oval 188"/>
          <p:cNvSpPr>
            <a:spLocks noChangeArrowheads="1"/>
          </p:cNvSpPr>
          <p:nvPr/>
        </p:nvSpPr>
        <p:spPr bwMode="auto">
          <a:xfrm>
            <a:off x="6559550" y="97155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4032" name="Oval 192"/>
          <p:cNvSpPr>
            <a:spLocks noChangeArrowheads="1"/>
          </p:cNvSpPr>
          <p:nvPr/>
        </p:nvSpPr>
        <p:spPr bwMode="auto">
          <a:xfrm>
            <a:off x="6594475" y="2924175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grpSp>
        <p:nvGrpSpPr>
          <p:cNvPr id="164048" name="Group 208"/>
          <p:cNvGrpSpPr>
            <a:grpSpLocks/>
          </p:cNvGrpSpPr>
          <p:nvPr/>
        </p:nvGrpSpPr>
        <p:grpSpPr bwMode="auto">
          <a:xfrm>
            <a:off x="2549525" y="3062288"/>
            <a:ext cx="2474913" cy="1719262"/>
            <a:chOff x="1606" y="1929"/>
            <a:chExt cx="1559" cy="1083"/>
          </a:xfrm>
        </p:grpSpPr>
        <p:sp>
          <p:nvSpPr>
            <p:cNvPr id="163960" name="Freeform 120"/>
            <p:cNvSpPr>
              <a:spLocks/>
            </p:cNvSpPr>
            <p:nvPr/>
          </p:nvSpPr>
          <p:spPr bwMode="auto">
            <a:xfrm>
              <a:off x="1863" y="2501"/>
              <a:ext cx="328" cy="436"/>
            </a:xfrm>
            <a:custGeom>
              <a:avLst/>
              <a:gdLst>
                <a:gd name="T0" fmla="*/ 0 w 328"/>
                <a:gd name="T1" fmla="*/ 0 h 436"/>
                <a:gd name="T2" fmla="*/ 328 w 328"/>
                <a:gd name="T3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8" h="436">
                  <a:moveTo>
                    <a:pt x="0" y="0"/>
                  </a:moveTo>
                  <a:cubicBezTo>
                    <a:pt x="246" y="164"/>
                    <a:pt x="255" y="173"/>
                    <a:pt x="328" y="43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61" name="Freeform 121"/>
            <p:cNvSpPr>
              <a:spLocks/>
            </p:cNvSpPr>
            <p:nvPr/>
          </p:nvSpPr>
          <p:spPr bwMode="auto">
            <a:xfrm>
              <a:off x="2707" y="2483"/>
              <a:ext cx="338" cy="454"/>
            </a:xfrm>
            <a:custGeom>
              <a:avLst/>
              <a:gdLst>
                <a:gd name="T0" fmla="*/ 0 w 338"/>
                <a:gd name="T1" fmla="*/ 454 h 454"/>
                <a:gd name="T2" fmla="*/ 338 w 338"/>
                <a:gd name="T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8" h="454">
                  <a:moveTo>
                    <a:pt x="0" y="454"/>
                  </a:moveTo>
                  <a:cubicBezTo>
                    <a:pt x="38" y="273"/>
                    <a:pt x="84" y="109"/>
                    <a:pt x="338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71" name="Freeform 131"/>
            <p:cNvSpPr>
              <a:spLocks/>
            </p:cNvSpPr>
            <p:nvPr/>
          </p:nvSpPr>
          <p:spPr bwMode="auto">
            <a:xfrm rot="-5400000">
              <a:off x="2111" y="1968"/>
              <a:ext cx="468" cy="444"/>
            </a:xfrm>
            <a:custGeom>
              <a:avLst/>
              <a:gdLst>
                <a:gd name="T0" fmla="*/ 0 w 468"/>
                <a:gd name="T1" fmla="*/ 300 h 444"/>
                <a:gd name="T2" fmla="*/ 180 w 468"/>
                <a:gd name="T3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8" h="444">
                  <a:moveTo>
                    <a:pt x="0" y="300"/>
                  </a:moveTo>
                  <a:cubicBezTo>
                    <a:pt x="48" y="0"/>
                    <a:pt x="468" y="204"/>
                    <a:pt x="180" y="4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72" name="Text Box 132"/>
            <p:cNvSpPr txBox="1">
              <a:spLocks noChangeArrowheads="1"/>
            </p:cNvSpPr>
            <p:nvPr/>
          </p:nvSpPr>
          <p:spPr bwMode="auto">
            <a:xfrm rot="-2701196">
              <a:off x="2695" y="2628"/>
              <a:ext cx="5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CloseB</a:t>
              </a:r>
            </a:p>
          </p:txBody>
        </p:sp>
        <p:sp>
          <p:nvSpPr>
            <p:cNvPr id="163976" name="Text Box 136"/>
            <p:cNvSpPr txBox="1">
              <a:spLocks noChangeArrowheads="1"/>
            </p:cNvSpPr>
            <p:nvPr/>
          </p:nvSpPr>
          <p:spPr bwMode="auto">
            <a:xfrm rot="2683412">
              <a:off x="1606" y="2464"/>
              <a:ext cx="102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OpenBreakfast</a:t>
              </a:r>
            </a:p>
          </p:txBody>
        </p:sp>
        <p:grpSp>
          <p:nvGrpSpPr>
            <p:cNvPr id="164002" name="Group 162"/>
            <p:cNvGrpSpPr>
              <a:grpSpLocks/>
            </p:cNvGrpSpPr>
            <p:nvPr/>
          </p:nvGrpSpPr>
          <p:grpSpPr bwMode="auto">
            <a:xfrm>
              <a:off x="2436" y="2301"/>
              <a:ext cx="180" cy="180"/>
              <a:chOff x="2653" y="2316"/>
              <a:chExt cx="180" cy="180"/>
            </a:xfrm>
          </p:grpSpPr>
          <p:sp>
            <p:nvSpPr>
              <p:cNvPr id="164003" name="Rectangle 163"/>
              <p:cNvSpPr>
                <a:spLocks noChangeArrowheads="1"/>
              </p:cNvSpPr>
              <p:nvPr/>
            </p:nvSpPr>
            <p:spPr bwMode="auto">
              <a:xfrm>
                <a:off x="2653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04" name="Oval 164"/>
              <p:cNvSpPr>
                <a:spLocks noChangeArrowheads="1"/>
              </p:cNvSpPr>
              <p:nvPr/>
            </p:nvSpPr>
            <p:spPr bwMode="auto">
              <a:xfrm>
                <a:off x="2705" y="2364"/>
                <a:ext cx="76" cy="78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grpSp>
            <p:nvGrpSpPr>
              <p:cNvPr id="164005" name="Group 165"/>
              <p:cNvGrpSpPr>
                <a:grpSpLocks/>
              </p:cNvGrpSpPr>
              <p:nvPr/>
            </p:nvGrpSpPr>
            <p:grpSpPr bwMode="auto">
              <a:xfrm>
                <a:off x="2686" y="2364"/>
                <a:ext cx="114" cy="81"/>
                <a:chOff x="2689" y="2364"/>
                <a:chExt cx="114" cy="81"/>
              </a:xfrm>
            </p:grpSpPr>
            <p:sp>
              <p:nvSpPr>
                <p:cNvPr id="164006" name="Line 166"/>
                <p:cNvSpPr>
                  <a:spLocks noChangeShapeType="1"/>
                </p:cNvSpPr>
                <p:nvPr/>
              </p:nvSpPr>
              <p:spPr bwMode="auto">
                <a:xfrm>
                  <a:off x="2689" y="2364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  <p:sp>
              <p:nvSpPr>
                <p:cNvPr id="164007" name="Line 167"/>
                <p:cNvSpPr>
                  <a:spLocks noChangeShapeType="1"/>
                </p:cNvSpPr>
                <p:nvPr/>
              </p:nvSpPr>
              <p:spPr bwMode="auto">
                <a:xfrm>
                  <a:off x="2803" y="2367"/>
                  <a:ext cx="0" cy="7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tIns="46800" bIns="46800" anchor="ctr"/>
                <a:lstStyle/>
                <a:p>
                  <a:endParaRPr lang="da-DK"/>
                </a:p>
              </p:txBody>
            </p:sp>
          </p:grpSp>
        </p:grpSp>
        <p:sp>
          <p:nvSpPr>
            <p:cNvPr id="164019" name="Text Box 179"/>
            <p:cNvSpPr txBox="1">
              <a:spLocks noChangeArrowheads="1"/>
            </p:cNvSpPr>
            <p:nvPr/>
          </p:nvSpPr>
          <p:spPr bwMode="auto">
            <a:xfrm>
              <a:off x="1926" y="1929"/>
              <a:ext cx="102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OpenBreakfast</a:t>
              </a:r>
            </a:p>
          </p:txBody>
        </p:sp>
        <p:grpSp>
          <p:nvGrpSpPr>
            <p:cNvPr id="164029" name="Group 189"/>
            <p:cNvGrpSpPr>
              <a:grpSpLocks/>
            </p:cNvGrpSpPr>
            <p:nvPr/>
          </p:nvGrpSpPr>
          <p:grpSpPr bwMode="auto">
            <a:xfrm>
              <a:off x="3038" y="2391"/>
              <a:ext cx="127" cy="127"/>
              <a:chOff x="1220" y="4472"/>
              <a:chExt cx="127" cy="127"/>
            </a:xfrm>
          </p:grpSpPr>
          <p:sp>
            <p:nvSpPr>
              <p:cNvPr id="164030" name="Oval 190"/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4031" name="Oval 191"/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64033" name="Oval 193"/>
            <p:cNvSpPr>
              <a:spLocks noChangeArrowheads="1"/>
            </p:cNvSpPr>
            <p:nvPr/>
          </p:nvSpPr>
          <p:spPr bwMode="auto">
            <a:xfrm>
              <a:off x="1847" y="2483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64034" name="Group 194"/>
          <p:cNvGrpSpPr>
            <a:grpSpLocks/>
          </p:cNvGrpSpPr>
          <p:nvPr/>
        </p:nvGrpSpPr>
        <p:grpSpPr bwMode="auto">
          <a:xfrm>
            <a:off x="5876925" y="3740150"/>
            <a:ext cx="201613" cy="201613"/>
            <a:chOff x="1220" y="4472"/>
            <a:chExt cx="127" cy="127"/>
          </a:xfrm>
        </p:grpSpPr>
        <p:sp>
          <p:nvSpPr>
            <p:cNvPr id="164035" name="Oval 195"/>
            <p:cNvSpPr>
              <a:spLocks noChangeArrowheads="1"/>
            </p:cNvSpPr>
            <p:nvPr/>
          </p:nvSpPr>
          <p:spPr bwMode="auto">
            <a:xfrm>
              <a:off x="1220" y="4472"/>
              <a:ext cx="127" cy="12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64036" name="Oval 196"/>
            <p:cNvSpPr>
              <a:spLocks noChangeArrowheads="1"/>
            </p:cNvSpPr>
            <p:nvPr/>
          </p:nvSpPr>
          <p:spPr bwMode="auto">
            <a:xfrm>
              <a:off x="1244" y="4496"/>
              <a:ext cx="79" cy="79"/>
            </a:xfrm>
            <a:prstGeom prst="ellipse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64040" name="Oval 200"/>
          <p:cNvSpPr>
            <a:spLocks noChangeArrowheads="1"/>
          </p:cNvSpPr>
          <p:nvPr/>
        </p:nvSpPr>
        <p:spPr bwMode="auto">
          <a:xfrm>
            <a:off x="917575" y="184150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64041" name="Line 201"/>
          <p:cNvSpPr>
            <a:spLocks noChangeShapeType="1"/>
          </p:cNvSpPr>
          <p:nvPr/>
        </p:nvSpPr>
        <p:spPr bwMode="auto">
          <a:xfrm>
            <a:off x="987425" y="1885950"/>
            <a:ext cx="987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64042" name="Freeform 202"/>
          <p:cNvSpPr>
            <a:spLocks/>
          </p:cNvSpPr>
          <p:nvPr/>
        </p:nvSpPr>
        <p:spPr bwMode="auto">
          <a:xfrm flipV="1">
            <a:off x="6054725" y="3521075"/>
            <a:ext cx="708025" cy="274638"/>
          </a:xfrm>
          <a:custGeom>
            <a:avLst/>
            <a:gdLst>
              <a:gd name="T0" fmla="*/ 446 w 446"/>
              <a:gd name="T1" fmla="*/ 89 h 173"/>
              <a:gd name="T2" fmla="*/ 0 w 446"/>
              <a:gd name="T3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6" h="173">
                <a:moveTo>
                  <a:pt x="446" y="89"/>
                </a:moveTo>
                <a:cubicBezTo>
                  <a:pt x="296" y="143"/>
                  <a:pt x="182" y="173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grpSp>
        <p:nvGrpSpPr>
          <p:cNvPr id="164046" name="Group 206"/>
          <p:cNvGrpSpPr>
            <a:grpSpLocks/>
          </p:cNvGrpSpPr>
          <p:nvPr/>
        </p:nvGrpSpPr>
        <p:grpSpPr bwMode="auto">
          <a:xfrm>
            <a:off x="5637213" y="1320800"/>
            <a:ext cx="1109662" cy="3097213"/>
            <a:chOff x="3551" y="832"/>
            <a:chExt cx="699" cy="1951"/>
          </a:xfrm>
        </p:grpSpPr>
        <p:sp>
          <p:nvSpPr>
            <p:cNvPr id="163953" name="Freeform 113"/>
            <p:cNvSpPr>
              <a:spLocks/>
            </p:cNvSpPr>
            <p:nvPr/>
          </p:nvSpPr>
          <p:spPr bwMode="auto">
            <a:xfrm>
              <a:off x="3804" y="2466"/>
              <a:ext cx="446" cy="173"/>
            </a:xfrm>
            <a:custGeom>
              <a:avLst/>
              <a:gdLst>
                <a:gd name="T0" fmla="*/ 446 w 446"/>
                <a:gd name="T1" fmla="*/ 89 h 173"/>
                <a:gd name="T2" fmla="*/ 0 w 446"/>
                <a:gd name="T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46" h="173">
                  <a:moveTo>
                    <a:pt x="446" y="89"/>
                  </a:moveTo>
                  <a:cubicBezTo>
                    <a:pt x="296" y="143"/>
                    <a:pt x="182" y="173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63" name="Freeform 123"/>
            <p:cNvSpPr>
              <a:spLocks/>
            </p:cNvSpPr>
            <p:nvPr/>
          </p:nvSpPr>
          <p:spPr bwMode="auto">
            <a:xfrm>
              <a:off x="3829" y="948"/>
              <a:ext cx="409" cy="227"/>
            </a:xfrm>
            <a:custGeom>
              <a:avLst/>
              <a:gdLst>
                <a:gd name="T0" fmla="*/ 409 w 409"/>
                <a:gd name="T1" fmla="*/ 227 h 227"/>
                <a:gd name="T2" fmla="*/ 0 w 409"/>
                <a:gd name="T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9" h="227">
                  <a:moveTo>
                    <a:pt x="409" y="227"/>
                  </a:moveTo>
                  <a:cubicBezTo>
                    <a:pt x="281" y="227"/>
                    <a:pt x="109" y="21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73" name="Text Box 133"/>
            <p:cNvSpPr txBox="1">
              <a:spLocks noChangeArrowheads="1"/>
            </p:cNvSpPr>
            <p:nvPr/>
          </p:nvSpPr>
          <p:spPr bwMode="auto">
            <a:xfrm>
              <a:off x="3551" y="1125"/>
              <a:ext cx="5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CloseS</a:t>
              </a:r>
            </a:p>
          </p:txBody>
        </p:sp>
        <p:grpSp>
          <p:nvGrpSpPr>
            <p:cNvPr id="164037" name="Group 197"/>
            <p:cNvGrpSpPr>
              <a:grpSpLocks/>
            </p:cNvGrpSpPr>
            <p:nvPr/>
          </p:nvGrpSpPr>
          <p:grpSpPr bwMode="auto">
            <a:xfrm>
              <a:off x="3739" y="832"/>
              <a:ext cx="127" cy="127"/>
              <a:chOff x="1220" y="4472"/>
              <a:chExt cx="127" cy="127"/>
            </a:xfrm>
          </p:grpSpPr>
          <p:sp>
            <p:nvSpPr>
              <p:cNvPr id="164038" name="Oval 198"/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4039" name="Oval 199"/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64043" name="Text Box 203"/>
            <p:cNvSpPr txBox="1">
              <a:spLocks noChangeArrowheads="1"/>
            </p:cNvSpPr>
            <p:nvPr/>
          </p:nvSpPr>
          <p:spPr bwMode="auto">
            <a:xfrm>
              <a:off x="3620" y="2571"/>
              <a:ext cx="54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CloseS</a:t>
              </a:r>
              <a:endParaRPr lang="da-DK" altLang="da-DK" sz="1600" b="0" u="sng" noProof="1"/>
            </a:p>
          </p:txBody>
        </p:sp>
      </p:grpSp>
      <p:grpSp>
        <p:nvGrpSpPr>
          <p:cNvPr id="164047" name="Group 207"/>
          <p:cNvGrpSpPr>
            <a:grpSpLocks/>
          </p:cNvGrpSpPr>
          <p:nvPr/>
        </p:nvGrpSpPr>
        <p:grpSpPr bwMode="auto">
          <a:xfrm>
            <a:off x="844550" y="2568575"/>
            <a:ext cx="1519238" cy="2132013"/>
            <a:chOff x="532" y="1618"/>
            <a:chExt cx="957" cy="1343"/>
          </a:xfrm>
        </p:grpSpPr>
        <p:sp>
          <p:nvSpPr>
            <p:cNvPr id="163955" name="Freeform 115"/>
            <p:cNvSpPr>
              <a:spLocks/>
            </p:cNvSpPr>
            <p:nvPr/>
          </p:nvSpPr>
          <p:spPr bwMode="auto">
            <a:xfrm>
              <a:off x="673" y="2383"/>
              <a:ext cx="236" cy="563"/>
            </a:xfrm>
            <a:custGeom>
              <a:avLst/>
              <a:gdLst>
                <a:gd name="T0" fmla="*/ 236 w 236"/>
                <a:gd name="T1" fmla="*/ 0 h 563"/>
                <a:gd name="T2" fmla="*/ 0 w 236"/>
                <a:gd name="T3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563">
                  <a:moveTo>
                    <a:pt x="236" y="0"/>
                  </a:moveTo>
                  <a:cubicBezTo>
                    <a:pt x="81" y="136"/>
                    <a:pt x="27" y="363"/>
                    <a:pt x="0" y="56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57" name="Freeform 117"/>
            <p:cNvSpPr>
              <a:spLocks/>
            </p:cNvSpPr>
            <p:nvPr/>
          </p:nvSpPr>
          <p:spPr bwMode="auto">
            <a:xfrm>
              <a:off x="1091" y="2374"/>
              <a:ext cx="236" cy="582"/>
            </a:xfrm>
            <a:custGeom>
              <a:avLst/>
              <a:gdLst>
                <a:gd name="T0" fmla="*/ 182 w 236"/>
                <a:gd name="T1" fmla="*/ 582 h 582"/>
                <a:gd name="T2" fmla="*/ 0 w 236"/>
                <a:gd name="T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6" h="582">
                  <a:moveTo>
                    <a:pt x="182" y="582"/>
                  </a:moveTo>
                  <a:cubicBezTo>
                    <a:pt x="236" y="345"/>
                    <a:pt x="164" y="145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63964" name="Text Box 124"/>
            <p:cNvSpPr txBox="1">
              <a:spLocks noChangeArrowheads="1"/>
            </p:cNvSpPr>
            <p:nvPr/>
          </p:nvSpPr>
          <p:spPr bwMode="auto">
            <a:xfrm rot="4345807">
              <a:off x="1105" y="2537"/>
              <a:ext cx="55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CloseR</a:t>
              </a:r>
            </a:p>
          </p:txBody>
        </p:sp>
        <p:sp>
          <p:nvSpPr>
            <p:cNvPr id="163975" name="Text Box 135"/>
            <p:cNvSpPr txBox="1">
              <a:spLocks noChangeArrowheads="1"/>
            </p:cNvSpPr>
            <p:nvPr/>
          </p:nvSpPr>
          <p:spPr bwMode="auto">
            <a:xfrm rot="-3687844">
              <a:off x="200" y="2417"/>
              <a:ext cx="87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u="sng" noProof="1"/>
                <a:t>OpenRooms</a:t>
              </a:r>
            </a:p>
          </p:txBody>
        </p:sp>
        <p:grpSp>
          <p:nvGrpSpPr>
            <p:cNvPr id="164008" name="Group 168"/>
            <p:cNvGrpSpPr>
              <a:grpSpLocks/>
            </p:cNvGrpSpPr>
            <p:nvPr/>
          </p:nvGrpSpPr>
          <p:grpSpPr bwMode="auto">
            <a:xfrm>
              <a:off x="911" y="2193"/>
              <a:ext cx="180" cy="180"/>
              <a:chOff x="3036" y="2316"/>
              <a:chExt cx="180" cy="180"/>
            </a:xfrm>
          </p:grpSpPr>
          <p:sp>
            <p:nvSpPr>
              <p:cNvPr id="164009" name="Rectangle 169"/>
              <p:cNvSpPr>
                <a:spLocks noChangeArrowheads="1"/>
              </p:cNvSpPr>
              <p:nvPr/>
            </p:nvSpPr>
            <p:spPr bwMode="auto">
              <a:xfrm>
                <a:off x="3036" y="2316"/>
                <a:ext cx="180" cy="18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10" name="Rectangle 170"/>
              <p:cNvSpPr>
                <a:spLocks noChangeArrowheads="1"/>
              </p:cNvSpPr>
              <p:nvPr/>
            </p:nvSpPr>
            <p:spPr bwMode="auto">
              <a:xfrm>
                <a:off x="3105" y="2367"/>
                <a:ext cx="80" cy="66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11" name="Line 171"/>
              <p:cNvSpPr>
                <a:spLocks noChangeShapeType="1"/>
              </p:cNvSpPr>
              <p:nvPr/>
            </p:nvSpPr>
            <p:spPr bwMode="auto">
              <a:xfrm flipH="1">
                <a:off x="3146" y="2388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12" name="Line 172"/>
              <p:cNvSpPr>
                <a:spLocks noChangeShapeType="1"/>
              </p:cNvSpPr>
              <p:nvPr/>
            </p:nvSpPr>
            <p:spPr bwMode="auto">
              <a:xfrm flipH="1">
                <a:off x="3146" y="2403"/>
                <a:ext cx="39" cy="3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13" name="Line 173"/>
              <p:cNvSpPr>
                <a:spLocks noChangeShapeType="1"/>
              </p:cNvSpPr>
              <p:nvPr/>
            </p:nvSpPr>
            <p:spPr bwMode="auto">
              <a:xfrm flipH="1">
                <a:off x="3102" y="2400"/>
                <a:ext cx="8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64014" name="Rectangle 174"/>
              <p:cNvSpPr>
                <a:spLocks noChangeArrowheads="1"/>
              </p:cNvSpPr>
              <p:nvPr/>
            </p:nvSpPr>
            <p:spPr bwMode="auto">
              <a:xfrm>
                <a:off x="3066" y="2400"/>
                <a:ext cx="80" cy="6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</p:grpSp>
        <p:sp>
          <p:nvSpPr>
            <p:cNvPr id="164044" name="Line 204"/>
            <p:cNvSpPr>
              <a:spLocks noChangeShapeType="1"/>
            </p:cNvSpPr>
            <p:nvPr/>
          </p:nvSpPr>
          <p:spPr bwMode="auto">
            <a:xfrm>
              <a:off x="646" y="1678"/>
              <a:ext cx="337" cy="4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4045" name="Oval 205"/>
            <p:cNvSpPr>
              <a:spLocks noChangeArrowheads="1"/>
            </p:cNvSpPr>
            <p:nvPr/>
          </p:nvSpPr>
          <p:spPr bwMode="auto">
            <a:xfrm>
              <a:off x="594" y="1618"/>
              <a:ext cx="60" cy="6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23" name="Text Box 99"/>
          <p:cNvSpPr txBox="1">
            <a:spLocks noChangeArrowheads="1"/>
          </p:cNvSpPr>
          <p:nvPr/>
        </p:nvSpPr>
        <p:spPr bwMode="auto">
          <a:xfrm>
            <a:off x="654050" y="2465388"/>
            <a:ext cx="1504950" cy="7493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 anchorCtr="1"/>
          <a:lstStyle/>
          <a:p>
            <a:r>
              <a:rPr lang="da-DK" altLang="da-DK" sz="1600" b="0" noProof="1"/>
              <a:t>vwFindGuest</a:t>
            </a:r>
            <a:endParaRPr lang="da-DK" altLang="da-DK" sz="1600" noProof="1"/>
          </a:p>
        </p:txBody>
      </p:sp>
      <p:sp>
        <p:nvSpPr>
          <p:cNvPr id="205829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7.7A  Modal dialog - call/return</a:t>
            </a:r>
          </a:p>
        </p:txBody>
      </p:sp>
      <p:sp>
        <p:nvSpPr>
          <p:cNvPr id="205841" name="Text Box 17"/>
          <p:cNvSpPr txBox="1">
            <a:spLocks noChangeArrowheads="1"/>
          </p:cNvSpPr>
          <p:nvPr/>
        </p:nvSpPr>
        <p:spPr bwMode="auto">
          <a:xfrm>
            <a:off x="336550" y="1906588"/>
            <a:ext cx="6810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Open</a:t>
            </a:r>
          </a:p>
        </p:txBody>
      </p:sp>
      <p:sp>
        <p:nvSpPr>
          <p:cNvPr id="205899" name="Text Box 75"/>
          <p:cNvSpPr txBox="1">
            <a:spLocks noChangeArrowheads="1"/>
          </p:cNvSpPr>
          <p:nvPr/>
        </p:nvSpPr>
        <p:spPr bwMode="auto">
          <a:xfrm>
            <a:off x="476250" y="2784475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Calendar</a:t>
            </a:r>
          </a:p>
          <a:p>
            <a:r>
              <a:rPr lang="da-DK" altLang="da-DK" sz="1600" b="0" noProof="1"/>
              <a:t>(dialog box)</a:t>
            </a:r>
            <a:endParaRPr lang="da-DK" altLang="da-DK" noProof="1"/>
          </a:p>
        </p:txBody>
      </p:sp>
      <p:sp>
        <p:nvSpPr>
          <p:cNvPr id="205905" name="Text Box 81"/>
          <p:cNvSpPr txBox="1">
            <a:spLocks noChangeArrowheads="1"/>
          </p:cNvSpPr>
          <p:nvPr/>
        </p:nvSpPr>
        <p:spPr bwMode="auto">
          <a:xfrm>
            <a:off x="1460500" y="1906588"/>
            <a:ext cx="701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Close</a:t>
            </a:r>
          </a:p>
        </p:txBody>
      </p:sp>
      <p:sp>
        <p:nvSpPr>
          <p:cNvPr id="205907" name="Text Box 83"/>
          <p:cNvSpPr txBox="1">
            <a:spLocks noChangeArrowheads="1"/>
          </p:cNvSpPr>
          <p:nvPr/>
        </p:nvSpPr>
        <p:spPr bwMode="auto">
          <a:xfrm>
            <a:off x="476250" y="915988"/>
            <a:ext cx="1504950" cy="7493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vwFindGuest</a:t>
            </a:r>
            <a:endParaRPr lang="da-DK" altLang="da-DK" noProof="1"/>
          </a:p>
        </p:txBody>
      </p:sp>
      <p:sp>
        <p:nvSpPr>
          <p:cNvPr id="205892" name="Line 68"/>
          <p:cNvSpPr>
            <a:spLocks noChangeShapeType="1"/>
          </p:cNvSpPr>
          <p:nvPr/>
        </p:nvSpPr>
        <p:spPr bwMode="auto">
          <a:xfrm>
            <a:off x="1003300" y="1665288"/>
            <a:ext cx="0" cy="1119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05930" name="Group 106"/>
          <p:cNvGrpSpPr>
            <a:grpSpLocks/>
          </p:cNvGrpSpPr>
          <p:nvPr/>
        </p:nvGrpSpPr>
        <p:grpSpPr bwMode="auto">
          <a:xfrm>
            <a:off x="2393950" y="915988"/>
            <a:ext cx="1682750" cy="2617787"/>
            <a:chOff x="1508" y="577"/>
            <a:chExt cx="1060" cy="1649"/>
          </a:xfrm>
        </p:grpSpPr>
        <p:sp>
          <p:nvSpPr>
            <p:cNvPr id="205924" name="Text Box 100"/>
            <p:cNvSpPr txBox="1">
              <a:spLocks noChangeArrowheads="1"/>
            </p:cNvSpPr>
            <p:nvPr/>
          </p:nvSpPr>
          <p:spPr bwMode="auto">
            <a:xfrm>
              <a:off x="1620" y="1553"/>
              <a:ext cx="948" cy="47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 anchorCtr="1"/>
            <a:lstStyle/>
            <a:p>
              <a:r>
                <a:rPr lang="da-DK" altLang="da-DK" sz="1600" b="0" noProof="1"/>
                <a:t>vwRooms</a:t>
              </a:r>
              <a:endParaRPr lang="da-DK" altLang="da-DK" sz="1600" noProof="1"/>
            </a:p>
          </p:txBody>
        </p:sp>
        <p:sp>
          <p:nvSpPr>
            <p:cNvPr id="205909" name="Text Box 85"/>
            <p:cNvSpPr txBox="1">
              <a:spLocks noChangeArrowheads="1"/>
            </p:cNvSpPr>
            <p:nvPr/>
          </p:nvSpPr>
          <p:spPr bwMode="auto">
            <a:xfrm>
              <a:off x="1508" y="57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vwRooms</a:t>
              </a:r>
              <a:endParaRPr lang="da-DK" altLang="da-DK" noProof="1"/>
            </a:p>
          </p:txBody>
        </p:sp>
        <p:sp>
          <p:nvSpPr>
            <p:cNvPr id="205911" name="Text Box 87"/>
            <p:cNvSpPr txBox="1">
              <a:spLocks noChangeArrowheads="1"/>
            </p:cNvSpPr>
            <p:nvPr/>
          </p:nvSpPr>
          <p:spPr bwMode="auto">
            <a:xfrm>
              <a:off x="1508" y="1754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Calendar</a:t>
              </a:r>
            </a:p>
            <a:p>
              <a:r>
                <a:rPr lang="da-DK" altLang="da-DK" sz="1600" b="0" noProof="1"/>
                <a:t>(dialog box)</a:t>
              </a:r>
            </a:p>
          </p:txBody>
        </p:sp>
        <p:sp>
          <p:nvSpPr>
            <p:cNvPr id="205915" name="Line 91"/>
            <p:cNvSpPr>
              <a:spLocks noChangeShapeType="1"/>
            </p:cNvSpPr>
            <p:nvPr/>
          </p:nvSpPr>
          <p:spPr bwMode="auto">
            <a:xfrm>
              <a:off x="1800" y="1049"/>
              <a:ext cx="0" cy="7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5916" name="Line 92"/>
            <p:cNvSpPr>
              <a:spLocks noChangeShapeType="1"/>
            </p:cNvSpPr>
            <p:nvPr/>
          </p:nvSpPr>
          <p:spPr bwMode="auto">
            <a:xfrm>
              <a:off x="2096" y="1049"/>
              <a:ext cx="0" cy="7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05917" name="Line 93"/>
          <p:cNvSpPr>
            <a:spLocks noChangeShapeType="1"/>
          </p:cNvSpPr>
          <p:nvPr/>
        </p:nvSpPr>
        <p:spPr bwMode="auto">
          <a:xfrm>
            <a:off x="1485900" y="1665288"/>
            <a:ext cx="0" cy="1119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05928" name="Group 104"/>
          <p:cNvGrpSpPr>
            <a:grpSpLocks/>
          </p:cNvGrpSpPr>
          <p:nvPr/>
        </p:nvGrpSpPr>
        <p:grpSpPr bwMode="auto">
          <a:xfrm>
            <a:off x="1079500" y="3673475"/>
            <a:ext cx="2320925" cy="565150"/>
            <a:chOff x="680" y="2314"/>
            <a:chExt cx="1462" cy="356"/>
          </a:xfrm>
        </p:grpSpPr>
        <p:sp>
          <p:nvSpPr>
            <p:cNvPr id="205920" name="AutoShape 96"/>
            <p:cNvSpPr>
              <a:spLocks/>
            </p:cNvSpPr>
            <p:nvPr/>
          </p:nvSpPr>
          <p:spPr bwMode="auto">
            <a:xfrm rot="-5400000">
              <a:off x="1332" y="1694"/>
              <a:ext cx="144" cy="1384"/>
            </a:xfrm>
            <a:prstGeom prst="leftBrace">
              <a:avLst>
                <a:gd name="adj1" fmla="val 8009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5921" name="Text Box 97"/>
            <p:cNvSpPr txBox="1">
              <a:spLocks noChangeArrowheads="1"/>
            </p:cNvSpPr>
            <p:nvPr/>
          </p:nvSpPr>
          <p:spPr bwMode="auto">
            <a:xfrm>
              <a:off x="680" y="2458"/>
              <a:ext cx="146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Same page - two states</a:t>
              </a:r>
            </a:p>
          </p:txBody>
        </p:sp>
      </p:grpSp>
      <p:grpSp>
        <p:nvGrpSpPr>
          <p:cNvPr id="205929" name="Group 105"/>
          <p:cNvGrpSpPr>
            <a:grpSpLocks/>
          </p:cNvGrpSpPr>
          <p:nvPr/>
        </p:nvGrpSpPr>
        <p:grpSpPr bwMode="auto">
          <a:xfrm>
            <a:off x="4572000" y="712788"/>
            <a:ext cx="3587750" cy="3525837"/>
            <a:chOff x="2880" y="449"/>
            <a:chExt cx="2260" cy="2221"/>
          </a:xfrm>
        </p:grpSpPr>
        <p:sp>
          <p:nvSpPr>
            <p:cNvPr id="205904" name="Text Box 80"/>
            <p:cNvSpPr txBox="1">
              <a:spLocks noChangeArrowheads="1"/>
            </p:cNvSpPr>
            <p:nvPr/>
          </p:nvSpPr>
          <p:spPr bwMode="auto">
            <a:xfrm>
              <a:off x="3317" y="1201"/>
              <a:ext cx="3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Call</a:t>
              </a:r>
            </a:p>
          </p:txBody>
        </p:sp>
        <p:sp>
          <p:nvSpPr>
            <p:cNvPr id="205906" name="Text Box 82"/>
            <p:cNvSpPr txBox="1">
              <a:spLocks noChangeArrowheads="1"/>
            </p:cNvSpPr>
            <p:nvPr/>
          </p:nvSpPr>
          <p:spPr bwMode="auto">
            <a:xfrm>
              <a:off x="3708" y="1201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Return</a:t>
              </a:r>
            </a:p>
          </p:txBody>
        </p:sp>
        <p:sp>
          <p:nvSpPr>
            <p:cNvPr id="205908" name="Text Box 84"/>
            <p:cNvSpPr txBox="1">
              <a:spLocks noChangeArrowheads="1"/>
            </p:cNvSpPr>
            <p:nvPr/>
          </p:nvSpPr>
          <p:spPr bwMode="auto">
            <a:xfrm>
              <a:off x="3084" y="57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vwFindGuest</a:t>
              </a:r>
              <a:endParaRPr lang="da-DK" altLang="da-DK" noProof="1"/>
            </a:p>
          </p:txBody>
        </p:sp>
        <p:sp>
          <p:nvSpPr>
            <p:cNvPr id="205910" name="Text Box 86"/>
            <p:cNvSpPr txBox="1">
              <a:spLocks noChangeArrowheads="1"/>
            </p:cNvSpPr>
            <p:nvPr/>
          </p:nvSpPr>
          <p:spPr bwMode="auto">
            <a:xfrm>
              <a:off x="4192" y="577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vwRooms</a:t>
              </a:r>
              <a:endParaRPr lang="da-DK" altLang="da-DK" noProof="1"/>
            </a:p>
          </p:txBody>
        </p:sp>
        <p:sp>
          <p:nvSpPr>
            <p:cNvPr id="205912" name="Text Box 88"/>
            <p:cNvSpPr txBox="1">
              <a:spLocks noChangeArrowheads="1"/>
            </p:cNvSpPr>
            <p:nvPr/>
          </p:nvSpPr>
          <p:spPr bwMode="auto">
            <a:xfrm>
              <a:off x="3652" y="1578"/>
              <a:ext cx="948" cy="47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46800" rIns="36000" bIns="46800"/>
            <a:lstStyle/>
            <a:p>
              <a:r>
                <a:rPr lang="da-DK" altLang="da-DK" b="0" noProof="1"/>
                <a:t>Calendar</a:t>
              </a:r>
            </a:p>
            <a:p>
              <a:r>
                <a:rPr lang="da-DK" altLang="da-DK" sz="1600" b="0" noProof="1"/>
                <a:t>(dialog box)</a:t>
              </a:r>
            </a:p>
          </p:txBody>
        </p:sp>
        <p:sp>
          <p:nvSpPr>
            <p:cNvPr id="205918" name="Line 94"/>
            <p:cNvSpPr>
              <a:spLocks noChangeShapeType="1"/>
            </p:cNvSpPr>
            <p:nvPr/>
          </p:nvSpPr>
          <p:spPr bwMode="auto">
            <a:xfrm>
              <a:off x="3500" y="1049"/>
              <a:ext cx="380" cy="529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5919" name="Line 95"/>
            <p:cNvSpPr>
              <a:spLocks noChangeShapeType="1"/>
            </p:cNvSpPr>
            <p:nvPr/>
          </p:nvSpPr>
          <p:spPr bwMode="auto">
            <a:xfrm flipH="1">
              <a:off x="4388" y="1049"/>
              <a:ext cx="380" cy="529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5922" name="Text Box 98"/>
            <p:cNvSpPr txBox="1">
              <a:spLocks noChangeArrowheads="1"/>
            </p:cNvSpPr>
            <p:nvPr/>
          </p:nvSpPr>
          <p:spPr bwMode="auto">
            <a:xfrm>
              <a:off x="3556" y="2258"/>
              <a:ext cx="124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Short-hand notation</a:t>
              </a:r>
            </a:p>
          </p:txBody>
        </p:sp>
        <p:sp>
          <p:nvSpPr>
            <p:cNvPr id="205925" name="Line 101"/>
            <p:cNvSpPr>
              <a:spLocks noChangeShapeType="1"/>
            </p:cNvSpPr>
            <p:nvPr/>
          </p:nvSpPr>
          <p:spPr bwMode="auto">
            <a:xfrm>
              <a:off x="2880" y="449"/>
              <a:ext cx="0" cy="222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7.7B  Domain entity: state diagram for a </a:t>
            </a:r>
            <a:r>
              <a:rPr lang="en-US" altLang="da-DK">
                <a:solidFill>
                  <a:srgbClr val="FF9900"/>
                </a:solidFill>
                <a:latin typeface="Arial" charset="0"/>
              </a:rPr>
              <a:t>Stay</a:t>
            </a:r>
            <a:endParaRPr lang="en-US" altLang="da-DK">
              <a:latin typeface="Arial" charset="0"/>
            </a:endParaRPr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966788" y="1606550"/>
            <a:ext cx="6461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Book</a:t>
            </a:r>
          </a:p>
        </p:txBody>
      </p:sp>
      <p:sp>
        <p:nvSpPr>
          <p:cNvPr id="207883" name="AutoShape 11"/>
          <p:cNvSpPr>
            <a:spLocks noChangeArrowheads="1"/>
          </p:cNvSpPr>
          <p:nvPr/>
        </p:nvSpPr>
        <p:spPr bwMode="auto">
          <a:xfrm>
            <a:off x="1746250" y="1360488"/>
            <a:ext cx="1314450" cy="5191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Booked</a:t>
            </a:r>
            <a:endParaRPr lang="da-DK" altLang="da-DK" noProof="1"/>
          </a:p>
        </p:txBody>
      </p:sp>
      <p:sp>
        <p:nvSpPr>
          <p:cNvPr id="207887" name="Line 15"/>
          <p:cNvSpPr>
            <a:spLocks noChangeShapeType="1"/>
          </p:cNvSpPr>
          <p:nvPr/>
        </p:nvSpPr>
        <p:spPr bwMode="auto">
          <a:xfrm>
            <a:off x="4953000" y="1879600"/>
            <a:ext cx="0" cy="739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7889" name="Line 17"/>
          <p:cNvSpPr>
            <a:spLocks noChangeShapeType="1"/>
          </p:cNvSpPr>
          <p:nvPr/>
        </p:nvSpPr>
        <p:spPr bwMode="auto">
          <a:xfrm flipH="1">
            <a:off x="3060700" y="1638300"/>
            <a:ext cx="12636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7892" name="AutoShape 20"/>
          <p:cNvSpPr>
            <a:spLocks noChangeArrowheads="1"/>
          </p:cNvSpPr>
          <p:nvPr/>
        </p:nvSpPr>
        <p:spPr bwMode="auto">
          <a:xfrm>
            <a:off x="4324350" y="1360488"/>
            <a:ext cx="1314450" cy="5191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In</a:t>
            </a:r>
            <a:endParaRPr lang="da-DK" altLang="da-DK" noProof="1"/>
          </a:p>
        </p:txBody>
      </p:sp>
      <p:sp>
        <p:nvSpPr>
          <p:cNvPr id="207893" name="AutoShape 21"/>
          <p:cNvSpPr>
            <a:spLocks noChangeArrowheads="1"/>
          </p:cNvSpPr>
          <p:nvPr/>
        </p:nvSpPr>
        <p:spPr bwMode="auto">
          <a:xfrm>
            <a:off x="4324350" y="2619375"/>
            <a:ext cx="1314450" cy="5191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Out</a:t>
            </a:r>
            <a:endParaRPr lang="da-DK" altLang="da-DK" noProof="1"/>
          </a:p>
        </p:txBody>
      </p:sp>
      <p:sp>
        <p:nvSpPr>
          <p:cNvPr id="207894" name="AutoShape 22"/>
          <p:cNvSpPr>
            <a:spLocks noChangeArrowheads="1"/>
          </p:cNvSpPr>
          <p:nvPr/>
        </p:nvSpPr>
        <p:spPr bwMode="auto">
          <a:xfrm>
            <a:off x="1746250" y="2619375"/>
            <a:ext cx="1314450" cy="5191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46800" rIns="36000" bIns="46800"/>
          <a:lstStyle/>
          <a:p>
            <a:r>
              <a:rPr lang="da-DK" altLang="da-DK" b="0" noProof="1"/>
              <a:t>Canceled</a:t>
            </a:r>
            <a:endParaRPr lang="da-DK" altLang="da-DK" noProof="1"/>
          </a:p>
        </p:txBody>
      </p:sp>
      <p:sp>
        <p:nvSpPr>
          <p:cNvPr id="207898" name="Oval 26"/>
          <p:cNvSpPr>
            <a:spLocks noChangeArrowheads="1"/>
          </p:cNvSpPr>
          <p:nvPr/>
        </p:nvSpPr>
        <p:spPr bwMode="auto">
          <a:xfrm>
            <a:off x="688975" y="1593850"/>
            <a:ext cx="95250" cy="952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207899" name="Line 27"/>
          <p:cNvSpPr>
            <a:spLocks noChangeShapeType="1"/>
          </p:cNvSpPr>
          <p:nvPr/>
        </p:nvSpPr>
        <p:spPr bwMode="auto">
          <a:xfrm>
            <a:off x="758825" y="1638300"/>
            <a:ext cx="987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7900" name="Line 28"/>
          <p:cNvSpPr>
            <a:spLocks noChangeShapeType="1"/>
          </p:cNvSpPr>
          <p:nvPr/>
        </p:nvSpPr>
        <p:spPr bwMode="auto">
          <a:xfrm>
            <a:off x="2413000" y="1879600"/>
            <a:ext cx="0" cy="739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07919" name="Group 47"/>
          <p:cNvGrpSpPr>
            <a:grpSpLocks/>
          </p:cNvGrpSpPr>
          <p:nvPr/>
        </p:nvGrpSpPr>
        <p:grpSpPr bwMode="auto">
          <a:xfrm>
            <a:off x="2444750" y="3138488"/>
            <a:ext cx="2508250" cy="657225"/>
            <a:chOff x="1540" y="1977"/>
            <a:chExt cx="1580" cy="414"/>
          </a:xfrm>
        </p:grpSpPr>
        <p:sp>
          <p:nvSpPr>
            <p:cNvPr id="207876" name="Line 4"/>
            <p:cNvSpPr>
              <a:spLocks noChangeShapeType="1"/>
            </p:cNvSpPr>
            <p:nvPr/>
          </p:nvSpPr>
          <p:spPr bwMode="auto">
            <a:xfrm flipH="1">
              <a:off x="2376" y="1977"/>
              <a:ext cx="744" cy="3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7879" name="Text Box 7"/>
            <p:cNvSpPr txBox="1">
              <a:spLocks noChangeArrowheads="1"/>
            </p:cNvSpPr>
            <p:nvPr/>
          </p:nvSpPr>
          <p:spPr bwMode="auto">
            <a:xfrm>
              <a:off x="2035" y="1977"/>
              <a:ext cx="6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Clean up</a:t>
              </a:r>
            </a:p>
          </p:txBody>
        </p:sp>
        <p:grpSp>
          <p:nvGrpSpPr>
            <p:cNvPr id="207895" name="Group 23"/>
            <p:cNvGrpSpPr>
              <a:grpSpLocks/>
            </p:cNvGrpSpPr>
            <p:nvPr/>
          </p:nvGrpSpPr>
          <p:grpSpPr bwMode="auto">
            <a:xfrm>
              <a:off x="2264" y="2264"/>
              <a:ext cx="127" cy="127"/>
              <a:chOff x="1220" y="4472"/>
              <a:chExt cx="127" cy="127"/>
            </a:xfrm>
          </p:grpSpPr>
          <p:sp>
            <p:nvSpPr>
              <p:cNvPr id="207896" name="Oval 24"/>
              <p:cNvSpPr>
                <a:spLocks noChangeArrowheads="1"/>
              </p:cNvSpPr>
              <p:nvPr/>
            </p:nvSpPr>
            <p:spPr bwMode="auto">
              <a:xfrm>
                <a:off x="1220" y="4472"/>
                <a:ext cx="127" cy="127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07897" name="Oval 25"/>
              <p:cNvSpPr>
                <a:spLocks noChangeArrowheads="1"/>
              </p:cNvSpPr>
              <p:nvPr/>
            </p:nvSpPr>
            <p:spPr bwMode="auto">
              <a:xfrm>
                <a:off x="1244" y="4496"/>
                <a:ext cx="79" cy="7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07901" name="Line 29"/>
            <p:cNvSpPr>
              <a:spLocks noChangeShapeType="1"/>
            </p:cNvSpPr>
            <p:nvPr/>
          </p:nvSpPr>
          <p:spPr bwMode="auto">
            <a:xfrm>
              <a:off x="1540" y="1977"/>
              <a:ext cx="744" cy="3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07902" name="Text Box 30"/>
          <p:cNvSpPr txBox="1">
            <a:spLocks noChangeArrowheads="1"/>
          </p:cNvSpPr>
          <p:nvPr/>
        </p:nvSpPr>
        <p:spPr bwMode="auto">
          <a:xfrm>
            <a:off x="3252788" y="1301750"/>
            <a:ext cx="9731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Check in</a:t>
            </a:r>
          </a:p>
        </p:txBody>
      </p:sp>
      <p:sp>
        <p:nvSpPr>
          <p:cNvPr id="207903" name="Text Box 31"/>
          <p:cNvSpPr txBox="1">
            <a:spLocks noChangeArrowheads="1"/>
          </p:cNvSpPr>
          <p:nvPr/>
        </p:nvSpPr>
        <p:spPr bwMode="auto">
          <a:xfrm>
            <a:off x="4992688" y="2051050"/>
            <a:ext cx="109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Check out</a:t>
            </a:r>
          </a:p>
        </p:txBody>
      </p:sp>
      <p:sp>
        <p:nvSpPr>
          <p:cNvPr id="207904" name="Text Box 32"/>
          <p:cNvSpPr txBox="1">
            <a:spLocks noChangeArrowheads="1"/>
          </p:cNvSpPr>
          <p:nvPr/>
        </p:nvSpPr>
        <p:spPr bwMode="auto">
          <a:xfrm>
            <a:off x="1492250" y="2051050"/>
            <a:ext cx="814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Cancel</a:t>
            </a:r>
          </a:p>
        </p:txBody>
      </p:sp>
      <p:grpSp>
        <p:nvGrpSpPr>
          <p:cNvPr id="207917" name="Group 45"/>
          <p:cNvGrpSpPr>
            <a:grpSpLocks/>
          </p:cNvGrpSpPr>
          <p:nvPr/>
        </p:nvGrpSpPr>
        <p:grpSpPr bwMode="auto">
          <a:xfrm>
            <a:off x="3060700" y="1778000"/>
            <a:ext cx="1257300" cy="665163"/>
            <a:chOff x="1928" y="1120"/>
            <a:chExt cx="792" cy="419"/>
          </a:xfrm>
        </p:grpSpPr>
        <p:sp>
          <p:nvSpPr>
            <p:cNvPr id="207910" name="Freeform 38"/>
            <p:cNvSpPr>
              <a:spLocks/>
            </p:cNvSpPr>
            <p:nvPr/>
          </p:nvSpPr>
          <p:spPr bwMode="auto">
            <a:xfrm>
              <a:off x="1928" y="1120"/>
              <a:ext cx="792" cy="264"/>
            </a:xfrm>
            <a:custGeom>
              <a:avLst/>
              <a:gdLst>
                <a:gd name="T0" fmla="*/ 792 w 792"/>
                <a:gd name="T1" fmla="*/ 24 h 264"/>
                <a:gd name="T2" fmla="*/ 0 w 792"/>
                <a:gd name="T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92" h="264">
                  <a:moveTo>
                    <a:pt x="792" y="24"/>
                  </a:moveTo>
                  <a:cubicBezTo>
                    <a:pt x="568" y="176"/>
                    <a:pt x="144" y="264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07911" name="Text Box 39"/>
            <p:cNvSpPr txBox="1">
              <a:spLocks noChangeArrowheads="1"/>
            </p:cNvSpPr>
            <p:nvPr/>
          </p:nvSpPr>
          <p:spPr bwMode="auto">
            <a:xfrm>
              <a:off x="2035" y="1327"/>
              <a:ext cx="4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/>
            <a:p>
              <a:pPr algn="l"/>
              <a:r>
                <a:rPr lang="da-DK" altLang="da-DK" sz="1600" b="0" noProof="1"/>
                <a:t>Undo?</a:t>
              </a:r>
            </a:p>
          </p:txBody>
        </p:sp>
      </p:grpSp>
      <p:grpSp>
        <p:nvGrpSpPr>
          <p:cNvPr id="207918" name="Group 46"/>
          <p:cNvGrpSpPr>
            <a:grpSpLocks/>
          </p:cNvGrpSpPr>
          <p:nvPr/>
        </p:nvGrpSpPr>
        <p:grpSpPr bwMode="auto">
          <a:xfrm>
            <a:off x="2819400" y="1879600"/>
            <a:ext cx="1739900" cy="723900"/>
            <a:chOff x="1776" y="1184"/>
            <a:chExt cx="1096" cy="456"/>
          </a:xfrm>
        </p:grpSpPr>
        <p:sp>
          <p:nvSpPr>
            <p:cNvPr id="207913" name="Freeform 41"/>
            <p:cNvSpPr>
              <a:spLocks/>
            </p:cNvSpPr>
            <p:nvPr/>
          </p:nvSpPr>
          <p:spPr bwMode="auto">
            <a:xfrm>
              <a:off x="1776" y="1184"/>
              <a:ext cx="168" cy="456"/>
            </a:xfrm>
            <a:custGeom>
              <a:avLst/>
              <a:gdLst>
                <a:gd name="T0" fmla="*/ 16 w 168"/>
                <a:gd name="T1" fmla="*/ 456 h 456"/>
                <a:gd name="T2" fmla="*/ 0 w 168"/>
                <a:gd name="T3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8" h="456">
                  <a:moveTo>
                    <a:pt x="16" y="456"/>
                  </a:moveTo>
                  <a:cubicBezTo>
                    <a:pt x="128" y="328"/>
                    <a:pt x="168" y="17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207914" name="Freeform 42"/>
            <p:cNvSpPr>
              <a:spLocks/>
            </p:cNvSpPr>
            <p:nvPr/>
          </p:nvSpPr>
          <p:spPr bwMode="auto">
            <a:xfrm flipH="1">
              <a:off x="2704" y="1184"/>
              <a:ext cx="168" cy="456"/>
            </a:xfrm>
            <a:custGeom>
              <a:avLst/>
              <a:gdLst>
                <a:gd name="T0" fmla="*/ 16 w 168"/>
                <a:gd name="T1" fmla="*/ 456 h 456"/>
                <a:gd name="T2" fmla="*/ 0 w 168"/>
                <a:gd name="T3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8" h="456">
                  <a:moveTo>
                    <a:pt x="16" y="456"/>
                  </a:moveTo>
                  <a:cubicBezTo>
                    <a:pt x="128" y="328"/>
                    <a:pt x="168" y="176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</p:grpSp>
      <p:sp>
        <p:nvSpPr>
          <p:cNvPr id="207915" name="Freeform 43"/>
          <p:cNvSpPr>
            <a:spLocks/>
          </p:cNvSpPr>
          <p:nvPr/>
        </p:nvSpPr>
        <p:spPr bwMode="auto">
          <a:xfrm>
            <a:off x="723900" y="850900"/>
            <a:ext cx="3606800" cy="787400"/>
          </a:xfrm>
          <a:custGeom>
            <a:avLst/>
            <a:gdLst>
              <a:gd name="T0" fmla="*/ 0 w 2272"/>
              <a:gd name="T1" fmla="*/ 496 h 496"/>
              <a:gd name="T2" fmla="*/ 2272 w 2272"/>
              <a:gd name="T3" fmla="*/ 312 h 4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72" h="496">
                <a:moveTo>
                  <a:pt x="0" y="496"/>
                </a:moveTo>
                <a:cubicBezTo>
                  <a:pt x="752" y="0"/>
                  <a:pt x="1680" y="64"/>
                  <a:pt x="2272" y="31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207916" name="Text Box 44"/>
          <p:cNvSpPr txBox="1">
            <a:spLocks noChangeArrowheads="1"/>
          </p:cNvSpPr>
          <p:nvPr/>
        </p:nvSpPr>
        <p:spPr bwMode="auto">
          <a:xfrm rot="-1219065">
            <a:off x="835025" y="965200"/>
            <a:ext cx="9731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/>
          <a:p>
            <a:pPr algn="l"/>
            <a:r>
              <a:rPr lang="da-DK" altLang="da-DK" sz="1600" b="0" noProof="1"/>
              <a:t>Check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31" name="Text Box 1043"/>
          <p:cNvSpPr txBox="1">
            <a:spLocks noChangeArrowheads="1"/>
          </p:cNvSpPr>
          <p:nvPr/>
        </p:nvSpPr>
        <p:spPr bwMode="auto">
          <a:xfrm>
            <a:off x="449263" y="671513"/>
            <a:ext cx="4643437" cy="377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46800" bIns="46800">
            <a:spAutoFit/>
          </a:bodyPr>
          <a:lstStyle>
            <a:lvl1pPr marL="190500" indent="-1905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Syntax choices: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Push-buttons (with </a:t>
            </a:r>
            <a:r>
              <a:rPr lang="da-DK" altLang="da-DK" sz="1800" b="0">
                <a:latin typeface="Arial" charset="0"/>
              </a:rPr>
              <a:t>command </a:t>
            </a:r>
            <a:br>
              <a:rPr lang="da-DK" altLang="da-DK" sz="1800" b="0">
                <a:latin typeface="Arial" charset="0"/>
              </a:rPr>
            </a:br>
            <a:r>
              <a:rPr lang="da-DK" altLang="da-DK" sz="1800" b="0">
                <a:latin typeface="Arial" charset="0"/>
              </a:rPr>
              <a:t>name</a:t>
            </a:r>
            <a:r>
              <a:rPr lang="da-DK" altLang="da-DK" sz="1800" b="0" noProof="1">
                <a:latin typeface="Arial" charset="0"/>
              </a:rPr>
              <a:t> and short-cut)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Icons</a:t>
            </a:r>
            <a:r>
              <a:rPr lang="da-DK" altLang="da-DK" sz="1800" b="0">
                <a:latin typeface="Arial" charset="0"/>
              </a:rPr>
              <a:t>  (short-cut?)</a:t>
            </a:r>
            <a:endParaRPr lang="da-DK" altLang="da-DK" sz="1800" b="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Menu </a:t>
            </a:r>
            <a:r>
              <a:rPr lang="da-DK" altLang="da-DK" sz="1800" b="0">
                <a:latin typeface="Arial" charset="0"/>
              </a:rPr>
              <a:t>items</a:t>
            </a:r>
            <a:r>
              <a:rPr lang="da-DK" altLang="da-DK" sz="1800" b="0" noProof="1">
                <a:latin typeface="Arial" charset="0"/>
              </a:rPr>
              <a:t> (with text and short-cut)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Fill in a field (and change focus?)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Function keys (F2, Esc, Enter, Alt+B)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Clicks and double clicks</a:t>
            </a:r>
            <a:r>
              <a:rPr lang="da-DK" altLang="da-DK" sz="1800" b="0">
                <a:latin typeface="Arial" charset="0"/>
              </a:rPr>
              <a:t> on data objects</a:t>
            </a:r>
            <a:endParaRPr lang="da-DK" altLang="da-DK" sz="1800" b="0" noProof="1">
              <a:latin typeface="Arial" charset="0"/>
            </a:endParaRP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Drag and drop</a:t>
            </a:r>
          </a:p>
          <a:p>
            <a:pPr>
              <a:spcAft>
                <a:spcPct val="30000"/>
              </a:spcAft>
              <a:buFontTx/>
              <a:buChar char="•"/>
            </a:pPr>
            <a:r>
              <a:rPr lang="da-DK" altLang="da-DK" sz="1800" b="0" noProof="1">
                <a:latin typeface="Arial" charset="0"/>
              </a:rPr>
              <a:t>Dialog box</a:t>
            </a:r>
          </a:p>
          <a:p>
            <a:pPr>
              <a:buFontTx/>
              <a:buChar char="•"/>
            </a:pPr>
            <a:r>
              <a:rPr lang="da-DK" altLang="da-DK" sz="1800" b="0">
                <a:latin typeface="Arial" charset="0"/>
              </a:rPr>
              <a:t>Voice, eye </a:t>
            </a:r>
            <a:r>
              <a:rPr lang="da-DK" altLang="da-DK" sz="1800" b="0" noProof="1">
                <a:latin typeface="Arial" charset="0"/>
              </a:rPr>
              <a:t>. . .</a:t>
            </a:r>
          </a:p>
        </p:txBody>
      </p:sp>
      <p:sp>
        <p:nvSpPr>
          <p:cNvPr id="192532" name="Text Box 1044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7.8A  Function presentation</a:t>
            </a:r>
          </a:p>
        </p:txBody>
      </p:sp>
      <p:grpSp>
        <p:nvGrpSpPr>
          <p:cNvPr id="192556" name="Group 1068"/>
          <p:cNvGrpSpPr>
            <a:grpSpLocks/>
          </p:cNvGrpSpPr>
          <p:nvPr/>
        </p:nvGrpSpPr>
        <p:grpSpPr bwMode="auto">
          <a:xfrm>
            <a:off x="3657600" y="3352800"/>
            <a:ext cx="4089400" cy="1522413"/>
            <a:chOff x="2304" y="2112"/>
            <a:chExt cx="2576" cy="959"/>
          </a:xfrm>
        </p:grpSpPr>
        <p:pic>
          <p:nvPicPr>
            <p:cNvPr id="192516" name="Picture 10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8" y="2313"/>
              <a:ext cx="2102" cy="758"/>
            </a:xfrm>
            <a:prstGeom prst="rect">
              <a:avLst/>
            </a:prstGeom>
            <a:solidFill>
              <a:schemeClr val="hlink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39" name="Line 1051"/>
            <p:cNvSpPr>
              <a:spLocks noChangeShapeType="1"/>
            </p:cNvSpPr>
            <p:nvPr/>
          </p:nvSpPr>
          <p:spPr bwMode="auto">
            <a:xfrm>
              <a:off x="2304" y="2112"/>
              <a:ext cx="624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7" name="Group 1069"/>
          <p:cNvGrpSpPr>
            <a:grpSpLocks/>
          </p:cNvGrpSpPr>
          <p:nvPr/>
        </p:nvGrpSpPr>
        <p:grpSpPr bwMode="auto">
          <a:xfrm>
            <a:off x="3314700" y="3352800"/>
            <a:ext cx="2454275" cy="2346325"/>
            <a:chOff x="2088" y="2112"/>
            <a:chExt cx="1546" cy="1478"/>
          </a:xfrm>
        </p:grpSpPr>
        <p:pic>
          <p:nvPicPr>
            <p:cNvPr id="192520" name="Picture 10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" y="2832"/>
              <a:ext cx="1546" cy="7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40" name="Line 1052"/>
            <p:cNvSpPr>
              <a:spLocks noChangeShapeType="1"/>
            </p:cNvSpPr>
            <p:nvPr/>
          </p:nvSpPr>
          <p:spPr bwMode="auto">
            <a:xfrm>
              <a:off x="2088" y="2112"/>
              <a:ext cx="408" cy="8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8" name="Group 1070"/>
          <p:cNvGrpSpPr>
            <a:grpSpLocks/>
          </p:cNvGrpSpPr>
          <p:nvPr/>
        </p:nvGrpSpPr>
        <p:grpSpPr bwMode="auto">
          <a:xfrm>
            <a:off x="615950" y="3659188"/>
            <a:ext cx="3041650" cy="2097087"/>
            <a:chOff x="388" y="2305"/>
            <a:chExt cx="1916" cy="1321"/>
          </a:xfrm>
        </p:grpSpPr>
        <p:pic>
          <p:nvPicPr>
            <p:cNvPr id="192534" name="Picture 10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228" b="48079"/>
            <a:stretch>
              <a:fillRect/>
            </a:stretch>
          </p:blipFill>
          <p:spPr bwMode="auto">
            <a:xfrm>
              <a:off x="388" y="2840"/>
              <a:ext cx="1564" cy="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38" name="AutoShape 1050"/>
            <p:cNvSpPr>
              <a:spLocks noChangeArrowheads="1"/>
            </p:cNvSpPr>
            <p:nvPr/>
          </p:nvSpPr>
          <p:spPr bwMode="auto">
            <a:xfrm flipH="1">
              <a:off x="1388" y="3135"/>
              <a:ext cx="916" cy="145"/>
            </a:xfrm>
            <a:custGeom>
              <a:avLst/>
              <a:gdLst>
                <a:gd name="G0" fmla="+- 18298 0 0"/>
                <a:gd name="G1" fmla="+- 4022 0 0"/>
                <a:gd name="G2" fmla="+- 21600 0 4022"/>
                <a:gd name="G3" fmla="+- 10800 0 4022"/>
                <a:gd name="G4" fmla="+- 21600 0 18298"/>
                <a:gd name="G5" fmla="*/ G4 G3 10800"/>
                <a:gd name="G6" fmla="+- 21600 0 G5"/>
                <a:gd name="T0" fmla="*/ 18298 w 21600"/>
                <a:gd name="T1" fmla="*/ 0 h 21600"/>
                <a:gd name="T2" fmla="*/ 0 w 21600"/>
                <a:gd name="T3" fmla="*/ 10800 h 21600"/>
                <a:gd name="T4" fmla="*/ 1829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8298" y="0"/>
                  </a:moveTo>
                  <a:lnTo>
                    <a:pt x="18298" y="4022"/>
                  </a:lnTo>
                  <a:lnTo>
                    <a:pt x="3375" y="4022"/>
                  </a:lnTo>
                  <a:lnTo>
                    <a:pt x="3375" y="17578"/>
                  </a:lnTo>
                  <a:lnTo>
                    <a:pt x="18298" y="17578"/>
                  </a:lnTo>
                  <a:lnTo>
                    <a:pt x="1829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4022"/>
                  </a:moveTo>
                  <a:lnTo>
                    <a:pt x="1350" y="17578"/>
                  </a:lnTo>
                  <a:lnTo>
                    <a:pt x="2700" y="17578"/>
                  </a:lnTo>
                  <a:lnTo>
                    <a:pt x="2700" y="4022"/>
                  </a:lnTo>
                  <a:close/>
                </a:path>
                <a:path w="21600" h="21600">
                  <a:moveTo>
                    <a:pt x="0" y="4022"/>
                  </a:moveTo>
                  <a:lnTo>
                    <a:pt x="0" y="17578"/>
                  </a:lnTo>
                  <a:lnTo>
                    <a:pt x="675" y="17578"/>
                  </a:lnTo>
                  <a:lnTo>
                    <a:pt x="675" y="4022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2541" name="Line 1053"/>
            <p:cNvSpPr>
              <a:spLocks noChangeShapeType="1"/>
            </p:cNvSpPr>
            <p:nvPr/>
          </p:nvSpPr>
          <p:spPr bwMode="auto">
            <a:xfrm>
              <a:off x="1396" y="2305"/>
              <a:ext cx="388" cy="7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5" name="Group 1067"/>
          <p:cNvGrpSpPr>
            <a:grpSpLocks/>
          </p:cNvGrpSpPr>
          <p:nvPr/>
        </p:nvGrpSpPr>
        <p:grpSpPr bwMode="auto">
          <a:xfrm>
            <a:off x="4343400" y="2514600"/>
            <a:ext cx="4048125" cy="996950"/>
            <a:chOff x="2736" y="1584"/>
            <a:chExt cx="2550" cy="628"/>
          </a:xfrm>
        </p:grpSpPr>
        <p:pic>
          <p:nvPicPr>
            <p:cNvPr id="192524" name="Picture 103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497" r="38403"/>
            <a:stretch>
              <a:fillRect/>
            </a:stretch>
          </p:blipFill>
          <p:spPr bwMode="auto">
            <a:xfrm>
              <a:off x="3554" y="1928"/>
              <a:ext cx="1732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42" name="Line 1054"/>
            <p:cNvSpPr>
              <a:spLocks noChangeShapeType="1"/>
            </p:cNvSpPr>
            <p:nvPr/>
          </p:nvSpPr>
          <p:spPr bwMode="auto">
            <a:xfrm>
              <a:off x="2928" y="1824"/>
              <a:ext cx="624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2543" name="Line 1055"/>
            <p:cNvSpPr>
              <a:spLocks noChangeShapeType="1"/>
            </p:cNvSpPr>
            <p:nvPr/>
          </p:nvSpPr>
          <p:spPr bwMode="auto">
            <a:xfrm>
              <a:off x="2736" y="1584"/>
              <a:ext cx="898" cy="2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4" name="Group 1066"/>
          <p:cNvGrpSpPr>
            <a:grpSpLocks/>
          </p:cNvGrpSpPr>
          <p:nvPr/>
        </p:nvGrpSpPr>
        <p:grpSpPr bwMode="auto">
          <a:xfrm>
            <a:off x="4584700" y="1670050"/>
            <a:ext cx="3605213" cy="1089025"/>
            <a:chOff x="2888" y="1052"/>
            <a:chExt cx="2271" cy="686"/>
          </a:xfrm>
        </p:grpSpPr>
        <p:sp>
          <p:nvSpPr>
            <p:cNvPr id="192519" name="Text Box 1031"/>
            <p:cNvSpPr txBox="1">
              <a:spLocks noChangeAspect="1" noChangeArrowheads="1"/>
            </p:cNvSpPr>
            <p:nvPr/>
          </p:nvSpPr>
          <p:spPr bwMode="auto">
            <a:xfrm>
              <a:off x="3680" y="1052"/>
              <a:ext cx="1479" cy="686"/>
            </a:xfrm>
            <a:prstGeom prst="rect">
              <a:avLst/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44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a-DK" altLang="da-DK" sz="1600" noProof="1">
                  <a:latin typeface="Arial" charset="0"/>
                </a:rPr>
                <a:t>Print confirmation	F7</a:t>
              </a:r>
            </a:p>
            <a:p>
              <a:r>
                <a:rPr lang="da-DK" altLang="da-DK" sz="1600" noProof="1">
                  <a:latin typeface="Arial" charset="0"/>
                </a:rPr>
                <a:t>Change room	F8</a:t>
              </a:r>
            </a:p>
            <a:p>
              <a:r>
                <a:rPr lang="da-DK" altLang="da-DK" sz="1600" noProof="1">
                  <a:latin typeface="Arial" charset="0"/>
                </a:rPr>
                <a:t>Cancel stay	</a:t>
              </a:r>
              <a:r>
                <a:rPr lang="da-DK" altLang="da-DK" sz="1600">
                  <a:latin typeface="Arial" charset="0"/>
                </a:rPr>
                <a:t>	</a:t>
              </a:r>
              <a:r>
                <a:rPr lang="da-DK" altLang="da-DK" sz="1600" noProof="1">
                  <a:latin typeface="Arial" charset="0"/>
                </a:rPr>
                <a:t>F9</a:t>
              </a:r>
            </a:p>
            <a:p>
              <a:r>
                <a:rPr lang="da-DK" altLang="da-DK" sz="1600" noProof="1">
                  <a:latin typeface="Arial" charset="0"/>
                </a:rPr>
                <a:t>Cancel booking	Del</a:t>
              </a:r>
            </a:p>
          </p:txBody>
        </p:sp>
        <p:sp>
          <p:nvSpPr>
            <p:cNvPr id="192544" name="Line 1056"/>
            <p:cNvSpPr>
              <a:spLocks noChangeShapeType="1"/>
            </p:cNvSpPr>
            <p:nvPr/>
          </p:nvSpPr>
          <p:spPr bwMode="auto">
            <a:xfrm>
              <a:off x="2888" y="1336"/>
              <a:ext cx="7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2" name="Group 1064"/>
          <p:cNvGrpSpPr>
            <a:grpSpLocks/>
          </p:cNvGrpSpPr>
          <p:nvPr/>
        </p:nvGrpSpPr>
        <p:grpSpPr bwMode="auto">
          <a:xfrm>
            <a:off x="3314700" y="727075"/>
            <a:ext cx="3482975" cy="658813"/>
            <a:chOff x="2088" y="458"/>
            <a:chExt cx="2194" cy="415"/>
          </a:xfrm>
        </p:grpSpPr>
        <p:sp>
          <p:nvSpPr>
            <p:cNvPr id="192515" name="AutoShape 1027"/>
            <p:cNvSpPr>
              <a:spLocks noChangeAspect="1" noChangeArrowheads="1"/>
            </p:cNvSpPr>
            <p:nvPr/>
          </p:nvSpPr>
          <p:spPr bwMode="auto">
            <a:xfrm>
              <a:off x="2720" y="530"/>
              <a:ext cx="852" cy="218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36000" rIns="18000" bIns="36000" anchor="ctr"/>
            <a:lstStyle>
              <a:lvl1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Checkin</a:t>
              </a:r>
            </a:p>
          </p:txBody>
        </p:sp>
        <p:sp>
          <p:nvSpPr>
            <p:cNvPr id="192518" name="AutoShape 1030"/>
            <p:cNvSpPr>
              <a:spLocks noChangeAspect="1" noChangeArrowheads="1"/>
            </p:cNvSpPr>
            <p:nvPr/>
          </p:nvSpPr>
          <p:spPr bwMode="auto">
            <a:xfrm>
              <a:off x="3430" y="458"/>
              <a:ext cx="852" cy="252"/>
            </a:xfrm>
            <a:prstGeom prst="bevel">
              <a:avLst>
                <a:gd name="adj" fmla="val 12500"/>
              </a:avLst>
            </a:prstGeom>
            <a:solidFill>
              <a:srgbClr val="DDDDDD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8000" tIns="36000" rIns="18000" bIns="36000" anchor="ctr"/>
            <a:lstStyle>
              <a:lvl1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23825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Checkin   F5</a:t>
              </a:r>
            </a:p>
          </p:txBody>
        </p:sp>
        <p:sp>
          <p:nvSpPr>
            <p:cNvPr id="192545" name="Line 1057"/>
            <p:cNvSpPr>
              <a:spLocks noChangeShapeType="1"/>
            </p:cNvSpPr>
            <p:nvPr/>
          </p:nvSpPr>
          <p:spPr bwMode="auto">
            <a:xfrm flipV="1">
              <a:off x="2088" y="676"/>
              <a:ext cx="624" cy="1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3" name="Group 1065"/>
          <p:cNvGrpSpPr>
            <a:grpSpLocks/>
          </p:cNvGrpSpPr>
          <p:nvPr/>
        </p:nvGrpSpPr>
        <p:grpSpPr bwMode="auto">
          <a:xfrm>
            <a:off x="2679700" y="1500188"/>
            <a:ext cx="2465388" cy="314325"/>
            <a:chOff x="1688" y="945"/>
            <a:chExt cx="1553" cy="198"/>
          </a:xfrm>
        </p:grpSpPr>
        <p:grpSp>
          <p:nvGrpSpPr>
            <p:cNvPr id="192521" name="Group 1033"/>
            <p:cNvGrpSpPr>
              <a:grpSpLocks noChangeAspect="1"/>
            </p:cNvGrpSpPr>
            <p:nvPr/>
          </p:nvGrpSpPr>
          <p:grpSpPr bwMode="auto">
            <a:xfrm>
              <a:off x="2808" y="945"/>
              <a:ext cx="433" cy="198"/>
              <a:chOff x="960" y="1884"/>
              <a:chExt cx="288" cy="132"/>
            </a:xfrm>
          </p:grpSpPr>
          <p:pic>
            <p:nvPicPr>
              <p:cNvPr id="192522" name="Picture 103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1884"/>
                <a:ext cx="144" cy="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2523" name="Picture 103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4" y="1884"/>
                <a:ext cx="144" cy="1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92546" name="Line 1058"/>
            <p:cNvSpPr>
              <a:spLocks noChangeShapeType="1"/>
            </p:cNvSpPr>
            <p:nvPr/>
          </p:nvSpPr>
          <p:spPr bwMode="auto">
            <a:xfrm flipV="1">
              <a:off x="1688" y="1047"/>
              <a:ext cx="1090" cy="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49" name="Group 1061"/>
          <p:cNvGrpSpPr>
            <a:grpSpLocks/>
          </p:cNvGrpSpPr>
          <p:nvPr/>
        </p:nvGrpSpPr>
        <p:grpSpPr bwMode="auto">
          <a:xfrm>
            <a:off x="5092700" y="5921375"/>
            <a:ext cx="3517900" cy="698500"/>
            <a:chOff x="3208" y="3730"/>
            <a:chExt cx="2216" cy="440"/>
          </a:xfrm>
        </p:grpSpPr>
        <p:sp>
          <p:nvSpPr>
            <p:cNvPr id="192535" name="Text Box 1047"/>
            <p:cNvSpPr txBox="1">
              <a:spLocks noChangeArrowheads="1"/>
            </p:cNvSpPr>
            <p:nvPr/>
          </p:nvSpPr>
          <p:spPr bwMode="auto">
            <a:xfrm>
              <a:off x="3208" y="3730"/>
              <a:ext cx="2216" cy="440"/>
            </a:xfrm>
            <a:prstGeom prst="rect">
              <a:avLst/>
            </a:prstGeom>
            <a:noFill/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ctr"/>
                  <a:tab pos="1714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Beginner	</a:t>
              </a:r>
              <a:r>
                <a:rPr lang="da-DK" altLang="da-DK" sz="1800">
                  <a:latin typeface="Arial" charset="0"/>
                </a:rPr>
                <a:t>	</a:t>
              </a:r>
              <a:r>
                <a:rPr lang="da-DK" altLang="da-DK" sz="1800" noProof="1">
                  <a:latin typeface="Arial" charset="0"/>
                </a:rPr>
                <a:t>Experience</a:t>
              </a:r>
              <a:r>
                <a:rPr lang="da-DK" altLang="da-DK" sz="1800">
                  <a:latin typeface="Arial" charset="0"/>
                </a:rPr>
                <a:t>d ?</a:t>
              </a:r>
            </a:p>
            <a:p>
              <a:r>
                <a:rPr lang="da-DK" altLang="da-DK" sz="1800">
                  <a:latin typeface="Arial" charset="0"/>
                </a:rPr>
                <a:t>Mouse		Keyboard ?</a:t>
              </a:r>
              <a:endParaRPr lang="da-DK" altLang="da-DK" sz="1800" noProof="1">
                <a:latin typeface="Arial" charset="0"/>
              </a:endParaRPr>
            </a:p>
          </p:txBody>
        </p:sp>
        <p:sp>
          <p:nvSpPr>
            <p:cNvPr id="192547" name="Line 1059"/>
            <p:cNvSpPr>
              <a:spLocks noChangeShapeType="1"/>
            </p:cNvSpPr>
            <p:nvPr/>
          </p:nvSpPr>
          <p:spPr bwMode="auto">
            <a:xfrm>
              <a:off x="4016" y="3870"/>
              <a:ext cx="31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92548" name="Line 1060"/>
            <p:cNvSpPr>
              <a:spLocks noChangeShapeType="1"/>
            </p:cNvSpPr>
            <p:nvPr/>
          </p:nvSpPr>
          <p:spPr bwMode="auto">
            <a:xfrm>
              <a:off x="3872" y="4038"/>
              <a:ext cx="4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92559" name="Group 1071"/>
          <p:cNvGrpSpPr>
            <a:grpSpLocks/>
          </p:cNvGrpSpPr>
          <p:nvPr/>
        </p:nvGrpSpPr>
        <p:grpSpPr bwMode="auto">
          <a:xfrm>
            <a:off x="882650" y="3914775"/>
            <a:ext cx="2692400" cy="2719388"/>
            <a:chOff x="556" y="2466"/>
            <a:chExt cx="1696" cy="1713"/>
          </a:xfrm>
        </p:grpSpPr>
        <p:pic>
          <p:nvPicPr>
            <p:cNvPr id="192550" name="Picture 106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" y="3714"/>
              <a:ext cx="1696" cy="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51" name="Line 1063"/>
            <p:cNvSpPr>
              <a:spLocks noChangeShapeType="1"/>
            </p:cNvSpPr>
            <p:nvPr/>
          </p:nvSpPr>
          <p:spPr bwMode="auto">
            <a:xfrm>
              <a:off x="1220" y="2466"/>
              <a:ext cx="172" cy="13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7.8B  Function presentation, hotel system</a:t>
            </a:r>
          </a:p>
        </p:txBody>
      </p:sp>
      <p:graphicFrame>
        <p:nvGraphicFramePr>
          <p:cNvPr id="211972" name="Object 4"/>
          <p:cNvGraphicFramePr>
            <a:graphicFrameLocks noChangeAspect="1"/>
          </p:cNvGraphicFramePr>
          <p:nvPr/>
        </p:nvGraphicFramePr>
        <p:xfrm>
          <a:off x="517525" y="688975"/>
          <a:ext cx="8110538" cy="593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73" name="Document" r:id="rId4" imgW="8108280" imgH="5938200" progId="Word.Document.8">
                  <p:embed/>
                </p:oleObj>
              </mc:Choice>
              <mc:Fallback>
                <p:oleObj name="Document" r:id="rId4" imgW="8108280" imgH="593820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25" y="688975"/>
                        <a:ext cx="8110538" cy="593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7.9  Good and bad error messages</a:t>
            </a:r>
          </a:p>
        </p:txBody>
      </p:sp>
      <p:pic>
        <p:nvPicPr>
          <p:cNvPr id="2129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450" y="754063"/>
            <a:ext cx="2905125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3013" name="Group 21"/>
          <p:cNvGrpSpPr>
            <a:grpSpLocks/>
          </p:cNvGrpSpPr>
          <p:nvPr/>
        </p:nvGrpSpPr>
        <p:grpSpPr bwMode="auto">
          <a:xfrm>
            <a:off x="3321050" y="2166938"/>
            <a:ext cx="5651500" cy="2478087"/>
            <a:chOff x="2092" y="1365"/>
            <a:chExt cx="3560" cy="1561"/>
          </a:xfrm>
        </p:grpSpPr>
        <p:pic>
          <p:nvPicPr>
            <p:cNvPr id="21300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" y="1823"/>
              <a:ext cx="1830" cy="8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3002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1959"/>
              <a:ext cx="1860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3005" name="Line 13"/>
            <p:cNvSpPr>
              <a:spLocks noChangeShapeType="1"/>
            </p:cNvSpPr>
            <p:nvPr/>
          </p:nvSpPr>
          <p:spPr bwMode="auto">
            <a:xfrm>
              <a:off x="3032" y="1365"/>
              <a:ext cx="0" cy="4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3006" name="Line 14"/>
            <p:cNvSpPr>
              <a:spLocks noChangeShapeType="1"/>
            </p:cNvSpPr>
            <p:nvPr/>
          </p:nvSpPr>
          <p:spPr bwMode="auto">
            <a:xfrm>
              <a:off x="3976" y="1427"/>
              <a:ext cx="672" cy="4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13008" name="AutoShape 16"/>
          <p:cNvSpPr>
            <a:spLocks noChangeArrowheads="1"/>
          </p:cNvSpPr>
          <p:nvPr/>
        </p:nvSpPr>
        <p:spPr bwMode="auto">
          <a:xfrm>
            <a:off x="4762500" y="4932363"/>
            <a:ext cx="4089400" cy="1649412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Good error messages are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Friendly (don’t blame the user)</a:t>
            </a:r>
          </a:p>
          <a:p>
            <a:r>
              <a:rPr lang="da-DK" altLang="da-DK" sz="1800" b="0" noProof="1">
                <a:latin typeface="Arial" charset="0"/>
              </a:rPr>
              <a:t>2.	Precise (what is wrong?)</a:t>
            </a:r>
          </a:p>
          <a:p>
            <a:r>
              <a:rPr lang="da-DK" altLang="da-DK" sz="1800" b="0" noProof="1">
                <a:latin typeface="Arial" charset="0"/>
              </a:rPr>
              <a:t>3.	Constructive (what to do?)</a:t>
            </a:r>
          </a:p>
          <a:p>
            <a:r>
              <a:rPr lang="da-DK" altLang="da-DK" sz="1800" b="0" noProof="1">
                <a:latin typeface="Arial" charset="0"/>
              </a:rPr>
              <a:t>4.	Prevented (cannot occur)</a:t>
            </a:r>
          </a:p>
        </p:txBody>
      </p:sp>
      <p:sp>
        <p:nvSpPr>
          <p:cNvPr id="213009" name="Text Box 17"/>
          <p:cNvSpPr txBox="1">
            <a:spLocks noChangeArrowheads="1"/>
          </p:cNvSpPr>
          <p:nvPr/>
        </p:nvSpPr>
        <p:spPr bwMode="auto">
          <a:xfrm>
            <a:off x="476250" y="754063"/>
            <a:ext cx="225107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noProof="1"/>
              <a:t>Example:</a:t>
            </a:r>
            <a:endParaRPr lang="da-DK" altLang="da-DK" b="0" noProof="1"/>
          </a:p>
          <a:p>
            <a:pPr algn="l"/>
            <a:r>
              <a:rPr lang="da-DK" altLang="da-DK" b="0" noProof="1"/>
              <a:t>User clicks</a:t>
            </a:r>
            <a:r>
              <a:rPr lang="da-DK" altLang="da-DK" noProof="1"/>
              <a:t> </a:t>
            </a:r>
            <a:r>
              <a:rPr lang="da-DK" altLang="da-DK" b="0" i="1" noProof="1"/>
              <a:t>Check In</a:t>
            </a:r>
            <a:endParaRPr lang="da-DK" altLang="da-DK" b="0" noProof="1"/>
          </a:p>
          <a:p>
            <a:pPr algn="l"/>
            <a:r>
              <a:rPr lang="da-DK" altLang="da-DK" b="0" noProof="1"/>
              <a:t>on the Stay window</a:t>
            </a:r>
            <a:endParaRPr lang="da-DK" altLang="da-DK" noProof="1"/>
          </a:p>
        </p:txBody>
      </p:sp>
      <p:grpSp>
        <p:nvGrpSpPr>
          <p:cNvPr id="213012" name="Group 20"/>
          <p:cNvGrpSpPr>
            <a:grpSpLocks/>
          </p:cNvGrpSpPr>
          <p:nvPr/>
        </p:nvGrpSpPr>
        <p:grpSpPr bwMode="auto">
          <a:xfrm>
            <a:off x="704850" y="1887538"/>
            <a:ext cx="2905125" cy="2181225"/>
            <a:chOff x="444" y="1189"/>
            <a:chExt cx="1830" cy="1374"/>
          </a:xfrm>
        </p:grpSpPr>
        <p:pic>
          <p:nvPicPr>
            <p:cNvPr id="21299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" y="1671"/>
              <a:ext cx="1830" cy="8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3004" name="Line 12"/>
            <p:cNvSpPr>
              <a:spLocks noChangeShapeType="1"/>
            </p:cNvSpPr>
            <p:nvPr/>
          </p:nvSpPr>
          <p:spPr bwMode="auto">
            <a:xfrm flipH="1">
              <a:off x="1432" y="1189"/>
              <a:ext cx="656" cy="4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3010" name="Text Box 18"/>
            <p:cNvSpPr txBox="1">
              <a:spLocks noChangeArrowheads="1"/>
            </p:cNvSpPr>
            <p:nvPr/>
          </p:nvSpPr>
          <p:spPr bwMode="auto">
            <a:xfrm>
              <a:off x="826" y="1312"/>
              <a:ext cx="83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Be precise:</a:t>
              </a:r>
              <a:endParaRPr lang="da-DK" altLang="da-DK" noProof="1"/>
            </a:p>
          </p:txBody>
        </p:sp>
      </p:grpSp>
      <p:grpSp>
        <p:nvGrpSpPr>
          <p:cNvPr id="213015" name="Group 23"/>
          <p:cNvGrpSpPr>
            <a:grpSpLocks/>
          </p:cNvGrpSpPr>
          <p:nvPr/>
        </p:nvGrpSpPr>
        <p:grpSpPr bwMode="auto">
          <a:xfrm>
            <a:off x="704850" y="4081463"/>
            <a:ext cx="2905125" cy="2309812"/>
            <a:chOff x="444" y="2571"/>
            <a:chExt cx="1830" cy="1455"/>
          </a:xfrm>
        </p:grpSpPr>
        <p:pic>
          <p:nvPicPr>
            <p:cNvPr id="213003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" y="3059"/>
              <a:ext cx="1830" cy="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3007" name="Line 15"/>
            <p:cNvSpPr>
              <a:spLocks noChangeShapeType="1"/>
            </p:cNvSpPr>
            <p:nvPr/>
          </p:nvSpPr>
          <p:spPr bwMode="auto">
            <a:xfrm>
              <a:off x="1344" y="2571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3011" name="Text Box 19"/>
            <p:cNvSpPr txBox="1">
              <a:spLocks noChangeArrowheads="1"/>
            </p:cNvSpPr>
            <p:nvPr/>
          </p:nvSpPr>
          <p:spPr bwMode="auto">
            <a:xfrm>
              <a:off x="614" y="2597"/>
              <a:ext cx="69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Be con-</a:t>
              </a:r>
            </a:p>
            <a:p>
              <a:pPr algn="l"/>
              <a:r>
                <a:rPr lang="da-DK" altLang="da-DK" b="0" noProof="1"/>
                <a:t>structive:</a:t>
              </a:r>
              <a:endParaRPr lang="da-DK" altLang="da-DK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00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263" name="Group 31"/>
          <p:cNvGrpSpPr>
            <a:grpSpLocks/>
          </p:cNvGrpSpPr>
          <p:nvPr/>
        </p:nvGrpSpPr>
        <p:grpSpPr bwMode="auto">
          <a:xfrm>
            <a:off x="3525838" y="981075"/>
            <a:ext cx="2938462" cy="2414588"/>
            <a:chOff x="2221" y="636"/>
            <a:chExt cx="1851" cy="1521"/>
          </a:xfrm>
        </p:grpSpPr>
        <p:sp>
          <p:nvSpPr>
            <p:cNvPr id="223256" name="Text Box 24"/>
            <p:cNvSpPr txBox="1">
              <a:spLocks noChangeArrowheads="1"/>
            </p:cNvSpPr>
            <p:nvPr/>
          </p:nvSpPr>
          <p:spPr bwMode="auto">
            <a:xfrm>
              <a:off x="2221" y="636"/>
              <a:ext cx="1188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46800" rIns="0" bIns="46800">
              <a:spAutoFit/>
            </a:bodyPr>
            <a:lstStyle>
              <a:lvl1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vwRooms:</a:t>
              </a:r>
            </a:p>
            <a:p>
              <a:r>
                <a:rPr lang="da-DK" altLang="da-DK" sz="1800" b="0" noProof="1">
                  <a:latin typeface="Arial" charset="0"/>
                </a:rPr>
                <a:t>FindRooms</a:t>
              </a:r>
              <a:r>
                <a:rPr lang="da-DK" altLang="da-DK" sz="1800" b="0">
                  <a:latin typeface="Arial" charset="0"/>
                </a:rPr>
                <a:t>	1</a:t>
              </a:r>
              <a:endParaRPr lang="da-DK" altLang="da-DK" sz="1800" b="0" noProof="1">
                <a:latin typeface="Arial" charset="0"/>
              </a:endParaRPr>
            </a:p>
            <a:p>
              <a:r>
                <a:rPr lang="da-DK" altLang="da-DK" sz="1800" b="0" noProof="1">
                  <a:latin typeface="Arial" charset="0"/>
                </a:rPr>
                <a:t>ChooseRoom</a:t>
              </a:r>
              <a:r>
                <a:rPr lang="da-DK" altLang="da-DK" sz="1800" b="0">
                  <a:latin typeface="Arial" charset="0"/>
                </a:rPr>
                <a:t>	1</a:t>
              </a:r>
            </a:p>
            <a:p>
              <a:endParaRPr lang="da-DK" altLang="da-DK" sz="1800" b="0">
                <a:latin typeface="Arial" charset="0"/>
              </a:endParaRPr>
            </a:p>
            <a:p>
              <a:r>
                <a:rPr lang="da-DK" altLang="da-DK" sz="1800" b="0">
                  <a:latin typeface="Arial" charset="0"/>
                </a:rPr>
                <a:t>ResetSearch	1</a:t>
              </a:r>
            </a:p>
          </p:txBody>
        </p:sp>
        <p:sp>
          <p:nvSpPr>
            <p:cNvPr id="223261" name="AutoShape 29"/>
            <p:cNvSpPr>
              <a:spLocks noChangeArrowheads="1"/>
            </p:cNvSpPr>
            <p:nvPr/>
          </p:nvSpPr>
          <p:spPr bwMode="auto">
            <a:xfrm>
              <a:off x="2815" y="1753"/>
              <a:ext cx="1257" cy="404"/>
            </a:xfrm>
            <a:prstGeom prst="wedgeRoundRectCallout">
              <a:avLst>
                <a:gd name="adj1" fmla="val -12051"/>
                <a:gd name="adj2" fmla="val -10346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sz="1600" b="0"/>
                <a:t>The subtasks that </a:t>
              </a:r>
            </a:p>
            <a:p>
              <a:pPr algn="l"/>
              <a:r>
                <a:rPr lang="da-DK" altLang="da-DK" sz="1600" b="0"/>
                <a:t>use the "button"</a:t>
              </a:r>
              <a:endParaRPr lang="da-DK" altLang="da-DK" sz="1600" b="0" noProof="1"/>
            </a:p>
          </p:txBody>
        </p:sp>
      </p:grpSp>
      <p:pic>
        <p:nvPicPr>
          <p:cNvPr id="2232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8713" b="4724"/>
          <a:stretch>
            <a:fillRect/>
          </a:stretch>
        </p:blipFill>
        <p:spPr bwMode="auto">
          <a:xfrm>
            <a:off x="546100" y="944563"/>
            <a:ext cx="2946400" cy="1558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232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11234" r="17795" b="35695"/>
          <a:stretch>
            <a:fillRect/>
          </a:stretch>
        </p:blipFill>
        <p:spPr bwMode="auto">
          <a:xfrm>
            <a:off x="469900" y="3759200"/>
            <a:ext cx="3559175" cy="1812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449263" y="76200"/>
            <a:ext cx="8161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7.1A  Booking: semantic functions and search</a:t>
            </a:r>
          </a:p>
        </p:txBody>
      </p:sp>
      <p:sp>
        <p:nvSpPr>
          <p:cNvPr id="223238" name="AutoShape 6"/>
          <p:cNvSpPr>
            <a:spLocks noChangeArrowheads="1"/>
          </p:cNvSpPr>
          <p:nvPr/>
        </p:nvSpPr>
        <p:spPr bwMode="auto">
          <a:xfrm>
            <a:off x="6483350" y="3624263"/>
            <a:ext cx="2368550" cy="2566987"/>
          </a:xfrm>
          <a:prstGeom prst="foldedCorner">
            <a:avLst>
              <a:gd name="adj" fmla="val 125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71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Task: Booking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Find rooms</a:t>
            </a:r>
          </a:p>
          <a:p>
            <a:r>
              <a:rPr lang="da-DK" altLang="da-DK" sz="1800" b="0" noProof="1">
                <a:latin typeface="Arial" charset="0"/>
              </a:rPr>
              <a:t>2.	Record guest</a:t>
            </a:r>
          </a:p>
          <a:p>
            <a:r>
              <a:rPr lang="da-DK" altLang="da-DK" sz="1800" b="0" noProof="1">
                <a:latin typeface="Arial" charset="0"/>
              </a:rPr>
              <a:t>2a.	Regular guest</a:t>
            </a:r>
          </a:p>
          <a:p>
            <a:r>
              <a:rPr lang="da-DK" altLang="da-DK" sz="1800" b="0" noProof="1">
                <a:latin typeface="Arial" charset="0"/>
              </a:rPr>
              <a:t>3.	Record booking</a:t>
            </a:r>
          </a:p>
          <a:p>
            <a:r>
              <a:rPr lang="da-DK" altLang="da-DK" sz="1800" b="0" noProof="1">
                <a:latin typeface="Arial" charset="0"/>
              </a:rPr>
              <a:t>3a.	More rooms</a:t>
            </a:r>
          </a:p>
          <a:p>
            <a:r>
              <a:rPr lang="da-DK" altLang="da-DK" sz="1800" b="0" noProof="1">
                <a:latin typeface="Arial" charset="0"/>
              </a:rPr>
              <a:t>4.	Print confirmation</a:t>
            </a:r>
          </a:p>
          <a:p>
            <a:r>
              <a:rPr lang="da-DK" altLang="da-DK" sz="1800" b="0" noProof="1">
                <a:latin typeface="Arial" charset="0"/>
              </a:rPr>
              <a:t>	(optional)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23239" name="AutoShape 7"/>
          <p:cNvSpPr>
            <a:spLocks noChangeArrowheads="1"/>
          </p:cNvSpPr>
          <p:nvPr/>
        </p:nvSpPr>
        <p:spPr bwMode="auto">
          <a:xfrm>
            <a:off x="692150" y="2706688"/>
            <a:ext cx="3160713" cy="650875"/>
          </a:xfrm>
          <a:prstGeom prst="wedgeRoundRectCallout">
            <a:avLst>
              <a:gd name="adj1" fmla="val -32523"/>
              <a:gd name="adj2" fmla="val -23926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Minispec: Data entry</a:t>
            </a:r>
          </a:p>
          <a:p>
            <a:pPr algn="l"/>
            <a:r>
              <a:rPr lang="da-DK" altLang="da-DK" sz="1600" b="0" noProof="1"/>
              <a:t>Calculate Nights or Departure.</a:t>
            </a:r>
            <a:endParaRPr lang="da-DK" altLang="da-DK" sz="1600" noProof="1"/>
          </a:p>
        </p:txBody>
      </p:sp>
      <p:sp>
        <p:nvSpPr>
          <p:cNvPr id="223244" name="Text Box 12"/>
          <p:cNvSpPr txBox="1">
            <a:spLocks noChangeArrowheads="1"/>
          </p:cNvSpPr>
          <p:nvPr/>
        </p:nvSpPr>
        <p:spPr bwMode="auto">
          <a:xfrm>
            <a:off x="3967163" y="3662363"/>
            <a:ext cx="21796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vwFindGuest:</a:t>
            </a:r>
          </a:p>
          <a:p>
            <a:r>
              <a:rPr lang="da-DK" altLang="da-DK" sz="1800" b="0" noProof="1">
                <a:latin typeface="Arial" charset="0"/>
              </a:rPr>
              <a:t>FindGuest</a:t>
            </a:r>
            <a:r>
              <a:rPr lang="da-DK" altLang="da-DK" sz="1800" b="0">
                <a:latin typeface="Arial" charset="0"/>
              </a:rPr>
              <a:t>	2, 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SelectLine</a:t>
            </a:r>
            <a:r>
              <a:rPr lang="da-DK" altLang="da-DK" sz="1800" b="0">
                <a:latin typeface="Arial" charset="0"/>
              </a:rPr>
              <a:t>	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NewStay</a:t>
            </a:r>
            <a:r>
              <a:rPr lang="da-DK" altLang="da-DK" sz="1800" b="0">
                <a:latin typeface="Arial" charset="0"/>
              </a:rPr>
              <a:t>	2a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NewGuest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ResetSearch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</p:txBody>
      </p:sp>
      <p:sp>
        <p:nvSpPr>
          <p:cNvPr id="223247" name="AutoShape 15"/>
          <p:cNvSpPr>
            <a:spLocks noChangeArrowheads="1"/>
          </p:cNvSpPr>
          <p:nvPr/>
        </p:nvSpPr>
        <p:spPr bwMode="auto">
          <a:xfrm>
            <a:off x="1350963" y="5464175"/>
            <a:ext cx="3443287" cy="914400"/>
          </a:xfrm>
          <a:prstGeom prst="wedgeRoundRectCallout">
            <a:avLst>
              <a:gd name="adj1" fmla="val 33282"/>
              <a:gd name="adj2" fmla="val -12118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Minispec: NewStay</a:t>
            </a:r>
          </a:p>
          <a:p>
            <a:pPr algn="l"/>
            <a:r>
              <a:rPr lang="da-DK" altLang="da-DK" sz="1600" b="0" noProof="1"/>
              <a:t>Create a new stay</a:t>
            </a:r>
            <a:r>
              <a:rPr lang="da-DK" altLang="da-DK" sz="1600" b="0"/>
              <a:t> record</a:t>
            </a:r>
            <a:r>
              <a:rPr lang="da-DK" altLang="da-DK" sz="1600" b="0" noProof="1"/>
              <a:t>. Fill in</a:t>
            </a:r>
            <a:endParaRPr lang="da-DK" altLang="da-DK" sz="1600" b="0"/>
          </a:p>
          <a:p>
            <a:pPr algn="l"/>
            <a:r>
              <a:rPr lang="da-DK" altLang="da-DK" sz="1600" b="0"/>
              <a:t>guest </a:t>
            </a:r>
            <a:r>
              <a:rPr lang="da-DK" altLang="da-DK" sz="1600" b="0" noProof="1"/>
              <a:t>data from the selected line.</a:t>
            </a:r>
            <a:endParaRPr lang="da-DK" altLang="da-DK" sz="1600" noProof="1"/>
          </a:p>
        </p:txBody>
      </p:sp>
      <p:sp>
        <p:nvSpPr>
          <p:cNvPr id="223248" name="Rectangle 16"/>
          <p:cNvSpPr>
            <a:spLocks noChangeArrowheads="1"/>
          </p:cNvSpPr>
          <p:nvPr/>
        </p:nvSpPr>
        <p:spPr bwMode="auto">
          <a:xfrm>
            <a:off x="434975" y="790575"/>
            <a:ext cx="8609013" cy="57816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3250" name="Text Box 18"/>
          <p:cNvSpPr txBox="1">
            <a:spLocks noChangeArrowheads="1"/>
          </p:cNvSpPr>
          <p:nvPr/>
        </p:nvSpPr>
        <p:spPr bwMode="auto">
          <a:xfrm>
            <a:off x="7021513" y="2833688"/>
            <a:ext cx="1333500" cy="64135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18000" rIns="36000" bIns="46800">
            <a:spAutoFit/>
          </a:bodyPr>
          <a:lstStyle/>
          <a:p>
            <a:r>
              <a:rPr lang="da-DK" altLang="da-DK" b="0"/>
              <a:t>Other</a:t>
            </a:r>
          </a:p>
          <a:p>
            <a:r>
              <a:rPr lang="da-DK" altLang="da-DK" b="0"/>
              <a:t>sequences?</a:t>
            </a:r>
            <a:endParaRPr lang="da-DK" altLang="da-DK" noProof="1"/>
          </a:p>
        </p:txBody>
      </p:sp>
      <p:pic>
        <p:nvPicPr>
          <p:cNvPr id="223253" name="Picture 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8347" r="55708" b="40617"/>
          <a:stretch>
            <a:fillRect/>
          </a:stretch>
        </p:blipFill>
        <p:spPr bwMode="auto">
          <a:xfrm>
            <a:off x="5478463" y="896938"/>
            <a:ext cx="1885950" cy="18113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23254" name="AutoShape 22"/>
          <p:cNvSpPr>
            <a:spLocks noChangeArrowheads="1"/>
          </p:cNvSpPr>
          <p:nvPr/>
        </p:nvSpPr>
        <p:spPr bwMode="auto">
          <a:xfrm>
            <a:off x="5099050" y="5740400"/>
            <a:ext cx="1668463" cy="638175"/>
          </a:xfrm>
          <a:prstGeom prst="wedgeRoundRectCallout">
            <a:avLst>
              <a:gd name="adj1" fmla="val -81398"/>
              <a:gd name="adj2" fmla="val -16171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da-DK" altLang="da-DK" sz="1600" b="0"/>
              <a:t>What the com-puter must do</a:t>
            </a:r>
            <a:endParaRPr lang="da-DK" altLang="da-DK" sz="1600" b="0" noProof="1"/>
          </a:p>
        </p:txBody>
      </p:sp>
      <p:sp>
        <p:nvSpPr>
          <p:cNvPr id="223255" name="Text Box 23"/>
          <p:cNvSpPr txBox="1">
            <a:spLocks noChangeArrowheads="1"/>
          </p:cNvSpPr>
          <p:nvPr/>
        </p:nvSpPr>
        <p:spPr bwMode="auto">
          <a:xfrm>
            <a:off x="3525838" y="981075"/>
            <a:ext cx="1905000" cy="14192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0">
            <a:spAutoFit/>
          </a:bodyPr>
          <a:lstStyle>
            <a:lvl1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8595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vwRooms:</a:t>
            </a:r>
          </a:p>
          <a:p>
            <a:r>
              <a:rPr lang="da-DK" altLang="da-DK" sz="1800" b="0" noProof="1">
                <a:latin typeface="Arial" charset="0"/>
              </a:rPr>
              <a:t>FindRooms</a:t>
            </a:r>
            <a:r>
              <a:rPr lang="da-DK" altLang="da-DK" sz="1800" b="0">
                <a:latin typeface="Arial" charset="0"/>
              </a:rPr>
              <a:t>	1,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ChooseRoom</a:t>
            </a:r>
            <a:r>
              <a:rPr lang="da-DK" altLang="da-DK" sz="1800" b="0">
                <a:latin typeface="Arial" charset="0"/>
              </a:rPr>
              <a:t>	1,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Book?</a:t>
            </a:r>
            <a:r>
              <a:rPr lang="da-DK" altLang="da-DK" sz="1800" b="0">
                <a:latin typeface="Arial" charset="0"/>
              </a:rPr>
              <a:t>	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ResetSearch</a:t>
            </a:r>
            <a:r>
              <a:rPr lang="da-DK" altLang="da-DK" sz="1800" b="0">
                <a:latin typeface="Arial" charset="0"/>
              </a:rPr>
              <a:t>	1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23258" name="Text Box 26"/>
          <p:cNvSpPr txBox="1">
            <a:spLocks noChangeArrowheads="1"/>
          </p:cNvSpPr>
          <p:nvPr/>
        </p:nvSpPr>
        <p:spPr bwMode="auto">
          <a:xfrm>
            <a:off x="7410450" y="981075"/>
            <a:ext cx="152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23260" name="Text Box 28"/>
          <p:cNvSpPr txBox="1">
            <a:spLocks noChangeArrowheads="1"/>
          </p:cNvSpPr>
          <p:nvPr/>
        </p:nvSpPr>
        <p:spPr bwMode="auto">
          <a:xfrm>
            <a:off x="7410450" y="981075"/>
            <a:ext cx="1524000" cy="9159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</a:t>
            </a:r>
            <a:r>
              <a:rPr lang="da-DK" altLang="da-DK" sz="1800" b="0">
                <a:latin typeface="Arial" charset="0"/>
              </a:rPr>
              <a:t>	3, 3a</a:t>
            </a:r>
            <a:endParaRPr lang="da-DK" altLang="da-DK" sz="1800">
              <a:latin typeface="Arial" charset="0"/>
            </a:endParaRPr>
          </a:p>
        </p:txBody>
      </p:sp>
      <p:sp>
        <p:nvSpPr>
          <p:cNvPr id="223259" name="Text Box 27"/>
          <p:cNvSpPr txBox="1">
            <a:spLocks noChangeArrowheads="1"/>
          </p:cNvSpPr>
          <p:nvPr/>
        </p:nvSpPr>
        <p:spPr bwMode="auto">
          <a:xfrm>
            <a:off x="7410450" y="981075"/>
            <a:ext cx="1524000" cy="11906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46800" rIns="0" bIns="46800">
            <a:spAutoFit/>
          </a:bodyPr>
          <a:lstStyle>
            <a:lvl1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vwStay:</a:t>
            </a:r>
          </a:p>
          <a:p>
            <a:r>
              <a:rPr lang="da-DK" altLang="da-DK" sz="1800" b="0" noProof="1">
                <a:latin typeface="Arial" charset="0"/>
              </a:rPr>
              <a:t>(EditData)</a:t>
            </a:r>
            <a:r>
              <a:rPr lang="da-DK" altLang="da-DK" sz="1800" b="0">
                <a:latin typeface="Arial" charset="0"/>
              </a:rPr>
              <a:t>	2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Book</a:t>
            </a:r>
            <a:r>
              <a:rPr lang="da-DK" altLang="da-DK" sz="1800" b="0">
                <a:latin typeface="Arial" charset="0"/>
              </a:rPr>
              <a:t>	3, 3a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PrintConfirm</a:t>
            </a:r>
            <a:r>
              <a:rPr lang="da-DK" altLang="da-DK" sz="1800" b="0">
                <a:latin typeface="Arial" charset="0"/>
              </a:rPr>
              <a:t>	4</a:t>
            </a:r>
            <a:endParaRPr lang="da-DK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2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9" grpId="0" animBg="1" autoUpdateAnimBg="0"/>
      <p:bldP spid="223244" grpId="0" autoUpdateAnimBg="0"/>
      <p:bldP spid="223247" grpId="0" animBg="1" autoUpdateAnimBg="0"/>
      <p:bldP spid="223250" grpId="0" animBg="1"/>
      <p:bldP spid="223254" grpId="1" animBg="1"/>
      <p:bldP spid="223255" grpId="0" animBg="1"/>
      <p:bldP spid="223258" grpId="0"/>
      <p:bldP spid="223260" grpId="0" animBg="1"/>
      <p:bldP spid="2232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51" name="Rectangle 11"/>
          <p:cNvSpPr>
            <a:spLocks noChangeArrowheads="1"/>
          </p:cNvSpPr>
          <p:nvPr/>
        </p:nvSpPr>
        <p:spPr bwMode="auto">
          <a:xfrm>
            <a:off x="434975" y="790575"/>
            <a:ext cx="8609013" cy="57816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89455" name="Text Box 15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7.1B  All tasks: semantic functions and search</a:t>
            </a:r>
          </a:p>
        </p:txBody>
      </p:sp>
      <p:sp>
        <p:nvSpPr>
          <p:cNvPr id="189456" name="Text Box 16"/>
          <p:cNvSpPr txBox="1">
            <a:spLocks noChangeArrowheads="1"/>
          </p:cNvSpPr>
          <p:nvPr/>
        </p:nvSpPr>
        <p:spPr bwMode="auto">
          <a:xfrm>
            <a:off x="3508375" y="936625"/>
            <a:ext cx="1506538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vwRooms:</a:t>
            </a:r>
          </a:p>
          <a:p>
            <a:pPr algn="l"/>
            <a:r>
              <a:rPr lang="da-DK" altLang="da-DK" sz="1600" b="0" noProof="1"/>
              <a:t>FindRooms</a:t>
            </a:r>
          </a:p>
          <a:p>
            <a:pPr algn="l"/>
            <a:r>
              <a:rPr lang="da-DK" altLang="da-DK" sz="1600" b="0" noProof="1"/>
              <a:t>ChooseRoom</a:t>
            </a:r>
          </a:p>
          <a:p>
            <a:pPr algn="l"/>
            <a:r>
              <a:rPr lang="da-DK" altLang="da-DK" sz="1600" b="0" noProof="1"/>
              <a:t>ResetSearch</a:t>
            </a:r>
          </a:p>
          <a:p>
            <a:pPr algn="l"/>
            <a:r>
              <a:rPr lang="da-DK" altLang="da-DK" sz="1600" b="0" noProof="1"/>
              <a:t>RepairRoom</a:t>
            </a:r>
          </a:p>
          <a:p>
            <a:pPr algn="l"/>
            <a:r>
              <a:rPr lang="da-DK" altLang="da-DK" sz="1600" b="0" noProof="1"/>
              <a:t>UndoRepair</a:t>
            </a:r>
            <a:endParaRPr lang="da-DK" altLang="da-DK" sz="1600" noProof="1"/>
          </a:p>
          <a:p>
            <a:pPr algn="l"/>
            <a:r>
              <a:rPr lang="da-DK" altLang="da-DK" sz="1600" b="0" noProof="1"/>
              <a:t>AddRoom</a:t>
            </a:r>
          </a:p>
          <a:p>
            <a:pPr algn="l"/>
            <a:r>
              <a:rPr lang="da-DK" altLang="da-DK" sz="1600" b="0" noProof="1"/>
              <a:t>DeleteRoom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Book?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Checkin?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</p:txBody>
      </p:sp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7051675" y="966788"/>
            <a:ext cx="2024063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vwStay:</a:t>
            </a:r>
          </a:p>
          <a:p>
            <a:pPr algn="l"/>
            <a:r>
              <a:rPr lang="da-DK" altLang="da-DK" sz="1600" b="0" noProof="1"/>
              <a:t>(EditData)</a:t>
            </a:r>
            <a:r>
              <a:rPr lang="da-DK" altLang="da-DK" sz="1600" b="0"/>
              <a:t>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Book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Checkin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  <a:p>
            <a:pPr algn="l"/>
            <a:r>
              <a:rPr lang="da-DK" altLang="da-DK" sz="1600" b="0" noProof="1">
                <a:sym typeface="Monotype Sorts" pitchFamily="2" charset="2"/>
              </a:rPr>
              <a:t>DeleteRoomLine 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PrintConfirmation</a:t>
            </a:r>
          </a:p>
          <a:p>
            <a:pPr algn="l"/>
            <a:r>
              <a:rPr lang="da-DK" altLang="da-DK" sz="1600" b="0" noProof="1"/>
              <a:t>PrintGuestAccount</a:t>
            </a:r>
          </a:p>
          <a:p>
            <a:pPr algn="l"/>
            <a:r>
              <a:rPr lang="da-DK" altLang="da-DK" sz="1600" b="0" noProof="1"/>
              <a:t>Checkout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CancelStay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AddServiceLine</a:t>
            </a:r>
          </a:p>
          <a:p>
            <a:pPr algn="l"/>
            <a:r>
              <a:rPr lang="da-DK" altLang="da-DK" sz="1600" b="0" noProof="1"/>
              <a:t>DeleteServiceLine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</a:p>
        </p:txBody>
      </p:sp>
      <p:sp>
        <p:nvSpPr>
          <p:cNvPr id="189458" name="Text Box 18"/>
          <p:cNvSpPr txBox="1">
            <a:spLocks noChangeArrowheads="1"/>
          </p:cNvSpPr>
          <p:nvPr/>
        </p:nvSpPr>
        <p:spPr bwMode="auto">
          <a:xfrm>
            <a:off x="7051675" y="3808413"/>
            <a:ext cx="165576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vwServiceList:</a:t>
            </a:r>
          </a:p>
          <a:p>
            <a:pPr algn="l"/>
            <a:r>
              <a:rPr lang="da-DK" altLang="da-DK" sz="1600" b="0" noProof="1"/>
              <a:t>(EditData)</a:t>
            </a:r>
          </a:p>
          <a:p>
            <a:pPr algn="l"/>
            <a:r>
              <a:rPr lang="da-DK" altLang="da-DK" sz="1600" b="0" noProof="1"/>
              <a:t>AddService</a:t>
            </a:r>
          </a:p>
          <a:p>
            <a:pPr algn="l"/>
            <a:r>
              <a:rPr lang="da-DK" altLang="da-DK" sz="1600" b="0" noProof="1"/>
              <a:t>DeleteService </a:t>
            </a:r>
            <a:r>
              <a:rPr lang="da-DK" altLang="da-DK" sz="1600" b="0" noProof="1">
                <a:sym typeface="Monotype Sorts" pitchFamily="2" charset="2"/>
              </a:rPr>
              <a:t></a:t>
            </a:r>
            <a:endParaRPr lang="da-DK" altLang="da-DK" sz="1600" b="0" noProof="1"/>
          </a:p>
          <a:p>
            <a:pPr algn="l"/>
            <a:r>
              <a:rPr lang="da-DK" altLang="da-DK" sz="1600" b="0" noProof="1"/>
              <a:t>PrintServiceList</a:t>
            </a:r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7051675" y="5275263"/>
            <a:ext cx="1773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vwBreakfast:</a:t>
            </a:r>
          </a:p>
          <a:p>
            <a:pPr algn="l"/>
            <a:r>
              <a:rPr lang="da-DK" altLang="da-DK" sz="1600" b="0" noProof="1"/>
              <a:t>(RecordData)</a:t>
            </a:r>
          </a:p>
          <a:p>
            <a:pPr algn="l"/>
            <a:r>
              <a:rPr lang="da-DK" altLang="da-DK" sz="1600" b="0" noProof="1"/>
              <a:t>PrintBreakfastList</a:t>
            </a:r>
            <a:endParaRPr lang="da-DK" altLang="da-DK" sz="1600" noProof="1"/>
          </a:p>
        </p:txBody>
      </p:sp>
      <p:sp>
        <p:nvSpPr>
          <p:cNvPr id="189460" name="Text Box 20"/>
          <p:cNvSpPr txBox="1">
            <a:spLocks noChangeArrowheads="1"/>
          </p:cNvSpPr>
          <p:nvPr/>
        </p:nvSpPr>
        <p:spPr bwMode="auto">
          <a:xfrm>
            <a:off x="3994150" y="3694113"/>
            <a:ext cx="1525588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da-DK" altLang="da-DK" sz="1600" noProof="1"/>
              <a:t>vwFindGuest:</a:t>
            </a:r>
          </a:p>
          <a:p>
            <a:pPr algn="l"/>
            <a:r>
              <a:rPr lang="da-DK" altLang="da-DK" sz="1600" b="0" noProof="1"/>
              <a:t>FindGuest</a:t>
            </a:r>
          </a:p>
          <a:p>
            <a:pPr algn="l"/>
            <a:r>
              <a:rPr lang="da-DK" altLang="da-DK" sz="1600" b="0" noProof="1"/>
              <a:t>FindStay</a:t>
            </a:r>
          </a:p>
          <a:p>
            <a:pPr algn="l"/>
            <a:r>
              <a:rPr lang="da-DK" altLang="da-DK" sz="1600" b="0" noProof="1"/>
              <a:t>SelectLine</a:t>
            </a:r>
          </a:p>
          <a:p>
            <a:pPr algn="l"/>
            <a:r>
              <a:rPr lang="da-DK" altLang="da-DK" sz="1600" b="0" noProof="1"/>
              <a:t>ResetSearch</a:t>
            </a:r>
          </a:p>
          <a:p>
            <a:pPr algn="l"/>
            <a:r>
              <a:rPr lang="da-DK" altLang="da-DK" sz="1600" b="0" noProof="1"/>
              <a:t>OpenStay</a:t>
            </a:r>
          </a:p>
          <a:p>
            <a:pPr algn="l"/>
            <a:r>
              <a:rPr lang="da-DK" altLang="da-DK" sz="1600" b="0" noProof="1"/>
              <a:t>NewStay</a:t>
            </a:r>
          </a:p>
          <a:p>
            <a:pPr algn="l"/>
            <a:r>
              <a:rPr lang="da-DK" altLang="da-DK" sz="1600" b="0" noProof="1"/>
              <a:t>NewGuest</a:t>
            </a:r>
          </a:p>
          <a:p>
            <a:pPr algn="l"/>
            <a:endParaRPr lang="da-DK" altLang="da-DK" sz="1600" b="0" noProof="1"/>
          </a:p>
          <a:p>
            <a:pPr algn="l"/>
            <a:r>
              <a:rPr lang="da-DK" altLang="da-DK" sz="1600" noProof="1"/>
              <a:t>Global:</a:t>
            </a:r>
          </a:p>
          <a:p>
            <a:pPr algn="l"/>
            <a:r>
              <a:rPr lang="da-DK" altLang="da-DK" sz="1600" b="0" noProof="1"/>
              <a:t>Undo</a:t>
            </a:r>
            <a:endParaRPr lang="da-DK" altLang="da-DK" sz="1600" noProof="1"/>
          </a:p>
        </p:txBody>
      </p:sp>
      <p:sp>
        <p:nvSpPr>
          <p:cNvPr id="189461" name="AutoShape 21"/>
          <p:cNvSpPr>
            <a:spLocks noChangeArrowheads="1"/>
          </p:cNvSpPr>
          <p:nvPr/>
        </p:nvSpPr>
        <p:spPr bwMode="auto">
          <a:xfrm>
            <a:off x="4684713" y="3121025"/>
            <a:ext cx="2078037" cy="377825"/>
          </a:xfrm>
          <a:prstGeom prst="wedgeRoundRectCallout">
            <a:avLst>
              <a:gd name="adj1" fmla="val -40681"/>
              <a:gd name="adj2" fmla="val -118907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noProof="1"/>
              <a:t>Star: </a:t>
            </a:r>
            <a:r>
              <a:rPr lang="da-DK" altLang="da-DK" sz="1600" b="0" noProof="1"/>
              <a:t>Undo needed</a:t>
            </a:r>
            <a:endParaRPr lang="da-DK" altLang="da-DK" sz="1600" noProof="1"/>
          </a:p>
        </p:txBody>
      </p:sp>
      <p:pic>
        <p:nvPicPr>
          <p:cNvPr id="189463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75" t="49554" r="7283" b="4724"/>
          <a:stretch>
            <a:fillRect/>
          </a:stretch>
        </p:blipFill>
        <p:spPr bwMode="auto">
          <a:xfrm>
            <a:off x="546100" y="944563"/>
            <a:ext cx="3011488" cy="1558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89464" name="Picture 2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6" t="11234" r="17795" b="35695"/>
          <a:stretch>
            <a:fillRect/>
          </a:stretch>
        </p:blipFill>
        <p:spPr bwMode="auto">
          <a:xfrm>
            <a:off x="469900" y="3759200"/>
            <a:ext cx="3559175" cy="181292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89465" name="Pictur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28" b="51601"/>
          <a:stretch>
            <a:fillRect/>
          </a:stretch>
        </p:blipFill>
        <p:spPr bwMode="auto">
          <a:xfrm>
            <a:off x="5343525" y="966788"/>
            <a:ext cx="1673225" cy="165258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89466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205" b="69817"/>
          <a:stretch>
            <a:fillRect/>
          </a:stretch>
        </p:blipFill>
        <p:spPr bwMode="auto">
          <a:xfrm>
            <a:off x="5807075" y="5122863"/>
            <a:ext cx="1244600" cy="1235075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189467" name="Picture 2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14" b="78740"/>
          <a:stretch>
            <a:fillRect/>
          </a:stretch>
        </p:blipFill>
        <p:spPr bwMode="auto">
          <a:xfrm>
            <a:off x="5589588" y="4008438"/>
            <a:ext cx="1482725" cy="874712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7.1C  Minispecs, hotel system</a:t>
            </a:r>
            <a:endParaRPr lang="en-US" altLang="da-DK" b="0">
              <a:latin typeface="Arial" charset="0"/>
            </a:endParaRPr>
          </a:p>
        </p:txBody>
      </p:sp>
      <p:graphicFrame>
        <p:nvGraphicFramePr>
          <p:cNvPr id="210949" name="Object 5"/>
          <p:cNvGraphicFramePr>
            <a:graphicFrameLocks noChangeAspect="1"/>
          </p:cNvGraphicFramePr>
          <p:nvPr/>
        </p:nvGraphicFramePr>
        <p:xfrm>
          <a:off x="538163" y="625475"/>
          <a:ext cx="8372475" cy="591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51" name="Document" r:id="rId4" imgW="8371080" imgH="5912640" progId="Word.Document.8">
                  <p:embed/>
                </p:oleObj>
              </mc:Choice>
              <mc:Fallback>
                <p:oleObj name="Document" r:id="rId4" imgW="8371080" imgH="591264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625475"/>
                        <a:ext cx="8372475" cy="591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950" name="AutoShape 6"/>
          <p:cNvSpPr>
            <a:spLocks noChangeArrowheads="1"/>
          </p:cNvSpPr>
          <p:nvPr/>
        </p:nvSpPr>
        <p:spPr bwMode="auto">
          <a:xfrm>
            <a:off x="5543550" y="3740150"/>
            <a:ext cx="2219325" cy="903288"/>
          </a:xfrm>
          <a:prstGeom prst="wedgeRoundRectCallout">
            <a:avLst>
              <a:gd name="adj1" fmla="val -91204"/>
              <a:gd name="adj2" fmla="val 79000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l"/>
            <a:r>
              <a:rPr lang="da-DK" altLang="da-DK" sz="1600" b="0"/>
              <a:t>What the computer must do. Particularly E/R changes</a:t>
            </a:r>
            <a:endParaRPr lang="da-DK" altLang="da-DK" sz="1600" b="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0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7.2  Actions and feedback (use cases)</a:t>
            </a:r>
          </a:p>
        </p:txBody>
      </p:sp>
      <p:graphicFrame>
        <p:nvGraphicFramePr>
          <p:cNvPr id="236547" name="Object 3"/>
          <p:cNvGraphicFramePr>
            <a:graphicFrameLocks noChangeAspect="1"/>
          </p:cNvGraphicFramePr>
          <p:nvPr/>
        </p:nvGraphicFramePr>
        <p:xfrm>
          <a:off x="561975" y="800100"/>
          <a:ext cx="8010525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48" name="Document" r:id="rId4" imgW="8009912" imgH="5869890" progId="Word.Document.8">
                  <p:embed/>
                </p:oleObj>
              </mc:Choice>
              <mc:Fallback>
                <p:oleObj name="Document" r:id="rId4" imgW="8009912" imgH="586989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" y="800100"/>
                        <a:ext cx="8010525" cy="586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905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7.3A)  Undo</a:t>
            </a:r>
          </a:p>
        </p:txBody>
      </p:sp>
      <p:sp>
        <p:nvSpPr>
          <p:cNvPr id="198731" name="Text Box 75"/>
          <p:cNvSpPr txBox="1">
            <a:spLocks noChangeArrowheads="1"/>
          </p:cNvSpPr>
          <p:nvPr/>
        </p:nvSpPr>
        <p:spPr bwMode="auto">
          <a:xfrm>
            <a:off x="476250" y="795338"/>
            <a:ext cx="7015163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79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Why undo</a:t>
            </a:r>
            <a:r>
              <a:rPr lang="en-US" altLang="da-DK" sz="1800" b="0">
                <a:latin typeface="Arial" charset="0"/>
              </a:rPr>
              <a:t>? </a:t>
            </a:r>
          </a:p>
          <a:p>
            <a:r>
              <a:rPr lang="en-US" altLang="da-DK" sz="1800" b="0">
                <a:latin typeface="Arial" charset="0"/>
              </a:rPr>
              <a:t>Slips: 	Oops - I hit the Delete button</a:t>
            </a:r>
          </a:p>
          <a:p>
            <a:r>
              <a:rPr lang="en-US" altLang="da-DK" sz="1800" b="0">
                <a:latin typeface="Arial" charset="0"/>
              </a:rPr>
              <a:t>Explore system: 	Let me see how this button works</a:t>
            </a:r>
          </a:p>
          <a:p>
            <a:r>
              <a:rPr lang="en-US" altLang="da-DK" sz="1800" b="0">
                <a:latin typeface="Arial" charset="0"/>
              </a:rPr>
              <a:t>Domain mistake: 	I checked the wrong guest out this morning</a:t>
            </a:r>
          </a:p>
        </p:txBody>
      </p:sp>
      <p:sp>
        <p:nvSpPr>
          <p:cNvPr id="198732" name="Text Box 76"/>
          <p:cNvSpPr txBox="1">
            <a:spLocks noChangeArrowheads="1"/>
          </p:cNvSpPr>
          <p:nvPr/>
        </p:nvSpPr>
        <p:spPr bwMode="auto">
          <a:xfrm>
            <a:off x="476250" y="2592388"/>
            <a:ext cx="7905750" cy="336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" algn="l"/>
                <a:tab pos="179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Which functions to undo</a:t>
            </a:r>
            <a:r>
              <a:rPr lang="en-US" altLang="da-DK" sz="1800" b="0">
                <a:latin typeface="Arial" charset="0"/>
              </a:rPr>
              <a:t>? </a:t>
            </a:r>
          </a:p>
          <a:p>
            <a:r>
              <a:rPr lang="en-US" altLang="da-DK" sz="1800" b="0">
                <a:latin typeface="Arial" charset="0"/>
              </a:rPr>
              <a:t>Navigation and </a:t>
            </a:r>
          </a:p>
          <a:p>
            <a:r>
              <a:rPr lang="en-US" altLang="da-DK" sz="1800" b="0">
                <a:latin typeface="Arial" charset="0"/>
              </a:rPr>
              <a:t>	search: 	</a:t>
            </a:r>
            <a:r>
              <a:rPr lang="en-US" altLang="da-DK" sz="1800" b="0" i="1">
                <a:latin typeface="Arial" charset="0"/>
              </a:rPr>
              <a:t>Close, Cancel, Back </a:t>
            </a:r>
            <a:r>
              <a:rPr lang="en-US" altLang="da-DK" sz="1800" b="0">
                <a:latin typeface="Arial" charset="0"/>
              </a:rPr>
              <a:t>often enough. </a:t>
            </a:r>
          </a:p>
          <a:p>
            <a:r>
              <a:rPr lang="en-US" altLang="da-DK" sz="1800" b="0">
                <a:latin typeface="Arial" charset="0"/>
              </a:rPr>
              <a:t>Data entry:	Chronological undo: roll time backwards using saved data.</a:t>
            </a:r>
          </a:p>
          <a:p>
            <a:r>
              <a:rPr lang="en-US" altLang="da-DK" sz="1800" b="0">
                <a:latin typeface="Arial" charset="0"/>
              </a:rPr>
              <a:t>		Track changes: accept / delete single change.</a:t>
            </a:r>
          </a:p>
          <a:p>
            <a:r>
              <a:rPr lang="en-US" altLang="da-DK" sz="1800" b="0">
                <a:latin typeface="Arial" charset="0"/>
              </a:rPr>
              <a:t>Semantic:</a:t>
            </a:r>
          </a:p>
          <a:p>
            <a:r>
              <a:rPr lang="en-US" altLang="da-DK" sz="1800" b="0">
                <a:latin typeface="Arial" charset="0"/>
              </a:rPr>
              <a:t>	Chrono.undo:	Roll time backwards using saved data. </a:t>
            </a:r>
          </a:p>
          <a:p>
            <a:r>
              <a:rPr lang="en-US" altLang="da-DK" sz="1800" b="0">
                <a:latin typeface="Arial" charset="0"/>
              </a:rPr>
              <a:t>	Domain-undo:	Roll time backwards for a single entity.</a:t>
            </a:r>
          </a:p>
          <a:p>
            <a:r>
              <a:rPr lang="en-US" altLang="da-DK" sz="1800" b="0">
                <a:latin typeface="Arial" charset="0"/>
              </a:rPr>
              <a:t>Non-reversable:</a:t>
            </a:r>
          </a:p>
          <a:p>
            <a:r>
              <a:rPr lang="en-US" altLang="da-DK" sz="1800" b="0">
                <a:latin typeface="Arial" charset="0"/>
              </a:rPr>
              <a:t>	Hard to undo:	Resources consumed, reallocate or impossible.</a:t>
            </a:r>
          </a:p>
          <a:p>
            <a:r>
              <a:rPr lang="en-US" altLang="da-DK" sz="1800" b="0">
                <a:latin typeface="Arial" charset="0"/>
              </a:rPr>
              <a:t>	Compensate:	Print invoice - print credit note.</a:t>
            </a:r>
          </a:p>
          <a:p>
            <a:r>
              <a:rPr lang="en-US" altLang="da-DK" sz="1800" b="0">
                <a:latin typeface="Arial" charset="0"/>
              </a:rPr>
              <a:t>		Fire missile - pay compensation.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31" grpId="0" autoUpdateAnimBg="0"/>
      <p:bldP spid="19873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7.3  Undo</a:t>
            </a: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449263" y="1776413"/>
            <a:ext cx="7575550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0" algn="l"/>
                <a:tab pos="4191000" algn="l"/>
                <a:tab pos="5524500" algn="l"/>
                <a:tab pos="6477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b="0" noProof="1">
                <a:latin typeface="Arial" charset="0"/>
              </a:rPr>
              <a:t>Stay 712	Booked	Canceled	Booked	In?</a:t>
            </a:r>
          </a:p>
        </p:txBody>
      </p:sp>
      <p:sp>
        <p:nvSpPr>
          <p:cNvPr id="227332" name="Line 4"/>
          <p:cNvSpPr>
            <a:spLocks noChangeShapeType="1"/>
          </p:cNvSpPr>
          <p:nvPr/>
        </p:nvSpPr>
        <p:spPr bwMode="auto">
          <a:xfrm>
            <a:off x="1795463" y="1054100"/>
            <a:ext cx="6256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4570413" y="687388"/>
            <a:ext cx="688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Time</a:t>
            </a:r>
          </a:p>
        </p:txBody>
      </p:sp>
      <p:sp>
        <p:nvSpPr>
          <p:cNvPr id="227334" name="Rectangle 6"/>
          <p:cNvSpPr>
            <a:spLocks noChangeArrowheads="1"/>
          </p:cNvSpPr>
          <p:nvPr/>
        </p:nvSpPr>
        <p:spPr bwMode="auto">
          <a:xfrm>
            <a:off x="3109913" y="1776413"/>
            <a:ext cx="4914900" cy="3603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35" name="Line 7"/>
          <p:cNvSpPr>
            <a:spLocks noChangeShapeType="1"/>
          </p:cNvSpPr>
          <p:nvPr/>
        </p:nvSpPr>
        <p:spPr bwMode="auto">
          <a:xfrm>
            <a:off x="4543425" y="1776413"/>
            <a:ext cx="0" cy="347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36" name="Line 8"/>
          <p:cNvSpPr>
            <a:spLocks noChangeShapeType="1"/>
          </p:cNvSpPr>
          <p:nvPr/>
        </p:nvSpPr>
        <p:spPr bwMode="auto">
          <a:xfrm>
            <a:off x="5891213" y="1776413"/>
            <a:ext cx="0" cy="347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37" name="Line 9"/>
          <p:cNvSpPr>
            <a:spLocks noChangeShapeType="1"/>
          </p:cNvSpPr>
          <p:nvPr/>
        </p:nvSpPr>
        <p:spPr bwMode="auto">
          <a:xfrm>
            <a:off x="6869113" y="1776413"/>
            <a:ext cx="0" cy="347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38" name="Text Box 10"/>
          <p:cNvSpPr txBox="1">
            <a:spLocks noChangeArrowheads="1"/>
          </p:cNvSpPr>
          <p:nvPr/>
        </p:nvSpPr>
        <p:spPr bwMode="auto">
          <a:xfrm>
            <a:off x="2889250" y="1185863"/>
            <a:ext cx="701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b="0" noProof="1"/>
              <a:t>Book</a:t>
            </a:r>
          </a:p>
        </p:txBody>
      </p:sp>
      <p:sp>
        <p:nvSpPr>
          <p:cNvPr id="227339" name="Text Box 11"/>
          <p:cNvSpPr txBox="1">
            <a:spLocks noChangeArrowheads="1"/>
          </p:cNvSpPr>
          <p:nvPr/>
        </p:nvSpPr>
        <p:spPr bwMode="auto">
          <a:xfrm>
            <a:off x="4330700" y="1185863"/>
            <a:ext cx="968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b="0" noProof="1"/>
              <a:t>Mistake</a:t>
            </a:r>
          </a:p>
        </p:txBody>
      </p:sp>
      <p:sp>
        <p:nvSpPr>
          <p:cNvPr id="227340" name="Text Box 12"/>
          <p:cNvSpPr txBox="1">
            <a:spLocks noChangeArrowheads="1"/>
          </p:cNvSpPr>
          <p:nvPr/>
        </p:nvSpPr>
        <p:spPr bwMode="auto">
          <a:xfrm>
            <a:off x="5661025" y="1185863"/>
            <a:ext cx="727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b="0" noProof="1"/>
              <a:t>Undo</a:t>
            </a:r>
          </a:p>
        </p:txBody>
      </p:sp>
      <p:sp>
        <p:nvSpPr>
          <p:cNvPr id="227341" name="AutoShape 13"/>
          <p:cNvSpPr>
            <a:spLocks noChangeArrowheads="1"/>
          </p:cNvSpPr>
          <p:nvPr/>
        </p:nvSpPr>
        <p:spPr bwMode="auto">
          <a:xfrm flipV="1">
            <a:off x="5789613" y="1508125"/>
            <a:ext cx="192087" cy="2238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da-DK"/>
          </a:p>
        </p:txBody>
      </p:sp>
      <p:sp>
        <p:nvSpPr>
          <p:cNvPr id="227342" name="AutoShape 14"/>
          <p:cNvSpPr>
            <a:spLocks noChangeArrowheads="1"/>
          </p:cNvSpPr>
          <p:nvPr/>
        </p:nvSpPr>
        <p:spPr bwMode="auto">
          <a:xfrm flipV="1">
            <a:off x="4451350" y="1508125"/>
            <a:ext cx="192088" cy="2238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da-DK"/>
          </a:p>
        </p:txBody>
      </p:sp>
      <p:sp>
        <p:nvSpPr>
          <p:cNvPr id="227343" name="AutoShape 15"/>
          <p:cNvSpPr>
            <a:spLocks noChangeArrowheads="1"/>
          </p:cNvSpPr>
          <p:nvPr/>
        </p:nvSpPr>
        <p:spPr bwMode="auto">
          <a:xfrm flipV="1">
            <a:off x="3019425" y="1508125"/>
            <a:ext cx="192088" cy="2238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da-DK"/>
          </a:p>
        </p:txBody>
      </p:sp>
      <p:sp>
        <p:nvSpPr>
          <p:cNvPr id="227344" name="Line 16"/>
          <p:cNvSpPr>
            <a:spLocks noChangeShapeType="1"/>
          </p:cNvSpPr>
          <p:nvPr/>
        </p:nvSpPr>
        <p:spPr bwMode="auto">
          <a:xfrm>
            <a:off x="6281738" y="2136775"/>
            <a:ext cx="0" cy="330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27345" name="Text Box 17"/>
          <p:cNvSpPr txBox="1">
            <a:spLocks noChangeArrowheads="1"/>
          </p:cNvSpPr>
          <p:nvPr/>
        </p:nvSpPr>
        <p:spPr bwMode="auto">
          <a:xfrm>
            <a:off x="6308725" y="2195513"/>
            <a:ext cx="320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?</a:t>
            </a:r>
          </a:p>
        </p:txBody>
      </p:sp>
      <p:sp>
        <p:nvSpPr>
          <p:cNvPr id="227346" name="Text Box 18"/>
          <p:cNvSpPr txBox="1">
            <a:spLocks noChangeArrowheads="1"/>
          </p:cNvSpPr>
          <p:nvPr/>
        </p:nvSpPr>
        <p:spPr bwMode="auto">
          <a:xfrm>
            <a:off x="476250" y="5824538"/>
            <a:ext cx="7015163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algn="l"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16100" algn="l"/>
                <a:tab pos="3048000" algn="l"/>
                <a:tab pos="3911600" algn="l"/>
                <a:tab pos="5143500" algn="l"/>
                <a:tab pos="6197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>
                <a:latin typeface="Arial" charset="0"/>
              </a:rPr>
              <a:t>Chronological</a:t>
            </a:r>
            <a:r>
              <a:rPr lang="da-DK" altLang="da-DK" sz="1800" noProof="1">
                <a:latin typeface="Arial" charset="0"/>
              </a:rPr>
              <a:t> undo</a:t>
            </a:r>
            <a:r>
              <a:rPr lang="da-DK" altLang="da-DK" sz="1800" b="0" noProof="1">
                <a:latin typeface="Arial" charset="0"/>
              </a:rPr>
              <a:t>: Roll time backwards for entire system</a:t>
            </a:r>
          </a:p>
          <a:p>
            <a:r>
              <a:rPr lang="da-DK" altLang="da-DK" sz="1800" noProof="1">
                <a:latin typeface="Arial" charset="0"/>
              </a:rPr>
              <a:t>Domain-specific undo</a:t>
            </a:r>
            <a:r>
              <a:rPr lang="da-DK" altLang="da-DK" sz="1800" b="0" noProof="1">
                <a:latin typeface="Arial" charset="0"/>
              </a:rPr>
              <a:t>: Roll time backwards for a single entity</a:t>
            </a:r>
          </a:p>
        </p:txBody>
      </p:sp>
      <p:sp>
        <p:nvSpPr>
          <p:cNvPr id="227347" name="Line 19"/>
          <p:cNvSpPr>
            <a:spLocks noChangeShapeType="1"/>
          </p:cNvSpPr>
          <p:nvPr/>
        </p:nvSpPr>
        <p:spPr bwMode="auto">
          <a:xfrm>
            <a:off x="1795463" y="1941513"/>
            <a:ext cx="131445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227348" name="Group 20"/>
          <p:cNvGrpSpPr>
            <a:grpSpLocks/>
          </p:cNvGrpSpPr>
          <p:nvPr/>
        </p:nvGrpSpPr>
        <p:grpSpPr bwMode="auto">
          <a:xfrm>
            <a:off x="449263" y="2124075"/>
            <a:ext cx="7575550" cy="1752600"/>
            <a:chOff x="283" y="1338"/>
            <a:chExt cx="4772" cy="1104"/>
          </a:xfrm>
        </p:grpSpPr>
        <p:sp>
          <p:nvSpPr>
            <p:cNvPr id="227349" name="Text Box 21"/>
            <p:cNvSpPr txBox="1">
              <a:spLocks noChangeArrowheads="1"/>
            </p:cNvSpPr>
            <p:nvPr/>
          </p:nvSpPr>
          <p:spPr bwMode="auto">
            <a:xfrm>
              <a:off x="283" y="2215"/>
              <a:ext cx="477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b="0" noProof="1">
                  <a:latin typeface="Arial" charset="0"/>
                </a:rPr>
                <a:t>Stay 810	Booked	In	Out</a:t>
              </a:r>
            </a:p>
          </p:txBody>
        </p:sp>
        <p:sp>
          <p:nvSpPr>
            <p:cNvPr id="227350" name="Text Box 22"/>
            <p:cNvSpPr txBox="1">
              <a:spLocks noChangeArrowheads="1"/>
            </p:cNvSpPr>
            <p:nvPr/>
          </p:nvSpPr>
          <p:spPr bwMode="auto">
            <a:xfrm>
              <a:off x="283" y="1679"/>
              <a:ext cx="477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b="0" noProof="1">
                  <a:latin typeface="Arial" charset="0"/>
                </a:rPr>
                <a:t>Room 22, 23/9	Free	Booked	Free	Booked	In	Out</a:t>
              </a:r>
            </a:p>
          </p:txBody>
        </p:sp>
        <p:sp>
          <p:nvSpPr>
            <p:cNvPr id="227351" name="Rectangle 23"/>
            <p:cNvSpPr>
              <a:spLocks noChangeArrowheads="1"/>
            </p:cNvSpPr>
            <p:nvPr/>
          </p:nvSpPr>
          <p:spPr bwMode="auto">
            <a:xfrm>
              <a:off x="1335" y="1679"/>
              <a:ext cx="3720" cy="2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2" name="Rectangle 24"/>
            <p:cNvSpPr>
              <a:spLocks noChangeArrowheads="1"/>
            </p:cNvSpPr>
            <p:nvPr/>
          </p:nvSpPr>
          <p:spPr bwMode="auto">
            <a:xfrm>
              <a:off x="3423" y="2215"/>
              <a:ext cx="1632" cy="2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3" name="Line 25"/>
            <p:cNvSpPr>
              <a:spLocks noChangeShapeType="1"/>
            </p:cNvSpPr>
            <p:nvPr/>
          </p:nvSpPr>
          <p:spPr bwMode="auto">
            <a:xfrm>
              <a:off x="1959" y="1679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4" name="Line 26"/>
            <p:cNvSpPr>
              <a:spLocks noChangeShapeType="1"/>
            </p:cNvSpPr>
            <p:nvPr/>
          </p:nvSpPr>
          <p:spPr bwMode="auto">
            <a:xfrm>
              <a:off x="2862" y="1679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5" name="Line 27"/>
            <p:cNvSpPr>
              <a:spLocks noChangeShapeType="1"/>
            </p:cNvSpPr>
            <p:nvPr/>
          </p:nvSpPr>
          <p:spPr bwMode="auto">
            <a:xfrm>
              <a:off x="3423" y="1679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6" name="Line 28"/>
            <p:cNvSpPr>
              <a:spLocks noChangeShapeType="1"/>
            </p:cNvSpPr>
            <p:nvPr/>
          </p:nvSpPr>
          <p:spPr bwMode="auto">
            <a:xfrm>
              <a:off x="4191" y="1679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7" name="Line 29"/>
            <p:cNvSpPr>
              <a:spLocks noChangeShapeType="1"/>
            </p:cNvSpPr>
            <p:nvPr/>
          </p:nvSpPr>
          <p:spPr bwMode="auto">
            <a:xfrm>
              <a:off x="4191" y="2215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8" name="Line 30"/>
            <p:cNvSpPr>
              <a:spLocks noChangeShapeType="1"/>
            </p:cNvSpPr>
            <p:nvPr/>
          </p:nvSpPr>
          <p:spPr bwMode="auto">
            <a:xfrm>
              <a:off x="4567" y="1679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59" name="Line 31"/>
            <p:cNvSpPr>
              <a:spLocks noChangeShapeType="1"/>
            </p:cNvSpPr>
            <p:nvPr/>
          </p:nvSpPr>
          <p:spPr bwMode="auto">
            <a:xfrm>
              <a:off x="4567" y="2215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0" name="Line 32"/>
            <p:cNvSpPr>
              <a:spLocks noChangeShapeType="1"/>
            </p:cNvSpPr>
            <p:nvPr/>
          </p:nvSpPr>
          <p:spPr bwMode="auto">
            <a:xfrm>
              <a:off x="2432" y="1338"/>
              <a:ext cx="0" cy="3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1" name="Line 33"/>
            <p:cNvSpPr>
              <a:spLocks noChangeShapeType="1"/>
            </p:cNvSpPr>
            <p:nvPr/>
          </p:nvSpPr>
          <p:spPr bwMode="auto">
            <a:xfrm flipV="1">
              <a:off x="3771" y="1906"/>
              <a:ext cx="0" cy="3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2" name="Line 34"/>
            <p:cNvSpPr>
              <a:spLocks noChangeShapeType="1"/>
            </p:cNvSpPr>
            <p:nvPr/>
          </p:nvSpPr>
          <p:spPr bwMode="auto">
            <a:xfrm>
              <a:off x="1131" y="2330"/>
              <a:ext cx="22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3" name="Text Box 35"/>
            <p:cNvSpPr txBox="1">
              <a:spLocks noChangeArrowheads="1"/>
            </p:cNvSpPr>
            <p:nvPr/>
          </p:nvSpPr>
          <p:spPr bwMode="auto">
            <a:xfrm>
              <a:off x="283" y="1476"/>
              <a:ext cx="889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16100" algn="l"/>
                  <a:tab pos="2857500" algn="l"/>
                  <a:tab pos="4292600" algn="l"/>
                  <a:tab pos="5143500" algn="l"/>
                  <a:tab pos="6286500" algn="l"/>
                  <a:tab pos="685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b="0" noProof="1">
                  <a:latin typeface="Arial" charset="0"/>
                </a:rPr>
                <a:t>Room state:</a:t>
              </a:r>
            </a:p>
          </p:txBody>
        </p:sp>
      </p:grpSp>
      <p:grpSp>
        <p:nvGrpSpPr>
          <p:cNvPr id="227364" name="Group 36"/>
          <p:cNvGrpSpPr>
            <a:grpSpLocks/>
          </p:cNvGrpSpPr>
          <p:nvPr/>
        </p:nvGrpSpPr>
        <p:grpSpPr bwMode="auto">
          <a:xfrm>
            <a:off x="450850" y="4389438"/>
            <a:ext cx="7586663" cy="1238250"/>
            <a:chOff x="284" y="2765"/>
            <a:chExt cx="4779" cy="780"/>
          </a:xfrm>
        </p:grpSpPr>
        <p:sp>
          <p:nvSpPr>
            <p:cNvPr id="227365" name="Text Box 37"/>
            <p:cNvSpPr txBox="1">
              <a:spLocks noChangeArrowheads="1"/>
            </p:cNvSpPr>
            <p:nvPr/>
          </p:nvSpPr>
          <p:spPr bwMode="auto">
            <a:xfrm>
              <a:off x="284" y="2773"/>
              <a:ext cx="477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435100" algn="l"/>
                  <a:tab pos="2476500" algn="l"/>
                  <a:tab pos="3530600" algn="l"/>
                  <a:tab pos="5054600" algn="l"/>
                  <a:tab pos="6578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b="0" noProof="1">
                  <a:latin typeface="Arial" charset="0"/>
                </a:rPr>
                <a:t>Stay 905	Booked	In	Out	In	Out</a:t>
              </a:r>
            </a:p>
          </p:txBody>
        </p:sp>
        <p:sp>
          <p:nvSpPr>
            <p:cNvPr id="227366" name="Rectangle 38"/>
            <p:cNvSpPr>
              <a:spLocks noChangeArrowheads="1"/>
            </p:cNvSpPr>
            <p:nvPr/>
          </p:nvSpPr>
          <p:spPr bwMode="auto">
            <a:xfrm>
              <a:off x="1115" y="2773"/>
              <a:ext cx="3941" cy="2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7" name="Line 39"/>
            <p:cNvSpPr>
              <a:spLocks noChangeShapeType="1"/>
            </p:cNvSpPr>
            <p:nvPr/>
          </p:nvSpPr>
          <p:spPr bwMode="auto">
            <a:xfrm>
              <a:off x="1776" y="2773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8" name="Line 40"/>
            <p:cNvSpPr>
              <a:spLocks noChangeShapeType="1"/>
            </p:cNvSpPr>
            <p:nvPr/>
          </p:nvSpPr>
          <p:spPr bwMode="auto">
            <a:xfrm>
              <a:off x="2424" y="2773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69" name="Line 41"/>
            <p:cNvSpPr>
              <a:spLocks noChangeShapeType="1"/>
            </p:cNvSpPr>
            <p:nvPr/>
          </p:nvSpPr>
          <p:spPr bwMode="auto">
            <a:xfrm>
              <a:off x="3407" y="2773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70" name="Line 42"/>
            <p:cNvSpPr>
              <a:spLocks noChangeShapeType="1"/>
            </p:cNvSpPr>
            <p:nvPr/>
          </p:nvSpPr>
          <p:spPr bwMode="auto">
            <a:xfrm>
              <a:off x="4304" y="2765"/>
              <a:ext cx="0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27371" name="Text Box 43"/>
            <p:cNvSpPr txBox="1">
              <a:spLocks noChangeArrowheads="1"/>
            </p:cNvSpPr>
            <p:nvPr/>
          </p:nvSpPr>
          <p:spPr bwMode="auto">
            <a:xfrm>
              <a:off x="891" y="3141"/>
              <a:ext cx="44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da-DK" altLang="da-DK" b="0" noProof="1"/>
                <a:t>Book</a:t>
              </a:r>
            </a:p>
          </p:txBody>
        </p:sp>
        <p:sp>
          <p:nvSpPr>
            <p:cNvPr id="227372" name="Text Box 44"/>
            <p:cNvSpPr txBox="1">
              <a:spLocks noChangeArrowheads="1"/>
            </p:cNvSpPr>
            <p:nvPr/>
          </p:nvSpPr>
          <p:spPr bwMode="auto">
            <a:xfrm>
              <a:off x="1588" y="3141"/>
              <a:ext cx="6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da-DK" altLang="da-DK" b="0" noProof="1"/>
                <a:t>Check in</a:t>
              </a:r>
            </a:p>
          </p:txBody>
        </p:sp>
        <p:sp>
          <p:nvSpPr>
            <p:cNvPr id="227373" name="Text Box 45"/>
            <p:cNvSpPr txBox="1">
              <a:spLocks noChangeArrowheads="1"/>
            </p:cNvSpPr>
            <p:nvPr/>
          </p:nvSpPr>
          <p:spPr bwMode="auto">
            <a:xfrm>
              <a:off x="2303" y="3141"/>
              <a:ext cx="89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b="0" noProof="1"/>
                <a:t>Print invoice</a:t>
              </a:r>
            </a:p>
            <a:p>
              <a:pPr algn="l"/>
              <a:r>
                <a:rPr lang="da-DK" altLang="da-DK" b="0"/>
                <a:t>(m</a:t>
              </a:r>
              <a:r>
                <a:rPr lang="da-DK" altLang="da-DK" b="0" noProof="1"/>
                <a:t>istake</a:t>
              </a:r>
              <a:r>
                <a:rPr lang="da-DK" altLang="da-DK" b="0"/>
                <a:t>)</a:t>
              </a:r>
              <a:endParaRPr lang="da-DK" altLang="da-DK" b="0" noProof="1"/>
            </a:p>
          </p:txBody>
        </p:sp>
        <p:sp>
          <p:nvSpPr>
            <p:cNvPr id="227374" name="Text Box 46"/>
            <p:cNvSpPr txBox="1">
              <a:spLocks noChangeArrowheads="1"/>
            </p:cNvSpPr>
            <p:nvPr/>
          </p:nvSpPr>
          <p:spPr bwMode="auto">
            <a:xfrm>
              <a:off x="3269" y="3141"/>
              <a:ext cx="83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b="0" noProof="1"/>
                <a:t>Undo:</a:t>
              </a:r>
              <a:r>
                <a:rPr lang="da-DK" altLang="da-DK" b="0"/>
                <a:t> Print</a:t>
              </a:r>
              <a:endParaRPr lang="da-DK" altLang="da-DK" b="0" noProof="1"/>
            </a:p>
            <a:p>
              <a:pPr algn="l"/>
              <a:r>
                <a:rPr lang="da-DK" altLang="da-DK" b="0"/>
                <a:t>c</a:t>
              </a:r>
              <a:r>
                <a:rPr lang="da-DK" altLang="da-DK" b="0" noProof="1"/>
                <a:t>redit note</a:t>
              </a:r>
            </a:p>
          </p:txBody>
        </p:sp>
        <p:sp>
          <p:nvSpPr>
            <p:cNvPr id="227375" name="Text Box 47"/>
            <p:cNvSpPr txBox="1">
              <a:spLocks noChangeArrowheads="1"/>
            </p:cNvSpPr>
            <p:nvPr/>
          </p:nvSpPr>
          <p:spPr bwMode="auto">
            <a:xfrm>
              <a:off x="4165" y="3141"/>
              <a:ext cx="89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da-DK" altLang="da-DK" b="0" noProof="1"/>
                <a:t>Print invoice</a:t>
              </a:r>
            </a:p>
            <a:p>
              <a:pPr algn="l"/>
              <a:r>
                <a:rPr lang="da-DK" altLang="da-DK" b="0" noProof="1"/>
                <a:t>Check out</a:t>
              </a:r>
            </a:p>
          </p:txBody>
        </p:sp>
        <p:sp>
          <p:nvSpPr>
            <p:cNvPr id="227376" name="AutoShape 48"/>
            <p:cNvSpPr>
              <a:spLocks noChangeArrowheads="1"/>
            </p:cNvSpPr>
            <p:nvPr/>
          </p:nvSpPr>
          <p:spPr bwMode="auto">
            <a:xfrm>
              <a:off x="1059" y="3032"/>
              <a:ext cx="121" cy="14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da-DK"/>
            </a:p>
          </p:txBody>
        </p:sp>
        <p:sp>
          <p:nvSpPr>
            <p:cNvPr id="227377" name="AutoShape 49"/>
            <p:cNvSpPr>
              <a:spLocks noChangeArrowheads="1"/>
            </p:cNvSpPr>
            <p:nvPr/>
          </p:nvSpPr>
          <p:spPr bwMode="auto">
            <a:xfrm>
              <a:off x="1723" y="3032"/>
              <a:ext cx="121" cy="14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da-DK"/>
            </a:p>
          </p:txBody>
        </p:sp>
        <p:sp>
          <p:nvSpPr>
            <p:cNvPr id="227378" name="AutoShape 50"/>
            <p:cNvSpPr>
              <a:spLocks noChangeArrowheads="1"/>
            </p:cNvSpPr>
            <p:nvPr/>
          </p:nvSpPr>
          <p:spPr bwMode="auto">
            <a:xfrm>
              <a:off x="2371" y="3032"/>
              <a:ext cx="121" cy="14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da-DK"/>
            </a:p>
          </p:txBody>
        </p:sp>
        <p:sp>
          <p:nvSpPr>
            <p:cNvPr id="227379" name="AutoShape 51"/>
            <p:cNvSpPr>
              <a:spLocks noChangeArrowheads="1"/>
            </p:cNvSpPr>
            <p:nvPr/>
          </p:nvSpPr>
          <p:spPr bwMode="auto">
            <a:xfrm>
              <a:off x="3358" y="3032"/>
              <a:ext cx="121" cy="14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da-DK"/>
            </a:p>
          </p:txBody>
        </p:sp>
        <p:sp>
          <p:nvSpPr>
            <p:cNvPr id="227380" name="AutoShape 52"/>
            <p:cNvSpPr>
              <a:spLocks noChangeArrowheads="1"/>
            </p:cNvSpPr>
            <p:nvPr/>
          </p:nvSpPr>
          <p:spPr bwMode="auto">
            <a:xfrm>
              <a:off x="4250" y="3032"/>
              <a:ext cx="121" cy="141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7.4  Various platforms</a:t>
            </a:r>
          </a:p>
        </p:txBody>
      </p:sp>
      <p:sp>
        <p:nvSpPr>
          <p:cNvPr id="159897" name="Text Box 153"/>
          <p:cNvSpPr txBox="1">
            <a:spLocks noChangeArrowheads="1"/>
          </p:cNvSpPr>
          <p:nvPr/>
        </p:nvSpPr>
        <p:spPr bwMode="auto">
          <a:xfrm>
            <a:off x="641350" y="1492250"/>
            <a:ext cx="1476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Single-page</a:t>
            </a:r>
          </a:p>
          <a:p>
            <a:r>
              <a:rPr lang="da-DK" altLang="da-DK" noProof="1"/>
              <a:t>platforms</a:t>
            </a:r>
          </a:p>
        </p:txBody>
      </p:sp>
      <p:sp>
        <p:nvSpPr>
          <p:cNvPr id="159874" name="AutoShape 130"/>
          <p:cNvSpPr>
            <a:spLocks noChangeArrowheads="1"/>
          </p:cNvSpPr>
          <p:nvPr/>
        </p:nvSpPr>
        <p:spPr bwMode="auto">
          <a:xfrm>
            <a:off x="2305050" y="1643063"/>
            <a:ext cx="1839913" cy="1500187"/>
          </a:xfrm>
          <a:prstGeom prst="roundRect">
            <a:avLst>
              <a:gd name="adj" fmla="val 9755"/>
            </a:avLst>
          </a:prstGeom>
          <a:solidFill>
            <a:srgbClr val="DDDDDD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 anchor="ctr"/>
          <a:lstStyle/>
          <a:p>
            <a:endParaRPr lang="da-DK"/>
          </a:p>
        </p:txBody>
      </p:sp>
      <p:sp>
        <p:nvSpPr>
          <p:cNvPr id="159936" name="Text Box 192"/>
          <p:cNvSpPr txBox="1">
            <a:spLocks noChangeArrowheads="1"/>
          </p:cNvSpPr>
          <p:nvPr/>
        </p:nvSpPr>
        <p:spPr bwMode="auto">
          <a:xfrm>
            <a:off x="647700" y="2363788"/>
            <a:ext cx="1298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Page with</a:t>
            </a:r>
          </a:p>
          <a:p>
            <a:r>
              <a:rPr lang="da-DK" altLang="da-DK" b="0" noProof="1"/>
              <a:t>two frames</a:t>
            </a:r>
          </a:p>
        </p:txBody>
      </p:sp>
      <p:sp>
        <p:nvSpPr>
          <p:cNvPr id="159937" name="Text Box 193"/>
          <p:cNvSpPr txBox="1">
            <a:spLocks noChangeArrowheads="1"/>
          </p:cNvSpPr>
          <p:nvPr/>
        </p:nvSpPr>
        <p:spPr bwMode="auto">
          <a:xfrm>
            <a:off x="2547938" y="715963"/>
            <a:ext cx="1400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Full-screen</a:t>
            </a:r>
          </a:p>
          <a:p>
            <a:r>
              <a:rPr lang="da-DK" altLang="da-DK" noProof="1"/>
              <a:t>workspace</a:t>
            </a:r>
          </a:p>
        </p:txBody>
      </p:sp>
      <p:sp>
        <p:nvSpPr>
          <p:cNvPr id="159939" name="Oval 195"/>
          <p:cNvSpPr>
            <a:spLocks noChangeArrowheads="1"/>
          </p:cNvSpPr>
          <p:nvPr/>
        </p:nvSpPr>
        <p:spPr bwMode="auto">
          <a:xfrm>
            <a:off x="4048125" y="1492250"/>
            <a:ext cx="360363" cy="3603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da-DK" altLang="da-DK" noProof="1"/>
              <a:t>A</a:t>
            </a:r>
          </a:p>
        </p:txBody>
      </p:sp>
      <p:sp>
        <p:nvSpPr>
          <p:cNvPr id="159943" name="Line 199"/>
          <p:cNvSpPr>
            <a:spLocks noChangeShapeType="1"/>
          </p:cNvSpPr>
          <p:nvPr/>
        </p:nvSpPr>
        <p:spPr bwMode="auto">
          <a:xfrm flipV="1">
            <a:off x="1927225" y="2363788"/>
            <a:ext cx="528638" cy="149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59962" name="Group 218"/>
          <p:cNvGrpSpPr>
            <a:grpSpLocks/>
          </p:cNvGrpSpPr>
          <p:nvPr/>
        </p:nvGrpSpPr>
        <p:grpSpPr bwMode="auto">
          <a:xfrm>
            <a:off x="5080000" y="4025900"/>
            <a:ext cx="3644900" cy="2459038"/>
            <a:chOff x="3200" y="2536"/>
            <a:chExt cx="2296" cy="1549"/>
          </a:xfrm>
        </p:grpSpPr>
        <p:grpSp>
          <p:nvGrpSpPr>
            <p:cNvPr id="159931" name="Group 187"/>
            <p:cNvGrpSpPr>
              <a:grpSpLocks/>
            </p:cNvGrpSpPr>
            <p:nvPr/>
          </p:nvGrpSpPr>
          <p:grpSpPr bwMode="auto">
            <a:xfrm>
              <a:off x="3444" y="2643"/>
              <a:ext cx="2052" cy="1442"/>
              <a:chOff x="3228" y="2439"/>
              <a:chExt cx="2052" cy="1442"/>
            </a:xfrm>
          </p:grpSpPr>
          <p:sp>
            <p:nvSpPr>
              <p:cNvPr id="159921" name="AutoShape 177"/>
              <p:cNvSpPr>
                <a:spLocks noChangeArrowheads="1"/>
              </p:cNvSpPr>
              <p:nvPr/>
            </p:nvSpPr>
            <p:spPr bwMode="auto">
              <a:xfrm>
                <a:off x="3228" y="2439"/>
                <a:ext cx="2052" cy="1442"/>
              </a:xfrm>
              <a:prstGeom prst="roundRect">
                <a:avLst>
                  <a:gd name="adj" fmla="val 9755"/>
                </a:avLst>
              </a:prstGeom>
              <a:solidFill>
                <a:srgbClr val="DDDDDD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59922" name="Text Box 178"/>
              <p:cNvSpPr txBox="1">
                <a:spLocks noChangeArrowheads="1"/>
              </p:cNvSpPr>
              <p:nvPr/>
            </p:nvSpPr>
            <p:spPr bwMode="auto">
              <a:xfrm>
                <a:off x="4258" y="3251"/>
                <a:ext cx="914" cy="51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r>
                  <a:rPr lang="en-US" altLang="da-DK" b="0"/>
                  <a:t>Other</a:t>
                </a:r>
              </a:p>
              <a:p>
                <a:r>
                  <a:rPr lang="en-US" altLang="da-DK" b="0"/>
                  <a:t>application</a:t>
                </a:r>
              </a:p>
            </p:txBody>
          </p:sp>
          <p:sp>
            <p:nvSpPr>
              <p:cNvPr id="159927" name="Rectangle 183"/>
              <p:cNvSpPr>
                <a:spLocks noChangeArrowheads="1"/>
              </p:cNvSpPr>
              <p:nvPr/>
            </p:nvSpPr>
            <p:spPr bwMode="auto">
              <a:xfrm>
                <a:off x="3336" y="2583"/>
                <a:ext cx="1176" cy="849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grpSp>
            <p:nvGrpSpPr>
              <p:cNvPr id="159926" name="Group 182"/>
              <p:cNvGrpSpPr>
                <a:grpSpLocks/>
              </p:cNvGrpSpPr>
              <p:nvPr/>
            </p:nvGrpSpPr>
            <p:grpSpPr bwMode="auto">
              <a:xfrm>
                <a:off x="3418" y="2701"/>
                <a:ext cx="1034" cy="683"/>
                <a:chOff x="3418" y="2701"/>
                <a:chExt cx="1034" cy="683"/>
              </a:xfrm>
            </p:grpSpPr>
            <p:sp>
              <p:nvSpPr>
                <p:cNvPr id="159923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3592" y="2701"/>
                  <a:ext cx="740" cy="30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18000" rIns="36000" bIns="46800"/>
                <a:lstStyle/>
                <a:p>
                  <a:r>
                    <a:rPr lang="da-DK" altLang="da-DK" b="0" noProof="1"/>
                    <a:t>vwRooms</a:t>
                  </a:r>
                  <a:endParaRPr lang="da-DK" altLang="da-DK" noProof="1"/>
                </a:p>
              </p:txBody>
            </p:sp>
            <p:sp>
              <p:nvSpPr>
                <p:cNvPr id="159924" name="Text Box 180"/>
                <p:cNvSpPr txBox="1">
                  <a:spLocks noChangeArrowheads="1"/>
                </p:cNvSpPr>
                <p:nvPr/>
              </p:nvSpPr>
              <p:spPr bwMode="auto">
                <a:xfrm>
                  <a:off x="3418" y="2989"/>
                  <a:ext cx="578" cy="35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46800" rIns="36000" bIns="46800"/>
                <a:lstStyle/>
                <a:p>
                  <a:r>
                    <a:rPr lang="da-DK" altLang="da-DK" b="0" noProof="1"/>
                    <a:t>vwStay</a:t>
                  </a:r>
                  <a:endParaRPr lang="da-DK" altLang="da-DK" noProof="1"/>
                </a:p>
              </p:txBody>
            </p:sp>
            <p:sp>
              <p:nvSpPr>
                <p:cNvPr id="159925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3954" y="2941"/>
                  <a:ext cx="498" cy="443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46800" rIns="36000" bIns="46800"/>
                <a:lstStyle/>
                <a:p>
                  <a:r>
                    <a:rPr lang="da-DK" altLang="da-DK" b="0" noProof="1"/>
                    <a:t>Break-</a:t>
                  </a:r>
                </a:p>
                <a:p>
                  <a:r>
                    <a:rPr lang="da-DK" altLang="da-DK" b="0" noProof="1"/>
                    <a:t>fast</a:t>
                  </a:r>
                  <a:endParaRPr lang="da-DK" altLang="da-DK" noProof="1"/>
                </a:p>
              </p:txBody>
            </p:sp>
          </p:grpSp>
        </p:grpSp>
        <p:sp>
          <p:nvSpPr>
            <p:cNvPr id="159942" name="Oval 198"/>
            <p:cNvSpPr>
              <a:spLocks noChangeArrowheads="1"/>
            </p:cNvSpPr>
            <p:nvPr/>
          </p:nvSpPr>
          <p:spPr bwMode="auto">
            <a:xfrm>
              <a:off x="5263" y="2536"/>
              <a:ext cx="227" cy="22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r>
                <a:rPr lang="da-DK" altLang="da-DK" noProof="1"/>
                <a:t>D</a:t>
              </a:r>
            </a:p>
          </p:txBody>
        </p:sp>
        <p:sp>
          <p:nvSpPr>
            <p:cNvPr id="159948" name="Line 204"/>
            <p:cNvSpPr>
              <a:spLocks noChangeShapeType="1"/>
            </p:cNvSpPr>
            <p:nvPr/>
          </p:nvSpPr>
          <p:spPr bwMode="auto">
            <a:xfrm flipH="1" flipV="1">
              <a:off x="3200" y="2661"/>
              <a:ext cx="352" cy="3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9961" name="Group 217"/>
          <p:cNvGrpSpPr>
            <a:grpSpLocks/>
          </p:cNvGrpSpPr>
          <p:nvPr/>
        </p:nvGrpSpPr>
        <p:grpSpPr bwMode="auto">
          <a:xfrm>
            <a:off x="717550" y="4222750"/>
            <a:ext cx="4130675" cy="1766888"/>
            <a:chOff x="452" y="2660"/>
            <a:chExt cx="2602" cy="1113"/>
          </a:xfrm>
        </p:grpSpPr>
        <p:grpSp>
          <p:nvGrpSpPr>
            <p:cNvPr id="159929" name="Group 185"/>
            <p:cNvGrpSpPr>
              <a:grpSpLocks/>
            </p:cNvGrpSpPr>
            <p:nvPr/>
          </p:nvGrpSpPr>
          <p:grpSpPr bwMode="auto">
            <a:xfrm>
              <a:off x="1468" y="2787"/>
              <a:ext cx="1159" cy="945"/>
              <a:chOff x="940" y="2571"/>
              <a:chExt cx="1159" cy="945"/>
            </a:xfrm>
          </p:grpSpPr>
          <p:sp>
            <p:nvSpPr>
              <p:cNvPr id="159914" name="AutoShape 170"/>
              <p:cNvSpPr>
                <a:spLocks noChangeArrowheads="1"/>
              </p:cNvSpPr>
              <p:nvPr/>
            </p:nvSpPr>
            <p:spPr bwMode="auto">
              <a:xfrm>
                <a:off x="940" y="2571"/>
                <a:ext cx="1159" cy="945"/>
              </a:xfrm>
              <a:prstGeom prst="roundRect">
                <a:avLst>
                  <a:gd name="adj" fmla="val 9755"/>
                </a:avLst>
              </a:prstGeom>
              <a:solidFill>
                <a:srgbClr val="DDDDDD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tIns="46800" bIns="46800" anchor="ctr"/>
              <a:lstStyle/>
              <a:p>
                <a:endParaRPr lang="da-DK"/>
              </a:p>
            </p:txBody>
          </p:sp>
          <p:sp>
            <p:nvSpPr>
              <p:cNvPr id="159918" name="Text Box 174"/>
              <p:cNvSpPr txBox="1">
                <a:spLocks noChangeArrowheads="1"/>
              </p:cNvSpPr>
              <p:nvPr/>
            </p:nvSpPr>
            <p:spPr bwMode="auto">
              <a:xfrm>
                <a:off x="1174" y="2737"/>
                <a:ext cx="740" cy="305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  <a:endParaRPr lang="da-DK" altLang="da-DK" noProof="1"/>
              </a:p>
            </p:txBody>
          </p:sp>
          <p:sp>
            <p:nvSpPr>
              <p:cNvPr id="159919" name="Text Box 175"/>
              <p:cNvSpPr txBox="1">
                <a:spLocks noChangeArrowheads="1"/>
              </p:cNvSpPr>
              <p:nvPr/>
            </p:nvSpPr>
            <p:spPr bwMode="auto">
              <a:xfrm>
                <a:off x="1000" y="3025"/>
                <a:ext cx="578" cy="35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46800" rIns="36000" bIns="46800"/>
              <a:lstStyle/>
              <a:p>
                <a:r>
                  <a:rPr lang="da-DK" altLang="da-DK" b="0" noProof="1"/>
                  <a:t>vwStay</a:t>
                </a:r>
                <a:endParaRPr lang="da-DK" altLang="da-DK" noProof="1"/>
              </a:p>
            </p:txBody>
          </p:sp>
          <p:sp>
            <p:nvSpPr>
              <p:cNvPr id="159920" name="Text Box 176"/>
              <p:cNvSpPr txBox="1">
                <a:spLocks noChangeArrowheads="1"/>
              </p:cNvSpPr>
              <p:nvPr/>
            </p:nvSpPr>
            <p:spPr bwMode="auto">
              <a:xfrm>
                <a:off x="1536" y="2977"/>
                <a:ext cx="498" cy="44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46800" rIns="36000" bIns="46800"/>
              <a:lstStyle/>
              <a:p>
                <a:r>
                  <a:rPr lang="da-DK" altLang="da-DK" b="0" noProof="1"/>
                  <a:t>Break-</a:t>
                </a:r>
              </a:p>
              <a:p>
                <a:r>
                  <a:rPr lang="da-DK" altLang="da-DK" b="0" noProof="1"/>
                  <a:t>fast</a:t>
                </a:r>
                <a:endParaRPr lang="da-DK" altLang="da-DK" noProof="1"/>
              </a:p>
            </p:txBody>
          </p:sp>
        </p:grpSp>
        <p:sp>
          <p:nvSpPr>
            <p:cNvPr id="159928" name="Text Box 184"/>
            <p:cNvSpPr txBox="1">
              <a:spLocks noChangeArrowheads="1"/>
            </p:cNvSpPr>
            <p:nvPr/>
          </p:nvSpPr>
          <p:spPr bwMode="auto">
            <a:xfrm>
              <a:off x="452" y="2806"/>
              <a:ext cx="83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Multi-page</a:t>
              </a:r>
            </a:p>
            <a:p>
              <a:r>
                <a:rPr lang="da-DK" altLang="da-DK" noProof="1"/>
                <a:t>platforms</a:t>
              </a:r>
            </a:p>
          </p:txBody>
        </p:sp>
        <p:sp>
          <p:nvSpPr>
            <p:cNvPr id="159935" name="Text Box 191"/>
            <p:cNvSpPr txBox="1">
              <a:spLocks noChangeArrowheads="1"/>
            </p:cNvSpPr>
            <p:nvPr/>
          </p:nvSpPr>
          <p:spPr bwMode="auto">
            <a:xfrm>
              <a:off x="526" y="3369"/>
              <a:ext cx="69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Page</a:t>
              </a:r>
            </a:p>
            <a:p>
              <a:r>
                <a:rPr lang="da-DK" altLang="da-DK" b="0" noProof="1"/>
                <a:t>(window)</a:t>
              </a:r>
            </a:p>
          </p:txBody>
        </p:sp>
        <p:sp>
          <p:nvSpPr>
            <p:cNvPr id="159941" name="Oval 197"/>
            <p:cNvSpPr>
              <a:spLocks noChangeArrowheads="1"/>
            </p:cNvSpPr>
            <p:nvPr/>
          </p:nvSpPr>
          <p:spPr bwMode="auto">
            <a:xfrm>
              <a:off x="2556" y="2696"/>
              <a:ext cx="227" cy="22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r>
                <a:rPr lang="da-DK" altLang="da-DK" noProof="1"/>
                <a:t>C</a:t>
              </a:r>
            </a:p>
          </p:txBody>
        </p:sp>
        <p:sp>
          <p:nvSpPr>
            <p:cNvPr id="159944" name="Line 200"/>
            <p:cNvSpPr>
              <a:spLocks noChangeShapeType="1"/>
            </p:cNvSpPr>
            <p:nvPr/>
          </p:nvSpPr>
          <p:spPr bwMode="auto">
            <a:xfrm flipV="1">
              <a:off x="1152" y="3455"/>
              <a:ext cx="378" cy="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9950" name="Line 206"/>
            <p:cNvSpPr>
              <a:spLocks noChangeShapeType="1"/>
            </p:cNvSpPr>
            <p:nvPr/>
          </p:nvSpPr>
          <p:spPr bwMode="auto">
            <a:xfrm flipH="1">
              <a:off x="2639" y="2660"/>
              <a:ext cx="415" cy="4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9954" name="Group 210"/>
          <p:cNvGrpSpPr>
            <a:grpSpLocks/>
          </p:cNvGrpSpPr>
          <p:nvPr/>
        </p:nvGrpSpPr>
        <p:grpSpPr bwMode="auto">
          <a:xfrm>
            <a:off x="2455863" y="1801813"/>
            <a:ext cx="1504950" cy="1084262"/>
            <a:chOff x="4332" y="1211"/>
            <a:chExt cx="948" cy="683"/>
          </a:xfrm>
        </p:grpSpPr>
        <p:sp>
          <p:nvSpPr>
            <p:cNvPr id="159955" name="Text Box 211"/>
            <p:cNvSpPr txBox="1">
              <a:spLocks noChangeArrowheads="1"/>
            </p:cNvSpPr>
            <p:nvPr/>
          </p:nvSpPr>
          <p:spPr bwMode="auto">
            <a:xfrm>
              <a:off x="4342" y="1211"/>
              <a:ext cx="937" cy="68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46800"/>
            <a:lstStyle/>
            <a:p>
              <a:r>
                <a:rPr lang="da-DK" altLang="da-DK" b="0" noProof="1"/>
                <a:t>vwRooms</a:t>
              </a:r>
            </a:p>
            <a:p>
              <a:endParaRPr lang="da-DK" altLang="da-DK" b="0" noProof="1"/>
            </a:p>
            <a:p>
              <a:r>
                <a:rPr lang="da-DK" altLang="da-DK" b="0" noProof="1"/>
                <a:t>vwStay</a:t>
              </a:r>
            </a:p>
          </p:txBody>
        </p:sp>
        <p:sp>
          <p:nvSpPr>
            <p:cNvPr id="159956" name="Line 212"/>
            <p:cNvSpPr>
              <a:spLocks noChangeShapeType="1"/>
            </p:cNvSpPr>
            <p:nvPr/>
          </p:nvSpPr>
          <p:spPr bwMode="auto">
            <a:xfrm>
              <a:off x="4332" y="1529"/>
              <a:ext cx="9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0" tIns="108000" rIns="144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59960" name="Group 216"/>
          <p:cNvGrpSpPr>
            <a:grpSpLocks/>
          </p:cNvGrpSpPr>
          <p:nvPr/>
        </p:nvGrpSpPr>
        <p:grpSpPr bwMode="auto">
          <a:xfrm>
            <a:off x="4170363" y="715963"/>
            <a:ext cx="4554537" cy="3514725"/>
            <a:chOff x="2627" y="451"/>
            <a:chExt cx="2869" cy="2214"/>
          </a:xfrm>
        </p:grpSpPr>
        <p:sp>
          <p:nvSpPr>
            <p:cNvPr id="159904" name="AutoShape 160"/>
            <p:cNvSpPr>
              <a:spLocks noChangeArrowheads="1"/>
            </p:cNvSpPr>
            <p:nvPr/>
          </p:nvSpPr>
          <p:spPr bwMode="auto">
            <a:xfrm>
              <a:off x="3444" y="915"/>
              <a:ext cx="2052" cy="1442"/>
            </a:xfrm>
            <a:prstGeom prst="roundRect">
              <a:avLst>
                <a:gd name="adj" fmla="val 9755"/>
              </a:avLst>
            </a:prstGeom>
            <a:solidFill>
              <a:srgbClr val="DDDDDD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 anchor="ctr"/>
            <a:lstStyle/>
            <a:p>
              <a:endParaRPr lang="da-DK"/>
            </a:p>
          </p:txBody>
        </p:sp>
        <p:sp>
          <p:nvSpPr>
            <p:cNvPr id="159907" name="Text Box 163"/>
            <p:cNvSpPr txBox="1">
              <a:spLocks noChangeArrowheads="1"/>
            </p:cNvSpPr>
            <p:nvPr/>
          </p:nvSpPr>
          <p:spPr bwMode="auto">
            <a:xfrm>
              <a:off x="4300" y="1583"/>
              <a:ext cx="914" cy="51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r>
                <a:rPr lang="en-US" altLang="da-DK" b="0"/>
                <a:t>Other</a:t>
              </a:r>
            </a:p>
            <a:p>
              <a:r>
                <a:rPr lang="en-US" altLang="da-DK" b="0"/>
                <a:t>application</a:t>
              </a:r>
            </a:p>
          </p:txBody>
        </p:sp>
        <p:sp>
          <p:nvSpPr>
            <p:cNvPr id="159934" name="Text Box 190"/>
            <p:cNvSpPr txBox="1">
              <a:spLocks noChangeArrowheads="1"/>
            </p:cNvSpPr>
            <p:nvPr/>
          </p:nvSpPr>
          <p:spPr bwMode="auto">
            <a:xfrm>
              <a:off x="2826" y="2261"/>
              <a:ext cx="57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Work</a:t>
              </a:r>
            </a:p>
            <a:p>
              <a:r>
                <a:rPr lang="da-DK" altLang="da-DK" b="0" noProof="1"/>
                <a:t>spaces</a:t>
              </a:r>
            </a:p>
          </p:txBody>
        </p:sp>
        <p:sp>
          <p:nvSpPr>
            <p:cNvPr id="159938" name="Text Box 194"/>
            <p:cNvSpPr txBox="1">
              <a:spLocks noChangeArrowheads="1"/>
            </p:cNvSpPr>
            <p:nvPr/>
          </p:nvSpPr>
          <p:spPr bwMode="auto">
            <a:xfrm>
              <a:off x="3942" y="451"/>
              <a:ext cx="90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Part-screen</a:t>
              </a:r>
            </a:p>
            <a:p>
              <a:r>
                <a:rPr lang="da-DK" altLang="da-DK" noProof="1"/>
                <a:t>workspace</a:t>
              </a:r>
            </a:p>
          </p:txBody>
        </p:sp>
        <p:sp>
          <p:nvSpPr>
            <p:cNvPr id="159940" name="Oval 196"/>
            <p:cNvSpPr>
              <a:spLocks noChangeArrowheads="1"/>
            </p:cNvSpPr>
            <p:nvPr/>
          </p:nvSpPr>
          <p:spPr bwMode="auto">
            <a:xfrm>
              <a:off x="5269" y="808"/>
              <a:ext cx="227" cy="22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r>
                <a:rPr lang="da-DK" altLang="da-DK" noProof="1"/>
                <a:t>B</a:t>
              </a:r>
            </a:p>
          </p:txBody>
        </p:sp>
        <p:sp>
          <p:nvSpPr>
            <p:cNvPr id="159947" name="Line 203"/>
            <p:cNvSpPr>
              <a:spLocks noChangeShapeType="1"/>
            </p:cNvSpPr>
            <p:nvPr/>
          </p:nvSpPr>
          <p:spPr bwMode="auto">
            <a:xfrm flipV="1">
              <a:off x="3200" y="1770"/>
              <a:ext cx="434" cy="4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9949" name="Line 205"/>
            <p:cNvSpPr>
              <a:spLocks noChangeShapeType="1"/>
            </p:cNvSpPr>
            <p:nvPr/>
          </p:nvSpPr>
          <p:spPr bwMode="auto">
            <a:xfrm flipH="1" flipV="1">
              <a:off x="2627" y="1893"/>
              <a:ext cx="343" cy="37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59957" name="Group 213"/>
            <p:cNvGrpSpPr>
              <a:grpSpLocks/>
            </p:cNvGrpSpPr>
            <p:nvPr/>
          </p:nvGrpSpPr>
          <p:grpSpPr bwMode="auto">
            <a:xfrm>
              <a:off x="3568" y="1079"/>
              <a:ext cx="948" cy="683"/>
              <a:chOff x="4332" y="1211"/>
              <a:chExt cx="948" cy="683"/>
            </a:xfrm>
          </p:grpSpPr>
          <p:sp>
            <p:nvSpPr>
              <p:cNvPr id="159958" name="Text Box 214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b="0" noProof="1"/>
                  <a:t>vwStay</a:t>
                </a:r>
              </a:p>
            </p:txBody>
          </p:sp>
          <p:sp>
            <p:nvSpPr>
              <p:cNvPr id="159959" name="Line 215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3074"/>
          <p:cNvSpPr txBox="1">
            <a:spLocks noChangeArrowheads="1"/>
          </p:cNvSpPr>
          <p:nvPr/>
        </p:nvSpPr>
        <p:spPr bwMode="auto">
          <a:xfrm>
            <a:off x="449263" y="76200"/>
            <a:ext cx="7932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7.5A  Page plan, single-page platform</a:t>
            </a:r>
          </a:p>
        </p:txBody>
      </p:sp>
      <p:sp>
        <p:nvSpPr>
          <p:cNvPr id="184323" name="Text Box 3075"/>
          <p:cNvSpPr txBox="1">
            <a:spLocks noChangeArrowheads="1"/>
          </p:cNvSpPr>
          <p:nvPr/>
        </p:nvSpPr>
        <p:spPr bwMode="auto">
          <a:xfrm>
            <a:off x="460375" y="1447800"/>
            <a:ext cx="1792288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Book</a:t>
            </a:r>
          </a:p>
          <a:p>
            <a:r>
              <a:rPr lang="da-DK" altLang="da-DK" sz="1600" noProof="1">
                <a:latin typeface="Arial" charset="0"/>
              </a:rPr>
              <a:t>Checkin</a:t>
            </a:r>
          </a:p>
          <a:p>
            <a:r>
              <a:rPr lang="da-DK" altLang="da-DK" sz="1600" noProof="1">
                <a:latin typeface="Arial" charset="0"/>
              </a:rPr>
              <a:t>Change room</a:t>
            </a:r>
          </a:p>
          <a:p>
            <a:r>
              <a:rPr lang="da-DK" altLang="da-DK" sz="1600" noProof="1">
                <a:latin typeface="Arial" charset="0"/>
              </a:rPr>
              <a:t>Checkout</a:t>
            </a:r>
          </a:p>
          <a:p>
            <a:r>
              <a:rPr lang="da-DK" altLang="da-DK" sz="1600" noProof="1">
                <a:latin typeface="Arial" charset="0"/>
              </a:rPr>
              <a:t>Record serv</a:t>
            </a:r>
            <a:r>
              <a:rPr lang="da-DK" altLang="da-DK" sz="1600">
                <a:latin typeface="Arial" charset="0"/>
              </a:rPr>
              <a:t>ices</a:t>
            </a:r>
            <a:endParaRPr lang="da-DK" altLang="da-DK" sz="1600" noProof="1">
              <a:latin typeface="Arial" charset="0"/>
            </a:endParaRPr>
          </a:p>
          <a:p>
            <a:endParaRPr lang="da-DK" altLang="da-DK" sz="1600" b="0" noProof="1">
              <a:latin typeface="Arial" charset="0"/>
            </a:endParaRPr>
          </a:p>
        </p:txBody>
      </p:sp>
      <p:grpSp>
        <p:nvGrpSpPr>
          <p:cNvPr id="184368" name="Group 3120"/>
          <p:cNvGrpSpPr>
            <a:grpSpLocks/>
          </p:cNvGrpSpPr>
          <p:nvPr/>
        </p:nvGrpSpPr>
        <p:grpSpPr bwMode="auto">
          <a:xfrm>
            <a:off x="460375" y="4875213"/>
            <a:ext cx="3297238" cy="1393825"/>
            <a:chOff x="290" y="3071"/>
            <a:chExt cx="2077" cy="878"/>
          </a:xfrm>
        </p:grpSpPr>
        <p:sp>
          <p:nvSpPr>
            <p:cNvPr id="184324" name="Text Box 3076"/>
            <p:cNvSpPr txBox="1">
              <a:spLocks noChangeArrowheads="1"/>
            </p:cNvSpPr>
            <p:nvPr/>
          </p:nvSpPr>
          <p:spPr bwMode="auto">
            <a:xfrm>
              <a:off x="290" y="3328"/>
              <a:ext cx="685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Record </a:t>
              </a:r>
            </a:p>
            <a:p>
              <a:pPr algn="l"/>
              <a:r>
                <a:rPr lang="da-DK" altLang="da-DK" sz="1600" noProof="1"/>
                <a:t>breakfast</a:t>
              </a:r>
            </a:p>
          </p:txBody>
        </p:sp>
        <p:grpSp>
          <p:nvGrpSpPr>
            <p:cNvPr id="184364" name="Group 3116"/>
            <p:cNvGrpSpPr>
              <a:grpSpLocks/>
            </p:cNvGrpSpPr>
            <p:nvPr/>
          </p:nvGrpSpPr>
          <p:grpSpPr bwMode="auto">
            <a:xfrm>
              <a:off x="1419" y="3071"/>
              <a:ext cx="948" cy="878"/>
              <a:chOff x="1419" y="3071"/>
              <a:chExt cx="948" cy="878"/>
            </a:xfrm>
          </p:grpSpPr>
          <p:sp>
            <p:nvSpPr>
              <p:cNvPr id="184336" name="Text Box 3088"/>
              <p:cNvSpPr txBox="1">
                <a:spLocks noChangeArrowheads="1"/>
              </p:cNvSpPr>
              <p:nvPr/>
            </p:nvSpPr>
            <p:spPr bwMode="auto">
              <a:xfrm>
                <a:off x="1419" y="3244"/>
                <a:ext cx="948" cy="705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vwBreakfast</a:t>
                </a:r>
                <a:endParaRPr lang="da-DK" altLang="da-DK" noProof="1"/>
              </a:p>
            </p:txBody>
          </p:sp>
          <p:sp>
            <p:nvSpPr>
              <p:cNvPr id="184338" name="Text Box 3090"/>
              <p:cNvSpPr txBox="1">
                <a:spLocks noChangeArrowheads="1"/>
              </p:cNvSpPr>
              <p:nvPr/>
            </p:nvSpPr>
            <p:spPr bwMode="auto">
              <a:xfrm>
                <a:off x="1560" y="3071"/>
                <a:ext cx="707" cy="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>
                <a:spAutoFit/>
              </a:bodyPr>
              <a:lstStyle/>
              <a:p>
                <a:r>
                  <a:rPr lang="da-DK" altLang="da-DK" sz="1600" noProof="1"/>
                  <a:t>pBreakfast</a:t>
                </a:r>
              </a:p>
            </p:txBody>
          </p:sp>
        </p:grpSp>
      </p:grpSp>
      <p:sp>
        <p:nvSpPr>
          <p:cNvPr id="184348" name="Text Box 3100"/>
          <p:cNvSpPr txBox="1">
            <a:spLocks noChangeArrowheads="1"/>
          </p:cNvSpPr>
          <p:nvPr/>
        </p:nvSpPr>
        <p:spPr bwMode="auto">
          <a:xfrm>
            <a:off x="449263" y="696913"/>
            <a:ext cx="1046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 noProof="1"/>
              <a:t>Tasks</a:t>
            </a:r>
          </a:p>
        </p:txBody>
      </p:sp>
      <p:sp>
        <p:nvSpPr>
          <p:cNvPr id="184349" name="Text Box 3101"/>
          <p:cNvSpPr txBox="1">
            <a:spLocks noChangeArrowheads="1"/>
          </p:cNvSpPr>
          <p:nvPr/>
        </p:nvSpPr>
        <p:spPr bwMode="auto">
          <a:xfrm>
            <a:off x="2474913" y="696913"/>
            <a:ext cx="107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sz="2400" noProof="1"/>
              <a:t>Pages</a:t>
            </a:r>
          </a:p>
        </p:txBody>
      </p:sp>
      <p:sp>
        <p:nvSpPr>
          <p:cNvPr id="184350" name="Line 3102"/>
          <p:cNvSpPr>
            <a:spLocks noChangeShapeType="1"/>
          </p:cNvSpPr>
          <p:nvPr/>
        </p:nvSpPr>
        <p:spPr bwMode="auto">
          <a:xfrm>
            <a:off x="3922713" y="2078038"/>
            <a:ext cx="11318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84365" name="Group 3117"/>
          <p:cNvGrpSpPr>
            <a:grpSpLocks/>
          </p:cNvGrpSpPr>
          <p:nvPr/>
        </p:nvGrpSpPr>
        <p:grpSpPr bwMode="auto">
          <a:xfrm>
            <a:off x="5211763" y="1255713"/>
            <a:ext cx="1504950" cy="1363662"/>
            <a:chOff x="3283" y="791"/>
            <a:chExt cx="948" cy="859"/>
          </a:xfrm>
        </p:grpSpPr>
        <p:sp>
          <p:nvSpPr>
            <p:cNvPr id="184343" name="Text Box 3095"/>
            <p:cNvSpPr txBox="1">
              <a:spLocks noChangeArrowheads="1"/>
            </p:cNvSpPr>
            <p:nvPr/>
          </p:nvSpPr>
          <p:spPr bwMode="auto">
            <a:xfrm>
              <a:off x="3572" y="791"/>
              <a:ext cx="394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/>
                <a:t>pStay</a:t>
              </a:r>
            </a:p>
          </p:txBody>
        </p:sp>
        <p:grpSp>
          <p:nvGrpSpPr>
            <p:cNvPr id="184354" name="Group 3106"/>
            <p:cNvGrpSpPr>
              <a:grpSpLocks/>
            </p:cNvGrpSpPr>
            <p:nvPr/>
          </p:nvGrpSpPr>
          <p:grpSpPr bwMode="auto">
            <a:xfrm>
              <a:off x="3283" y="967"/>
              <a:ext cx="948" cy="683"/>
              <a:chOff x="4332" y="1211"/>
              <a:chExt cx="948" cy="683"/>
            </a:xfrm>
          </p:grpSpPr>
          <p:sp>
            <p:nvSpPr>
              <p:cNvPr id="184352" name="Text Box 3104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b="0" noProof="1"/>
                  <a:t>vwStay</a:t>
                </a:r>
              </a:p>
            </p:txBody>
          </p:sp>
          <p:sp>
            <p:nvSpPr>
              <p:cNvPr id="184353" name="Line 3105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184363" name="Group 3115"/>
          <p:cNvGrpSpPr>
            <a:grpSpLocks/>
          </p:cNvGrpSpPr>
          <p:nvPr/>
        </p:nvGrpSpPr>
        <p:grpSpPr bwMode="auto">
          <a:xfrm>
            <a:off x="2252663" y="1241425"/>
            <a:ext cx="1504950" cy="1376363"/>
            <a:chOff x="1419" y="782"/>
            <a:chExt cx="948" cy="867"/>
          </a:xfrm>
        </p:grpSpPr>
        <p:sp>
          <p:nvSpPr>
            <p:cNvPr id="184330" name="Text Box 3082"/>
            <p:cNvSpPr txBox="1">
              <a:spLocks noChangeArrowheads="1"/>
            </p:cNvSpPr>
            <p:nvPr/>
          </p:nvSpPr>
          <p:spPr bwMode="auto">
            <a:xfrm>
              <a:off x="1596" y="782"/>
              <a:ext cx="55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/>
                <a:t>pSearch</a:t>
              </a:r>
            </a:p>
          </p:txBody>
        </p:sp>
        <p:grpSp>
          <p:nvGrpSpPr>
            <p:cNvPr id="184355" name="Group 3107"/>
            <p:cNvGrpSpPr>
              <a:grpSpLocks/>
            </p:cNvGrpSpPr>
            <p:nvPr/>
          </p:nvGrpSpPr>
          <p:grpSpPr bwMode="auto">
            <a:xfrm>
              <a:off x="1419" y="966"/>
              <a:ext cx="948" cy="683"/>
              <a:chOff x="4332" y="1211"/>
              <a:chExt cx="948" cy="683"/>
            </a:xfrm>
          </p:grpSpPr>
          <p:sp>
            <p:nvSpPr>
              <p:cNvPr id="184356" name="Text Box 3108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b="0" noProof="1"/>
                  <a:t>vwFindGuest</a:t>
                </a:r>
              </a:p>
            </p:txBody>
          </p:sp>
          <p:sp>
            <p:nvSpPr>
              <p:cNvPr id="184357" name="Line 3109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  <p:grpSp>
        <p:nvGrpSpPr>
          <p:cNvPr id="184367" name="Group 3119"/>
          <p:cNvGrpSpPr>
            <a:grpSpLocks/>
          </p:cNvGrpSpPr>
          <p:nvPr/>
        </p:nvGrpSpPr>
        <p:grpSpPr bwMode="auto">
          <a:xfrm>
            <a:off x="460375" y="2924175"/>
            <a:ext cx="6269038" cy="1725613"/>
            <a:chOff x="290" y="1842"/>
            <a:chExt cx="3949" cy="1087"/>
          </a:xfrm>
        </p:grpSpPr>
        <p:sp>
          <p:nvSpPr>
            <p:cNvPr id="184325" name="Text Box 3077"/>
            <p:cNvSpPr txBox="1">
              <a:spLocks noChangeArrowheads="1"/>
            </p:cNvSpPr>
            <p:nvPr/>
          </p:nvSpPr>
          <p:spPr bwMode="auto">
            <a:xfrm>
              <a:off x="290" y="2474"/>
              <a:ext cx="91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Price change</a:t>
              </a:r>
            </a:p>
          </p:txBody>
        </p:sp>
        <p:grpSp>
          <p:nvGrpSpPr>
            <p:cNvPr id="184366" name="Group 3118"/>
            <p:cNvGrpSpPr>
              <a:grpSpLocks/>
            </p:cNvGrpSpPr>
            <p:nvPr/>
          </p:nvGrpSpPr>
          <p:grpSpPr bwMode="auto">
            <a:xfrm>
              <a:off x="3291" y="2062"/>
              <a:ext cx="948" cy="867"/>
              <a:chOff x="3291" y="2062"/>
              <a:chExt cx="948" cy="867"/>
            </a:xfrm>
          </p:grpSpPr>
          <p:sp>
            <p:nvSpPr>
              <p:cNvPr id="184332" name="Text Box 3084"/>
              <p:cNvSpPr txBox="1">
                <a:spLocks noChangeArrowheads="1"/>
              </p:cNvSpPr>
              <p:nvPr/>
            </p:nvSpPr>
            <p:spPr bwMode="auto">
              <a:xfrm>
                <a:off x="3291" y="2230"/>
                <a:ext cx="948" cy="699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vwServiceList</a:t>
                </a:r>
                <a:endParaRPr lang="da-DK" altLang="da-DK" noProof="1"/>
              </a:p>
            </p:txBody>
          </p:sp>
          <p:sp>
            <p:nvSpPr>
              <p:cNvPr id="184334" name="Text Box 3086"/>
              <p:cNvSpPr txBox="1">
                <a:spLocks noChangeArrowheads="1"/>
              </p:cNvSpPr>
              <p:nvPr/>
            </p:nvSpPr>
            <p:spPr bwMode="auto">
              <a:xfrm>
                <a:off x="3354" y="2062"/>
                <a:ext cx="807" cy="1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18000">
                <a:spAutoFit/>
              </a:bodyPr>
              <a:lstStyle/>
              <a:p>
                <a:r>
                  <a:rPr lang="da-DK" altLang="da-DK" sz="1600" noProof="1"/>
                  <a:t>pServiceList</a:t>
                </a:r>
              </a:p>
            </p:txBody>
          </p:sp>
        </p:grpSp>
        <p:sp>
          <p:nvSpPr>
            <p:cNvPr id="184347" name="Text Box 3099"/>
            <p:cNvSpPr txBox="1">
              <a:spLocks noChangeArrowheads="1"/>
            </p:cNvSpPr>
            <p:nvPr/>
          </p:nvSpPr>
          <p:spPr bwMode="auto">
            <a:xfrm>
              <a:off x="1584" y="2074"/>
              <a:ext cx="550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18000" rIns="36000" bIns="18000">
              <a:spAutoFit/>
            </a:bodyPr>
            <a:lstStyle/>
            <a:p>
              <a:r>
                <a:rPr lang="da-DK" altLang="da-DK" sz="1600" noProof="1">
                  <a:solidFill>
                    <a:schemeClr val="bg2"/>
                  </a:solidFill>
                </a:rPr>
                <a:t>pSearch</a:t>
              </a:r>
            </a:p>
          </p:txBody>
        </p:sp>
        <p:grpSp>
          <p:nvGrpSpPr>
            <p:cNvPr id="184358" name="Group 3110"/>
            <p:cNvGrpSpPr>
              <a:grpSpLocks/>
            </p:cNvGrpSpPr>
            <p:nvPr/>
          </p:nvGrpSpPr>
          <p:grpSpPr bwMode="auto">
            <a:xfrm>
              <a:off x="1419" y="2246"/>
              <a:ext cx="948" cy="683"/>
              <a:chOff x="4332" y="1211"/>
              <a:chExt cx="948" cy="683"/>
            </a:xfrm>
          </p:grpSpPr>
          <p:sp>
            <p:nvSpPr>
              <p:cNvPr id="184359" name="Text Box 3111"/>
              <p:cNvSpPr txBox="1">
                <a:spLocks noChangeArrowheads="1"/>
              </p:cNvSpPr>
              <p:nvPr/>
            </p:nvSpPr>
            <p:spPr bwMode="auto">
              <a:xfrm>
                <a:off x="4342" y="1211"/>
                <a:ext cx="937" cy="683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18000" rIns="36000" bIns="46800"/>
              <a:lstStyle/>
              <a:p>
                <a:r>
                  <a:rPr lang="da-DK" altLang="da-DK" b="0" noProof="1"/>
                  <a:t>vwRooms</a:t>
                </a:r>
              </a:p>
              <a:p>
                <a:endParaRPr lang="da-DK" altLang="da-DK" b="0" noProof="1"/>
              </a:p>
              <a:p>
                <a:r>
                  <a:rPr lang="da-DK" altLang="da-DK" sz="1600" b="0" noProof="1"/>
                  <a:t>(vwFindGuest)</a:t>
                </a:r>
                <a:endParaRPr lang="da-DK" altLang="da-DK" b="0" noProof="1"/>
              </a:p>
            </p:txBody>
          </p:sp>
          <p:sp>
            <p:nvSpPr>
              <p:cNvPr id="184360" name="Line 3112"/>
              <p:cNvSpPr>
                <a:spLocks noChangeShapeType="1"/>
              </p:cNvSpPr>
              <p:nvPr/>
            </p:nvSpPr>
            <p:spPr bwMode="auto">
              <a:xfrm>
                <a:off x="4332" y="1529"/>
                <a:ext cx="9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144000" tIns="108000" rIns="144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4361" name="AutoShape 3113"/>
            <p:cNvSpPr>
              <a:spLocks noChangeArrowheads="1"/>
            </p:cNvSpPr>
            <p:nvPr/>
          </p:nvSpPr>
          <p:spPr bwMode="auto">
            <a:xfrm>
              <a:off x="2116" y="1842"/>
              <a:ext cx="868" cy="244"/>
            </a:xfrm>
            <a:prstGeom prst="wedgeRoundRectCallout">
              <a:avLst>
                <a:gd name="adj1" fmla="val -34560"/>
                <a:gd name="adj2" fmla="val 135657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da-DK" altLang="da-DK" sz="1600" noProof="1"/>
                <a:t>Same</a:t>
              </a:r>
            </a:p>
          </p:txBody>
        </p:sp>
        <p:sp>
          <p:nvSpPr>
            <p:cNvPr id="184362" name="AutoShape 3114"/>
            <p:cNvSpPr>
              <a:spLocks noChangeArrowheads="1"/>
            </p:cNvSpPr>
            <p:nvPr/>
          </p:nvSpPr>
          <p:spPr bwMode="auto">
            <a:xfrm>
              <a:off x="2121" y="1842"/>
              <a:ext cx="863" cy="244"/>
            </a:xfrm>
            <a:prstGeom prst="wedgeRoundRectCallout">
              <a:avLst>
                <a:gd name="adj1" fmla="val -53444"/>
                <a:gd name="adj2" fmla="val -159426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da-DK" altLang="da-DK" sz="1600" noProof="1"/>
                <a:t>Same page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11040</TotalTime>
  <Words>704</Words>
  <Application>Microsoft Office PowerPoint</Application>
  <PresentationFormat>On-screen Show (4:3)</PresentationFormat>
  <Paragraphs>383</Paragraphs>
  <Slides>17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Times New Roman</vt:lpstr>
      <vt:lpstr>Arial</vt:lpstr>
      <vt:lpstr>Monotype Sorts</vt:lpstr>
      <vt:lpstr>Blank Presentation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185</cp:revision>
  <cp:lastPrinted>2004-03-25T22:40:29Z</cp:lastPrinted>
  <dcterms:created xsi:type="dcterms:W3CDTF">1998-09-07T20:07:06Z</dcterms:created>
  <dcterms:modified xsi:type="dcterms:W3CDTF">2016-01-10T14:21:01Z</dcterms:modified>
</cp:coreProperties>
</file>