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1" r:id="rId2"/>
    <p:sldId id="262" r:id="rId3"/>
    <p:sldId id="272" r:id="rId4"/>
    <p:sldId id="274" r:id="rId5"/>
    <p:sldId id="266" r:id="rId6"/>
    <p:sldId id="269" r:id="rId7"/>
    <p:sldId id="270" r:id="rId8"/>
    <p:sldId id="265" r:id="rId9"/>
  </p:sldIdLst>
  <p:sldSz cx="9144000" cy="6858000" type="screen4x3"/>
  <p:notesSz cx="6729413" cy="98679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9900"/>
    <a:srgbClr val="0000FF"/>
    <a:srgbClr val="FFFF00"/>
    <a:srgbClr val="969696"/>
    <a:srgbClr val="DDDDDD"/>
    <a:srgbClr val="4D4D4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798" y="-486"/>
      </p:cViewPr>
      <p:guideLst>
        <p:guide orient="horz" pos="402"/>
        <p:guide pos="568"/>
        <p:guide pos="2096"/>
        <p:guide pos="39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50" d="100"/>
          <a:sy n="50" d="100"/>
        </p:scale>
        <p:origin x="-1842" y="-72"/>
      </p:cViewPr>
      <p:guideLst>
        <p:guide orient="horz" pos="3108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t" anchorCtr="0" compatLnSpc="1">
            <a:prstTxWarp prst="textNoShape">
              <a:avLst/>
            </a:prstTxWarp>
            <a:spAutoFit/>
          </a:bodyPr>
          <a:lstStyle>
            <a:lvl1pPr algn="l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886450" y="0"/>
            <a:ext cx="842963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t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12313"/>
            <a:ext cx="60642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b" anchorCtr="0" compatLnSpc="1">
            <a:prstTxWarp prst="textNoShape">
              <a:avLst/>
            </a:prstTxWarp>
            <a:spAutoFit/>
          </a:bodyPr>
          <a:lstStyle>
            <a:lvl1pPr algn="l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470650" y="9612313"/>
            <a:ext cx="258763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b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fld id="{A9229969-1414-40FF-B872-15951367D6B4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0158182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>
            <a:lvl1pPr algn="l" defTabSz="906463">
              <a:defRPr sz="1200" b="0" noProof="1"/>
            </a:lvl1pPr>
          </a:lstStyle>
          <a:p>
            <a:endParaRPr lang="da-DK" altLang="da-DK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1588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r>
              <a:rPr lang="en-US" altLang="da-DK"/>
              <a:t>Slide </a:t>
            </a:r>
            <a:fld id="{0138A516-31D2-4D84-BE43-433B4FDACCB0}" type="slidenum">
              <a:rPr lang="en-US" altLang="da-DK"/>
              <a:pPr/>
              <a:t>‹#›</a:t>
            </a:fld>
            <a:endParaRPr lang="en-US" altLang="da-DK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-38100" y="817563"/>
            <a:ext cx="6807200" cy="510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7894638"/>
            <a:ext cx="4932363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b" anchorCtr="0" compatLnSpc="1">
            <a:prstTxWarp prst="textNoShape">
              <a:avLst/>
            </a:prstTxWarp>
          </a:bodyPr>
          <a:lstStyle>
            <a:lvl1pPr algn="l" defTabSz="906463">
              <a:defRPr sz="1200" b="0"/>
            </a:lvl1pPr>
          </a:lstStyle>
          <a:p>
            <a:endParaRPr lang="en-US" altLang="da-DK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1588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fld id="{7C07DBD3-51CC-458A-8030-7BD41C56AEE5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67257852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A8D7FE3E-E3FE-42D2-A33A-4C85ED94F1DE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8D0716-BEBE-458C-B779-BD86CDDA90E7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1761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9315C16-ED0C-4526-B373-3778BB60C217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B8876A-C726-4804-A8C2-587FC27D96DE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152578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1001713" y="817563"/>
            <a:ext cx="4799012" cy="3598862"/>
          </a:xfrm>
          <a:ln/>
        </p:spPr>
      </p:sp>
      <p:sp>
        <p:nvSpPr>
          <p:cNvPr id="15257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AF374422-4F45-444D-86F3-19FF457D48EB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C13C93-0871-4BEB-9B6C-8F3D4A4A3FE9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17817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771650" y="847725"/>
            <a:ext cx="3416300" cy="2562225"/>
          </a:xfrm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7893050"/>
            <a:ext cx="4932363" cy="1233488"/>
          </a:xfrm>
        </p:spPr>
        <p:txBody>
          <a:bodyPr lIns="91696" tIns="45848" rIns="91696" bIns="45848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FB062EEF-3FCE-4910-99F5-6144DCA71C53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9A7815-DD18-4CC2-BCDB-F42099D1C6B5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18329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771650" y="847725"/>
            <a:ext cx="3416300" cy="2562225"/>
          </a:xfrm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7893050"/>
            <a:ext cx="4932363" cy="1233488"/>
          </a:xfrm>
        </p:spPr>
        <p:txBody>
          <a:bodyPr lIns="91696" tIns="45848" rIns="91696" bIns="45848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FC4E8917-7E7C-45C0-8A10-5353BE401782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A4B6F6-1622-4A26-927D-CAC16A2726B7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1628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1713" y="817563"/>
            <a:ext cx="4799012" cy="3598862"/>
          </a:xfrm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A352488B-8C71-4A7E-9C63-532C8E8002A1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179BDB-DDA1-4126-92C7-2031AA185106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169986" name="Rectangle 3074"/>
          <p:cNvSpPr>
            <a:spLocks noChangeArrowheads="1" noTextEdit="1"/>
          </p:cNvSpPr>
          <p:nvPr>
            <p:ph type="sldImg"/>
          </p:nvPr>
        </p:nvSpPr>
        <p:spPr>
          <a:xfrm>
            <a:off x="1001713" y="817563"/>
            <a:ext cx="4799012" cy="3598862"/>
          </a:xfrm>
          <a:ln/>
        </p:spPr>
      </p:sp>
      <p:sp>
        <p:nvSpPr>
          <p:cNvPr id="169987" name="Rectangle 307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EE33B094-4C85-4177-8A04-5A0A3CF5FC32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F32788-4451-4602-9182-672C7830E471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172034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1001713" y="817563"/>
            <a:ext cx="4799012" cy="3598862"/>
          </a:xfrm>
          <a:ln/>
        </p:spPr>
      </p:sp>
      <p:sp>
        <p:nvSpPr>
          <p:cNvPr id="1720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9C4E8DF4-07EB-4D25-B55C-3682187C37DF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8B8B8-D77C-4C76-9DEB-89A847C494CD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159746" name="Rectangle 2050"/>
          <p:cNvSpPr>
            <a:spLocks noChangeArrowheads="1" noTextEdit="1"/>
          </p:cNvSpPr>
          <p:nvPr>
            <p:ph type="sldImg"/>
          </p:nvPr>
        </p:nvSpPr>
        <p:spPr>
          <a:xfrm>
            <a:off x="1001713" y="817563"/>
            <a:ext cx="4799012" cy="3598862"/>
          </a:xfrm>
          <a:ln/>
        </p:spPr>
      </p:sp>
      <p:sp>
        <p:nvSpPr>
          <p:cNvPr id="159747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80AF5-EB4F-450E-86DA-851ECDC7D700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728547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607BBB-4EFA-406B-823F-B56F9E01AEC2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631384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3FB3F5-7611-4739-BF6D-5B6EEAB47C6D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864701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5D6E5-AEC9-49D8-AFF3-F672D7B0D728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522095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DEE7FD-5E04-440F-BEB9-DC6B2A30A9B0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588651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00507F-3F09-49B5-9D26-7E9B1AF7D370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23050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4058BB-4335-4636-BC7D-469A8C21BE23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123667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14FB7-8460-4AD0-A743-05032798FDBC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94106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C3A19-B6F3-40D6-BD3D-09AB2E577C15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207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1A38C-4B75-41E1-925E-F899D459F4A4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07168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63C27-6306-403A-B6E2-F7F3BB964A03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01661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73378EB4-8FA5-4A99-B661-84A55BAF8EA7}" type="slidenum">
              <a:rPr lang="en-US" altLang="da-DK"/>
              <a:pPr/>
              <a:t>‹#›</a:t>
            </a:fld>
            <a:endParaRPr lang="en-US" alt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Text Box 3"/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da-DK"/>
              <a:t>Slides for</a:t>
            </a:r>
          </a:p>
          <a:p>
            <a:r>
              <a:rPr lang="en-US" altLang="da-DK" sz="3600"/>
              <a:t>User interface design </a:t>
            </a:r>
          </a:p>
          <a:p>
            <a:r>
              <a:rPr lang="en-US" altLang="da-DK"/>
              <a:t>A software engineering perspective</a:t>
            </a:r>
          </a:p>
          <a:p>
            <a:r>
              <a:rPr lang="en-US" altLang="da-DK"/>
              <a:t>Soren Lauesen</a:t>
            </a:r>
          </a:p>
          <a:p>
            <a:endParaRPr lang="en-US" altLang="da-DK"/>
          </a:p>
          <a:p>
            <a:r>
              <a:rPr lang="en-US" altLang="da-DK" sz="2400"/>
              <a:t>9. Reflections on user interface design</a:t>
            </a:r>
            <a:endParaRPr lang="da-DK" altLang="da-DK" sz="2400"/>
          </a:p>
          <a:p>
            <a:endParaRPr lang="en-US" altLang="da-DK"/>
          </a:p>
          <a:p>
            <a:r>
              <a:rPr lang="da-DK" altLang="da-DK"/>
              <a:t>August </a:t>
            </a:r>
            <a:r>
              <a:rPr lang="en-US" altLang="da-DK"/>
              <a:t>200</a:t>
            </a:r>
            <a:r>
              <a:rPr lang="da-DK" altLang="da-DK"/>
              <a:t>6</a:t>
            </a:r>
            <a:endParaRPr lang="en-US" altLang="da-DK"/>
          </a:p>
          <a:p>
            <a:endParaRPr lang="en-US" altLang="da-DK"/>
          </a:p>
          <a:p>
            <a:r>
              <a:rPr lang="en-US" altLang="da-DK" sz="1400" b="0" noProof="1"/>
              <a:t>© 200</a:t>
            </a:r>
            <a:r>
              <a:rPr lang="da-DK" altLang="da-DK" sz="1400" b="0"/>
              <a:t>5</a:t>
            </a:r>
            <a:r>
              <a:rPr lang="da-DK" altLang="da-DK" sz="1400" b="0" noProof="1"/>
              <a:t>, Pearson Education retains the copyright to the slides, but allows restricted copying for teaching purposes only. It is a condition that the source and copyright notice is preserved on all the material.</a:t>
            </a:r>
            <a:r>
              <a:rPr lang="da-DK" altLang="da-DK" sz="1400" b="0" noProof="1">
                <a:latin typeface="Times New Roman" pitchFamily="18" charset="0"/>
              </a:rPr>
              <a:t> </a:t>
            </a:r>
            <a:endParaRPr lang="da-DK" alt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9.1  The Virtual Window method</a:t>
            </a:r>
          </a:p>
        </p:txBody>
      </p:sp>
      <p:sp>
        <p:nvSpPr>
          <p:cNvPr id="151555" name="Oval 3"/>
          <p:cNvSpPr>
            <a:spLocks noChangeArrowheads="1"/>
          </p:cNvSpPr>
          <p:nvPr/>
        </p:nvSpPr>
        <p:spPr bwMode="auto">
          <a:xfrm>
            <a:off x="6480175" y="6018213"/>
            <a:ext cx="1333500" cy="500062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36000"/>
          <a:lstStyle/>
          <a:p>
            <a:r>
              <a:rPr lang="en-US" altLang="da-DK"/>
              <a:t>Test</a:t>
            </a:r>
            <a:endParaRPr lang="en-US" altLang="da-DK" b="0"/>
          </a:p>
        </p:txBody>
      </p:sp>
      <p:sp>
        <p:nvSpPr>
          <p:cNvPr id="151557" name="Oval 5"/>
          <p:cNvSpPr>
            <a:spLocks noChangeArrowheads="1"/>
          </p:cNvSpPr>
          <p:nvPr/>
        </p:nvSpPr>
        <p:spPr bwMode="auto">
          <a:xfrm>
            <a:off x="2770188" y="1709738"/>
            <a:ext cx="2311400" cy="80645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da-DK"/>
              <a:t>Virtual window</a:t>
            </a:r>
          </a:p>
          <a:p>
            <a:r>
              <a:rPr lang="en-US" altLang="da-DK"/>
              <a:t>design</a:t>
            </a:r>
            <a:endParaRPr lang="en-US" altLang="da-DK" b="0"/>
          </a:p>
        </p:txBody>
      </p:sp>
      <p:sp>
        <p:nvSpPr>
          <p:cNvPr id="151558" name="Oval 6"/>
          <p:cNvSpPr>
            <a:spLocks noChangeArrowheads="1"/>
          </p:cNvSpPr>
          <p:nvPr/>
        </p:nvSpPr>
        <p:spPr bwMode="auto">
          <a:xfrm>
            <a:off x="5719763" y="5067300"/>
            <a:ext cx="1368425" cy="50006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36000"/>
          <a:lstStyle/>
          <a:p>
            <a:r>
              <a:rPr lang="en-US" altLang="da-DK"/>
              <a:t>Program</a:t>
            </a:r>
            <a:endParaRPr lang="en-US" altLang="da-DK" b="0"/>
          </a:p>
        </p:txBody>
      </p:sp>
      <p:sp>
        <p:nvSpPr>
          <p:cNvPr id="151560" name="Oval 8"/>
          <p:cNvSpPr>
            <a:spLocks noChangeArrowheads="1"/>
          </p:cNvSpPr>
          <p:nvPr/>
        </p:nvSpPr>
        <p:spPr bwMode="auto">
          <a:xfrm>
            <a:off x="1712913" y="785813"/>
            <a:ext cx="2590800" cy="500062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36000"/>
          <a:lstStyle/>
          <a:p>
            <a:pPr algn="l">
              <a:spcBef>
                <a:spcPct val="50000"/>
              </a:spcBef>
            </a:pPr>
            <a:r>
              <a:rPr lang="en-US" altLang="da-DK"/>
              <a:t>Domain analysis</a:t>
            </a:r>
          </a:p>
        </p:txBody>
      </p:sp>
      <p:sp>
        <p:nvSpPr>
          <p:cNvPr id="151561" name="Oval 9"/>
          <p:cNvSpPr>
            <a:spLocks noChangeArrowheads="1"/>
          </p:cNvSpPr>
          <p:nvPr/>
        </p:nvSpPr>
        <p:spPr bwMode="auto">
          <a:xfrm>
            <a:off x="3930650" y="2832100"/>
            <a:ext cx="1817688" cy="8159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r>
              <a:rPr lang="en-US" altLang="da-DK"/>
              <a:t>Function</a:t>
            </a:r>
          </a:p>
          <a:p>
            <a:r>
              <a:rPr lang="en-US" altLang="da-DK"/>
              <a:t>design</a:t>
            </a:r>
            <a:endParaRPr lang="en-US" altLang="da-DK" b="0"/>
          </a:p>
        </p:txBody>
      </p:sp>
      <p:sp>
        <p:nvSpPr>
          <p:cNvPr id="151562" name="Oval 10"/>
          <p:cNvSpPr>
            <a:spLocks noChangeArrowheads="1"/>
          </p:cNvSpPr>
          <p:nvPr/>
        </p:nvSpPr>
        <p:spPr bwMode="auto">
          <a:xfrm>
            <a:off x="4421188" y="3998913"/>
            <a:ext cx="2006600" cy="80645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da-DK"/>
              <a:t>Prototype +</a:t>
            </a:r>
          </a:p>
          <a:p>
            <a:r>
              <a:rPr lang="en-US" altLang="da-DK"/>
              <a:t>usability test</a:t>
            </a:r>
            <a:endParaRPr lang="en-US" altLang="da-DK" b="0"/>
          </a:p>
        </p:txBody>
      </p:sp>
      <p:cxnSp>
        <p:nvCxnSpPr>
          <p:cNvPr id="151576" name="AutoShape 24"/>
          <p:cNvCxnSpPr>
            <a:cxnSpLocks noChangeShapeType="1"/>
            <a:stCxn id="151562" idx="2"/>
            <a:endCxn id="151562" idx="1"/>
          </p:cNvCxnSpPr>
          <p:nvPr/>
        </p:nvCxnSpPr>
        <p:spPr bwMode="auto">
          <a:xfrm rot="10800000" flipH="1">
            <a:off x="4406900" y="4102100"/>
            <a:ext cx="307975" cy="300038"/>
          </a:xfrm>
          <a:prstGeom prst="curvedConnector4">
            <a:avLst>
              <a:gd name="adj1" fmla="val -69588"/>
              <a:gd name="adj2" fmla="val 210583"/>
            </a:avLst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1577" name="AutoShape 25"/>
          <p:cNvCxnSpPr>
            <a:cxnSpLocks noChangeShapeType="1"/>
            <a:stCxn id="151562" idx="2"/>
          </p:cNvCxnSpPr>
          <p:nvPr/>
        </p:nvCxnSpPr>
        <p:spPr bwMode="auto">
          <a:xfrm rot="10800000">
            <a:off x="3530600" y="3038475"/>
            <a:ext cx="876300" cy="1363663"/>
          </a:xfrm>
          <a:prstGeom prst="curvedConnector2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51588" name="Group 36"/>
          <p:cNvGrpSpPr>
            <a:grpSpLocks/>
          </p:cNvGrpSpPr>
          <p:nvPr/>
        </p:nvGrpSpPr>
        <p:grpSpPr bwMode="auto">
          <a:xfrm>
            <a:off x="487363" y="795338"/>
            <a:ext cx="1770062" cy="1069975"/>
            <a:chOff x="307" y="501"/>
            <a:chExt cx="1115" cy="674"/>
          </a:xfrm>
        </p:grpSpPr>
        <p:sp>
          <p:nvSpPr>
            <p:cNvPr id="151571" name="Text Box 19"/>
            <p:cNvSpPr txBox="1">
              <a:spLocks noChangeArrowheads="1"/>
            </p:cNvSpPr>
            <p:nvPr/>
          </p:nvSpPr>
          <p:spPr bwMode="auto">
            <a:xfrm>
              <a:off x="307" y="501"/>
              <a:ext cx="1111" cy="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sz="1600" noProof="1"/>
                <a:t>Interview</a:t>
              </a:r>
            </a:p>
            <a:p>
              <a:pPr algn="l"/>
              <a:r>
                <a:rPr lang="da-DK" altLang="da-DK" sz="1600" noProof="1"/>
                <a:t>Observation</a:t>
              </a:r>
            </a:p>
            <a:p>
              <a:pPr algn="l"/>
              <a:r>
                <a:rPr lang="da-DK" altLang="da-DK" sz="1600" noProof="1"/>
                <a:t>Doc study</a:t>
              </a:r>
            </a:p>
            <a:p>
              <a:pPr algn="l"/>
              <a:r>
                <a:rPr lang="da-DK" altLang="da-DK" sz="1600" noProof="1"/>
                <a:t>Usability factors</a:t>
              </a:r>
              <a:endParaRPr lang="da-DK" altLang="da-DK" noProof="1"/>
            </a:p>
          </p:txBody>
        </p:sp>
        <p:sp>
          <p:nvSpPr>
            <p:cNvPr id="151578" name="Line 26"/>
            <p:cNvSpPr>
              <a:spLocks noChangeShapeType="1"/>
            </p:cNvSpPr>
            <p:nvPr/>
          </p:nvSpPr>
          <p:spPr bwMode="auto">
            <a:xfrm flipH="1">
              <a:off x="1104" y="732"/>
              <a:ext cx="318" cy="2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51589" name="Group 37"/>
          <p:cNvGrpSpPr>
            <a:grpSpLocks/>
          </p:cNvGrpSpPr>
          <p:nvPr/>
        </p:nvGrpSpPr>
        <p:grpSpPr bwMode="auto">
          <a:xfrm>
            <a:off x="665163" y="2024063"/>
            <a:ext cx="2411412" cy="1314450"/>
            <a:chOff x="419" y="1275"/>
            <a:chExt cx="1519" cy="828"/>
          </a:xfrm>
        </p:grpSpPr>
        <p:sp>
          <p:nvSpPr>
            <p:cNvPr id="151572" name="Text Box 20"/>
            <p:cNvSpPr txBox="1">
              <a:spLocks noChangeArrowheads="1"/>
            </p:cNvSpPr>
            <p:nvPr/>
          </p:nvSpPr>
          <p:spPr bwMode="auto">
            <a:xfrm>
              <a:off x="419" y="1275"/>
              <a:ext cx="1459" cy="8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sz="1600" noProof="1"/>
                <a:t>Mental models</a:t>
              </a:r>
            </a:p>
            <a:p>
              <a:pPr algn="l"/>
              <a:r>
                <a:rPr lang="da-DK" altLang="da-DK" sz="1600" noProof="1"/>
                <a:t>Presentation forms</a:t>
              </a:r>
            </a:p>
            <a:p>
              <a:pPr algn="l"/>
              <a:r>
                <a:rPr lang="da-DK" altLang="da-DK" sz="1600" noProof="1"/>
                <a:t>Gestalt laws</a:t>
              </a:r>
            </a:p>
            <a:p>
              <a:pPr algn="l"/>
              <a:r>
                <a:rPr lang="da-DK" altLang="da-DK" sz="1600" noProof="1"/>
                <a:t>Understandability test</a:t>
              </a:r>
            </a:p>
            <a:p>
              <a:pPr algn="l"/>
              <a:r>
                <a:rPr lang="da-DK" altLang="da-DK" sz="1600" noProof="1"/>
                <a:t>CREDO etc.</a:t>
              </a:r>
              <a:endParaRPr lang="da-DK" altLang="da-DK" noProof="1"/>
            </a:p>
          </p:txBody>
        </p:sp>
        <p:sp>
          <p:nvSpPr>
            <p:cNvPr id="151579" name="Line 27"/>
            <p:cNvSpPr>
              <a:spLocks noChangeShapeType="1"/>
            </p:cNvSpPr>
            <p:nvPr/>
          </p:nvSpPr>
          <p:spPr bwMode="auto">
            <a:xfrm flipV="1">
              <a:off x="1641" y="1450"/>
              <a:ext cx="297" cy="1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51590" name="Group 38"/>
          <p:cNvGrpSpPr>
            <a:grpSpLocks/>
          </p:cNvGrpSpPr>
          <p:nvPr/>
        </p:nvGrpSpPr>
        <p:grpSpPr bwMode="auto">
          <a:xfrm>
            <a:off x="1309688" y="3278188"/>
            <a:ext cx="2747962" cy="1227137"/>
            <a:chOff x="825" y="2065"/>
            <a:chExt cx="1731" cy="773"/>
          </a:xfrm>
        </p:grpSpPr>
        <p:sp>
          <p:nvSpPr>
            <p:cNvPr id="151573" name="Text Box 21"/>
            <p:cNvSpPr txBox="1">
              <a:spLocks noChangeArrowheads="1"/>
            </p:cNvSpPr>
            <p:nvPr/>
          </p:nvSpPr>
          <p:spPr bwMode="auto">
            <a:xfrm>
              <a:off x="825" y="2164"/>
              <a:ext cx="1458" cy="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sz="1600" noProof="1"/>
                <a:t>Task needs</a:t>
              </a:r>
            </a:p>
            <a:p>
              <a:pPr algn="l"/>
              <a:r>
                <a:rPr lang="da-DK" altLang="da-DK" sz="1600" noProof="1"/>
                <a:t>Semantic functions</a:t>
              </a:r>
            </a:p>
            <a:p>
              <a:pPr algn="l"/>
              <a:r>
                <a:rPr lang="da-DK" altLang="da-DK" sz="1600" noProof="1"/>
                <a:t>State diagrams</a:t>
              </a:r>
            </a:p>
            <a:p>
              <a:pPr algn="l"/>
              <a:r>
                <a:rPr lang="da-DK" altLang="da-DK" sz="1600" noProof="1"/>
                <a:t>Function presentation</a:t>
              </a:r>
              <a:endParaRPr lang="da-DK" altLang="da-DK" noProof="1"/>
            </a:p>
          </p:txBody>
        </p:sp>
        <p:sp>
          <p:nvSpPr>
            <p:cNvPr id="151580" name="Line 28"/>
            <p:cNvSpPr>
              <a:spLocks noChangeShapeType="1"/>
            </p:cNvSpPr>
            <p:nvPr/>
          </p:nvSpPr>
          <p:spPr bwMode="auto">
            <a:xfrm flipV="1">
              <a:off x="1938" y="2065"/>
              <a:ext cx="618" cy="25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51591" name="Group 39"/>
          <p:cNvGrpSpPr>
            <a:grpSpLocks/>
          </p:cNvGrpSpPr>
          <p:nvPr/>
        </p:nvGrpSpPr>
        <p:grpSpPr bwMode="auto">
          <a:xfrm>
            <a:off x="2122488" y="4525963"/>
            <a:ext cx="2497137" cy="1222375"/>
            <a:chOff x="1337" y="2851"/>
            <a:chExt cx="1573" cy="770"/>
          </a:xfrm>
        </p:grpSpPr>
        <p:sp>
          <p:nvSpPr>
            <p:cNvPr id="151574" name="Text Box 22"/>
            <p:cNvSpPr txBox="1">
              <a:spLocks noChangeArrowheads="1"/>
            </p:cNvSpPr>
            <p:nvPr/>
          </p:nvSpPr>
          <p:spPr bwMode="auto">
            <a:xfrm>
              <a:off x="1337" y="2947"/>
              <a:ext cx="1331" cy="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sz="1600" noProof="1"/>
                <a:t>Combine details</a:t>
              </a:r>
            </a:p>
            <a:p>
              <a:pPr algn="l"/>
              <a:r>
                <a:rPr lang="da-DK" altLang="da-DK" sz="1600" noProof="1"/>
                <a:t>Heuristic evaluation</a:t>
              </a:r>
            </a:p>
            <a:p>
              <a:pPr algn="l"/>
              <a:r>
                <a:rPr lang="da-DK" altLang="da-DK" sz="1600" noProof="1"/>
                <a:t>Usability test</a:t>
              </a:r>
            </a:p>
            <a:p>
              <a:pPr algn="l"/>
              <a:r>
                <a:rPr lang="da-DK" altLang="da-DK" sz="1600" noProof="1"/>
                <a:t>Revise - iterate</a:t>
              </a:r>
            </a:p>
          </p:txBody>
        </p:sp>
        <p:sp>
          <p:nvSpPr>
            <p:cNvPr id="151581" name="Line 29"/>
            <p:cNvSpPr>
              <a:spLocks noChangeShapeType="1"/>
            </p:cNvSpPr>
            <p:nvPr/>
          </p:nvSpPr>
          <p:spPr bwMode="auto">
            <a:xfrm flipV="1">
              <a:off x="2348" y="2851"/>
              <a:ext cx="562" cy="32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51592" name="Group 40"/>
          <p:cNvGrpSpPr>
            <a:grpSpLocks/>
          </p:cNvGrpSpPr>
          <p:nvPr/>
        </p:nvGrpSpPr>
        <p:grpSpPr bwMode="auto">
          <a:xfrm>
            <a:off x="4492625" y="6003925"/>
            <a:ext cx="2203450" cy="581025"/>
            <a:chOff x="2830" y="3782"/>
            <a:chExt cx="1388" cy="366"/>
          </a:xfrm>
        </p:grpSpPr>
        <p:sp>
          <p:nvSpPr>
            <p:cNvPr id="151575" name="Text Box 23"/>
            <p:cNvSpPr txBox="1">
              <a:spLocks noChangeArrowheads="1"/>
            </p:cNvSpPr>
            <p:nvPr/>
          </p:nvSpPr>
          <p:spPr bwMode="auto">
            <a:xfrm>
              <a:off x="2830" y="3782"/>
              <a:ext cx="898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sz="1600" noProof="1"/>
                <a:t>One more</a:t>
              </a:r>
            </a:p>
            <a:p>
              <a:pPr algn="l"/>
              <a:r>
                <a:rPr lang="da-DK" altLang="da-DK" sz="1600" noProof="1"/>
                <a:t>usability test</a:t>
              </a:r>
              <a:endParaRPr lang="da-DK" altLang="da-DK" noProof="1"/>
            </a:p>
          </p:txBody>
        </p:sp>
        <p:sp>
          <p:nvSpPr>
            <p:cNvPr id="151582" name="Line 30"/>
            <p:cNvSpPr>
              <a:spLocks noChangeShapeType="1"/>
            </p:cNvSpPr>
            <p:nvPr/>
          </p:nvSpPr>
          <p:spPr bwMode="auto">
            <a:xfrm>
              <a:off x="3633" y="3924"/>
              <a:ext cx="585" cy="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51583" name="Freeform 31"/>
          <p:cNvSpPr>
            <a:spLocks/>
          </p:cNvSpPr>
          <p:nvPr/>
        </p:nvSpPr>
        <p:spPr bwMode="auto">
          <a:xfrm>
            <a:off x="4292600" y="1041400"/>
            <a:ext cx="558800" cy="800100"/>
          </a:xfrm>
          <a:custGeom>
            <a:avLst/>
            <a:gdLst>
              <a:gd name="T0" fmla="*/ 0 w 352"/>
              <a:gd name="T1" fmla="*/ 0 h 504"/>
              <a:gd name="T2" fmla="*/ 352 w 352"/>
              <a:gd name="T3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52" h="504">
                <a:moveTo>
                  <a:pt x="0" y="0"/>
                </a:moveTo>
                <a:cubicBezTo>
                  <a:pt x="280" y="104"/>
                  <a:pt x="312" y="240"/>
                  <a:pt x="352" y="504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51584" name="Freeform 32"/>
          <p:cNvSpPr>
            <a:spLocks/>
          </p:cNvSpPr>
          <p:nvPr/>
        </p:nvSpPr>
        <p:spPr bwMode="auto">
          <a:xfrm>
            <a:off x="5056188" y="2212975"/>
            <a:ext cx="558800" cy="800100"/>
          </a:xfrm>
          <a:custGeom>
            <a:avLst/>
            <a:gdLst>
              <a:gd name="T0" fmla="*/ 0 w 352"/>
              <a:gd name="T1" fmla="*/ 0 h 504"/>
              <a:gd name="T2" fmla="*/ 352 w 352"/>
              <a:gd name="T3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52" h="504">
                <a:moveTo>
                  <a:pt x="0" y="0"/>
                </a:moveTo>
                <a:cubicBezTo>
                  <a:pt x="280" y="104"/>
                  <a:pt x="312" y="240"/>
                  <a:pt x="352" y="504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51585" name="Freeform 33"/>
          <p:cNvSpPr>
            <a:spLocks/>
          </p:cNvSpPr>
          <p:nvPr/>
        </p:nvSpPr>
        <p:spPr bwMode="auto">
          <a:xfrm>
            <a:off x="5703888" y="3367088"/>
            <a:ext cx="558800" cy="800100"/>
          </a:xfrm>
          <a:custGeom>
            <a:avLst/>
            <a:gdLst>
              <a:gd name="T0" fmla="*/ 0 w 352"/>
              <a:gd name="T1" fmla="*/ 0 h 504"/>
              <a:gd name="T2" fmla="*/ 352 w 352"/>
              <a:gd name="T3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52" h="504">
                <a:moveTo>
                  <a:pt x="0" y="0"/>
                </a:moveTo>
                <a:cubicBezTo>
                  <a:pt x="280" y="104"/>
                  <a:pt x="312" y="240"/>
                  <a:pt x="352" y="504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51586" name="Freeform 34"/>
          <p:cNvSpPr>
            <a:spLocks/>
          </p:cNvSpPr>
          <p:nvPr/>
        </p:nvSpPr>
        <p:spPr bwMode="auto">
          <a:xfrm>
            <a:off x="6402388" y="4368800"/>
            <a:ext cx="558800" cy="800100"/>
          </a:xfrm>
          <a:custGeom>
            <a:avLst/>
            <a:gdLst>
              <a:gd name="T0" fmla="*/ 0 w 352"/>
              <a:gd name="T1" fmla="*/ 0 h 504"/>
              <a:gd name="T2" fmla="*/ 352 w 352"/>
              <a:gd name="T3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52" h="504">
                <a:moveTo>
                  <a:pt x="0" y="0"/>
                </a:moveTo>
                <a:cubicBezTo>
                  <a:pt x="280" y="104"/>
                  <a:pt x="312" y="240"/>
                  <a:pt x="352" y="504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51587" name="Freeform 35"/>
          <p:cNvSpPr>
            <a:spLocks/>
          </p:cNvSpPr>
          <p:nvPr/>
        </p:nvSpPr>
        <p:spPr bwMode="auto">
          <a:xfrm>
            <a:off x="7043738" y="5292725"/>
            <a:ext cx="558800" cy="800100"/>
          </a:xfrm>
          <a:custGeom>
            <a:avLst/>
            <a:gdLst>
              <a:gd name="T0" fmla="*/ 0 w 352"/>
              <a:gd name="T1" fmla="*/ 0 h 504"/>
              <a:gd name="T2" fmla="*/ 352 w 352"/>
              <a:gd name="T3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52" h="504">
                <a:moveTo>
                  <a:pt x="0" y="0"/>
                </a:moveTo>
                <a:cubicBezTo>
                  <a:pt x="280" y="104"/>
                  <a:pt x="312" y="240"/>
                  <a:pt x="352" y="504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grpSp>
        <p:nvGrpSpPr>
          <p:cNvPr id="151593" name="Group 41"/>
          <p:cNvGrpSpPr>
            <a:grpSpLocks/>
          </p:cNvGrpSpPr>
          <p:nvPr/>
        </p:nvGrpSpPr>
        <p:grpSpPr bwMode="auto">
          <a:xfrm>
            <a:off x="4629150" y="638175"/>
            <a:ext cx="4033838" cy="5175250"/>
            <a:chOff x="2916" y="402"/>
            <a:chExt cx="2541" cy="3260"/>
          </a:xfrm>
        </p:grpSpPr>
        <p:sp>
          <p:nvSpPr>
            <p:cNvPr id="151565" name="Text Box 13"/>
            <p:cNvSpPr txBox="1">
              <a:spLocks noChangeArrowheads="1"/>
            </p:cNvSpPr>
            <p:nvPr/>
          </p:nvSpPr>
          <p:spPr bwMode="auto">
            <a:xfrm>
              <a:off x="2916" y="402"/>
              <a:ext cx="1513" cy="53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sz="1600" noProof="1">
                  <a:solidFill>
                    <a:srgbClr val="FF0000"/>
                  </a:solidFill>
                </a:rPr>
                <a:t>Task descriptions</a:t>
              </a:r>
            </a:p>
            <a:p>
              <a:pPr algn="l"/>
              <a:r>
                <a:rPr lang="da-DK" altLang="da-DK" sz="1600" noProof="1">
                  <a:solidFill>
                    <a:srgbClr val="FF0000"/>
                  </a:solidFill>
                </a:rPr>
                <a:t>Data model</a:t>
              </a:r>
            </a:p>
            <a:p>
              <a:pPr algn="l"/>
              <a:r>
                <a:rPr lang="da-DK" altLang="da-DK" sz="1600" noProof="1">
                  <a:solidFill>
                    <a:srgbClr val="FF0000"/>
                  </a:solidFill>
                </a:rPr>
                <a:t>Usability requirements</a:t>
              </a:r>
              <a:endParaRPr lang="da-DK" altLang="da-DK" noProof="1">
                <a:solidFill>
                  <a:srgbClr val="FF0000"/>
                </a:solidFill>
              </a:endParaRPr>
            </a:p>
          </p:txBody>
        </p:sp>
        <p:sp>
          <p:nvSpPr>
            <p:cNvPr id="151566" name="Text Box 14"/>
            <p:cNvSpPr txBox="1">
              <a:spLocks noChangeArrowheads="1"/>
            </p:cNvSpPr>
            <p:nvPr/>
          </p:nvSpPr>
          <p:spPr bwMode="auto">
            <a:xfrm>
              <a:off x="3808" y="1914"/>
              <a:ext cx="894" cy="53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sz="1600" noProof="1">
                  <a:solidFill>
                    <a:srgbClr val="FF0000"/>
                  </a:solidFill>
                </a:rPr>
                <a:t>Function list</a:t>
              </a:r>
            </a:p>
            <a:p>
              <a:pPr algn="l"/>
              <a:r>
                <a:rPr lang="da-DK" altLang="da-DK" sz="1600" noProof="1">
                  <a:solidFill>
                    <a:srgbClr val="FF0000"/>
                  </a:solidFill>
                </a:rPr>
                <a:t>Screen plan</a:t>
              </a:r>
            </a:p>
            <a:p>
              <a:pPr algn="l"/>
              <a:r>
                <a:rPr lang="da-DK" altLang="da-DK" sz="1600" noProof="1">
                  <a:solidFill>
                    <a:srgbClr val="FF0000"/>
                  </a:solidFill>
                </a:rPr>
                <a:t>Mini-specs</a:t>
              </a:r>
              <a:endParaRPr lang="da-DK" altLang="da-DK" noProof="1">
                <a:solidFill>
                  <a:srgbClr val="FF0000"/>
                </a:solidFill>
              </a:endParaRPr>
            </a:p>
          </p:txBody>
        </p:sp>
        <p:sp>
          <p:nvSpPr>
            <p:cNvPr id="151567" name="Text Box 15"/>
            <p:cNvSpPr txBox="1">
              <a:spLocks noChangeArrowheads="1"/>
            </p:cNvSpPr>
            <p:nvPr/>
          </p:nvSpPr>
          <p:spPr bwMode="auto">
            <a:xfrm>
              <a:off x="3385" y="1275"/>
              <a:ext cx="1960" cy="38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sz="1600" noProof="1">
                  <a:solidFill>
                    <a:srgbClr val="FF0000"/>
                  </a:solidFill>
                </a:rPr>
                <a:t>Virtual windows</a:t>
              </a:r>
            </a:p>
            <a:p>
              <a:pPr algn="l"/>
              <a:r>
                <a:rPr lang="da-DK" altLang="da-DK" sz="1600" noProof="1">
                  <a:solidFill>
                    <a:srgbClr val="FF0000"/>
                  </a:solidFill>
                </a:rPr>
                <a:t>Revised tasks and data model</a:t>
              </a:r>
            </a:p>
          </p:txBody>
        </p:sp>
        <p:sp>
          <p:nvSpPr>
            <p:cNvPr id="151568" name="Text Box 16"/>
            <p:cNvSpPr txBox="1">
              <a:spLocks noChangeArrowheads="1"/>
            </p:cNvSpPr>
            <p:nvPr/>
          </p:nvSpPr>
          <p:spPr bwMode="auto">
            <a:xfrm>
              <a:off x="4266" y="2651"/>
              <a:ext cx="1191" cy="38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sz="1600" noProof="1">
                  <a:solidFill>
                    <a:srgbClr val="FF0000"/>
                  </a:solidFill>
                </a:rPr>
                <a:t>Proven prototype</a:t>
              </a:r>
            </a:p>
            <a:p>
              <a:pPr algn="l"/>
              <a:r>
                <a:rPr lang="da-DK" altLang="da-DK" sz="1600" noProof="1">
                  <a:solidFill>
                    <a:srgbClr val="FF0000"/>
                  </a:solidFill>
                </a:rPr>
                <a:t>Defect list</a:t>
              </a:r>
              <a:endParaRPr lang="da-DK" altLang="da-DK" noProof="1">
                <a:solidFill>
                  <a:srgbClr val="FF0000"/>
                </a:solidFill>
              </a:endParaRPr>
            </a:p>
          </p:txBody>
        </p:sp>
        <p:sp>
          <p:nvSpPr>
            <p:cNvPr id="151570" name="Text Box 18"/>
            <p:cNvSpPr txBox="1">
              <a:spLocks noChangeArrowheads="1"/>
            </p:cNvSpPr>
            <p:nvPr/>
          </p:nvSpPr>
          <p:spPr bwMode="auto">
            <a:xfrm>
              <a:off x="4678" y="3278"/>
              <a:ext cx="658" cy="38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sz="1600" noProof="1">
                  <a:solidFill>
                    <a:srgbClr val="FF0000"/>
                  </a:solidFill>
                </a:rPr>
                <a:t>Program</a:t>
              </a:r>
            </a:p>
            <a:p>
              <a:pPr algn="l"/>
              <a:r>
                <a:rPr lang="da-DK" altLang="da-DK" sz="1600" noProof="1">
                  <a:solidFill>
                    <a:srgbClr val="FF0000"/>
                  </a:solidFill>
                </a:rPr>
                <a:t>text</a:t>
              </a:r>
              <a:endParaRPr lang="da-DK" altLang="da-DK" noProof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8110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(Fig 9.1A)  </a:t>
            </a:r>
            <a:r>
              <a:rPr lang="da-DK" altLang="da-DK">
                <a:latin typeface="Arial" charset="0"/>
              </a:rPr>
              <a:t> </a:t>
            </a:r>
            <a:r>
              <a:rPr lang="en-US" altLang="da-DK">
                <a:latin typeface="Arial" charset="0"/>
              </a:rPr>
              <a:t>Virtual Window method - overview</a:t>
            </a:r>
          </a:p>
        </p:txBody>
      </p:sp>
      <p:sp>
        <p:nvSpPr>
          <p:cNvPr id="177155" name="Text Box 3"/>
          <p:cNvSpPr txBox="1">
            <a:spLocks noChangeArrowheads="1"/>
          </p:cNvSpPr>
          <p:nvPr/>
        </p:nvSpPr>
        <p:spPr bwMode="auto">
          <a:xfrm>
            <a:off x="903288" y="731838"/>
            <a:ext cx="1793875" cy="3952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da-DK" altLang="da-DK" b="0" noProof="1"/>
              <a:t>Data model</a:t>
            </a:r>
          </a:p>
        </p:txBody>
      </p:sp>
      <p:sp>
        <p:nvSpPr>
          <p:cNvPr id="177156" name="Text Box 4"/>
          <p:cNvSpPr txBox="1">
            <a:spLocks noChangeArrowheads="1"/>
          </p:cNvSpPr>
          <p:nvPr/>
        </p:nvSpPr>
        <p:spPr bwMode="auto">
          <a:xfrm>
            <a:off x="3343275" y="731838"/>
            <a:ext cx="2943225" cy="3952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da-DK" altLang="da-DK" b="0" noProof="1"/>
              <a:t>Task descriptions</a:t>
            </a:r>
          </a:p>
        </p:txBody>
      </p:sp>
      <p:pic>
        <p:nvPicPr>
          <p:cNvPr id="17715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5" t="49554" r="7283" b="4724"/>
          <a:stretch>
            <a:fillRect/>
          </a:stretch>
        </p:blipFill>
        <p:spPr bwMode="auto">
          <a:xfrm>
            <a:off x="593725" y="1857375"/>
            <a:ext cx="1508125" cy="7810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17715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28" b="51601"/>
          <a:stretch>
            <a:fillRect/>
          </a:stretch>
        </p:blipFill>
        <p:spPr bwMode="auto">
          <a:xfrm>
            <a:off x="1773238" y="2224088"/>
            <a:ext cx="838200" cy="827087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sp>
        <p:nvSpPr>
          <p:cNvPr id="177159" name="Text Box 7"/>
          <p:cNvSpPr txBox="1">
            <a:spLocks noChangeArrowheads="1"/>
          </p:cNvSpPr>
          <p:nvPr/>
        </p:nvSpPr>
        <p:spPr bwMode="auto">
          <a:xfrm>
            <a:off x="736600" y="2593975"/>
            <a:ext cx="9572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sz="1600" b="0"/>
              <a:t>Virtual</a:t>
            </a:r>
          </a:p>
          <a:p>
            <a:pPr algn="l"/>
            <a:r>
              <a:rPr lang="da-DK" altLang="da-DK" sz="1600" b="0"/>
              <a:t>windows</a:t>
            </a:r>
            <a:endParaRPr lang="da-DK" altLang="da-DK" sz="1600" b="0" noProof="1"/>
          </a:p>
        </p:txBody>
      </p:sp>
      <p:sp>
        <p:nvSpPr>
          <p:cNvPr id="177160" name="Line 8"/>
          <p:cNvSpPr>
            <a:spLocks noChangeShapeType="1"/>
          </p:cNvSpPr>
          <p:nvPr/>
        </p:nvSpPr>
        <p:spPr bwMode="auto">
          <a:xfrm flipH="1">
            <a:off x="1485900" y="1127125"/>
            <a:ext cx="287338" cy="7302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77161" name="Line 9"/>
          <p:cNvSpPr>
            <a:spLocks noChangeShapeType="1"/>
          </p:cNvSpPr>
          <p:nvPr/>
        </p:nvSpPr>
        <p:spPr bwMode="auto">
          <a:xfrm flipH="1">
            <a:off x="2247900" y="1127125"/>
            <a:ext cx="1382713" cy="901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177162" name="Group 10"/>
          <p:cNvGrpSpPr>
            <a:grpSpLocks/>
          </p:cNvGrpSpPr>
          <p:nvPr/>
        </p:nvGrpSpPr>
        <p:grpSpPr bwMode="auto">
          <a:xfrm>
            <a:off x="5353050" y="3902075"/>
            <a:ext cx="3206750" cy="1595438"/>
            <a:chOff x="3372" y="2458"/>
            <a:chExt cx="2020" cy="1005"/>
          </a:xfrm>
        </p:grpSpPr>
        <p:pic>
          <p:nvPicPr>
            <p:cNvPr id="177163" name="Picture 1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691" b="18741"/>
            <a:stretch>
              <a:fillRect/>
            </a:stretch>
          </p:blipFill>
          <p:spPr bwMode="auto">
            <a:xfrm>
              <a:off x="3966" y="2458"/>
              <a:ext cx="1426" cy="6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</p:pic>
        <p:sp>
          <p:nvSpPr>
            <p:cNvPr id="177164" name="Text Box 12"/>
            <p:cNvSpPr txBox="1">
              <a:spLocks noChangeArrowheads="1"/>
            </p:cNvSpPr>
            <p:nvPr/>
          </p:nvSpPr>
          <p:spPr bwMode="auto">
            <a:xfrm>
              <a:off x="3996" y="3097"/>
              <a:ext cx="1338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r>
                <a:rPr lang="da-DK" altLang="da-DK" sz="1600" b="0"/>
                <a:t>Mockup</a:t>
              </a:r>
            </a:p>
            <a:p>
              <a:r>
                <a:rPr lang="da-DK" altLang="da-DK" sz="1600" b="0"/>
                <a:t>Functions visualized</a:t>
              </a:r>
              <a:endParaRPr lang="da-DK" altLang="da-DK" sz="1600" b="0" noProof="1"/>
            </a:p>
          </p:txBody>
        </p:sp>
        <p:sp>
          <p:nvSpPr>
            <p:cNvPr id="177165" name="Line 13"/>
            <p:cNvSpPr>
              <a:spLocks noChangeShapeType="1"/>
            </p:cNvSpPr>
            <p:nvPr/>
          </p:nvSpPr>
          <p:spPr bwMode="auto">
            <a:xfrm flipV="1">
              <a:off x="3372" y="3085"/>
              <a:ext cx="588" cy="3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7166" name="Group 14"/>
          <p:cNvGrpSpPr>
            <a:grpSpLocks/>
          </p:cNvGrpSpPr>
          <p:nvPr/>
        </p:nvGrpSpPr>
        <p:grpSpPr bwMode="auto">
          <a:xfrm>
            <a:off x="2476500" y="1127125"/>
            <a:ext cx="5334000" cy="5451475"/>
            <a:chOff x="1560" y="710"/>
            <a:chExt cx="3360" cy="3434"/>
          </a:xfrm>
        </p:grpSpPr>
        <p:pic>
          <p:nvPicPr>
            <p:cNvPr id="177167" name="Picture 1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75" t="49554" r="7283" b="4724"/>
            <a:stretch>
              <a:fillRect/>
            </a:stretch>
          </p:blipFill>
          <p:spPr bwMode="auto">
            <a:xfrm>
              <a:off x="2406" y="3125"/>
              <a:ext cx="950" cy="4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</p:pic>
        <p:sp>
          <p:nvSpPr>
            <p:cNvPr id="177168" name="Text Box 16"/>
            <p:cNvSpPr txBox="1">
              <a:spLocks noChangeArrowheads="1"/>
            </p:cNvSpPr>
            <p:nvPr/>
          </p:nvSpPr>
          <p:spPr bwMode="auto">
            <a:xfrm>
              <a:off x="2436" y="3653"/>
              <a:ext cx="825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da-DK" altLang="da-DK" sz="1600" b="0"/>
                <a:t>Open, Close</a:t>
              </a:r>
            </a:p>
            <a:p>
              <a:pPr algn="l"/>
              <a:r>
                <a:rPr lang="da-DK" altLang="da-DK" sz="1600" b="0"/>
                <a:t>Goto, Back</a:t>
              </a:r>
              <a:endParaRPr lang="da-DK" altLang="da-DK" sz="1600" b="0" noProof="1"/>
            </a:p>
          </p:txBody>
        </p:sp>
        <p:sp>
          <p:nvSpPr>
            <p:cNvPr id="177169" name="AutoShape 17"/>
            <p:cNvSpPr>
              <a:spLocks noChangeArrowheads="1"/>
            </p:cNvSpPr>
            <p:nvPr/>
          </p:nvSpPr>
          <p:spPr bwMode="auto">
            <a:xfrm>
              <a:off x="3551" y="3740"/>
              <a:ext cx="1369" cy="404"/>
            </a:xfrm>
            <a:prstGeom prst="wedgeRoundRectCallout">
              <a:avLst>
                <a:gd name="adj1" fmla="val -71546"/>
                <a:gd name="adj2" fmla="val -44060"/>
                <a:gd name="adj3" fmla="val 16667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da-DK" altLang="da-DK" sz="1600" b="0"/>
                <a:t>Navigation functions</a:t>
              </a:r>
            </a:p>
            <a:p>
              <a:pPr algn="l"/>
              <a:r>
                <a:rPr lang="da-DK" altLang="da-DK" sz="1600" b="0"/>
                <a:t>for a real screen</a:t>
              </a:r>
              <a:endParaRPr lang="da-DK" altLang="da-DK" sz="1600" b="0" noProof="1"/>
            </a:p>
          </p:txBody>
        </p:sp>
        <p:sp>
          <p:nvSpPr>
            <p:cNvPr id="177170" name="AutoShape 18"/>
            <p:cNvSpPr>
              <a:spLocks noChangeArrowheads="1"/>
            </p:cNvSpPr>
            <p:nvPr/>
          </p:nvSpPr>
          <p:spPr bwMode="auto">
            <a:xfrm>
              <a:off x="2358" y="3085"/>
              <a:ext cx="1014" cy="599"/>
            </a:xfrm>
            <a:prstGeom prst="roundRect">
              <a:avLst>
                <a:gd name="adj" fmla="val 6676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7171" name="Line 19"/>
            <p:cNvSpPr>
              <a:spLocks noChangeShapeType="1"/>
            </p:cNvSpPr>
            <p:nvPr/>
          </p:nvSpPr>
          <p:spPr bwMode="auto">
            <a:xfrm>
              <a:off x="1560" y="3216"/>
              <a:ext cx="751" cy="2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7172" name="Line 20"/>
            <p:cNvSpPr>
              <a:spLocks noChangeShapeType="1"/>
            </p:cNvSpPr>
            <p:nvPr/>
          </p:nvSpPr>
          <p:spPr bwMode="auto">
            <a:xfrm flipH="1">
              <a:off x="2785" y="710"/>
              <a:ext cx="0" cy="231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7173" name="Group 21"/>
          <p:cNvGrpSpPr>
            <a:grpSpLocks/>
          </p:cNvGrpSpPr>
          <p:nvPr/>
        </p:nvGrpSpPr>
        <p:grpSpPr bwMode="auto">
          <a:xfrm>
            <a:off x="6286500" y="1724025"/>
            <a:ext cx="2649538" cy="2160588"/>
            <a:chOff x="3960" y="1086"/>
            <a:chExt cx="1669" cy="1361"/>
          </a:xfrm>
        </p:grpSpPr>
        <p:pic>
          <p:nvPicPr>
            <p:cNvPr id="177174" name="Picture 2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0" y="1086"/>
              <a:ext cx="1669" cy="8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7175" name="Line 23"/>
            <p:cNvSpPr>
              <a:spLocks noChangeShapeType="1"/>
            </p:cNvSpPr>
            <p:nvPr/>
          </p:nvSpPr>
          <p:spPr bwMode="auto">
            <a:xfrm flipV="1">
              <a:off x="4638" y="1922"/>
              <a:ext cx="0" cy="5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7176" name="Text Box 24"/>
            <p:cNvSpPr txBox="1">
              <a:spLocks noChangeArrowheads="1"/>
            </p:cNvSpPr>
            <p:nvPr/>
          </p:nvSpPr>
          <p:spPr bwMode="auto">
            <a:xfrm>
              <a:off x="4587" y="2096"/>
              <a:ext cx="99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r>
                <a:rPr lang="da-DK" altLang="da-DK" sz="1600" b="0"/>
                <a:t>Programming</a:t>
              </a:r>
              <a:endParaRPr lang="da-DK" altLang="da-DK" sz="1600" b="0" noProof="1"/>
            </a:p>
          </p:txBody>
        </p:sp>
      </p:grpSp>
      <p:grpSp>
        <p:nvGrpSpPr>
          <p:cNvPr id="177177" name="Group 25"/>
          <p:cNvGrpSpPr>
            <a:grpSpLocks/>
          </p:cNvGrpSpPr>
          <p:nvPr/>
        </p:nvGrpSpPr>
        <p:grpSpPr bwMode="auto">
          <a:xfrm>
            <a:off x="4929188" y="1127125"/>
            <a:ext cx="1624012" cy="3416300"/>
            <a:chOff x="3105" y="710"/>
            <a:chExt cx="1023" cy="2152"/>
          </a:xfrm>
        </p:grpSpPr>
        <p:sp>
          <p:nvSpPr>
            <p:cNvPr id="177178" name="Text Box 26"/>
            <p:cNvSpPr txBox="1">
              <a:spLocks noChangeArrowheads="1"/>
            </p:cNvSpPr>
            <p:nvPr/>
          </p:nvSpPr>
          <p:spPr bwMode="auto">
            <a:xfrm>
              <a:off x="3105" y="2198"/>
              <a:ext cx="735" cy="36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r>
                <a:rPr lang="da-DK" altLang="da-DK" sz="1600" b="0"/>
                <a:t>Usability testing</a:t>
              </a:r>
              <a:endParaRPr lang="da-DK" altLang="da-DK" sz="1600" b="0" noProof="1"/>
            </a:p>
          </p:txBody>
        </p:sp>
        <p:sp>
          <p:nvSpPr>
            <p:cNvPr id="177179" name="Freeform 27"/>
            <p:cNvSpPr>
              <a:spLocks/>
            </p:cNvSpPr>
            <p:nvPr/>
          </p:nvSpPr>
          <p:spPr bwMode="auto">
            <a:xfrm>
              <a:off x="3480" y="2142"/>
              <a:ext cx="648" cy="720"/>
            </a:xfrm>
            <a:custGeom>
              <a:avLst/>
              <a:gdLst>
                <a:gd name="T0" fmla="*/ 648 w 648"/>
                <a:gd name="T1" fmla="*/ 312 h 720"/>
                <a:gd name="T2" fmla="*/ 468 w 648"/>
                <a:gd name="T3" fmla="*/ 72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48" h="720">
                  <a:moveTo>
                    <a:pt x="648" y="312"/>
                  </a:moveTo>
                  <a:cubicBezTo>
                    <a:pt x="252" y="0"/>
                    <a:pt x="0" y="708"/>
                    <a:pt x="468" y="72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7180" name="Line 28"/>
            <p:cNvSpPr>
              <a:spLocks noChangeShapeType="1"/>
            </p:cNvSpPr>
            <p:nvPr/>
          </p:nvSpPr>
          <p:spPr bwMode="auto">
            <a:xfrm>
              <a:off x="3105" y="710"/>
              <a:ext cx="303" cy="149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7181" name="Group 29"/>
          <p:cNvGrpSpPr>
            <a:grpSpLocks/>
          </p:cNvGrpSpPr>
          <p:nvPr/>
        </p:nvGrpSpPr>
        <p:grpSpPr bwMode="auto">
          <a:xfrm>
            <a:off x="1768475" y="2408238"/>
            <a:ext cx="1527175" cy="1255712"/>
            <a:chOff x="1114" y="1517"/>
            <a:chExt cx="962" cy="791"/>
          </a:xfrm>
        </p:grpSpPr>
        <p:sp>
          <p:nvSpPr>
            <p:cNvPr id="177182" name="Text Box 30"/>
            <p:cNvSpPr txBox="1">
              <a:spLocks noChangeArrowheads="1"/>
            </p:cNvSpPr>
            <p:nvPr/>
          </p:nvSpPr>
          <p:spPr bwMode="auto">
            <a:xfrm>
              <a:off x="1114" y="1942"/>
              <a:ext cx="962" cy="36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r>
                <a:rPr lang="da-DK" altLang="da-DK" sz="1600" b="0"/>
                <a:t>Understand-ability testing</a:t>
              </a:r>
              <a:endParaRPr lang="da-DK" altLang="da-DK" sz="1600" b="0" noProof="1"/>
            </a:p>
          </p:txBody>
        </p:sp>
        <p:sp>
          <p:nvSpPr>
            <p:cNvPr id="177183" name="Freeform 31"/>
            <p:cNvSpPr>
              <a:spLocks/>
            </p:cNvSpPr>
            <p:nvPr/>
          </p:nvSpPr>
          <p:spPr bwMode="auto">
            <a:xfrm>
              <a:off x="1620" y="1517"/>
              <a:ext cx="384" cy="336"/>
            </a:xfrm>
            <a:custGeom>
              <a:avLst/>
              <a:gdLst>
                <a:gd name="T0" fmla="*/ 0 w 384"/>
                <a:gd name="T1" fmla="*/ 336 h 336"/>
                <a:gd name="T2" fmla="*/ 0 w 384"/>
                <a:gd name="T3" fmla="*/ 12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84" h="336">
                  <a:moveTo>
                    <a:pt x="0" y="336"/>
                  </a:moveTo>
                  <a:cubicBezTo>
                    <a:pt x="348" y="336"/>
                    <a:pt x="384" y="0"/>
                    <a:pt x="0" y="12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7184" name="Group 32"/>
          <p:cNvGrpSpPr>
            <a:grpSpLocks/>
          </p:cNvGrpSpPr>
          <p:nvPr/>
        </p:nvGrpSpPr>
        <p:grpSpPr bwMode="auto">
          <a:xfrm>
            <a:off x="476250" y="1133475"/>
            <a:ext cx="3543300" cy="5170488"/>
            <a:chOff x="300" y="714"/>
            <a:chExt cx="2232" cy="3257"/>
          </a:xfrm>
        </p:grpSpPr>
        <p:pic>
          <p:nvPicPr>
            <p:cNvPr id="177185" name="Picture 3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75" t="49554" r="7283" b="4724"/>
            <a:stretch>
              <a:fillRect/>
            </a:stretch>
          </p:blipFill>
          <p:spPr bwMode="auto">
            <a:xfrm>
              <a:off x="374" y="2435"/>
              <a:ext cx="950" cy="4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</p:pic>
        <p:pic>
          <p:nvPicPr>
            <p:cNvPr id="177186" name="Picture 3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28" b="51601"/>
            <a:stretch>
              <a:fillRect/>
            </a:stretch>
          </p:blipFill>
          <p:spPr bwMode="auto">
            <a:xfrm>
              <a:off x="1117" y="2666"/>
              <a:ext cx="528" cy="5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  <a:ext uri="{53640926-AAD7-44D8-BBD7-CCE9431645EC}">
                <a14:shadowObscured xmlns:a14="http://schemas.microsoft.com/office/drawing/2010/main" val="1"/>
              </a:ext>
            </a:extLst>
          </p:spPr>
        </p:pic>
        <p:sp>
          <p:nvSpPr>
            <p:cNvPr id="177187" name="Text Box 35"/>
            <p:cNvSpPr txBox="1">
              <a:spLocks noChangeArrowheads="1"/>
            </p:cNvSpPr>
            <p:nvPr/>
          </p:nvSpPr>
          <p:spPr bwMode="auto">
            <a:xfrm>
              <a:off x="300" y="2969"/>
              <a:ext cx="946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da-DK" altLang="da-DK" sz="1600" b="0"/>
                <a:t>Search, New</a:t>
              </a:r>
            </a:p>
            <a:p>
              <a:pPr algn="l"/>
              <a:r>
                <a:rPr lang="da-DK" altLang="da-DK" sz="1600" b="0"/>
                <a:t>Check in, Print</a:t>
              </a:r>
              <a:endParaRPr lang="da-DK" altLang="da-DK" sz="1600" b="0" noProof="1"/>
            </a:p>
          </p:txBody>
        </p:sp>
        <p:sp>
          <p:nvSpPr>
            <p:cNvPr id="177188" name="AutoShape 36"/>
            <p:cNvSpPr>
              <a:spLocks noChangeArrowheads="1"/>
            </p:cNvSpPr>
            <p:nvPr/>
          </p:nvSpPr>
          <p:spPr bwMode="auto">
            <a:xfrm>
              <a:off x="421" y="3567"/>
              <a:ext cx="1224" cy="404"/>
            </a:xfrm>
            <a:prstGeom prst="wedgeRoundRectCallout">
              <a:avLst>
                <a:gd name="adj1" fmla="val -29903"/>
                <a:gd name="adj2" fmla="val -114111"/>
                <a:gd name="adj3" fmla="val 16667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da-DK" altLang="da-DK" sz="1600" b="0"/>
                <a:t>Functions needed</a:t>
              </a:r>
            </a:p>
            <a:p>
              <a:pPr algn="l"/>
              <a:r>
                <a:rPr lang="da-DK" altLang="da-DK" sz="1600" b="0"/>
                <a:t>on a giant screen</a:t>
              </a:r>
              <a:endParaRPr lang="da-DK" altLang="da-DK" sz="1600" b="0" noProof="1"/>
            </a:p>
          </p:txBody>
        </p:sp>
        <p:sp>
          <p:nvSpPr>
            <p:cNvPr id="177189" name="Line 37"/>
            <p:cNvSpPr>
              <a:spLocks noChangeShapeType="1"/>
            </p:cNvSpPr>
            <p:nvPr/>
          </p:nvSpPr>
          <p:spPr bwMode="auto">
            <a:xfrm flipH="1">
              <a:off x="936" y="2000"/>
              <a:ext cx="0" cy="45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7190" name="Freeform 38"/>
            <p:cNvSpPr>
              <a:spLocks/>
            </p:cNvSpPr>
            <p:nvPr/>
          </p:nvSpPr>
          <p:spPr bwMode="auto">
            <a:xfrm>
              <a:off x="1656" y="714"/>
              <a:ext cx="876" cy="1920"/>
            </a:xfrm>
            <a:custGeom>
              <a:avLst/>
              <a:gdLst>
                <a:gd name="T0" fmla="*/ 876 w 876"/>
                <a:gd name="T1" fmla="*/ 0 h 1920"/>
                <a:gd name="T2" fmla="*/ 0 w 876"/>
                <a:gd name="T3" fmla="*/ 192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6" h="1920">
                  <a:moveTo>
                    <a:pt x="876" y="0"/>
                  </a:moveTo>
                  <a:cubicBezTo>
                    <a:pt x="852" y="1164"/>
                    <a:pt x="516" y="1548"/>
                    <a:pt x="0" y="192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458788" y="727075"/>
            <a:ext cx="3948112" cy="38449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pPr algn="l"/>
            <a:r>
              <a:rPr lang="en-GB" altLang="da-DK"/>
              <a:t>Project examples - Web and GUI</a:t>
            </a:r>
          </a:p>
          <a:p>
            <a:pPr algn="l"/>
            <a:r>
              <a:rPr lang="en-GB" altLang="da-DK" sz="1600" b="0"/>
              <a:t>Professional sound measurement (B &amp; K)</a:t>
            </a:r>
          </a:p>
          <a:p>
            <a:pPr algn="l"/>
            <a:r>
              <a:rPr lang="en-GB" altLang="da-DK" sz="1600" b="0"/>
              <a:t>Intensive care (Daintel Hospital system)</a:t>
            </a:r>
          </a:p>
          <a:p>
            <a:pPr algn="l"/>
            <a:r>
              <a:rPr lang="en-GB" altLang="da-DK" sz="1600" b="0"/>
              <a:t>Classroom allocation (CBS)</a:t>
            </a:r>
          </a:p>
          <a:p>
            <a:pPr algn="l"/>
            <a:r>
              <a:rPr lang="en-GB" altLang="da-DK" sz="1600" b="0"/>
              <a:t>Support for newspaper production</a:t>
            </a:r>
          </a:p>
          <a:p>
            <a:pPr algn="l"/>
            <a:r>
              <a:rPr lang="en-GB" altLang="da-DK" sz="1600" b="0"/>
              <a:t>Monitoring mobile networks</a:t>
            </a:r>
          </a:p>
          <a:p>
            <a:pPr algn="l"/>
            <a:r>
              <a:rPr lang="en-GB" altLang="da-DK" sz="1600" b="0"/>
              <a:t>Hot-line support</a:t>
            </a:r>
          </a:p>
          <a:p>
            <a:pPr algn="l"/>
            <a:r>
              <a:rPr lang="en-GB" altLang="da-DK" sz="1600" b="0"/>
              <a:t>Call centre support</a:t>
            </a:r>
          </a:p>
          <a:p>
            <a:pPr algn="l"/>
            <a:r>
              <a:rPr lang="en-GB" altLang="da-DK" sz="1600" b="0"/>
              <a:t>Security management for buildings</a:t>
            </a:r>
          </a:p>
          <a:p>
            <a:pPr algn="l"/>
            <a:r>
              <a:rPr lang="en-GB" altLang="da-DK" sz="1600" b="0"/>
              <a:t>Course management and evaluation</a:t>
            </a:r>
          </a:p>
          <a:p>
            <a:pPr algn="l"/>
            <a:r>
              <a:rPr lang="en-GB" altLang="da-DK" sz="1600" b="0"/>
              <a:t>Car rental management</a:t>
            </a:r>
          </a:p>
          <a:p>
            <a:pPr algn="l"/>
            <a:r>
              <a:rPr lang="en-GB" altLang="da-DK" sz="1600" b="0"/>
              <a:t>Office cleaning management (on PDA)</a:t>
            </a:r>
          </a:p>
          <a:p>
            <a:pPr algn="l"/>
            <a:r>
              <a:rPr lang="en-GB" altLang="da-DK" sz="1600" b="0"/>
              <a:t>Maternity benefit - three parties - one VW</a:t>
            </a:r>
          </a:p>
          <a:p>
            <a:pPr algn="l"/>
            <a:r>
              <a:rPr lang="en-GB" altLang="da-DK" sz="1600" b="0"/>
              <a:t>Facebook for mobiles - from 36 to 10 VW</a:t>
            </a:r>
          </a:p>
          <a:p>
            <a:pPr algn="l"/>
            <a:r>
              <a:rPr lang="en-GB" altLang="da-DK" sz="1600" b="0"/>
              <a:t>. . .</a:t>
            </a:r>
          </a:p>
        </p:txBody>
      </p:sp>
      <p:sp>
        <p:nvSpPr>
          <p:cNvPr id="182276" name="Text Box 4"/>
          <p:cNvSpPr txBox="1">
            <a:spLocks noChangeArrowheads="1"/>
          </p:cNvSpPr>
          <p:nvPr/>
        </p:nvSpPr>
        <p:spPr bwMode="auto">
          <a:xfrm>
            <a:off x="4565650" y="727075"/>
            <a:ext cx="4194175" cy="21066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a-DK" sz="1800">
                <a:latin typeface="Arial" charset="0"/>
              </a:rPr>
              <a:t>Advantages</a:t>
            </a:r>
          </a:p>
          <a:p>
            <a:r>
              <a:rPr lang="en-GB" altLang="da-DK" sz="1600" b="0">
                <a:latin typeface="Arial" charset="0"/>
              </a:rPr>
              <a:t>Easier to learn the system</a:t>
            </a:r>
          </a:p>
          <a:p>
            <a:r>
              <a:rPr lang="en-GB" altLang="da-DK" sz="1600" b="0">
                <a:latin typeface="Arial" charset="0"/>
              </a:rPr>
              <a:t>Efficient task support</a:t>
            </a:r>
          </a:p>
          <a:p>
            <a:r>
              <a:rPr lang="en-GB" altLang="da-DK" sz="1600" b="0">
                <a:latin typeface="Arial" charset="0"/>
              </a:rPr>
              <a:t>Fewer screens - less programming</a:t>
            </a:r>
          </a:p>
          <a:p>
            <a:r>
              <a:rPr lang="en-GB" altLang="da-DK" sz="1600" b="0">
                <a:latin typeface="Arial" charset="0"/>
              </a:rPr>
              <a:t>Less documentation</a:t>
            </a:r>
          </a:p>
          <a:p>
            <a:r>
              <a:rPr lang="en-GB" altLang="da-DK" sz="1600" b="0">
                <a:latin typeface="Arial" charset="0"/>
              </a:rPr>
              <a:t>Programming becomes fun</a:t>
            </a:r>
          </a:p>
          <a:p>
            <a:r>
              <a:rPr lang="en-GB" altLang="da-DK" sz="1600" b="0">
                <a:latin typeface="Arial" charset="0"/>
              </a:rPr>
              <a:t>	(the user interface is known up front)</a:t>
            </a:r>
          </a:p>
          <a:p>
            <a:r>
              <a:rPr lang="en-GB" altLang="da-DK" sz="1600" b="0">
                <a:latin typeface="Arial" charset="0"/>
              </a:rPr>
              <a:t>Product sells better</a:t>
            </a:r>
          </a:p>
        </p:txBody>
      </p:sp>
      <p:sp>
        <p:nvSpPr>
          <p:cNvPr id="182277" name="Text Box 5"/>
          <p:cNvSpPr txBox="1">
            <a:spLocks noChangeArrowheads="1"/>
          </p:cNvSpPr>
          <p:nvPr/>
        </p:nvSpPr>
        <p:spPr bwMode="auto">
          <a:xfrm>
            <a:off x="4565650" y="3051175"/>
            <a:ext cx="4194175" cy="1520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altLang="da-DK" sz="1800">
                <a:latin typeface="Arial" charset="0"/>
              </a:rPr>
              <a:t>Failures</a:t>
            </a:r>
          </a:p>
          <a:p>
            <a:r>
              <a:rPr lang="en-GB" altLang="da-DK" sz="1600" b="0">
                <a:latin typeface="Arial" charset="0"/>
              </a:rPr>
              <a:t>We had to do it the traditional way</a:t>
            </a:r>
          </a:p>
          <a:p>
            <a:r>
              <a:rPr lang="en-GB" altLang="da-DK" sz="1600" b="0">
                <a:latin typeface="Arial" charset="0"/>
              </a:rPr>
              <a:t>Our manager designed the windows his way</a:t>
            </a:r>
          </a:p>
          <a:p>
            <a:r>
              <a:rPr lang="en-GB" altLang="da-DK" sz="1600" b="0">
                <a:latin typeface="Arial" charset="0"/>
              </a:rPr>
              <a:t>Usability test after programming</a:t>
            </a:r>
          </a:p>
          <a:p>
            <a:r>
              <a:rPr lang="en-GB" altLang="da-DK" sz="1600" b="0">
                <a:latin typeface="Arial" charset="0"/>
              </a:rPr>
              <a:t>Virtual windows - then step by step screens</a:t>
            </a:r>
          </a:p>
        </p:txBody>
      </p:sp>
      <p:sp>
        <p:nvSpPr>
          <p:cNvPr id="182278" name="Text Box 6"/>
          <p:cNvSpPr txBox="1">
            <a:spLocks noChangeArrowheads="1"/>
          </p:cNvSpPr>
          <p:nvPr/>
        </p:nvSpPr>
        <p:spPr bwMode="auto">
          <a:xfrm>
            <a:off x="449263" y="76200"/>
            <a:ext cx="8110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(Fig 9.1B)  </a:t>
            </a:r>
            <a:r>
              <a:rPr lang="da-DK" altLang="da-DK">
                <a:latin typeface="Arial" charset="0"/>
              </a:rPr>
              <a:t> </a:t>
            </a:r>
            <a:r>
              <a:rPr lang="en-US" altLang="da-DK">
                <a:latin typeface="Arial" charset="0"/>
              </a:rPr>
              <a:t>Experience with the method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6" grpId="0" animBg="1" autoUpdateAnimBg="0"/>
      <p:bldP spid="182277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Text Box 3"/>
          <p:cNvSpPr txBox="1">
            <a:spLocks noChangeArrowheads="1"/>
          </p:cNvSpPr>
          <p:nvPr/>
        </p:nvSpPr>
        <p:spPr bwMode="auto">
          <a:xfrm>
            <a:off x="449263" y="76200"/>
            <a:ext cx="8110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9.2A  Data and functions: Virtual Window method</a:t>
            </a:r>
          </a:p>
        </p:txBody>
      </p:sp>
      <p:sp>
        <p:nvSpPr>
          <p:cNvPr id="161839" name="Line 47"/>
          <p:cNvSpPr>
            <a:spLocks noChangeShapeType="1"/>
          </p:cNvSpPr>
          <p:nvPr/>
        </p:nvSpPr>
        <p:spPr bwMode="auto">
          <a:xfrm>
            <a:off x="6897688" y="1489075"/>
            <a:ext cx="0" cy="39116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1840" name="Text Box 48"/>
          <p:cNvSpPr txBox="1">
            <a:spLocks noChangeArrowheads="1"/>
          </p:cNvSpPr>
          <p:nvPr/>
        </p:nvSpPr>
        <p:spPr bwMode="auto">
          <a:xfrm>
            <a:off x="6573838" y="5400675"/>
            <a:ext cx="688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b="0" noProof="1"/>
              <a:t>Time</a:t>
            </a:r>
          </a:p>
        </p:txBody>
      </p:sp>
      <p:sp>
        <p:nvSpPr>
          <p:cNvPr id="161849" name="Text Box 57"/>
          <p:cNvSpPr txBox="1">
            <a:spLocks noChangeArrowheads="1"/>
          </p:cNvSpPr>
          <p:nvPr/>
        </p:nvSpPr>
        <p:spPr bwMode="auto">
          <a:xfrm>
            <a:off x="1462088" y="866775"/>
            <a:ext cx="676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noProof="1"/>
              <a:t>Data</a:t>
            </a:r>
          </a:p>
        </p:txBody>
      </p:sp>
      <p:sp>
        <p:nvSpPr>
          <p:cNvPr id="161850" name="Text Box 58"/>
          <p:cNvSpPr txBox="1">
            <a:spLocks noChangeArrowheads="1"/>
          </p:cNvSpPr>
          <p:nvPr/>
        </p:nvSpPr>
        <p:spPr bwMode="auto">
          <a:xfrm>
            <a:off x="3381375" y="701675"/>
            <a:ext cx="1209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a-DK" altLang="da-DK" noProof="1"/>
              <a:t>System</a:t>
            </a:r>
          </a:p>
          <a:p>
            <a:r>
              <a:rPr lang="da-DK" altLang="da-DK" noProof="1"/>
              <a:t>functions</a:t>
            </a:r>
          </a:p>
        </p:txBody>
      </p:sp>
      <p:sp>
        <p:nvSpPr>
          <p:cNvPr id="161851" name="Text Box 59"/>
          <p:cNvSpPr txBox="1">
            <a:spLocks noChangeArrowheads="1"/>
          </p:cNvSpPr>
          <p:nvPr/>
        </p:nvSpPr>
        <p:spPr bwMode="auto">
          <a:xfrm>
            <a:off x="4994275" y="701675"/>
            <a:ext cx="981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a-DK" altLang="da-DK" noProof="1"/>
              <a:t>User</a:t>
            </a:r>
          </a:p>
          <a:p>
            <a:r>
              <a:rPr lang="da-DK" altLang="da-DK" noProof="1"/>
              <a:t>actions</a:t>
            </a:r>
          </a:p>
        </p:txBody>
      </p:sp>
      <p:grpSp>
        <p:nvGrpSpPr>
          <p:cNvPr id="161874" name="Group 82"/>
          <p:cNvGrpSpPr>
            <a:grpSpLocks/>
          </p:cNvGrpSpPr>
          <p:nvPr/>
        </p:nvGrpSpPr>
        <p:grpSpPr bwMode="auto">
          <a:xfrm>
            <a:off x="2713038" y="1503363"/>
            <a:ext cx="3573462" cy="1952625"/>
            <a:chOff x="1709" y="947"/>
            <a:chExt cx="2251" cy="1230"/>
          </a:xfrm>
        </p:grpSpPr>
        <p:sp>
          <p:nvSpPr>
            <p:cNvPr id="161852" name="Text Box 60"/>
            <p:cNvSpPr txBox="1">
              <a:spLocks noChangeArrowheads="1"/>
            </p:cNvSpPr>
            <p:nvPr/>
          </p:nvSpPr>
          <p:spPr bwMode="auto">
            <a:xfrm>
              <a:off x="2106" y="947"/>
              <a:ext cx="1854" cy="24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da-DK" altLang="da-DK" b="0" noProof="1"/>
                <a:t>Task descriptions</a:t>
              </a:r>
            </a:p>
          </p:txBody>
        </p:sp>
        <p:sp>
          <p:nvSpPr>
            <p:cNvPr id="161853" name="Text Box 61"/>
            <p:cNvSpPr txBox="1">
              <a:spLocks noChangeArrowheads="1"/>
            </p:cNvSpPr>
            <p:nvPr/>
          </p:nvSpPr>
          <p:spPr bwMode="auto">
            <a:xfrm>
              <a:off x="2899" y="1260"/>
              <a:ext cx="1061" cy="42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da-DK" altLang="da-DK" b="0" noProof="1"/>
                <a:t>Usability</a:t>
              </a:r>
            </a:p>
            <a:p>
              <a:r>
                <a:rPr lang="da-DK" altLang="da-DK" b="0" noProof="1"/>
                <a:t>requirements</a:t>
              </a:r>
            </a:p>
          </p:txBody>
        </p:sp>
        <p:sp>
          <p:nvSpPr>
            <p:cNvPr id="161855" name="Text Box 63"/>
            <p:cNvSpPr txBox="1">
              <a:spLocks noChangeArrowheads="1"/>
            </p:cNvSpPr>
            <p:nvPr/>
          </p:nvSpPr>
          <p:spPr bwMode="auto">
            <a:xfrm>
              <a:off x="2106" y="1755"/>
              <a:ext cx="924" cy="42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da-DK" altLang="da-DK" b="0" noProof="1"/>
                <a:t>Semantic</a:t>
              </a:r>
            </a:p>
            <a:p>
              <a:r>
                <a:rPr lang="da-DK" altLang="da-DK" b="0" noProof="1"/>
                <a:t>functions</a:t>
              </a:r>
            </a:p>
          </p:txBody>
        </p:sp>
        <p:sp>
          <p:nvSpPr>
            <p:cNvPr id="161857" name="Text Box 65"/>
            <p:cNvSpPr txBox="1">
              <a:spLocks noChangeArrowheads="1"/>
            </p:cNvSpPr>
            <p:nvPr/>
          </p:nvSpPr>
          <p:spPr bwMode="auto">
            <a:xfrm>
              <a:off x="3080" y="1755"/>
              <a:ext cx="880" cy="42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da-DK" altLang="da-DK" b="0" noProof="1"/>
                <a:t>Use</a:t>
              </a:r>
            </a:p>
            <a:p>
              <a:r>
                <a:rPr lang="da-DK" altLang="da-DK" b="0" noProof="1"/>
                <a:t>cases</a:t>
              </a:r>
            </a:p>
          </p:txBody>
        </p:sp>
        <p:sp>
          <p:nvSpPr>
            <p:cNvPr id="161859" name="Line 67"/>
            <p:cNvSpPr>
              <a:spLocks noChangeShapeType="1"/>
            </p:cNvSpPr>
            <p:nvPr/>
          </p:nvSpPr>
          <p:spPr bwMode="auto">
            <a:xfrm flipH="1">
              <a:off x="1709" y="1124"/>
              <a:ext cx="398" cy="32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1860" name="Line 68"/>
            <p:cNvSpPr>
              <a:spLocks noChangeShapeType="1"/>
            </p:cNvSpPr>
            <p:nvPr/>
          </p:nvSpPr>
          <p:spPr bwMode="auto">
            <a:xfrm>
              <a:off x="1709" y="1562"/>
              <a:ext cx="397" cy="3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1864" name="Line 72"/>
            <p:cNvSpPr>
              <a:spLocks noChangeShapeType="1"/>
            </p:cNvSpPr>
            <p:nvPr/>
          </p:nvSpPr>
          <p:spPr bwMode="auto">
            <a:xfrm>
              <a:off x="2595" y="1196"/>
              <a:ext cx="0" cy="55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61876" name="Group 84"/>
          <p:cNvGrpSpPr>
            <a:grpSpLocks/>
          </p:cNvGrpSpPr>
          <p:nvPr/>
        </p:nvGrpSpPr>
        <p:grpSpPr bwMode="auto">
          <a:xfrm>
            <a:off x="588963" y="1503363"/>
            <a:ext cx="4189412" cy="4321175"/>
            <a:chOff x="371" y="947"/>
            <a:chExt cx="2639" cy="2722"/>
          </a:xfrm>
        </p:grpSpPr>
        <p:sp>
          <p:nvSpPr>
            <p:cNvPr id="161834" name="Text Box 42"/>
            <p:cNvSpPr txBox="1">
              <a:spLocks noChangeArrowheads="1"/>
            </p:cNvSpPr>
            <p:nvPr/>
          </p:nvSpPr>
          <p:spPr bwMode="auto">
            <a:xfrm>
              <a:off x="569" y="947"/>
              <a:ext cx="1130" cy="24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da-DK" altLang="da-DK" b="0" noProof="1"/>
                <a:t>Data model</a:t>
              </a:r>
            </a:p>
          </p:txBody>
        </p:sp>
        <p:sp>
          <p:nvSpPr>
            <p:cNvPr id="161844" name="Line 52"/>
            <p:cNvSpPr>
              <a:spLocks noChangeShapeType="1"/>
            </p:cNvSpPr>
            <p:nvPr/>
          </p:nvSpPr>
          <p:spPr bwMode="auto">
            <a:xfrm flipH="1">
              <a:off x="1154" y="1627"/>
              <a:ext cx="0" cy="7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1854" name="Text Box 62"/>
            <p:cNvSpPr txBox="1">
              <a:spLocks noChangeArrowheads="1"/>
            </p:cNvSpPr>
            <p:nvPr/>
          </p:nvSpPr>
          <p:spPr bwMode="auto">
            <a:xfrm>
              <a:off x="559" y="1360"/>
              <a:ext cx="1150" cy="267"/>
            </a:xfrm>
            <a:prstGeom prst="rect">
              <a:avLst/>
            </a:prstGeom>
            <a:noFill/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b="0" noProof="1"/>
                <a:t>Virtual windows</a:t>
              </a:r>
            </a:p>
          </p:txBody>
        </p:sp>
        <p:sp>
          <p:nvSpPr>
            <p:cNvPr id="161858" name="Text Box 66"/>
            <p:cNvSpPr txBox="1">
              <a:spLocks noChangeArrowheads="1"/>
            </p:cNvSpPr>
            <p:nvPr/>
          </p:nvSpPr>
          <p:spPr bwMode="auto">
            <a:xfrm>
              <a:off x="559" y="3402"/>
              <a:ext cx="2451" cy="267"/>
            </a:xfrm>
            <a:prstGeom prst="rect">
              <a:avLst/>
            </a:prstGeom>
            <a:noFill/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da-DK" altLang="da-DK" b="0" noProof="1"/>
                <a:t>Prototype</a:t>
              </a:r>
            </a:p>
          </p:txBody>
        </p:sp>
        <p:sp>
          <p:nvSpPr>
            <p:cNvPr id="161861" name="AutoShape 69"/>
            <p:cNvSpPr>
              <a:spLocks noChangeArrowheads="1"/>
            </p:cNvSpPr>
            <p:nvPr/>
          </p:nvSpPr>
          <p:spPr bwMode="auto">
            <a:xfrm>
              <a:off x="371" y="2850"/>
              <a:ext cx="550" cy="404"/>
            </a:xfrm>
            <a:prstGeom prst="wedgeRoundRectCallout">
              <a:avLst>
                <a:gd name="adj1" fmla="val 48181"/>
                <a:gd name="adj2" fmla="val 82921"/>
                <a:gd name="adj3" fmla="val 16667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sz="1600" b="0" noProof="1"/>
                <a:t>Visible</a:t>
              </a:r>
            </a:p>
            <a:p>
              <a:r>
                <a:rPr lang="da-DK" altLang="da-DK" sz="1600" b="0" noProof="1"/>
                <a:t>to user</a:t>
              </a:r>
            </a:p>
          </p:txBody>
        </p:sp>
        <p:sp>
          <p:nvSpPr>
            <p:cNvPr id="161862" name="AutoShape 70"/>
            <p:cNvSpPr>
              <a:spLocks noChangeArrowheads="1"/>
            </p:cNvSpPr>
            <p:nvPr/>
          </p:nvSpPr>
          <p:spPr bwMode="auto">
            <a:xfrm>
              <a:off x="371" y="1821"/>
              <a:ext cx="550" cy="404"/>
            </a:xfrm>
            <a:prstGeom prst="wedgeRoundRectCallout">
              <a:avLst>
                <a:gd name="adj1" fmla="val 54000"/>
                <a:gd name="adj2" fmla="val -96042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sz="1600" b="0" noProof="1"/>
                <a:t>Visible</a:t>
              </a:r>
            </a:p>
            <a:p>
              <a:r>
                <a:rPr lang="da-DK" altLang="da-DK" sz="1600" b="0" noProof="1"/>
                <a:t>to user</a:t>
              </a:r>
            </a:p>
          </p:txBody>
        </p:sp>
        <p:sp>
          <p:nvSpPr>
            <p:cNvPr id="161863" name="Line 71"/>
            <p:cNvSpPr>
              <a:spLocks noChangeShapeType="1"/>
            </p:cNvSpPr>
            <p:nvPr/>
          </p:nvSpPr>
          <p:spPr bwMode="auto">
            <a:xfrm>
              <a:off x="1154" y="1196"/>
              <a:ext cx="0" cy="1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1869" name="Text Box 77"/>
            <p:cNvSpPr txBox="1">
              <a:spLocks noChangeArrowheads="1"/>
            </p:cNvSpPr>
            <p:nvPr/>
          </p:nvSpPr>
          <p:spPr bwMode="auto">
            <a:xfrm>
              <a:off x="565" y="2390"/>
              <a:ext cx="1134" cy="24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da-DK" altLang="da-DK" b="0" noProof="1"/>
                <a:t>Page plan</a:t>
              </a:r>
            </a:p>
          </p:txBody>
        </p:sp>
        <p:sp>
          <p:nvSpPr>
            <p:cNvPr id="161870" name="Line 78"/>
            <p:cNvSpPr>
              <a:spLocks noChangeShapeType="1"/>
            </p:cNvSpPr>
            <p:nvPr/>
          </p:nvSpPr>
          <p:spPr bwMode="auto">
            <a:xfrm flipH="1">
              <a:off x="1154" y="2639"/>
              <a:ext cx="0" cy="7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61872" name="Text Box 80"/>
          <p:cNvSpPr txBox="1">
            <a:spLocks noChangeArrowheads="1"/>
          </p:cNvSpPr>
          <p:nvPr/>
        </p:nvSpPr>
        <p:spPr bwMode="auto">
          <a:xfrm>
            <a:off x="4889500" y="5262563"/>
            <a:ext cx="1397000" cy="6699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da-DK" altLang="da-DK" b="0" noProof="1"/>
              <a:t>Usability</a:t>
            </a:r>
          </a:p>
          <a:p>
            <a:r>
              <a:rPr lang="da-DK" altLang="da-DK" b="0" noProof="1"/>
              <a:t>testing</a:t>
            </a:r>
          </a:p>
        </p:txBody>
      </p:sp>
      <p:grpSp>
        <p:nvGrpSpPr>
          <p:cNvPr id="161875" name="Group 83"/>
          <p:cNvGrpSpPr>
            <a:grpSpLocks/>
          </p:cNvGrpSpPr>
          <p:nvPr/>
        </p:nvGrpSpPr>
        <p:grpSpPr bwMode="auto">
          <a:xfrm>
            <a:off x="2697163" y="1879600"/>
            <a:ext cx="2954337" cy="3521075"/>
            <a:chOff x="1699" y="1184"/>
            <a:chExt cx="1861" cy="2218"/>
          </a:xfrm>
        </p:grpSpPr>
        <p:sp>
          <p:nvSpPr>
            <p:cNvPr id="161856" name="Text Box 64"/>
            <p:cNvSpPr txBox="1">
              <a:spLocks noChangeArrowheads="1"/>
            </p:cNvSpPr>
            <p:nvPr/>
          </p:nvSpPr>
          <p:spPr bwMode="auto">
            <a:xfrm>
              <a:off x="2086" y="2861"/>
              <a:ext cx="924" cy="42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b="0" noProof="1"/>
                <a:t>Function</a:t>
              </a:r>
            </a:p>
            <a:p>
              <a:r>
                <a:rPr lang="da-DK" altLang="da-DK" b="0" noProof="1"/>
                <a:t>presentation</a:t>
              </a:r>
            </a:p>
          </p:txBody>
        </p:sp>
        <p:sp>
          <p:nvSpPr>
            <p:cNvPr id="161865" name="Line 73"/>
            <p:cNvSpPr>
              <a:spLocks noChangeShapeType="1"/>
            </p:cNvSpPr>
            <p:nvPr/>
          </p:nvSpPr>
          <p:spPr bwMode="auto">
            <a:xfrm>
              <a:off x="2595" y="2177"/>
              <a:ext cx="0" cy="1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1866" name="Line 74"/>
            <p:cNvSpPr>
              <a:spLocks noChangeShapeType="1"/>
            </p:cNvSpPr>
            <p:nvPr/>
          </p:nvSpPr>
          <p:spPr bwMode="auto">
            <a:xfrm>
              <a:off x="2575" y="3283"/>
              <a:ext cx="0" cy="11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1867" name="Text Box 75"/>
            <p:cNvSpPr txBox="1">
              <a:spLocks noChangeArrowheads="1"/>
            </p:cNvSpPr>
            <p:nvPr/>
          </p:nvSpPr>
          <p:spPr bwMode="auto">
            <a:xfrm>
              <a:off x="2106" y="2301"/>
              <a:ext cx="924" cy="42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da-DK" altLang="da-DK" b="0" noProof="1"/>
                <a:t>Navigation</a:t>
              </a:r>
            </a:p>
            <a:p>
              <a:r>
                <a:rPr lang="da-DK" altLang="da-DK" b="0" noProof="1"/>
                <a:t>functions</a:t>
              </a:r>
            </a:p>
          </p:txBody>
        </p:sp>
        <p:sp>
          <p:nvSpPr>
            <p:cNvPr id="161868" name="Line 76"/>
            <p:cNvSpPr>
              <a:spLocks noChangeShapeType="1"/>
            </p:cNvSpPr>
            <p:nvPr/>
          </p:nvSpPr>
          <p:spPr bwMode="auto">
            <a:xfrm>
              <a:off x="2595" y="2726"/>
              <a:ext cx="0" cy="1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1871" name="Line 79"/>
            <p:cNvSpPr>
              <a:spLocks noChangeShapeType="1"/>
            </p:cNvSpPr>
            <p:nvPr/>
          </p:nvSpPr>
          <p:spPr bwMode="auto">
            <a:xfrm>
              <a:off x="1699" y="2504"/>
              <a:ext cx="40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1873" name="Freeform 81"/>
            <p:cNvSpPr>
              <a:spLocks/>
            </p:cNvSpPr>
            <p:nvPr/>
          </p:nvSpPr>
          <p:spPr bwMode="auto">
            <a:xfrm>
              <a:off x="2888" y="1184"/>
              <a:ext cx="672" cy="1344"/>
            </a:xfrm>
            <a:custGeom>
              <a:avLst/>
              <a:gdLst>
                <a:gd name="T0" fmla="*/ 0 w 672"/>
                <a:gd name="T1" fmla="*/ 0 h 1344"/>
                <a:gd name="T2" fmla="*/ 147 w 672"/>
                <a:gd name="T3" fmla="*/ 1344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72" h="1344">
                  <a:moveTo>
                    <a:pt x="0" y="0"/>
                  </a:moveTo>
                  <a:cubicBezTo>
                    <a:pt x="232" y="312"/>
                    <a:pt x="672" y="864"/>
                    <a:pt x="147" y="134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872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942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9.2B  Data and functions: Sutcliffe (1988)</a:t>
            </a:r>
          </a:p>
        </p:txBody>
      </p:sp>
      <p:sp>
        <p:nvSpPr>
          <p:cNvPr id="168963" name="Text Box 3"/>
          <p:cNvSpPr txBox="1">
            <a:spLocks noChangeArrowheads="1"/>
          </p:cNvSpPr>
          <p:nvPr/>
        </p:nvSpPr>
        <p:spPr bwMode="auto">
          <a:xfrm>
            <a:off x="903288" y="1503363"/>
            <a:ext cx="1793875" cy="3952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da-DK" altLang="da-DK" b="0" noProof="1"/>
              <a:t>Data model</a:t>
            </a:r>
          </a:p>
        </p:txBody>
      </p:sp>
      <p:sp>
        <p:nvSpPr>
          <p:cNvPr id="168964" name="Line 4"/>
          <p:cNvSpPr>
            <a:spLocks noChangeShapeType="1"/>
          </p:cNvSpPr>
          <p:nvPr/>
        </p:nvSpPr>
        <p:spPr bwMode="auto">
          <a:xfrm>
            <a:off x="6897688" y="1489075"/>
            <a:ext cx="0" cy="44831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6573838" y="5972175"/>
            <a:ext cx="688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b="0" noProof="1"/>
              <a:t>Time</a:t>
            </a:r>
          </a:p>
        </p:txBody>
      </p:sp>
      <p:sp>
        <p:nvSpPr>
          <p:cNvPr id="168967" name="Text Box 7"/>
          <p:cNvSpPr txBox="1">
            <a:spLocks noChangeArrowheads="1"/>
          </p:cNvSpPr>
          <p:nvPr/>
        </p:nvSpPr>
        <p:spPr bwMode="auto">
          <a:xfrm>
            <a:off x="1462088" y="866775"/>
            <a:ext cx="676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noProof="1"/>
              <a:t>Data</a:t>
            </a:r>
          </a:p>
        </p:txBody>
      </p:sp>
      <p:sp>
        <p:nvSpPr>
          <p:cNvPr id="168968" name="Text Box 8"/>
          <p:cNvSpPr txBox="1">
            <a:spLocks noChangeArrowheads="1"/>
          </p:cNvSpPr>
          <p:nvPr/>
        </p:nvSpPr>
        <p:spPr bwMode="auto">
          <a:xfrm>
            <a:off x="3381375" y="701675"/>
            <a:ext cx="1209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a-DK" altLang="da-DK" noProof="1"/>
              <a:t>System</a:t>
            </a:r>
          </a:p>
          <a:p>
            <a:r>
              <a:rPr lang="da-DK" altLang="da-DK" noProof="1"/>
              <a:t>functions</a:t>
            </a:r>
          </a:p>
        </p:txBody>
      </p:sp>
      <p:sp>
        <p:nvSpPr>
          <p:cNvPr id="168969" name="Text Box 9"/>
          <p:cNvSpPr txBox="1">
            <a:spLocks noChangeArrowheads="1"/>
          </p:cNvSpPr>
          <p:nvPr/>
        </p:nvSpPr>
        <p:spPr bwMode="auto">
          <a:xfrm>
            <a:off x="4994275" y="701675"/>
            <a:ext cx="981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a-DK" altLang="da-DK" noProof="1"/>
              <a:t>User</a:t>
            </a:r>
          </a:p>
          <a:p>
            <a:r>
              <a:rPr lang="da-DK" altLang="da-DK" noProof="1"/>
              <a:t>actions</a:t>
            </a:r>
          </a:p>
        </p:txBody>
      </p:sp>
      <p:sp>
        <p:nvSpPr>
          <p:cNvPr id="168976" name="Text Box 16"/>
          <p:cNvSpPr txBox="1">
            <a:spLocks noChangeArrowheads="1"/>
          </p:cNvSpPr>
          <p:nvPr/>
        </p:nvSpPr>
        <p:spPr bwMode="auto">
          <a:xfrm>
            <a:off x="919163" y="5972175"/>
            <a:ext cx="3890962" cy="4238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da-DK" altLang="da-DK" b="0" noProof="1"/>
              <a:t>Presentation design</a:t>
            </a:r>
          </a:p>
        </p:txBody>
      </p:sp>
      <p:sp>
        <p:nvSpPr>
          <p:cNvPr id="168981" name="Line 21"/>
          <p:cNvSpPr>
            <a:spLocks noChangeShapeType="1"/>
          </p:cNvSpPr>
          <p:nvPr/>
        </p:nvSpPr>
        <p:spPr bwMode="auto">
          <a:xfrm>
            <a:off x="1831975" y="1898650"/>
            <a:ext cx="0" cy="3471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8986" name="Text Box 26"/>
          <p:cNvSpPr txBox="1">
            <a:spLocks noChangeArrowheads="1"/>
          </p:cNvSpPr>
          <p:nvPr/>
        </p:nvSpPr>
        <p:spPr bwMode="auto">
          <a:xfrm>
            <a:off x="919163" y="5381625"/>
            <a:ext cx="3892550" cy="3952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da-DK" altLang="da-DK" b="0" noProof="1"/>
              <a:t>Modules</a:t>
            </a:r>
          </a:p>
        </p:txBody>
      </p:sp>
      <p:grpSp>
        <p:nvGrpSpPr>
          <p:cNvPr id="168992" name="Group 32"/>
          <p:cNvGrpSpPr>
            <a:grpSpLocks/>
          </p:cNvGrpSpPr>
          <p:nvPr/>
        </p:nvGrpSpPr>
        <p:grpSpPr bwMode="auto">
          <a:xfrm>
            <a:off x="2633663" y="1503363"/>
            <a:ext cx="4432300" cy="3867150"/>
            <a:chOff x="1659" y="947"/>
            <a:chExt cx="2792" cy="2436"/>
          </a:xfrm>
        </p:grpSpPr>
        <p:sp>
          <p:nvSpPr>
            <p:cNvPr id="168970" name="Text Box 10"/>
            <p:cNvSpPr txBox="1">
              <a:spLocks noChangeArrowheads="1"/>
            </p:cNvSpPr>
            <p:nvPr/>
          </p:nvSpPr>
          <p:spPr bwMode="auto">
            <a:xfrm>
              <a:off x="2106" y="947"/>
              <a:ext cx="1865" cy="24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da-DK" altLang="da-DK" b="0" noProof="1"/>
                <a:t>Task analysis</a:t>
              </a:r>
            </a:p>
          </p:txBody>
        </p:sp>
        <p:sp>
          <p:nvSpPr>
            <p:cNvPr id="168971" name="Text Box 11"/>
            <p:cNvSpPr txBox="1">
              <a:spLocks noChangeArrowheads="1"/>
            </p:cNvSpPr>
            <p:nvPr/>
          </p:nvSpPr>
          <p:spPr bwMode="auto">
            <a:xfrm>
              <a:off x="3080" y="1228"/>
              <a:ext cx="891" cy="42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da-DK" altLang="da-DK" b="0" noProof="1"/>
                <a:t>User</a:t>
              </a:r>
            </a:p>
            <a:p>
              <a:r>
                <a:rPr lang="da-DK" altLang="da-DK" b="0" noProof="1"/>
                <a:t>description</a:t>
              </a:r>
            </a:p>
          </p:txBody>
        </p:sp>
        <p:sp>
          <p:nvSpPr>
            <p:cNvPr id="168973" name="Text Box 13"/>
            <p:cNvSpPr txBox="1">
              <a:spLocks noChangeArrowheads="1"/>
            </p:cNvSpPr>
            <p:nvPr/>
          </p:nvSpPr>
          <p:spPr bwMode="auto">
            <a:xfrm>
              <a:off x="2106" y="1755"/>
              <a:ext cx="924" cy="42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da-DK" altLang="da-DK" b="0" noProof="1"/>
                <a:t>Task</a:t>
              </a:r>
            </a:p>
            <a:p>
              <a:r>
                <a:rPr lang="da-DK" altLang="da-DK" b="0" noProof="1"/>
                <a:t>design</a:t>
              </a:r>
            </a:p>
          </p:txBody>
        </p:sp>
        <p:sp>
          <p:nvSpPr>
            <p:cNvPr id="168974" name="Text Box 14"/>
            <p:cNvSpPr txBox="1">
              <a:spLocks noChangeArrowheads="1"/>
            </p:cNvSpPr>
            <p:nvPr/>
          </p:nvSpPr>
          <p:spPr bwMode="auto">
            <a:xfrm>
              <a:off x="2106" y="2301"/>
              <a:ext cx="924" cy="42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da-DK" altLang="da-DK" b="0" noProof="1"/>
                <a:t>Interaction</a:t>
              </a:r>
            </a:p>
            <a:p>
              <a:r>
                <a:rPr lang="da-DK" altLang="da-DK" b="0" noProof="1"/>
                <a:t>style</a:t>
              </a:r>
            </a:p>
          </p:txBody>
        </p:sp>
        <p:sp>
          <p:nvSpPr>
            <p:cNvPr id="168975" name="Text Box 15"/>
            <p:cNvSpPr txBox="1">
              <a:spLocks noChangeArrowheads="1"/>
            </p:cNvSpPr>
            <p:nvPr/>
          </p:nvSpPr>
          <p:spPr bwMode="auto">
            <a:xfrm>
              <a:off x="3080" y="1755"/>
              <a:ext cx="891" cy="42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da-DK" altLang="da-DK" b="0" noProof="1"/>
                <a:t>Work </a:t>
              </a:r>
            </a:p>
            <a:p>
              <a:r>
                <a:rPr lang="da-DK" altLang="da-DK" b="0" noProof="1"/>
                <a:t>units</a:t>
              </a:r>
            </a:p>
          </p:txBody>
        </p:sp>
        <p:sp>
          <p:nvSpPr>
            <p:cNvPr id="168982" name="Line 22"/>
            <p:cNvSpPr>
              <a:spLocks noChangeShapeType="1"/>
            </p:cNvSpPr>
            <p:nvPr/>
          </p:nvSpPr>
          <p:spPr bwMode="auto">
            <a:xfrm>
              <a:off x="2595" y="1196"/>
              <a:ext cx="0" cy="55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8985" name="Text Box 25"/>
            <p:cNvSpPr txBox="1">
              <a:spLocks noChangeArrowheads="1"/>
            </p:cNvSpPr>
            <p:nvPr/>
          </p:nvSpPr>
          <p:spPr bwMode="auto">
            <a:xfrm>
              <a:off x="2107" y="2842"/>
              <a:ext cx="924" cy="42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da-DK" altLang="da-DK" b="0" noProof="1"/>
                <a:t>Dialogue</a:t>
              </a:r>
            </a:p>
            <a:p>
              <a:r>
                <a:rPr lang="da-DK" altLang="da-DK" b="0" noProof="1"/>
                <a:t>design</a:t>
              </a:r>
            </a:p>
          </p:txBody>
        </p:sp>
        <p:sp>
          <p:nvSpPr>
            <p:cNvPr id="168987" name="Line 27"/>
            <p:cNvSpPr>
              <a:spLocks noChangeShapeType="1"/>
            </p:cNvSpPr>
            <p:nvPr/>
          </p:nvSpPr>
          <p:spPr bwMode="auto">
            <a:xfrm>
              <a:off x="2595" y="3264"/>
              <a:ext cx="0" cy="11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8988" name="Line 28"/>
            <p:cNvSpPr>
              <a:spLocks noChangeShapeType="1"/>
            </p:cNvSpPr>
            <p:nvPr/>
          </p:nvSpPr>
          <p:spPr bwMode="auto">
            <a:xfrm>
              <a:off x="2595" y="2723"/>
              <a:ext cx="0" cy="11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8989" name="Freeform 29"/>
            <p:cNvSpPr>
              <a:spLocks/>
            </p:cNvSpPr>
            <p:nvPr/>
          </p:nvSpPr>
          <p:spPr bwMode="auto">
            <a:xfrm>
              <a:off x="1659" y="1968"/>
              <a:ext cx="448" cy="1088"/>
            </a:xfrm>
            <a:custGeom>
              <a:avLst/>
              <a:gdLst>
                <a:gd name="T0" fmla="*/ 440 w 448"/>
                <a:gd name="T1" fmla="*/ 0 h 1088"/>
                <a:gd name="T2" fmla="*/ 448 w 448"/>
                <a:gd name="T3" fmla="*/ 108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8" h="1088">
                  <a:moveTo>
                    <a:pt x="440" y="0"/>
                  </a:moveTo>
                  <a:cubicBezTo>
                    <a:pt x="0" y="208"/>
                    <a:pt x="96" y="928"/>
                    <a:pt x="448" y="1088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8990" name="Freeform 30"/>
            <p:cNvSpPr>
              <a:spLocks/>
            </p:cNvSpPr>
            <p:nvPr/>
          </p:nvSpPr>
          <p:spPr bwMode="auto">
            <a:xfrm>
              <a:off x="3035" y="1448"/>
              <a:ext cx="1416" cy="1080"/>
            </a:xfrm>
            <a:custGeom>
              <a:avLst/>
              <a:gdLst>
                <a:gd name="T0" fmla="*/ 936 w 1416"/>
                <a:gd name="T1" fmla="*/ 0 h 1080"/>
                <a:gd name="T2" fmla="*/ 0 w 1416"/>
                <a:gd name="T3" fmla="*/ 1080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16" h="1080">
                  <a:moveTo>
                    <a:pt x="936" y="0"/>
                  </a:moveTo>
                  <a:cubicBezTo>
                    <a:pt x="1168" y="312"/>
                    <a:pt x="1416" y="1080"/>
                    <a:pt x="0" y="108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68991" name="Line 31"/>
          <p:cNvSpPr>
            <a:spLocks noChangeShapeType="1"/>
          </p:cNvSpPr>
          <p:nvPr/>
        </p:nvSpPr>
        <p:spPr bwMode="auto">
          <a:xfrm>
            <a:off x="2873375" y="5783263"/>
            <a:ext cx="0" cy="1889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8980" name="AutoShape 20"/>
          <p:cNvSpPr>
            <a:spLocks noChangeArrowheads="1"/>
          </p:cNvSpPr>
          <p:nvPr/>
        </p:nvSpPr>
        <p:spPr bwMode="auto">
          <a:xfrm>
            <a:off x="449263" y="4591050"/>
            <a:ext cx="873125" cy="641350"/>
          </a:xfrm>
          <a:prstGeom prst="wedgeRoundRectCallout">
            <a:avLst>
              <a:gd name="adj1" fmla="val 49634"/>
              <a:gd name="adj2" fmla="val 15643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sz="1600" b="0" noProof="1"/>
              <a:t>Visible</a:t>
            </a:r>
          </a:p>
          <a:p>
            <a:r>
              <a:rPr lang="da-DK" altLang="da-DK" sz="1600" b="0" noProof="1"/>
              <a:t>to user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942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9.2C  Data and functions: OO methods</a:t>
            </a:r>
          </a:p>
        </p:txBody>
      </p:sp>
      <p:sp>
        <p:nvSpPr>
          <p:cNvPr id="171011" name="Text Box 3"/>
          <p:cNvSpPr txBox="1">
            <a:spLocks noChangeArrowheads="1"/>
          </p:cNvSpPr>
          <p:nvPr/>
        </p:nvSpPr>
        <p:spPr bwMode="auto">
          <a:xfrm>
            <a:off x="903288" y="1503363"/>
            <a:ext cx="1793875" cy="3952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da-DK" altLang="da-DK" b="0" noProof="1"/>
              <a:t>Static model</a:t>
            </a:r>
          </a:p>
        </p:txBody>
      </p:sp>
      <p:sp>
        <p:nvSpPr>
          <p:cNvPr id="171012" name="Line 4"/>
          <p:cNvSpPr>
            <a:spLocks noChangeShapeType="1"/>
          </p:cNvSpPr>
          <p:nvPr/>
        </p:nvSpPr>
        <p:spPr bwMode="auto">
          <a:xfrm>
            <a:off x="6897688" y="1489075"/>
            <a:ext cx="0" cy="299878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71013" name="Text Box 5"/>
          <p:cNvSpPr txBox="1">
            <a:spLocks noChangeArrowheads="1"/>
          </p:cNvSpPr>
          <p:nvPr/>
        </p:nvSpPr>
        <p:spPr bwMode="auto">
          <a:xfrm>
            <a:off x="6573838" y="4591050"/>
            <a:ext cx="688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b="0" noProof="1"/>
              <a:t>Time</a:t>
            </a:r>
          </a:p>
        </p:txBody>
      </p:sp>
      <p:sp>
        <p:nvSpPr>
          <p:cNvPr id="171014" name="Line 6"/>
          <p:cNvSpPr>
            <a:spLocks noChangeShapeType="1"/>
          </p:cNvSpPr>
          <p:nvPr/>
        </p:nvSpPr>
        <p:spPr bwMode="auto">
          <a:xfrm flipH="1">
            <a:off x="1831975" y="2978150"/>
            <a:ext cx="0" cy="1533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71015" name="Text Box 7"/>
          <p:cNvSpPr txBox="1">
            <a:spLocks noChangeArrowheads="1"/>
          </p:cNvSpPr>
          <p:nvPr/>
        </p:nvSpPr>
        <p:spPr bwMode="auto">
          <a:xfrm>
            <a:off x="1462088" y="866775"/>
            <a:ext cx="6762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noProof="1"/>
              <a:t>Data</a:t>
            </a:r>
          </a:p>
        </p:txBody>
      </p:sp>
      <p:sp>
        <p:nvSpPr>
          <p:cNvPr id="171016" name="Text Box 8"/>
          <p:cNvSpPr txBox="1">
            <a:spLocks noChangeArrowheads="1"/>
          </p:cNvSpPr>
          <p:nvPr/>
        </p:nvSpPr>
        <p:spPr bwMode="auto">
          <a:xfrm>
            <a:off x="3381375" y="701675"/>
            <a:ext cx="1209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a-DK" altLang="da-DK" noProof="1"/>
              <a:t>System</a:t>
            </a:r>
          </a:p>
          <a:p>
            <a:r>
              <a:rPr lang="da-DK" altLang="da-DK" noProof="1"/>
              <a:t>functions</a:t>
            </a:r>
          </a:p>
        </p:txBody>
      </p:sp>
      <p:sp>
        <p:nvSpPr>
          <p:cNvPr id="171017" name="Text Box 9"/>
          <p:cNvSpPr txBox="1">
            <a:spLocks noChangeArrowheads="1"/>
          </p:cNvSpPr>
          <p:nvPr/>
        </p:nvSpPr>
        <p:spPr bwMode="auto">
          <a:xfrm>
            <a:off x="4994275" y="701675"/>
            <a:ext cx="981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a-DK" altLang="da-DK" noProof="1"/>
              <a:t>User</a:t>
            </a:r>
          </a:p>
          <a:p>
            <a:r>
              <a:rPr lang="da-DK" altLang="da-DK" noProof="1"/>
              <a:t>actions</a:t>
            </a:r>
          </a:p>
        </p:txBody>
      </p:sp>
      <p:sp>
        <p:nvSpPr>
          <p:cNvPr id="171018" name="Text Box 10"/>
          <p:cNvSpPr txBox="1">
            <a:spLocks noChangeArrowheads="1"/>
          </p:cNvSpPr>
          <p:nvPr/>
        </p:nvSpPr>
        <p:spPr bwMode="auto">
          <a:xfrm>
            <a:off x="919163" y="2051050"/>
            <a:ext cx="5367337" cy="3952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da-DK" altLang="da-DK" b="0" noProof="1"/>
              <a:t>Analysis model</a:t>
            </a:r>
          </a:p>
        </p:txBody>
      </p:sp>
      <p:sp>
        <p:nvSpPr>
          <p:cNvPr id="171022" name="Text Box 14"/>
          <p:cNvSpPr txBox="1">
            <a:spLocks noChangeArrowheads="1"/>
          </p:cNvSpPr>
          <p:nvPr/>
        </p:nvSpPr>
        <p:spPr bwMode="auto">
          <a:xfrm>
            <a:off x="3327400" y="3165475"/>
            <a:ext cx="1482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da-DK" altLang="da-DK" b="0" noProof="1"/>
              <a:t>Use cases</a:t>
            </a:r>
          </a:p>
        </p:txBody>
      </p:sp>
      <p:sp>
        <p:nvSpPr>
          <p:cNvPr id="171024" name="Text Box 16"/>
          <p:cNvSpPr txBox="1">
            <a:spLocks noChangeArrowheads="1"/>
          </p:cNvSpPr>
          <p:nvPr/>
        </p:nvSpPr>
        <p:spPr bwMode="auto">
          <a:xfrm>
            <a:off x="919163" y="4511675"/>
            <a:ext cx="3890962" cy="423863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da-DK" altLang="da-DK" b="0" noProof="1"/>
              <a:t>Screen objects (prototype)</a:t>
            </a:r>
          </a:p>
        </p:txBody>
      </p:sp>
      <p:sp>
        <p:nvSpPr>
          <p:cNvPr id="171027" name="AutoShape 19"/>
          <p:cNvSpPr>
            <a:spLocks noChangeArrowheads="1"/>
          </p:cNvSpPr>
          <p:nvPr/>
        </p:nvSpPr>
        <p:spPr bwMode="auto">
          <a:xfrm>
            <a:off x="449263" y="3151188"/>
            <a:ext cx="873125" cy="641350"/>
          </a:xfrm>
          <a:prstGeom prst="wedgeRoundRectCallout">
            <a:avLst>
              <a:gd name="adj1" fmla="val 46727"/>
              <a:gd name="adj2" fmla="val 152477"/>
              <a:gd name="adj3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sz="1600" b="0" noProof="1"/>
              <a:t>Visible</a:t>
            </a:r>
          </a:p>
          <a:p>
            <a:r>
              <a:rPr lang="da-DK" altLang="da-DK" sz="1600" b="0" noProof="1"/>
              <a:t>to user</a:t>
            </a:r>
          </a:p>
        </p:txBody>
      </p:sp>
      <p:sp>
        <p:nvSpPr>
          <p:cNvPr id="171033" name="Text Box 25"/>
          <p:cNvSpPr txBox="1">
            <a:spLocks noChangeArrowheads="1"/>
          </p:cNvSpPr>
          <p:nvPr/>
        </p:nvSpPr>
        <p:spPr bwMode="auto">
          <a:xfrm>
            <a:off x="919163" y="2582863"/>
            <a:ext cx="3890962" cy="3952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da-DK" altLang="da-DK" b="0" noProof="1"/>
              <a:t>Design model</a:t>
            </a:r>
          </a:p>
        </p:txBody>
      </p:sp>
      <p:sp>
        <p:nvSpPr>
          <p:cNvPr id="171035" name="Freeform 27"/>
          <p:cNvSpPr>
            <a:spLocks/>
          </p:cNvSpPr>
          <p:nvPr/>
        </p:nvSpPr>
        <p:spPr bwMode="auto">
          <a:xfrm>
            <a:off x="4800600" y="3136900"/>
            <a:ext cx="1498600" cy="406400"/>
          </a:xfrm>
          <a:custGeom>
            <a:avLst/>
            <a:gdLst>
              <a:gd name="T0" fmla="*/ 0 w 944"/>
              <a:gd name="T1" fmla="*/ 8 h 256"/>
              <a:gd name="T2" fmla="*/ 936 w 944"/>
              <a:gd name="T3" fmla="*/ 0 h 256"/>
              <a:gd name="T4" fmla="*/ 944 w 944"/>
              <a:gd name="T5" fmla="*/ 248 h 256"/>
              <a:gd name="T6" fmla="*/ 0 w 944"/>
              <a:gd name="T7" fmla="*/ 2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4" h="256">
                <a:moveTo>
                  <a:pt x="0" y="8"/>
                </a:moveTo>
                <a:lnTo>
                  <a:pt x="936" y="0"/>
                </a:lnTo>
                <a:lnTo>
                  <a:pt x="944" y="248"/>
                </a:lnTo>
                <a:lnTo>
                  <a:pt x="0" y="256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71036" name="Freeform 28"/>
          <p:cNvSpPr>
            <a:spLocks/>
          </p:cNvSpPr>
          <p:nvPr/>
        </p:nvSpPr>
        <p:spPr bwMode="auto">
          <a:xfrm flipH="1">
            <a:off x="3340100" y="3136900"/>
            <a:ext cx="1498600" cy="406400"/>
          </a:xfrm>
          <a:custGeom>
            <a:avLst/>
            <a:gdLst>
              <a:gd name="T0" fmla="*/ 0 w 944"/>
              <a:gd name="T1" fmla="*/ 8 h 256"/>
              <a:gd name="T2" fmla="*/ 936 w 944"/>
              <a:gd name="T3" fmla="*/ 0 h 256"/>
              <a:gd name="T4" fmla="*/ 944 w 944"/>
              <a:gd name="T5" fmla="*/ 248 h 256"/>
              <a:gd name="T6" fmla="*/ 0 w 944"/>
              <a:gd name="T7" fmla="*/ 2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4" h="256">
                <a:moveTo>
                  <a:pt x="0" y="8"/>
                </a:moveTo>
                <a:lnTo>
                  <a:pt x="936" y="0"/>
                </a:lnTo>
                <a:lnTo>
                  <a:pt x="944" y="248"/>
                </a:lnTo>
                <a:lnTo>
                  <a:pt x="0" y="256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71037" name="Line 29"/>
          <p:cNvSpPr>
            <a:spLocks noChangeShapeType="1"/>
          </p:cNvSpPr>
          <p:nvPr/>
        </p:nvSpPr>
        <p:spPr bwMode="auto">
          <a:xfrm>
            <a:off x="4064000" y="3543300"/>
            <a:ext cx="0" cy="968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71038" name="Text Box 30"/>
          <p:cNvSpPr txBox="1">
            <a:spLocks noChangeArrowheads="1"/>
          </p:cNvSpPr>
          <p:nvPr/>
        </p:nvSpPr>
        <p:spPr bwMode="auto">
          <a:xfrm>
            <a:off x="1831975" y="3792538"/>
            <a:ext cx="320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noProof="1"/>
              <a:t>?</a:t>
            </a:r>
          </a:p>
        </p:txBody>
      </p:sp>
      <p:sp>
        <p:nvSpPr>
          <p:cNvPr id="171039" name="Text Box 31"/>
          <p:cNvSpPr txBox="1">
            <a:spLocks noChangeArrowheads="1"/>
          </p:cNvSpPr>
          <p:nvPr/>
        </p:nvSpPr>
        <p:spPr bwMode="auto">
          <a:xfrm>
            <a:off x="3743325" y="3792538"/>
            <a:ext cx="320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noProof="1"/>
              <a:t>?</a:t>
            </a:r>
          </a:p>
        </p:txBody>
      </p:sp>
      <p:sp>
        <p:nvSpPr>
          <p:cNvPr id="171040" name="Text Box 32"/>
          <p:cNvSpPr txBox="1">
            <a:spLocks noChangeArrowheads="1"/>
          </p:cNvSpPr>
          <p:nvPr/>
        </p:nvSpPr>
        <p:spPr bwMode="auto">
          <a:xfrm>
            <a:off x="3327400" y="1503363"/>
            <a:ext cx="2959100" cy="395287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da-DK" altLang="da-DK" b="0" noProof="1"/>
              <a:t>Responsibilities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55" name="Oval 35"/>
          <p:cNvSpPr>
            <a:spLocks noChangeArrowheads="1"/>
          </p:cNvSpPr>
          <p:nvPr/>
        </p:nvSpPr>
        <p:spPr bwMode="auto">
          <a:xfrm>
            <a:off x="5586413" y="3694113"/>
            <a:ext cx="1154112" cy="457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da-DK" sz="1600"/>
              <a:t>Checkin</a:t>
            </a:r>
          </a:p>
        </p:txBody>
      </p:sp>
      <p:sp>
        <p:nvSpPr>
          <p:cNvPr id="15872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9.3  Old version of function design</a:t>
            </a:r>
          </a:p>
        </p:txBody>
      </p:sp>
      <p:sp>
        <p:nvSpPr>
          <p:cNvPr id="158728" name="Oval 8"/>
          <p:cNvSpPr>
            <a:spLocks noChangeArrowheads="1"/>
          </p:cNvSpPr>
          <p:nvPr/>
        </p:nvSpPr>
        <p:spPr bwMode="auto">
          <a:xfrm>
            <a:off x="3727450" y="1128713"/>
            <a:ext cx="1236663" cy="457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da-DK" sz="1600"/>
              <a:t>NewStay</a:t>
            </a:r>
          </a:p>
        </p:txBody>
      </p:sp>
      <p:sp>
        <p:nvSpPr>
          <p:cNvPr id="158739" name="Text Box 19"/>
          <p:cNvSpPr txBox="1">
            <a:spLocks noChangeArrowheads="1"/>
          </p:cNvSpPr>
          <p:nvPr/>
        </p:nvSpPr>
        <p:spPr bwMode="auto">
          <a:xfrm>
            <a:off x="533400" y="2268538"/>
            <a:ext cx="8588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sz="1600"/>
              <a:t>period,</a:t>
            </a:r>
          </a:p>
          <a:p>
            <a:pPr algn="l"/>
            <a:r>
              <a:rPr lang="da-DK" altLang="da-DK" sz="1600"/>
              <a:t>type …</a:t>
            </a:r>
            <a:endParaRPr lang="da-DK" altLang="da-DK" sz="1600" noProof="1"/>
          </a:p>
        </p:txBody>
      </p:sp>
      <p:sp>
        <p:nvSpPr>
          <p:cNvPr id="158751" name="Oval 31"/>
          <p:cNvSpPr>
            <a:spLocks noChangeArrowheads="1"/>
          </p:cNvSpPr>
          <p:nvPr/>
        </p:nvSpPr>
        <p:spPr bwMode="auto">
          <a:xfrm>
            <a:off x="3695700" y="2024063"/>
            <a:ext cx="1250950" cy="457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da-DK" sz="1600"/>
              <a:t>FindStay</a:t>
            </a:r>
          </a:p>
        </p:txBody>
      </p:sp>
      <p:sp>
        <p:nvSpPr>
          <p:cNvPr id="158752" name="Oval 32"/>
          <p:cNvSpPr>
            <a:spLocks noChangeArrowheads="1"/>
          </p:cNvSpPr>
          <p:nvPr/>
        </p:nvSpPr>
        <p:spPr bwMode="auto">
          <a:xfrm>
            <a:off x="1576388" y="3390900"/>
            <a:ext cx="1457325" cy="457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360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da-DK" sz="1600"/>
              <a:t>FindRoom</a:t>
            </a:r>
          </a:p>
        </p:txBody>
      </p:sp>
      <p:sp>
        <p:nvSpPr>
          <p:cNvPr id="158753" name="Oval 33"/>
          <p:cNvSpPr>
            <a:spLocks noChangeArrowheads="1"/>
          </p:cNvSpPr>
          <p:nvPr/>
        </p:nvSpPr>
        <p:spPr bwMode="auto">
          <a:xfrm>
            <a:off x="6575425" y="2557463"/>
            <a:ext cx="1798638" cy="4572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360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da-DK" sz="1600"/>
              <a:t>PrintConfirm</a:t>
            </a:r>
          </a:p>
        </p:txBody>
      </p:sp>
      <p:sp>
        <p:nvSpPr>
          <p:cNvPr id="158754" name="Oval 34"/>
          <p:cNvSpPr>
            <a:spLocks noChangeArrowheads="1"/>
          </p:cNvSpPr>
          <p:nvPr/>
        </p:nvSpPr>
        <p:spPr bwMode="auto">
          <a:xfrm>
            <a:off x="5864225" y="3363913"/>
            <a:ext cx="1154113" cy="45720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6000" rIns="0" bIns="36000"/>
          <a:lstStyle/>
          <a:p>
            <a:pPr>
              <a:spcBef>
                <a:spcPct val="50000"/>
              </a:spcBef>
            </a:pPr>
            <a:r>
              <a:rPr lang="en-US" altLang="da-DK" sz="1600"/>
              <a:t>Book</a:t>
            </a:r>
          </a:p>
        </p:txBody>
      </p:sp>
      <p:sp>
        <p:nvSpPr>
          <p:cNvPr id="158756" name="Text Box 36"/>
          <p:cNvSpPr txBox="1">
            <a:spLocks noChangeArrowheads="1"/>
          </p:cNvSpPr>
          <p:nvPr/>
        </p:nvSpPr>
        <p:spPr bwMode="auto">
          <a:xfrm>
            <a:off x="1797050" y="2557463"/>
            <a:ext cx="1047750" cy="296862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endParaRPr lang="en-GB" altLang="da-DK" sz="1600"/>
          </a:p>
        </p:txBody>
      </p:sp>
      <p:sp>
        <p:nvSpPr>
          <p:cNvPr id="158757" name="Text Box 37"/>
          <p:cNvSpPr txBox="1">
            <a:spLocks noChangeArrowheads="1"/>
          </p:cNvSpPr>
          <p:nvPr/>
        </p:nvSpPr>
        <p:spPr bwMode="auto">
          <a:xfrm>
            <a:off x="1803400" y="1657350"/>
            <a:ext cx="1047750" cy="650875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r>
              <a:rPr lang="da-DK" altLang="da-DK" sz="1600"/>
              <a:t>Stay</a:t>
            </a:r>
            <a:endParaRPr lang="en-GB" altLang="da-DK" sz="1600"/>
          </a:p>
        </p:txBody>
      </p:sp>
      <p:sp>
        <p:nvSpPr>
          <p:cNvPr id="158759" name="Text Box 39"/>
          <p:cNvSpPr txBox="1">
            <a:spLocks noChangeArrowheads="1"/>
          </p:cNvSpPr>
          <p:nvPr/>
        </p:nvSpPr>
        <p:spPr bwMode="auto">
          <a:xfrm>
            <a:off x="6427788" y="1128713"/>
            <a:ext cx="1047750" cy="6508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endParaRPr lang="en-GB" altLang="da-DK" sz="1600"/>
          </a:p>
        </p:txBody>
      </p:sp>
      <p:sp>
        <p:nvSpPr>
          <p:cNvPr id="158760" name="Text Box 40"/>
          <p:cNvSpPr txBox="1">
            <a:spLocks noChangeArrowheads="1"/>
          </p:cNvSpPr>
          <p:nvPr/>
        </p:nvSpPr>
        <p:spPr bwMode="auto">
          <a:xfrm>
            <a:off x="6218238" y="1249363"/>
            <a:ext cx="1047750" cy="6508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endParaRPr lang="en-GB" altLang="da-DK" sz="1600"/>
          </a:p>
        </p:txBody>
      </p:sp>
      <p:sp>
        <p:nvSpPr>
          <p:cNvPr id="158761" name="Text Box 41"/>
          <p:cNvSpPr txBox="1">
            <a:spLocks noChangeArrowheads="1"/>
          </p:cNvSpPr>
          <p:nvPr/>
        </p:nvSpPr>
        <p:spPr bwMode="auto">
          <a:xfrm>
            <a:off x="5984875" y="1403350"/>
            <a:ext cx="1047750" cy="6508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r>
              <a:rPr lang="da-DK" altLang="da-DK" sz="1600"/>
              <a:t>Stay</a:t>
            </a:r>
            <a:endParaRPr lang="en-GB" altLang="da-DK" sz="1600"/>
          </a:p>
        </p:txBody>
      </p:sp>
      <p:grpSp>
        <p:nvGrpSpPr>
          <p:cNvPr id="158766" name="Group 46"/>
          <p:cNvGrpSpPr>
            <a:grpSpLocks/>
          </p:cNvGrpSpPr>
          <p:nvPr/>
        </p:nvGrpSpPr>
        <p:grpSpPr bwMode="auto">
          <a:xfrm>
            <a:off x="3503613" y="3259138"/>
            <a:ext cx="1323975" cy="906462"/>
            <a:chOff x="1923" y="2405"/>
            <a:chExt cx="834" cy="571"/>
          </a:xfrm>
        </p:grpSpPr>
        <p:sp>
          <p:nvSpPr>
            <p:cNvPr id="158758" name="Text Box 38"/>
            <p:cNvSpPr txBox="1">
              <a:spLocks noChangeArrowheads="1"/>
            </p:cNvSpPr>
            <p:nvPr/>
          </p:nvSpPr>
          <p:spPr bwMode="auto">
            <a:xfrm>
              <a:off x="1923" y="2405"/>
              <a:ext cx="834" cy="57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/>
            <a:lstStyle/>
            <a:p>
              <a:r>
                <a:rPr lang="da-DK" altLang="da-DK" sz="1600"/>
                <a:t>Rooms</a:t>
              </a:r>
              <a:endParaRPr lang="en-GB" altLang="da-DK" sz="1600"/>
            </a:p>
          </p:txBody>
        </p:sp>
        <p:sp>
          <p:nvSpPr>
            <p:cNvPr id="158762" name="Rectangle 42"/>
            <p:cNvSpPr>
              <a:spLocks noChangeArrowheads="1"/>
            </p:cNvSpPr>
            <p:nvPr/>
          </p:nvSpPr>
          <p:spPr bwMode="auto">
            <a:xfrm>
              <a:off x="2064" y="2624"/>
              <a:ext cx="560" cy="29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63" name="Line 43"/>
            <p:cNvSpPr>
              <a:spLocks noChangeShapeType="1"/>
            </p:cNvSpPr>
            <p:nvPr/>
          </p:nvSpPr>
          <p:spPr bwMode="auto">
            <a:xfrm>
              <a:off x="2064" y="2696"/>
              <a:ext cx="5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64" name="Line 44"/>
            <p:cNvSpPr>
              <a:spLocks noChangeShapeType="1"/>
            </p:cNvSpPr>
            <p:nvPr/>
          </p:nvSpPr>
          <p:spPr bwMode="auto">
            <a:xfrm>
              <a:off x="2064" y="2771"/>
              <a:ext cx="5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8765" name="Line 45"/>
            <p:cNvSpPr>
              <a:spLocks noChangeShapeType="1"/>
            </p:cNvSpPr>
            <p:nvPr/>
          </p:nvSpPr>
          <p:spPr bwMode="auto">
            <a:xfrm>
              <a:off x="2064" y="2847"/>
              <a:ext cx="5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58767" name="Text Box 47"/>
          <p:cNvSpPr txBox="1">
            <a:spLocks noChangeArrowheads="1"/>
          </p:cNvSpPr>
          <p:nvPr/>
        </p:nvSpPr>
        <p:spPr bwMode="auto">
          <a:xfrm>
            <a:off x="533400" y="1389063"/>
            <a:ext cx="8810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sz="1600"/>
              <a:t>name,</a:t>
            </a:r>
          </a:p>
          <a:p>
            <a:pPr algn="l"/>
            <a:r>
              <a:rPr lang="da-DK" altLang="da-DK" sz="1600"/>
              <a:t>addr …</a:t>
            </a:r>
            <a:endParaRPr lang="da-DK" altLang="da-DK" sz="1600" noProof="1"/>
          </a:p>
        </p:txBody>
      </p:sp>
      <p:sp>
        <p:nvSpPr>
          <p:cNvPr id="158770" name="Freeform 50"/>
          <p:cNvSpPr>
            <a:spLocks/>
          </p:cNvSpPr>
          <p:nvPr/>
        </p:nvSpPr>
        <p:spPr bwMode="auto">
          <a:xfrm>
            <a:off x="2603500" y="1181100"/>
            <a:ext cx="1143000" cy="469900"/>
          </a:xfrm>
          <a:custGeom>
            <a:avLst/>
            <a:gdLst>
              <a:gd name="T0" fmla="*/ 0 w 720"/>
              <a:gd name="T1" fmla="*/ 296 h 296"/>
              <a:gd name="T2" fmla="*/ 720 w 720"/>
              <a:gd name="T3" fmla="*/ 120 h 29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20" h="296">
                <a:moveTo>
                  <a:pt x="0" y="296"/>
                </a:moveTo>
                <a:cubicBezTo>
                  <a:pt x="72" y="96"/>
                  <a:pt x="384" y="0"/>
                  <a:pt x="720" y="12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8771" name="Freeform 51"/>
          <p:cNvSpPr>
            <a:spLocks/>
          </p:cNvSpPr>
          <p:nvPr/>
        </p:nvSpPr>
        <p:spPr bwMode="auto">
          <a:xfrm>
            <a:off x="2717800" y="1879600"/>
            <a:ext cx="1003300" cy="279400"/>
          </a:xfrm>
          <a:custGeom>
            <a:avLst/>
            <a:gdLst>
              <a:gd name="T0" fmla="*/ 0 w 632"/>
              <a:gd name="T1" fmla="*/ 112 h 176"/>
              <a:gd name="T2" fmla="*/ 632 w 632"/>
              <a:gd name="T3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32" h="176">
                <a:moveTo>
                  <a:pt x="0" y="112"/>
                </a:moveTo>
                <a:cubicBezTo>
                  <a:pt x="136" y="64"/>
                  <a:pt x="552" y="0"/>
                  <a:pt x="632" y="17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8772" name="Freeform 52"/>
          <p:cNvSpPr>
            <a:spLocks/>
          </p:cNvSpPr>
          <p:nvPr/>
        </p:nvSpPr>
        <p:spPr bwMode="auto">
          <a:xfrm>
            <a:off x="4965700" y="1206500"/>
            <a:ext cx="965200" cy="279400"/>
          </a:xfrm>
          <a:custGeom>
            <a:avLst/>
            <a:gdLst>
              <a:gd name="T0" fmla="*/ 0 w 608"/>
              <a:gd name="T1" fmla="*/ 80 h 176"/>
              <a:gd name="T2" fmla="*/ 608 w 608"/>
              <a:gd name="T3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08" h="176">
                <a:moveTo>
                  <a:pt x="0" y="80"/>
                </a:moveTo>
                <a:cubicBezTo>
                  <a:pt x="136" y="32"/>
                  <a:pt x="528" y="0"/>
                  <a:pt x="608" y="17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8773" name="Freeform 53"/>
          <p:cNvSpPr>
            <a:spLocks/>
          </p:cNvSpPr>
          <p:nvPr/>
        </p:nvSpPr>
        <p:spPr bwMode="auto">
          <a:xfrm>
            <a:off x="5118100" y="1917700"/>
            <a:ext cx="825500" cy="342900"/>
          </a:xfrm>
          <a:custGeom>
            <a:avLst/>
            <a:gdLst>
              <a:gd name="T0" fmla="*/ 0 w 520"/>
              <a:gd name="T1" fmla="*/ 216 h 216"/>
              <a:gd name="T2" fmla="*/ 520 w 520"/>
              <a:gd name="T3" fmla="*/ 0 h 2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20" h="216">
                <a:moveTo>
                  <a:pt x="0" y="216"/>
                </a:moveTo>
                <a:cubicBezTo>
                  <a:pt x="168" y="200"/>
                  <a:pt x="352" y="184"/>
                  <a:pt x="52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8774" name="Freeform 54"/>
          <p:cNvSpPr>
            <a:spLocks/>
          </p:cNvSpPr>
          <p:nvPr/>
        </p:nvSpPr>
        <p:spPr bwMode="auto">
          <a:xfrm>
            <a:off x="4889500" y="774700"/>
            <a:ext cx="1765300" cy="1308100"/>
          </a:xfrm>
          <a:custGeom>
            <a:avLst/>
            <a:gdLst>
              <a:gd name="T0" fmla="*/ 1112 w 1112"/>
              <a:gd name="T1" fmla="*/ 216 h 824"/>
              <a:gd name="T2" fmla="*/ 0 w 1112"/>
              <a:gd name="T3" fmla="*/ 824 h 82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12" h="824">
                <a:moveTo>
                  <a:pt x="1112" y="216"/>
                </a:moveTo>
                <a:cubicBezTo>
                  <a:pt x="760" y="0"/>
                  <a:pt x="168" y="512"/>
                  <a:pt x="0" y="82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8775" name="Freeform 55"/>
          <p:cNvSpPr>
            <a:spLocks/>
          </p:cNvSpPr>
          <p:nvPr/>
        </p:nvSpPr>
        <p:spPr bwMode="auto">
          <a:xfrm>
            <a:off x="6502400" y="2044700"/>
            <a:ext cx="419100" cy="558800"/>
          </a:xfrm>
          <a:custGeom>
            <a:avLst/>
            <a:gdLst>
              <a:gd name="T0" fmla="*/ 0 w 264"/>
              <a:gd name="T1" fmla="*/ 0 h 352"/>
              <a:gd name="T2" fmla="*/ 264 w 264"/>
              <a:gd name="T3" fmla="*/ 352 h 3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64" h="352">
                <a:moveTo>
                  <a:pt x="0" y="0"/>
                </a:moveTo>
                <a:cubicBezTo>
                  <a:pt x="24" y="160"/>
                  <a:pt x="48" y="256"/>
                  <a:pt x="264" y="35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8776" name="Freeform 56"/>
          <p:cNvSpPr>
            <a:spLocks/>
          </p:cNvSpPr>
          <p:nvPr/>
        </p:nvSpPr>
        <p:spPr bwMode="auto">
          <a:xfrm>
            <a:off x="7899400" y="1905000"/>
            <a:ext cx="469900" cy="673100"/>
          </a:xfrm>
          <a:custGeom>
            <a:avLst/>
            <a:gdLst>
              <a:gd name="T0" fmla="*/ 0 w 296"/>
              <a:gd name="T1" fmla="*/ 424 h 424"/>
              <a:gd name="T2" fmla="*/ 296 w 296"/>
              <a:gd name="T3" fmla="*/ 0 h 42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96" h="424">
                <a:moveTo>
                  <a:pt x="0" y="424"/>
                </a:moveTo>
                <a:cubicBezTo>
                  <a:pt x="136" y="328"/>
                  <a:pt x="264" y="144"/>
                  <a:pt x="296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8777" name="Freeform 57"/>
          <p:cNvSpPr>
            <a:spLocks/>
          </p:cNvSpPr>
          <p:nvPr/>
        </p:nvSpPr>
        <p:spPr bwMode="auto">
          <a:xfrm>
            <a:off x="6070600" y="2070100"/>
            <a:ext cx="177800" cy="1295400"/>
          </a:xfrm>
          <a:custGeom>
            <a:avLst/>
            <a:gdLst>
              <a:gd name="T0" fmla="*/ 112 w 112"/>
              <a:gd name="T1" fmla="*/ 816 h 816"/>
              <a:gd name="T2" fmla="*/ 104 w 112"/>
              <a:gd name="T3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" h="816">
                <a:moveTo>
                  <a:pt x="112" y="816"/>
                </a:moveTo>
                <a:cubicBezTo>
                  <a:pt x="56" y="624"/>
                  <a:pt x="0" y="208"/>
                  <a:pt x="104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8778" name="Freeform 58"/>
          <p:cNvSpPr>
            <a:spLocks/>
          </p:cNvSpPr>
          <p:nvPr/>
        </p:nvSpPr>
        <p:spPr bwMode="auto">
          <a:xfrm>
            <a:off x="4445000" y="3429000"/>
            <a:ext cx="1485900" cy="330200"/>
          </a:xfrm>
          <a:custGeom>
            <a:avLst/>
            <a:gdLst>
              <a:gd name="T0" fmla="*/ 936 w 936"/>
              <a:gd name="T1" fmla="*/ 48 h 208"/>
              <a:gd name="T2" fmla="*/ 0 w 936"/>
              <a:gd name="T3" fmla="*/ 208 h 20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36" h="208">
                <a:moveTo>
                  <a:pt x="936" y="48"/>
                </a:moveTo>
                <a:cubicBezTo>
                  <a:pt x="800" y="0"/>
                  <a:pt x="264" y="32"/>
                  <a:pt x="0" y="208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8779" name="Freeform 59"/>
          <p:cNvSpPr>
            <a:spLocks/>
          </p:cNvSpPr>
          <p:nvPr/>
        </p:nvSpPr>
        <p:spPr bwMode="auto">
          <a:xfrm>
            <a:off x="4495800" y="3924300"/>
            <a:ext cx="1092200" cy="114300"/>
          </a:xfrm>
          <a:custGeom>
            <a:avLst/>
            <a:gdLst>
              <a:gd name="T0" fmla="*/ 688 w 688"/>
              <a:gd name="T1" fmla="*/ 0 h 72"/>
              <a:gd name="T2" fmla="*/ 0 w 688"/>
              <a:gd name="T3" fmla="*/ 8 h 7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88" h="72">
                <a:moveTo>
                  <a:pt x="688" y="0"/>
                </a:moveTo>
                <a:cubicBezTo>
                  <a:pt x="512" y="40"/>
                  <a:pt x="408" y="72"/>
                  <a:pt x="0" y="8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8780" name="Freeform 60"/>
          <p:cNvSpPr>
            <a:spLocks/>
          </p:cNvSpPr>
          <p:nvPr/>
        </p:nvSpPr>
        <p:spPr bwMode="auto">
          <a:xfrm>
            <a:off x="2273300" y="2730500"/>
            <a:ext cx="190500" cy="660400"/>
          </a:xfrm>
          <a:custGeom>
            <a:avLst/>
            <a:gdLst>
              <a:gd name="T0" fmla="*/ 120 w 120"/>
              <a:gd name="T1" fmla="*/ 0 h 416"/>
              <a:gd name="T2" fmla="*/ 24 w 120"/>
              <a:gd name="T3" fmla="*/ 416 h 4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0" h="416">
                <a:moveTo>
                  <a:pt x="120" y="0"/>
                </a:moveTo>
                <a:cubicBezTo>
                  <a:pt x="40" y="136"/>
                  <a:pt x="0" y="176"/>
                  <a:pt x="24" y="41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8781" name="Freeform 61"/>
          <p:cNvSpPr>
            <a:spLocks/>
          </p:cNvSpPr>
          <p:nvPr/>
        </p:nvSpPr>
        <p:spPr bwMode="auto">
          <a:xfrm>
            <a:off x="2908300" y="3759200"/>
            <a:ext cx="825500" cy="165100"/>
          </a:xfrm>
          <a:custGeom>
            <a:avLst/>
            <a:gdLst>
              <a:gd name="T0" fmla="*/ 0 w 520"/>
              <a:gd name="T1" fmla="*/ 0 h 104"/>
              <a:gd name="T2" fmla="*/ 520 w 520"/>
              <a:gd name="T3" fmla="*/ 96 h 1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20" h="104">
                <a:moveTo>
                  <a:pt x="0" y="0"/>
                </a:moveTo>
                <a:cubicBezTo>
                  <a:pt x="136" y="104"/>
                  <a:pt x="288" y="104"/>
                  <a:pt x="520" y="9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8782" name="Freeform 62"/>
          <p:cNvSpPr>
            <a:spLocks/>
          </p:cNvSpPr>
          <p:nvPr/>
        </p:nvSpPr>
        <p:spPr bwMode="auto">
          <a:xfrm>
            <a:off x="1270000" y="2514600"/>
            <a:ext cx="850900" cy="304800"/>
          </a:xfrm>
          <a:custGeom>
            <a:avLst/>
            <a:gdLst>
              <a:gd name="T0" fmla="*/ 0 w 536"/>
              <a:gd name="T1" fmla="*/ 48 h 192"/>
              <a:gd name="T2" fmla="*/ 536 w 536"/>
              <a:gd name="T3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36" h="192">
                <a:moveTo>
                  <a:pt x="0" y="48"/>
                </a:moveTo>
                <a:cubicBezTo>
                  <a:pt x="136" y="0"/>
                  <a:pt x="456" y="16"/>
                  <a:pt x="536" y="19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8783" name="Freeform 63"/>
          <p:cNvSpPr>
            <a:spLocks/>
          </p:cNvSpPr>
          <p:nvPr/>
        </p:nvSpPr>
        <p:spPr bwMode="auto">
          <a:xfrm>
            <a:off x="1257300" y="1651000"/>
            <a:ext cx="698500" cy="381000"/>
          </a:xfrm>
          <a:custGeom>
            <a:avLst/>
            <a:gdLst>
              <a:gd name="T0" fmla="*/ 0 w 440"/>
              <a:gd name="T1" fmla="*/ 48 h 240"/>
              <a:gd name="T2" fmla="*/ 440 w 440"/>
              <a:gd name="T3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40" h="240">
                <a:moveTo>
                  <a:pt x="0" y="48"/>
                </a:moveTo>
                <a:cubicBezTo>
                  <a:pt x="136" y="0"/>
                  <a:pt x="360" y="64"/>
                  <a:pt x="440" y="24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8784" name="Freeform 64"/>
          <p:cNvSpPr>
            <a:spLocks/>
          </p:cNvSpPr>
          <p:nvPr/>
        </p:nvSpPr>
        <p:spPr bwMode="auto">
          <a:xfrm>
            <a:off x="5651500" y="2070100"/>
            <a:ext cx="431800" cy="1714500"/>
          </a:xfrm>
          <a:custGeom>
            <a:avLst/>
            <a:gdLst>
              <a:gd name="T0" fmla="*/ 56 w 272"/>
              <a:gd name="T1" fmla="*/ 1080 h 1080"/>
              <a:gd name="T2" fmla="*/ 272 w 272"/>
              <a:gd name="T3" fmla="*/ 0 h 10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72" h="1080">
                <a:moveTo>
                  <a:pt x="56" y="1080"/>
                </a:moveTo>
                <a:cubicBezTo>
                  <a:pt x="0" y="888"/>
                  <a:pt x="168" y="208"/>
                  <a:pt x="272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8450</TotalTime>
  <Words>479</Words>
  <Application>Microsoft Office PowerPoint</Application>
  <PresentationFormat>On-screen Show (4:3)</PresentationFormat>
  <Paragraphs>196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Times New Roman</vt:lpstr>
      <vt:lpstr>Arial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139</cp:revision>
  <cp:lastPrinted>2003-08-27T06:47:42Z</cp:lastPrinted>
  <dcterms:created xsi:type="dcterms:W3CDTF">1998-09-07T20:07:06Z</dcterms:created>
  <dcterms:modified xsi:type="dcterms:W3CDTF">2016-01-10T14:23:02Z</dcterms:modified>
</cp:coreProperties>
</file>