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3" r:id="rId2"/>
    <p:sldId id="300" r:id="rId3"/>
    <p:sldId id="299" r:id="rId4"/>
    <p:sldId id="283" r:id="rId5"/>
    <p:sldId id="304" r:id="rId6"/>
    <p:sldId id="301" r:id="rId7"/>
    <p:sldId id="302" r:id="rId8"/>
    <p:sldId id="298" r:id="rId9"/>
  </p:sldIdLst>
  <p:sldSz cx="9144000" cy="6858000" type="screen4x3"/>
  <p:notesSz cx="6729413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486"/>
      </p:cViewPr>
      <p:guideLst>
        <p:guide orient="horz" pos="2474"/>
        <p:guide orient="horz" pos="3466"/>
        <p:guide pos="336"/>
        <p:guide pos="5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3" d="100"/>
          <a:sy n="53" d="100"/>
        </p:scale>
        <p:origin x="-1818" y="-96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fld id="{1C79E51D-9C98-4BB5-B5AF-9E8B72A07FC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313267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defTabSz="906463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r>
              <a:rPr lang="en-US" altLang="da-DK"/>
              <a:t>Slide </a:t>
            </a:r>
            <a:fld id="{3928629E-EF82-4509-92A8-2B5ACCE17201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55675" y="833438"/>
            <a:ext cx="4808538" cy="3606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4638"/>
            <a:ext cx="49323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defTabSz="906463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fld id="{48CCF890-B642-4991-8D5D-CB9AD0BCCD8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44390909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FC1BE40-DE44-4402-8175-8841312890BF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44A29C-459D-46D9-B3F8-B5808B1249E0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291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9950A59-242A-48C6-A245-9386AFB43A3E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286E85-2DB9-4002-BA22-35680FE74B90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2744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2A4EB2B-7425-4E35-AD3E-7406A5F52911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1B13A8-2425-4C05-947B-09AE8DE31752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271362" name="Rectangle 3074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71363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0574183-356A-4A5D-A769-509C4E9B3D61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B9C80A-CDC5-4CDC-9726-A311064DB1C5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2037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AA25BA3-6B26-4916-A9C7-8E9BD37FEE0D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D43A80-B4E5-4A55-B565-079734AB84C6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292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90A9D63-E3C2-4913-91B8-1470A9168BCE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F4F44C-B258-4227-8F23-B4624C56F917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293890" name="Rectangle 3074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3498587-3FBE-48E4-9A19-0ACB80ED1ED1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26F76F-752B-4545-91F3-D50B04BBD1B4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269314" name="Rectangle 2050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6931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0D6B0-8C98-4801-8FF2-07CD28B194BD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11219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A74AF-C454-4F97-9D1B-A12D19E1397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35888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6CC63-A217-4176-8569-8773FF88B88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16257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92E95-88FA-4714-8787-2707266F599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88482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768DD-83D5-4AAA-9404-411DB9C4045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03666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56F83-F5B6-4CB3-A567-21A7033006D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95547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1E51B-F226-48EE-9533-F3FFE9E2C95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914322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AA46D-FF46-44B7-AFA7-543886BC2BCF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724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476CE-54B9-43A0-88D5-EFA8399AB65A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24919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AF71A-AC09-4250-9F67-5BDC3BB1AB5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03909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40ACD-B642-4AB3-AE76-8D40DA2ABB8F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16548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8DA72FE8-FCEC-42C7-9EB3-944F482A1AB6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1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Slides for</a:t>
            </a:r>
          </a:p>
          <a:p>
            <a:pPr algn="ctr"/>
            <a:r>
              <a:rPr lang="en-US" altLang="da-DK" sz="3600"/>
              <a:t>User interface design </a:t>
            </a:r>
          </a:p>
          <a:p>
            <a:pPr algn="ctr"/>
            <a:r>
              <a:rPr lang="en-US" altLang="da-DK" sz="1800"/>
              <a:t>A software engineering perspective</a:t>
            </a:r>
          </a:p>
          <a:p>
            <a:pPr algn="ctr"/>
            <a:r>
              <a:rPr lang="en-US" altLang="da-DK" sz="1800"/>
              <a:t>Soren Lauesen</a:t>
            </a:r>
          </a:p>
          <a:p>
            <a:pPr algn="ctr"/>
            <a:endParaRPr lang="en-US" altLang="da-DK" sz="1800"/>
          </a:p>
          <a:p>
            <a:pPr algn="ctr"/>
            <a:r>
              <a:rPr lang="en-US" altLang="da-DK" sz="2400"/>
              <a:t>12. User documentation and support</a:t>
            </a:r>
            <a:endParaRPr lang="da-DK" altLang="da-DK" sz="2400"/>
          </a:p>
          <a:p>
            <a:pPr algn="ctr"/>
            <a:endParaRPr lang="en-US" altLang="da-DK" sz="1800"/>
          </a:p>
          <a:p>
            <a:pPr algn="ctr"/>
            <a:r>
              <a:rPr lang="da-DK" altLang="da-DK" sz="1800"/>
              <a:t>August </a:t>
            </a:r>
            <a:r>
              <a:rPr lang="en-US" altLang="da-DK" sz="1800"/>
              <a:t>200</a:t>
            </a:r>
            <a:r>
              <a:rPr lang="da-DK" altLang="da-DK" sz="1800"/>
              <a:t>6</a:t>
            </a:r>
            <a:endParaRPr lang="en-US" altLang="da-DK" sz="1800"/>
          </a:p>
          <a:p>
            <a:pPr algn="ctr"/>
            <a:endParaRPr lang="en-US" altLang="da-DK" sz="1800"/>
          </a:p>
          <a:p>
            <a:pPr algn="ctr"/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27" name="Text Box 19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12.1  Support situations</a:t>
            </a:r>
          </a:p>
        </p:txBody>
      </p:sp>
      <p:sp>
        <p:nvSpPr>
          <p:cNvPr id="273428" name="Text Box 20"/>
          <p:cNvSpPr txBox="1">
            <a:spLocks noChangeArrowheads="1"/>
          </p:cNvSpPr>
          <p:nvPr/>
        </p:nvSpPr>
        <p:spPr bwMode="auto">
          <a:xfrm>
            <a:off x="533400" y="776288"/>
            <a:ext cx="60833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>
            <a:lvl1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Getting started: </a:t>
            </a:r>
          </a:p>
          <a:p>
            <a:r>
              <a:rPr lang="en-US" altLang="da-DK" sz="1600" b="0">
                <a:latin typeface="Arial" charset="0"/>
              </a:rPr>
              <a:t>	IT-reluctant user: “I never figure out about this”.</a:t>
            </a:r>
          </a:p>
          <a:p>
            <a:r>
              <a:rPr lang="en-US" altLang="da-DK" sz="1600" b="0">
                <a:latin typeface="Arial" charset="0"/>
              </a:rPr>
              <a:t>	IT-comfortable user: “Let me give it a try”.</a:t>
            </a:r>
          </a:p>
          <a:p>
            <a:r>
              <a:rPr lang="en-US" altLang="da-DK" sz="1600" b="0">
                <a:latin typeface="Arial" charset="0"/>
              </a:rPr>
              <a:t>	Super user: “I should be able to figure out without the manual”.</a:t>
            </a:r>
          </a:p>
          <a:p>
            <a:r>
              <a:rPr lang="en-US" altLang="da-DK" sz="1600" b="0">
                <a:latin typeface="Arial" charset="0"/>
              </a:rPr>
              <a:t>		(If not: Uses manual and/or on-line help.)</a:t>
            </a:r>
          </a:p>
        </p:txBody>
      </p:sp>
      <p:sp>
        <p:nvSpPr>
          <p:cNvPr id="273429" name="Text Box 21"/>
          <p:cNvSpPr txBox="1">
            <a:spLocks noChangeArrowheads="1"/>
          </p:cNvSpPr>
          <p:nvPr/>
        </p:nvSpPr>
        <p:spPr bwMode="auto">
          <a:xfrm>
            <a:off x="533400" y="3706813"/>
            <a:ext cx="6754813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>
            <a:lvl1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da-DK" sz="1600">
                <a:latin typeface="Arial" charset="0"/>
              </a:rPr>
              <a:t>Remember - task-related:</a:t>
            </a:r>
            <a:r>
              <a:rPr lang="en-US" altLang="da-DK" sz="1600" b="0">
                <a:latin typeface="Arial" charset="0"/>
              </a:rPr>
              <a:t> “I handled a split pay once - where did I start?”</a:t>
            </a:r>
          </a:p>
          <a:p>
            <a:pPr>
              <a:spcBef>
                <a:spcPct val="50000"/>
              </a:spcBef>
            </a:pPr>
            <a:r>
              <a:rPr lang="en-US" altLang="da-DK" sz="1600">
                <a:latin typeface="Arial" charset="0"/>
              </a:rPr>
              <a:t>Remember - system-related:</a:t>
            </a:r>
            <a:r>
              <a:rPr lang="en-US" altLang="da-DK" sz="1600" b="0">
                <a:latin typeface="Arial" charset="0"/>
              </a:rPr>
              <a:t> </a:t>
            </a:r>
          </a:p>
          <a:p>
            <a:r>
              <a:rPr lang="en-US" altLang="da-DK" sz="1600" b="0">
                <a:latin typeface="Arial" charset="0"/>
              </a:rPr>
              <a:t>	“Which discount code - 03 or 05?”</a:t>
            </a:r>
          </a:p>
          <a:p>
            <a:r>
              <a:rPr lang="en-US" altLang="da-DK" sz="1600" b="0">
                <a:latin typeface="Arial" charset="0"/>
              </a:rPr>
              <a:t>	“What are the parameters to DLookup?”</a:t>
            </a:r>
            <a:endParaRPr lang="en-US" altLang="da-DK" sz="1600">
              <a:latin typeface="Arial" charset="0"/>
            </a:endParaRPr>
          </a:p>
        </p:txBody>
      </p:sp>
      <p:sp>
        <p:nvSpPr>
          <p:cNvPr id="273430" name="Text Box 22"/>
          <p:cNvSpPr txBox="1">
            <a:spLocks noChangeArrowheads="1"/>
          </p:cNvSpPr>
          <p:nvPr/>
        </p:nvSpPr>
        <p:spPr bwMode="auto">
          <a:xfrm>
            <a:off x="533400" y="2233613"/>
            <a:ext cx="68199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>
            <a:lvl1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76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da-DK" sz="1600">
                <a:latin typeface="Arial" charset="0"/>
              </a:rPr>
              <a:t>Proficiency:</a:t>
            </a:r>
            <a:r>
              <a:rPr lang="en-US" altLang="da-DK" sz="1600" b="0">
                <a:latin typeface="Arial" charset="0"/>
              </a:rPr>
              <a:t> Learning to work fast and master the system.</a:t>
            </a:r>
          </a:p>
          <a:p>
            <a:pPr>
              <a:spcBef>
                <a:spcPct val="50000"/>
              </a:spcBef>
            </a:pPr>
            <a:r>
              <a:rPr lang="en-US" altLang="da-DK" sz="1600">
                <a:latin typeface="Arial" charset="0"/>
              </a:rPr>
              <a:t>Lookup - task-related:</a:t>
            </a:r>
            <a:r>
              <a:rPr lang="en-US" altLang="da-DK" sz="1600" b="0">
                <a:latin typeface="Arial" charset="0"/>
              </a:rPr>
              <a:t> “How to pay the bill partly credit card, partly cash?”</a:t>
            </a:r>
          </a:p>
          <a:p>
            <a:pPr>
              <a:spcBef>
                <a:spcPct val="50000"/>
              </a:spcBef>
            </a:pPr>
            <a:r>
              <a:rPr lang="en-US" altLang="da-DK" sz="1600">
                <a:latin typeface="Arial" charset="0"/>
              </a:rPr>
              <a:t>Lookup - system-related:</a:t>
            </a:r>
            <a:r>
              <a:rPr lang="en-US" altLang="da-DK" sz="1600" b="0">
                <a:latin typeface="Arial" charset="0"/>
              </a:rPr>
              <a:t> </a:t>
            </a:r>
          </a:p>
          <a:p>
            <a:r>
              <a:rPr lang="en-US" altLang="da-DK" sz="1600" b="0">
                <a:latin typeface="Arial" charset="0"/>
              </a:rPr>
              <a:t>	“If I cancel a stay and then Undo, will the guest get the same room?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29" grpId="0"/>
      <p:bldP spid="2734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9" name="Text Box 3"/>
          <p:cNvSpPr txBox="1">
            <a:spLocks noChangeArrowheads="1"/>
          </p:cNvSpPr>
          <p:nvPr/>
        </p:nvSpPr>
        <p:spPr bwMode="auto">
          <a:xfrm>
            <a:off x="533400" y="2660650"/>
            <a:ext cx="2565400" cy="34877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Paper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Book</a:t>
            </a:r>
          </a:p>
          <a:p>
            <a:r>
              <a:rPr lang="da-DK" altLang="da-DK" sz="1600" b="0" noProof="1">
                <a:latin typeface="Arial" charset="0"/>
              </a:rPr>
              <a:t>Card</a:t>
            </a:r>
          </a:p>
          <a:p>
            <a:r>
              <a:rPr lang="da-DK" altLang="da-DK" sz="1600" noProof="1">
                <a:latin typeface="Arial" charset="0"/>
              </a:rPr>
              <a:t>Computer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On-line help</a:t>
            </a:r>
          </a:p>
          <a:p>
            <a:r>
              <a:rPr lang="da-DK" altLang="da-DK" sz="1600" b="0" noProof="1">
                <a:latin typeface="Arial" charset="0"/>
              </a:rPr>
              <a:t>Pop-up, drop-down lists</a:t>
            </a:r>
          </a:p>
          <a:p>
            <a:r>
              <a:rPr lang="da-DK" altLang="da-DK" sz="1600" b="0" noProof="1">
                <a:latin typeface="Arial" charset="0"/>
              </a:rPr>
              <a:t>On-screen guides</a:t>
            </a:r>
          </a:p>
          <a:p>
            <a:r>
              <a:rPr lang="da-DK" altLang="da-DK" sz="1600" b="0" noProof="1">
                <a:latin typeface="Arial" charset="0"/>
              </a:rPr>
              <a:t>Wizard</a:t>
            </a:r>
          </a:p>
          <a:p>
            <a:r>
              <a:rPr lang="da-DK" altLang="da-DK" sz="1600" b="0" noProof="1">
                <a:latin typeface="Arial" charset="0"/>
              </a:rPr>
              <a:t>Assistant</a:t>
            </a:r>
          </a:p>
          <a:p>
            <a:r>
              <a:rPr lang="da-DK" altLang="da-DK" sz="1600" noProof="1">
                <a:latin typeface="Arial" charset="0"/>
              </a:rPr>
              <a:t>Human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Course</a:t>
            </a:r>
          </a:p>
          <a:p>
            <a:r>
              <a:rPr lang="da-DK" altLang="da-DK" sz="1600" b="0" noProof="1">
                <a:latin typeface="Arial" charset="0"/>
              </a:rPr>
              <a:t>Hot-line</a:t>
            </a:r>
          </a:p>
          <a:p>
            <a:r>
              <a:rPr lang="da-DK" altLang="da-DK" sz="1600" b="0" noProof="1">
                <a:latin typeface="Arial" charset="0"/>
              </a:rPr>
              <a:t>Super user</a:t>
            </a:r>
          </a:p>
          <a:p>
            <a:r>
              <a:rPr lang="da-DK" altLang="da-DK" sz="1600" b="0" noProof="1">
                <a:latin typeface="Arial" charset="0"/>
              </a:rPr>
              <a:t>Colleague</a:t>
            </a:r>
          </a:p>
        </p:txBody>
      </p:sp>
      <p:sp>
        <p:nvSpPr>
          <p:cNvPr id="270341" name="Text Box 5"/>
          <p:cNvSpPr txBox="1">
            <a:spLocks noChangeArrowheads="1"/>
          </p:cNvSpPr>
          <p:nvPr/>
        </p:nvSpPr>
        <p:spPr bwMode="auto">
          <a:xfrm>
            <a:off x="533400" y="2062163"/>
            <a:ext cx="182245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Documentation</a:t>
            </a:r>
          </a:p>
          <a:p>
            <a:r>
              <a:rPr lang="da-DK" altLang="da-DK" sz="1600" noProof="1">
                <a:latin typeface="Arial" charset="0"/>
              </a:rPr>
              <a:t>&amp; support method</a:t>
            </a:r>
          </a:p>
        </p:txBody>
      </p:sp>
      <p:sp>
        <p:nvSpPr>
          <p:cNvPr id="270354" name="Text Box 18"/>
          <p:cNvSpPr txBox="1">
            <a:spLocks noChangeArrowheads="1"/>
          </p:cNvSpPr>
          <p:nvPr/>
        </p:nvSpPr>
        <p:spPr bwMode="auto">
          <a:xfrm>
            <a:off x="533400" y="915988"/>
            <a:ext cx="2565400" cy="17446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>
            <a:lvl1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2000" noProof="1">
                <a:latin typeface="Arial" charset="0"/>
              </a:rPr>
              <a:t>Potential use</a:t>
            </a:r>
            <a:endParaRPr lang="da-DK" altLang="da-DK" sz="1600" noProof="1">
              <a:latin typeface="Arial" charset="0"/>
            </a:endParaRPr>
          </a:p>
        </p:txBody>
      </p:sp>
      <p:sp>
        <p:nvSpPr>
          <p:cNvPr id="270355" name="Text Box 19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12.2  Support methods vs. context</a:t>
            </a:r>
          </a:p>
        </p:txBody>
      </p:sp>
      <p:grpSp>
        <p:nvGrpSpPr>
          <p:cNvPr id="270359" name="Group 23"/>
          <p:cNvGrpSpPr>
            <a:grpSpLocks/>
          </p:cNvGrpSpPr>
          <p:nvPr/>
        </p:nvGrpSpPr>
        <p:grpSpPr bwMode="auto">
          <a:xfrm>
            <a:off x="533400" y="2660650"/>
            <a:ext cx="7881938" cy="4033838"/>
            <a:chOff x="336" y="1676"/>
            <a:chExt cx="4965" cy="2541"/>
          </a:xfrm>
        </p:grpSpPr>
        <p:sp>
          <p:nvSpPr>
            <p:cNvPr id="270356" name="Text Box 20"/>
            <p:cNvSpPr txBox="1">
              <a:spLocks noChangeArrowheads="1"/>
            </p:cNvSpPr>
            <p:nvPr/>
          </p:nvSpPr>
          <p:spPr bwMode="auto">
            <a:xfrm>
              <a:off x="336" y="4025"/>
              <a:ext cx="496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/>
                <a:t>Legend: </a:t>
              </a:r>
              <a:r>
                <a:rPr lang="en-US" altLang="da-DK" sz="1400" b="0"/>
                <a:t>SU=suited for super users. U=suited for other users. (U)=partly suited. ?=still experimental</a:t>
              </a:r>
              <a:endParaRPr lang="en-US" altLang="da-DK" sz="1400"/>
            </a:p>
          </p:txBody>
        </p:sp>
        <p:sp>
          <p:nvSpPr>
            <p:cNvPr id="270358" name="Text Box 22"/>
            <p:cNvSpPr txBox="1">
              <a:spLocks noChangeArrowheads="1"/>
            </p:cNvSpPr>
            <p:nvPr/>
          </p:nvSpPr>
          <p:spPr bwMode="auto">
            <a:xfrm>
              <a:off x="1952" y="1676"/>
              <a:ext cx="2351" cy="21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>
              <a:lvl1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SU	SU	SU	SU</a:t>
              </a:r>
            </a:p>
            <a:p>
              <a:r>
                <a:rPr lang="da-DK" altLang="da-DK" sz="1600" b="0" noProof="1">
                  <a:latin typeface="Arial" charset="0"/>
                </a:rPr>
                <a:t>	U	U			U	U</a:t>
              </a:r>
            </a:p>
            <a:p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?	SU	SU	SU		U</a:t>
              </a:r>
            </a:p>
            <a:p>
              <a:r>
                <a:rPr lang="da-DK" altLang="da-DK" sz="1600" b="0" noProof="1">
                  <a:latin typeface="Arial" charset="0"/>
                </a:rPr>
                <a:t>	(U)	U				U</a:t>
              </a:r>
            </a:p>
            <a:p>
              <a:r>
                <a:rPr lang="da-DK" altLang="da-DK" sz="1600" b="0" noProof="1">
                  <a:latin typeface="Arial" charset="0"/>
                </a:rPr>
                <a:t>	U				U</a:t>
              </a:r>
            </a:p>
            <a:p>
              <a:r>
                <a:rPr lang="da-DK" altLang="da-DK" sz="1600" b="0" noProof="1">
                  <a:latin typeface="Arial" charset="0"/>
                </a:rPr>
                <a:t>	?		U</a:t>
              </a:r>
            </a:p>
            <a:p>
              <a:r>
                <a:rPr lang="da-DK" altLang="da-DK" sz="1600" b="0" noProof="1">
                  <a:latin typeface="Arial" charset="0"/>
                </a:rPr>
                <a:t>	?	?	</a:t>
              </a:r>
            </a:p>
            <a:p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U	U</a:t>
              </a:r>
            </a:p>
            <a:p>
              <a:r>
                <a:rPr lang="da-DK" altLang="da-DK" sz="1600" b="0" noProof="1">
                  <a:latin typeface="Arial" charset="0"/>
                </a:rPr>
                <a:t>			U	U</a:t>
              </a:r>
            </a:p>
            <a:p>
              <a:r>
                <a:rPr lang="da-DK" altLang="da-DK" sz="1600" b="0" noProof="1">
                  <a:latin typeface="Arial" charset="0"/>
                </a:rPr>
                <a:t>	U	U	U	U</a:t>
              </a:r>
            </a:p>
            <a:p>
              <a:r>
                <a:rPr lang="da-DK" altLang="da-DK" sz="1600" b="0" noProof="1">
                  <a:latin typeface="Arial" charset="0"/>
                </a:rPr>
                <a:t>	U	U	U	U	U	U</a:t>
              </a:r>
            </a:p>
          </p:txBody>
        </p:sp>
      </p:grpSp>
      <p:sp>
        <p:nvSpPr>
          <p:cNvPr id="270360" name="Line 24"/>
          <p:cNvSpPr>
            <a:spLocks noChangeShapeType="1"/>
          </p:cNvSpPr>
          <p:nvPr/>
        </p:nvSpPr>
        <p:spPr bwMode="auto">
          <a:xfrm>
            <a:off x="533400" y="4902200"/>
            <a:ext cx="256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70361" name="Line 25"/>
          <p:cNvSpPr>
            <a:spLocks noChangeShapeType="1"/>
          </p:cNvSpPr>
          <p:nvPr/>
        </p:nvSpPr>
        <p:spPr bwMode="auto">
          <a:xfrm>
            <a:off x="533400" y="3416300"/>
            <a:ext cx="256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grpSp>
        <p:nvGrpSpPr>
          <p:cNvPr id="270362" name="Group 26"/>
          <p:cNvGrpSpPr>
            <a:grpSpLocks/>
          </p:cNvGrpSpPr>
          <p:nvPr/>
        </p:nvGrpSpPr>
        <p:grpSpPr bwMode="auto">
          <a:xfrm>
            <a:off x="3098800" y="915988"/>
            <a:ext cx="3732213" cy="5232400"/>
            <a:chOff x="1952" y="577"/>
            <a:chExt cx="2351" cy="3296"/>
          </a:xfrm>
        </p:grpSpPr>
        <p:sp>
          <p:nvSpPr>
            <p:cNvPr id="270363" name="Line 27"/>
            <p:cNvSpPr>
              <a:spLocks noChangeShapeType="1"/>
            </p:cNvSpPr>
            <p:nvPr/>
          </p:nvSpPr>
          <p:spPr bwMode="auto">
            <a:xfrm>
              <a:off x="1952" y="3088"/>
              <a:ext cx="235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0364" name="Line 28"/>
            <p:cNvSpPr>
              <a:spLocks noChangeShapeType="1"/>
            </p:cNvSpPr>
            <p:nvPr/>
          </p:nvSpPr>
          <p:spPr bwMode="auto">
            <a:xfrm>
              <a:off x="1952" y="2152"/>
              <a:ext cx="235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0365" name="Text Box 29"/>
            <p:cNvSpPr txBox="1">
              <a:spLocks noChangeArrowheads="1"/>
            </p:cNvSpPr>
            <p:nvPr/>
          </p:nvSpPr>
          <p:spPr bwMode="auto">
            <a:xfrm rot="-5400000">
              <a:off x="2676" y="56"/>
              <a:ext cx="904" cy="235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/>
            <a:p>
              <a:pPr>
                <a:lnSpc>
                  <a:spcPct val="200000"/>
                </a:lnSpc>
                <a:spcAft>
                  <a:spcPct val="50000"/>
                </a:spcAft>
              </a:pPr>
              <a:r>
                <a:rPr lang="da-DK" altLang="da-DK" sz="1600" b="0" noProof="1"/>
                <a:t>Getting started</a:t>
              </a:r>
            </a:p>
            <a:p>
              <a:pPr>
                <a:lnSpc>
                  <a:spcPct val="200000"/>
                </a:lnSpc>
                <a:spcAft>
                  <a:spcPct val="50000"/>
                </a:spcAft>
              </a:pPr>
              <a:r>
                <a:rPr lang="da-DK" altLang="da-DK" sz="1600" b="0" noProof="1"/>
                <a:t>Proficiency</a:t>
              </a:r>
            </a:p>
            <a:p>
              <a:pPr>
                <a:lnSpc>
                  <a:spcPct val="200000"/>
                </a:lnSpc>
                <a:spcAft>
                  <a:spcPct val="50000"/>
                </a:spcAft>
              </a:pPr>
              <a:r>
                <a:rPr lang="da-DK" altLang="da-DK" sz="1600" b="0" noProof="1"/>
                <a:t>Task</a:t>
              </a:r>
            </a:p>
            <a:p>
              <a:pPr>
                <a:lnSpc>
                  <a:spcPct val="200000"/>
                </a:lnSpc>
                <a:spcAft>
                  <a:spcPct val="50000"/>
                </a:spcAft>
              </a:pPr>
              <a:r>
                <a:rPr lang="da-DK" altLang="da-DK" sz="1600" b="0" noProof="1"/>
                <a:t>System</a:t>
              </a:r>
            </a:p>
            <a:p>
              <a:pPr>
                <a:lnSpc>
                  <a:spcPct val="200000"/>
                </a:lnSpc>
                <a:spcAft>
                  <a:spcPct val="50000"/>
                </a:spcAft>
              </a:pPr>
              <a:r>
                <a:rPr lang="da-DK" altLang="da-DK" sz="1600" b="0" noProof="1"/>
                <a:t>Task</a:t>
              </a:r>
            </a:p>
            <a:p>
              <a:pPr>
                <a:lnSpc>
                  <a:spcPct val="200000"/>
                </a:lnSpc>
                <a:spcAft>
                  <a:spcPct val="50000"/>
                </a:spcAft>
              </a:pPr>
              <a:r>
                <a:rPr lang="da-DK" altLang="da-DK" sz="1600" b="0" noProof="1"/>
                <a:t>System</a:t>
              </a:r>
            </a:p>
          </p:txBody>
        </p:sp>
        <p:sp>
          <p:nvSpPr>
            <p:cNvPr id="270366" name="Text Box 30"/>
            <p:cNvSpPr txBox="1">
              <a:spLocks noChangeArrowheads="1"/>
            </p:cNvSpPr>
            <p:nvPr/>
          </p:nvSpPr>
          <p:spPr bwMode="auto">
            <a:xfrm>
              <a:off x="1952" y="1676"/>
              <a:ext cx="2351" cy="219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>
              <a:lvl1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ctr"/>
                  <a:tab pos="863600" algn="ctr"/>
                  <a:tab pos="1524000" algn="ctr"/>
                  <a:tab pos="2095500" algn="ctr"/>
                  <a:tab pos="2768600" algn="ctr"/>
                  <a:tab pos="3340100" algn="ctr"/>
                  <a:tab pos="3721100" algn="ctr"/>
                  <a:tab pos="4191000" algn="ctr"/>
                  <a:tab pos="46736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</a:t>
              </a:r>
            </a:p>
          </p:txBody>
        </p:sp>
        <p:sp>
          <p:nvSpPr>
            <p:cNvPr id="270367" name="Text Box 31"/>
            <p:cNvSpPr txBox="1">
              <a:spLocks noChangeArrowheads="1"/>
            </p:cNvSpPr>
            <p:nvPr/>
          </p:nvSpPr>
          <p:spPr bwMode="auto">
            <a:xfrm>
              <a:off x="2867" y="812"/>
              <a:ext cx="465" cy="1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600" b="0" noProof="1"/>
                <a:t>Lookup</a:t>
              </a:r>
            </a:p>
          </p:txBody>
        </p:sp>
        <p:sp>
          <p:nvSpPr>
            <p:cNvPr id="270368" name="Text Box 32"/>
            <p:cNvSpPr txBox="1">
              <a:spLocks noChangeArrowheads="1"/>
            </p:cNvSpPr>
            <p:nvPr/>
          </p:nvSpPr>
          <p:spPr bwMode="auto">
            <a:xfrm>
              <a:off x="3562" y="812"/>
              <a:ext cx="679" cy="1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600" b="0" noProof="1"/>
                <a:t>Remember</a:t>
              </a:r>
            </a:p>
          </p:txBody>
        </p:sp>
        <p:sp>
          <p:nvSpPr>
            <p:cNvPr id="270369" name="Line 33"/>
            <p:cNvSpPr>
              <a:spLocks noChangeShapeType="1"/>
            </p:cNvSpPr>
            <p:nvPr/>
          </p:nvSpPr>
          <p:spPr bwMode="auto">
            <a:xfrm>
              <a:off x="2744" y="989"/>
              <a:ext cx="15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0370" name="Line 34"/>
            <p:cNvSpPr>
              <a:spLocks noChangeShapeType="1"/>
            </p:cNvSpPr>
            <p:nvPr/>
          </p:nvSpPr>
          <p:spPr bwMode="auto">
            <a:xfrm flipV="1">
              <a:off x="2384" y="780"/>
              <a:ext cx="0" cy="30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0371" name="Line 35"/>
            <p:cNvSpPr>
              <a:spLocks noChangeShapeType="1"/>
            </p:cNvSpPr>
            <p:nvPr/>
          </p:nvSpPr>
          <p:spPr bwMode="auto">
            <a:xfrm flipV="1">
              <a:off x="2744" y="780"/>
              <a:ext cx="0" cy="30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0372" name="Line 36"/>
            <p:cNvSpPr>
              <a:spLocks noChangeShapeType="1"/>
            </p:cNvSpPr>
            <p:nvPr/>
          </p:nvSpPr>
          <p:spPr bwMode="auto">
            <a:xfrm flipV="1">
              <a:off x="3522" y="780"/>
              <a:ext cx="0" cy="30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0373" name="Line 37"/>
            <p:cNvSpPr>
              <a:spLocks noChangeShapeType="1"/>
            </p:cNvSpPr>
            <p:nvPr/>
          </p:nvSpPr>
          <p:spPr bwMode="auto">
            <a:xfrm>
              <a:off x="3128" y="1000"/>
              <a:ext cx="0" cy="28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0374" name="Line 38"/>
            <p:cNvSpPr>
              <a:spLocks noChangeShapeType="1"/>
            </p:cNvSpPr>
            <p:nvPr/>
          </p:nvSpPr>
          <p:spPr bwMode="auto">
            <a:xfrm flipV="1">
              <a:off x="3912" y="1000"/>
              <a:ext cx="0" cy="28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0375" name="Text Box 39"/>
            <p:cNvSpPr txBox="1">
              <a:spLocks noChangeArrowheads="1"/>
            </p:cNvSpPr>
            <p:nvPr/>
          </p:nvSpPr>
          <p:spPr bwMode="auto">
            <a:xfrm>
              <a:off x="1955" y="577"/>
              <a:ext cx="2348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>
              <a:lvl1pPr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82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Support situation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63" name="Text Box 11"/>
          <p:cNvSpPr txBox="1">
            <a:spLocks noChangeArrowheads="1"/>
          </p:cNvSpPr>
          <p:nvPr/>
        </p:nvSpPr>
        <p:spPr bwMode="auto">
          <a:xfrm rot="-5400000">
            <a:off x="4247357" y="89693"/>
            <a:ext cx="1435100" cy="3732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pPr>
              <a:lnSpc>
                <a:spcPct val="200000"/>
              </a:lnSpc>
              <a:spcAft>
                <a:spcPct val="50000"/>
              </a:spcAft>
            </a:pPr>
            <a:r>
              <a:rPr lang="da-DK" altLang="da-DK" sz="1600" b="0" noProof="1"/>
              <a:t>Getting started</a:t>
            </a:r>
          </a:p>
          <a:p>
            <a:pPr>
              <a:lnSpc>
                <a:spcPct val="200000"/>
              </a:lnSpc>
              <a:spcAft>
                <a:spcPct val="50000"/>
              </a:spcAft>
            </a:pPr>
            <a:r>
              <a:rPr lang="da-DK" altLang="da-DK" sz="1600" b="0" noProof="1"/>
              <a:t>Proficiency</a:t>
            </a:r>
          </a:p>
          <a:p>
            <a:pPr>
              <a:lnSpc>
                <a:spcPct val="200000"/>
              </a:lnSpc>
              <a:spcAft>
                <a:spcPct val="50000"/>
              </a:spcAft>
            </a:pPr>
            <a:r>
              <a:rPr lang="da-DK" altLang="da-DK" sz="1600" b="0" noProof="1"/>
              <a:t>Task</a:t>
            </a:r>
          </a:p>
          <a:p>
            <a:pPr>
              <a:lnSpc>
                <a:spcPct val="200000"/>
              </a:lnSpc>
              <a:spcAft>
                <a:spcPct val="50000"/>
              </a:spcAft>
            </a:pPr>
            <a:r>
              <a:rPr lang="da-DK" altLang="da-DK" sz="1600" b="0" noProof="1"/>
              <a:t>System</a:t>
            </a:r>
          </a:p>
          <a:p>
            <a:pPr>
              <a:lnSpc>
                <a:spcPct val="200000"/>
              </a:lnSpc>
              <a:spcAft>
                <a:spcPct val="50000"/>
              </a:spcAft>
            </a:pPr>
            <a:r>
              <a:rPr lang="da-DK" altLang="da-DK" sz="1600" b="0" noProof="1"/>
              <a:t>Task</a:t>
            </a:r>
          </a:p>
          <a:p>
            <a:pPr>
              <a:lnSpc>
                <a:spcPct val="200000"/>
              </a:lnSpc>
              <a:spcAft>
                <a:spcPct val="50000"/>
              </a:spcAft>
            </a:pPr>
            <a:r>
              <a:rPr lang="da-DK" altLang="da-DK" sz="1600" b="0" noProof="1"/>
              <a:t>System</a:t>
            </a:r>
          </a:p>
        </p:txBody>
      </p:sp>
      <p:sp>
        <p:nvSpPr>
          <p:cNvPr id="202764" name="Text Box 12"/>
          <p:cNvSpPr txBox="1">
            <a:spLocks noChangeArrowheads="1"/>
          </p:cNvSpPr>
          <p:nvPr/>
        </p:nvSpPr>
        <p:spPr bwMode="auto">
          <a:xfrm>
            <a:off x="533400" y="2660650"/>
            <a:ext cx="2565400" cy="34877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Paper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Book</a:t>
            </a:r>
          </a:p>
          <a:p>
            <a:r>
              <a:rPr lang="da-DK" altLang="da-DK" sz="1600" b="0" noProof="1">
                <a:latin typeface="Arial" charset="0"/>
              </a:rPr>
              <a:t>Card</a:t>
            </a:r>
          </a:p>
          <a:p>
            <a:r>
              <a:rPr lang="da-DK" altLang="da-DK" sz="1600" noProof="1">
                <a:latin typeface="Arial" charset="0"/>
              </a:rPr>
              <a:t>Computer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On-line help</a:t>
            </a:r>
          </a:p>
          <a:p>
            <a:r>
              <a:rPr lang="da-DK" altLang="da-DK" sz="1600" b="0" noProof="1">
                <a:latin typeface="Arial" charset="0"/>
              </a:rPr>
              <a:t>Pop-up, drop-down lists</a:t>
            </a:r>
          </a:p>
          <a:p>
            <a:r>
              <a:rPr lang="da-DK" altLang="da-DK" sz="1600" b="0" noProof="1">
                <a:latin typeface="Arial" charset="0"/>
              </a:rPr>
              <a:t>On-screen guides</a:t>
            </a:r>
          </a:p>
          <a:p>
            <a:r>
              <a:rPr lang="da-DK" altLang="da-DK" sz="1600" b="0" noProof="1">
                <a:latin typeface="Arial" charset="0"/>
              </a:rPr>
              <a:t>Wizard</a:t>
            </a:r>
          </a:p>
          <a:p>
            <a:r>
              <a:rPr lang="da-DK" altLang="da-DK" sz="1600" b="0" noProof="1">
                <a:latin typeface="Arial" charset="0"/>
              </a:rPr>
              <a:t>Assistant</a:t>
            </a:r>
          </a:p>
          <a:p>
            <a:r>
              <a:rPr lang="da-DK" altLang="da-DK" sz="1600" noProof="1">
                <a:latin typeface="Arial" charset="0"/>
              </a:rPr>
              <a:t>Human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Course</a:t>
            </a:r>
          </a:p>
          <a:p>
            <a:r>
              <a:rPr lang="da-DK" altLang="da-DK" sz="1600" b="0" noProof="1">
                <a:latin typeface="Arial" charset="0"/>
              </a:rPr>
              <a:t>Hot-line</a:t>
            </a:r>
          </a:p>
          <a:p>
            <a:r>
              <a:rPr lang="da-DK" altLang="da-DK" sz="1600" b="0" noProof="1">
                <a:latin typeface="Arial" charset="0"/>
              </a:rPr>
              <a:t>Super user</a:t>
            </a:r>
          </a:p>
          <a:p>
            <a:r>
              <a:rPr lang="da-DK" altLang="da-DK" sz="1600" b="0" noProof="1">
                <a:latin typeface="Arial" charset="0"/>
              </a:rPr>
              <a:t>Colleague</a:t>
            </a:r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3098800" y="2660650"/>
            <a:ext cx="3732213" cy="34877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>
            <a:lvl1pPr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863600" algn="ctr"/>
                <a:tab pos="1524000" algn="ctr"/>
                <a:tab pos="2095500" algn="ctr"/>
                <a:tab pos="2768600" algn="ctr"/>
                <a:tab pos="33401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		SU	SU</a:t>
            </a:r>
          </a:p>
          <a:p>
            <a:r>
              <a:rPr lang="da-DK" altLang="da-DK" sz="1600" b="0" noProof="1">
                <a:latin typeface="Arial" charset="0"/>
              </a:rPr>
              <a:t>	U	U	(U)		(U)</a:t>
            </a:r>
          </a:p>
          <a:p>
            <a:endParaRPr lang="da-DK" altLang="da-DK" sz="1600" b="0" noProof="1">
              <a:latin typeface="Arial" charset="0"/>
            </a:endParaRPr>
          </a:p>
          <a:p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(U)	U		(U)		U</a:t>
            </a:r>
          </a:p>
          <a:p>
            <a:endParaRPr lang="da-DK" altLang="da-DK" sz="1600" b="0" noProof="1">
              <a:latin typeface="Arial" charset="0"/>
            </a:endParaRPr>
          </a:p>
          <a:p>
            <a:endParaRPr lang="da-DK" altLang="da-DK" sz="1600" b="0" noProof="1">
              <a:latin typeface="Arial" charset="0"/>
            </a:endParaRPr>
          </a:p>
          <a:p>
            <a:endParaRPr lang="da-DK" altLang="da-DK" sz="1600" b="0" noProof="1">
              <a:latin typeface="Arial" charset="0"/>
            </a:endParaRPr>
          </a:p>
          <a:p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	U</a:t>
            </a:r>
          </a:p>
          <a:p>
            <a:r>
              <a:rPr lang="da-DK" altLang="da-DK" sz="1600" b="0" noProof="1">
                <a:latin typeface="Arial" charset="0"/>
              </a:rPr>
              <a:t>			U	U	U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</a:p>
          <a:p>
            <a:r>
              <a:rPr lang="da-DK" altLang="da-DK" sz="1600" b="0" noProof="1">
                <a:latin typeface="Arial" charset="0"/>
              </a:rPr>
              <a:t>	U	U	U	U	U	U</a:t>
            </a:r>
          </a:p>
        </p:txBody>
      </p:sp>
      <p:sp>
        <p:nvSpPr>
          <p:cNvPr id="202774" name="Text Box 22"/>
          <p:cNvSpPr txBox="1">
            <a:spLocks noChangeArrowheads="1"/>
          </p:cNvSpPr>
          <p:nvPr/>
        </p:nvSpPr>
        <p:spPr bwMode="auto">
          <a:xfrm>
            <a:off x="533400" y="2062163"/>
            <a:ext cx="1822450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Documentation</a:t>
            </a:r>
          </a:p>
          <a:p>
            <a:r>
              <a:rPr lang="da-DK" altLang="da-DK" sz="1600" noProof="1">
                <a:latin typeface="Arial" charset="0"/>
              </a:rPr>
              <a:t>&amp; support method</a:t>
            </a:r>
          </a:p>
        </p:txBody>
      </p:sp>
      <p:sp>
        <p:nvSpPr>
          <p:cNvPr id="202775" name="Line 23"/>
          <p:cNvSpPr>
            <a:spLocks noChangeShapeType="1"/>
          </p:cNvSpPr>
          <p:nvPr/>
        </p:nvSpPr>
        <p:spPr bwMode="auto">
          <a:xfrm>
            <a:off x="533400" y="4902200"/>
            <a:ext cx="62976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77" name="Line 25"/>
          <p:cNvSpPr>
            <a:spLocks noChangeShapeType="1"/>
          </p:cNvSpPr>
          <p:nvPr/>
        </p:nvSpPr>
        <p:spPr bwMode="auto">
          <a:xfrm>
            <a:off x="533400" y="3416300"/>
            <a:ext cx="62976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83" name="Text Box 31"/>
          <p:cNvSpPr txBox="1">
            <a:spLocks noChangeArrowheads="1"/>
          </p:cNvSpPr>
          <p:nvPr/>
        </p:nvSpPr>
        <p:spPr bwMode="auto">
          <a:xfrm>
            <a:off x="4551363" y="1289050"/>
            <a:ext cx="738187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600" b="0" noProof="1"/>
              <a:t>Lookup</a:t>
            </a:r>
          </a:p>
        </p:txBody>
      </p:sp>
      <p:sp>
        <p:nvSpPr>
          <p:cNvPr id="202784" name="Text Box 32"/>
          <p:cNvSpPr txBox="1">
            <a:spLocks noChangeArrowheads="1"/>
          </p:cNvSpPr>
          <p:nvPr/>
        </p:nvSpPr>
        <p:spPr bwMode="auto">
          <a:xfrm>
            <a:off x="5654675" y="1289050"/>
            <a:ext cx="1077913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600" b="0" noProof="1"/>
              <a:t>Remember</a:t>
            </a:r>
          </a:p>
        </p:txBody>
      </p:sp>
      <p:sp>
        <p:nvSpPr>
          <p:cNvPr id="202789" name="Line 37"/>
          <p:cNvSpPr>
            <a:spLocks noChangeShapeType="1"/>
          </p:cNvSpPr>
          <p:nvPr/>
        </p:nvSpPr>
        <p:spPr bwMode="auto">
          <a:xfrm>
            <a:off x="4356100" y="1570038"/>
            <a:ext cx="2474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grpSp>
        <p:nvGrpSpPr>
          <p:cNvPr id="202795" name="Group 43"/>
          <p:cNvGrpSpPr>
            <a:grpSpLocks/>
          </p:cNvGrpSpPr>
          <p:nvPr/>
        </p:nvGrpSpPr>
        <p:grpSpPr bwMode="auto">
          <a:xfrm>
            <a:off x="3784600" y="1238250"/>
            <a:ext cx="2425700" cy="4910138"/>
            <a:chOff x="2384" y="780"/>
            <a:chExt cx="1528" cy="2939"/>
          </a:xfrm>
        </p:grpSpPr>
        <p:sp>
          <p:nvSpPr>
            <p:cNvPr id="202785" name="Line 33"/>
            <p:cNvSpPr>
              <a:spLocks noChangeShapeType="1"/>
            </p:cNvSpPr>
            <p:nvPr/>
          </p:nvSpPr>
          <p:spPr bwMode="auto">
            <a:xfrm flipV="1">
              <a:off x="2384" y="780"/>
              <a:ext cx="0" cy="29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02787" name="Line 35"/>
            <p:cNvSpPr>
              <a:spLocks noChangeShapeType="1"/>
            </p:cNvSpPr>
            <p:nvPr/>
          </p:nvSpPr>
          <p:spPr bwMode="auto">
            <a:xfrm flipV="1">
              <a:off x="2744" y="780"/>
              <a:ext cx="0" cy="29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02788" name="Line 36"/>
            <p:cNvSpPr>
              <a:spLocks noChangeShapeType="1"/>
            </p:cNvSpPr>
            <p:nvPr/>
          </p:nvSpPr>
          <p:spPr bwMode="auto">
            <a:xfrm flipV="1">
              <a:off x="3522" y="780"/>
              <a:ext cx="0" cy="29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02790" name="Line 38"/>
            <p:cNvSpPr>
              <a:spLocks noChangeShapeType="1"/>
            </p:cNvSpPr>
            <p:nvPr/>
          </p:nvSpPr>
          <p:spPr bwMode="auto">
            <a:xfrm>
              <a:off x="3128" y="989"/>
              <a:ext cx="0" cy="27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02791" name="Line 39"/>
            <p:cNvSpPr>
              <a:spLocks noChangeShapeType="1"/>
            </p:cNvSpPr>
            <p:nvPr/>
          </p:nvSpPr>
          <p:spPr bwMode="auto">
            <a:xfrm flipV="1">
              <a:off x="3912" y="989"/>
              <a:ext cx="0" cy="27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202792" name="Text Box 40"/>
          <p:cNvSpPr txBox="1">
            <a:spLocks noChangeArrowheads="1"/>
          </p:cNvSpPr>
          <p:nvPr/>
        </p:nvSpPr>
        <p:spPr bwMode="auto">
          <a:xfrm>
            <a:off x="3103563" y="915988"/>
            <a:ext cx="3727450" cy="3095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>
            <a:lvl1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a-DK" altLang="da-DK" sz="1600" noProof="1">
                <a:latin typeface="Arial" charset="0"/>
              </a:rPr>
              <a:t>Support situation</a:t>
            </a:r>
          </a:p>
        </p:txBody>
      </p:sp>
      <p:sp>
        <p:nvSpPr>
          <p:cNvPr id="202793" name="Text Box 41"/>
          <p:cNvSpPr txBox="1">
            <a:spLocks noChangeArrowheads="1"/>
          </p:cNvSpPr>
          <p:nvPr/>
        </p:nvSpPr>
        <p:spPr bwMode="auto">
          <a:xfrm>
            <a:off x="533400" y="915988"/>
            <a:ext cx="2565400" cy="17446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>
            <a:lvl1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2000" noProof="1">
                <a:latin typeface="Arial" charset="0"/>
              </a:rPr>
              <a:t>Hotel system</a:t>
            </a:r>
            <a:endParaRPr lang="da-DK" altLang="da-DK" sz="1600" noProof="1">
              <a:latin typeface="Arial" charset="0"/>
            </a:endParaRPr>
          </a:p>
        </p:txBody>
      </p:sp>
      <p:sp>
        <p:nvSpPr>
          <p:cNvPr id="202794" name="Text Box 4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12.3  Support plan for hotel system</a:t>
            </a:r>
          </a:p>
        </p:txBody>
      </p:sp>
      <p:sp>
        <p:nvSpPr>
          <p:cNvPr id="202796" name="Text Box 44"/>
          <p:cNvSpPr txBox="1">
            <a:spLocks noChangeArrowheads="1"/>
          </p:cNvSpPr>
          <p:nvPr/>
        </p:nvSpPr>
        <p:spPr bwMode="auto">
          <a:xfrm>
            <a:off x="533400" y="6389688"/>
            <a:ext cx="6359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/>
              <a:t>Legend: </a:t>
            </a:r>
            <a:r>
              <a:rPr lang="en-US" altLang="da-DK" sz="1400" b="0"/>
              <a:t>SU=suited for super users. U=suited for other users. (U)=partly suited.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914" name="Picture 2" descr="D:\Temp\tech_support_cheat_she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80963"/>
            <a:ext cx="5876925" cy="660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4915" name="Text Box 3"/>
          <p:cNvSpPr txBox="1">
            <a:spLocks noChangeArrowheads="1"/>
          </p:cNvSpPr>
          <p:nvPr/>
        </p:nvSpPr>
        <p:spPr bwMode="auto">
          <a:xfrm>
            <a:off x="6275388" y="195263"/>
            <a:ext cx="2705100" cy="6143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800" b="0"/>
              <a:t>Source:</a:t>
            </a:r>
          </a:p>
          <a:p>
            <a:r>
              <a:rPr lang="en-US" altLang="da-DK" sz="1800" b="0"/>
              <a:t>http://www.xkcd.com/627/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Text Box 2"/>
          <p:cNvSpPr txBox="1">
            <a:spLocks noChangeArrowheads="1"/>
          </p:cNvSpPr>
          <p:nvPr/>
        </p:nvSpPr>
        <p:spPr bwMode="auto">
          <a:xfrm>
            <a:off x="438150" y="315913"/>
            <a:ext cx="27432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700" noProof="1">
                <a:latin typeface="Arial" charset="0"/>
              </a:rPr>
              <a:t>Hotel System</a:t>
            </a:r>
            <a:r>
              <a:rPr lang="da-DK" altLang="da-DK" sz="1700">
                <a:latin typeface="Arial" charset="0"/>
              </a:rPr>
              <a:t> - basic tasks</a:t>
            </a:r>
            <a:endParaRPr lang="da-DK" altLang="da-DK" sz="1700" noProof="1">
              <a:latin typeface="Arial" charset="0"/>
            </a:endParaRPr>
          </a:p>
        </p:txBody>
      </p:sp>
      <p:pic>
        <p:nvPicPr>
          <p:cNvPr id="286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" y="2613025"/>
            <a:ext cx="3449638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24" name="Text Box 4"/>
          <p:cNvSpPr txBox="1">
            <a:spLocks noChangeArrowheads="1"/>
          </p:cNvSpPr>
          <p:nvPr/>
        </p:nvSpPr>
        <p:spPr bwMode="auto">
          <a:xfrm>
            <a:off x="438150" y="1955800"/>
            <a:ext cx="245268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200" noProof="1">
                <a:latin typeface="Arial" charset="0"/>
              </a:rPr>
              <a:t>Check in a guest who has booked</a:t>
            </a:r>
          </a:p>
        </p:txBody>
      </p:sp>
      <p:sp>
        <p:nvSpPr>
          <p:cNvPr id="286725" name="AutoShape 5"/>
          <p:cNvSpPr>
            <a:spLocks noChangeArrowheads="1"/>
          </p:cNvSpPr>
          <p:nvPr/>
        </p:nvSpPr>
        <p:spPr bwMode="auto">
          <a:xfrm>
            <a:off x="1179513" y="2259013"/>
            <a:ext cx="741362" cy="428625"/>
          </a:xfrm>
          <a:prstGeom prst="wedgeRoundRectCallout">
            <a:avLst>
              <a:gd name="adj1" fmla="val -2083"/>
              <a:gd name="adj2" fmla="val 10460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Find the guest from name, street or phone</a:t>
            </a:r>
          </a:p>
        </p:txBody>
      </p:sp>
      <p:sp>
        <p:nvSpPr>
          <p:cNvPr id="286726" name="AutoShape 6"/>
          <p:cNvSpPr>
            <a:spLocks noChangeArrowheads="1"/>
          </p:cNvSpPr>
          <p:nvPr/>
        </p:nvSpPr>
        <p:spPr bwMode="auto">
          <a:xfrm>
            <a:off x="2166938" y="2259013"/>
            <a:ext cx="865187" cy="428625"/>
          </a:xfrm>
          <a:prstGeom prst="wedgeRoundRectCallout">
            <a:avLst>
              <a:gd name="adj1" fmla="val -8931"/>
              <a:gd name="adj2" fmla="val 10452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Or find the guest from stay number (booking number)</a:t>
            </a:r>
          </a:p>
        </p:txBody>
      </p:sp>
      <p:sp>
        <p:nvSpPr>
          <p:cNvPr id="286727" name="AutoShape 7"/>
          <p:cNvSpPr>
            <a:spLocks noChangeArrowheads="1"/>
          </p:cNvSpPr>
          <p:nvPr/>
        </p:nvSpPr>
        <p:spPr bwMode="auto">
          <a:xfrm>
            <a:off x="493713" y="3921125"/>
            <a:ext cx="1606550" cy="655638"/>
          </a:xfrm>
          <a:prstGeom prst="wedgeRoundRectCallout">
            <a:avLst>
              <a:gd name="adj1" fmla="val -19231"/>
              <a:gd name="adj2" fmla="val -8846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marL="79375" indent="-7937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>
                <a:latin typeface="Arial" charset="0"/>
              </a:rPr>
              <a:t>List of matching guests.</a:t>
            </a:r>
          </a:p>
          <a:p>
            <a:r>
              <a:rPr lang="da-DK" altLang="da-DK" sz="700" b="0">
                <a:latin typeface="Arial" charset="0"/>
              </a:rPr>
              <a:t>The b</a:t>
            </a:r>
            <a:r>
              <a:rPr lang="da-DK" altLang="da-DK" sz="700" b="0" noProof="1">
                <a:latin typeface="Arial" charset="0"/>
              </a:rPr>
              <a:t>ooking should be here. </a:t>
            </a:r>
          </a:p>
          <a:p>
            <a:pPr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Select it.</a:t>
            </a:r>
          </a:p>
          <a:p>
            <a:pPr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Use </a:t>
            </a:r>
            <a:r>
              <a:rPr lang="da-DK" altLang="da-DK" sz="700" noProof="1">
                <a:latin typeface="Arial" charset="0"/>
              </a:rPr>
              <a:t>Show stay</a:t>
            </a:r>
            <a:r>
              <a:rPr lang="da-DK" altLang="da-DK" sz="700" b="0" noProof="1">
                <a:latin typeface="Arial" charset="0"/>
              </a:rPr>
              <a:t> to tell the system that the guest has arrived.</a:t>
            </a:r>
          </a:p>
        </p:txBody>
      </p:sp>
      <p:sp>
        <p:nvSpPr>
          <p:cNvPr id="286728" name="AutoShape 8"/>
          <p:cNvSpPr>
            <a:spLocks noChangeArrowheads="1"/>
          </p:cNvSpPr>
          <p:nvPr/>
        </p:nvSpPr>
        <p:spPr bwMode="auto">
          <a:xfrm>
            <a:off x="3279775" y="2317750"/>
            <a:ext cx="1039813" cy="315913"/>
          </a:xfrm>
          <a:prstGeom prst="wedgeRoundRectCallout">
            <a:avLst>
              <a:gd name="adj1" fmla="val -40380"/>
              <a:gd name="adj2" fmla="val 151509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Use </a:t>
            </a:r>
            <a:r>
              <a:rPr lang="da-DK" altLang="da-DK" sz="700" noProof="1">
                <a:latin typeface="Arial" charset="0"/>
              </a:rPr>
              <a:t>Find guest</a:t>
            </a:r>
            <a:r>
              <a:rPr lang="da-DK" altLang="da-DK" sz="700" b="0" noProof="1">
                <a:latin typeface="Arial" charset="0"/>
              </a:rPr>
              <a:t> to see guests that match</a:t>
            </a:r>
          </a:p>
        </p:txBody>
      </p:sp>
      <p:sp>
        <p:nvSpPr>
          <p:cNvPr id="286729" name="AutoShape 9"/>
          <p:cNvSpPr>
            <a:spLocks noChangeArrowheads="1"/>
          </p:cNvSpPr>
          <p:nvPr/>
        </p:nvSpPr>
        <p:spPr bwMode="auto">
          <a:xfrm>
            <a:off x="1914525" y="4348163"/>
            <a:ext cx="2228850" cy="485775"/>
          </a:xfrm>
          <a:prstGeom prst="wedgeRoundRectCallout">
            <a:avLst>
              <a:gd name="adj1" fmla="val 18662"/>
              <a:gd name="adj2" fmla="val -26928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marL="79375" indent="-7937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When the guest is </a:t>
            </a:r>
            <a:r>
              <a:rPr lang="da-DK" altLang="da-DK" sz="700" b="0">
                <a:latin typeface="Arial" charset="0"/>
              </a:rPr>
              <a:t>in the list</a:t>
            </a:r>
            <a:r>
              <a:rPr lang="da-DK" altLang="da-DK" sz="700" b="0" noProof="1">
                <a:latin typeface="Arial" charset="0"/>
              </a:rPr>
              <a:t>, but not his booking: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Try </a:t>
            </a:r>
            <a:r>
              <a:rPr lang="da-DK" altLang="da-DK" sz="700" noProof="1">
                <a:latin typeface="Arial" charset="0"/>
              </a:rPr>
              <a:t>Guest history</a:t>
            </a:r>
            <a:r>
              <a:rPr lang="da-DK" altLang="da-DK" sz="700" b="0" noProof="1">
                <a:latin typeface="Arial" charset="0"/>
              </a:rPr>
              <a:t> to find his stay - he may have booked for another day.</a:t>
            </a:r>
          </a:p>
        </p:txBody>
      </p:sp>
      <p:sp>
        <p:nvSpPr>
          <p:cNvPr id="286730" name="Text Box 10"/>
          <p:cNvSpPr txBox="1">
            <a:spLocks noChangeArrowheads="1"/>
          </p:cNvSpPr>
          <p:nvPr/>
        </p:nvSpPr>
        <p:spPr bwMode="auto">
          <a:xfrm>
            <a:off x="438150" y="5046663"/>
            <a:ext cx="1893888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200" noProof="1">
                <a:latin typeface="Arial" charset="0"/>
              </a:rPr>
              <a:t>Check in without booking</a:t>
            </a:r>
          </a:p>
        </p:txBody>
      </p:sp>
      <p:sp>
        <p:nvSpPr>
          <p:cNvPr id="286731" name="AutoShape 11"/>
          <p:cNvSpPr>
            <a:spLocks noChangeArrowheads="1"/>
          </p:cNvSpPr>
          <p:nvPr/>
        </p:nvSpPr>
        <p:spPr bwMode="auto">
          <a:xfrm>
            <a:off x="561975" y="5362575"/>
            <a:ext cx="3330575" cy="949325"/>
          </a:xfrm>
          <a:prstGeom prst="wedgeRoundRectCallout">
            <a:avLst>
              <a:gd name="adj1" fmla="val -31458"/>
              <a:gd name="adj2" fmla="val -3996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marL="158750" indent="-1587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da-DK" altLang="da-DK" sz="700" b="0" noProof="1">
                <a:latin typeface="Arial" charset="0"/>
              </a:rPr>
              <a:t>When the guest has not booked or you cannot find the booking: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Try finding the guest from name, street or phone. (Always check to see whether it is a regular guest.) 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If the guest is there: Use </a:t>
            </a:r>
            <a:r>
              <a:rPr lang="da-DK" altLang="da-DK" sz="700" noProof="1">
                <a:latin typeface="Arial" charset="0"/>
              </a:rPr>
              <a:t>New stay</a:t>
            </a:r>
            <a:r>
              <a:rPr lang="da-DK" altLang="da-DK" sz="700" b="0" noProof="1">
                <a:latin typeface="Arial" charset="0"/>
              </a:rPr>
              <a:t> to check him in without a booking.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If the guest is not there at all: Use </a:t>
            </a:r>
            <a:r>
              <a:rPr lang="da-DK" altLang="da-DK" sz="700" noProof="1">
                <a:latin typeface="Arial" charset="0"/>
              </a:rPr>
              <a:t>New guest</a:t>
            </a:r>
            <a:r>
              <a:rPr lang="da-DK" altLang="da-DK" sz="700" b="0" noProof="1">
                <a:latin typeface="Arial" charset="0"/>
              </a:rPr>
              <a:t> to record the guest and check him in.</a:t>
            </a:r>
          </a:p>
        </p:txBody>
      </p:sp>
      <p:pic>
        <p:nvPicPr>
          <p:cNvPr id="28673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719138"/>
            <a:ext cx="2357437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33" name="Text Box 13"/>
          <p:cNvSpPr txBox="1">
            <a:spLocks noChangeArrowheads="1"/>
          </p:cNvSpPr>
          <p:nvPr/>
        </p:nvSpPr>
        <p:spPr bwMode="auto">
          <a:xfrm>
            <a:off x="4757738" y="377825"/>
            <a:ext cx="11858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200" noProof="1">
                <a:latin typeface="Arial" charset="0"/>
              </a:rPr>
              <a:t>Finish check in</a:t>
            </a:r>
          </a:p>
        </p:txBody>
      </p:sp>
      <p:sp>
        <p:nvSpPr>
          <p:cNvPr id="286734" name="AutoShape 14"/>
          <p:cNvSpPr>
            <a:spLocks noChangeArrowheads="1"/>
          </p:cNvSpPr>
          <p:nvPr/>
        </p:nvSpPr>
        <p:spPr bwMode="auto">
          <a:xfrm>
            <a:off x="4819650" y="849313"/>
            <a:ext cx="741363" cy="315912"/>
          </a:xfrm>
          <a:prstGeom prst="wedgeRoundRectCallout">
            <a:avLst>
              <a:gd name="adj1" fmla="val 85417"/>
              <a:gd name="adj2" fmla="val 11250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Check details with the guest</a:t>
            </a:r>
          </a:p>
        </p:txBody>
      </p:sp>
      <p:sp>
        <p:nvSpPr>
          <p:cNvPr id="286735" name="AutoShape 15"/>
          <p:cNvSpPr>
            <a:spLocks noChangeArrowheads="1"/>
          </p:cNvSpPr>
          <p:nvPr/>
        </p:nvSpPr>
        <p:spPr bwMode="auto">
          <a:xfrm>
            <a:off x="4819650" y="2349500"/>
            <a:ext cx="1417638" cy="774700"/>
          </a:xfrm>
          <a:prstGeom prst="wedgeRoundRectCallout">
            <a:avLst>
              <a:gd name="adj1" fmla="val 14056"/>
              <a:gd name="adj2" fmla="val -7892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marL="79375" indent="-7937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Check that the rooms are right.</a:t>
            </a:r>
          </a:p>
          <a:p>
            <a:pPr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Delete wrong room lines with the menu </a:t>
            </a:r>
            <a:r>
              <a:rPr lang="da-DK" altLang="da-DK" sz="700" noProof="1">
                <a:latin typeface="Arial" charset="0"/>
              </a:rPr>
              <a:t>Stays </a:t>
            </a:r>
            <a:r>
              <a:rPr lang="da-DK" altLang="da-DK" sz="700" noProof="1">
                <a:latin typeface="Arial" charset="0"/>
                <a:sym typeface="Symbol" pitchFamily="18" charset="2"/>
              </a:rPr>
              <a:t> Delete room  line</a:t>
            </a:r>
            <a:endParaRPr lang="da-DK" altLang="da-DK" sz="700" b="0" noProof="1">
              <a:latin typeface="Arial" charset="0"/>
            </a:endParaRPr>
          </a:p>
          <a:p>
            <a:pPr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Add rooms with the </a:t>
            </a:r>
            <a:r>
              <a:rPr lang="da-DK" altLang="da-DK" sz="700" noProof="1">
                <a:latin typeface="Arial" charset="0"/>
              </a:rPr>
              <a:t>Room Selection</a:t>
            </a:r>
            <a:r>
              <a:rPr lang="da-DK" altLang="da-DK" sz="700" b="0" noProof="1">
                <a:latin typeface="Arial" charset="0"/>
              </a:rPr>
              <a:t> window. </a:t>
            </a:r>
          </a:p>
        </p:txBody>
      </p:sp>
      <p:sp>
        <p:nvSpPr>
          <p:cNvPr id="286736" name="AutoShape 16"/>
          <p:cNvSpPr>
            <a:spLocks noChangeArrowheads="1"/>
          </p:cNvSpPr>
          <p:nvPr/>
        </p:nvSpPr>
        <p:spPr bwMode="auto">
          <a:xfrm>
            <a:off x="7970838" y="1174750"/>
            <a:ext cx="858837" cy="658813"/>
          </a:xfrm>
          <a:prstGeom prst="wedgeRoundRectCallout">
            <a:avLst>
              <a:gd name="adj1" fmla="val -81421"/>
              <a:gd name="adj2" fmla="val -4320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Use </a:t>
            </a:r>
            <a:r>
              <a:rPr lang="da-DK" altLang="da-DK" sz="700" noProof="1">
                <a:latin typeface="Arial" charset="0"/>
              </a:rPr>
              <a:t>Check in</a:t>
            </a:r>
            <a:r>
              <a:rPr lang="da-DK" altLang="da-DK" sz="700" b="0" noProof="1">
                <a:latin typeface="Arial" charset="0"/>
              </a:rPr>
              <a:t> to tell the system that the guest has arrived and uses the rooms</a:t>
            </a:r>
          </a:p>
        </p:txBody>
      </p:sp>
      <p:pic>
        <p:nvPicPr>
          <p:cNvPr id="286737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25" y="4329113"/>
            <a:ext cx="3452813" cy="167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38" name="AutoShape 18"/>
          <p:cNvSpPr>
            <a:spLocks noChangeArrowheads="1"/>
          </p:cNvSpPr>
          <p:nvPr/>
        </p:nvSpPr>
        <p:spPr bwMode="auto">
          <a:xfrm>
            <a:off x="4881563" y="3919538"/>
            <a:ext cx="925512" cy="314325"/>
          </a:xfrm>
          <a:prstGeom prst="wedgeRoundRectCallout">
            <a:avLst>
              <a:gd name="adj1" fmla="val 31667"/>
              <a:gd name="adj2" fmla="val 157759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Set the period that the guest stays  </a:t>
            </a:r>
          </a:p>
        </p:txBody>
      </p:sp>
      <p:sp>
        <p:nvSpPr>
          <p:cNvPr id="286739" name="AutoShape 19"/>
          <p:cNvSpPr>
            <a:spLocks noChangeArrowheads="1"/>
          </p:cNvSpPr>
          <p:nvPr/>
        </p:nvSpPr>
        <p:spPr bwMode="auto">
          <a:xfrm>
            <a:off x="6054725" y="3919538"/>
            <a:ext cx="927100" cy="314325"/>
          </a:xfrm>
          <a:prstGeom prst="wedgeRoundRectCallout">
            <a:avLst>
              <a:gd name="adj1" fmla="val 33333"/>
              <a:gd name="adj2" fmla="val 16034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Usually you want to see only free rooms  </a:t>
            </a:r>
          </a:p>
        </p:txBody>
      </p:sp>
      <p:sp>
        <p:nvSpPr>
          <p:cNvPr id="286740" name="AutoShape 20"/>
          <p:cNvSpPr>
            <a:spLocks noChangeArrowheads="1"/>
          </p:cNvSpPr>
          <p:nvPr/>
        </p:nvSpPr>
        <p:spPr bwMode="auto">
          <a:xfrm>
            <a:off x="4881563" y="5878513"/>
            <a:ext cx="1355725" cy="428625"/>
          </a:xfrm>
          <a:prstGeom prst="wedgeRoundRectCallout">
            <a:avLst>
              <a:gd name="adj1" fmla="val -22130"/>
              <a:gd name="adj2" fmla="val -10000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Select the room for the guest. Use </a:t>
            </a:r>
            <a:r>
              <a:rPr lang="da-DK" altLang="da-DK" sz="700" noProof="1">
                <a:latin typeface="Arial" charset="0"/>
              </a:rPr>
              <a:t>Book</a:t>
            </a:r>
            <a:r>
              <a:rPr lang="da-DK" altLang="da-DK" sz="700" b="0" noProof="1">
                <a:latin typeface="Arial" charset="0"/>
              </a:rPr>
              <a:t> or </a:t>
            </a:r>
            <a:r>
              <a:rPr lang="da-DK" altLang="da-DK" sz="700" noProof="1">
                <a:latin typeface="Arial" charset="0"/>
              </a:rPr>
              <a:t>Check in</a:t>
            </a:r>
            <a:r>
              <a:rPr lang="da-DK" altLang="da-DK" sz="700" b="0" noProof="1">
                <a:latin typeface="Arial" charset="0"/>
              </a:rPr>
              <a:t> to give the room to the guest.</a:t>
            </a:r>
          </a:p>
        </p:txBody>
      </p:sp>
      <p:sp>
        <p:nvSpPr>
          <p:cNvPr id="286741" name="AutoShape 21"/>
          <p:cNvSpPr>
            <a:spLocks noChangeArrowheads="1"/>
          </p:cNvSpPr>
          <p:nvPr/>
        </p:nvSpPr>
        <p:spPr bwMode="auto">
          <a:xfrm>
            <a:off x="7105650" y="3919538"/>
            <a:ext cx="1049338" cy="315912"/>
          </a:xfrm>
          <a:prstGeom prst="wedgeRoundRectCallout">
            <a:avLst>
              <a:gd name="adj1" fmla="val 3676"/>
              <a:gd name="adj2" fmla="val 17586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Use </a:t>
            </a:r>
            <a:r>
              <a:rPr lang="da-DK" altLang="da-DK" sz="700" noProof="1">
                <a:latin typeface="Arial" charset="0"/>
              </a:rPr>
              <a:t>Find room</a:t>
            </a:r>
            <a:r>
              <a:rPr lang="da-DK" altLang="da-DK" sz="700" b="0" noProof="1">
                <a:latin typeface="Arial" charset="0"/>
              </a:rPr>
              <a:t> to see rooms that match</a:t>
            </a:r>
          </a:p>
        </p:txBody>
      </p:sp>
      <p:sp>
        <p:nvSpPr>
          <p:cNvPr id="286742" name="Text Box 22"/>
          <p:cNvSpPr txBox="1">
            <a:spLocks noChangeArrowheads="1"/>
          </p:cNvSpPr>
          <p:nvPr/>
        </p:nvSpPr>
        <p:spPr bwMode="auto">
          <a:xfrm>
            <a:off x="4757738" y="3549650"/>
            <a:ext cx="105251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200" noProof="1">
                <a:latin typeface="Arial" charset="0"/>
              </a:rPr>
              <a:t>Select rooms</a:t>
            </a:r>
          </a:p>
        </p:txBody>
      </p:sp>
      <p:sp>
        <p:nvSpPr>
          <p:cNvPr id="286743" name="Line 23"/>
          <p:cNvSpPr>
            <a:spLocks noChangeShapeType="1"/>
          </p:cNvSpPr>
          <p:nvPr/>
        </p:nvSpPr>
        <p:spPr bwMode="auto">
          <a:xfrm>
            <a:off x="4572000" y="327025"/>
            <a:ext cx="0" cy="6073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86744" name="AutoShape 24"/>
          <p:cNvSpPr>
            <a:spLocks noChangeArrowheads="1"/>
          </p:cNvSpPr>
          <p:nvPr/>
        </p:nvSpPr>
        <p:spPr bwMode="auto">
          <a:xfrm>
            <a:off x="6977063" y="5943600"/>
            <a:ext cx="495300" cy="315913"/>
          </a:xfrm>
          <a:prstGeom prst="wedgeRoundRectCallout">
            <a:avLst>
              <a:gd name="adj1" fmla="val -50000"/>
              <a:gd name="adj2" fmla="val -1525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Selected free room</a:t>
            </a:r>
          </a:p>
        </p:txBody>
      </p:sp>
      <p:sp>
        <p:nvSpPr>
          <p:cNvPr id="286745" name="AutoShape 25"/>
          <p:cNvSpPr>
            <a:spLocks noChangeArrowheads="1"/>
          </p:cNvSpPr>
          <p:nvPr/>
        </p:nvSpPr>
        <p:spPr bwMode="auto">
          <a:xfrm>
            <a:off x="6300788" y="5886450"/>
            <a:ext cx="620712" cy="430213"/>
          </a:xfrm>
          <a:prstGeom prst="wedgeRoundRectCallout">
            <a:avLst>
              <a:gd name="adj1" fmla="val 22380"/>
              <a:gd name="adj2" fmla="val -11162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Someone is checked in 22-10</a:t>
            </a:r>
          </a:p>
        </p:txBody>
      </p:sp>
      <p:sp>
        <p:nvSpPr>
          <p:cNvPr id="286746" name="AutoShape 26"/>
          <p:cNvSpPr>
            <a:spLocks noChangeArrowheads="1"/>
          </p:cNvSpPr>
          <p:nvPr/>
        </p:nvSpPr>
        <p:spPr bwMode="auto">
          <a:xfrm>
            <a:off x="7537450" y="5945188"/>
            <a:ext cx="679450" cy="315912"/>
          </a:xfrm>
          <a:prstGeom prst="wedgeRoundRectCallout">
            <a:avLst>
              <a:gd name="adj1" fmla="val -87500"/>
              <a:gd name="adj2" fmla="val -14741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Room booked from 24-10</a:t>
            </a:r>
          </a:p>
        </p:txBody>
      </p:sp>
      <p:sp>
        <p:nvSpPr>
          <p:cNvPr id="286747" name="Text Box 27"/>
          <p:cNvSpPr txBox="1">
            <a:spLocks noChangeArrowheads="1"/>
          </p:cNvSpPr>
          <p:nvPr/>
        </p:nvSpPr>
        <p:spPr bwMode="auto">
          <a:xfrm>
            <a:off x="493713" y="719138"/>
            <a:ext cx="297338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200" noProof="1">
                <a:latin typeface="Arial" charset="0"/>
              </a:rPr>
              <a:t>Open the windows you need - main menu</a:t>
            </a:r>
          </a:p>
        </p:txBody>
      </p:sp>
      <p:pic>
        <p:nvPicPr>
          <p:cNvPr id="286748" name="Picture 2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11"/>
          <a:stretch>
            <a:fillRect/>
          </a:stretch>
        </p:blipFill>
        <p:spPr bwMode="auto">
          <a:xfrm>
            <a:off x="1050925" y="979488"/>
            <a:ext cx="284162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49" name="AutoShape 29"/>
          <p:cNvSpPr>
            <a:spLocks noChangeArrowheads="1"/>
          </p:cNvSpPr>
          <p:nvPr/>
        </p:nvSpPr>
        <p:spPr bwMode="auto">
          <a:xfrm>
            <a:off x="1606550" y="1371600"/>
            <a:ext cx="803275" cy="315913"/>
          </a:xfrm>
          <a:prstGeom prst="wedgeRoundRectCallout">
            <a:avLst>
              <a:gd name="adj1" fmla="val -60579"/>
              <a:gd name="adj2" fmla="val -8922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Open </a:t>
            </a:r>
            <a:r>
              <a:rPr lang="da-DK" altLang="da-DK" sz="700" noProof="1">
                <a:latin typeface="Arial" charset="0"/>
              </a:rPr>
              <a:t>Find Guest</a:t>
            </a:r>
            <a:r>
              <a:rPr lang="da-DK" altLang="da-DK" sz="700" b="0" noProof="1">
                <a:latin typeface="Arial" charset="0"/>
              </a:rPr>
              <a:t> window</a:t>
            </a:r>
          </a:p>
        </p:txBody>
      </p:sp>
      <p:sp>
        <p:nvSpPr>
          <p:cNvPr id="286750" name="AutoShape 30"/>
          <p:cNvSpPr>
            <a:spLocks noChangeArrowheads="1"/>
          </p:cNvSpPr>
          <p:nvPr/>
        </p:nvSpPr>
        <p:spPr bwMode="auto">
          <a:xfrm>
            <a:off x="493713" y="1379538"/>
            <a:ext cx="925512" cy="315912"/>
          </a:xfrm>
          <a:prstGeom prst="wedgeRoundRectCallout">
            <a:avLst>
              <a:gd name="adj1" fmla="val 30958"/>
              <a:gd name="adj2" fmla="val -8919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Open </a:t>
            </a:r>
            <a:r>
              <a:rPr lang="da-DK" altLang="da-DK" sz="700" noProof="1">
                <a:latin typeface="Arial" charset="0"/>
              </a:rPr>
              <a:t>Room Selection</a:t>
            </a:r>
            <a:r>
              <a:rPr lang="da-DK" altLang="da-DK" sz="700" b="0" noProof="1">
                <a:latin typeface="Arial" charset="0"/>
              </a:rPr>
              <a:t> window</a:t>
            </a:r>
          </a:p>
        </p:txBody>
      </p:sp>
      <p:sp>
        <p:nvSpPr>
          <p:cNvPr id="286751" name="AutoShape 31"/>
          <p:cNvSpPr>
            <a:spLocks noChangeArrowheads="1"/>
          </p:cNvSpPr>
          <p:nvPr/>
        </p:nvSpPr>
        <p:spPr bwMode="auto">
          <a:xfrm>
            <a:off x="2657475" y="1373188"/>
            <a:ext cx="1054100" cy="315912"/>
          </a:xfrm>
          <a:prstGeom prst="wedgeRoundRectCallout">
            <a:avLst>
              <a:gd name="adj1" fmla="val -57981"/>
              <a:gd name="adj2" fmla="val -89194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b="0" noProof="1">
                <a:latin typeface="Arial" charset="0"/>
              </a:rPr>
              <a:t>In case of mistakes:</a:t>
            </a:r>
          </a:p>
          <a:p>
            <a:r>
              <a:rPr lang="da-DK" altLang="da-DK" sz="700" noProof="1">
                <a:latin typeface="Arial" charset="0"/>
              </a:rPr>
              <a:t>Undo</a:t>
            </a:r>
            <a:r>
              <a:rPr lang="da-DK" altLang="da-DK" sz="700" b="0" noProof="1">
                <a:latin typeface="Arial" charset="0"/>
              </a:rPr>
              <a:t> the last change</a:t>
            </a:r>
          </a:p>
        </p:txBody>
      </p:sp>
      <p:sp>
        <p:nvSpPr>
          <p:cNvPr id="286752" name="AutoShape 32"/>
          <p:cNvSpPr>
            <a:spLocks noChangeArrowheads="1"/>
          </p:cNvSpPr>
          <p:nvPr/>
        </p:nvSpPr>
        <p:spPr bwMode="auto">
          <a:xfrm>
            <a:off x="7723188" y="2090738"/>
            <a:ext cx="1106487" cy="428625"/>
          </a:xfrm>
          <a:prstGeom prst="wedgeRoundRectCallout">
            <a:avLst>
              <a:gd name="adj1" fmla="val -44403"/>
              <a:gd name="adj2" fmla="val -13629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In case of mistakes:</a:t>
            </a:r>
            <a:endParaRPr lang="da-DK" altLang="da-DK" sz="700" b="0" noProof="1">
              <a:latin typeface="Arial" charset="0"/>
            </a:endParaRPr>
          </a:p>
          <a:p>
            <a:r>
              <a:rPr lang="da-DK" altLang="da-DK" sz="700" noProof="1">
                <a:latin typeface="Arial" charset="0"/>
              </a:rPr>
              <a:t>Undo</a:t>
            </a:r>
            <a:r>
              <a:rPr lang="da-DK" altLang="da-DK" sz="700" b="0" noProof="1">
                <a:latin typeface="Arial" charset="0"/>
              </a:rPr>
              <a:t> the last change (see the main menu)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7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00" y="3324225"/>
            <a:ext cx="230505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7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22413"/>
            <a:ext cx="3449638" cy="167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7748" name="Text Box 4"/>
          <p:cNvSpPr txBox="1">
            <a:spLocks noChangeArrowheads="1"/>
          </p:cNvSpPr>
          <p:nvPr/>
        </p:nvSpPr>
        <p:spPr bwMode="auto">
          <a:xfrm>
            <a:off x="4881563" y="373063"/>
            <a:ext cx="331628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200" noProof="1">
                <a:latin typeface="Arial" charset="0"/>
              </a:rPr>
              <a:t>Work fast - use the keyboard - drop the mouse</a:t>
            </a:r>
          </a:p>
        </p:txBody>
      </p:sp>
      <p:sp>
        <p:nvSpPr>
          <p:cNvPr id="287749" name="AutoShape 5"/>
          <p:cNvSpPr>
            <a:spLocks noChangeArrowheads="1"/>
          </p:cNvSpPr>
          <p:nvPr/>
        </p:nvSpPr>
        <p:spPr bwMode="auto">
          <a:xfrm>
            <a:off x="5954713" y="1300163"/>
            <a:ext cx="679450" cy="314325"/>
          </a:xfrm>
          <a:prstGeom prst="wedgeRoundRectCallout">
            <a:avLst>
              <a:gd name="adj1" fmla="val -76134"/>
              <a:gd name="adj2" fmla="val 136639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Tab</a:t>
            </a:r>
            <a:r>
              <a:rPr lang="da-DK" altLang="da-DK" sz="700" b="0" noProof="1">
                <a:latin typeface="Arial" charset="0"/>
              </a:rPr>
              <a:t> from field to field</a:t>
            </a:r>
          </a:p>
        </p:txBody>
      </p:sp>
      <p:sp>
        <p:nvSpPr>
          <p:cNvPr id="287750" name="AutoShape 6"/>
          <p:cNvSpPr>
            <a:spLocks noChangeArrowheads="1"/>
          </p:cNvSpPr>
          <p:nvPr/>
        </p:nvSpPr>
        <p:spPr bwMode="auto">
          <a:xfrm>
            <a:off x="5127625" y="1093788"/>
            <a:ext cx="865188" cy="428625"/>
          </a:xfrm>
          <a:prstGeom prst="wedgeRoundRectCallout">
            <a:avLst>
              <a:gd name="adj1" fmla="val 1787"/>
              <a:gd name="adj2" fmla="val 12079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Alt+L</a:t>
            </a:r>
            <a:r>
              <a:rPr lang="da-DK" altLang="da-DK" sz="700" b="0" noProof="1">
                <a:latin typeface="Arial" charset="0"/>
              </a:rPr>
              <a:t> moves cursor here (because </a:t>
            </a:r>
            <a:r>
              <a:rPr lang="da-DK" altLang="da-DK" sz="700" u="sng" noProof="1">
                <a:latin typeface="Arial" charset="0"/>
              </a:rPr>
              <a:t>L</a:t>
            </a:r>
            <a:r>
              <a:rPr lang="da-DK" altLang="da-DK" sz="700" noProof="1">
                <a:latin typeface="Arial" charset="0"/>
              </a:rPr>
              <a:t>ast</a:t>
            </a:r>
            <a:r>
              <a:rPr lang="da-DK" altLang="da-DK" sz="700" b="0" noProof="1">
                <a:latin typeface="Arial" charset="0"/>
              </a:rPr>
              <a:t> has underscore)</a:t>
            </a:r>
          </a:p>
        </p:txBody>
      </p:sp>
      <p:sp>
        <p:nvSpPr>
          <p:cNvPr id="287751" name="AutoShape 7"/>
          <p:cNvSpPr>
            <a:spLocks noChangeArrowheads="1"/>
          </p:cNvSpPr>
          <p:nvPr/>
        </p:nvSpPr>
        <p:spPr bwMode="auto">
          <a:xfrm>
            <a:off x="7043738" y="1300163"/>
            <a:ext cx="1049337" cy="314325"/>
          </a:xfrm>
          <a:prstGeom prst="wedgeRoundRectCallout">
            <a:avLst>
              <a:gd name="adj1" fmla="val -9560"/>
              <a:gd name="adj2" fmla="val 12904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Alt+F</a:t>
            </a:r>
            <a:r>
              <a:rPr lang="da-DK" altLang="da-DK" sz="700" b="0" noProof="1">
                <a:latin typeface="Arial" charset="0"/>
              </a:rPr>
              <a:t> pushes this button</a:t>
            </a:r>
            <a:r>
              <a:rPr lang="da-DK" altLang="da-DK" sz="700" b="0">
                <a:latin typeface="Arial" charset="0"/>
              </a:rPr>
              <a:t> (</a:t>
            </a:r>
            <a:r>
              <a:rPr lang="da-DK" altLang="da-DK" sz="700" u="sng">
                <a:latin typeface="Arial" charset="0"/>
              </a:rPr>
              <a:t>F</a:t>
            </a:r>
            <a:r>
              <a:rPr lang="da-DK" altLang="da-DK" sz="700">
                <a:latin typeface="Arial" charset="0"/>
              </a:rPr>
              <a:t>ind</a:t>
            </a:r>
            <a:r>
              <a:rPr lang="da-DK" altLang="da-DK" sz="700" b="0">
                <a:latin typeface="Arial" charset="0"/>
              </a:rPr>
              <a:t> has underscore)</a:t>
            </a:r>
            <a:endParaRPr lang="da-DK" altLang="da-DK" sz="700" b="0" noProof="1">
              <a:latin typeface="Arial" charset="0"/>
            </a:endParaRPr>
          </a:p>
        </p:txBody>
      </p:sp>
      <p:sp>
        <p:nvSpPr>
          <p:cNvPr id="287752" name="AutoShape 8"/>
          <p:cNvSpPr>
            <a:spLocks noChangeArrowheads="1"/>
          </p:cNvSpPr>
          <p:nvPr/>
        </p:nvSpPr>
        <p:spPr bwMode="auto">
          <a:xfrm>
            <a:off x="4881563" y="3033713"/>
            <a:ext cx="863600" cy="428625"/>
          </a:xfrm>
          <a:prstGeom prst="wedgeRoundRectCallout">
            <a:avLst>
              <a:gd name="adj1" fmla="val -22319"/>
              <a:gd name="adj2" fmla="val -12487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F6</a:t>
            </a:r>
            <a:r>
              <a:rPr lang="da-DK" altLang="da-DK" sz="700" b="0" noProof="1">
                <a:latin typeface="Arial" charset="0"/>
              </a:rPr>
              <a:t> to enter list area.</a:t>
            </a:r>
          </a:p>
          <a:p>
            <a:r>
              <a:rPr lang="da-DK" altLang="da-DK" sz="700" noProof="1">
                <a:latin typeface="Arial" charset="0"/>
                <a:sym typeface="Symbol" pitchFamily="18" charset="2"/>
              </a:rPr>
              <a:t>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  to move up or down.</a:t>
            </a:r>
            <a:endParaRPr lang="da-DK" altLang="da-DK" sz="700" b="0" noProof="1">
              <a:latin typeface="Arial" charset="0"/>
            </a:endParaRPr>
          </a:p>
        </p:txBody>
      </p:sp>
      <p:sp>
        <p:nvSpPr>
          <p:cNvPr id="287753" name="AutoShape 9"/>
          <p:cNvSpPr>
            <a:spLocks noChangeArrowheads="1"/>
          </p:cNvSpPr>
          <p:nvPr/>
        </p:nvSpPr>
        <p:spPr bwMode="auto">
          <a:xfrm>
            <a:off x="5807075" y="3044825"/>
            <a:ext cx="1050925" cy="428625"/>
          </a:xfrm>
          <a:prstGeom prst="wedgeRoundRectCallout">
            <a:avLst>
              <a:gd name="adj1" fmla="val -40440"/>
              <a:gd name="adj2" fmla="val -243333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Alt+</a:t>
            </a:r>
            <a:r>
              <a:rPr lang="da-DK" altLang="da-DK" sz="700" noProof="1">
                <a:latin typeface="Arial" charset="0"/>
                <a:sym typeface="Symbol" pitchFamily="18" charset="2"/>
              </a:rPr>
              <a:t>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 </a:t>
            </a:r>
            <a:r>
              <a:rPr lang="da-DK" altLang="da-DK" sz="700" b="0" noProof="1">
                <a:latin typeface="Arial" charset="0"/>
              </a:rPr>
              <a:t> to unfold list.</a:t>
            </a:r>
          </a:p>
          <a:p>
            <a:r>
              <a:rPr lang="da-DK" altLang="da-DK" sz="700" noProof="1">
                <a:latin typeface="Arial" charset="0"/>
              </a:rPr>
              <a:t>Enter </a:t>
            </a:r>
            <a:r>
              <a:rPr lang="da-DK" altLang="da-DK" sz="700" b="0" noProof="1">
                <a:latin typeface="Arial" charset="0"/>
              </a:rPr>
              <a:t>or </a:t>
            </a:r>
            <a:r>
              <a:rPr lang="da-DK" altLang="da-DK" sz="700" noProof="1">
                <a:latin typeface="Arial" charset="0"/>
              </a:rPr>
              <a:t>Tab</a:t>
            </a:r>
            <a:r>
              <a:rPr lang="da-DK" altLang="da-DK" sz="700" b="0" noProof="1">
                <a:latin typeface="Arial" charset="0"/>
              </a:rPr>
              <a:t> to select.</a:t>
            </a:r>
          </a:p>
          <a:p>
            <a:r>
              <a:rPr lang="da-DK" altLang="da-DK" sz="700" noProof="1">
                <a:latin typeface="Arial" charset="0"/>
              </a:rPr>
              <a:t>Esc</a:t>
            </a:r>
            <a:r>
              <a:rPr lang="da-DK" altLang="da-DK" sz="700" b="0" noProof="1">
                <a:latin typeface="Arial" charset="0"/>
              </a:rPr>
              <a:t> to undo.</a:t>
            </a:r>
            <a:endParaRPr lang="da-DK" altLang="da-DK" sz="700" b="0" noProof="1">
              <a:latin typeface="Arial" charset="0"/>
              <a:sym typeface="Symbol" pitchFamily="18" charset="2"/>
            </a:endParaRPr>
          </a:p>
        </p:txBody>
      </p:sp>
      <p:sp>
        <p:nvSpPr>
          <p:cNvPr id="287754" name="AutoShape 10"/>
          <p:cNvSpPr>
            <a:spLocks noChangeArrowheads="1"/>
          </p:cNvSpPr>
          <p:nvPr/>
        </p:nvSpPr>
        <p:spPr bwMode="auto">
          <a:xfrm>
            <a:off x="5162550" y="3706813"/>
            <a:ext cx="741363" cy="315912"/>
          </a:xfrm>
          <a:prstGeom prst="wedgeRoundRectCallout">
            <a:avLst>
              <a:gd name="adj1" fmla="val 96875"/>
              <a:gd name="adj2" fmla="val -49569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Ctrl+F6</a:t>
            </a:r>
            <a:r>
              <a:rPr lang="da-DK" altLang="da-DK" sz="700" b="0" noProof="1">
                <a:latin typeface="Arial" charset="0"/>
              </a:rPr>
              <a:t> to enter next window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.</a:t>
            </a:r>
            <a:endParaRPr lang="da-DK" altLang="da-DK" sz="700" b="0" noProof="1">
              <a:latin typeface="Arial" charset="0"/>
            </a:endParaRPr>
          </a:p>
        </p:txBody>
      </p:sp>
      <p:pic>
        <p:nvPicPr>
          <p:cNvPr id="2877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11"/>
          <a:stretch>
            <a:fillRect/>
          </a:stretch>
        </p:blipFill>
        <p:spPr bwMode="auto">
          <a:xfrm>
            <a:off x="5807075" y="5357813"/>
            <a:ext cx="2843213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7756" name="AutoShape 12"/>
          <p:cNvSpPr>
            <a:spLocks noChangeArrowheads="1"/>
          </p:cNvSpPr>
          <p:nvPr/>
        </p:nvSpPr>
        <p:spPr bwMode="auto">
          <a:xfrm>
            <a:off x="5162550" y="4119563"/>
            <a:ext cx="741363" cy="314325"/>
          </a:xfrm>
          <a:prstGeom prst="wedgeRoundRectCallout">
            <a:avLst>
              <a:gd name="adj1" fmla="val 97917"/>
              <a:gd name="adj2" fmla="val -49569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Ctrl+F4</a:t>
            </a:r>
            <a:r>
              <a:rPr lang="da-DK" altLang="da-DK" sz="700" b="0" noProof="1">
                <a:latin typeface="Arial" charset="0"/>
              </a:rPr>
              <a:t> to close window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.</a:t>
            </a:r>
            <a:endParaRPr lang="da-DK" altLang="da-DK" sz="700" b="0" noProof="1">
              <a:latin typeface="Arial" charset="0"/>
            </a:endParaRPr>
          </a:p>
        </p:txBody>
      </p:sp>
      <p:sp>
        <p:nvSpPr>
          <p:cNvPr id="287757" name="AutoShape 13"/>
          <p:cNvSpPr>
            <a:spLocks noChangeArrowheads="1"/>
          </p:cNvSpPr>
          <p:nvPr/>
        </p:nvSpPr>
        <p:spPr bwMode="auto">
          <a:xfrm>
            <a:off x="4881563" y="4992688"/>
            <a:ext cx="1111250" cy="315912"/>
          </a:xfrm>
          <a:prstGeom prst="wedgeRoundRectCallout">
            <a:avLst>
              <a:gd name="adj1" fmla="val 37963"/>
              <a:gd name="adj2" fmla="val 12500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Alt</a:t>
            </a:r>
            <a:r>
              <a:rPr lang="da-DK" altLang="da-DK" sz="700" b="0" noProof="1">
                <a:latin typeface="Arial" charset="0"/>
              </a:rPr>
              <a:t>  (without other keys) to enter menu area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.</a:t>
            </a:r>
            <a:endParaRPr lang="da-DK" altLang="da-DK" sz="700" b="0" noProof="1">
              <a:latin typeface="Arial" charset="0"/>
            </a:endParaRPr>
          </a:p>
        </p:txBody>
      </p:sp>
      <p:sp>
        <p:nvSpPr>
          <p:cNvPr id="287758" name="AutoShape 14"/>
          <p:cNvSpPr>
            <a:spLocks noChangeArrowheads="1"/>
          </p:cNvSpPr>
          <p:nvPr/>
        </p:nvSpPr>
        <p:spPr bwMode="auto">
          <a:xfrm>
            <a:off x="5003800" y="5776913"/>
            <a:ext cx="1174750" cy="428625"/>
          </a:xfrm>
          <a:prstGeom prst="wedgeRoundRectCallout">
            <a:avLst>
              <a:gd name="adj1" fmla="val 43421"/>
              <a:gd name="adj2" fmla="val -8428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  <a:sym typeface="Symbol" pitchFamily="18" charset="2"/>
              </a:rPr>
              <a:t> </a:t>
            </a:r>
            <a:r>
              <a:rPr lang="da-DK" altLang="da-DK" sz="700" b="0" noProof="1">
                <a:latin typeface="Arial" charset="0"/>
              </a:rPr>
              <a:t>  to  move around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.</a:t>
            </a:r>
          </a:p>
          <a:p>
            <a:r>
              <a:rPr lang="da-DK" altLang="da-DK" sz="700" noProof="1">
                <a:latin typeface="Arial" charset="0"/>
                <a:sym typeface="Symbol" pitchFamily="18" charset="2"/>
              </a:rPr>
              <a:t>Enter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 to select.</a:t>
            </a:r>
          </a:p>
          <a:p>
            <a:r>
              <a:rPr lang="da-DK" altLang="da-DK" sz="700" noProof="1">
                <a:latin typeface="Arial" charset="0"/>
                <a:sym typeface="Symbol" pitchFamily="18" charset="2"/>
              </a:rPr>
              <a:t>Esc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 to exit menus.</a:t>
            </a:r>
          </a:p>
        </p:txBody>
      </p:sp>
      <p:sp>
        <p:nvSpPr>
          <p:cNvPr id="287759" name="AutoShape 15"/>
          <p:cNvSpPr>
            <a:spLocks noChangeArrowheads="1"/>
          </p:cNvSpPr>
          <p:nvPr/>
        </p:nvSpPr>
        <p:spPr bwMode="auto">
          <a:xfrm>
            <a:off x="6486525" y="5799138"/>
            <a:ext cx="742950" cy="315912"/>
          </a:xfrm>
          <a:prstGeom prst="wedgeRoundRectCallout">
            <a:avLst>
              <a:gd name="adj1" fmla="val 46875"/>
              <a:gd name="adj2" fmla="val -900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700" noProof="1">
                <a:latin typeface="Arial" charset="0"/>
              </a:rPr>
              <a:t>Ctrl+Z</a:t>
            </a:r>
            <a:r>
              <a:rPr lang="da-DK" altLang="da-DK" sz="700" b="0" noProof="1">
                <a:latin typeface="Arial" charset="0"/>
              </a:rPr>
              <a:t> to undo last change</a:t>
            </a:r>
            <a:r>
              <a:rPr lang="da-DK" altLang="da-DK" sz="700" b="0" noProof="1">
                <a:latin typeface="Arial" charset="0"/>
                <a:sym typeface="Symbol" pitchFamily="18" charset="2"/>
              </a:rPr>
              <a:t>.</a:t>
            </a:r>
            <a:endParaRPr lang="da-DK" altLang="da-DK" sz="700" b="0" noProof="1">
              <a:latin typeface="Arial" charset="0"/>
            </a:endParaRPr>
          </a:p>
        </p:txBody>
      </p:sp>
      <p:sp>
        <p:nvSpPr>
          <p:cNvPr id="287760" name="Text Box 16"/>
          <p:cNvSpPr txBox="1">
            <a:spLocks noChangeArrowheads="1"/>
          </p:cNvSpPr>
          <p:nvPr/>
        </p:nvSpPr>
        <p:spPr bwMode="auto">
          <a:xfrm>
            <a:off x="7167563" y="4921250"/>
            <a:ext cx="127952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200">
                <a:latin typeface="Arial" charset="0"/>
              </a:rPr>
              <a:t>Menu navigation</a:t>
            </a:r>
            <a:endParaRPr lang="da-DK" altLang="da-DK" sz="1200" noProof="1">
              <a:latin typeface="Arial" charset="0"/>
            </a:endParaRPr>
          </a:p>
        </p:txBody>
      </p:sp>
      <p:sp>
        <p:nvSpPr>
          <p:cNvPr id="287761" name="Text Box 17"/>
          <p:cNvSpPr txBox="1">
            <a:spLocks noChangeArrowheads="1"/>
          </p:cNvSpPr>
          <p:nvPr/>
        </p:nvSpPr>
        <p:spPr bwMode="auto">
          <a:xfrm>
            <a:off x="7167563" y="871538"/>
            <a:ext cx="1239837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5895" tIns="37948" rIns="75895" bIns="37948">
            <a:spAutoFit/>
          </a:bodyPr>
          <a:lstStyle>
            <a:lvl1pPr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200">
                <a:latin typeface="Arial" charset="0"/>
              </a:rPr>
              <a:t>Field navigation</a:t>
            </a:r>
            <a:endParaRPr lang="da-DK" altLang="da-DK" sz="1200" noProof="1">
              <a:latin typeface="Arial" charset="0"/>
            </a:endParaRPr>
          </a:p>
        </p:txBody>
      </p:sp>
      <p:sp>
        <p:nvSpPr>
          <p:cNvPr id="287762" name="Line 18"/>
          <p:cNvSpPr>
            <a:spLocks noChangeShapeType="1"/>
          </p:cNvSpPr>
          <p:nvPr/>
        </p:nvSpPr>
        <p:spPr bwMode="auto">
          <a:xfrm>
            <a:off x="4572000" y="327025"/>
            <a:ext cx="0" cy="6073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287763" name="Rectangle 19"/>
          <p:cNvSpPr>
            <a:spLocks noChangeArrowheads="1"/>
          </p:cNvSpPr>
          <p:nvPr/>
        </p:nvSpPr>
        <p:spPr bwMode="auto">
          <a:xfrm>
            <a:off x="388938" y="385763"/>
            <a:ext cx="4002087" cy="187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>
            <a:spAutoFit/>
          </a:bodyPr>
          <a:lstStyle>
            <a:lvl1pPr marL="158750" indent="-1587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da-DK" altLang="da-DK" sz="1200" noProof="1">
                <a:latin typeface="Arial" charset="0"/>
              </a:rPr>
              <a:t>Booking a guest</a:t>
            </a:r>
            <a:endParaRPr lang="da-DK" altLang="da-DK" sz="700" b="0" noProof="1">
              <a:latin typeface="Arial" charset="0"/>
            </a:endParaRP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Use the </a:t>
            </a:r>
            <a:r>
              <a:rPr lang="da-DK" altLang="da-DK" sz="700" noProof="1">
                <a:latin typeface="Arial" charset="0"/>
              </a:rPr>
              <a:t>Room Selection</a:t>
            </a:r>
            <a:r>
              <a:rPr lang="da-DK" altLang="da-DK" sz="700" b="0" noProof="1">
                <a:latin typeface="Arial" charset="0"/>
              </a:rPr>
              <a:t> window to see whether there are free rooms, prices okay, etc.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Use the </a:t>
            </a:r>
            <a:r>
              <a:rPr lang="da-DK" altLang="da-DK" sz="700" noProof="1">
                <a:latin typeface="Arial" charset="0"/>
              </a:rPr>
              <a:t>Find</a:t>
            </a:r>
            <a:r>
              <a:rPr lang="da-DK" altLang="da-DK" sz="700" b="0" noProof="1">
                <a:latin typeface="Arial" charset="0"/>
              </a:rPr>
              <a:t> </a:t>
            </a:r>
            <a:r>
              <a:rPr lang="da-DK" altLang="da-DK" sz="700" noProof="1">
                <a:latin typeface="Arial" charset="0"/>
              </a:rPr>
              <a:t>Guest</a:t>
            </a:r>
            <a:r>
              <a:rPr lang="da-DK" altLang="da-DK" sz="700" b="0" noProof="1">
                <a:latin typeface="Arial" charset="0"/>
              </a:rPr>
              <a:t> window to find the guest from name, street or phone. (Always check to see whether it is a regular guest.) 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If the guest is there: Use </a:t>
            </a:r>
            <a:r>
              <a:rPr lang="da-DK" altLang="da-DK" sz="700" noProof="1">
                <a:latin typeface="Arial" charset="0"/>
              </a:rPr>
              <a:t>New stay</a:t>
            </a:r>
            <a:r>
              <a:rPr lang="da-DK" altLang="da-DK" sz="700" b="0" noProof="1">
                <a:latin typeface="Arial" charset="0"/>
              </a:rPr>
              <a:t> to see a fresh booking for him. Select a room and </a:t>
            </a:r>
            <a:r>
              <a:rPr lang="da-DK" altLang="da-DK" sz="700" noProof="1">
                <a:latin typeface="Arial" charset="0"/>
              </a:rPr>
              <a:t>Book</a:t>
            </a:r>
            <a:r>
              <a:rPr lang="da-DK" altLang="da-DK" sz="700" b="0" noProof="1">
                <a:latin typeface="Arial" charset="0"/>
              </a:rPr>
              <a:t> it for the guest. 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If the guest is not there at all: Use </a:t>
            </a:r>
            <a:r>
              <a:rPr lang="da-DK" altLang="da-DK" sz="700" noProof="1">
                <a:latin typeface="Arial" charset="0"/>
              </a:rPr>
              <a:t>New guest</a:t>
            </a:r>
            <a:r>
              <a:rPr lang="da-DK" altLang="da-DK" sz="700" b="0" noProof="1">
                <a:latin typeface="Arial" charset="0"/>
              </a:rPr>
              <a:t> and record guest details. Select a room and </a:t>
            </a:r>
            <a:r>
              <a:rPr lang="da-DK" altLang="da-DK" sz="700" noProof="1">
                <a:latin typeface="Arial" charset="0"/>
              </a:rPr>
              <a:t>Book</a:t>
            </a:r>
            <a:r>
              <a:rPr lang="da-DK" altLang="da-DK" sz="700" b="0" noProof="1">
                <a:latin typeface="Arial" charset="0"/>
              </a:rPr>
              <a:t> it for the guest.</a:t>
            </a:r>
          </a:p>
          <a:p>
            <a:pPr>
              <a:spcAft>
                <a:spcPct val="50000"/>
              </a:spcAft>
            </a:pPr>
            <a:r>
              <a:rPr lang="da-DK" altLang="da-DK" sz="700" b="0" noProof="1">
                <a:latin typeface="Arial" charset="0"/>
              </a:rPr>
              <a:t>The system files the booking as soon as you press </a:t>
            </a:r>
            <a:r>
              <a:rPr lang="da-DK" altLang="da-DK" sz="700" noProof="1">
                <a:latin typeface="Arial" charset="0"/>
              </a:rPr>
              <a:t>Book</a:t>
            </a:r>
            <a:r>
              <a:rPr lang="da-DK" altLang="da-DK" sz="700" b="0" noProof="1">
                <a:latin typeface="Arial" charset="0"/>
              </a:rPr>
              <a:t>. You don’t have to close the window.</a:t>
            </a:r>
          </a:p>
          <a:p>
            <a:pPr>
              <a:spcAft>
                <a:spcPct val="50000"/>
              </a:spcAft>
            </a:pPr>
            <a:r>
              <a:rPr lang="da-DK" altLang="da-DK" sz="700" b="0" noProof="1">
                <a:latin typeface="Arial" charset="0"/>
              </a:rPr>
              <a:t>If the guest wants more than one room: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Select the room from the </a:t>
            </a:r>
            <a:r>
              <a:rPr lang="da-DK" altLang="da-DK" sz="700" noProof="1">
                <a:latin typeface="Arial" charset="0"/>
              </a:rPr>
              <a:t>Room Selection</a:t>
            </a:r>
            <a:r>
              <a:rPr lang="da-DK" altLang="da-DK" sz="700" b="0" noProof="1">
                <a:latin typeface="Arial" charset="0"/>
              </a:rPr>
              <a:t> window. Use </a:t>
            </a:r>
            <a:r>
              <a:rPr lang="da-DK" altLang="da-DK" sz="700" noProof="1">
                <a:latin typeface="Arial" charset="0"/>
              </a:rPr>
              <a:t>Book</a:t>
            </a:r>
            <a:r>
              <a:rPr lang="da-DK" altLang="da-DK" sz="700" b="0" noProof="1">
                <a:latin typeface="Arial" charset="0"/>
              </a:rPr>
              <a:t> again to book this room too.</a:t>
            </a:r>
          </a:p>
          <a:p>
            <a:pPr>
              <a:spcAft>
                <a:spcPct val="50000"/>
              </a:spcAft>
            </a:pPr>
            <a:r>
              <a:rPr lang="da-DK" altLang="da-DK" sz="700" b="0" noProof="1">
                <a:latin typeface="Arial" charset="0"/>
              </a:rPr>
              <a:t>If the guest wants a confirmation letter: Use </a:t>
            </a:r>
            <a:r>
              <a:rPr lang="da-DK" altLang="da-DK" sz="700" noProof="1">
                <a:latin typeface="Arial" charset="0"/>
              </a:rPr>
              <a:t>Print confirm</a:t>
            </a:r>
            <a:r>
              <a:rPr lang="da-DK" altLang="da-DK" sz="700" b="0" noProof="1">
                <a:latin typeface="Arial" charset="0"/>
              </a:rPr>
              <a:t>.</a:t>
            </a:r>
          </a:p>
        </p:txBody>
      </p:sp>
      <p:sp>
        <p:nvSpPr>
          <p:cNvPr id="287764" name="Rectangle 20"/>
          <p:cNvSpPr>
            <a:spLocks noChangeArrowheads="1"/>
          </p:cNvSpPr>
          <p:nvPr/>
        </p:nvSpPr>
        <p:spPr bwMode="auto">
          <a:xfrm>
            <a:off x="388938" y="2384425"/>
            <a:ext cx="4002087" cy="18176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marL="158750" indent="-1587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da-DK" altLang="da-DK" sz="1200" noProof="1">
                <a:latin typeface="Arial" charset="0"/>
              </a:rPr>
              <a:t>Checking out a guest</a:t>
            </a:r>
            <a:endParaRPr lang="da-DK" altLang="da-DK" sz="700" b="0" noProof="1">
              <a:latin typeface="Arial" charset="0"/>
            </a:endParaRP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Use the </a:t>
            </a:r>
            <a:r>
              <a:rPr lang="da-DK" altLang="da-DK" sz="700" noProof="1">
                <a:latin typeface="Arial" charset="0"/>
              </a:rPr>
              <a:t>Find Guest</a:t>
            </a:r>
            <a:r>
              <a:rPr lang="da-DK" altLang="da-DK" sz="700" b="0" noProof="1">
                <a:latin typeface="Arial" charset="0"/>
              </a:rPr>
              <a:t> window to find the guest’s stay. Enter the </a:t>
            </a:r>
            <a:r>
              <a:rPr lang="da-DK" altLang="da-DK" sz="700" b="0" i="1" noProof="1">
                <a:latin typeface="Arial" charset="0"/>
              </a:rPr>
              <a:t>room number</a:t>
            </a:r>
            <a:r>
              <a:rPr lang="da-DK" altLang="da-DK" sz="700" b="0" noProof="1">
                <a:latin typeface="Arial" charset="0"/>
              </a:rPr>
              <a:t> and </a:t>
            </a:r>
            <a:r>
              <a:rPr lang="da-DK" altLang="da-DK" sz="700" b="0" i="1" noProof="1">
                <a:latin typeface="Arial" charset="0"/>
              </a:rPr>
              <a:t>night</a:t>
            </a:r>
            <a:r>
              <a:rPr lang="da-DK" altLang="da-DK" sz="700" b="0" noProof="1">
                <a:latin typeface="Arial" charset="0"/>
              </a:rPr>
              <a:t> (notice: </a:t>
            </a:r>
            <a:r>
              <a:rPr lang="da-DK" altLang="da-DK" sz="700" b="0" i="1" noProof="1">
                <a:latin typeface="Arial" charset="0"/>
              </a:rPr>
              <a:t>night</a:t>
            </a:r>
            <a:r>
              <a:rPr lang="da-DK" altLang="da-DK" sz="700" b="0" noProof="1">
                <a:latin typeface="Arial" charset="0"/>
              </a:rPr>
              <a:t> is not this morning, but yesterday). Use </a:t>
            </a:r>
            <a:r>
              <a:rPr lang="da-DK" altLang="da-DK" sz="700" noProof="1">
                <a:latin typeface="Arial" charset="0"/>
              </a:rPr>
              <a:t>Show stay</a:t>
            </a:r>
            <a:r>
              <a:rPr lang="da-DK" altLang="da-DK" sz="700" b="0" noProof="1">
                <a:latin typeface="Arial" charset="0"/>
              </a:rPr>
              <a:t> to open the stay window.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Check with the guest that it is the right room or rooms, the right number of nights, etc. 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Check with the guest that all </a:t>
            </a:r>
            <a:r>
              <a:rPr lang="da-DK" altLang="da-DK" sz="700" noProof="1">
                <a:latin typeface="Arial" charset="0"/>
              </a:rPr>
              <a:t>Services</a:t>
            </a:r>
            <a:r>
              <a:rPr lang="da-DK" altLang="da-DK" sz="700" b="0" noProof="1">
                <a:latin typeface="Arial" charset="0"/>
              </a:rPr>
              <a:t> are recorded - also this morning’s breakfast and last night’s minibar in the room. Add any missing service in the star-marked line.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You may use </a:t>
            </a:r>
            <a:r>
              <a:rPr lang="da-DK" altLang="da-DK" sz="700" noProof="1">
                <a:latin typeface="Arial" charset="0"/>
              </a:rPr>
              <a:t>Draft invoice</a:t>
            </a:r>
            <a:r>
              <a:rPr lang="da-DK" altLang="da-DK" sz="700" b="0" noProof="1">
                <a:latin typeface="Arial" charset="0"/>
              </a:rPr>
              <a:t> to print a draft for the guest to check.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Make sure the </a:t>
            </a:r>
            <a:r>
              <a:rPr lang="da-DK" altLang="da-DK" sz="700" b="0" i="1" noProof="1">
                <a:latin typeface="Arial" charset="0"/>
              </a:rPr>
              <a:t>pay form</a:t>
            </a:r>
            <a:r>
              <a:rPr lang="da-DK" altLang="da-DK" sz="700" b="0" noProof="1">
                <a:latin typeface="Arial" charset="0"/>
              </a:rPr>
              <a:t> (Master, Visa, etc.) is correct. Then use </a:t>
            </a:r>
            <a:r>
              <a:rPr lang="da-DK" altLang="da-DK" sz="700" noProof="1">
                <a:latin typeface="Arial" charset="0"/>
              </a:rPr>
              <a:t>Check out</a:t>
            </a:r>
            <a:r>
              <a:rPr lang="da-DK" altLang="da-DK" sz="700" b="0" noProof="1">
                <a:latin typeface="Arial" charset="0"/>
              </a:rPr>
              <a:t> to print the real invoice. 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Receive payment.</a:t>
            </a:r>
          </a:p>
          <a:p>
            <a:r>
              <a:rPr lang="da-DK" altLang="da-DK" sz="700" b="0" noProof="1">
                <a:latin typeface="Arial" charset="0"/>
              </a:rPr>
              <a:t>The system records that the guest has checked out as soon as you press </a:t>
            </a:r>
            <a:r>
              <a:rPr lang="da-DK" altLang="da-DK" sz="700" noProof="1">
                <a:latin typeface="Arial" charset="0"/>
              </a:rPr>
              <a:t>Check out</a:t>
            </a:r>
            <a:r>
              <a:rPr lang="da-DK" altLang="da-DK" sz="700" b="0" noProof="1">
                <a:latin typeface="Arial" charset="0"/>
              </a:rPr>
              <a:t>. </a:t>
            </a:r>
          </a:p>
          <a:p>
            <a:pPr>
              <a:spcAft>
                <a:spcPct val="50000"/>
              </a:spcAft>
            </a:pPr>
            <a:r>
              <a:rPr lang="da-DK" altLang="da-DK" sz="700" b="0" noProof="1">
                <a:latin typeface="Arial" charset="0"/>
              </a:rPr>
              <a:t>You don’t have to close the window.</a:t>
            </a:r>
          </a:p>
        </p:txBody>
      </p:sp>
      <p:sp>
        <p:nvSpPr>
          <p:cNvPr id="287765" name="Rectangle 21"/>
          <p:cNvSpPr>
            <a:spLocks noChangeArrowheads="1"/>
          </p:cNvSpPr>
          <p:nvPr/>
        </p:nvSpPr>
        <p:spPr bwMode="auto">
          <a:xfrm>
            <a:off x="388938" y="4318000"/>
            <a:ext cx="4002087" cy="1871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9880" tIns="37948" rIns="29880" bIns="37948" anchor="ctr">
            <a:spAutoFit/>
          </a:bodyPr>
          <a:lstStyle>
            <a:lvl1pPr marL="158750" indent="-1587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413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58825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38238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17650" defTabSz="7588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748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4320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892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346450" defTabSz="7588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30000"/>
              </a:spcAft>
            </a:pPr>
            <a:r>
              <a:rPr lang="da-DK" altLang="da-DK" sz="1200" noProof="1">
                <a:latin typeface="Arial" charset="0"/>
              </a:rPr>
              <a:t>Recording breakfast and services</a:t>
            </a:r>
            <a:endParaRPr lang="da-DK" altLang="da-DK" sz="700" b="0" noProof="1">
              <a:latin typeface="Arial" charset="0"/>
            </a:endParaRPr>
          </a:p>
          <a:p>
            <a:pPr>
              <a:spcAft>
                <a:spcPct val="50000"/>
              </a:spcAft>
            </a:pPr>
            <a:r>
              <a:rPr lang="da-DK" altLang="da-DK" sz="700" noProof="1">
                <a:latin typeface="Arial" charset="0"/>
              </a:rPr>
              <a:t>Breakfast list: </a:t>
            </a:r>
            <a:r>
              <a:rPr lang="da-DK" altLang="da-DK" sz="700" b="0" noProof="1">
                <a:latin typeface="Arial" charset="0"/>
              </a:rPr>
              <a:t>When the printed breakfast list arrives from the bar, record all the servings: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Use the main menu to open the </a:t>
            </a:r>
            <a:r>
              <a:rPr lang="da-DK" altLang="da-DK" sz="700" noProof="1">
                <a:latin typeface="Arial" charset="0"/>
              </a:rPr>
              <a:t>Breakfast list</a:t>
            </a:r>
            <a:r>
              <a:rPr lang="da-DK" altLang="da-DK" sz="700" b="0" noProof="1">
                <a:latin typeface="Arial" charset="0"/>
              </a:rPr>
              <a:t> window. 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Check that it is the list for the right date.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Enter the number of servings room by room. A cross on the list indicates that nobody stayed in this room last night. There should be no servings for this room.</a:t>
            </a:r>
          </a:p>
          <a:p>
            <a:pPr>
              <a:spcAft>
                <a:spcPct val="50000"/>
              </a:spcAft>
            </a:pPr>
            <a:r>
              <a:rPr lang="da-DK" altLang="da-DK" sz="700" b="0" noProof="1">
                <a:latin typeface="Arial" charset="0"/>
              </a:rPr>
              <a:t>As soon as you have entered a number, the system records the service on the guest’s stay. </a:t>
            </a:r>
          </a:p>
          <a:p>
            <a:r>
              <a:rPr lang="da-DK" altLang="da-DK" sz="700" noProof="1">
                <a:latin typeface="Arial" charset="0"/>
              </a:rPr>
              <a:t>Other services: </a:t>
            </a:r>
            <a:r>
              <a:rPr lang="da-DK" altLang="da-DK" sz="700" b="0" noProof="1">
                <a:latin typeface="Arial" charset="0"/>
              </a:rPr>
              <a:t>There will usually be a paper slip or voucher specifying what the guest has got,</a:t>
            </a:r>
          </a:p>
          <a:p>
            <a:pPr>
              <a:spcAft>
                <a:spcPct val="50000"/>
              </a:spcAft>
            </a:pPr>
            <a:r>
              <a:rPr lang="da-DK" altLang="da-DK" sz="700" b="0" noProof="1">
                <a:latin typeface="Arial" charset="0"/>
              </a:rPr>
              <a:t>for instance drinks or sauna. Record such a service in this way: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Use the </a:t>
            </a:r>
            <a:r>
              <a:rPr lang="da-DK" altLang="da-DK" sz="700" noProof="1">
                <a:latin typeface="Arial" charset="0"/>
              </a:rPr>
              <a:t>Find Guest</a:t>
            </a:r>
            <a:r>
              <a:rPr lang="da-DK" altLang="da-DK" sz="700" b="0" noProof="1">
                <a:latin typeface="Arial" charset="0"/>
              </a:rPr>
              <a:t> window to find the guest’s stay. Enter the </a:t>
            </a:r>
            <a:r>
              <a:rPr lang="da-DK" altLang="da-DK" sz="700" b="0" i="1" noProof="1">
                <a:latin typeface="Arial" charset="0"/>
              </a:rPr>
              <a:t>room number</a:t>
            </a:r>
            <a:r>
              <a:rPr lang="da-DK" altLang="da-DK" sz="700" b="0" noProof="1">
                <a:latin typeface="Arial" charset="0"/>
              </a:rPr>
              <a:t> and </a:t>
            </a:r>
            <a:r>
              <a:rPr lang="da-DK" altLang="da-DK" sz="700" b="0" i="1" noProof="1">
                <a:latin typeface="Arial" charset="0"/>
              </a:rPr>
              <a:t>night</a:t>
            </a:r>
            <a:r>
              <a:rPr lang="da-DK" altLang="da-DK" sz="700" b="0" noProof="1">
                <a:latin typeface="Arial" charset="0"/>
              </a:rPr>
              <a:t>. Use </a:t>
            </a:r>
            <a:r>
              <a:rPr lang="da-DK" altLang="da-DK" sz="700" noProof="1">
                <a:latin typeface="Arial" charset="0"/>
              </a:rPr>
              <a:t>Show stay</a:t>
            </a:r>
            <a:r>
              <a:rPr lang="da-DK" altLang="da-DK" sz="700" b="0" noProof="1">
                <a:latin typeface="Arial" charset="0"/>
              </a:rPr>
              <a:t> to open the stay window.</a:t>
            </a:r>
          </a:p>
          <a:p>
            <a:pPr>
              <a:spcAft>
                <a:spcPct val="50000"/>
              </a:spcAft>
              <a:buFontTx/>
              <a:buChar char="•"/>
            </a:pPr>
            <a:r>
              <a:rPr lang="da-DK" altLang="da-DK" sz="700" b="0" noProof="1">
                <a:latin typeface="Arial" charset="0"/>
              </a:rPr>
              <a:t>On the </a:t>
            </a:r>
            <a:r>
              <a:rPr lang="da-DK" altLang="da-DK" sz="700" noProof="1">
                <a:latin typeface="Arial" charset="0"/>
              </a:rPr>
              <a:t>Services</a:t>
            </a:r>
            <a:r>
              <a:rPr lang="da-DK" altLang="da-DK" sz="700" b="0" noProof="1">
                <a:latin typeface="Arial" charset="0"/>
              </a:rPr>
              <a:t> tab, enter the service in the star-marked line.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533400" y="700088"/>
            <a:ext cx="3225800" cy="541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Table of contents</a:t>
            </a:r>
          </a:p>
          <a:p>
            <a:r>
              <a:rPr lang="da-DK" altLang="da-DK" sz="1600" noProof="1">
                <a:latin typeface="Arial" charset="0"/>
              </a:rPr>
              <a:t>1.	Introduction? Installation?</a:t>
            </a:r>
          </a:p>
          <a:p>
            <a:r>
              <a:rPr lang="da-DK" altLang="da-DK" sz="1600" noProof="1">
                <a:latin typeface="Arial" charset="0"/>
              </a:rPr>
              <a:t>2.	Tutorial - getting started</a:t>
            </a:r>
          </a:p>
          <a:p>
            <a:r>
              <a:rPr lang="da-DK" altLang="da-DK" sz="1600" noProof="1">
                <a:latin typeface="Arial" charset="0"/>
              </a:rPr>
              <a:t>Part B. How the screens work</a:t>
            </a:r>
          </a:p>
          <a:p>
            <a:r>
              <a:rPr lang="da-DK" altLang="da-DK" sz="1600" noProof="1">
                <a:latin typeface="Arial" charset="0"/>
              </a:rPr>
              <a:t>3.	Breakfast list</a:t>
            </a:r>
          </a:p>
          <a:p>
            <a:r>
              <a:rPr lang="da-DK" altLang="da-DK" sz="1600" noProof="1">
                <a:latin typeface="Arial" charset="0"/>
              </a:rPr>
              <a:t>4.	Find Guest screen</a:t>
            </a:r>
          </a:p>
          <a:p>
            <a:r>
              <a:rPr lang="da-DK" altLang="da-DK" sz="1600" noProof="1">
                <a:latin typeface="Arial" charset="0"/>
              </a:rPr>
              <a:t>5.	Main menu</a:t>
            </a:r>
          </a:p>
          <a:p>
            <a:r>
              <a:rPr lang="da-DK" altLang="da-DK" sz="1600" noProof="1">
                <a:latin typeface="Arial" charset="0"/>
              </a:rPr>
              <a:t>6.	Room Selection screen</a:t>
            </a:r>
          </a:p>
          <a:p>
            <a:r>
              <a:rPr lang="da-DK" altLang="da-DK" sz="1600" noProof="1">
                <a:latin typeface="Arial" charset="0"/>
              </a:rPr>
              <a:t>7.	Service List</a:t>
            </a:r>
          </a:p>
          <a:p>
            <a:r>
              <a:rPr lang="da-DK" altLang="da-DK" sz="1600" noProof="1">
                <a:latin typeface="Arial" charset="0"/>
              </a:rPr>
              <a:t>8.	Stay screen</a:t>
            </a:r>
          </a:p>
          <a:p>
            <a:r>
              <a:rPr lang="da-DK" altLang="da-DK" sz="1600" noProof="1">
                <a:latin typeface="Arial" charset="0"/>
              </a:rPr>
              <a:t>Part C. Tasks in the hotel</a:t>
            </a:r>
          </a:p>
          <a:p>
            <a:r>
              <a:rPr lang="da-DK" altLang="da-DK" sz="1600" noProof="1">
                <a:latin typeface="Arial" charset="0"/>
              </a:rPr>
              <a:t>9.	Booking</a:t>
            </a:r>
          </a:p>
          <a:p>
            <a:r>
              <a:rPr lang="da-DK" altLang="da-DK" sz="1600" noProof="1">
                <a:latin typeface="Arial" charset="0"/>
              </a:rPr>
              <a:t>10.	Checking in</a:t>
            </a:r>
          </a:p>
          <a:p>
            <a:r>
              <a:rPr lang="da-DK" altLang="da-DK" sz="1600" noProof="1">
                <a:latin typeface="Arial" charset="0"/>
              </a:rPr>
              <a:t>11.	Checking out</a:t>
            </a:r>
          </a:p>
          <a:p>
            <a:r>
              <a:rPr lang="da-DK" altLang="da-DK" sz="1600" noProof="1">
                <a:latin typeface="Arial" charset="0"/>
              </a:rPr>
              <a:t>12.	Changing a stay</a:t>
            </a:r>
          </a:p>
          <a:p>
            <a:r>
              <a:rPr lang="da-DK" altLang="da-DK" sz="1600" noProof="1">
                <a:latin typeface="Arial" charset="0"/>
              </a:rPr>
              <a:t>13.	Breakfast and other services</a:t>
            </a:r>
          </a:p>
          <a:p>
            <a:r>
              <a:rPr lang="da-DK" altLang="da-DK" sz="1600" noProof="1">
                <a:latin typeface="Arial" charset="0"/>
              </a:rPr>
              <a:t>14.	Room repair</a:t>
            </a:r>
          </a:p>
          <a:p>
            <a:r>
              <a:rPr lang="da-DK" altLang="da-DK" sz="1600" noProof="1">
                <a:latin typeface="Arial" charset="0"/>
              </a:rPr>
              <a:t>15.	Price changes</a:t>
            </a:r>
          </a:p>
          <a:p>
            <a:r>
              <a:rPr lang="da-DK" altLang="da-DK" sz="1600" noProof="1">
                <a:latin typeface="Arial" charset="0"/>
              </a:rPr>
              <a:t>16.	Rebuilding the hotel</a:t>
            </a:r>
          </a:p>
          <a:p>
            <a:r>
              <a:rPr lang="da-DK" altLang="da-DK" sz="1600" noProof="1">
                <a:latin typeface="Arial" charset="0"/>
              </a:rPr>
              <a:t>Error codes and overviews?</a:t>
            </a:r>
          </a:p>
          <a:p>
            <a:r>
              <a:rPr lang="da-DK" altLang="da-DK" sz="1600" noProof="1">
                <a:latin typeface="Arial" charset="0"/>
              </a:rPr>
              <a:t>Glossary?</a:t>
            </a:r>
          </a:p>
          <a:p>
            <a:r>
              <a:rPr lang="da-DK" altLang="da-DK" sz="1600" noProof="1">
                <a:latin typeface="Arial" charset="0"/>
              </a:rPr>
              <a:t>Index</a:t>
            </a:r>
          </a:p>
        </p:txBody>
      </p:sp>
      <p:sp>
        <p:nvSpPr>
          <p:cNvPr id="268306" name="Text Box 18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12.5C  Structure of reference manual</a:t>
            </a:r>
          </a:p>
        </p:txBody>
      </p:sp>
      <p:sp>
        <p:nvSpPr>
          <p:cNvPr id="268311" name="AutoShape 23"/>
          <p:cNvSpPr>
            <a:spLocks/>
          </p:cNvSpPr>
          <p:nvPr/>
        </p:nvSpPr>
        <p:spPr bwMode="auto">
          <a:xfrm>
            <a:off x="3482975" y="1509713"/>
            <a:ext cx="179388" cy="1519237"/>
          </a:xfrm>
          <a:prstGeom prst="rightBrace">
            <a:avLst>
              <a:gd name="adj1" fmla="val 70575"/>
              <a:gd name="adj2" fmla="val 5006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68312" name="AutoShape 24"/>
          <p:cNvSpPr>
            <a:spLocks/>
          </p:cNvSpPr>
          <p:nvPr/>
        </p:nvSpPr>
        <p:spPr bwMode="auto">
          <a:xfrm>
            <a:off x="3482975" y="3298825"/>
            <a:ext cx="174625" cy="1965325"/>
          </a:xfrm>
          <a:prstGeom prst="rightBrace">
            <a:avLst>
              <a:gd name="adj1" fmla="val 93788"/>
              <a:gd name="adj2" fmla="val 5006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68313" name="Text Box 25"/>
          <p:cNvSpPr txBox="1">
            <a:spLocks noChangeArrowheads="1"/>
          </p:cNvSpPr>
          <p:nvPr/>
        </p:nvSpPr>
        <p:spPr bwMode="auto">
          <a:xfrm>
            <a:off x="3629025" y="1947863"/>
            <a:ext cx="120491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a-DK" altLang="da-DK" sz="1200" noProof="1">
                <a:latin typeface="Arial" charset="0"/>
              </a:rPr>
              <a:t>System-related </a:t>
            </a:r>
          </a:p>
          <a:p>
            <a:pPr algn="ctr"/>
            <a:r>
              <a:rPr lang="da-DK" altLang="da-DK" sz="1200" noProof="1">
                <a:latin typeface="Arial" charset="0"/>
              </a:rPr>
              <a:t>lookups</a:t>
            </a:r>
          </a:p>
        </p:txBody>
      </p:sp>
      <p:sp>
        <p:nvSpPr>
          <p:cNvPr id="268314" name="Text Box 26"/>
          <p:cNvSpPr txBox="1">
            <a:spLocks noChangeArrowheads="1"/>
          </p:cNvSpPr>
          <p:nvPr/>
        </p:nvSpPr>
        <p:spPr bwMode="auto">
          <a:xfrm>
            <a:off x="3725863" y="3860800"/>
            <a:ext cx="1011237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6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a-DK" altLang="da-DK" sz="1200" noProof="1">
                <a:latin typeface="Arial" charset="0"/>
              </a:rPr>
              <a:t>Task-related </a:t>
            </a:r>
          </a:p>
          <a:p>
            <a:pPr algn="ctr"/>
            <a:r>
              <a:rPr lang="da-DK" altLang="da-DK" sz="1200" noProof="1">
                <a:latin typeface="Arial" charset="0"/>
              </a:rPr>
              <a:t>lookups</a:t>
            </a:r>
          </a:p>
        </p:txBody>
      </p:sp>
      <p:grpSp>
        <p:nvGrpSpPr>
          <p:cNvPr id="268319" name="Group 31"/>
          <p:cNvGrpSpPr>
            <a:grpSpLocks/>
          </p:cNvGrpSpPr>
          <p:nvPr/>
        </p:nvGrpSpPr>
        <p:grpSpPr bwMode="auto">
          <a:xfrm>
            <a:off x="2428875" y="854075"/>
            <a:ext cx="2686050" cy="5494338"/>
            <a:chOff x="1530" y="538"/>
            <a:chExt cx="1692" cy="3461"/>
          </a:xfrm>
        </p:grpSpPr>
        <p:sp>
          <p:nvSpPr>
            <p:cNvPr id="268315" name="AutoShape 27"/>
            <p:cNvSpPr>
              <a:spLocks noChangeArrowheads="1"/>
            </p:cNvSpPr>
            <p:nvPr/>
          </p:nvSpPr>
          <p:spPr bwMode="auto">
            <a:xfrm>
              <a:off x="1530" y="3607"/>
              <a:ext cx="573" cy="160"/>
            </a:xfrm>
            <a:prstGeom prst="wedgeRoundRectCallout">
              <a:avLst>
                <a:gd name="adj1" fmla="val -137083"/>
                <a:gd name="adj2" fmla="val -58440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 anchor="ctr">
              <a:spAutoFit/>
            </a:bodyPr>
            <a:lstStyle/>
            <a:p>
              <a:pPr algn="ctr"/>
              <a:r>
                <a:rPr lang="da-DK" altLang="da-DK" sz="1200" noProof="1"/>
                <a:t>Dubious</a:t>
              </a:r>
            </a:p>
          </p:txBody>
        </p:sp>
        <p:sp>
          <p:nvSpPr>
            <p:cNvPr id="268316" name="AutoShape 28"/>
            <p:cNvSpPr>
              <a:spLocks noChangeArrowheads="1"/>
            </p:cNvSpPr>
            <p:nvPr/>
          </p:nvSpPr>
          <p:spPr bwMode="auto">
            <a:xfrm>
              <a:off x="1530" y="3839"/>
              <a:ext cx="573" cy="160"/>
            </a:xfrm>
            <a:prstGeom prst="wedgeRoundRectCallout">
              <a:avLst>
                <a:gd name="adj1" fmla="val -162218"/>
                <a:gd name="adj2" fmla="val -93505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 anchor="ctr">
              <a:spAutoFit/>
            </a:bodyPr>
            <a:lstStyle/>
            <a:p>
              <a:pPr algn="ctr"/>
              <a:r>
                <a:rPr lang="da-DK" altLang="da-DK" sz="1200" noProof="1"/>
                <a:t>Critical</a:t>
              </a:r>
            </a:p>
          </p:txBody>
        </p:sp>
        <p:sp>
          <p:nvSpPr>
            <p:cNvPr id="268317" name="AutoShape 29"/>
            <p:cNvSpPr>
              <a:spLocks noChangeArrowheads="1"/>
            </p:cNvSpPr>
            <p:nvPr/>
          </p:nvSpPr>
          <p:spPr bwMode="auto">
            <a:xfrm>
              <a:off x="2649" y="770"/>
              <a:ext cx="573" cy="160"/>
            </a:xfrm>
            <a:prstGeom prst="wedgeRoundRectCallout">
              <a:avLst>
                <a:gd name="adj1" fmla="val -127662"/>
                <a:gd name="adj2" fmla="val -11690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 anchor="ctr">
              <a:spAutoFit/>
            </a:bodyPr>
            <a:lstStyle/>
            <a:p>
              <a:pPr algn="ctr"/>
              <a:r>
                <a:rPr lang="da-DK" altLang="da-DK" sz="1200" noProof="1"/>
                <a:t>Maybe</a:t>
              </a:r>
            </a:p>
          </p:txBody>
        </p:sp>
        <p:sp>
          <p:nvSpPr>
            <p:cNvPr id="268318" name="AutoShape 30"/>
            <p:cNvSpPr>
              <a:spLocks noChangeArrowheads="1"/>
            </p:cNvSpPr>
            <p:nvPr/>
          </p:nvSpPr>
          <p:spPr bwMode="auto">
            <a:xfrm>
              <a:off x="2649" y="538"/>
              <a:ext cx="573" cy="160"/>
            </a:xfrm>
            <a:prstGeom prst="wedgeRoundRectCallout">
              <a:avLst>
                <a:gd name="adj1" fmla="val -119282"/>
                <a:gd name="adj2" fmla="val 38963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 anchor="ctr">
              <a:spAutoFit/>
            </a:bodyPr>
            <a:lstStyle/>
            <a:p>
              <a:pPr algn="ctr"/>
              <a:r>
                <a:rPr lang="da-DK" altLang="da-DK" sz="1200" noProof="1"/>
                <a:t>Dubious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12649</TotalTime>
  <Words>1218</Words>
  <Application>Microsoft Office PowerPoint</Application>
  <PresentationFormat>On-screen Show (4:3)</PresentationFormat>
  <Paragraphs>240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Times New Roman</vt:lpstr>
      <vt:lpstr>Arial</vt:lpstr>
      <vt:lpstr>Symbol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220</cp:revision>
  <cp:lastPrinted>2003-08-03T13:09:47Z</cp:lastPrinted>
  <dcterms:created xsi:type="dcterms:W3CDTF">1998-09-07T20:07:06Z</dcterms:created>
  <dcterms:modified xsi:type="dcterms:W3CDTF">2016-01-10T14:27:01Z</dcterms:modified>
</cp:coreProperties>
</file>