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6" r:id="rId2"/>
    <p:sldId id="308" r:id="rId3"/>
    <p:sldId id="285" r:id="rId4"/>
    <p:sldId id="288" r:id="rId5"/>
    <p:sldId id="300" r:id="rId6"/>
    <p:sldId id="281" r:id="rId7"/>
    <p:sldId id="282" r:id="rId8"/>
    <p:sldId id="283" r:id="rId9"/>
    <p:sldId id="286" r:id="rId10"/>
    <p:sldId id="292" r:id="rId11"/>
    <p:sldId id="304" r:id="rId12"/>
    <p:sldId id="293" r:id="rId13"/>
    <p:sldId id="290" r:id="rId14"/>
    <p:sldId id="294" r:id="rId15"/>
    <p:sldId id="307" r:id="rId16"/>
    <p:sldId id="296" r:id="rId17"/>
    <p:sldId id="297" r:id="rId18"/>
    <p:sldId id="305" r:id="rId19"/>
    <p:sldId id="298" r:id="rId20"/>
    <p:sldId id="299" r:id="rId21"/>
  </p:sldIdLst>
  <p:sldSz cx="9144000" cy="6858000" type="screen4x3"/>
  <p:notesSz cx="6729413" cy="9867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C0C0"/>
    <a:srgbClr val="FF9900"/>
    <a:srgbClr val="0000FF"/>
    <a:srgbClr val="FFFF00"/>
    <a:srgbClr val="969696"/>
    <a:srgbClr val="DDDDDD"/>
    <a:srgbClr val="4D4D4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612"/>
      </p:cViewPr>
      <p:guideLst>
        <p:guide orient="horz" pos="3706"/>
        <p:guide orient="horz" pos="2162"/>
        <p:guide pos="336"/>
        <p:guide pos="3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-1836" y="-96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C1F388BC-00D3-4598-91DF-4780D2B1A2A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57263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6FB4CDBA-AC63-4B86-8C3B-C9B1D37E3196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55675" y="833438"/>
            <a:ext cx="4808538" cy="3606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14593E82-8EB0-440D-A892-9267EB9B8B5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710167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3BF7A11-86B1-43DB-A30D-F08D5CD57C45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B0818-8B8B-4E12-ACD8-165EB1AB0EBA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325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5327B83-C865-4FBB-B08B-BE0EF89A5026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655B0-E7CA-40CB-82B9-E3766E1F335B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2355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1588" y="533400"/>
            <a:ext cx="6732588" cy="5049838"/>
          </a:xfrm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31C1C38-71F9-4477-AFDD-434A93AEA5CA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6EE67E-4B71-4F9F-8BE7-DFFFA7502FBB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3164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1588" y="1341438"/>
            <a:ext cx="6718301" cy="5038725"/>
          </a:xfrm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06CA2A6-DEB4-4603-BE2B-7B5D6296AAC5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05E268-4EA3-42CE-834D-A8624294EE04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2375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1588" y="533400"/>
            <a:ext cx="6732588" cy="5049838"/>
          </a:xfrm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5860C73-0027-481F-AC24-96CCF31C38C8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0259AD-24C5-43DA-8EC3-C8F115395F7F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2304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73025" y="1450975"/>
            <a:ext cx="6899275" cy="5175250"/>
          </a:xfrm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7CE341E-290B-4927-B433-38213FAA6AF0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AC23C7-CFAE-4314-A02A-7977701640B9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240642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-1588" y="533400"/>
            <a:ext cx="6732588" cy="5049838"/>
          </a:xfrm>
          <a:ln/>
        </p:spPr>
      </p:sp>
      <p:sp>
        <p:nvSpPr>
          <p:cNvPr id="2406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788AE71-F09A-446F-81E8-4C2CD2661CC7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5648F8-8B58-4101-84A2-6DE560134D96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3215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1588" y="1493838"/>
            <a:ext cx="6718301" cy="5038725"/>
          </a:xfrm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9AC9EF5-5232-4E1F-A75F-7C228D7169C1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931D5F-D243-4142-974B-C0A945734353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2457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063DE06-79B1-4D6A-BB9F-AAE6779A2976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007C15-C905-4915-8214-8EE07B552E43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24781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6BB5EBF-BA52-4551-98AF-EC5069897FD8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66EFB-20D2-4291-ACF4-F3C2FD9C40CB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326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732B68A8-2C8A-4F80-AE45-311FBC8A1A8A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F261F0-BFA3-4686-8D35-C41B772E606D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2519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-1588" y="1493838"/>
            <a:ext cx="6718301" cy="5038725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5956DD5-2C17-41DA-AD4F-10106DE03CA1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0B2075-79BF-409C-8557-3D39D79CD2CF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3235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A421FC8-6520-4B31-9C9C-D4FFFE387F56}" type="slidenum">
              <a:rPr lang="en-US" altLang="da-DK"/>
              <a:pPr/>
              <a:t>20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CA674A-4818-4A36-94D8-305D8A0A9164}" type="slidenum">
              <a:rPr lang="en-US" altLang="da-DK"/>
              <a:pPr/>
              <a:t>20</a:t>
            </a:fld>
            <a:endParaRPr lang="en-US" altLang="da-DK"/>
          </a:p>
        </p:txBody>
      </p:sp>
      <p:sp>
        <p:nvSpPr>
          <p:cNvPr id="258050" name="Rectangle 6146"/>
          <p:cNvSpPr>
            <a:spLocks noChangeArrowheads="1" noTextEdit="1"/>
          </p:cNvSpPr>
          <p:nvPr>
            <p:ph type="sldImg"/>
          </p:nvPr>
        </p:nvSpPr>
        <p:spPr>
          <a:xfrm>
            <a:off x="-1588" y="1720850"/>
            <a:ext cx="6721476" cy="5041900"/>
          </a:xfrm>
          <a:ln/>
        </p:spPr>
      </p:sp>
      <p:sp>
        <p:nvSpPr>
          <p:cNvPr id="258051" name="Rectangle 614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6E0C7CF-8D39-41F0-8597-39F3AA217FB2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0269E3-3AFB-4D04-A369-B0E149ECFFC4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2109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833438"/>
            <a:ext cx="6729413" cy="5048250"/>
          </a:xfrm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28D084E-23B6-4F47-890B-3430B25FBD95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1F2807-766E-489F-B957-413AA6A7BB53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223234" name="Rectangle 2050"/>
          <p:cNvSpPr>
            <a:spLocks noChangeArrowheads="1" noTextEdit="1"/>
          </p:cNvSpPr>
          <p:nvPr>
            <p:ph type="sldImg"/>
          </p:nvPr>
        </p:nvSpPr>
        <p:spPr>
          <a:xfrm>
            <a:off x="0" y="833438"/>
            <a:ext cx="6729413" cy="5048250"/>
          </a:xfrm>
          <a:ln/>
        </p:spPr>
      </p:sp>
      <p:sp>
        <p:nvSpPr>
          <p:cNvPr id="22323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F916BFE-CC36-4C4F-887C-BDD64C24A290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227D83-796B-4B06-85E6-4DE32F53789B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533400" y="495300"/>
            <a:ext cx="5721350" cy="4292600"/>
          </a:xfrm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BF9D24F-326F-4144-9B44-C0796B24A3A9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3690B-0AD9-489B-99C7-2192E2410311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197634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1976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781781CB-920B-4408-90CE-76F6A104089B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CD4E54-CC6D-4568-8E9B-BC36A3D7C6DB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2017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6BDEFCF-0B56-4109-93B5-6D59FC1054F4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0FFFA-C37E-4D31-99D7-D39A1064CC68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203778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037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DFEC575-2AF7-4407-9629-A6ADB065E0FA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514386-3F24-4FD0-AAE6-2C24B6829396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215042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-1588" y="533400"/>
            <a:ext cx="6732588" cy="5049838"/>
          </a:xfrm>
          <a:ln/>
        </p:spPr>
      </p:sp>
      <p:sp>
        <p:nvSpPr>
          <p:cNvPr id="21504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F590A-3DFF-4336-BC4F-61E50CD5181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44536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CE92D-DB41-4A17-8940-8B956029D40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654738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294F7-D6E8-461A-A3E4-9C9F6ADFEC6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46213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49450-CD30-4F43-BF62-69F1DC34E70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03728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673EE-DC26-4159-AEC7-F0D83C6843BF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9349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76359-4350-4DB5-9D3A-1222103E4F1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88439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F0E5E-C45E-4530-ADCD-04033A7585B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85116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69255-E402-48CF-94C5-D5B573B1AE7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13301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CA232-C115-41F8-926E-18EF24EDFE9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740467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88B2B-519F-46FA-AE8E-610CCF9DD9E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39270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29CC6-402D-4D82-AD01-B1E14D856BD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88171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845D1409-E4B1-46F8-A79F-D4474DD96843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1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Slides for</a:t>
            </a:r>
          </a:p>
          <a:p>
            <a:pPr algn="ctr"/>
            <a:r>
              <a:rPr lang="en-US" altLang="da-DK" sz="3600"/>
              <a:t>User interface design </a:t>
            </a:r>
          </a:p>
          <a:p>
            <a:pPr algn="ctr"/>
            <a:r>
              <a:rPr lang="en-US" altLang="da-DK" sz="1800"/>
              <a:t>A software engineering perspective</a:t>
            </a:r>
          </a:p>
          <a:p>
            <a:pPr algn="ctr"/>
            <a:r>
              <a:rPr lang="en-US" altLang="da-DK" sz="1800"/>
              <a:t>Soren Lauesen</a:t>
            </a:r>
          </a:p>
          <a:p>
            <a:pPr algn="ctr"/>
            <a:endParaRPr lang="en-US" altLang="da-DK" sz="1800"/>
          </a:p>
          <a:p>
            <a:pPr algn="ctr"/>
            <a:r>
              <a:rPr lang="en-US" altLang="da-DK" sz="2400"/>
              <a:t>10. Web-based course rating</a:t>
            </a:r>
            <a:endParaRPr lang="da-DK" altLang="da-DK" sz="2400"/>
          </a:p>
          <a:p>
            <a:pPr algn="ctr"/>
            <a:endParaRPr lang="en-US" altLang="da-DK" sz="1800"/>
          </a:p>
          <a:p>
            <a:pPr algn="ctr"/>
            <a:r>
              <a:rPr lang="da-DK" altLang="da-DK" sz="1800"/>
              <a:t>August </a:t>
            </a:r>
            <a:r>
              <a:rPr lang="en-US" altLang="da-DK" sz="1800"/>
              <a:t>200</a:t>
            </a:r>
            <a:r>
              <a:rPr lang="da-DK" altLang="da-DK" sz="1800"/>
              <a:t>6</a:t>
            </a:r>
            <a:endParaRPr lang="en-US" altLang="da-DK" sz="1800"/>
          </a:p>
          <a:p>
            <a:pPr algn="ctr"/>
            <a:endParaRPr lang="en-US" altLang="da-DK" sz="1800"/>
          </a:p>
          <a:p>
            <a:pPr algn="ctr"/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10.4C  Virtual window, Teacher rating</a:t>
            </a:r>
          </a:p>
        </p:txBody>
      </p:sp>
      <p:pic>
        <p:nvPicPr>
          <p:cNvPr id="2345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6934200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5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10.4D  Virtual Window, Person (student and/or teacher)</a:t>
            </a:r>
          </a:p>
        </p:txBody>
      </p:sp>
      <p:sp>
        <p:nvSpPr>
          <p:cNvPr id="315396" name="AutoShape 4"/>
          <p:cNvSpPr>
            <a:spLocks/>
          </p:cNvSpPr>
          <p:nvPr/>
        </p:nvSpPr>
        <p:spPr bwMode="auto">
          <a:xfrm>
            <a:off x="4892675" y="1311275"/>
            <a:ext cx="352425" cy="3349625"/>
          </a:xfrm>
          <a:prstGeom prst="rightBrace">
            <a:avLst>
              <a:gd name="adj1" fmla="val 60019"/>
              <a:gd name="adj2" fmla="val 505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5253038" y="2832100"/>
            <a:ext cx="1004887" cy="401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200" noProof="1"/>
              <a:t>Only present</a:t>
            </a:r>
          </a:p>
          <a:p>
            <a:r>
              <a:rPr lang="da-DK" altLang="da-DK" sz="1200" noProof="1"/>
              <a:t>for students</a:t>
            </a:r>
          </a:p>
        </p:txBody>
      </p:sp>
      <p:sp>
        <p:nvSpPr>
          <p:cNvPr id="315398" name="AutoShape 6"/>
          <p:cNvSpPr>
            <a:spLocks/>
          </p:cNvSpPr>
          <p:nvPr/>
        </p:nvSpPr>
        <p:spPr bwMode="auto">
          <a:xfrm>
            <a:off x="4892675" y="4872038"/>
            <a:ext cx="241300" cy="642937"/>
          </a:xfrm>
          <a:prstGeom prst="rightBrace">
            <a:avLst>
              <a:gd name="adj1" fmla="val 16826"/>
              <a:gd name="adj2" fmla="val 505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315399" name="Text Box 7"/>
          <p:cNvSpPr txBox="1">
            <a:spLocks noChangeArrowheads="1"/>
          </p:cNvSpPr>
          <p:nvPr/>
        </p:nvSpPr>
        <p:spPr bwMode="auto">
          <a:xfrm>
            <a:off x="5253038" y="5024438"/>
            <a:ext cx="1004887" cy="401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200" noProof="1"/>
              <a:t>Only present</a:t>
            </a:r>
          </a:p>
          <a:p>
            <a:r>
              <a:rPr lang="da-DK" altLang="da-DK" sz="1200" noProof="1"/>
              <a:t>for teachers</a:t>
            </a:r>
          </a:p>
        </p:txBody>
      </p:sp>
      <p:sp>
        <p:nvSpPr>
          <p:cNvPr id="315400" name="AutoShape 8"/>
          <p:cNvSpPr>
            <a:spLocks/>
          </p:cNvSpPr>
          <p:nvPr/>
        </p:nvSpPr>
        <p:spPr bwMode="auto">
          <a:xfrm>
            <a:off x="5214938" y="1900238"/>
            <a:ext cx="241300" cy="728662"/>
          </a:xfrm>
          <a:prstGeom prst="rightBrace">
            <a:avLst>
              <a:gd name="adj1" fmla="val 19069"/>
              <a:gd name="adj2" fmla="val 505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315401" name="Text Box 9"/>
          <p:cNvSpPr txBox="1">
            <a:spLocks noChangeArrowheads="1"/>
          </p:cNvSpPr>
          <p:nvPr/>
        </p:nvSpPr>
        <p:spPr bwMode="auto">
          <a:xfrm>
            <a:off x="5575300" y="2071688"/>
            <a:ext cx="1320800" cy="401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200" noProof="1"/>
              <a:t>Only present</a:t>
            </a:r>
          </a:p>
          <a:p>
            <a:r>
              <a:rPr lang="da-DK" altLang="da-DK" sz="1200" noProof="1"/>
              <a:t>during late rating</a:t>
            </a:r>
          </a:p>
        </p:txBody>
      </p:sp>
      <p:pic>
        <p:nvPicPr>
          <p:cNvPr id="31540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03263"/>
            <a:ext cx="4200525" cy="50196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ext Box 1026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10.4E  Virtual window, Course summary</a:t>
            </a:r>
          </a:p>
        </p:txBody>
      </p:sp>
      <p:pic>
        <p:nvPicPr>
          <p:cNvPr id="236557" name="Picture 10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6372225" cy="627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6558" name="AutoShape 1038"/>
          <p:cNvSpPr>
            <a:spLocks/>
          </p:cNvSpPr>
          <p:nvPr/>
        </p:nvSpPr>
        <p:spPr bwMode="auto">
          <a:xfrm>
            <a:off x="6692900" y="2133600"/>
            <a:ext cx="241300" cy="3606800"/>
          </a:xfrm>
          <a:prstGeom prst="rightBrace">
            <a:avLst>
              <a:gd name="adj1" fmla="val 94390"/>
              <a:gd name="adj2" fmla="val 505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36559" name="Text Box 1039"/>
          <p:cNvSpPr txBox="1">
            <a:spLocks noChangeArrowheads="1"/>
          </p:cNvSpPr>
          <p:nvPr/>
        </p:nvSpPr>
        <p:spPr bwMode="auto">
          <a:xfrm>
            <a:off x="6954838" y="3616325"/>
            <a:ext cx="1004887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200" noProof="1"/>
              <a:t>Only present</a:t>
            </a:r>
          </a:p>
          <a:p>
            <a:r>
              <a:rPr lang="da-DK" altLang="da-DK" sz="1200" noProof="1"/>
              <a:t>during</a:t>
            </a:r>
          </a:p>
          <a:p>
            <a:r>
              <a:rPr lang="da-DK" altLang="da-DK" sz="1200" noProof="1"/>
              <a:t>Late Rating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8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5219700" cy="45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10.4F  Virtual Windows, monitoring and course list</a:t>
            </a:r>
          </a:p>
        </p:txBody>
      </p:sp>
      <p:pic>
        <p:nvPicPr>
          <p:cNvPr id="22938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4095750"/>
            <a:ext cx="44958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10.4G  Virtual window, Course overview</a:t>
            </a:r>
          </a:p>
        </p:txBody>
      </p:sp>
      <p:grpSp>
        <p:nvGrpSpPr>
          <p:cNvPr id="239634" name="Group 18"/>
          <p:cNvGrpSpPr>
            <a:grpSpLocks/>
          </p:cNvGrpSpPr>
          <p:nvPr/>
        </p:nvGrpSpPr>
        <p:grpSpPr bwMode="auto">
          <a:xfrm>
            <a:off x="4498975" y="2062163"/>
            <a:ext cx="1831975" cy="1504950"/>
            <a:chOff x="2834" y="1299"/>
            <a:chExt cx="1154" cy="948"/>
          </a:xfrm>
        </p:grpSpPr>
        <p:graphicFrame>
          <p:nvGraphicFramePr>
            <p:cNvPr id="239628" name="Object 12"/>
            <p:cNvGraphicFramePr>
              <a:graphicFrameLocks noChangeAspect="1"/>
            </p:cNvGraphicFramePr>
            <p:nvPr/>
          </p:nvGraphicFramePr>
          <p:xfrm>
            <a:off x="3282" y="1307"/>
            <a:ext cx="300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680" name="Bitmapbillede" r:id="rId4" imgW="476316" imgH="447856" progId="Paint.Picture">
                    <p:embed/>
                  </p:oleObj>
                </mc:Choice>
                <mc:Fallback>
                  <p:oleObj name="Bitmapbillede" r:id="rId4" imgW="476316" imgH="447856" progId="Paint.Picture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2" y="1307"/>
                          <a:ext cx="300" cy="2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9629" name="Object 13"/>
            <p:cNvGraphicFramePr>
              <a:graphicFrameLocks noChangeAspect="1"/>
            </p:cNvGraphicFramePr>
            <p:nvPr/>
          </p:nvGraphicFramePr>
          <p:xfrm>
            <a:off x="3688" y="1307"/>
            <a:ext cx="300" cy="2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681" name="Bitmapbillede" r:id="rId6" imgW="476316" imgH="447856" progId="Paint.Picture">
                    <p:embed/>
                  </p:oleObj>
                </mc:Choice>
                <mc:Fallback>
                  <p:oleObj name="Bitmapbillede" r:id="rId6" imgW="476316" imgH="447856" progId="Paint.Picture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8" y="1307"/>
                          <a:ext cx="300" cy="28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9630" name="Object 14"/>
            <p:cNvGraphicFramePr>
              <a:graphicFrameLocks noChangeAspect="1"/>
            </p:cNvGraphicFramePr>
            <p:nvPr/>
          </p:nvGraphicFramePr>
          <p:xfrm>
            <a:off x="2850" y="1299"/>
            <a:ext cx="300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682" name="Bitmapbillede" r:id="rId8" imgW="476316" imgH="504762" progId="Paint.Picture">
                    <p:embed/>
                  </p:oleObj>
                </mc:Choice>
                <mc:Fallback>
                  <p:oleObj name="Bitmapbillede" r:id="rId8" imgW="476316" imgH="504762" progId="Paint.Picture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0" y="1299"/>
                          <a:ext cx="300" cy="3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9631" name="Text Box 15"/>
            <p:cNvSpPr txBox="1">
              <a:spLocks noChangeArrowheads="1"/>
            </p:cNvSpPr>
            <p:nvPr/>
          </p:nvSpPr>
          <p:spPr bwMode="auto">
            <a:xfrm>
              <a:off x="2834" y="1649"/>
              <a:ext cx="1154" cy="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0" rIns="36000" bIns="36000">
              <a:spAutoFit/>
            </a:bodyPr>
            <a:lstStyle/>
            <a:p>
              <a:r>
                <a:rPr lang="da-DK" altLang="da-DK" sz="1200" noProof="1"/>
                <a:t>Experimental mini-graphs to show actual distribution against distribution of the background courses</a:t>
              </a:r>
            </a:p>
          </p:txBody>
        </p:sp>
      </p:grpSp>
      <p:pic>
        <p:nvPicPr>
          <p:cNvPr id="239633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3638550" cy="564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10.6  </a:t>
            </a:r>
            <a:r>
              <a:rPr lang="da-DK" altLang="da-DK" sz="1800">
                <a:latin typeface="Arial" charset="0"/>
              </a:rPr>
              <a:t>For comparison: </a:t>
            </a:r>
            <a:r>
              <a:rPr lang="en-US" altLang="da-DK" sz="1800">
                <a:latin typeface="Arial" charset="0"/>
              </a:rPr>
              <a:t>Tool-based mockup</a:t>
            </a:r>
          </a:p>
        </p:txBody>
      </p:sp>
      <p:graphicFrame>
        <p:nvGraphicFramePr>
          <p:cNvPr id="320515" name="Object 3"/>
          <p:cNvGraphicFramePr>
            <a:graphicFrameLocks noChangeAspect="1"/>
          </p:cNvGraphicFramePr>
          <p:nvPr/>
        </p:nvGraphicFramePr>
        <p:xfrm>
          <a:off x="482600" y="533400"/>
          <a:ext cx="6240463" cy="565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16" name="Bitmapbillede" r:id="rId4" imgW="6238095" imgH="5657143" progId="Paint.Picture">
                  <p:embed/>
                </p:oleObj>
              </mc:Choice>
              <mc:Fallback>
                <p:oleObj name="Bitmapbillede" r:id="rId4" imgW="6238095" imgH="5657143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533400"/>
                        <a:ext cx="6240463" cy="565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10.5A  Functions per Virtual Window</a:t>
            </a:r>
          </a:p>
        </p:txBody>
      </p:sp>
      <p:grpSp>
        <p:nvGrpSpPr>
          <p:cNvPr id="244769" name="Group 33"/>
          <p:cNvGrpSpPr>
            <a:grpSpLocks/>
          </p:cNvGrpSpPr>
          <p:nvPr/>
        </p:nvGrpSpPr>
        <p:grpSpPr bwMode="auto">
          <a:xfrm>
            <a:off x="2311400" y="682625"/>
            <a:ext cx="1771650" cy="2755900"/>
            <a:chOff x="1456" y="430"/>
            <a:chExt cx="1116" cy="1736"/>
          </a:xfrm>
        </p:grpSpPr>
        <p:sp>
          <p:nvSpPr>
            <p:cNvPr id="244742" name="Text Box 6"/>
            <p:cNvSpPr txBox="1">
              <a:spLocks noChangeArrowheads="1"/>
            </p:cNvSpPr>
            <p:nvPr/>
          </p:nvSpPr>
          <p:spPr bwMode="auto">
            <a:xfrm>
              <a:off x="1496" y="430"/>
              <a:ext cx="983" cy="60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Person</a:t>
              </a:r>
              <a:endParaRPr lang="en-US" altLang="da-DK" sz="1400" b="0"/>
            </a:p>
            <a:p>
              <a:r>
                <a:rPr lang="en-US" altLang="da-DK" sz="1400" b="0"/>
                <a:t>Courses followed</a:t>
              </a:r>
            </a:p>
            <a:p>
              <a:r>
                <a:rPr lang="en-US" altLang="da-DK" sz="1400" b="0"/>
                <a:t>Rating status</a:t>
              </a:r>
            </a:p>
            <a:p>
              <a:r>
                <a:rPr lang="en-US" altLang="da-DK" sz="1400" b="0"/>
                <a:t>Courses taught</a:t>
              </a:r>
            </a:p>
          </p:txBody>
        </p:sp>
        <p:sp>
          <p:nvSpPr>
            <p:cNvPr id="244748" name="Text Box 12"/>
            <p:cNvSpPr txBox="1">
              <a:spLocks noChangeArrowheads="1"/>
            </p:cNvSpPr>
            <p:nvPr/>
          </p:nvSpPr>
          <p:spPr bwMode="auto">
            <a:xfrm>
              <a:off x="1456" y="1036"/>
              <a:ext cx="1116" cy="11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>
              <a:lvl1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400" b="0">
                  <a:latin typeface="Arial" charset="0"/>
                </a:rPr>
                <a:t>GoCourseList</a:t>
              </a:r>
            </a:p>
            <a:p>
              <a:r>
                <a:rPr lang="en-US" altLang="da-DK" sz="1400" b="0">
                  <a:latin typeface="Arial" charset="0"/>
                </a:rPr>
                <a:t>Participant:</a:t>
              </a:r>
            </a:p>
            <a:p>
              <a:r>
                <a:rPr lang="en-US" altLang="da-DK" sz="1400" b="0">
                  <a:latin typeface="Arial" charset="0"/>
                </a:rPr>
                <a:t>	GoTeacherRating</a:t>
              </a:r>
            </a:p>
            <a:p>
              <a:r>
                <a:rPr lang="en-US" altLang="da-DK" sz="1400" b="0">
                  <a:latin typeface="Arial" charset="0"/>
                </a:rPr>
                <a:t>	GoCourseRating</a:t>
              </a:r>
            </a:p>
            <a:p>
              <a:r>
                <a:rPr lang="en-US" altLang="da-DK" sz="1400" b="0">
                  <a:latin typeface="Arial" charset="0"/>
                </a:rPr>
                <a:t>	GoCourseResults</a:t>
              </a:r>
            </a:p>
            <a:p>
              <a:r>
                <a:rPr lang="en-US" altLang="da-DK" sz="1400" b="0">
                  <a:latin typeface="Arial" charset="0"/>
                </a:rPr>
                <a:t>Teacher:</a:t>
              </a:r>
            </a:p>
            <a:p>
              <a:r>
                <a:rPr lang="en-US" altLang="da-DK" sz="1400" b="0">
                  <a:latin typeface="Arial" charset="0"/>
                </a:rPr>
                <a:t>	GoTCourseResults</a:t>
              </a:r>
            </a:p>
            <a:p>
              <a:r>
                <a:rPr lang="en-US" altLang="da-DK" sz="1400" b="0">
                  <a:latin typeface="Arial" charset="0"/>
                </a:rPr>
                <a:t>	GoTeacherResults</a:t>
              </a:r>
            </a:p>
          </p:txBody>
        </p:sp>
      </p:grpSp>
      <p:grpSp>
        <p:nvGrpSpPr>
          <p:cNvPr id="244768" name="Group 32"/>
          <p:cNvGrpSpPr>
            <a:grpSpLocks/>
          </p:cNvGrpSpPr>
          <p:nvPr/>
        </p:nvGrpSpPr>
        <p:grpSpPr bwMode="auto">
          <a:xfrm>
            <a:off x="528638" y="682625"/>
            <a:ext cx="1479550" cy="850900"/>
            <a:chOff x="333" y="430"/>
            <a:chExt cx="932" cy="536"/>
          </a:xfrm>
        </p:grpSpPr>
        <p:sp>
          <p:nvSpPr>
            <p:cNvPr id="244745" name="Text Box 9"/>
            <p:cNvSpPr txBox="1">
              <a:spLocks noChangeArrowheads="1"/>
            </p:cNvSpPr>
            <p:nvPr/>
          </p:nvSpPr>
          <p:spPr bwMode="auto">
            <a:xfrm>
              <a:off x="333" y="430"/>
              <a:ext cx="932" cy="3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Course Rating</a:t>
              </a:r>
              <a:endParaRPr lang="en-US" altLang="da-DK" sz="1400" b="0"/>
            </a:p>
            <a:p>
              <a:r>
                <a:rPr lang="en-US" altLang="da-DK" sz="1400" b="0"/>
                <a:t>(by one student)</a:t>
              </a:r>
            </a:p>
          </p:txBody>
        </p:sp>
        <p:sp>
          <p:nvSpPr>
            <p:cNvPr id="244749" name="Text Box 13"/>
            <p:cNvSpPr txBox="1">
              <a:spLocks noChangeArrowheads="1"/>
            </p:cNvSpPr>
            <p:nvPr/>
          </p:nvSpPr>
          <p:spPr bwMode="auto">
            <a:xfrm>
              <a:off x="336" y="774"/>
              <a:ext cx="74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Save&amp;Return</a:t>
              </a:r>
              <a:endParaRPr lang="en-US" altLang="da-DK" sz="1400" b="0"/>
            </a:p>
          </p:txBody>
        </p:sp>
      </p:grpSp>
      <p:grpSp>
        <p:nvGrpSpPr>
          <p:cNvPr id="244767" name="Group 31"/>
          <p:cNvGrpSpPr>
            <a:grpSpLocks/>
          </p:cNvGrpSpPr>
          <p:nvPr/>
        </p:nvGrpSpPr>
        <p:grpSpPr bwMode="auto">
          <a:xfrm>
            <a:off x="528638" y="2200275"/>
            <a:ext cx="1479550" cy="860425"/>
            <a:chOff x="333" y="1386"/>
            <a:chExt cx="932" cy="542"/>
          </a:xfrm>
        </p:grpSpPr>
        <p:sp>
          <p:nvSpPr>
            <p:cNvPr id="244746" name="Text Box 10"/>
            <p:cNvSpPr txBox="1">
              <a:spLocks noChangeArrowheads="1"/>
            </p:cNvSpPr>
            <p:nvPr/>
          </p:nvSpPr>
          <p:spPr bwMode="auto">
            <a:xfrm>
              <a:off x="333" y="1386"/>
              <a:ext cx="932" cy="3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Teacher Rating</a:t>
              </a:r>
              <a:endParaRPr lang="en-US" altLang="da-DK" sz="1400" b="0"/>
            </a:p>
            <a:p>
              <a:r>
                <a:rPr lang="en-US" altLang="da-DK" sz="1400" b="0"/>
                <a:t>(by one student)</a:t>
              </a:r>
            </a:p>
          </p:txBody>
        </p:sp>
        <p:sp>
          <p:nvSpPr>
            <p:cNvPr id="244750" name="Text Box 14"/>
            <p:cNvSpPr txBox="1">
              <a:spLocks noChangeArrowheads="1"/>
            </p:cNvSpPr>
            <p:nvPr/>
          </p:nvSpPr>
          <p:spPr bwMode="auto">
            <a:xfrm>
              <a:off x="336" y="1736"/>
              <a:ext cx="74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Save&amp;Return</a:t>
              </a:r>
              <a:endParaRPr lang="en-US" altLang="da-DK" sz="1400" b="0"/>
            </a:p>
          </p:txBody>
        </p:sp>
      </p:grpSp>
      <p:grpSp>
        <p:nvGrpSpPr>
          <p:cNvPr id="244760" name="Group 24"/>
          <p:cNvGrpSpPr>
            <a:grpSpLocks/>
          </p:cNvGrpSpPr>
          <p:nvPr/>
        </p:nvGrpSpPr>
        <p:grpSpPr bwMode="auto">
          <a:xfrm>
            <a:off x="4273550" y="682625"/>
            <a:ext cx="1766888" cy="2559050"/>
            <a:chOff x="2660" y="430"/>
            <a:chExt cx="1113" cy="1612"/>
          </a:xfrm>
        </p:grpSpPr>
        <p:sp>
          <p:nvSpPr>
            <p:cNvPr id="244740" name="Text Box 4"/>
            <p:cNvSpPr txBox="1">
              <a:spLocks noChangeArrowheads="1"/>
            </p:cNvSpPr>
            <p:nvPr/>
          </p:nvSpPr>
          <p:spPr bwMode="auto">
            <a:xfrm>
              <a:off x="2660" y="430"/>
              <a:ext cx="1075" cy="60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Course Results</a:t>
              </a:r>
              <a:endParaRPr lang="en-US" altLang="da-DK" sz="1400" b="0"/>
            </a:p>
            <a:p>
              <a:r>
                <a:rPr lang="en-US" altLang="da-DK" sz="1400" b="0"/>
                <a:t>Teachers, fractions</a:t>
              </a:r>
            </a:p>
            <a:p>
              <a:r>
                <a:rPr lang="en-US" altLang="da-DK" sz="1400" b="0"/>
                <a:t>Total of ratings</a:t>
              </a:r>
            </a:p>
            <a:p>
              <a:r>
                <a:rPr lang="en-US" altLang="da-DK" sz="1400" b="0"/>
                <a:t>All comments</a:t>
              </a:r>
            </a:p>
          </p:txBody>
        </p:sp>
        <p:sp>
          <p:nvSpPr>
            <p:cNvPr id="244751" name="Text Box 15"/>
            <p:cNvSpPr txBox="1">
              <a:spLocks noChangeArrowheads="1"/>
            </p:cNvSpPr>
            <p:nvPr/>
          </p:nvSpPr>
          <p:spPr bwMode="auto">
            <a:xfrm>
              <a:off x="2676" y="1046"/>
              <a:ext cx="1097" cy="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>
              <a:lvl1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400">
                  <a:latin typeface="Arial" charset="0"/>
                </a:rPr>
                <a:t>AddReply</a:t>
              </a:r>
            </a:p>
            <a:p>
              <a:r>
                <a:rPr lang="en-US" altLang="da-DK" sz="1400">
                  <a:latin typeface="Arial" charset="0"/>
                </a:rPr>
                <a:t>Hide</a:t>
              </a:r>
            </a:p>
            <a:p>
              <a:r>
                <a:rPr lang="en-US" altLang="da-DK" sz="1400">
                  <a:latin typeface="Arial" charset="0"/>
                </a:rPr>
                <a:t>Save</a:t>
              </a:r>
              <a:endParaRPr lang="en-US" altLang="da-DK" sz="1400" b="0">
                <a:latin typeface="Arial" charset="0"/>
              </a:endParaRPr>
            </a:p>
            <a:p>
              <a:r>
                <a:rPr lang="en-US" altLang="da-DK" sz="1400" b="0">
                  <a:latin typeface="Arial" charset="0"/>
                </a:rPr>
                <a:t>GoCourseGraphics</a:t>
              </a:r>
            </a:p>
            <a:p>
              <a:r>
                <a:rPr lang="en-US" altLang="da-DK" sz="1400" b="0">
                  <a:latin typeface="Arial" charset="0"/>
                </a:rPr>
                <a:t>GoHome</a:t>
              </a:r>
            </a:p>
            <a:p>
              <a:r>
                <a:rPr lang="en-US" altLang="da-DK" sz="1400" b="0">
                  <a:latin typeface="Arial" charset="0"/>
                </a:rPr>
                <a:t>Teacher:</a:t>
              </a:r>
            </a:p>
            <a:p>
              <a:r>
                <a:rPr lang="en-US" altLang="da-DK" sz="1400" b="0">
                  <a:latin typeface="Arial" charset="0"/>
                </a:rPr>
                <a:t>	GoTeacherResults</a:t>
              </a:r>
            </a:p>
          </p:txBody>
        </p:sp>
      </p:grpSp>
      <p:grpSp>
        <p:nvGrpSpPr>
          <p:cNvPr id="244761" name="Group 25"/>
          <p:cNvGrpSpPr>
            <a:grpSpLocks/>
          </p:cNvGrpSpPr>
          <p:nvPr/>
        </p:nvGrpSpPr>
        <p:grpSpPr bwMode="auto">
          <a:xfrm>
            <a:off x="6321425" y="682625"/>
            <a:ext cx="1689100" cy="2127250"/>
            <a:chOff x="3974" y="430"/>
            <a:chExt cx="1064" cy="1340"/>
          </a:xfrm>
        </p:grpSpPr>
        <p:sp>
          <p:nvSpPr>
            <p:cNvPr id="244741" name="Text Box 5"/>
            <p:cNvSpPr txBox="1">
              <a:spLocks noChangeArrowheads="1"/>
            </p:cNvSpPr>
            <p:nvPr/>
          </p:nvSpPr>
          <p:spPr bwMode="auto">
            <a:xfrm>
              <a:off x="3974" y="430"/>
              <a:ext cx="1064" cy="47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Course Graphics</a:t>
              </a:r>
              <a:endParaRPr lang="en-US" altLang="da-DK" sz="1400" b="0"/>
            </a:p>
            <a:p>
              <a:r>
                <a:rPr lang="en-US" altLang="da-DK" sz="1400" b="0"/>
                <a:t>Selected courses</a:t>
              </a:r>
            </a:p>
            <a:p>
              <a:r>
                <a:rPr lang="en-US" altLang="da-DK" sz="1400" b="0"/>
                <a:t>Graphical statistics</a:t>
              </a:r>
            </a:p>
          </p:txBody>
        </p:sp>
        <p:sp>
          <p:nvSpPr>
            <p:cNvPr id="244752" name="Text Box 16"/>
            <p:cNvSpPr txBox="1">
              <a:spLocks noChangeArrowheads="1"/>
            </p:cNvSpPr>
            <p:nvPr/>
          </p:nvSpPr>
          <p:spPr bwMode="auto">
            <a:xfrm>
              <a:off x="3974" y="908"/>
              <a:ext cx="928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Refresh</a:t>
              </a:r>
              <a:endParaRPr lang="en-US" altLang="da-DK" sz="1400" b="0"/>
            </a:p>
            <a:p>
              <a:r>
                <a:rPr lang="en-US" altLang="da-DK" sz="1400" b="0"/>
                <a:t>Next</a:t>
              </a:r>
            </a:p>
            <a:p>
              <a:r>
                <a:rPr lang="en-US" altLang="da-DK" sz="1400" b="0"/>
                <a:t>Previous</a:t>
              </a:r>
            </a:p>
            <a:p>
              <a:r>
                <a:rPr lang="en-US" altLang="da-DK" sz="1400" b="0"/>
                <a:t>GoCourseResults</a:t>
              </a:r>
            </a:p>
            <a:p>
              <a:r>
                <a:rPr lang="en-US" altLang="da-DK" sz="1400" b="0"/>
                <a:t>GoHome</a:t>
              </a:r>
            </a:p>
            <a:p>
              <a:r>
                <a:rPr lang="en-US" altLang="da-DK" sz="1400" b="0"/>
                <a:t>GoExplanation</a:t>
              </a:r>
            </a:p>
          </p:txBody>
        </p:sp>
      </p:grpSp>
      <p:grpSp>
        <p:nvGrpSpPr>
          <p:cNvPr id="244762" name="Group 26"/>
          <p:cNvGrpSpPr>
            <a:grpSpLocks/>
          </p:cNvGrpSpPr>
          <p:nvPr/>
        </p:nvGrpSpPr>
        <p:grpSpPr bwMode="auto">
          <a:xfrm>
            <a:off x="6321425" y="3714750"/>
            <a:ext cx="1697038" cy="1492250"/>
            <a:chOff x="3974" y="2340"/>
            <a:chExt cx="1069" cy="940"/>
          </a:xfrm>
        </p:grpSpPr>
        <p:sp>
          <p:nvSpPr>
            <p:cNvPr id="244744" name="Text Box 8"/>
            <p:cNvSpPr txBox="1">
              <a:spLocks noChangeArrowheads="1"/>
            </p:cNvSpPr>
            <p:nvPr/>
          </p:nvSpPr>
          <p:spPr bwMode="auto">
            <a:xfrm>
              <a:off x="3974" y="2340"/>
              <a:ext cx="1069" cy="47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Teacher Graphics</a:t>
              </a:r>
              <a:endParaRPr lang="en-US" altLang="da-DK" sz="1400" b="0"/>
            </a:p>
            <a:p>
              <a:r>
                <a:rPr lang="en-US" altLang="da-DK" sz="1400" b="0"/>
                <a:t>Selected teachers</a:t>
              </a:r>
            </a:p>
            <a:p>
              <a:r>
                <a:rPr lang="en-US" altLang="da-DK" sz="1400" b="0"/>
                <a:t>Graphical statistics</a:t>
              </a:r>
            </a:p>
          </p:txBody>
        </p:sp>
        <p:sp>
          <p:nvSpPr>
            <p:cNvPr id="244753" name="Text Box 17"/>
            <p:cNvSpPr txBox="1">
              <a:spLocks noChangeArrowheads="1"/>
            </p:cNvSpPr>
            <p:nvPr/>
          </p:nvSpPr>
          <p:spPr bwMode="auto">
            <a:xfrm>
              <a:off x="3974" y="2820"/>
              <a:ext cx="977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Refresh</a:t>
              </a:r>
              <a:endParaRPr lang="en-US" altLang="da-DK" sz="1400" b="0"/>
            </a:p>
            <a:p>
              <a:r>
                <a:rPr lang="en-US" altLang="da-DK" sz="1400" b="0"/>
                <a:t>GoTeacherResults</a:t>
              </a:r>
            </a:p>
            <a:p>
              <a:r>
                <a:rPr lang="en-US" altLang="da-DK" sz="1400" b="0"/>
                <a:t>GoHome</a:t>
              </a:r>
            </a:p>
          </p:txBody>
        </p:sp>
      </p:grpSp>
      <p:grpSp>
        <p:nvGrpSpPr>
          <p:cNvPr id="244763" name="Group 27"/>
          <p:cNvGrpSpPr>
            <a:grpSpLocks/>
          </p:cNvGrpSpPr>
          <p:nvPr/>
        </p:nvGrpSpPr>
        <p:grpSpPr bwMode="auto">
          <a:xfrm>
            <a:off x="4273550" y="3724275"/>
            <a:ext cx="1693863" cy="1492250"/>
            <a:chOff x="2660" y="2346"/>
            <a:chExt cx="1067" cy="940"/>
          </a:xfrm>
        </p:grpSpPr>
        <p:sp>
          <p:nvSpPr>
            <p:cNvPr id="244743" name="Text Box 7"/>
            <p:cNvSpPr txBox="1">
              <a:spLocks noChangeArrowheads="1"/>
            </p:cNvSpPr>
            <p:nvPr/>
          </p:nvSpPr>
          <p:spPr bwMode="auto">
            <a:xfrm>
              <a:off x="2660" y="2346"/>
              <a:ext cx="988" cy="60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Teacher Results</a:t>
              </a:r>
              <a:endParaRPr lang="en-US" altLang="da-DK" sz="1400" b="0"/>
            </a:p>
            <a:p>
              <a:r>
                <a:rPr lang="en-US" altLang="da-DK" sz="1400" b="0"/>
                <a:t>Total of ratings</a:t>
              </a:r>
            </a:p>
            <a:p>
              <a:r>
                <a:rPr lang="en-US" altLang="da-DK" sz="1400" b="0"/>
                <a:t>All comments</a:t>
              </a:r>
            </a:p>
            <a:p>
              <a:r>
                <a:rPr lang="en-US" altLang="da-DK" sz="1400" b="0"/>
                <a:t>(by course)</a:t>
              </a:r>
            </a:p>
          </p:txBody>
        </p:sp>
        <p:sp>
          <p:nvSpPr>
            <p:cNvPr id="244754" name="Text Box 18"/>
            <p:cNvSpPr txBox="1">
              <a:spLocks noChangeArrowheads="1"/>
            </p:cNvSpPr>
            <p:nvPr/>
          </p:nvSpPr>
          <p:spPr bwMode="auto">
            <a:xfrm>
              <a:off x="2676" y="2960"/>
              <a:ext cx="1051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 b="0"/>
                <a:t>GoTeacherGraphics</a:t>
              </a:r>
            </a:p>
            <a:p>
              <a:r>
                <a:rPr lang="en-US" altLang="da-DK" sz="1400" b="0"/>
                <a:t>GoHome</a:t>
              </a:r>
            </a:p>
          </p:txBody>
        </p:sp>
      </p:grpSp>
      <p:grpSp>
        <p:nvGrpSpPr>
          <p:cNvPr id="244764" name="Group 28"/>
          <p:cNvGrpSpPr>
            <a:grpSpLocks/>
          </p:cNvGrpSpPr>
          <p:nvPr/>
        </p:nvGrpSpPr>
        <p:grpSpPr bwMode="auto">
          <a:xfrm>
            <a:off x="2400300" y="4114800"/>
            <a:ext cx="1577975" cy="2130425"/>
            <a:chOff x="1512" y="2992"/>
            <a:chExt cx="994" cy="1342"/>
          </a:xfrm>
        </p:grpSpPr>
        <p:sp>
          <p:nvSpPr>
            <p:cNvPr id="244747" name="Text Box 11"/>
            <p:cNvSpPr txBox="1">
              <a:spLocks noChangeArrowheads="1"/>
            </p:cNvSpPr>
            <p:nvPr/>
          </p:nvSpPr>
          <p:spPr bwMode="auto">
            <a:xfrm>
              <a:off x="1512" y="2992"/>
              <a:ext cx="994" cy="47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Monitor Window</a:t>
              </a:r>
              <a:endParaRPr lang="en-US" altLang="da-DK" sz="1400" b="0"/>
            </a:p>
            <a:p>
              <a:r>
                <a:rPr lang="en-US" altLang="da-DK" sz="1400" b="0"/>
                <a:t>Action list</a:t>
              </a:r>
            </a:p>
            <a:p>
              <a:r>
                <a:rPr lang="en-US" altLang="da-DK" sz="1400" b="0"/>
                <a:t>Reply statistics</a:t>
              </a:r>
            </a:p>
          </p:txBody>
        </p:sp>
        <p:sp>
          <p:nvSpPr>
            <p:cNvPr id="244755" name="Text Box 19"/>
            <p:cNvSpPr txBox="1">
              <a:spLocks noChangeArrowheads="1"/>
            </p:cNvSpPr>
            <p:nvPr/>
          </p:nvSpPr>
          <p:spPr bwMode="auto">
            <a:xfrm>
              <a:off x="1516" y="3472"/>
              <a:ext cx="835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StartActivity</a:t>
              </a:r>
            </a:p>
            <a:p>
              <a:r>
                <a:rPr lang="en-US" altLang="da-DK" sz="1400"/>
                <a:t>CloseActivity</a:t>
              </a:r>
            </a:p>
            <a:p>
              <a:r>
                <a:rPr lang="en-US" altLang="da-DK" sz="1400"/>
                <a:t>SendReminder</a:t>
              </a:r>
            </a:p>
            <a:p>
              <a:r>
                <a:rPr lang="en-US" altLang="da-DK" sz="1400"/>
                <a:t>SaveText</a:t>
              </a:r>
              <a:endParaRPr lang="en-US" altLang="da-DK" sz="1400" b="0"/>
            </a:p>
            <a:p>
              <a:r>
                <a:rPr lang="en-US" altLang="da-DK" sz="1400" b="0"/>
                <a:t>GoTeacherList</a:t>
              </a:r>
            </a:p>
            <a:p>
              <a:r>
                <a:rPr lang="en-US" altLang="da-DK" sz="1400" b="0"/>
                <a:t>GoCourseList</a:t>
              </a:r>
            </a:p>
          </p:txBody>
        </p:sp>
      </p:grpSp>
      <p:grpSp>
        <p:nvGrpSpPr>
          <p:cNvPr id="244765" name="Group 29"/>
          <p:cNvGrpSpPr>
            <a:grpSpLocks/>
          </p:cNvGrpSpPr>
          <p:nvPr/>
        </p:nvGrpSpPr>
        <p:grpSpPr bwMode="auto">
          <a:xfrm>
            <a:off x="538163" y="4956175"/>
            <a:ext cx="1563687" cy="1295400"/>
            <a:chOff x="339" y="3122"/>
            <a:chExt cx="985" cy="816"/>
          </a:xfrm>
        </p:grpSpPr>
        <p:sp>
          <p:nvSpPr>
            <p:cNvPr id="244756" name="Text Box 20"/>
            <p:cNvSpPr txBox="1">
              <a:spLocks noChangeArrowheads="1"/>
            </p:cNvSpPr>
            <p:nvPr/>
          </p:nvSpPr>
          <p:spPr bwMode="auto">
            <a:xfrm>
              <a:off x="339" y="3122"/>
              <a:ext cx="783" cy="3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Teacher List</a:t>
              </a:r>
              <a:endParaRPr lang="en-US" altLang="da-DK" sz="1400" b="0"/>
            </a:p>
            <a:p>
              <a:endParaRPr lang="en-US" altLang="da-DK" sz="1400" b="0"/>
            </a:p>
          </p:txBody>
        </p:sp>
        <p:sp>
          <p:nvSpPr>
            <p:cNvPr id="244757" name="Text Box 21"/>
            <p:cNvSpPr txBox="1">
              <a:spLocks noChangeArrowheads="1"/>
            </p:cNvSpPr>
            <p:nvPr/>
          </p:nvSpPr>
          <p:spPr bwMode="auto">
            <a:xfrm>
              <a:off x="347" y="3478"/>
              <a:ext cx="977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Refresh</a:t>
              </a:r>
              <a:endParaRPr lang="en-US" altLang="da-DK" sz="1400" b="0"/>
            </a:p>
            <a:p>
              <a:r>
                <a:rPr lang="en-US" altLang="da-DK" sz="1400" b="0"/>
                <a:t>GoPerson</a:t>
              </a:r>
            </a:p>
            <a:p>
              <a:r>
                <a:rPr lang="en-US" altLang="da-DK" sz="1400" b="0"/>
                <a:t>GoTeacherResults</a:t>
              </a:r>
            </a:p>
          </p:txBody>
        </p:sp>
      </p:grpSp>
      <p:grpSp>
        <p:nvGrpSpPr>
          <p:cNvPr id="244766" name="Group 30"/>
          <p:cNvGrpSpPr>
            <a:grpSpLocks/>
          </p:cNvGrpSpPr>
          <p:nvPr/>
        </p:nvGrpSpPr>
        <p:grpSpPr bwMode="auto">
          <a:xfrm>
            <a:off x="533400" y="3444875"/>
            <a:ext cx="1490663" cy="1279525"/>
            <a:chOff x="336" y="2202"/>
            <a:chExt cx="939" cy="806"/>
          </a:xfrm>
        </p:grpSpPr>
        <p:sp>
          <p:nvSpPr>
            <p:cNvPr id="244739" name="Text Box 3"/>
            <p:cNvSpPr txBox="1">
              <a:spLocks noChangeArrowheads="1"/>
            </p:cNvSpPr>
            <p:nvPr/>
          </p:nvSpPr>
          <p:spPr bwMode="auto">
            <a:xfrm>
              <a:off x="336" y="2202"/>
              <a:ext cx="821" cy="3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Course List</a:t>
              </a:r>
              <a:endParaRPr lang="en-US" altLang="da-DK" sz="1400" b="0"/>
            </a:p>
            <a:p>
              <a:r>
                <a:rPr lang="en-US" altLang="da-DK" sz="1400" b="0"/>
                <a:t>(by study line)</a:t>
              </a:r>
            </a:p>
          </p:txBody>
        </p:sp>
        <p:sp>
          <p:nvSpPr>
            <p:cNvPr id="244758" name="Text Box 22"/>
            <p:cNvSpPr txBox="1">
              <a:spLocks noChangeArrowheads="1"/>
            </p:cNvSpPr>
            <p:nvPr/>
          </p:nvSpPr>
          <p:spPr bwMode="auto">
            <a:xfrm>
              <a:off x="347" y="2548"/>
              <a:ext cx="928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>
              <a:spAutoFit/>
            </a:bodyPr>
            <a:lstStyle/>
            <a:p>
              <a:r>
                <a:rPr lang="en-US" altLang="da-DK" sz="1400"/>
                <a:t>Refresh</a:t>
              </a:r>
              <a:endParaRPr lang="en-US" altLang="da-DK" sz="1400" b="0"/>
            </a:p>
            <a:p>
              <a:r>
                <a:rPr lang="en-US" altLang="da-DK" sz="1400" b="0"/>
                <a:t>GoCourseResults</a:t>
              </a:r>
            </a:p>
            <a:p>
              <a:r>
                <a:rPr lang="en-US" altLang="da-DK" sz="1400" b="0"/>
                <a:t>GoCourseDescr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10.5B  State diagram</a:t>
            </a:r>
          </a:p>
        </p:txBody>
      </p:sp>
      <p:sp>
        <p:nvSpPr>
          <p:cNvPr id="246787" name="Text Box 3"/>
          <p:cNvSpPr txBox="1">
            <a:spLocks noChangeArrowheads="1"/>
          </p:cNvSpPr>
          <p:nvPr/>
        </p:nvSpPr>
        <p:spPr bwMode="auto">
          <a:xfrm>
            <a:off x="1730375" y="3670300"/>
            <a:ext cx="820738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Course</a:t>
            </a:r>
          </a:p>
          <a:p>
            <a:pPr algn="ctr"/>
            <a:r>
              <a:rPr lang="en-US" altLang="da-DK" sz="1400"/>
              <a:t>List</a:t>
            </a:r>
            <a:endParaRPr lang="en-US" altLang="da-DK" sz="1400" b="0"/>
          </a:p>
        </p:txBody>
      </p:sp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4287838" y="1211263"/>
            <a:ext cx="849312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Course</a:t>
            </a:r>
          </a:p>
          <a:p>
            <a:pPr algn="ctr"/>
            <a:r>
              <a:rPr lang="en-US" altLang="da-DK" sz="1400"/>
              <a:t>Results</a:t>
            </a:r>
            <a:endParaRPr lang="en-US" altLang="da-DK" sz="1400" b="0"/>
          </a:p>
        </p:txBody>
      </p:sp>
      <p:sp>
        <p:nvSpPr>
          <p:cNvPr id="246789" name="Text Box 5"/>
          <p:cNvSpPr txBox="1">
            <a:spLocks noChangeArrowheads="1"/>
          </p:cNvSpPr>
          <p:nvPr/>
        </p:nvSpPr>
        <p:spPr bwMode="auto">
          <a:xfrm>
            <a:off x="5880100" y="1211263"/>
            <a:ext cx="977900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Course</a:t>
            </a:r>
          </a:p>
          <a:p>
            <a:pPr algn="ctr"/>
            <a:r>
              <a:rPr lang="en-US" altLang="da-DK" sz="1400"/>
              <a:t>Graphics</a:t>
            </a:r>
            <a:endParaRPr lang="en-US" altLang="da-DK" sz="1400" b="0"/>
          </a:p>
        </p:txBody>
      </p:sp>
      <p:sp>
        <p:nvSpPr>
          <p:cNvPr id="246790" name="Text Box 6"/>
          <p:cNvSpPr txBox="1">
            <a:spLocks noChangeArrowheads="1"/>
          </p:cNvSpPr>
          <p:nvPr/>
        </p:nvSpPr>
        <p:spPr bwMode="auto">
          <a:xfrm>
            <a:off x="1741488" y="2405063"/>
            <a:ext cx="811212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Person</a:t>
            </a:r>
            <a:endParaRPr lang="en-US" altLang="da-DK" sz="1400" b="0"/>
          </a:p>
          <a:p>
            <a:pPr algn="ctr"/>
            <a:endParaRPr lang="en-US" altLang="da-DK" sz="1400" b="0"/>
          </a:p>
        </p:txBody>
      </p:sp>
      <p:sp>
        <p:nvSpPr>
          <p:cNvPr id="246791" name="Text Box 7"/>
          <p:cNvSpPr txBox="1">
            <a:spLocks noChangeArrowheads="1"/>
          </p:cNvSpPr>
          <p:nvPr/>
        </p:nvSpPr>
        <p:spPr bwMode="auto">
          <a:xfrm>
            <a:off x="4268788" y="3100388"/>
            <a:ext cx="889000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Teacher</a:t>
            </a:r>
          </a:p>
          <a:p>
            <a:pPr algn="ctr"/>
            <a:r>
              <a:rPr lang="en-US" altLang="da-DK" sz="1400"/>
              <a:t>Results</a:t>
            </a:r>
            <a:endParaRPr lang="en-US" altLang="da-DK" sz="1400" b="0"/>
          </a:p>
        </p:txBody>
      </p:sp>
      <p:sp>
        <p:nvSpPr>
          <p:cNvPr id="246792" name="Text Box 8"/>
          <p:cNvSpPr txBox="1">
            <a:spLocks noChangeArrowheads="1"/>
          </p:cNvSpPr>
          <p:nvPr/>
        </p:nvSpPr>
        <p:spPr bwMode="auto">
          <a:xfrm>
            <a:off x="5880100" y="3100388"/>
            <a:ext cx="977900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Teacher</a:t>
            </a:r>
          </a:p>
          <a:p>
            <a:pPr algn="ctr"/>
            <a:r>
              <a:rPr lang="en-US" altLang="da-DK" sz="1400"/>
              <a:t>Graphics</a:t>
            </a:r>
            <a:endParaRPr lang="en-US" altLang="da-DK" sz="1400" b="0"/>
          </a:p>
        </p:txBody>
      </p:sp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2282825" y="1216025"/>
            <a:ext cx="1489075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Course Rating</a:t>
            </a:r>
            <a:endParaRPr lang="en-US" altLang="da-DK" sz="1400" b="0"/>
          </a:p>
          <a:p>
            <a:pPr algn="ctr"/>
            <a:r>
              <a:rPr lang="en-US" altLang="da-DK" sz="1400" b="0"/>
              <a:t>(by one student)</a:t>
            </a:r>
          </a:p>
        </p:txBody>
      </p:sp>
      <p:sp>
        <p:nvSpPr>
          <p:cNvPr id="246794" name="Text Box 10"/>
          <p:cNvSpPr txBox="1">
            <a:spLocks noChangeArrowheads="1"/>
          </p:cNvSpPr>
          <p:nvPr/>
        </p:nvSpPr>
        <p:spPr bwMode="auto">
          <a:xfrm>
            <a:off x="533400" y="1225550"/>
            <a:ext cx="1489075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Teacher Rating</a:t>
            </a:r>
            <a:endParaRPr lang="en-US" altLang="da-DK" sz="1400" b="0"/>
          </a:p>
          <a:p>
            <a:pPr algn="ctr"/>
            <a:r>
              <a:rPr lang="en-US" altLang="da-DK" sz="1400" b="0"/>
              <a:t>(by one student)</a:t>
            </a:r>
          </a:p>
        </p:txBody>
      </p:sp>
      <p:sp>
        <p:nvSpPr>
          <p:cNvPr id="246795" name="Text Box 11"/>
          <p:cNvSpPr txBox="1">
            <a:spLocks noChangeArrowheads="1"/>
          </p:cNvSpPr>
          <p:nvPr/>
        </p:nvSpPr>
        <p:spPr bwMode="auto">
          <a:xfrm>
            <a:off x="1695450" y="4948238"/>
            <a:ext cx="889000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Monitor</a:t>
            </a:r>
          </a:p>
          <a:p>
            <a:pPr algn="ctr"/>
            <a:r>
              <a:rPr lang="en-US" altLang="da-DK" sz="1400"/>
              <a:t>Window</a:t>
            </a:r>
            <a:endParaRPr lang="en-US" altLang="da-DK" sz="1400" b="0"/>
          </a:p>
        </p:txBody>
      </p:sp>
      <p:sp>
        <p:nvSpPr>
          <p:cNvPr id="246796" name="Text Box 12"/>
          <p:cNvSpPr txBox="1">
            <a:spLocks noChangeArrowheads="1"/>
          </p:cNvSpPr>
          <p:nvPr/>
        </p:nvSpPr>
        <p:spPr bwMode="auto">
          <a:xfrm>
            <a:off x="4440238" y="3879850"/>
            <a:ext cx="546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Home</a:t>
            </a:r>
          </a:p>
        </p:txBody>
      </p:sp>
      <p:sp>
        <p:nvSpPr>
          <p:cNvPr id="246804" name="Text Box 20"/>
          <p:cNvSpPr txBox="1">
            <a:spLocks noChangeArrowheads="1"/>
          </p:cNvSpPr>
          <p:nvPr/>
        </p:nvSpPr>
        <p:spPr bwMode="auto">
          <a:xfrm>
            <a:off x="3086100" y="4219575"/>
            <a:ext cx="889000" cy="5461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Teacher</a:t>
            </a:r>
          </a:p>
          <a:p>
            <a:pPr algn="ctr"/>
            <a:r>
              <a:rPr lang="en-US" altLang="da-DK" sz="1400"/>
              <a:t>List</a:t>
            </a:r>
            <a:endParaRPr lang="en-US" altLang="da-DK" sz="1400" b="0"/>
          </a:p>
        </p:txBody>
      </p:sp>
      <p:cxnSp>
        <p:nvCxnSpPr>
          <p:cNvPr id="246813" name="AutoShape 29"/>
          <p:cNvCxnSpPr>
            <a:cxnSpLocks noChangeShapeType="1"/>
            <a:stCxn id="246788" idx="3"/>
            <a:endCxn id="246789" idx="1"/>
          </p:cNvCxnSpPr>
          <p:nvPr/>
        </p:nvCxnSpPr>
        <p:spPr bwMode="auto">
          <a:xfrm>
            <a:off x="5151438" y="1484313"/>
            <a:ext cx="714375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19" name="AutoShape 35"/>
          <p:cNvCxnSpPr>
            <a:cxnSpLocks noChangeShapeType="1"/>
            <a:stCxn id="246788" idx="2"/>
            <a:endCxn id="246791" idx="0"/>
          </p:cNvCxnSpPr>
          <p:nvPr/>
        </p:nvCxnSpPr>
        <p:spPr bwMode="auto">
          <a:xfrm>
            <a:off x="4713288" y="1771650"/>
            <a:ext cx="0" cy="13144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25" name="AutoShape 41"/>
          <p:cNvCxnSpPr>
            <a:cxnSpLocks noChangeShapeType="1"/>
            <a:stCxn id="246792" idx="1"/>
            <a:endCxn id="246791" idx="3"/>
          </p:cNvCxnSpPr>
          <p:nvPr/>
        </p:nvCxnSpPr>
        <p:spPr bwMode="auto">
          <a:xfrm flipH="1">
            <a:off x="5172075" y="3373438"/>
            <a:ext cx="693738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30" name="AutoShape 46"/>
          <p:cNvCxnSpPr>
            <a:cxnSpLocks noChangeShapeType="1"/>
            <a:stCxn id="246795" idx="0"/>
            <a:endCxn id="246787" idx="2"/>
          </p:cNvCxnSpPr>
          <p:nvPr/>
        </p:nvCxnSpPr>
        <p:spPr bwMode="auto">
          <a:xfrm flipV="1">
            <a:off x="2139950" y="4230688"/>
            <a:ext cx="1588" cy="703262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34" name="AutoShape 50"/>
          <p:cNvCxnSpPr>
            <a:cxnSpLocks noChangeShapeType="1"/>
            <a:stCxn id="246790" idx="2"/>
            <a:endCxn id="246787" idx="0"/>
          </p:cNvCxnSpPr>
          <p:nvPr/>
        </p:nvCxnSpPr>
        <p:spPr bwMode="auto">
          <a:xfrm flipH="1">
            <a:off x="2141538" y="2965450"/>
            <a:ext cx="6350" cy="690563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36" name="AutoShape 52"/>
          <p:cNvCxnSpPr>
            <a:cxnSpLocks noChangeShapeType="1"/>
            <a:stCxn id="246789" idx="0"/>
            <a:endCxn id="246848" idx="2"/>
          </p:cNvCxnSpPr>
          <p:nvPr/>
        </p:nvCxnSpPr>
        <p:spPr bwMode="auto">
          <a:xfrm flipV="1">
            <a:off x="6369050" y="977900"/>
            <a:ext cx="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37" name="AutoShape 53"/>
          <p:cNvCxnSpPr>
            <a:cxnSpLocks noChangeShapeType="1"/>
            <a:stCxn id="246788" idx="0"/>
            <a:endCxn id="246849" idx="2"/>
          </p:cNvCxnSpPr>
          <p:nvPr/>
        </p:nvCxnSpPr>
        <p:spPr bwMode="auto">
          <a:xfrm flipV="1">
            <a:off x="4713288" y="977900"/>
            <a:ext cx="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38" name="AutoShape 54"/>
          <p:cNvCxnSpPr>
            <a:cxnSpLocks noChangeShapeType="1"/>
            <a:stCxn id="246791" idx="2"/>
            <a:endCxn id="246796" idx="0"/>
          </p:cNvCxnSpPr>
          <p:nvPr/>
        </p:nvCxnSpPr>
        <p:spPr bwMode="auto">
          <a:xfrm>
            <a:off x="4713288" y="3660775"/>
            <a:ext cx="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39" name="AutoShape 55"/>
          <p:cNvCxnSpPr>
            <a:cxnSpLocks noChangeShapeType="1"/>
            <a:stCxn id="246792" idx="2"/>
            <a:endCxn id="246847" idx="0"/>
          </p:cNvCxnSpPr>
          <p:nvPr/>
        </p:nvCxnSpPr>
        <p:spPr bwMode="auto">
          <a:xfrm>
            <a:off x="6369050" y="3660775"/>
            <a:ext cx="0" cy="2190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6840" name="Oval 56"/>
          <p:cNvSpPr>
            <a:spLocks noChangeAspect="1" noChangeArrowheads="1"/>
          </p:cNvSpPr>
          <p:nvPr/>
        </p:nvSpPr>
        <p:spPr bwMode="auto">
          <a:xfrm>
            <a:off x="838200" y="2622550"/>
            <a:ext cx="107950" cy="10795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46841" name="Oval 57"/>
          <p:cNvSpPr>
            <a:spLocks noChangeAspect="1" noChangeArrowheads="1"/>
          </p:cNvSpPr>
          <p:nvPr/>
        </p:nvSpPr>
        <p:spPr bwMode="auto">
          <a:xfrm>
            <a:off x="838200" y="3887788"/>
            <a:ext cx="107950" cy="10795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46842" name="Oval 58"/>
          <p:cNvSpPr>
            <a:spLocks noChangeAspect="1" noChangeArrowheads="1"/>
          </p:cNvSpPr>
          <p:nvPr/>
        </p:nvSpPr>
        <p:spPr bwMode="auto">
          <a:xfrm>
            <a:off x="838200" y="5164138"/>
            <a:ext cx="107950" cy="10795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cxnSp>
        <p:nvCxnSpPr>
          <p:cNvPr id="246843" name="AutoShape 59"/>
          <p:cNvCxnSpPr>
            <a:cxnSpLocks noChangeShapeType="1"/>
            <a:stCxn id="246840" idx="6"/>
            <a:endCxn id="246790" idx="1"/>
          </p:cNvCxnSpPr>
          <p:nvPr/>
        </p:nvCxnSpPr>
        <p:spPr bwMode="auto">
          <a:xfrm>
            <a:off x="955675" y="2676525"/>
            <a:ext cx="771525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45" name="AutoShape 61"/>
          <p:cNvCxnSpPr>
            <a:cxnSpLocks noChangeShapeType="1"/>
            <a:stCxn id="246841" idx="6"/>
            <a:endCxn id="246787" idx="1"/>
          </p:cNvCxnSpPr>
          <p:nvPr/>
        </p:nvCxnSpPr>
        <p:spPr bwMode="auto">
          <a:xfrm>
            <a:off x="955675" y="3941763"/>
            <a:ext cx="760413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846" name="AutoShape 62"/>
          <p:cNvCxnSpPr>
            <a:cxnSpLocks noChangeShapeType="1"/>
            <a:stCxn id="246842" idx="6"/>
            <a:endCxn id="246795" idx="1"/>
          </p:cNvCxnSpPr>
          <p:nvPr/>
        </p:nvCxnSpPr>
        <p:spPr bwMode="auto">
          <a:xfrm>
            <a:off x="955675" y="5218113"/>
            <a:ext cx="725488" cy="317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6847" name="Text Box 63"/>
          <p:cNvSpPr txBox="1">
            <a:spLocks noChangeArrowheads="1"/>
          </p:cNvSpPr>
          <p:nvPr/>
        </p:nvSpPr>
        <p:spPr bwMode="auto">
          <a:xfrm>
            <a:off x="6096000" y="3879850"/>
            <a:ext cx="546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Home</a:t>
            </a:r>
          </a:p>
        </p:txBody>
      </p:sp>
      <p:sp>
        <p:nvSpPr>
          <p:cNvPr id="246848" name="Text Box 64"/>
          <p:cNvSpPr txBox="1">
            <a:spLocks noChangeArrowheads="1"/>
          </p:cNvSpPr>
          <p:nvPr/>
        </p:nvSpPr>
        <p:spPr bwMode="auto">
          <a:xfrm>
            <a:off x="6096000" y="673100"/>
            <a:ext cx="546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Home</a:t>
            </a:r>
          </a:p>
        </p:txBody>
      </p:sp>
      <p:sp>
        <p:nvSpPr>
          <p:cNvPr id="246849" name="Text Box 65"/>
          <p:cNvSpPr txBox="1">
            <a:spLocks noChangeArrowheads="1"/>
          </p:cNvSpPr>
          <p:nvPr/>
        </p:nvSpPr>
        <p:spPr bwMode="auto">
          <a:xfrm>
            <a:off x="4440238" y="673100"/>
            <a:ext cx="546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Home</a:t>
            </a:r>
          </a:p>
        </p:txBody>
      </p:sp>
      <p:sp>
        <p:nvSpPr>
          <p:cNvPr id="246851" name="Line 67"/>
          <p:cNvSpPr>
            <a:spLocks noChangeShapeType="1"/>
          </p:cNvSpPr>
          <p:nvPr/>
        </p:nvSpPr>
        <p:spPr bwMode="auto">
          <a:xfrm flipV="1">
            <a:off x="2287588" y="1762125"/>
            <a:ext cx="719137" cy="6477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46852" name="Line 68"/>
          <p:cNvSpPr>
            <a:spLocks noChangeShapeType="1"/>
          </p:cNvSpPr>
          <p:nvPr/>
        </p:nvSpPr>
        <p:spPr bwMode="auto">
          <a:xfrm flipH="1" flipV="1">
            <a:off x="1296988" y="1774825"/>
            <a:ext cx="719137" cy="64770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46853" name="Freeform 69"/>
          <p:cNvSpPr>
            <a:spLocks/>
          </p:cNvSpPr>
          <p:nvPr/>
        </p:nvSpPr>
        <p:spPr bwMode="auto">
          <a:xfrm>
            <a:off x="2552700" y="1790700"/>
            <a:ext cx="1930400" cy="2019300"/>
          </a:xfrm>
          <a:custGeom>
            <a:avLst/>
            <a:gdLst>
              <a:gd name="T0" fmla="*/ 0 w 1216"/>
              <a:gd name="T1" fmla="*/ 1272 h 1272"/>
              <a:gd name="T2" fmla="*/ 1216 w 1216"/>
              <a:gd name="T3" fmla="*/ 0 h 12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16" h="1272">
                <a:moveTo>
                  <a:pt x="0" y="1272"/>
                </a:moveTo>
                <a:cubicBezTo>
                  <a:pt x="328" y="1208"/>
                  <a:pt x="1216" y="384"/>
                  <a:pt x="1216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6854" name="Freeform 70"/>
          <p:cNvSpPr>
            <a:spLocks/>
          </p:cNvSpPr>
          <p:nvPr/>
        </p:nvSpPr>
        <p:spPr bwMode="auto">
          <a:xfrm>
            <a:off x="2552700" y="1752600"/>
            <a:ext cx="1778000" cy="800100"/>
          </a:xfrm>
          <a:custGeom>
            <a:avLst/>
            <a:gdLst>
              <a:gd name="T0" fmla="*/ 0 w 1120"/>
              <a:gd name="T1" fmla="*/ 504 h 504"/>
              <a:gd name="T2" fmla="*/ 1120 w 1120"/>
              <a:gd name="T3" fmla="*/ 0 h 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0" h="504">
                <a:moveTo>
                  <a:pt x="0" y="504"/>
                </a:moveTo>
                <a:cubicBezTo>
                  <a:pt x="384" y="472"/>
                  <a:pt x="952" y="288"/>
                  <a:pt x="112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6855" name="Freeform 71"/>
          <p:cNvSpPr>
            <a:spLocks/>
          </p:cNvSpPr>
          <p:nvPr/>
        </p:nvSpPr>
        <p:spPr bwMode="auto">
          <a:xfrm>
            <a:off x="2565400" y="4762500"/>
            <a:ext cx="965200" cy="469900"/>
          </a:xfrm>
          <a:custGeom>
            <a:avLst/>
            <a:gdLst>
              <a:gd name="T0" fmla="*/ 0 w 608"/>
              <a:gd name="T1" fmla="*/ 296 h 296"/>
              <a:gd name="T2" fmla="*/ 608 w 608"/>
              <a:gd name="T3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08" h="296">
                <a:moveTo>
                  <a:pt x="0" y="296"/>
                </a:moveTo>
                <a:cubicBezTo>
                  <a:pt x="264" y="288"/>
                  <a:pt x="528" y="264"/>
                  <a:pt x="608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6856" name="Freeform 72"/>
          <p:cNvSpPr>
            <a:spLocks/>
          </p:cNvSpPr>
          <p:nvPr/>
        </p:nvSpPr>
        <p:spPr bwMode="auto">
          <a:xfrm>
            <a:off x="3695700" y="3505200"/>
            <a:ext cx="520700" cy="711200"/>
          </a:xfrm>
          <a:custGeom>
            <a:avLst/>
            <a:gdLst>
              <a:gd name="T0" fmla="*/ 0 w 328"/>
              <a:gd name="T1" fmla="*/ 448 h 448"/>
              <a:gd name="T2" fmla="*/ 328 w 328"/>
              <a:gd name="T3" fmla="*/ 0 h 44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28" h="448">
                <a:moveTo>
                  <a:pt x="0" y="448"/>
                </a:moveTo>
                <a:cubicBezTo>
                  <a:pt x="56" y="280"/>
                  <a:pt x="96" y="120"/>
                  <a:pt x="328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6857" name="Freeform 73"/>
          <p:cNvSpPr>
            <a:spLocks/>
          </p:cNvSpPr>
          <p:nvPr/>
        </p:nvSpPr>
        <p:spPr bwMode="auto">
          <a:xfrm>
            <a:off x="2413000" y="2959100"/>
            <a:ext cx="914400" cy="1257300"/>
          </a:xfrm>
          <a:custGeom>
            <a:avLst/>
            <a:gdLst>
              <a:gd name="T0" fmla="*/ 576 w 576"/>
              <a:gd name="T1" fmla="*/ 792 h 792"/>
              <a:gd name="T2" fmla="*/ 0 w 576"/>
              <a:gd name="T3" fmla="*/ 0 h 7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76" h="792">
                <a:moveTo>
                  <a:pt x="576" y="792"/>
                </a:moveTo>
                <a:cubicBezTo>
                  <a:pt x="552" y="512"/>
                  <a:pt x="16" y="312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6858" name="Freeform 74"/>
          <p:cNvSpPr>
            <a:spLocks/>
          </p:cNvSpPr>
          <p:nvPr/>
        </p:nvSpPr>
        <p:spPr bwMode="auto">
          <a:xfrm>
            <a:off x="2552700" y="2755900"/>
            <a:ext cx="1638300" cy="508000"/>
          </a:xfrm>
          <a:custGeom>
            <a:avLst/>
            <a:gdLst>
              <a:gd name="T0" fmla="*/ 0 w 1032"/>
              <a:gd name="T1" fmla="*/ 0 h 320"/>
              <a:gd name="T2" fmla="*/ 1032 w 1032"/>
              <a:gd name="T3" fmla="*/ 320 h 32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32" h="320">
                <a:moveTo>
                  <a:pt x="0" y="0"/>
                </a:moveTo>
                <a:cubicBezTo>
                  <a:pt x="360" y="24"/>
                  <a:pt x="704" y="320"/>
                  <a:pt x="1032" y="32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6859" name="Text Box 75"/>
          <p:cNvSpPr txBox="1">
            <a:spLocks noChangeArrowheads="1"/>
          </p:cNvSpPr>
          <p:nvPr/>
        </p:nvSpPr>
        <p:spPr bwMode="auto">
          <a:xfrm rot="2313783">
            <a:off x="1143000" y="1985963"/>
            <a:ext cx="639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Save-&gt;</a:t>
            </a:r>
          </a:p>
        </p:txBody>
      </p:sp>
      <p:sp>
        <p:nvSpPr>
          <p:cNvPr id="246860" name="Text Box 76"/>
          <p:cNvSpPr txBox="1">
            <a:spLocks noChangeArrowheads="1"/>
          </p:cNvSpPr>
          <p:nvPr/>
        </p:nvSpPr>
        <p:spPr bwMode="auto">
          <a:xfrm rot="-2405411">
            <a:off x="2535238" y="1973263"/>
            <a:ext cx="639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&lt;-Save</a:t>
            </a:r>
          </a:p>
        </p:txBody>
      </p:sp>
      <p:sp>
        <p:nvSpPr>
          <p:cNvPr id="246861" name="Text Box 77"/>
          <p:cNvSpPr txBox="1">
            <a:spLocks noChangeArrowheads="1"/>
          </p:cNvSpPr>
          <p:nvPr/>
        </p:nvSpPr>
        <p:spPr bwMode="auto">
          <a:xfrm>
            <a:off x="4435475" y="4743450"/>
            <a:ext cx="1430338" cy="758825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da-DK" sz="1400"/>
              <a:t>Course</a:t>
            </a:r>
          </a:p>
          <a:p>
            <a:pPr algn="ctr"/>
            <a:r>
              <a:rPr lang="en-US" altLang="da-DK" sz="1400"/>
              <a:t>Description</a:t>
            </a:r>
          </a:p>
          <a:p>
            <a:pPr algn="ctr"/>
            <a:r>
              <a:rPr lang="en-US" altLang="da-DK" sz="1400"/>
              <a:t>(other system)</a:t>
            </a:r>
            <a:endParaRPr lang="en-US" altLang="da-DK" sz="1400" b="0"/>
          </a:p>
        </p:txBody>
      </p:sp>
      <p:sp>
        <p:nvSpPr>
          <p:cNvPr id="246862" name="Freeform 78"/>
          <p:cNvSpPr>
            <a:spLocks/>
          </p:cNvSpPr>
          <p:nvPr/>
        </p:nvSpPr>
        <p:spPr bwMode="auto">
          <a:xfrm>
            <a:off x="2387600" y="4229100"/>
            <a:ext cx="2044700" cy="914400"/>
          </a:xfrm>
          <a:custGeom>
            <a:avLst/>
            <a:gdLst>
              <a:gd name="T0" fmla="*/ 0 w 1288"/>
              <a:gd name="T1" fmla="*/ 0 h 576"/>
              <a:gd name="T2" fmla="*/ 1288 w 1288"/>
              <a:gd name="T3" fmla="*/ 576 h 5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88" h="576">
                <a:moveTo>
                  <a:pt x="0" y="0"/>
                </a:moveTo>
                <a:cubicBezTo>
                  <a:pt x="0" y="456"/>
                  <a:pt x="864" y="552"/>
                  <a:pt x="1288" y="57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46863" name="Text Box 79"/>
          <p:cNvSpPr txBox="1">
            <a:spLocks noChangeArrowheads="1"/>
          </p:cNvSpPr>
          <p:nvPr/>
        </p:nvSpPr>
        <p:spPr bwMode="auto">
          <a:xfrm>
            <a:off x="6756400" y="4460875"/>
            <a:ext cx="118745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/>
              <a:t>Permissions:</a:t>
            </a:r>
          </a:p>
          <a:p>
            <a:r>
              <a:rPr lang="en-US" altLang="da-DK" sz="1400" b="0"/>
              <a:t>(S) Student</a:t>
            </a:r>
          </a:p>
          <a:p>
            <a:r>
              <a:rPr lang="en-US" altLang="da-DK" sz="1400" b="0"/>
              <a:t>(T) Teacher</a:t>
            </a:r>
          </a:p>
          <a:p>
            <a:r>
              <a:rPr lang="en-US" altLang="da-DK" sz="1400" b="0"/>
              <a:t>(M) Manager</a:t>
            </a:r>
          </a:p>
        </p:txBody>
      </p:sp>
      <p:sp>
        <p:nvSpPr>
          <p:cNvPr id="246864" name="Text Box 80"/>
          <p:cNvSpPr txBox="1">
            <a:spLocks noChangeArrowheads="1"/>
          </p:cNvSpPr>
          <p:nvPr/>
        </p:nvSpPr>
        <p:spPr bwMode="auto">
          <a:xfrm>
            <a:off x="1752600" y="1905000"/>
            <a:ext cx="309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(S)</a:t>
            </a:r>
          </a:p>
        </p:txBody>
      </p:sp>
      <p:sp>
        <p:nvSpPr>
          <p:cNvPr id="246865" name="Text Box 81"/>
          <p:cNvSpPr txBox="1">
            <a:spLocks noChangeArrowheads="1"/>
          </p:cNvSpPr>
          <p:nvPr/>
        </p:nvSpPr>
        <p:spPr bwMode="auto">
          <a:xfrm>
            <a:off x="2232025" y="1905000"/>
            <a:ext cx="309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(S)</a:t>
            </a:r>
          </a:p>
        </p:txBody>
      </p:sp>
      <p:sp>
        <p:nvSpPr>
          <p:cNvPr id="246866" name="Text Box 82"/>
          <p:cNvSpPr txBox="1">
            <a:spLocks noChangeArrowheads="1"/>
          </p:cNvSpPr>
          <p:nvPr/>
        </p:nvSpPr>
        <p:spPr bwMode="auto">
          <a:xfrm>
            <a:off x="1039813" y="2706688"/>
            <a:ext cx="515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(S, T)</a:t>
            </a:r>
          </a:p>
        </p:txBody>
      </p:sp>
      <p:sp>
        <p:nvSpPr>
          <p:cNvPr id="246867" name="Text Box 83"/>
          <p:cNvSpPr txBox="1">
            <a:spLocks noChangeArrowheads="1"/>
          </p:cNvSpPr>
          <p:nvPr/>
        </p:nvSpPr>
        <p:spPr bwMode="auto">
          <a:xfrm>
            <a:off x="2743200" y="2871788"/>
            <a:ext cx="5445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(T, M)</a:t>
            </a:r>
          </a:p>
        </p:txBody>
      </p:sp>
      <p:sp>
        <p:nvSpPr>
          <p:cNvPr id="246868" name="Text Box 84"/>
          <p:cNvSpPr txBox="1">
            <a:spLocks noChangeArrowheads="1"/>
          </p:cNvSpPr>
          <p:nvPr/>
        </p:nvSpPr>
        <p:spPr bwMode="auto">
          <a:xfrm>
            <a:off x="4725988" y="1893888"/>
            <a:ext cx="5445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(T, M)</a:t>
            </a:r>
          </a:p>
        </p:txBody>
      </p:sp>
      <p:sp>
        <p:nvSpPr>
          <p:cNvPr id="246869" name="Text Box 85"/>
          <p:cNvSpPr txBox="1">
            <a:spLocks noChangeArrowheads="1"/>
          </p:cNvSpPr>
          <p:nvPr/>
        </p:nvSpPr>
        <p:spPr bwMode="auto">
          <a:xfrm>
            <a:off x="5245100" y="3086100"/>
            <a:ext cx="5445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(T, M)</a:t>
            </a:r>
          </a:p>
        </p:txBody>
      </p:sp>
      <p:sp>
        <p:nvSpPr>
          <p:cNvPr id="246870" name="Text Box 86"/>
          <p:cNvSpPr txBox="1">
            <a:spLocks noChangeArrowheads="1"/>
          </p:cNvSpPr>
          <p:nvPr/>
        </p:nvSpPr>
        <p:spPr bwMode="auto">
          <a:xfrm>
            <a:off x="1039813" y="5238750"/>
            <a:ext cx="3381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(M)</a:t>
            </a:r>
          </a:p>
        </p:txBody>
      </p:sp>
      <p:sp>
        <p:nvSpPr>
          <p:cNvPr id="246871" name="Text Box 87"/>
          <p:cNvSpPr txBox="1">
            <a:spLocks noChangeArrowheads="1"/>
          </p:cNvSpPr>
          <p:nvPr/>
        </p:nvSpPr>
        <p:spPr bwMode="auto">
          <a:xfrm>
            <a:off x="2965450" y="5149850"/>
            <a:ext cx="3381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(M)</a:t>
            </a:r>
          </a:p>
        </p:txBody>
      </p:sp>
      <p:sp>
        <p:nvSpPr>
          <p:cNvPr id="246872" name="Text Box 88"/>
          <p:cNvSpPr txBox="1">
            <a:spLocks noChangeArrowheads="1"/>
          </p:cNvSpPr>
          <p:nvPr/>
        </p:nvSpPr>
        <p:spPr bwMode="auto">
          <a:xfrm>
            <a:off x="2840038" y="3790950"/>
            <a:ext cx="3381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(M)</a:t>
            </a:r>
          </a:p>
        </p:txBody>
      </p:sp>
      <p:sp>
        <p:nvSpPr>
          <p:cNvPr id="246873" name="Text Box 89"/>
          <p:cNvSpPr txBox="1">
            <a:spLocks noChangeArrowheads="1"/>
          </p:cNvSpPr>
          <p:nvPr/>
        </p:nvSpPr>
        <p:spPr bwMode="auto">
          <a:xfrm>
            <a:off x="3446463" y="3790950"/>
            <a:ext cx="3381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/>
          <a:p>
            <a:r>
              <a:rPr lang="en-US" altLang="da-DK" sz="1400" b="0"/>
              <a:t>(M)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10.5C  Function presentation</a:t>
            </a:r>
          </a:p>
        </p:txBody>
      </p:sp>
      <p:graphicFrame>
        <p:nvGraphicFramePr>
          <p:cNvPr id="317444" name="Object 4"/>
          <p:cNvGraphicFramePr>
            <a:graphicFrameLocks noChangeAspect="1"/>
          </p:cNvGraphicFramePr>
          <p:nvPr/>
        </p:nvGraphicFramePr>
        <p:xfrm>
          <a:off x="484188" y="649288"/>
          <a:ext cx="8380412" cy="621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45" name="Document" r:id="rId4" imgW="8378280" imgH="6218640" progId="Word.Document.8">
                  <p:embed/>
                </p:oleObj>
              </mc:Choice>
              <mc:Fallback>
                <p:oleObj name="Document" r:id="rId4" imgW="8378280" imgH="62186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8" y="649288"/>
                        <a:ext cx="8380412" cy="621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10.6  Tool-based mockup</a:t>
            </a:r>
          </a:p>
        </p:txBody>
      </p:sp>
      <p:graphicFrame>
        <p:nvGraphicFramePr>
          <p:cNvPr id="250929" name="Object 49"/>
          <p:cNvGraphicFramePr>
            <a:graphicFrameLocks noChangeAspect="1"/>
          </p:cNvGraphicFramePr>
          <p:nvPr/>
        </p:nvGraphicFramePr>
        <p:xfrm>
          <a:off x="482600" y="533400"/>
          <a:ext cx="6240463" cy="565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0" name="Bitmapbillede" r:id="rId4" imgW="6238095" imgH="5657143" progId="Paint.Picture">
                  <p:embed/>
                </p:oleObj>
              </mc:Choice>
              <mc:Fallback>
                <p:oleObj name="Bitmapbillede" r:id="rId4" imgW="6238095" imgH="5657143" progId="Paint.Picture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533400"/>
                        <a:ext cx="6240463" cy="565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>
                <a:latin typeface="Arial" charset="0"/>
              </a:rPr>
              <a:t>(</a:t>
            </a:r>
            <a:r>
              <a:rPr lang="en-US" altLang="da-DK">
                <a:latin typeface="Arial" charset="0"/>
              </a:rPr>
              <a:t>Fig 10.</a:t>
            </a:r>
            <a:r>
              <a:rPr lang="da-DK" altLang="da-DK">
                <a:latin typeface="Arial" charset="0"/>
              </a:rPr>
              <a:t>1A)</a:t>
            </a:r>
            <a:r>
              <a:rPr lang="en-US" altLang="da-DK">
                <a:latin typeface="Arial" charset="0"/>
              </a:rPr>
              <a:t>  </a:t>
            </a:r>
            <a:r>
              <a:rPr lang="da-DK" altLang="da-DK">
                <a:latin typeface="Arial" charset="0"/>
              </a:rPr>
              <a:t>Course rating - visions</a:t>
            </a:r>
            <a:endParaRPr lang="en-US" altLang="da-DK">
              <a:latin typeface="Arial" charset="0"/>
            </a:endParaRPr>
          </a:p>
        </p:txBody>
      </p:sp>
      <p:sp>
        <p:nvSpPr>
          <p:cNvPr id="322564" name="Text Box 4"/>
          <p:cNvSpPr txBox="1">
            <a:spLocks noChangeArrowheads="1"/>
          </p:cNvSpPr>
          <p:nvPr/>
        </p:nvSpPr>
        <p:spPr bwMode="auto">
          <a:xfrm>
            <a:off x="5400675" y="708025"/>
            <a:ext cx="3289300" cy="20431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482600" indent="-4826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73100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P</a:t>
            </a:r>
            <a:r>
              <a:rPr lang="da-DK" altLang="da-DK" sz="1800">
                <a:latin typeface="Arial" charset="0"/>
              </a:rPr>
              <a:t>roblems in present system</a:t>
            </a:r>
            <a:endParaRPr lang="en-US" altLang="da-DK" sz="1800" b="0">
              <a:latin typeface="Arial" charset="0"/>
            </a:endParaRPr>
          </a:p>
          <a:p>
            <a:r>
              <a:rPr lang="da-DK" altLang="da-DK" sz="1800" b="0">
                <a:latin typeface="Arial" charset="0"/>
              </a:rPr>
              <a:t>P1:	50% reply</a:t>
            </a:r>
          </a:p>
          <a:p>
            <a:r>
              <a:rPr lang="da-DK" altLang="da-DK" sz="1800" b="0">
                <a:latin typeface="Arial" charset="0"/>
              </a:rPr>
              <a:t>P2:	Teacher’s name?</a:t>
            </a:r>
          </a:p>
          <a:p>
            <a:r>
              <a:rPr lang="da-DK" altLang="da-DK" sz="1800" b="0">
                <a:latin typeface="Arial" charset="0"/>
              </a:rPr>
              <a:t>P3:	Evaluation too late</a:t>
            </a:r>
          </a:p>
          <a:p>
            <a:r>
              <a:rPr lang="da-DK" altLang="da-DK" sz="1800" b="0">
                <a:latin typeface="Arial" charset="0"/>
              </a:rPr>
              <a:t>P4:	Overview of ratings</a:t>
            </a:r>
          </a:p>
          <a:p>
            <a:r>
              <a:rPr lang="da-DK" altLang="da-DK" sz="1800" b="0">
                <a:latin typeface="Arial" charset="0"/>
              </a:rPr>
              <a:t>P5:	Not integrated with other systems</a:t>
            </a:r>
            <a:endParaRPr lang="en-US" altLang="da-DK" sz="1800" b="0">
              <a:latin typeface="Arial" charset="0"/>
            </a:endParaRPr>
          </a:p>
        </p:txBody>
      </p:sp>
      <p:sp>
        <p:nvSpPr>
          <p:cNvPr id="322565" name="Text Box 5"/>
          <p:cNvSpPr txBox="1">
            <a:spLocks noChangeArrowheads="1"/>
          </p:cNvSpPr>
          <p:nvPr/>
        </p:nvSpPr>
        <p:spPr bwMode="auto">
          <a:xfrm>
            <a:off x="533400" y="708025"/>
            <a:ext cx="4867275" cy="20431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46800" rIns="36000" bIns="46800">
            <a:spAutoFit/>
          </a:bodyPr>
          <a:lstStyle>
            <a:lvl1pPr marL="381000" indent="-38100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>
                <a:latin typeface="Arial" charset="0"/>
              </a:rPr>
              <a:t>Business goals</a:t>
            </a:r>
          </a:p>
          <a:p>
            <a:r>
              <a:rPr lang="da-DK" altLang="da-DK" sz="1800" b="0">
                <a:latin typeface="Arial" charset="0"/>
              </a:rPr>
              <a:t>a)	Teachers: Early warning and improvement</a:t>
            </a:r>
          </a:p>
          <a:p>
            <a:r>
              <a:rPr lang="da-DK" altLang="da-DK" sz="1800" b="0">
                <a:latin typeface="Arial" charset="0"/>
              </a:rPr>
              <a:t>b)	Management: Course improvement and teacher training</a:t>
            </a:r>
          </a:p>
          <a:p>
            <a:r>
              <a:rPr lang="da-DK" altLang="da-DK" sz="1800" b="0">
                <a:latin typeface="Arial" charset="0"/>
              </a:rPr>
              <a:t>c)	Students: Better basis for course selection</a:t>
            </a:r>
          </a:p>
          <a:p>
            <a:r>
              <a:rPr lang="da-DK" altLang="da-DK" sz="1800" b="0">
                <a:latin typeface="Arial" charset="0"/>
              </a:rPr>
              <a:t>d)	Management: Financial status per teacher and course</a:t>
            </a:r>
            <a:endParaRPr lang="en-US" altLang="da-DK" sz="1800" b="0">
              <a:latin typeface="Arial" charset="0"/>
            </a:endParaRPr>
          </a:p>
        </p:txBody>
      </p:sp>
      <p:sp>
        <p:nvSpPr>
          <p:cNvPr id="322593" name="Text Box 33"/>
          <p:cNvSpPr txBox="1">
            <a:spLocks noChangeArrowheads="1"/>
          </p:cNvSpPr>
          <p:nvPr/>
        </p:nvSpPr>
        <p:spPr bwMode="auto">
          <a:xfrm>
            <a:off x="533400" y="3155950"/>
            <a:ext cx="6324600" cy="3279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>
            <a:spAutoFit/>
          </a:bodyPr>
          <a:lstStyle>
            <a:lvl1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Aft>
                <a:spcPct val="50000"/>
              </a:spcAft>
            </a:pPr>
            <a:r>
              <a:rPr lang="da-DK" altLang="da-DK" sz="1800">
                <a:latin typeface="Arial" charset="0"/>
              </a:rPr>
              <a:t>High-level task: </a:t>
            </a:r>
            <a:r>
              <a:rPr lang="da-DK" altLang="da-DK" sz="1800" b="0">
                <a:latin typeface="Arial" charset="0"/>
              </a:rPr>
              <a:t>Manage and monitor teaching of a semester</a:t>
            </a:r>
            <a:endParaRPr lang="da-DK" altLang="da-DK" sz="1800">
              <a:latin typeface="Arial" charset="0"/>
            </a:endParaRPr>
          </a:p>
          <a:p>
            <a:r>
              <a:rPr lang="da-DK" altLang="da-DK" sz="1800">
                <a:latin typeface="Arial" charset="0"/>
              </a:rPr>
              <a:t>Ordinary tasks</a:t>
            </a:r>
          </a:p>
          <a:p>
            <a:r>
              <a:rPr lang="da-DK" altLang="da-DK" sz="1800" b="0">
                <a:latin typeface="Arial" charset="0"/>
              </a:rPr>
              <a:t>T1:	Planning and teacher allocation</a:t>
            </a:r>
          </a:p>
          <a:p>
            <a:r>
              <a:rPr lang="da-DK" altLang="da-DK" sz="1800" b="0">
                <a:latin typeface="Arial" charset="0"/>
              </a:rPr>
              <a:t>T2:	Enrol on courses</a:t>
            </a:r>
          </a:p>
          <a:p>
            <a:r>
              <a:rPr lang="da-DK" altLang="da-DK" sz="1800" b="0">
                <a:latin typeface="Arial" charset="0"/>
              </a:rPr>
              <a:t>T3:	Early rating – allow teachers to adjust courses</a:t>
            </a:r>
          </a:p>
          <a:p>
            <a:r>
              <a:rPr lang="da-DK" altLang="da-DK" sz="1800" b="0">
                <a:latin typeface="Arial" charset="0"/>
              </a:rPr>
              <a:t>T4: 	Share teaching – how to split the income</a:t>
            </a:r>
          </a:p>
          <a:p>
            <a:r>
              <a:rPr lang="da-DK" altLang="da-DK" sz="1800" b="0">
                <a:latin typeface="Arial" charset="0"/>
              </a:rPr>
              <a:t>T5:	Late rating of teachers and courses</a:t>
            </a:r>
          </a:p>
          <a:p>
            <a:r>
              <a:rPr lang="da-DK" altLang="da-DK" sz="1800" b="0">
                <a:latin typeface="Arial" charset="0"/>
              </a:rPr>
              <a:t>T6:	Review and mark as confidential – early and late</a:t>
            </a:r>
          </a:p>
          <a:p>
            <a:r>
              <a:rPr lang="da-DK" altLang="da-DK" sz="1800" b="0">
                <a:latin typeface="Arial" charset="0"/>
              </a:rPr>
              <a:t>T7:	Use results – early and late</a:t>
            </a:r>
          </a:p>
          <a:p>
            <a:r>
              <a:rPr lang="da-DK" altLang="da-DK" sz="1800" b="0">
                <a:latin typeface="Arial" charset="0"/>
              </a:rPr>
              <a:t>T8:	Monitor rating – early and late</a:t>
            </a:r>
          </a:p>
          <a:p>
            <a:r>
              <a:rPr lang="da-DK" altLang="da-DK" sz="1800" b="0">
                <a:latin typeface="Arial" charset="0"/>
              </a:rPr>
              <a:t>T9:	Record marks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2564" grpId="0" animBg="1" autoUpdateAnimBg="0"/>
      <p:bldP spid="322593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3" name="Picture 10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49275"/>
            <a:ext cx="4543425" cy="23145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2934" name="Text Box 1030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 b="0">
                <a:latin typeface="Arial" charset="0"/>
              </a:rPr>
              <a:t>(Fig 10.6  Cont.)</a:t>
            </a:r>
          </a:p>
        </p:txBody>
      </p:sp>
      <p:pic>
        <p:nvPicPr>
          <p:cNvPr id="252936" name="Picture 10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1370013"/>
            <a:ext cx="4200525" cy="4295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1026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10.1</a:t>
            </a:r>
            <a:r>
              <a:rPr lang="da-DK" altLang="da-DK" sz="1800">
                <a:latin typeface="Arial" charset="0"/>
              </a:rPr>
              <a:t>(B)</a:t>
            </a:r>
            <a:r>
              <a:rPr lang="en-US" altLang="da-DK" sz="1800">
                <a:latin typeface="Arial" charset="0"/>
              </a:rPr>
              <a:t>  Old course rating page</a:t>
            </a:r>
          </a:p>
        </p:txBody>
      </p:sp>
      <p:pic>
        <p:nvPicPr>
          <p:cNvPr id="209978" name="Picture 10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54"/>
          <a:stretch>
            <a:fillRect/>
          </a:stretch>
        </p:blipFill>
        <p:spPr bwMode="auto">
          <a:xfrm>
            <a:off x="533400" y="471488"/>
            <a:ext cx="7696200" cy="52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5" b="23161"/>
          <a:stretch>
            <a:fillRect/>
          </a:stretch>
        </p:blipFill>
        <p:spPr bwMode="auto">
          <a:xfrm>
            <a:off x="533400" y="863600"/>
            <a:ext cx="7696200" cy="440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7091" name="Freeform 3"/>
          <p:cNvSpPr>
            <a:spLocks/>
          </p:cNvSpPr>
          <p:nvPr/>
        </p:nvSpPr>
        <p:spPr bwMode="auto">
          <a:xfrm>
            <a:off x="546100" y="5091113"/>
            <a:ext cx="7683500" cy="276225"/>
          </a:xfrm>
          <a:custGeom>
            <a:avLst/>
            <a:gdLst>
              <a:gd name="T0" fmla="*/ 0 w 4840"/>
              <a:gd name="T1" fmla="*/ 89 h 174"/>
              <a:gd name="T2" fmla="*/ 1024 w 4840"/>
              <a:gd name="T3" fmla="*/ 169 h 174"/>
              <a:gd name="T4" fmla="*/ 2328 w 4840"/>
              <a:gd name="T5" fmla="*/ 121 h 174"/>
              <a:gd name="T6" fmla="*/ 3144 w 4840"/>
              <a:gd name="T7" fmla="*/ 1 h 174"/>
              <a:gd name="T8" fmla="*/ 4344 w 4840"/>
              <a:gd name="T9" fmla="*/ 113 h 174"/>
              <a:gd name="T10" fmla="*/ 4840 w 4840"/>
              <a:gd name="T11" fmla="*/ 10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40" h="174">
                <a:moveTo>
                  <a:pt x="0" y="89"/>
                </a:moveTo>
                <a:cubicBezTo>
                  <a:pt x="171" y="102"/>
                  <a:pt x="636" y="164"/>
                  <a:pt x="1024" y="169"/>
                </a:cubicBezTo>
                <a:cubicBezTo>
                  <a:pt x="1412" y="174"/>
                  <a:pt x="1975" y="149"/>
                  <a:pt x="2328" y="121"/>
                </a:cubicBezTo>
                <a:cubicBezTo>
                  <a:pt x="2681" y="93"/>
                  <a:pt x="2808" y="2"/>
                  <a:pt x="3144" y="1"/>
                </a:cubicBezTo>
                <a:cubicBezTo>
                  <a:pt x="3480" y="0"/>
                  <a:pt x="4061" y="96"/>
                  <a:pt x="4344" y="113"/>
                </a:cubicBezTo>
                <a:cubicBezTo>
                  <a:pt x="4627" y="130"/>
                  <a:pt x="4737" y="107"/>
                  <a:pt x="4840" y="105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 b="0">
                <a:latin typeface="Arial" charset="0"/>
              </a:rPr>
              <a:t>(Fig 10.1</a:t>
            </a:r>
            <a:r>
              <a:rPr lang="da-DK" altLang="da-DK" sz="1800" b="0">
                <a:latin typeface="Arial" charset="0"/>
              </a:rPr>
              <a:t>B</a:t>
            </a:r>
            <a:r>
              <a:rPr lang="en-US" altLang="da-DK" sz="1800" b="0">
                <a:latin typeface="Arial" charset="0"/>
              </a:rPr>
              <a:t>  Cont.)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Text Box 1026"/>
          <p:cNvSpPr txBox="1">
            <a:spLocks noChangeArrowheads="1"/>
          </p:cNvSpPr>
          <p:nvPr/>
        </p:nvSpPr>
        <p:spPr bwMode="auto">
          <a:xfrm rot="-5400000">
            <a:off x="3808413" y="263525"/>
            <a:ext cx="1287462" cy="20208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pPr>
              <a:lnSpc>
                <a:spcPct val="200000"/>
              </a:lnSpc>
            </a:pPr>
            <a:r>
              <a:rPr lang="da-DK" altLang="da-DK" sz="1600" b="0"/>
              <a:t>Students</a:t>
            </a:r>
          </a:p>
          <a:p>
            <a:pPr>
              <a:lnSpc>
                <a:spcPct val="200000"/>
              </a:lnSpc>
            </a:pPr>
            <a:r>
              <a:rPr lang="da-DK" altLang="da-DK" sz="1600" b="0"/>
              <a:t>Teachers</a:t>
            </a:r>
          </a:p>
          <a:p>
            <a:pPr>
              <a:lnSpc>
                <a:spcPct val="200000"/>
              </a:lnSpc>
            </a:pPr>
            <a:r>
              <a:rPr lang="da-DK" altLang="da-DK" sz="1600" b="0"/>
              <a:t>Management</a:t>
            </a:r>
          </a:p>
          <a:p>
            <a:pPr>
              <a:lnSpc>
                <a:spcPct val="200000"/>
              </a:lnSpc>
            </a:pPr>
            <a:r>
              <a:rPr lang="da-DK" altLang="da-DK" sz="1600" b="0"/>
              <a:t>Public</a:t>
            </a:r>
            <a:endParaRPr lang="da-DK" altLang="da-DK" sz="1600" b="0" noProof="1"/>
          </a:p>
        </p:txBody>
      </p:sp>
      <p:sp>
        <p:nvSpPr>
          <p:cNvPr id="256003" name="Text Box 1027"/>
          <p:cNvSpPr txBox="1">
            <a:spLocks noChangeArrowheads="1"/>
          </p:cNvSpPr>
          <p:nvPr/>
        </p:nvSpPr>
        <p:spPr bwMode="auto">
          <a:xfrm>
            <a:off x="533400" y="1917700"/>
            <a:ext cx="2908300" cy="42211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 anchor="ctr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T1	Planning</a:t>
            </a:r>
            <a:r>
              <a:rPr lang="da-DK" altLang="da-DK" sz="1600" b="0">
                <a:latin typeface="Arial" charset="0"/>
              </a:rPr>
              <a:t> the teaching</a:t>
            </a:r>
            <a:endParaRPr lang="da-DK" altLang="da-DK" sz="1600">
              <a:latin typeface="Arial" charset="0"/>
            </a:endParaRPr>
          </a:p>
          <a:p>
            <a:r>
              <a:rPr lang="da-DK" altLang="da-DK" sz="1600">
                <a:latin typeface="Arial" charset="0"/>
              </a:rPr>
              <a:t>T2	Enroll</a:t>
            </a:r>
            <a:r>
              <a:rPr lang="da-DK" altLang="da-DK" sz="1600" b="0">
                <a:latin typeface="Arial" charset="0"/>
              </a:rPr>
              <a:t> on courses</a:t>
            </a:r>
          </a:p>
          <a:p>
            <a:r>
              <a:rPr lang="da-DK" altLang="da-DK" sz="1600">
                <a:latin typeface="Arial" charset="0"/>
              </a:rPr>
              <a:t>T3	Early rating</a:t>
            </a:r>
          </a:p>
          <a:p>
            <a:r>
              <a:rPr lang="da-DK" altLang="da-DK" sz="1600">
                <a:latin typeface="Arial" charset="0"/>
              </a:rPr>
              <a:t>-	</a:t>
            </a:r>
            <a:r>
              <a:rPr lang="da-DK" altLang="da-DK" sz="1600" b="0">
                <a:latin typeface="Arial" charset="0"/>
              </a:rPr>
              <a:t>remarks about courses</a:t>
            </a:r>
          </a:p>
          <a:p>
            <a:r>
              <a:rPr lang="da-DK" altLang="da-DK" sz="1600">
                <a:latin typeface="Arial" charset="0"/>
              </a:rPr>
              <a:t>T4	Share teaching</a:t>
            </a:r>
            <a:r>
              <a:rPr lang="da-DK" altLang="da-DK" sz="1600" b="0">
                <a:latin typeface="Arial" charset="0"/>
              </a:rPr>
              <a:t> (fractions)</a:t>
            </a:r>
          </a:p>
          <a:p>
            <a:r>
              <a:rPr lang="da-DK" altLang="da-DK" sz="1600">
                <a:latin typeface="Arial" charset="0"/>
              </a:rPr>
              <a:t>T5	Late rating</a:t>
            </a:r>
            <a:endParaRPr lang="da-DK" altLang="da-DK" sz="1600" b="0">
              <a:latin typeface="Arial" charset="0"/>
            </a:endParaRPr>
          </a:p>
          <a:p>
            <a:r>
              <a:rPr lang="da-DK" altLang="da-DK" sz="1600">
                <a:latin typeface="Arial" charset="0"/>
              </a:rPr>
              <a:t>-</a:t>
            </a:r>
            <a:r>
              <a:rPr lang="da-DK" altLang="da-DK" sz="1600" b="0">
                <a:latin typeface="Arial" charset="0"/>
              </a:rPr>
              <a:t>	scores for courses</a:t>
            </a:r>
          </a:p>
          <a:p>
            <a:r>
              <a:rPr lang="da-DK" altLang="da-DK" sz="1600">
                <a:latin typeface="Arial" charset="0"/>
              </a:rPr>
              <a:t>-</a:t>
            </a:r>
            <a:r>
              <a:rPr lang="da-DK" altLang="da-DK" sz="1600" b="0">
                <a:latin typeface="Arial" charset="0"/>
              </a:rPr>
              <a:t>	revise remarks</a:t>
            </a:r>
          </a:p>
          <a:p>
            <a:r>
              <a:rPr lang="da-DK" altLang="da-DK" sz="1600">
                <a:latin typeface="Arial" charset="0"/>
              </a:rPr>
              <a:t>-</a:t>
            </a:r>
            <a:r>
              <a:rPr lang="da-DK" altLang="da-DK" sz="1600" b="0">
                <a:latin typeface="Arial" charset="0"/>
              </a:rPr>
              <a:t>	scores and remarks </a:t>
            </a:r>
          </a:p>
          <a:p>
            <a:r>
              <a:rPr lang="da-DK" altLang="da-DK" sz="1600" b="0">
                <a:latin typeface="Arial" charset="0"/>
              </a:rPr>
              <a:t>	for teachers</a:t>
            </a:r>
          </a:p>
          <a:p>
            <a:r>
              <a:rPr lang="da-DK" altLang="da-DK" sz="1600">
                <a:latin typeface="Arial" charset="0"/>
              </a:rPr>
              <a:t>T6	Review</a:t>
            </a:r>
            <a:r>
              <a:rPr lang="da-DK" altLang="da-DK" sz="1600" b="0">
                <a:latin typeface="Arial" charset="0"/>
              </a:rPr>
              <a:t> the results</a:t>
            </a:r>
          </a:p>
          <a:p>
            <a:r>
              <a:rPr lang="da-DK" altLang="da-DK" sz="1600">
                <a:latin typeface="Arial" charset="0"/>
              </a:rPr>
              <a:t>T7	Use results</a:t>
            </a:r>
          </a:p>
          <a:p>
            <a:r>
              <a:rPr lang="da-DK" altLang="da-DK" sz="1600">
                <a:latin typeface="Arial" charset="0"/>
              </a:rPr>
              <a:t>T8	Monitoring</a:t>
            </a:r>
            <a:endParaRPr lang="da-DK" altLang="da-DK" sz="1600" b="0">
              <a:latin typeface="Arial" charset="0"/>
            </a:endParaRPr>
          </a:p>
          <a:p>
            <a:r>
              <a:rPr lang="da-DK" altLang="da-DK" sz="1600">
                <a:latin typeface="Arial" charset="0"/>
              </a:rPr>
              <a:t>-</a:t>
            </a:r>
            <a:r>
              <a:rPr lang="da-DK" altLang="da-DK" sz="1600" b="0">
                <a:latin typeface="Arial" charset="0"/>
              </a:rPr>
              <a:t>	Start and stop activities</a:t>
            </a:r>
          </a:p>
          <a:p>
            <a:r>
              <a:rPr lang="da-DK" altLang="da-DK" sz="1600">
                <a:latin typeface="Arial" charset="0"/>
              </a:rPr>
              <a:t>-</a:t>
            </a:r>
            <a:r>
              <a:rPr lang="da-DK" altLang="da-DK" sz="1600" b="0">
                <a:latin typeface="Arial" charset="0"/>
              </a:rPr>
              <a:t>	Follow progress</a:t>
            </a:r>
          </a:p>
          <a:p>
            <a:r>
              <a:rPr lang="da-DK" altLang="da-DK" sz="1600">
                <a:latin typeface="Arial" charset="0"/>
              </a:rPr>
              <a:t>-</a:t>
            </a:r>
            <a:r>
              <a:rPr lang="da-DK" altLang="da-DK" sz="1600" b="0">
                <a:latin typeface="Arial" charset="0"/>
              </a:rPr>
              <a:t>	Send reminders</a:t>
            </a:r>
            <a:endParaRPr lang="da-DK" altLang="da-DK" sz="1600">
              <a:latin typeface="Arial" charset="0"/>
            </a:endParaRPr>
          </a:p>
          <a:p>
            <a:r>
              <a:rPr lang="da-DK" altLang="da-DK" sz="1600">
                <a:latin typeface="Arial" charset="0"/>
              </a:rPr>
              <a:t>T9	Record marks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256004" name="Text Box 1028"/>
          <p:cNvSpPr txBox="1">
            <a:spLocks noChangeArrowheads="1"/>
          </p:cNvSpPr>
          <p:nvPr/>
        </p:nvSpPr>
        <p:spPr bwMode="auto">
          <a:xfrm>
            <a:off x="3441700" y="1917700"/>
            <a:ext cx="2020888" cy="42211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>
            <a:lvl1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 noProof="1">
                <a:latin typeface="Arial" charset="0"/>
              </a:rPr>
              <a:t>			x</a:t>
            </a:r>
            <a:endParaRPr lang="da-DK" altLang="da-DK" sz="1600" b="0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x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  <a:r>
              <a:rPr lang="da-DK" altLang="da-DK" sz="1600" b="0">
                <a:latin typeface="Arial" charset="0"/>
              </a:rPr>
              <a:t>x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>
                <a:latin typeface="Arial" charset="0"/>
              </a:rPr>
              <a:t>		</a:t>
            </a:r>
          </a:p>
          <a:p>
            <a:r>
              <a:rPr lang="da-DK" altLang="da-DK" sz="1600" b="0" noProof="1">
                <a:latin typeface="Arial" charset="0"/>
              </a:rPr>
              <a:t>		</a:t>
            </a:r>
            <a:r>
              <a:rPr lang="da-DK" altLang="da-DK" sz="1600" b="0">
                <a:latin typeface="Arial" charset="0"/>
              </a:rPr>
              <a:t>x</a:t>
            </a:r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>
                <a:latin typeface="Arial" charset="0"/>
              </a:rPr>
              <a:t>	</a:t>
            </a:r>
            <a:r>
              <a:rPr lang="da-DK" altLang="da-DK" sz="1600" b="0" noProof="1">
                <a:latin typeface="Arial" charset="0"/>
              </a:rPr>
              <a:t>x</a:t>
            </a:r>
          </a:p>
          <a:p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	</a:t>
            </a:r>
          </a:p>
          <a:p>
            <a:r>
              <a:rPr lang="da-DK" altLang="da-DK" sz="1600" b="0" noProof="1">
                <a:latin typeface="Arial" charset="0"/>
              </a:rPr>
              <a:t>		</a:t>
            </a:r>
          </a:p>
          <a:p>
            <a:r>
              <a:rPr lang="da-DK" altLang="da-DK" sz="1600" b="0" noProof="1">
                <a:latin typeface="Arial" charset="0"/>
              </a:rPr>
              <a:t>				</a:t>
            </a:r>
          </a:p>
          <a:p>
            <a:r>
              <a:rPr lang="da-DK" altLang="da-DK" sz="1600" b="0">
                <a:latin typeface="Arial" charset="0"/>
              </a:rPr>
              <a:t>		x	</a:t>
            </a:r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  <a:r>
              <a:rPr lang="da-DK" altLang="da-DK" sz="1600" b="0">
                <a:latin typeface="Arial" charset="0"/>
              </a:rPr>
              <a:t>x</a:t>
            </a:r>
            <a:r>
              <a:rPr lang="da-DK" altLang="da-DK" sz="1600" b="0" noProof="1">
                <a:latin typeface="Arial" charset="0"/>
              </a:rPr>
              <a:t>	</a:t>
            </a:r>
            <a:r>
              <a:rPr lang="da-DK" altLang="da-DK" sz="1600" b="0">
                <a:latin typeface="Arial" charset="0"/>
              </a:rPr>
              <a:t>x</a:t>
            </a:r>
            <a:r>
              <a:rPr lang="da-DK" altLang="da-DK" sz="1600" b="0" noProof="1">
                <a:latin typeface="Arial" charset="0"/>
              </a:rPr>
              <a:t>	</a:t>
            </a:r>
            <a:r>
              <a:rPr lang="da-DK" altLang="da-DK" sz="1600" b="0">
                <a:latin typeface="Arial" charset="0"/>
              </a:rPr>
              <a:t>x</a:t>
            </a:r>
            <a:r>
              <a:rPr lang="da-DK" altLang="da-DK" sz="1600" b="0" noProof="1">
                <a:latin typeface="Arial" charset="0"/>
              </a:rPr>
              <a:t>	x</a:t>
            </a:r>
          </a:p>
          <a:p>
            <a:r>
              <a:rPr lang="da-DK" altLang="da-DK" sz="1600" b="0" noProof="1">
                <a:latin typeface="Arial" charset="0"/>
              </a:rPr>
              <a:t>			x	</a:t>
            </a:r>
          </a:p>
          <a:p>
            <a:r>
              <a:rPr lang="da-DK" altLang="da-DK" sz="1600" b="0" noProof="1">
                <a:latin typeface="Arial" charset="0"/>
              </a:rPr>
              <a:t>		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  <a:r>
              <a:rPr lang="da-DK" altLang="da-DK" sz="1600" b="0">
                <a:latin typeface="Arial" charset="0"/>
              </a:rPr>
              <a:t>(automatic transfer)</a:t>
            </a:r>
            <a:endParaRPr lang="da-DK" altLang="da-DK" sz="1600" b="0" noProof="1">
              <a:latin typeface="Arial" charset="0"/>
            </a:endParaRPr>
          </a:p>
        </p:txBody>
      </p:sp>
      <p:sp>
        <p:nvSpPr>
          <p:cNvPr id="256013" name="Text Box 1037"/>
          <p:cNvSpPr txBox="1">
            <a:spLocks noChangeArrowheads="1"/>
          </p:cNvSpPr>
          <p:nvPr/>
        </p:nvSpPr>
        <p:spPr bwMode="auto">
          <a:xfrm>
            <a:off x="533400" y="1606550"/>
            <a:ext cx="7239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" charset="0"/>
              </a:rPr>
              <a:t>Tasks</a:t>
            </a:r>
            <a:r>
              <a:rPr lang="da-DK" altLang="da-DK" sz="1800">
                <a:latin typeface="Arial" charset="0"/>
              </a:rPr>
              <a:t>:</a:t>
            </a:r>
            <a:endParaRPr lang="da-DK" altLang="da-DK" sz="1800" noProof="1">
              <a:latin typeface="Arial" charset="0"/>
            </a:endParaRPr>
          </a:p>
        </p:txBody>
      </p:sp>
      <p:grpSp>
        <p:nvGrpSpPr>
          <p:cNvPr id="256023" name="Group 1047"/>
          <p:cNvGrpSpPr>
            <a:grpSpLocks/>
          </p:cNvGrpSpPr>
          <p:nvPr/>
        </p:nvGrpSpPr>
        <p:grpSpPr bwMode="auto">
          <a:xfrm>
            <a:off x="4013200" y="630238"/>
            <a:ext cx="1003300" cy="5230812"/>
            <a:chOff x="2528" y="223"/>
            <a:chExt cx="632" cy="3572"/>
          </a:xfrm>
        </p:grpSpPr>
        <p:sp>
          <p:nvSpPr>
            <p:cNvPr id="256018" name="Line 1042"/>
            <p:cNvSpPr>
              <a:spLocks noChangeShapeType="1"/>
            </p:cNvSpPr>
            <p:nvPr/>
          </p:nvSpPr>
          <p:spPr bwMode="auto">
            <a:xfrm>
              <a:off x="2528" y="223"/>
              <a:ext cx="0" cy="35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56020" name="Line 1044"/>
            <p:cNvSpPr>
              <a:spLocks noChangeShapeType="1"/>
            </p:cNvSpPr>
            <p:nvPr/>
          </p:nvSpPr>
          <p:spPr bwMode="auto">
            <a:xfrm>
              <a:off x="2832" y="223"/>
              <a:ext cx="0" cy="35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56022" name="Line 1046"/>
            <p:cNvSpPr>
              <a:spLocks noChangeShapeType="1"/>
            </p:cNvSpPr>
            <p:nvPr/>
          </p:nvSpPr>
          <p:spPr bwMode="auto">
            <a:xfrm>
              <a:off x="3160" y="223"/>
              <a:ext cx="0" cy="35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256024" name="Line 1048"/>
          <p:cNvSpPr>
            <a:spLocks noChangeShapeType="1"/>
          </p:cNvSpPr>
          <p:nvPr/>
        </p:nvSpPr>
        <p:spPr bwMode="auto">
          <a:xfrm>
            <a:off x="533400" y="219710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25" name="Line 1049"/>
          <p:cNvSpPr>
            <a:spLocks noChangeShapeType="1"/>
          </p:cNvSpPr>
          <p:nvPr/>
        </p:nvSpPr>
        <p:spPr bwMode="auto">
          <a:xfrm>
            <a:off x="533400" y="242570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26" name="Line 1050"/>
          <p:cNvSpPr>
            <a:spLocks noChangeShapeType="1"/>
          </p:cNvSpPr>
          <p:nvPr/>
        </p:nvSpPr>
        <p:spPr bwMode="auto">
          <a:xfrm>
            <a:off x="533400" y="292100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27" name="Line 1051"/>
          <p:cNvSpPr>
            <a:spLocks noChangeShapeType="1"/>
          </p:cNvSpPr>
          <p:nvPr/>
        </p:nvSpPr>
        <p:spPr bwMode="auto">
          <a:xfrm>
            <a:off x="533400" y="316230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28" name="Line 1052"/>
          <p:cNvSpPr>
            <a:spLocks noChangeShapeType="1"/>
          </p:cNvSpPr>
          <p:nvPr/>
        </p:nvSpPr>
        <p:spPr bwMode="auto">
          <a:xfrm>
            <a:off x="533400" y="438150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29" name="Line 1053"/>
          <p:cNvSpPr>
            <a:spLocks noChangeShapeType="1"/>
          </p:cNvSpPr>
          <p:nvPr/>
        </p:nvSpPr>
        <p:spPr bwMode="auto">
          <a:xfrm>
            <a:off x="533400" y="462280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30" name="Line 1054"/>
          <p:cNvSpPr>
            <a:spLocks noChangeShapeType="1"/>
          </p:cNvSpPr>
          <p:nvPr/>
        </p:nvSpPr>
        <p:spPr bwMode="auto">
          <a:xfrm>
            <a:off x="533400" y="486410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31" name="Line 1055"/>
          <p:cNvSpPr>
            <a:spLocks noChangeShapeType="1"/>
          </p:cNvSpPr>
          <p:nvPr/>
        </p:nvSpPr>
        <p:spPr bwMode="auto">
          <a:xfrm>
            <a:off x="533400" y="5861050"/>
            <a:ext cx="4929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56032" name="Text Box 1056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10.2  Teaching one semester - tasks involved</a:t>
            </a:r>
          </a:p>
        </p:txBody>
      </p:sp>
      <p:sp>
        <p:nvSpPr>
          <p:cNvPr id="256033" name="AutoShape 1057"/>
          <p:cNvSpPr>
            <a:spLocks noChangeArrowheads="1"/>
          </p:cNvSpPr>
          <p:nvPr/>
        </p:nvSpPr>
        <p:spPr bwMode="auto">
          <a:xfrm>
            <a:off x="6089650" y="4611688"/>
            <a:ext cx="2425700" cy="407987"/>
          </a:xfrm>
          <a:prstGeom prst="wedgeRoundRectCallout">
            <a:avLst>
              <a:gd name="adj1" fmla="val -72644"/>
              <a:gd name="adj2" fmla="val -80352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da-DK" altLang="da-DK" sz="1800" b="0"/>
              <a:t>Done early and late</a:t>
            </a:r>
            <a:endParaRPr lang="en-US" altLang="da-DK" sz="1800" b="0"/>
          </a:p>
        </p:txBody>
      </p:sp>
      <p:sp>
        <p:nvSpPr>
          <p:cNvPr id="256034" name="AutoShape 1058"/>
          <p:cNvSpPr>
            <a:spLocks noChangeArrowheads="1"/>
          </p:cNvSpPr>
          <p:nvPr/>
        </p:nvSpPr>
        <p:spPr bwMode="auto">
          <a:xfrm>
            <a:off x="6089650" y="4611688"/>
            <a:ext cx="2425700" cy="407987"/>
          </a:xfrm>
          <a:prstGeom prst="wedgeRoundRectCallout">
            <a:avLst>
              <a:gd name="adj1" fmla="val -71597"/>
              <a:gd name="adj2" fmla="val -14981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da-DK" altLang="da-DK" sz="1800" b="0"/>
          </a:p>
        </p:txBody>
      </p:sp>
      <p:sp>
        <p:nvSpPr>
          <p:cNvPr id="256035" name="AutoShape 1059"/>
          <p:cNvSpPr>
            <a:spLocks noChangeArrowheads="1"/>
          </p:cNvSpPr>
          <p:nvPr/>
        </p:nvSpPr>
        <p:spPr bwMode="auto">
          <a:xfrm>
            <a:off x="6089650" y="4611688"/>
            <a:ext cx="2425700" cy="407987"/>
          </a:xfrm>
          <a:prstGeom prst="wedgeRoundRectCallout">
            <a:avLst>
              <a:gd name="adj1" fmla="val -71856"/>
              <a:gd name="adj2" fmla="val 136769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da-DK" altLang="da-DK" sz="1800" b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10.3  Data model, new course rating</a:t>
            </a:r>
          </a:p>
        </p:txBody>
      </p:sp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6629400" y="1998663"/>
            <a:ext cx="984250" cy="3857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Person</a:t>
            </a:r>
          </a:p>
        </p:txBody>
      </p:sp>
      <p:sp>
        <p:nvSpPr>
          <p:cNvPr id="196615" name="Rectangle 7"/>
          <p:cNvSpPr>
            <a:spLocks noChangeArrowheads="1"/>
          </p:cNvSpPr>
          <p:nvPr/>
        </p:nvSpPr>
        <p:spPr bwMode="auto">
          <a:xfrm>
            <a:off x="642938" y="1993900"/>
            <a:ext cx="1339850" cy="3857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StudyLine</a:t>
            </a:r>
          </a:p>
        </p:txBody>
      </p:sp>
      <p:sp>
        <p:nvSpPr>
          <p:cNvPr id="196616" name="Rectangle 8"/>
          <p:cNvSpPr>
            <a:spLocks noChangeArrowheads="1"/>
          </p:cNvSpPr>
          <p:nvPr/>
        </p:nvSpPr>
        <p:spPr bwMode="auto">
          <a:xfrm>
            <a:off x="4576763" y="2847975"/>
            <a:ext cx="1336675" cy="3857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Participant</a:t>
            </a:r>
          </a:p>
        </p:txBody>
      </p:sp>
      <p:grpSp>
        <p:nvGrpSpPr>
          <p:cNvPr id="196656" name="Group 48"/>
          <p:cNvGrpSpPr>
            <a:grpSpLocks/>
          </p:cNvGrpSpPr>
          <p:nvPr/>
        </p:nvGrpSpPr>
        <p:grpSpPr bwMode="auto">
          <a:xfrm rot="-5400000">
            <a:off x="2376488" y="2100262"/>
            <a:ext cx="203200" cy="168275"/>
            <a:chOff x="1918" y="3762"/>
            <a:chExt cx="128" cy="106"/>
          </a:xfrm>
        </p:grpSpPr>
        <p:sp>
          <p:nvSpPr>
            <p:cNvPr id="196657" name="Line 49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6658" name="Line 50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96702" name="Rectangle 94"/>
          <p:cNvSpPr>
            <a:spLocks noChangeArrowheads="1"/>
          </p:cNvSpPr>
          <p:nvPr/>
        </p:nvSpPr>
        <p:spPr bwMode="auto">
          <a:xfrm>
            <a:off x="4575175" y="1135063"/>
            <a:ext cx="1339850" cy="3857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Teacher</a:t>
            </a:r>
          </a:p>
        </p:txBody>
      </p:sp>
      <p:sp>
        <p:nvSpPr>
          <p:cNvPr id="196703" name="Rectangle 95"/>
          <p:cNvSpPr>
            <a:spLocks noChangeArrowheads="1"/>
          </p:cNvSpPr>
          <p:nvPr/>
        </p:nvSpPr>
        <p:spPr bwMode="auto">
          <a:xfrm>
            <a:off x="2571750" y="1993900"/>
            <a:ext cx="1339850" cy="3857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pPr algn="ctr"/>
            <a:r>
              <a:rPr lang="en-US" altLang="da-DK" sz="1800"/>
              <a:t>Course</a:t>
            </a:r>
          </a:p>
        </p:txBody>
      </p:sp>
      <p:cxnSp>
        <p:nvCxnSpPr>
          <p:cNvPr id="196705" name="AutoShape 97"/>
          <p:cNvCxnSpPr>
            <a:cxnSpLocks noChangeShapeType="1"/>
            <a:stCxn id="196615" idx="3"/>
            <a:endCxn id="196703" idx="1"/>
          </p:cNvCxnSpPr>
          <p:nvPr/>
        </p:nvCxnSpPr>
        <p:spPr bwMode="auto">
          <a:xfrm>
            <a:off x="2001838" y="2187575"/>
            <a:ext cx="550862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6726" name="AutoShape 118"/>
          <p:cNvSpPr>
            <a:spLocks noChangeArrowheads="1"/>
          </p:cNvSpPr>
          <p:nvPr/>
        </p:nvSpPr>
        <p:spPr bwMode="auto">
          <a:xfrm>
            <a:off x="533400" y="3575050"/>
            <a:ext cx="3021013" cy="1031875"/>
          </a:xfrm>
          <a:prstGeom prst="wedgeRoundRectCallout">
            <a:avLst>
              <a:gd name="adj1" fmla="val -36023"/>
              <a:gd name="adj2" fmla="val -167694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en-US" altLang="da-DK" sz="1400" b="0"/>
              <a:t>Double borders: Entities maintained by another system. The evaluation system may update some of the fields.</a:t>
            </a:r>
          </a:p>
        </p:txBody>
      </p:sp>
      <p:grpSp>
        <p:nvGrpSpPr>
          <p:cNvPr id="196650" name="Group 42"/>
          <p:cNvGrpSpPr>
            <a:grpSpLocks/>
          </p:cNvGrpSpPr>
          <p:nvPr/>
        </p:nvGrpSpPr>
        <p:grpSpPr bwMode="auto">
          <a:xfrm rot="5400000">
            <a:off x="5875338" y="1241425"/>
            <a:ext cx="203200" cy="168275"/>
            <a:chOff x="1918" y="3762"/>
            <a:chExt cx="128" cy="106"/>
          </a:xfrm>
        </p:grpSpPr>
        <p:sp>
          <p:nvSpPr>
            <p:cNvPr id="196651" name="Line 43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6652" name="Line 44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6699" name="Group 91"/>
          <p:cNvGrpSpPr>
            <a:grpSpLocks/>
          </p:cNvGrpSpPr>
          <p:nvPr/>
        </p:nvGrpSpPr>
        <p:grpSpPr bwMode="auto">
          <a:xfrm rot="-5400000">
            <a:off x="4395788" y="1241425"/>
            <a:ext cx="203200" cy="168275"/>
            <a:chOff x="1918" y="3762"/>
            <a:chExt cx="128" cy="106"/>
          </a:xfrm>
        </p:grpSpPr>
        <p:sp>
          <p:nvSpPr>
            <p:cNvPr id="196700" name="Line 92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6701" name="Line 93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96708" name="Freeform 100"/>
          <p:cNvSpPr>
            <a:spLocks/>
          </p:cNvSpPr>
          <p:nvPr/>
        </p:nvSpPr>
        <p:spPr bwMode="auto">
          <a:xfrm>
            <a:off x="5918200" y="2374900"/>
            <a:ext cx="889000" cy="660400"/>
          </a:xfrm>
          <a:custGeom>
            <a:avLst/>
            <a:gdLst>
              <a:gd name="T0" fmla="*/ 0 w 560"/>
              <a:gd name="T1" fmla="*/ 416 h 416"/>
              <a:gd name="T2" fmla="*/ 560 w 560"/>
              <a:gd name="T3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60" h="416">
                <a:moveTo>
                  <a:pt x="0" y="416"/>
                </a:moveTo>
                <a:cubicBezTo>
                  <a:pt x="328" y="400"/>
                  <a:pt x="560" y="384"/>
                  <a:pt x="56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6709" name="Freeform 101"/>
          <p:cNvSpPr>
            <a:spLocks/>
          </p:cNvSpPr>
          <p:nvPr/>
        </p:nvSpPr>
        <p:spPr bwMode="auto">
          <a:xfrm>
            <a:off x="5905500" y="1320800"/>
            <a:ext cx="1193800" cy="663575"/>
          </a:xfrm>
          <a:custGeom>
            <a:avLst/>
            <a:gdLst>
              <a:gd name="T0" fmla="*/ 0 w 752"/>
              <a:gd name="T1" fmla="*/ 0 h 418"/>
              <a:gd name="T2" fmla="*/ 752 w 752"/>
              <a:gd name="T3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2" h="418">
                <a:moveTo>
                  <a:pt x="0" y="0"/>
                </a:moveTo>
                <a:cubicBezTo>
                  <a:pt x="432" y="0"/>
                  <a:pt x="752" y="34"/>
                  <a:pt x="752" y="41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6710" name="Freeform 102"/>
          <p:cNvSpPr>
            <a:spLocks/>
          </p:cNvSpPr>
          <p:nvPr/>
        </p:nvSpPr>
        <p:spPr bwMode="auto">
          <a:xfrm>
            <a:off x="3344863" y="1320800"/>
            <a:ext cx="1227137" cy="647700"/>
          </a:xfrm>
          <a:custGeom>
            <a:avLst/>
            <a:gdLst>
              <a:gd name="T0" fmla="*/ 773 w 773"/>
              <a:gd name="T1" fmla="*/ 0 h 408"/>
              <a:gd name="T2" fmla="*/ 0 w 773"/>
              <a:gd name="T3" fmla="*/ 408 h 4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73" h="408">
                <a:moveTo>
                  <a:pt x="773" y="0"/>
                </a:moveTo>
                <a:cubicBezTo>
                  <a:pt x="357" y="0"/>
                  <a:pt x="0" y="24"/>
                  <a:pt x="0" y="4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6711" name="Freeform 103"/>
          <p:cNvSpPr>
            <a:spLocks/>
          </p:cNvSpPr>
          <p:nvPr/>
        </p:nvSpPr>
        <p:spPr bwMode="auto">
          <a:xfrm>
            <a:off x="3344863" y="2389188"/>
            <a:ext cx="1227137" cy="646112"/>
          </a:xfrm>
          <a:custGeom>
            <a:avLst/>
            <a:gdLst>
              <a:gd name="T0" fmla="*/ 773 w 773"/>
              <a:gd name="T1" fmla="*/ 407 h 407"/>
              <a:gd name="T2" fmla="*/ 0 w 773"/>
              <a:gd name="T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73" h="407">
                <a:moveTo>
                  <a:pt x="773" y="407"/>
                </a:moveTo>
                <a:cubicBezTo>
                  <a:pt x="349" y="407"/>
                  <a:pt x="0" y="384"/>
                  <a:pt x="0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96712" name="Group 104"/>
          <p:cNvGrpSpPr>
            <a:grpSpLocks/>
          </p:cNvGrpSpPr>
          <p:nvPr/>
        </p:nvGrpSpPr>
        <p:grpSpPr bwMode="auto">
          <a:xfrm rot="5400000">
            <a:off x="5888038" y="2954337"/>
            <a:ext cx="203200" cy="168275"/>
            <a:chOff x="1918" y="3762"/>
            <a:chExt cx="128" cy="106"/>
          </a:xfrm>
        </p:grpSpPr>
        <p:sp>
          <p:nvSpPr>
            <p:cNvPr id="196713" name="Line 105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6714" name="Line 106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6715" name="Group 107"/>
          <p:cNvGrpSpPr>
            <a:grpSpLocks/>
          </p:cNvGrpSpPr>
          <p:nvPr/>
        </p:nvGrpSpPr>
        <p:grpSpPr bwMode="auto">
          <a:xfrm rot="-5400000">
            <a:off x="4386263" y="2952750"/>
            <a:ext cx="203200" cy="168275"/>
            <a:chOff x="1918" y="3762"/>
            <a:chExt cx="128" cy="106"/>
          </a:xfrm>
        </p:grpSpPr>
        <p:sp>
          <p:nvSpPr>
            <p:cNvPr id="196716" name="Line 108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6717" name="Line 109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6740" name="Group 132"/>
          <p:cNvGrpSpPr>
            <a:grpSpLocks/>
          </p:cNvGrpSpPr>
          <p:nvPr/>
        </p:nvGrpSpPr>
        <p:grpSpPr bwMode="auto">
          <a:xfrm>
            <a:off x="533400" y="771525"/>
            <a:ext cx="7939088" cy="4048125"/>
            <a:chOff x="336" y="486"/>
            <a:chExt cx="5001" cy="2550"/>
          </a:xfrm>
        </p:grpSpPr>
        <p:sp>
          <p:nvSpPr>
            <p:cNvPr id="196741" name="Line 133"/>
            <p:cNvSpPr>
              <a:spLocks noChangeShapeType="1"/>
            </p:cNvSpPr>
            <p:nvPr/>
          </p:nvSpPr>
          <p:spPr bwMode="auto">
            <a:xfrm flipH="1">
              <a:off x="4600" y="1174"/>
              <a:ext cx="80" cy="1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42" name="Line 134"/>
            <p:cNvSpPr>
              <a:spLocks noChangeShapeType="1"/>
            </p:cNvSpPr>
            <p:nvPr/>
          </p:nvSpPr>
          <p:spPr bwMode="auto">
            <a:xfrm flipH="1">
              <a:off x="2832" y="1986"/>
              <a:ext cx="239" cy="2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43" name="Line 135"/>
            <p:cNvSpPr>
              <a:spLocks noChangeShapeType="1"/>
            </p:cNvSpPr>
            <p:nvPr/>
          </p:nvSpPr>
          <p:spPr bwMode="auto">
            <a:xfrm>
              <a:off x="632" y="1082"/>
              <a:ext cx="110" cy="2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44" name="Line 136"/>
            <p:cNvSpPr>
              <a:spLocks noChangeShapeType="1"/>
            </p:cNvSpPr>
            <p:nvPr/>
          </p:nvSpPr>
          <p:spPr bwMode="auto">
            <a:xfrm flipH="1">
              <a:off x="3583" y="603"/>
              <a:ext cx="80" cy="15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45" name="Line 137"/>
            <p:cNvSpPr>
              <a:spLocks noChangeShapeType="1"/>
            </p:cNvSpPr>
            <p:nvPr/>
          </p:nvSpPr>
          <p:spPr bwMode="auto">
            <a:xfrm>
              <a:off x="1875" y="1090"/>
              <a:ext cx="110" cy="2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46" name="Text Box 138"/>
            <p:cNvSpPr txBox="1">
              <a:spLocks noChangeArrowheads="1"/>
            </p:cNvSpPr>
            <p:nvPr/>
          </p:nvSpPr>
          <p:spPr bwMode="auto">
            <a:xfrm>
              <a:off x="3663" y="486"/>
              <a:ext cx="91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role, fraction ...</a:t>
              </a:r>
            </a:p>
          </p:txBody>
        </p:sp>
        <p:sp>
          <p:nvSpPr>
            <p:cNvPr id="196747" name="Text Box 139"/>
            <p:cNvSpPr txBox="1">
              <a:spLocks noChangeArrowheads="1"/>
            </p:cNvSpPr>
            <p:nvPr/>
          </p:nvSpPr>
          <p:spPr bwMode="auto">
            <a:xfrm>
              <a:off x="2585" y="2174"/>
              <a:ext cx="1124" cy="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q1, q2 ... q8, hours,</a:t>
              </a:r>
            </a:p>
            <a:p>
              <a:r>
                <a:rPr lang="en-US" altLang="da-DK" sz="1400"/>
                <a:t>rem1 ... rem6,</a:t>
              </a:r>
            </a:p>
            <a:p>
              <a:r>
                <a:rPr lang="en-US" altLang="da-DK" sz="1400"/>
                <a:t>hide1 ... hide6,</a:t>
              </a:r>
            </a:p>
            <a:p>
              <a:r>
                <a:rPr lang="en-US" altLang="da-DK" sz="1400"/>
                <a:t>reply1 ... reply6,</a:t>
              </a:r>
            </a:p>
            <a:p>
              <a:r>
                <a:rPr lang="en-US" altLang="da-DK" sz="1400"/>
                <a:t>status, marks,</a:t>
              </a:r>
            </a:p>
            <a:p>
              <a:r>
                <a:rPr lang="en-US" altLang="da-DK" sz="1400"/>
                <a:t>anonymous</a:t>
              </a:r>
            </a:p>
          </p:txBody>
        </p:sp>
        <p:sp>
          <p:nvSpPr>
            <p:cNvPr id="196748" name="Text Box 140"/>
            <p:cNvSpPr txBox="1">
              <a:spLocks noChangeArrowheads="1"/>
            </p:cNvSpPr>
            <p:nvPr/>
          </p:nvSpPr>
          <p:spPr bwMode="auto">
            <a:xfrm>
              <a:off x="1349" y="746"/>
              <a:ext cx="790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 u="sng"/>
                <a:t>code</a:t>
              </a:r>
              <a:r>
                <a:rPr lang="en-US" altLang="da-DK" sz="1400"/>
                <a:t>, name, </a:t>
              </a:r>
              <a:endParaRPr lang="en-US" altLang="da-DK" sz="1400" u="sng"/>
            </a:p>
            <a:p>
              <a:r>
                <a:rPr lang="en-US" altLang="da-DK" sz="1400" u="sng"/>
                <a:t>semester</a:t>
              </a:r>
              <a:r>
                <a:rPr lang="en-US" altLang="da-DK" sz="1400"/>
                <a:t>,</a:t>
              </a:r>
            </a:p>
            <a:p>
              <a:r>
                <a:rPr lang="en-US" altLang="da-DK" sz="1400"/>
                <a:t>credits ...</a:t>
              </a:r>
            </a:p>
          </p:txBody>
        </p:sp>
        <p:sp>
          <p:nvSpPr>
            <p:cNvPr id="196749" name="Text Box 141"/>
            <p:cNvSpPr txBox="1">
              <a:spLocks noChangeArrowheads="1"/>
            </p:cNvSpPr>
            <p:nvPr/>
          </p:nvSpPr>
          <p:spPr bwMode="auto">
            <a:xfrm>
              <a:off x="4552" y="856"/>
              <a:ext cx="785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name, </a:t>
              </a:r>
              <a:r>
                <a:rPr lang="en-US" altLang="da-DK" sz="1400" u="sng"/>
                <a:t>email,</a:t>
              </a:r>
            </a:p>
            <a:p>
              <a:r>
                <a:rPr lang="en-US" altLang="da-DK" sz="1400"/>
                <a:t>picture . . .</a:t>
              </a:r>
            </a:p>
          </p:txBody>
        </p:sp>
        <p:sp>
          <p:nvSpPr>
            <p:cNvPr id="196750" name="Text Box 142"/>
            <p:cNvSpPr txBox="1">
              <a:spLocks noChangeArrowheads="1"/>
            </p:cNvSpPr>
            <p:nvPr/>
          </p:nvSpPr>
          <p:spPr bwMode="auto">
            <a:xfrm>
              <a:off x="336" y="898"/>
              <a:ext cx="53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name ...</a:t>
              </a:r>
            </a:p>
          </p:txBody>
        </p:sp>
      </p:grpSp>
      <p:grpSp>
        <p:nvGrpSpPr>
          <p:cNvPr id="196757" name="Group 149"/>
          <p:cNvGrpSpPr>
            <a:grpSpLocks/>
          </p:cNvGrpSpPr>
          <p:nvPr/>
        </p:nvGrpSpPr>
        <p:grpSpPr bwMode="auto">
          <a:xfrm>
            <a:off x="4318000" y="1539875"/>
            <a:ext cx="4210050" cy="2168525"/>
            <a:chOff x="2720" y="970"/>
            <a:chExt cx="2652" cy="1366"/>
          </a:xfrm>
        </p:grpSpPr>
        <p:grpSp>
          <p:nvGrpSpPr>
            <p:cNvPr id="196758" name="Group 150"/>
            <p:cNvGrpSpPr>
              <a:grpSpLocks/>
            </p:cNvGrpSpPr>
            <p:nvPr/>
          </p:nvGrpSpPr>
          <p:grpSpPr bwMode="auto">
            <a:xfrm flipV="1">
              <a:off x="3235" y="1486"/>
              <a:ext cx="128" cy="106"/>
              <a:chOff x="1918" y="3762"/>
              <a:chExt cx="128" cy="106"/>
            </a:xfrm>
          </p:grpSpPr>
          <p:sp>
            <p:nvSpPr>
              <p:cNvPr id="196759" name="Line 151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6760" name="Line 152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96761" name="Rectangle 153"/>
            <p:cNvSpPr>
              <a:spLocks noChangeArrowheads="1"/>
            </p:cNvSpPr>
            <p:nvPr/>
          </p:nvSpPr>
          <p:spPr bwMode="auto">
            <a:xfrm>
              <a:off x="2720" y="1259"/>
              <a:ext cx="116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/>
            <a:p>
              <a:pPr algn="ctr"/>
              <a:r>
                <a:rPr lang="en-US" altLang="da-DK" sz="1800"/>
                <a:t>TeacherRating</a:t>
              </a:r>
            </a:p>
          </p:txBody>
        </p:sp>
        <p:cxnSp>
          <p:nvCxnSpPr>
            <p:cNvPr id="196762" name="AutoShape 154"/>
            <p:cNvCxnSpPr>
              <a:cxnSpLocks noChangeShapeType="1"/>
              <a:stCxn id="196761" idx="0"/>
            </p:cNvCxnSpPr>
            <p:nvPr/>
          </p:nvCxnSpPr>
          <p:spPr bwMode="auto">
            <a:xfrm flipV="1">
              <a:off x="3304" y="970"/>
              <a:ext cx="0" cy="28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6763" name="AutoShape 155"/>
            <p:cNvCxnSpPr>
              <a:cxnSpLocks noChangeShapeType="1"/>
              <a:endCxn id="196761" idx="2"/>
            </p:cNvCxnSpPr>
            <p:nvPr/>
          </p:nvCxnSpPr>
          <p:spPr bwMode="auto">
            <a:xfrm flipV="1">
              <a:off x="3304" y="1505"/>
              <a:ext cx="0" cy="277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96764" name="Group 156"/>
            <p:cNvGrpSpPr>
              <a:grpSpLocks/>
            </p:cNvGrpSpPr>
            <p:nvPr/>
          </p:nvGrpSpPr>
          <p:grpSpPr bwMode="auto">
            <a:xfrm>
              <a:off x="3235" y="1144"/>
              <a:ext cx="128" cy="106"/>
              <a:chOff x="1918" y="3762"/>
              <a:chExt cx="128" cy="106"/>
            </a:xfrm>
          </p:grpSpPr>
          <p:sp>
            <p:nvSpPr>
              <p:cNvPr id="196765" name="Line 157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6766" name="Line 158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96767" name="Freeform 159"/>
            <p:cNvSpPr>
              <a:spLocks/>
            </p:cNvSpPr>
            <p:nvPr/>
          </p:nvSpPr>
          <p:spPr bwMode="auto">
            <a:xfrm>
              <a:off x="3711" y="1448"/>
              <a:ext cx="761" cy="589"/>
            </a:xfrm>
            <a:custGeom>
              <a:avLst/>
              <a:gdLst>
                <a:gd name="T0" fmla="*/ 0 w 713"/>
                <a:gd name="T1" fmla="*/ 0 h 616"/>
                <a:gd name="T2" fmla="*/ 713 w 713"/>
                <a:gd name="T3" fmla="*/ 616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3" h="616">
                  <a:moveTo>
                    <a:pt x="0" y="0"/>
                  </a:moveTo>
                  <a:lnTo>
                    <a:pt x="713" y="616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68" name="Text Box 160"/>
            <p:cNvSpPr txBox="1">
              <a:spLocks noChangeArrowheads="1"/>
            </p:cNvSpPr>
            <p:nvPr/>
          </p:nvSpPr>
          <p:spPr bwMode="auto">
            <a:xfrm>
              <a:off x="4416" y="1876"/>
              <a:ext cx="956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qT1, qT2, ... qT9</a:t>
              </a:r>
            </a:p>
            <a:p>
              <a:r>
                <a:rPr lang="en-US" altLang="da-DK" sz="1400"/>
                <a:t>remT1 ... remT6</a:t>
              </a:r>
            </a:p>
            <a:p>
              <a:r>
                <a:rPr lang="en-US" altLang="da-DK" sz="1400"/>
                <a:t>noComments</a:t>
              </a:r>
            </a:p>
          </p:txBody>
        </p:sp>
      </p:grpSp>
      <p:grpSp>
        <p:nvGrpSpPr>
          <p:cNvPr id="196769" name="Group 161"/>
          <p:cNvGrpSpPr>
            <a:grpSpLocks/>
          </p:cNvGrpSpPr>
          <p:nvPr/>
        </p:nvGrpSpPr>
        <p:grpSpPr bwMode="auto">
          <a:xfrm>
            <a:off x="1285875" y="2362200"/>
            <a:ext cx="5927725" cy="1041400"/>
            <a:chOff x="810" y="1488"/>
            <a:chExt cx="3734" cy="656"/>
          </a:xfrm>
        </p:grpSpPr>
        <p:grpSp>
          <p:nvGrpSpPr>
            <p:cNvPr id="196770" name="Group 162"/>
            <p:cNvGrpSpPr>
              <a:grpSpLocks/>
            </p:cNvGrpSpPr>
            <p:nvPr/>
          </p:nvGrpSpPr>
          <p:grpSpPr bwMode="auto">
            <a:xfrm flipV="1">
              <a:off x="4416" y="1488"/>
              <a:ext cx="128" cy="106"/>
              <a:chOff x="1918" y="3762"/>
              <a:chExt cx="128" cy="106"/>
            </a:xfrm>
          </p:grpSpPr>
          <p:sp>
            <p:nvSpPr>
              <p:cNvPr id="196771" name="Line 163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96772" name="Line 164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96773" name="Freeform 165"/>
            <p:cNvSpPr>
              <a:spLocks/>
            </p:cNvSpPr>
            <p:nvPr/>
          </p:nvSpPr>
          <p:spPr bwMode="auto">
            <a:xfrm>
              <a:off x="824" y="1496"/>
              <a:ext cx="3656" cy="648"/>
            </a:xfrm>
            <a:custGeom>
              <a:avLst/>
              <a:gdLst>
                <a:gd name="T0" fmla="*/ 0 w 3656"/>
                <a:gd name="T1" fmla="*/ 0 h 648"/>
                <a:gd name="T2" fmla="*/ 2496 w 3656"/>
                <a:gd name="T3" fmla="*/ 648 h 648"/>
                <a:gd name="T4" fmla="*/ 3656 w 3656"/>
                <a:gd name="T5" fmla="*/ 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56" h="648">
                  <a:moveTo>
                    <a:pt x="0" y="0"/>
                  </a:moveTo>
                  <a:cubicBezTo>
                    <a:pt x="24" y="416"/>
                    <a:pt x="1128" y="632"/>
                    <a:pt x="2496" y="648"/>
                  </a:cubicBezTo>
                  <a:cubicBezTo>
                    <a:pt x="3168" y="648"/>
                    <a:pt x="3656" y="640"/>
                    <a:pt x="3656" y="8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6774" name="Oval 166"/>
            <p:cNvSpPr>
              <a:spLocks noChangeArrowheads="1"/>
            </p:cNvSpPr>
            <p:nvPr/>
          </p:nvSpPr>
          <p:spPr bwMode="auto">
            <a:xfrm>
              <a:off x="810" y="1562"/>
              <a:ext cx="82" cy="8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75" name="Text Box 167"/>
            <p:cNvSpPr txBox="1">
              <a:spLocks noChangeArrowheads="1"/>
            </p:cNvSpPr>
            <p:nvPr/>
          </p:nvSpPr>
          <p:spPr bwMode="auto">
            <a:xfrm>
              <a:off x="978" y="1782"/>
              <a:ext cx="434" cy="1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da-DK" sz="1400"/>
                <a:t>enrolled</a:t>
              </a:r>
            </a:p>
          </p:txBody>
        </p:sp>
      </p:grpSp>
      <p:grpSp>
        <p:nvGrpSpPr>
          <p:cNvPr id="196776" name="Group 168"/>
          <p:cNvGrpSpPr>
            <a:grpSpLocks/>
          </p:cNvGrpSpPr>
          <p:nvPr/>
        </p:nvGrpSpPr>
        <p:grpSpPr bwMode="auto">
          <a:xfrm>
            <a:off x="6367463" y="3927475"/>
            <a:ext cx="1927225" cy="946150"/>
            <a:chOff x="4011" y="2474"/>
            <a:chExt cx="1214" cy="596"/>
          </a:xfrm>
        </p:grpSpPr>
        <p:sp>
          <p:nvSpPr>
            <p:cNvPr id="196777" name="Rectangle 169"/>
            <p:cNvSpPr>
              <a:spLocks noChangeArrowheads="1"/>
            </p:cNvSpPr>
            <p:nvPr/>
          </p:nvSpPr>
          <p:spPr bwMode="auto">
            <a:xfrm>
              <a:off x="4301" y="2474"/>
              <a:ext cx="707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/>
            <a:p>
              <a:pPr algn="ctr"/>
              <a:r>
                <a:rPr lang="en-US" altLang="da-DK" sz="1800"/>
                <a:t>Action</a:t>
              </a:r>
            </a:p>
          </p:txBody>
        </p:sp>
        <p:sp>
          <p:nvSpPr>
            <p:cNvPr id="196778" name="Line 170"/>
            <p:cNvSpPr>
              <a:spLocks noChangeShapeType="1"/>
            </p:cNvSpPr>
            <p:nvPr/>
          </p:nvSpPr>
          <p:spPr bwMode="auto">
            <a:xfrm flipV="1">
              <a:off x="4176" y="2647"/>
              <a:ext cx="192" cy="1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6779" name="Text Box 171"/>
            <p:cNvSpPr txBox="1">
              <a:spLocks noChangeArrowheads="1"/>
            </p:cNvSpPr>
            <p:nvPr/>
          </p:nvSpPr>
          <p:spPr bwMode="auto">
            <a:xfrm>
              <a:off x="4011" y="2744"/>
              <a:ext cx="1214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da-DK" sz="1400"/>
                <a:t>name, start, close, </a:t>
              </a:r>
            </a:p>
            <a:p>
              <a:r>
                <a:rPr lang="en-US" altLang="da-DK" sz="1400"/>
                <a:t>emailStart, emailEnd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6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71" name="Text Box 67"/>
          <p:cNvSpPr txBox="1">
            <a:spLocks noChangeArrowheads="1"/>
          </p:cNvSpPr>
          <p:nvPr/>
        </p:nvSpPr>
        <p:spPr bwMode="auto">
          <a:xfrm>
            <a:off x="2446338" y="647700"/>
            <a:ext cx="1560512" cy="13874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400" b="0"/>
          </a:p>
        </p:txBody>
      </p:sp>
      <p:sp>
        <p:nvSpPr>
          <p:cNvPr id="200772" name="Text Box 68"/>
          <p:cNvSpPr txBox="1">
            <a:spLocks noChangeArrowheads="1"/>
          </p:cNvSpPr>
          <p:nvPr/>
        </p:nvSpPr>
        <p:spPr bwMode="auto">
          <a:xfrm>
            <a:off x="4294188" y="2482850"/>
            <a:ext cx="1874837" cy="13874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400" b="0"/>
          </a:p>
        </p:txBody>
      </p:sp>
      <p:sp>
        <p:nvSpPr>
          <p:cNvPr id="200773" name="Text Box 69"/>
          <p:cNvSpPr txBox="1">
            <a:spLocks noChangeArrowheads="1"/>
          </p:cNvSpPr>
          <p:nvPr/>
        </p:nvSpPr>
        <p:spPr bwMode="auto">
          <a:xfrm>
            <a:off x="600075" y="647700"/>
            <a:ext cx="1579563" cy="1174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400" b="0"/>
          </a:p>
        </p:txBody>
      </p:sp>
      <p:sp>
        <p:nvSpPr>
          <p:cNvPr id="200774" name="Text Box 70"/>
          <p:cNvSpPr txBox="1">
            <a:spLocks noChangeArrowheads="1"/>
          </p:cNvSpPr>
          <p:nvPr/>
        </p:nvSpPr>
        <p:spPr bwMode="auto">
          <a:xfrm>
            <a:off x="600075" y="2114550"/>
            <a:ext cx="1579563" cy="1174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400" b="0"/>
          </a:p>
        </p:txBody>
      </p:sp>
      <p:sp>
        <p:nvSpPr>
          <p:cNvPr id="200770" name="Text Box 66"/>
          <p:cNvSpPr txBox="1">
            <a:spLocks noChangeArrowheads="1"/>
          </p:cNvSpPr>
          <p:nvPr/>
        </p:nvSpPr>
        <p:spPr bwMode="auto">
          <a:xfrm>
            <a:off x="4298950" y="638175"/>
            <a:ext cx="1874838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400" b="0"/>
          </a:p>
        </p:txBody>
      </p:sp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10.4A  Virtual windows plan, course rating</a:t>
            </a:r>
          </a:p>
        </p:txBody>
      </p:sp>
      <p:sp>
        <p:nvSpPr>
          <p:cNvPr id="200759" name="Text Box 55"/>
          <p:cNvSpPr txBox="1">
            <a:spLocks noChangeArrowheads="1"/>
          </p:cNvSpPr>
          <p:nvPr/>
        </p:nvSpPr>
        <p:spPr bwMode="auto">
          <a:xfrm>
            <a:off x="2374900" y="2568575"/>
            <a:ext cx="1303338" cy="5365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Course list</a:t>
            </a:r>
            <a:endParaRPr lang="en-US" altLang="da-DK" sz="1400" b="0"/>
          </a:p>
          <a:p>
            <a:r>
              <a:rPr lang="en-US" altLang="da-DK" sz="1400" b="0"/>
              <a:t>(by study line)</a:t>
            </a:r>
          </a:p>
        </p:txBody>
      </p:sp>
      <p:sp>
        <p:nvSpPr>
          <p:cNvPr id="200761" name="Text Box 57"/>
          <p:cNvSpPr txBox="1">
            <a:spLocks noChangeArrowheads="1"/>
          </p:cNvSpPr>
          <p:nvPr/>
        </p:nvSpPr>
        <p:spPr bwMode="auto">
          <a:xfrm>
            <a:off x="4222750" y="733425"/>
            <a:ext cx="1874838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Course summary</a:t>
            </a:r>
            <a:endParaRPr lang="en-US" altLang="da-DK" sz="1400" b="0"/>
          </a:p>
          <a:p>
            <a:r>
              <a:rPr lang="en-US" altLang="da-DK" sz="1400" b="0"/>
              <a:t>Teachers, fractions</a:t>
            </a:r>
          </a:p>
          <a:p>
            <a:r>
              <a:rPr lang="en-US" altLang="da-DK" sz="1400" b="0"/>
              <a:t>Total of ratings</a:t>
            </a:r>
          </a:p>
          <a:p>
            <a:r>
              <a:rPr lang="en-US" altLang="da-DK" sz="1400" b="0"/>
              <a:t>Comment distribution</a:t>
            </a:r>
          </a:p>
          <a:p>
            <a:r>
              <a:rPr lang="en-US" altLang="da-DK" sz="1400" b="0"/>
              <a:t>All remarks</a:t>
            </a:r>
          </a:p>
          <a:p>
            <a:r>
              <a:rPr lang="en-US" altLang="da-DK" sz="1400" b="0"/>
              <a:t>Hidden remarks</a:t>
            </a:r>
          </a:p>
          <a:p>
            <a:r>
              <a:rPr lang="en-US" altLang="da-DK" sz="1400" b="0"/>
              <a:t>Exam marks distrib.</a:t>
            </a:r>
          </a:p>
        </p:txBody>
      </p:sp>
      <p:sp>
        <p:nvSpPr>
          <p:cNvPr id="200762" name="Text Box 58"/>
          <p:cNvSpPr txBox="1">
            <a:spLocks noChangeArrowheads="1"/>
          </p:cNvSpPr>
          <p:nvPr/>
        </p:nvSpPr>
        <p:spPr bwMode="auto">
          <a:xfrm>
            <a:off x="6308725" y="733425"/>
            <a:ext cx="1895475" cy="13874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Course overview</a:t>
            </a:r>
            <a:endParaRPr lang="en-US" altLang="da-DK" sz="1400" b="0"/>
          </a:p>
          <a:p>
            <a:r>
              <a:rPr lang="en-US" altLang="da-DK" sz="1400" b="0"/>
              <a:t>Selected courses</a:t>
            </a:r>
          </a:p>
          <a:p>
            <a:r>
              <a:rPr lang="en-US" altLang="da-DK" sz="1400" b="0"/>
              <a:t>Course comparison</a:t>
            </a:r>
          </a:p>
          <a:p>
            <a:r>
              <a:rPr lang="en-US" altLang="da-DK" sz="1400" b="0"/>
              <a:t>Historical comparison</a:t>
            </a:r>
          </a:p>
          <a:p>
            <a:r>
              <a:rPr lang="en-US" altLang="da-DK" sz="1400" b="0"/>
              <a:t>Graphical statistics</a:t>
            </a:r>
          </a:p>
          <a:p>
            <a:r>
              <a:rPr lang="en-US" altLang="da-DK" sz="1400" b="0"/>
              <a:t>Exam marks distrib.</a:t>
            </a:r>
          </a:p>
        </p:txBody>
      </p:sp>
      <p:sp>
        <p:nvSpPr>
          <p:cNvPr id="200763" name="Text Box 59"/>
          <p:cNvSpPr txBox="1">
            <a:spLocks noChangeArrowheads="1"/>
          </p:cNvSpPr>
          <p:nvPr/>
        </p:nvSpPr>
        <p:spPr bwMode="auto">
          <a:xfrm>
            <a:off x="2374900" y="733425"/>
            <a:ext cx="1560513" cy="13874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Person</a:t>
            </a:r>
            <a:endParaRPr lang="en-US" altLang="da-DK" sz="1400" b="0"/>
          </a:p>
          <a:p>
            <a:r>
              <a:rPr lang="en-US" altLang="da-DK" sz="1400" b="0"/>
              <a:t>Name</a:t>
            </a:r>
          </a:p>
          <a:p>
            <a:r>
              <a:rPr lang="en-US" altLang="da-DK" sz="1400" b="0"/>
              <a:t>Study line</a:t>
            </a:r>
          </a:p>
          <a:p>
            <a:r>
              <a:rPr lang="en-US" altLang="da-DK" sz="1400" b="0"/>
              <a:t>Courses followed</a:t>
            </a:r>
          </a:p>
          <a:p>
            <a:r>
              <a:rPr lang="en-US" altLang="da-DK" sz="1400" b="0"/>
              <a:t>Rating status</a:t>
            </a:r>
          </a:p>
          <a:p>
            <a:r>
              <a:rPr lang="en-US" altLang="da-DK" sz="1400" b="0"/>
              <a:t>Courses taught</a:t>
            </a:r>
          </a:p>
        </p:txBody>
      </p:sp>
      <p:sp>
        <p:nvSpPr>
          <p:cNvPr id="200764" name="Text Box 60"/>
          <p:cNvSpPr txBox="1">
            <a:spLocks noChangeArrowheads="1"/>
          </p:cNvSpPr>
          <p:nvPr/>
        </p:nvSpPr>
        <p:spPr bwMode="auto">
          <a:xfrm>
            <a:off x="4222750" y="2568575"/>
            <a:ext cx="1874838" cy="13874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Teacher summary</a:t>
            </a:r>
            <a:endParaRPr lang="en-US" altLang="da-DK" sz="1400" b="0"/>
          </a:p>
          <a:p>
            <a:r>
              <a:rPr lang="en-US" altLang="da-DK" sz="1400" b="0"/>
              <a:t>Total of ratings</a:t>
            </a:r>
          </a:p>
          <a:p>
            <a:r>
              <a:rPr lang="en-US" altLang="da-DK" sz="1400" b="0"/>
              <a:t>(by course)</a:t>
            </a:r>
          </a:p>
          <a:p>
            <a:r>
              <a:rPr lang="en-US" altLang="da-DK" sz="1400" b="0"/>
              <a:t>Comment distribution</a:t>
            </a:r>
          </a:p>
          <a:p>
            <a:r>
              <a:rPr lang="en-US" altLang="da-DK" sz="1400" b="0"/>
              <a:t>All comments</a:t>
            </a:r>
          </a:p>
          <a:p>
            <a:r>
              <a:rPr lang="en-US" altLang="da-DK" sz="1400" b="0"/>
              <a:t>(by course)</a:t>
            </a:r>
          </a:p>
        </p:txBody>
      </p:sp>
      <p:sp>
        <p:nvSpPr>
          <p:cNvPr id="200765" name="Text Box 61"/>
          <p:cNvSpPr txBox="1">
            <a:spLocks noChangeArrowheads="1"/>
          </p:cNvSpPr>
          <p:nvPr/>
        </p:nvSpPr>
        <p:spPr bwMode="auto">
          <a:xfrm>
            <a:off x="6308725" y="2568575"/>
            <a:ext cx="1895475" cy="1174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Teacher overview</a:t>
            </a:r>
            <a:endParaRPr lang="en-US" altLang="da-DK" sz="1400" b="0"/>
          </a:p>
          <a:p>
            <a:r>
              <a:rPr lang="en-US" altLang="da-DK" sz="1400" b="0"/>
              <a:t>Selected teachers</a:t>
            </a:r>
          </a:p>
          <a:p>
            <a:r>
              <a:rPr lang="en-US" altLang="da-DK" sz="1400" b="0"/>
              <a:t>Teacher comparison</a:t>
            </a:r>
          </a:p>
          <a:p>
            <a:r>
              <a:rPr lang="en-US" altLang="da-DK" sz="1400" b="0"/>
              <a:t>Historical comparison</a:t>
            </a:r>
          </a:p>
          <a:p>
            <a:r>
              <a:rPr lang="en-US" altLang="da-DK" sz="1400" b="0"/>
              <a:t>Graphical statistics</a:t>
            </a:r>
          </a:p>
        </p:txBody>
      </p:sp>
      <p:sp>
        <p:nvSpPr>
          <p:cNvPr id="200766" name="Text Box 62"/>
          <p:cNvSpPr txBox="1">
            <a:spLocks noChangeArrowheads="1"/>
          </p:cNvSpPr>
          <p:nvPr/>
        </p:nvSpPr>
        <p:spPr bwMode="auto">
          <a:xfrm>
            <a:off x="528638" y="733425"/>
            <a:ext cx="1579562" cy="1174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Course rating</a:t>
            </a:r>
            <a:endParaRPr lang="en-US" altLang="da-DK" sz="1400" b="0"/>
          </a:p>
          <a:p>
            <a:r>
              <a:rPr lang="en-US" altLang="da-DK" sz="1400" b="0"/>
              <a:t>(by one student)</a:t>
            </a:r>
          </a:p>
          <a:p>
            <a:r>
              <a:rPr lang="en-US" altLang="da-DK" sz="1400" b="0"/>
              <a:t>Numerical ratings</a:t>
            </a:r>
          </a:p>
          <a:p>
            <a:r>
              <a:rPr lang="en-US" altLang="da-DK" sz="1400" b="0"/>
              <a:t>Remarks</a:t>
            </a:r>
          </a:p>
          <a:p>
            <a:r>
              <a:rPr lang="en-US" altLang="da-DK" sz="1400" b="0"/>
              <a:t>Anonymous</a:t>
            </a:r>
          </a:p>
        </p:txBody>
      </p:sp>
      <p:sp>
        <p:nvSpPr>
          <p:cNvPr id="200767" name="Text Box 63"/>
          <p:cNvSpPr txBox="1">
            <a:spLocks noChangeArrowheads="1"/>
          </p:cNvSpPr>
          <p:nvPr/>
        </p:nvSpPr>
        <p:spPr bwMode="auto">
          <a:xfrm>
            <a:off x="528638" y="2200275"/>
            <a:ext cx="1579562" cy="11747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Teacher rating</a:t>
            </a:r>
            <a:endParaRPr lang="en-US" altLang="da-DK" sz="1400" b="0"/>
          </a:p>
          <a:p>
            <a:r>
              <a:rPr lang="en-US" altLang="da-DK" sz="1400" b="0"/>
              <a:t>(by one student)</a:t>
            </a:r>
          </a:p>
          <a:p>
            <a:r>
              <a:rPr lang="en-US" altLang="da-DK" sz="1400" b="0"/>
              <a:t>No comments</a:t>
            </a:r>
          </a:p>
          <a:p>
            <a:r>
              <a:rPr lang="en-US" altLang="da-DK" sz="1400" b="0"/>
              <a:t>Numerical ratings</a:t>
            </a:r>
          </a:p>
          <a:p>
            <a:r>
              <a:rPr lang="en-US" altLang="da-DK" sz="1400" b="0"/>
              <a:t>Remarks</a:t>
            </a:r>
          </a:p>
        </p:txBody>
      </p:sp>
      <p:sp>
        <p:nvSpPr>
          <p:cNvPr id="200768" name="Text Box 64"/>
          <p:cNvSpPr txBox="1">
            <a:spLocks noChangeArrowheads="1"/>
          </p:cNvSpPr>
          <p:nvPr/>
        </p:nvSpPr>
        <p:spPr bwMode="auto">
          <a:xfrm>
            <a:off x="2387600" y="3365500"/>
            <a:ext cx="1547813" cy="7493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Monitor window</a:t>
            </a:r>
            <a:endParaRPr lang="en-US" altLang="da-DK" sz="1400" b="0"/>
          </a:p>
          <a:p>
            <a:r>
              <a:rPr lang="en-US" altLang="da-DK" sz="1400" b="0"/>
              <a:t>Action list</a:t>
            </a:r>
          </a:p>
          <a:p>
            <a:r>
              <a:rPr lang="en-US" altLang="da-DK" sz="1400" b="0"/>
              <a:t>Reply statistics</a:t>
            </a:r>
          </a:p>
        </p:txBody>
      </p:sp>
      <p:sp>
        <p:nvSpPr>
          <p:cNvPr id="200769" name="Text Box 65"/>
          <p:cNvSpPr txBox="1">
            <a:spLocks noChangeArrowheads="1"/>
          </p:cNvSpPr>
          <p:nvPr/>
        </p:nvSpPr>
        <p:spPr bwMode="auto">
          <a:xfrm>
            <a:off x="533400" y="3794125"/>
            <a:ext cx="1184275" cy="3238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 sz="1400"/>
              <a:t>Teacher list</a:t>
            </a:r>
            <a:endParaRPr lang="en-US" altLang="da-DK" sz="1400" b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63" name="Text Box 11"/>
          <p:cNvSpPr txBox="1">
            <a:spLocks noChangeArrowheads="1"/>
          </p:cNvSpPr>
          <p:nvPr/>
        </p:nvSpPr>
        <p:spPr bwMode="auto">
          <a:xfrm rot="-5400000">
            <a:off x="4706144" y="-799306"/>
            <a:ext cx="1739900" cy="49545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pPr>
              <a:lnSpc>
                <a:spcPct val="200000"/>
              </a:lnSpc>
            </a:pPr>
            <a:r>
              <a:rPr lang="da-DK" altLang="da-DK" sz="1600" b="0" noProof="1"/>
              <a:t>Course rating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Teacher rating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Person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Course list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Teacher list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Course summary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Teacher summary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Course overview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Teacher overview</a:t>
            </a:r>
          </a:p>
          <a:p>
            <a:pPr>
              <a:lnSpc>
                <a:spcPct val="200000"/>
              </a:lnSpc>
            </a:pPr>
            <a:r>
              <a:rPr lang="da-DK" altLang="da-DK" sz="1600" b="0" noProof="1"/>
              <a:t>Monitor window</a:t>
            </a:r>
          </a:p>
        </p:txBody>
      </p:sp>
      <p:sp>
        <p:nvSpPr>
          <p:cNvPr id="202764" name="Text Box 12"/>
          <p:cNvSpPr txBox="1">
            <a:spLocks noChangeArrowheads="1"/>
          </p:cNvSpPr>
          <p:nvPr/>
        </p:nvSpPr>
        <p:spPr bwMode="auto">
          <a:xfrm>
            <a:off x="533400" y="2547938"/>
            <a:ext cx="2565400" cy="39766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 anchor="ctr">
            <a:spAutoFit/>
          </a:bodyPr>
          <a:lstStyle>
            <a:lvl1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Student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T2	Enroll</a:t>
            </a:r>
          </a:p>
          <a:p>
            <a:r>
              <a:rPr lang="da-DK" altLang="da-DK" sz="1600" b="0" noProof="1">
                <a:latin typeface="Arial" charset="0"/>
              </a:rPr>
              <a:t>T3	Early rating</a:t>
            </a:r>
          </a:p>
          <a:p>
            <a:r>
              <a:rPr lang="da-DK" altLang="da-DK" sz="1600" b="0" noProof="1">
                <a:latin typeface="Arial" charset="0"/>
              </a:rPr>
              <a:t>T5	Late rating</a:t>
            </a:r>
          </a:p>
          <a:p>
            <a:r>
              <a:rPr lang="da-DK" altLang="da-DK" sz="1600" b="0" noProof="1">
                <a:latin typeface="Arial" charset="0"/>
              </a:rPr>
              <a:t>T7	Use results</a:t>
            </a:r>
          </a:p>
          <a:p>
            <a:r>
              <a:rPr lang="da-DK" altLang="da-DK" sz="1600" noProof="1">
                <a:latin typeface="Arial" charset="0"/>
              </a:rPr>
              <a:t>Teacher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T4	Share teaching</a:t>
            </a:r>
          </a:p>
          <a:p>
            <a:r>
              <a:rPr lang="da-DK" altLang="da-DK" sz="1600" b="0" noProof="1">
                <a:latin typeface="Arial" charset="0"/>
              </a:rPr>
              <a:t>T6	Review ratings</a:t>
            </a:r>
          </a:p>
          <a:p>
            <a:r>
              <a:rPr lang="da-DK" altLang="da-DK" sz="1600" b="0" noProof="1">
                <a:latin typeface="Arial" charset="0"/>
              </a:rPr>
              <a:t>T7	Use results</a:t>
            </a:r>
          </a:p>
          <a:p>
            <a:r>
              <a:rPr lang="da-DK" altLang="da-DK" sz="1600" noProof="1">
                <a:latin typeface="Arial" charset="0"/>
              </a:rPr>
              <a:t>Management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T1	Planning</a:t>
            </a:r>
          </a:p>
          <a:p>
            <a:r>
              <a:rPr lang="da-DK" altLang="da-DK" sz="1600" b="0" noProof="1">
                <a:latin typeface="Arial" charset="0"/>
              </a:rPr>
              <a:t>T7	Use results</a:t>
            </a:r>
          </a:p>
          <a:p>
            <a:r>
              <a:rPr lang="da-DK" altLang="da-DK" sz="1600" b="0" noProof="1">
                <a:latin typeface="Arial" charset="0"/>
              </a:rPr>
              <a:t>T8	Monitoring</a:t>
            </a:r>
          </a:p>
          <a:p>
            <a:r>
              <a:rPr lang="da-DK" altLang="da-DK" sz="1600" b="0" noProof="1">
                <a:latin typeface="Arial" charset="0"/>
              </a:rPr>
              <a:t>T9	Record marks</a:t>
            </a:r>
          </a:p>
          <a:p>
            <a:r>
              <a:rPr lang="da-DK" altLang="da-DK" sz="1600" noProof="1">
                <a:latin typeface="Arial" charset="0"/>
              </a:rPr>
              <a:t>Public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T7	Use results</a:t>
            </a: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3098800" y="2546350"/>
            <a:ext cx="4954588" cy="39766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 anchor="ctr">
            <a:spAutoFit/>
          </a:bodyPr>
          <a:lstStyle>
            <a:lvl1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 noProof="1">
                <a:latin typeface="Arial" charset="0"/>
              </a:rPr>
              <a:t>			</a:t>
            </a:r>
          </a:p>
          <a:p>
            <a:r>
              <a:rPr lang="da-DK" altLang="da-DK" sz="1600" b="0" noProof="1">
                <a:latin typeface="Arial" charset="0"/>
              </a:rPr>
              <a:t>				x		x		x</a:t>
            </a:r>
          </a:p>
          <a:p>
            <a:r>
              <a:rPr lang="da-DK" altLang="da-DK" sz="1600" b="0" noProof="1">
                <a:latin typeface="Arial" charset="0"/>
              </a:rPr>
              <a:t>	x		x					</a:t>
            </a:r>
          </a:p>
          <a:p>
            <a:r>
              <a:rPr lang="da-DK" altLang="da-DK" sz="1600" b="0" noProof="1">
                <a:latin typeface="Arial" charset="0"/>
              </a:rPr>
              <a:t>	x	x	x					</a:t>
            </a:r>
          </a:p>
          <a:p>
            <a:r>
              <a:rPr lang="da-DK" altLang="da-DK" sz="1600" b="0" noProof="1">
                <a:latin typeface="Arial" charset="0"/>
              </a:rPr>
              <a:t>				x		x		x</a:t>
            </a:r>
          </a:p>
          <a:p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		x			x</a:t>
            </a:r>
          </a:p>
          <a:p>
            <a:r>
              <a:rPr lang="da-DK" altLang="da-DK" sz="1600" b="0" noProof="1">
                <a:latin typeface="Arial" charset="0"/>
              </a:rPr>
              <a:t>			x			x	x</a:t>
            </a:r>
          </a:p>
          <a:p>
            <a:r>
              <a:rPr lang="da-DK" altLang="da-DK" sz="1600" b="0" noProof="1">
                <a:latin typeface="Arial" charset="0"/>
              </a:rPr>
              <a:t>				x		x	x	x	x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 noProof="1">
                <a:latin typeface="Arial" charset="0"/>
              </a:rPr>
              <a:t>				x	x	x	x	x	x</a:t>
            </a:r>
          </a:p>
          <a:p>
            <a:r>
              <a:rPr lang="da-DK" altLang="da-DK" sz="1600" b="0" noProof="1">
                <a:latin typeface="Arial" charset="0"/>
              </a:rPr>
              <a:t>				x	x	x	x	x	x	</a:t>
            </a:r>
          </a:p>
          <a:p>
            <a:r>
              <a:rPr lang="da-DK" altLang="da-DK" sz="1600" b="0" noProof="1">
                <a:latin typeface="Arial" charset="0"/>
              </a:rPr>
              <a:t>										x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 noProof="1">
                <a:latin typeface="Arial" charset="0"/>
              </a:rPr>
              <a:t>	</a:t>
            </a:r>
          </a:p>
          <a:p>
            <a:r>
              <a:rPr lang="da-DK" altLang="da-DK" sz="1600" b="0" noProof="1">
                <a:latin typeface="Arial" charset="0"/>
              </a:rPr>
              <a:t>				x		x		x</a:t>
            </a:r>
          </a:p>
        </p:txBody>
      </p:sp>
      <p:sp>
        <p:nvSpPr>
          <p:cNvPr id="202766" name="Line 14"/>
          <p:cNvSpPr>
            <a:spLocks noChangeShapeType="1"/>
          </p:cNvSpPr>
          <p:nvPr/>
        </p:nvSpPr>
        <p:spPr bwMode="auto">
          <a:xfrm>
            <a:off x="3695700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67" name="Line 15"/>
          <p:cNvSpPr>
            <a:spLocks noChangeShapeType="1"/>
          </p:cNvSpPr>
          <p:nvPr/>
        </p:nvSpPr>
        <p:spPr bwMode="auto">
          <a:xfrm>
            <a:off x="4183063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68" name="Line 16"/>
          <p:cNvSpPr>
            <a:spLocks noChangeShapeType="1"/>
          </p:cNvSpPr>
          <p:nvPr/>
        </p:nvSpPr>
        <p:spPr bwMode="auto">
          <a:xfrm>
            <a:off x="4670425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69" name="Line 17"/>
          <p:cNvSpPr>
            <a:spLocks noChangeShapeType="1"/>
          </p:cNvSpPr>
          <p:nvPr/>
        </p:nvSpPr>
        <p:spPr bwMode="auto">
          <a:xfrm>
            <a:off x="5159375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70" name="Line 18"/>
          <p:cNvSpPr>
            <a:spLocks noChangeShapeType="1"/>
          </p:cNvSpPr>
          <p:nvPr/>
        </p:nvSpPr>
        <p:spPr bwMode="auto">
          <a:xfrm>
            <a:off x="5646738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71" name="Line 19"/>
          <p:cNvSpPr>
            <a:spLocks noChangeShapeType="1"/>
          </p:cNvSpPr>
          <p:nvPr/>
        </p:nvSpPr>
        <p:spPr bwMode="auto">
          <a:xfrm>
            <a:off x="6135688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72" name="Line 20"/>
          <p:cNvSpPr>
            <a:spLocks noChangeShapeType="1"/>
          </p:cNvSpPr>
          <p:nvPr/>
        </p:nvSpPr>
        <p:spPr bwMode="auto">
          <a:xfrm>
            <a:off x="6623050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73" name="Line 21"/>
          <p:cNvSpPr>
            <a:spLocks noChangeShapeType="1"/>
          </p:cNvSpPr>
          <p:nvPr/>
        </p:nvSpPr>
        <p:spPr bwMode="auto">
          <a:xfrm>
            <a:off x="7112000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74" name="Text Box 22"/>
          <p:cNvSpPr txBox="1">
            <a:spLocks noChangeArrowheads="1"/>
          </p:cNvSpPr>
          <p:nvPr/>
        </p:nvSpPr>
        <p:spPr bwMode="auto">
          <a:xfrm>
            <a:off x="533400" y="868363"/>
            <a:ext cx="240982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Virtual windows used</a:t>
            </a:r>
          </a:p>
        </p:txBody>
      </p:sp>
      <p:grpSp>
        <p:nvGrpSpPr>
          <p:cNvPr id="202781" name="Group 29"/>
          <p:cNvGrpSpPr>
            <a:grpSpLocks/>
          </p:cNvGrpSpPr>
          <p:nvPr/>
        </p:nvGrpSpPr>
        <p:grpSpPr bwMode="auto">
          <a:xfrm>
            <a:off x="533400" y="3784600"/>
            <a:ext cx="7519988" cy="2197100"/>
            <a:chOff x="336" y="1992"/>
            <a:chExt cx="4429" cy="1384"/>
          </a:xfrm>
        </p:grpSpPr>
        <p:sp>
          <p:nvSpPr>
            <p:cNvPr id="202775" name="Line 23"/>
            <p:cNvSpPr>
              <a:spLocks noChangeShapeType="1"/>
            </p:cNvSpPr>
            <p:nvPr/>
          </p:nvSpPr>
          <p:spPr bwMode="auto">
            <a:xfrm>
              <a:off x="336" y="2608"/>
              <a:ext cx="4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02776" name="Line 24"/>
            <p:cNvSpPr>
              <a:spLocks noChangeShapeType="1"/>
            </p:cNvSpPr>
            <p:nvPr/>
          </p:nvSpPr>
          <p:spPr bwMode="auto">
            <a:xfrm>
              <a:off x="336" y="3376"/>
              <a:ext cx="4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202777" name="Line 25"/>
            <p:cNvSpPr>
              <a:spLocks noChangeShapeType="1"/>
            </p:cNvSpPr>
            <p:nvPr/>
          </p:nvSpPr>
          <p:spPr bwMode="auto">
            <a:xfrm>
              <a:off x="336" y="1992"/>
              <a:ext cx="442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202782" name="Line 30"/>
          <p:cNvSpPr>
            <a:spLocks noChangeShapeType="1"/>
          </p:cNvSpPr>
          <p:nvPr/>
        </p:nvSpPr>
        <p:spPr bwMode="auto">
          <a:xfrm>
            <a:off x="7594600" y="854075"/>
            <a:ext cx="0" cy="5670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02783" name="Text Box 31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 b="0">
                <a:latin typeface="Arial" charset="0"/>
              </a:rPr>
              <a:t>(Fig 10.4A  Cont.)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050"/>
          <p:cNvSpPr txBox="1">
            <a:spLocks noChangeArrowheads="1"/>
          </p:cNvSpPr>
          <p:nvPr/>
        </p:nvSpPr>
        <p:spPr bwMode="auto">
          <a:xfrm>
            <a:off x="449263" y="76200"/>
            <a:ext cx="68532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Fig 10.4B  Virtual window, Course rating</a:t>
            </a:r>
          </a:p>
        </p:txBody>
      </p:sp>
      <p:pic>
        <p:nvPicPr>
          <p:cNvPr id="214022" name="Picture 20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46100"/>
            <a:ext cx="6991350" cy="600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4023" name="AutoShape 2055"/>
          <p:cNvSpPr>
            <a:spLocks/>
          </p:cNvSpPr>
          <p:nvPr/>
        </p:nvSpPr>
        <p:spPr bwMode="auto">
          <a:xfrm>
            <a:off x="6934200" y="1092200"/>
            <a:ext cx="241300" cy="2540000"/>
          </a:xfrm>
          <a:prstGeom prst="rightBrace">
            <a:avLst>
              <a:gd name="adj1" fmla="val 66472"/>
              <a:gd name="adj2" fmla="val 505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214024" name="Text Box 2056"/>
          <p:cNvSpPr txBox="1">
            <a:spLocks noChangeArrowheads="1"/>
          </p:cNvSpPr>
          <p:nvPr/>
        </p:nvSpPr>
        <p:spPr bwMode="auto">
          <a:xfrm>
            <a:off x="7183438" y="2092325"/>
            <a:ext cx="1004887" cy="58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/>
          <a:p>
            <a:r>
              <a:rPr lang="da-DK" altLang="da-DK" sz="1200" noProof="1"/>
              <a:t>Only present</a:t>
            </a:r>
          </a:p>
          <a:p>
            <a:r>
              <a:rPr lang="da-DK" altLang="da-DK" sz="1200" noProof="1"/>
              <a:t>during</a:t>
            </a:r>
          </a:p>
          <a:p>
            <a:r>
              <a:rPr lang="da-DK" altLang="da-DK" sz="1200" noProof="1"/>
              <a:t>Late Rating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1826</TotalTime>
  <Words>742</Words>
  <Application>Microsoft Office PowerPoint</Application>
  <PresentationFormat>On-screen Show (4:3)</PresentationFormat>
  <Paragraphs>370</Paragraphs>
  <Slides>20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Times New Roman</vt:lpstr>
      <vt:lpstr>Arial</vt:lpstr>
      <vt:lpstr>Blank Presentation</vt:lpstr>
      <vt:lpstr>Bitmapbillede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Soren Lauesen</dc:creator>
  <cp:lastModifiedBy>Søren Lauesen</cp:lastModifiedBy>
  <cp:revision>47</cp:revision>
  <cp:lastPrinted>2003-09-07T14:40:09Z</cp:lastPrinted>
  <dcterms:created xsi:type="dcterms:W3CDTF">2003-09-04T17:59:39Z</dcterms:created>
  <dcterms:modified xsi:type="dcterms:W3CDTF">2016-01-10T14:24:54Z</dcterms:modified>
</cp:coreProperties>
</file>