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0" r:id="rId2"/>
    <p:sldId id="257" r:id="rId3"/>
    <p:sldId id="269" r:id="rId4"/>
    <p:sldId id="259" r:id="rId5"/>
    <p:sldId id="260" r:id="rId6"/>
    <p:sldId id="265" r:id="rId7"/>
    <p:sldId id="267" r:id="rId8"/>
    <p:sldId id="266" r:id="rId9"/>
    <p:sldId id="263" r:id="rId10"/>
  </p:sldIdLst>
  <p:sldSz cx="9144000" cy="6858000" type="screen4x3"/>
  <p:notesSz cx="6729413" cy="98679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FF9900"/>
    <a:srgbClr val="0000FF"/>
    <a:srgbClr val="FFFF00"/>
    <a:srgbClr val="969696"/>
    <a:srgbClr val="DDDDDD"/>
    <a:srgbClr val="4D4D4D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3" autoAdjust="0"/>
    <p:restoredTop sz="94660"/>
  </p:normalViewPr>
  <p:slideViewPr>
    <p:cSldViewPr snapToGrid="0" snapToObjects="1" showGuides="1">
      <p:cViewPr>
        <p:scale>
          <a:sx n="75" d="100"/>
          <a:sy n="75" d="100"/>
        </p:scale>
        <p:origin x="-918" y="-486"/>
      </p:cViewPr>
      <p:guideLst>
        <p:guide orient="horz" pos="402"/>
        <p:guide pos="568"/>
        <p:guide pos="2096"/>
        <p:guide pos="39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0" d="100"/>
          <a:sy n="50" d="100"/>
        </p:scale>
        <p:origin x="-1842" y="-72"/>
      </p:cViewPr>
      <p:guideLst>
        <p:guide orient="horz" pos="3108"/>
        <p:guide pos="2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731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t" anchorCtr="0" compatLnSpc="1">
            <a:prstTxWarp prst="textNoShape">
              <a:avLst/>
            </a:prstTxWarp>
            <a:spAutoFit/>
          </a:bodyPr>
          <a:lstStyle>
            <a:lvl1pPr algn="l"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886450" y="0"/>
            <a:ext cx="842963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t" anchorCtr="0" compatLnSpc="1">
            <a:prstTxWarp prst="textNoShape">
              <a:avLst/>
            </a:prstTxWarp>
            <a:spAutoFit/>
          </a:bodyPr>
          <a:lstStyle>
            <a:lvl1pPr algn="r"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12313"/>
            <a:ext cx="60642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b" anchorCtr="0" compatLnSpc="1">
            <a:prstTxWarp prst="textNoShape">
              <a:avLst/>
            </a:prstTxWarp>
            <a:spAutoFit/>
          </a:bodyPr>
          <a:lstStyle>
            <a:lvl1pPr algn="l"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470650" y="9612313"/>
            <a:ext cx="258763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b" anchorCtr="0" compatLnSpc="1">
            <a:prstTxWarp prst="textNoShape">
              <a:avLst/>
            </a:prstTxWarp>
            <a:spAutoFit/>
          </a:bodyPr>
          <a:lstStyle>
            <a:lvl1pPr algn="r" defTabSz="906463">
              <a:defRPr sz="1200"/>
            </a:lvl1pPr>
          </a:lstStyle>
          <a:p>
            <a:fld id="{2EF3343B-7BAD-4FCB-B346-8D150F11C740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9757556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>
            <a:lvl1pPr algn="l" defTabSz="906463">
              <a:defRPr sz="1200" b="0" noProof="1"/>
            </a:lvl1pPr>
          </a:lstStyle>
          <a:p>
            <a:endParaRPr lang="da-DK" altLang="da-DK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1588" y="0"/>
            <a:ext cx="29178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 b="0"/>
            </a:lvl1pPr>
          </a:lstStyle>
          <a:p>
            <a:r>
              <a:rPr lang="en-US" altLang="da-DK"/>
              <a:t>Slide </a:t>
            </a:r>
            <a:fld id="{844E6A03-00F8-4E92-AE5E-80505FE0AC56}" type="slidenum">
              <a:rPr lang="en-US" altLang="da-DK"/>
              <a:pPr/>
              <a:t>‹#›</a:t>
            </a:fld>
            <a:endParaRPr lang="en-US" altLang="da-DK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-38100" y="817563"/>
            <a:ext cx="6807200" cy="510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7894638"/>
            <a:ext cx="4932363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782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b" anchorCtr="0" compatLnSpc="1">
            <a:prstTxWarp prst="textNoShape">
              <a:avLst/>
            </a:prstTxWarp>
          </a:bodyPr>
          <a:lstStyle>
            <a:lvl1pPr algn="l" defTabSz="906463">
              <a:defRPr sz="1200" b="0"/>
            </a:lvl1pPr>
          </a:lstStyle>
          <a:p>
            <a:endParaRPr lang="en-US" altLang="da-DK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1588" y="9374188"/>
            <a:ext cx="291782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 b="0"/>
            </a:lvl1pPr>
          </a:lstStyle>
          <a:p>
            <a:fld id="{4D4C83F1-82A1-4FDD-B14B-5E01AABB4383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38443752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C0092895-D0BB-4B1A-9E73-AB2604F83205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CB0E8F-CB72-47BC-916C-B83A8DECC284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1822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7971C02-FF75-4B8A-BE95-79260AF6CA29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2BF5FC-6256-4713-B3A0-3EBE635E8C35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1474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E4F470C7-5219-490E-A7FC-32E2236AE36D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03FA91-8EA2-4DA8-B60E-5E6FD309ECDE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1832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B6F3CE62-7B2D-4AC0-924A-1F59C0DF48DB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A26D59-7891-41F6-A332-A4C098E7E305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146434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33414B8F-5E75-44E5-B616-BE1A08BDF50A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6516FA-5B7A-4A0B-AEE7-3B0B62313F46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1454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da-D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63D0B939-75D5-4CA5-B427-8EF3EE7891BC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BD3EC3-3735-4F8A-B01C-91D200FC2101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1843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09586C0-F3D5-4C0C-8ADE-E7471160DE19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370AB8-984F-45B0-9D27-3155156898E2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1853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BC864F07-11B2-4F99-8A5A-B7B271B046F1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EEFFDF-E6A0-443F-AB97-C8EFB2290D44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1863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9FFB5FB6-6CF5-4370-81DA-C65CFA05C48D}" type="slidenum">
              <a:rPr lang="en-US" altLang="da-DK"/>
              <a:pPr/>
              <a:t>9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0DD85-BCDF-4B1D-9CEB-B815A08C806F}" type="slidenum">
              <a:rPr lang="en-US" altLang="da-DK"/>
              <a:pPr/>
              <a:t>9</a:t>
            </a:fld>
            <a:endParaRPr lang="en-US" altLang="da-DK"/>
          </a:p>
        </p:txBody>
      </p:sp>
      <p:sp>
        <p:nvSpPr>
          <p:cNvPr id="154626" name="Rectangle 1026"/>
          <p:cNvSpPr>
            <a:spLocks noChangeArrowheads="1" noTextEdit="1"/>
          </p:cNvSpPr>
          <p:nvPr>
            <p:ph type="sldImg"/>
          </p:nvPr>
        </p:nvSpPr>
        <p:spPr>
          <a:xfrm>
            <a:off x="1416050" y="833438"/>
            <a:ext cx="4864100" cy="3648075"/>
          </a:xfrm>
          <a:ln/>
        </p:spPr>
      </p:sp>
      <p:sp>
        <p:nvSpPr>
          <p:cNvPr id="15462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 lIns="90735" tIns="45367" rIns="90735" bIns="45367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F785B-CEE5-47BC-8606-2874F6FD8A03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99890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0614D-39CB-4EDA-9137-528A9FE2DF91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235291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20B2B0-FE2D-4398-96D1-AE9EFD9D83F5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429604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77D82-AFD3-4AB3-9590-BC9B29F904C1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066357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0B2DB-5F63-4090-8306-31C2B7146468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724783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06D87-0443-41AA-9C07-08114A89CD08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023512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DA1FA-7D44-4DDF-ABA9-C606AC9D58B7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82746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AFD28-A332-42B1-A8E3-B9B335DA5CDA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771039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F98711-E2F8-4EC8-AC2B-22A72D49ED0C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625998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6D52A-D808-4681-B37F-14CFD0ACB030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74902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59A084-C90B-46EB-B9BF-E55EB10C9AF1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893456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endParaRPr lang="en-US" altLang="da-D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 altLang="da-DK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9FED2BED-7E7E-4E5B-8A55-5ADAEA14953C}" type="slidenum">
              <a:rPr lang="en-US" altLang="da-DK"/>
              <a:pPr/>
              <a:t>‹#›</a:t>
            </a:fld>
            <a:endParaRPr lang="en-US" alt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2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png"/><Relationship Id="rId12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png"/><Relationship Id="rId11" Type="http://schemas.openxmlformats.org/officeDocument/2006/relationships/image" Target="../media/image8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0.png"/><Relationship Id="rId4" Type="http://schemas.openxmlformats.org/officeDocument/2006/relationships/image" Target="../media/image11.png"/><Relationship Id="rId9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1" name="Text Box 3"/>
          <p:cNvSpPr txBox="1">
            <a:spLocks noChangeArrowheads="1"/>
          </p:cNvSpPr>
          <p:nvPr/>
        </p:nvSpPr>
        <p:spPr bwMode="auto">
          <a:xfrm>
            <a:off x="901700" y="1219200"/>
            <a:ext cx="7289800" cy="35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da-DK"/>
              <a:t>Slides for</a:t>
            </a:r>
          </a:p>
          <a:p>
            <a:r>
              <a:rPr lang="en-US" altLang="da-DK" sz="3600"/>
              <a:t>User interface design </a:t>
            </a:r>
          </a:p>
          <a:p>
            <a:r>
              <a:rPr lang="en-US" altLang="da-DK"/>
              <a:t>A software engineering perspective</a:t>
            </a:r>
          </a:p>
          <a:p>
            <a:r>
              <a:rPr lang="en-US" altLang="da-DK"/>
              <a:t>Soren Lauesen</a:t>
            </a:r>
          </a:p>
          <a:p>
            <a:endParaRPr lang="en-US" altLang="da-DK"/>
          </a:p>
          <a:p>
            <a:r>
              <a:rPr lang="en-US" altLang="da-DK" sz="2400"/>
              <a:t>8. Prototypes and defect correction</a:t>
            </a:r>
            <a:endParaRPr lang="da-DK" altLang="da-DK" sz="2400"/>
          </a:p>
          <a:p>
            <a:endParaRPr lang="en-US" altLang="da-DK"/>
          </a:p>
          <a:p>
            <a:r>
              <a:rPr lang="da-DK" altLang="da-DK"/>
              <a:t>October </a:t>
            </a:r>
            <a:r>
              <a:rPr lang="en-US" altLang="da-DK"/>
              <a:t>2008</a:t>
            </a:r>
          </a:p>
          <a:p>
            <a:endParaRPr lang="en-US" altLang="da-DK"/>
          </a:p>
          <a:p>
            <a:r>
              <a:rPr lang="en-US" altLang="da-DK" sz="1400" b="0" noProof="1"/>
              <a:t>© 200</a:t>
            </a:r>
            <a:r>
              <a:rPr lang="da-DK" altLang="da-DK" sz="1400" b="0"/>
              <a:t>5</a:t>
            </a:r>
            <a:r>
              <a:rPr lang="da-DK" altLang="da-DK" sz="1400" b="0" noProof="1"/>
              <a:t>, Pearson Education retains the copyright to the slides, but allows restricted copying for teaching purposes only. It is a condition that the source and copyright notice is preserved on all the material.</a:t>
            </a:r>
            <a:r>
              <a:rPr lang="da-DK" altLang="da-DK" sz="1400" b="0" noProof="1">
                <a:latin typeface="Times New Roman" pitchFamily="18" charset="0"/>
              </a:rPr>
              <a:t> </a:t>
            </a:r>
            <a:endParaRPr lang="da-DK" alt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309" name="Group 2069"/>
          <p:cNvGrpSpPr>
            <a:grpSpLocks/>
          </p:cNvGrpSpPr>
          <p:nvPr/>
        </p:nvGrpSpPr>
        <p:grpSpPr bwMode="auto">
          <a:xfrm>
            <a:off x="533400" y="3875088"/>
            <a:ext cx="5734050" cy="2657475"/>
            <a:chOff x="568" y="2275"/>
            <a:chExt cx="3612" cy="1674"/>
          </a:xfrm>
        </p:grpSpPr>
        <p:pic>
          <p:nvPicPr>
            <p:cNvPr id="140310" name="Picture 207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" y="2275"/>
              <a:ext cx="3612" cy="1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40311" name="Object 2071"/>
            <p:cNvGraphicFramePr>
              <a:graphicFrameLocks noChangeAspect="1"/>
            </p:cNvGraphicFramePr>
            <p:nvPr/>
          </p:nvGraphicFramePr>
          <p:xfrm>
            <a:off x="987" y="2505"/>
            <a:ext cx="3088" cy="12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0318" name="Photo Editor Photo" r:id="rId5" imgW="5706272" imgH="2219635" progId="MSPhotoEd.3">
                    <p:embed/>
                  </p:oleObj>
                </mc:Choice>
                <mc:Fallback>
                  <p:oleObj name="Photo Editor Photo" r:id="rId5" imgW="5706272" imgH="2219635" progId="MSPhotoEd.3">
                    <p:embed/>
                    <p:pic>
                      <p:nvPicPr>
                        <p:cNvPr id="0" name="Object 20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87" y="2505"/>
                          <a:ext cx="3088" cy="12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0296" name="Text Box 2056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600">
                <a:latin typeface="Arial" charset="0"/>
              </a:rPr>
              <a:t>Fig 8.1  Tool-based mockup</a:t>
            </a:r>
          </a:p>
        </p:txBody>
      </p:sp>
      <p:pic>
        <p:nvPicPr>
          <p:cNvPr id="140298" name="Picture 205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618"/>
          <a:stretch>
            <a:fillRect/>
          </a:stretch>
        </p:blipFill>
        <p:spPr bwMode="auto">
          <a:xfrm>
            <a:off x="533400" y="638175"/>
            <a:ext cx="6486525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299" name="Picture 205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25" y="1870075"/>
            <a:ext cx="1781175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300" name="Picture 206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50" y="3676650"/>
            <a:ext cx="1809750" cy="8001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301" name="Picture 206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325" y="5033963"/>
            <a:ext cx="2428875" cy="113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0303" name="Text Box 2063"/>
          <p:cNvSpPr txBox="1">
            <a:spLocks noChangeArrowheads="1"/>
          </p:cNvSpPr>
          <p:nvPr/>
        </p:nvSpPr>
        <p:spPr bwMode="auto">
          <a:xfrm>
            <a:off x="6972300" y="1549400"/>
            <a:ext cx="7413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sz="1400" noProof="1"/>
              <a:t>Menus</a:t>
            </a:r>
          </a:p>
        </p:txBody>
      </p:sp>
      <p:sp>
        <p:nvSpPr>
          <p:cNvPr id="140304" name="Text Box 2064"/>
          <p:cNvSpPr txBox="1">
            <a:spLocks noChangeArrowheads="1"/>
          </p:cNvSpPr>
          <p:nvPr/>
        </p:nvSpPr>
        <p:spPr bwMode="auto">
          <a:xfrm>
            <a:off x="6626225" y="3346450"/>
            <a:ext cx="15192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sz="1400" noProof="1"/>
              <a:t>Drop-down lists</a:t>
            </a:r>
          </a:p>
        </p:txBody>
      </p:sp>
      <p:sp>
        <p:nvSpPr>
          <p:cNvPr id="140305" name="Text Box 2065"/>
          <p:cNvSpPr txBox="1">
            <a:spLocks noChangeArrowheads="1"/>
          </p:cNvSpPr>
          <p:nvPr/>
        </p:nvSpPr>
        <p:spPr bwMode="auto">
          <a:xfrm>
            <a:off x="6638925" y="4729163"/>
            <a:ext cx="14890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sz="1400" noProof="1"/>
              <a:t>Message boxes</a:t>
            </a:r>
          </a:p>
        </p:txBody>
      </p:sp>
      <p:grpSp>
        <p:nvGrpSpPr>
          <p:cNvPr id="140306" name="Group 2066"/>
          <p:cNvGrpSpPr>
            <a:grpSpLocks/>
          </p:cNvGrpSpPr>
          <p:nvPr/>
        </p:nvGrpSpPr>
        <p:grpSpPr bwMode="auto">
          <a:xfrm>
            <a:off x="533400" y="1219200"/>
            <a:ext cx="5314950" cy="2533650"/>
            <a:chOff x="568" y="402"/>
            <a:chExt cx="3348" cy="1596"/>
          </a:xfrm>
        </p:grpSpPr>
        <p:pic>
          <p:nvPicPr>
            <p:cNvPr id="140307" name="Picture 206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" y="402"/>
              <a:ext cx="3348" cy="1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140308" name="Object 2068"/>
            <p:cNvGraphicFramePr>
              <a:graphicFrameLocks noChangeAspect="1"/>
            </p:cNvGraphicFramePr>
            <p:nvPr/>
          </p:nvGraphicFramePr>
          <p:xfrm>
            <a:off x="719" y="1167"/>
            <a:ext cx="3099" cy="7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0319" name="Photo Editor Photo" r:id="rId12" imgW="5714286" imgH="1343212" progId="MSPhotoEd.3">
                    <p:embed/>
                  </p:oleObj>
                </mc:Choice>
                <mc:Fallback>
                  <p:oleObj name="Photo Editor Photo" r:id="rId12" imgW="5714286" imgH="1343212" progId="MSPhotoEd.3">
                    <p:embed/>
                    <p:pic>
                      <p:nvPicPr>
                        <p:cNvPr id="0" name="Object 206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9" y="1167"/>
                          <a:ext cx="3099" cy="7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905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0312" name="AutoShape 2072"/>
          <p:cNvSpPr>
            <a:spLocks noChangeArrowheads="1"/>
          </p:cNvSpPr>
          <p:nvPr/>
        </p:nvSpPr>
        <p:spPr bwMode="auto">
          <a:xfrm>
            <a:off x="6453188" y="371475"/>
            <a:ext cx="1900237" cy="550863"/>
          </a:xfrm>
          <a:prstGeom prst="wedgeRoundRectCallout">
            <a:avLst>
              <a:gd name="adj1" fmla="val -74227"/>
              <a:gd name="adj2" fmla="val 50574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400"/>
              <a:t>Platform surprises: </a:t>
            </a:r>
          </a:p>
          <a:p>
            <a:r>
              <a:rPr lang="da-DK" altLang="da-DK" sz="1400"/>
              <a:t>Only main menus</a:t>
            </a:r>
            <a:endParaRPr lang="en-US" altLang="da-DK" sz="1400"/>
          </a:p>
        </p:txBody>
      </p:sp>
      <p:sp>
        <p:nvSpPr>
          <p:cNvPr id="140313" name="AutoShape 2073"/>
          <p:cNvSpPr>
            <a:spLocks noChangeArrowheads="1"/>
          </p:cNvSpPr>
          <p:nvPr/>
        </p:nvSpPr>
        <p:spPr bwMode="auto">
          <a:xfrm>
            <a:off x="173038" y="2428875"/>
            <a:ext cx="1200150" cy="323850"/>
          </a:xfrm>
          <a:prstGeom prst="wedgeRoundRectCallout">
            <a:avLst>
              <a:gd name="adj1" fmla="val 23079"/>
              <a:gd name="adj2" fmla="val -224509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400"/>
              <a:t>Name part ?</a:t>
            </a:r>
            <a:endParaRPr lang="en-US" altLang="da-DK" sz="1400"/>
          </a:p>
        </p:txBody>
      </p:sp>
      <p:sp>
        <p:nvSpPr>
          <p:cNvPr id="140314" name="AutoShape 2074"/>
          <p:cNvSpPr>
            <a:spLocks noChangeArrowheads="1"/>
          </p:cNvSpPr>
          <p:nvPr/>
        </p:nvSpPr>
        <p:spPr bwMode="auto">
          <a:xfrm>
            <a:off x="4394200" y="1057275"/>
            <a:ext cx="1682750" cy="323850"/>
          </a:xfrm>
          <a:prstGeom prst="wedgeRoundRectCallout">
            <a:avLst>
              <a:gd name="adj1" fmla="val -46694"/>
              <a:gd name="adj2" fmla="val 10086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400"/>
              <a:t>Two </a:t>
            </a:r>
            <a:r>
              <a:rPr lang="da-DK" altLang="da-DK" sz="1400" i="1"/>
              <a:t>Find</a:t>
            </a:r>
            <a:r>
              <a:rPr lang="da-DK" altLang="da-DK" sz="1400"/>
              <a:t> buttons</a:t>
            </a:r>
            <a:endParaRPr lang="en-US" altLang="da-DK" sz="1400"/>
          </a:p>
        </p:txBody>
      </p:sp>
      <p:sp>
        <p:nvSpPr>
          <p:cNvPr id="140316" name="AutoShape 2076"/>
          <p:cNvSpPr>
            <a:spLocks noChangeArrowheads="1"/>
          </p:cNvSpPr>
          <p:nvPr/>
        </p:nvSpPr>
        <p:spPr bwMode="auto">
          <a:xfrm>
            <a:off x="1409700" y="3713163"/>
            <a:ext cx="2544763" cy="322262"/>
          </a:xfrm>
          <a:prstGeom prst="wedgeRoundRectCallout">
            <a:avLst>
              <a:gd name="adj1" fmla="val -45194"/>
              <a:gd name="adj2" fmla="val 14014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400"/>
              <a:t>Earlier: Free from + Free to</a:t>
            </a:r>
            <a:endParaRPr lang="en-US" altLang="da-DK" sz="1400"/>
          </a:p>
        </p:txBody>
      </p:sp>
      <p:sp>
        <p:nvSpPr>
          <p:cNvPr id="140317" name="AutoShape 2077"/>
          <p:cNvSpPr>
            <a:spLocks noChangeArrowheads="1"/>
          </p:cNvSpPr>
          <p:nvPr/>
        </p:nvSpPr>
        <p:spPr bwMode="auto">
          <a:xfrm>
            <a:off x="5521325" y="2649538"/>
            <a:ext cx="1217613" cy="323850"/>
          </a:xfrm>
          <a:prstGeom prst="wedgeRoundRectCallout">
            <a:avLst>
              <a:gd name="adj1" fmla="val -46699"/>
              <a:gd name="adj2" fmla="val 10098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400"/>
              <a:t>State shown</a:t>
            </a:r>
            <a:endParaRPr lang="en-US" altLang="da-DK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312" grpId="0" animBg="1" autoUpdateAnimBg="0"/>
      <p:bldP spid="140313" grpId="0" animBg="1" autoUpdateAnimBg="0"/>
      <p:bldP spid="140314" grpId="0" animBg="1" autoUpdateAnimBg="0"/>
      <p:bldP spid="140316" grpId="0" animBg="1" autoUpdateAnimBg="0"/>
      <p:bldP spid="140317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700" y="638175"/>
            <a:ext cx="3876675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920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913" y="638175"/>
            <a:ext cx="1933575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920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875" y="3397250"/>
            <a:ext cx="2533650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79208" name="Object 8"/>
          <p:cNvGraphicFramePr>
            <a:graphicFrameLocks noChangeAspect="1"/>
          </p:cNvGraphicFramePr>
          <p:nvPr/>
        </p:nvGraphicFramePr>
        <p:xfrm>
          <a:off x="6110288" y="919163"/>
          <a:ext cx="1204912" cy="181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216" name="Photo Editor Photo" r:id="rId7" imgW="1419048" imgH="2142857" progId="MSPhotoEd.3">
                  <p:embed/>
                </p:oleObj>
              </mc:Choice>
              <mc:Fallback>
                <p:oleObj name="Photo Editor Photo" r:id="rId7" imgW="1419048" imgH="2142857" progId="MSPhotoEd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0288" y="919163"/>
                        <a:ext cx="1204912" cy="1817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9211" name="Object 11"/>
          <p:cNvGraphicFramePr>
            <a:graphicFrameLocks noChangeAspect="1"/>
          </p:cNvGraphicFramePr>
          <p:nvPr/>
        </p:nvGraphicFramePr>
        <p:xfrm>
          <a:off x="1138238" y="852488"/>
          <a:ext cx="3340100" cy="331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217" name="Photo Editor Photo" r:id="rId9" imgW="3095238" imgH="3076190" progId="MSPhotoEd.3">
                  <p:embed/>
                </p:oleObj>
              </mc:Choice>
              <mc:Fallback>
                <p:oleObj name="Photo Editor Photo" r:id="rId9" imgW="3095238" imgH="3076190" progId="MSPhotoEd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8238" y="852488"/>
                        <a:ext cx="3340100" cy="3319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9212" name="Text Box 12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600" b="0">
                <a:latin typeface="Arial" charset="0"/>
              </a:rPr>
              <a:t>(Fig 8.1  Cont.)</a:t>
            </a:r>
          </a:p>
        </p:txBody>
      </p:sp>
      <p:sp>
        <p:nvSpPr>
          <p:cNvPr id="179213" name="AutoShape 13"/>
          <p:cNvSpPr>
            <a:spLocks noChangeArrowheads="1"/>
          </p:cNvSpPr>
          <p:nvPr/>
        </p:nvSpPr>
        <p:spPr bwMode="auto">
          <a:xfrm>
            <a:off x="449263" y="3397250"/>
            <a:ext cx="1590675" cy="552450"/>
          </a:xfrm>
          <a:prstGeom prst="wedgeRoundRectCallout">
            <a:avLst>
              <a:gd name="adj1" fmla="val -2495"/>
              <a:gd name="adj2" fmla="val -226722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400"/>
              <a:t>Tabs rather than</a:t>
            </a:r>
          </a:p>
          <a:p>
            <a:r>
              <a:rPr lang="da-DK" altLang="da-DK" sz="1400"/>
              <a:t>one long list</a:t>
            </a:r>
            <a:endParaRPr lang="en-US" altLang="da-DK" sz="1400"/>
          </a:p>
        </p:txBody>
      </p:sp>
      <p:sp>
        <p:nvSpPr>
          <p:cNvPr id="179214" name="AutoShape 14"/>
          <p:cNvSpPr>
            <a:spLocks noChangeArrowheads="1"/>
          </p:cNvSpPr>
          <p:nvPr/>
        </p:nvSpPr>
        <p:spPr bwMode="auto">
          <a:xfrm>
            <a:off x="3833813" y="276225"/>
            <a:ext cx="1887537" cy="323850"/>
          </a:xfrm>
          <a:prstGeom prst="wedgeRoundRectCallout">
            <a:avLst>
              <a:gd name="adj1" fmla="val -22583"/>
              <a:gd name="adj2" fmla="val 21568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400"/>
              <a:t>Buttons, not menus</a:t>
            </a:r>
            <a:endParaRPr lang="en-US" altLang="da-DK" sz="1400"/>
          </a:p>
        </p:txBody>
      </p:sp>
      <p:sp>
        <p:nvSpPr>
          <p:cNvPr id="179215" name="AutoShape 15"/>
          <p:cNvSpPr>
            <a:spLocks noChangeArrowheads="1"/>
          </p:cNvSpPr>
          <p:nvPr/>
        </p:nvSpPr>
        <p:spPr bwMode="auto">
          <a:xfrm>
            <a:off x="4000500" y="1943100"/>
            <a:ext cx="1720850" cy="552450"/>
          </a:xfrm>
          <a:prstGeom prst="wedgeRoundRectCallout">
            <a:avLst>
              <a:gd name="adj1" fmla="val -68634"/>
              <a:gd name="adj2" fmla="val 13505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400"/>
              <a:t>Same window for </a:t>
            </a:r>
          </a:p>
          <a:p>
            <a:r>
              <a:rPr lang="da-DK" altLang="da-DK" sz="1400"/>
              <a:t>create and edit</a:t>
            </a:r>
            <a:endParaRPr lang="en-US" altLang="da-DK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13" grpId="0" animBg="1" autoUpdateAnimBg="0"/>
      <p:bldP spid="179214" grpId="0" animBg="1" autoUpdateAnimBg="0"/>
      <p:bldP spid="179215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2" name="Picture 10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38175"/>
            <a:ext cx="6486525" cy="610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73" name="Picture 103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1282700"/>
            <a:ext cx="5676900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62" name="Picture 10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3984625"/>
            <a:ext cx="5676900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66" name="Text Box 1030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600">
                <a:latin typeface="Arial" charset="0"/>
              </a:rPr>
              <a:t>Fig 8.2A  Real system</a:t>
            </a:r>
          </a:p>
        </p:txBody>
      </p:sp>
      <p:pic>
        <p:nvPicPr>
          <p:cNvPr id="143369" name="Picture 103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1431925"/>
            <a:ext cx="23622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74" name="AutoShape 1038"/>
          <p:cNvSpPr>
            <a:spLocks noChangeArrowheads="1"/>
          </p:cNvSpPr>
          <p:nvPr/>
        </p:nvSpPr>
        <p:spPr bwMode="auto">
          <a:xfrm>
            <a:off x="4733925" y="533400"/>
            <a:ext cx="922338" cy="323850"/>
          </a:xfrm>
          <a:prstGeom prst="wedgeRoundRectCallout">
            <a:avLst>
              <a:gd name="adj1" fmla="val -88"/>
              <a:gd name="adj2" fmla="val 35784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400"/>
              <a:t>One </a:t>
            </a:r>
            <a:r>
              <a:rPr lang="da-DK" altLang="da-DK" sz="1400" i="1"/>
              <a:t>Find</a:t>
            </a:r>
            <a:endParaRPr lang="en-US" altLang="da-DK" sz="1400"/>
          </a:p>
        </p:txBody>
      </p:sp>
      <p:sp>
        <p:nvSpPr>
          <p:cNvPr id="143375" name="AutoShape 1039"/>
          <p:cNvSpPr>
            <a:spLocks noChangeArrowheads="1"/>
          </p:cNvSpPr>
          <p:nvPr/>
        </p:nvSpPr>
        <p:spPr bwMode="auto">
          <a:xfrm>
            <a:off x="5918200" y="2768600"/>
            <a:ext cx="1665288" cy="323850"/>
          </a:xfrm>
          <a:prstGeom prst="wedgeRoundRectCallout">
            <a:avLst>
              <a:gd name="adj1" fmla="val -56481"/>
              <a:gd name="adj2" fmla="val 10686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400"/>
              <a:t>Stays and guests</a:t>
            </a:r>
            <a:endParaRPr lang="en-US" altLang="da-DK" sz="1400"/>
          </a:p>
        </p:txBody>
      </p:sp>
      <p:sp>
        <p:nvSpPr>
          <p:cNvPr id="143376" name="AutoShape 1040"/>
          <p:cNvSpPr>
            <a:spLocks noChangeArrowheads="1"/>
          </p:cNvSpPr>
          <p:nvPr/>
        </p:nvSpPr>
        <p:spPr bwMode="auto">
          <a:xfrm>
            <a:off x="1871663" y="1108075"/>
            <a:ext cx="1146175" cy="323850"/>
          </a:xfrm>
          <a:prstGeom prst="wedgeRoundRectCallout">
            <a:avLst>
              <a:gd name="adj1" fmla="val -47329"/>
              <a:gd name="adj2" fmla="val 15392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400"/>
              <a:t>Live search</a:t>
            </a:r>
            <a:endParaRPr lang="en-US" altLang="da-DK" sz="1400"/>
          </a:p>
        </p:txBody>
      </p:sp>
      <p:grpSp>
        <p:nvGrpSpPr>
          <p:cNvPr id="143379" name="Group 1043"/>
          <p:cNvGrpSpPr>
            <a:grpSpLocks/>
          </p:cNvGrpSpPr>
          <p:nvPr/>
        </p:nvGrpSpPr>
        <p:grpSpPr bwMode="auto">
          <a:xfrm>
            <a:off x="2573338" y="2286000"/>
            <a:ext cx="1027112" cy="323850"/>
            <a:chOff x="1621" y="1440"/>
            <a:chExt cx="647" cy="204"/>
          </a:xfrm>
        </p:grpSpPr>
        <p:sp>
          <p:nvSpPr>
            <p:cNvPr id="143377" name="AutoShape 1041"/>
            <p:cNvSpPr>
              <a:spLocks noChangeArrowheads="1"/>
            </p:cNvSpPr>
            <p:nvPr/>
          </p:nvSpPr>
          <p:spPr bwMode="auto">
            <a:xfrm>
              <a:off x="1621" y="1440"/>
              <a:ext cx="647" cy="204"/>
            </a:xfrm>
            <a:prstGeom prst="wedgeRoundRectCallout">
              <a:avLst>
                <a:gd name="adj1" fmla="val -69009"/>
                <a:gd name="adj2" fmla="val -73528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r>
                <a:rPr lang="da-DK" altLang="da-DK" sz="1400"/>
                <a:t>Two dates</a:t>
              </a:r>
              <a:endParaRPr lang="en-US" altLang="da-DK" sz="1400"/>
            </a:p>
          </p:txBody>
        </p:sp>
        <p:sp>
          <p:nvSpPr>
            <p:cNvPr id="143378" name="AutoShape 1042"/>
            <p:cNvSpPr>
              <a:spLocks noChangeArrowheads="1"/>
            </p:cNvSpPr>
            <p:nvPr/>
          </p:nvSpPr>
          <p:spPr bwMode="auto">
            <a:xfrm>
              <a:off x="1621" y="1440"/>
              <a:ext cx="647" cy="204"/>
            </a:xfrm>
            <a:prstGeom prst="wedgeRoundRectCallout">
              <a:avLst>
                <a:gd name="adj1" fmla="val 39801"/>
                <a:gd name="adj2" fmla="val -89218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r>
                <a:rPr lang="da-DK" altLang="da-DK" sz="1400"/>
                <a:t>Two dates</a:t>
              </a:r>
              <a:endParaRPr lang="en-US" altLang="da-DK" sz="1400"/>
            </a:p>
          </p:txBody>
        </p:sp>
      </p:grpSp>
      <p:sp>
        <p:nvSpPr>
          <p:cNvPr id="143380" name="AutoShape 1044"/>
          <p:cNvSpPr>
            <a:spLocks noChangeArrowheads="1"/>
          </p:cNvSpPr>
          <p:nvPr/>
        </p:nvSpPr>
        <p:spPr bwMode="auto">
          <a:xfrm>
            <a:off x="6394450" y="1962150"/>
            <a:ext cx="1252538" cy="323850"/>
          </a:xfrm>
          <a:prstGeom prst="wedgeRoundRectCallout">
            <a:avLst>
              <a:gd name="adj1" fmla="val -136690"/>
              <a:gd name="adj2" fmla="val 44116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400"/>
              <a:t>Expert users</a:t>
            </a:r>
            <a:endParaRPr lang="en-US" altLang="da-DK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4" grpId="0" animBg="1" autoUpdateAnimBg="0"/>
      <p:bldP spid="143375" grpId="0" animBg="1" autoUpdateAnimBg="0"/>
      <p:bldP spid="143376" grpId="0" animBg="1" autoUpdateAnimBg="0"/>
      <p:bldP spid="143380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338" y="641350"/>
            <a:ext cx="1933575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556000"/>
            <a:ext cx="2533650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38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50875"/>
            <a:ext cx="3876675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4390" name="Text Box 6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600" b="0">
                <a:latin typeface="Arial" charset="0"/>
              </a:rPr>
              <a:t>(Fig 8.2A  Cont.)</a:t>
            </a:r>
          </a:p>
        </p:txBody>
      </p:sp>
      <p:sp>
        <p:nvSpPr>
          <p:cNvPr id="144391" name="AutoShape 7"/>
          <p:cNvSpPr>
            <a:spLocks noChangeArrowheads="1"/>
          </p:cNvSpPr>
          <p:nvPr/>
        </p:nvSpPr>
        <p:spPr bwMode="auto">
          <a:xfrm>
            <a:off x="6677025" y="1498600"/>
            <a:ext cx="2058988" cy="550863"/>
          </a:xfrm>
          <a:prstGeom prst="wedgeRoundRectCallout">
            <a:avLst>
              <a:gd name="adj1" fmla="val -63338"/>
              <a:gd name="adj2" fmla="val -12752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400"/>
              <a:t>Updates immediately,</a:t>
            </a:r>
          </a:p>
          <a:p>
            <a:r>
              <a:rPr lang="da-DK" altLang="da-DK" sz="1400"/>
              <a:t>but no OK is scaring</a:t>
            </a:r>
            <a:endParaRPr lang="en-US" altLang="da-DK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8364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8.2B  Mini-spec for the book function, final version</a:t>
            </a:r>
          </a:p>
        </p:txBody>
      </p:sp>
      <p:graphicFrame>
        <p:nvGraphicFramePr>
          <p:cNvPr id="175109" name="Object 5"/>
          <p:cNvGraphicFramePr>
            <a:graphicFrameLocks noChangeAspect="1"/>
          </p:cNvGraphicFramePr>
          <p:nvPr/>
        </p:nvGraphicFramePr>
        <p:xfrm>
          <a:off x="531813" y="728663"/>
          <a:ext cx="8283575" cy="560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10" name="Document" r:id="rId4" imgW="8281080" imgH="5604120" progId="Word.Document.8">
                  <p:embed/>
                </p:oleObj>
              </mc:Choice>
              <mc:Fallback>
                <p:oleObj name="Document" r:id="rId4" imgW="8281080" imgH="5604120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813" y="728663"/>
                        <a:ext cx="8283575" cy="5605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8364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8.3A  Defects and their cure</a:t>
            </a:r>
          </a:p>
        </p:txBody>
      </p:sp>
      <p:graphicFrame>
        <p:nvGraphicFramePr>
          <p:cNvPr id="177157" name="Object 5"/>
          <p:cNvGraphicFramePr>
            <a:graphicFrameLocks noChangeAspect="1"/>
          </p:cNvGraphicFramePr>
          <p:nvPr/>
        </p:nvGraphicFramePr>
        <p:xfrm>
          <a:off x="538163" y="638175"/>
          <a:ext cx="8067675" cy="621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158" name="Document" r:id="rId4" imgW="8066520" imgH="6216120" progId="Word.Document.8">
                  <p:embed/>
                </p:oleObj>
              </mc:Choice>
              <mc:Fallback>
                <p:oleObj name="Document" r:id="rId4" imgW="8066520" imgH="6216120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163" y="638175"/>
                        <a:ext cx="8067675" cy="6216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8364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8.3B  Number of defects</a:t>
            </a:r>
          </a:p>
        </p:txBody>
      </p:sp>
      <p:sp>
        <p:nvSpPr>
          <p:cNvPr id="176133" name="AutoShape 5"/>
          <p:cNvSpPr>
            <a:spLocks noChangeAspect="1" noChangeArrowheads="1" noTextEdit="1"/>
          </p:cNvSpPr>
          <p:nvPr/>
        </p:nvSpPr>
        <p:spPr bwMode="auto">
          <a:xfrm>
            <a:off x="555625" y="701675"/>
            <a:ext cx="8283575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76135" name="Rectangle 7"/>
          <p:cNvSpPr>
            <a:spLocks noChangeArrowheads="1"/>
          </p:cNvSpPr>
          <p:nvPr/>
        </p:nvSpPr>
        <p:spPr bwMode="auto">
          <a:xfrm>
            <a:off x="609600" y="701675"/>
            <a:ext cx="698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>
                <a:solidFill>
                  <a:srgbClr val="000000"/>
                </a:solidFill>
              </a:rPr>
              <a:t>Status</a:t>
            </a:r>
            <a:endParaRPr lang="da-DK" altLang="da-DK"/>
          </a:p>
        </p:txBody>
      </p:sp>
      <p:sp>
        <p:nvSpPr>
          <p:cNvPr id="176136" name="Rectangle 8"/>
          <p:cNvSpPr>
            <a:spLocks noChangeArrowheads="1"/>
          </p:cNvSpPr>
          <p:nvPr/>
        </p:nvSpPr>
        <p:spPr bwMode="auto">
          <a:xfrm>
            <a:off x="1308100" y="701675"/>
            <a:ext cx="63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37" name="Rectangle 9"/>
          <p:cNvSpPr>
            <a:spLocks noChangeArrowheads="1"/>
          </p:cNvSpPr>
          <p:nvPr/>
        </p:nvSpPr>
        <p:spPr bwMode="auto">
          <a:xfrm>
            <a:off x="1754188" y="701675"/>
            <a:ext cx="20066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>
                <a:solidFill>
                  <a:srgbClr val="000000"/>
                </a:solidFill>
              </a:rPr>
              <a:t>Number of defects</a:t>
            </a:r>
            <a:endParaRPr lang="da-DK" altLang="da-DK"/>
          </a:p>
        </p:txBody>
      </p:sp>
      <p:sp>
        <p:nvSpPr>
          <p:cNvPr id="176138" name="Rectangle 10"/>
          <p:cNvSpPr>
            <a:spLocks noChangeArrowheads="1"/>
          </p:cNvSpPr>
          <p:nvPr/>
        </p:nvSpPr>
        <p:spPr bwMode="auto">
          <a:xfrm>
            <a:off x="3762375" y="701675"/>
            <a:ext cx="63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39" name="Rectangle 11"/>
          <p:cNvSpPr>
            <a:spLocks noChangeArrowheads="1"/>
          </p:cNvSpPr>
          <p:nvPr/>
        </p:nvSpPr>
        <p:spPr bwMode="auto">
          <a:xfrm>
            <a:off x="3997325" y="701675"/>
            <a:ext cx="1841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>
                <a:solidFill>
                  <a:srgbClr val="000000"/>
                </a:solidFill>
              </a:rPr>
              <a:t>To deal with now</a:t>
            </a:r>
            <a:endParaRPr lang="da-DK" altLang="da-DK"/>
          </a:p>
        </p:txBody>
      </p:sp>
      <p:sp>
        <p:nvSpPr>
          <p:cNvPr id="176140" name="Rectangle 12"/>
          <p:cNvSpPr>
            <a:spLocks noChangeArrowheads="1"/>
          </p:cNvSpPr>
          <p:nvPr/>
        </p:nvSpPr>
        <p:spPr bwMode="auto">
          <a:xfrm>
            <a:off x="5829300" y="708025"/>
            <a:ext cx="63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41" name="Rectangle 13"/>
          <p:cNvSpPr>
            <a:spLocks noChangeArrowheads="1"/>
          </p:cNvSpPr>
          <p:nvPr/>
        </p:nvSpPr>
        <p:spPr bwMode="auto">
          <a:xfrm>
            <a:off x="604838" y="971550"/>
            <a:ext cx="838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Pending</a:t>
            </a:r>
            <a:endParaRPr lang="da-DK" altLang="da-DK"/>
          </a:p>
        </p:txBody>
      </p:sp>
      <p:sp>
        <p:nvSpPr>
          <p:cNvPr id="176142" name="Rectangle 14"/>
          <p:cNvSpPr>
            <a:spLocks noChangeArrowheads="1"/>
          </p:cNvSpPr>
          <p:nvPr/>
        </p:nvSpPr>
        <p:spPr bwMode="auto">
          <a:xfrm>
            <a:off x="1446213" y="971550"/>
            <a:ext cx="63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43" name="Rectangle 15"/>
          <p:cNvSpPr>
            <a:spLocks noChangeArrowheads="1"/>
          </p:cNvSpPr>
          <p:nvPr/>
        </p:nvSpPr>
        <p:spPr bwMode="auto">
          <a:xfrm>
            <a:off x="3449638" y="971550"/>
            <a:ext cx="127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2</a:t>
            </a:r>
            <a:endParaRPr lang="da-DK" altLang="da-DK"/>
          </a:p>
        </p:txBody>
      </p:sp>
      <p:sp>
        <p:nvSpPr>
          <p:cNvPr id="176144" name="Rectangle 16"/>
          <p:cNvSpPr>
            <a:spLocks noChangeArrowheads="1"/>
          </p:cNvSpPr>
          <p:nvPr/>
        </p:nvSpPr>
        <p:spPr bwMode="auto">
          <a:xfrm>
            <a:off x="3578225" y="971550"/>
            <a:ext cx="63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45" name="Rectangle 17"/>
          <p:cNvSpPr>
            <a:spLocks noChangeArrowheads="1"/>
          </p:cNvSpPr>
          <p:nvPr/>
        </p:nvSpPr>
        <p:spPr bwMode="auto">
          <a:xfrm>
            <a:off x="4619625" y="971550"/>
            <a:ext cx="127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2</a:t>
            </a:r>
            <a:endParaRPr lang="da-DK" altLang="da-DK"/>
          </a:p>
        </p:txBody>
      </p:sp>
      <p:sp>
        <p:nvSpPr>
          <p:cNvPr id="176146" name="Rectangle 18"/>
          <p:cNvSpPr>
            <a:spLocks noChangeArrowheads="1"/>
          </p:cNvSpPr>
          <p:nvPr/>
        </p:nvSpPr>
        <p:spPr bwMode="auto">
          <a:xfrm>
            <a:off x="4748213" y="971550"/>
            <a:ext cx="63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47" name="Rectangle 19"/>
          <p:cNvSpPr>
            <a:spLocks noChangeArrowheads="1"/>
          </p:cNvSpPr>
          <p:nvPr/>
        </p:nvSpPr>
        <p:spPr bwMode="auto">
          <a:xfrm>
            <a:off x="604838" y="1233488"/>
            <a:ext cx="901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Rejected</a:t>
            </a:r>
            <a:endParaRPr lang="da-DK" altLang="da-DK"/>
          </a:p>
        </p:txBody>
      </p:sp>
      <p:sp>
        <p:nvSpPr>
          <p:cNvPr id="176148" name="Rectangle 20"/>
          <p:cNvSpPr>
            <a:spLocks noChangeArrowheads="1"/>
          </p:cNvSpPr>
          <p:nvPr/>
        </p:nvSpPr>
        <p:spPr bwMode="auto">
          <a:xfrm>
            <a:off x="1508125" y="1233488"/>
            <a:ext cx="63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49" name="Rectangle 21"/>
          <p:cNvSpPr>
            <a:spLocks noChangeArrowheads="1"/>
          </p:cNvSpPr>
          <p:nvPr/>
        </p:nvSpPr>
        <p:spPr bwMode="auto">
          <a:xfrm>
            <a:off x="3449638" y="1233488"/>
            <a:ext cx="127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6</a:t>
            </a:r>
            <a:endParaRPr lang="da-DK" altLang="da-DK"/>
          </a:p>
        </p:txBody>
      </p:sp>
      <p:sp>
        <p:nvSpPr>
          <p:cNvPr id="176150" name="Rectangle 22"/>
          <p:cNvSpPr>
            <a:spLocks noChangeArrowheads="1"/>
          </p:cNvSpPr>
          <p:nvPr/>
        </p:nvSpPr>
        <p:spPr bwMode="auto">
          <a:xfrm>
            <a:off x="3578225" y="1233488"/>
            <a:ext cx="63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51" name="Rectangle 23"/>
          <p:cNvSpPr>
            <a:spLocks noChangeArrowheads="1"/>
          </p:cNvSpPr>
          <p:nvPr/>
        </p:nvSpPr>
        <p:spPr bwMode="auto">
          <a:xfrm>
            <a:off x="604838" y="1497013"/>
            <a:ext cx="647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Ignore</a:t>
            </a:r>
            <a:endParaRPr lang="da-DK" altLang="da-DK"/>
          </a:p>
        </p:txBody>
      </p:sp>
      <p:sp>
        <p:nvSpPr>
          <p:cNvPr id="176152" name="Rectangle 24"/>
          <p:cNvSpPr>
            <a:spLocks noChangeArrowheads="1"/>
          </p:cNvSpPr>
          <p:nvPr/>
        </p:nvSpPr>
        <p:spPr bwMode="auto">
          <a:xfrm>
            <a:off x="1254125" y="1497013"/>
            <a:ext cx="63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53" name="Rectangle 25"/>
          <p:cNvSpPr>
            <a:spLocks noChangeArrowheads="1"/>
          </p:cNvSpPr>
          <p:nvPr/>
        </p:nvSpPr>
        <p:spPr bwMode="auto">
          <a:xfrm>
            <a:off x="3449638" y="1497013"/>
            <a:ext cx="127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3</a:t>
            </a:r>
            <a:endParaRPr lang="da-DK" altLang="da-DK"/>
          </a:p>
        </p:txBody>
      </p:sp>
      <p:sp>
        <p:nvSpPr>
          <p:cNvPr id="176154" name="Rectangle 26"/>
          <p:cNvSpPr>
            <a:spLocks noChangeArrowheads="1"/>
          </p:cNvSpPr>
          <p:nvPr/>
        </p:nvSpPr>
        <p:spPr bwMode="auto">
          <a:xfrm>
            <a:off x="3578225" y="1497013"/>
            <a:ext cx="63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55" name="Rectangle 27"/>
          <p:cNvSpPr>
            <a:spLocks noChangeArrowheads="1"/>
          </p:cNvSpPr>
          <p:nvPr/>
        </p:nvSpPr>
        <p:spPr bwMode="auto">
          <a:xfrm>
            <a:off x="604838" y="1760538"/>
            <a:ext cx="825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Training</a:t>
            </a:r>
            <a:endParaRPr lang="da-DK" altLang="da-DK"/>
          </a:p>
        </p:txBody>
      </p:sp>
      <p:sp>
        <p:nvSpPr>
          <p:cNvPr id="176156" name="Rectangle 28"/>
          <p:cNvSpPr>
            <a:spLocks noChangeArrowheads="1"/>
          </p:cNvSpPr>
          <p:nvPr/>
        </p:nvSpPr>
        <p:spPr bwMode="auto">
          <a:xfrm>
            <a:off x="1431925" y="1760538"/>
            <a:ext cx="63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57" name="Rectangle 29"/>
          <p:cNvSpPr>
            <a:spLocks noChangeArrowheads="1"/>
          </p:cNvSpPr>
          <p:nvPr/>
        </p:nvSpPr>
        <p:spPr bwMode="auto">
          <a:xfrm>
            <a:off x="3449638" y="1760538"/>
            <a:ext cx="127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5</a:t>
            </a:r>
            <a:endParaRPr lang="da-DK" altLang="da-DK"/>
          </a:p>
        </p:txBody>
      </p:sp>
      <p:sp>
        <p:nvSpPr>
          <p:cNvPr id="176158" name="Rectangle 30"/>
          <p:cNvSpPr>
            <a:spLocks noChangeArrowheads="1"/>
          </p:cNvSpPr>
          <p:nvPr/>
        </p:nvSpPr>
        <p:spPr bwMode="auto">
          <a:xfrm>
            <a:off x="3578225" y="1760538"/>
            <a:ext cx="63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59" name="Rectangle 31"/>
          <p:cNvSpPr>
            <a:spLocks noChangeArrowheads="1"/>
          </p:cNvSpPr>
          <p:nvPr/>
        </p:nvSpPr>
        <p:spPr bwMode="auto">
          <a:xfrm>
            <a:off x="4619625" y="1760538"/>
            <a:ext cx="127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5</a:t>
            </a:r>
            <a:endParaRPr lang="da-DK" altLang="da-DK"/>
          </a:p>
        </p:txBody>
      </p:sp>
      <p:sp>
        <p:nvSpPr>
          <p:cNvPr id="176160" name="Rectangle 32"/>
          <p:cNvSpPr>
            <a:spLocks noChangeArrowheads="1"/>
          </p:cNvSpPr>
          <p:nvPr/>
        </p:nvSpPr>
        <p:spPr bwMode="auto">
          <a:xfrm>
            <a:off x="4748213" y="1760538"/>
            <a:ext cx="63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61" name="Rectangle 33"/>
          <p:cNvSpPr>
            <a:spLocks noChangeArrowheads="1"/>
          </p:cNvSpPr>
          <p:nvPr/>
        </p:nvSpPr>
        <p:spPr bwMode="auto">
          <a:xfrm>
            <a:off x="604838" y="2024063"/>
            <a:ext cx="5461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Done</a:t>
            </a:r>
            <a:endParaRPr lang="da-DK" altLang="da-DK"/>
          </a:p>
        </p:txBody>
      </p:sp>
      <p:sp>
        <p:nvSpPr>
          <p:cNvPr id="176162" name="Rectangle 34"/>
          <p:cNvSpPr>
            <a:spLocks noChangeArrowheads="1"/>
          </p:cNvSpPr>
          <p:nvPr/>
        </p:nvSpPr>
        <p:spPr bwMode="auto">
          <a:xfrm>
            <a:off x="1154113" y="2024063"/>
            <a:ext cx="63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63" name="Rectangle 35"/>
          <p:cNvSpPr>
            <a:spLocks noChangeArrowheads="1"/>
          </p:cNvSpPr>
          <p:nvPr/>
        </p:nvSpPr>
        <p:spPr bwMode="auto">
          <a:xfrm>
            <a:off x="3322638" y="2024063"/>
            <a:ext cx="254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34</a:t>
            </a:r>
            <a:endParaRPr lang="da-DK" altLang="da-DK"/>
          </a:p>
        </p:txBody>
      </p:sp>
      <p:sp>
        <p:nvSpPr>
          <p:cNvPr id="176164" name="Rectangle 36"/>
          <p:cNvSpPr>
            <a:spLocks noChangeArrowheads="1"/>
          </p:cNvSpPr>
          <p:nvPr/>
        </p:nvSpPr>
        <p:spPr bwMode="auto">
          <a:xfrm>
            <a:off x="3578225" y="2024063"/>
            <a:ext cx="63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65" name="Rectangle 37"/>
          <p:cNvSpPr>
            <a:spLocks noChangeArrowheads="1"/>
          </p:cNvSpPr>
          <p:nvPr/>
        </p:nvSpPr>
        <p:spPr bwMode="auto">
          <a:xfrm>
            <a:off x="604838" y="2286000"/>
            <a:ext cx="10287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Release 1</a:t>
            </a:r>
            <a:endParaRPr lang="da-DK" altLang="da-DK"/>
          </a:p>
        </p:txBody>
      </p:sp>
      <p:sp>
        <p:nvSpPr>
          <p:cNvPr id="176166" name="Rectangle 38"/>
          <p:cNvSpPr>
            <a:spLocks noChangeArrowheads="1"/>
          </p:cNvSpPr>
          <p:nvPr/>
        </p:nvSpPr>
        <p:spPr bwMode="auto">
          <a:xfrm>
            <a:off x="1635125" y="2286000"/>
            <a:ext cx="63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67" name="Rectangle 39"/>
          <p:cNvSpPr>
            <a:spLocks noChangeArrowheads="1"/>
          </p:cNvSpPr>
          <p:nvPr/>
        </p:nvSpPr>
        <p:spPr bwMode="auto">
          <a:xfrm>
            <a:off x="3321050" y="2286000"/>
            <a:ext cx="254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15</a:t>
            </a:r>
            <a:endParaRPr lang="da-DK" altLang="da-DK"/>
          </a:p>
        </p:txBody>
      </p:sp>
      <p:sp>
        <p:nvSpPr>
          <p:cNvPr id="176168" name="Rectangle 40"/>
          <p:cNvSpPr>
            <a:spLocks noChangeArrowheads="1"/>
          </p:cNvSpPr>
          <p:nvPr/>
        </p:nvSpPr>
        <p:spPr bwMode="auto">
          <a:xfrm>
            <a:off x="3578225" y="2286000"/>
            <a:ext cx="63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69" name="Rectangle 41"/>
          <p:cNvSpPr>
            <a:spLocks noChangeArrowheads="1"/>
          </p:cNvSpPr>
          <p:nvPr/>
        </p:nvSpPr>
        <p:spPr bwMode="auto">
          <a:xfrm>
            <a:off x="4494213" y="2286000"/>
            <a:ext cx="254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15</a:t>
            </a:r>
            <a:endParaRPr lang="da-DK" altLang="da-DK"/>
          </a:p>
        </p:txBody>
      </p:sp>
      <p:sp>
        <p:nvSpPr>
          <p:cNvPr id="176170" name="Rectangle 42"/>
          <p:cNvSpPr>
            <a:spLocks noChangeArrowheads="1"/>
          </p:cNvSpPr>
          <p:nvPr/>
        </p:nvSpPr>
        <p:spPr bwMode="auto">
          <a:xfrm>
            <a:off x="4748213" y="2286000"/>
            <a:ext cx="63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71" name="Rectangle 43"/>
          <p:cNvSpPr>
            <a:spLocks noChangeArrowheads="1"/>
          </p:cNvSpPr>
          <p:nvPr/>
        </p:nvSpPr>
        <p:spPr bwMode="auto">
          <a:xfrm>
            <a:off x="604838" y="2549525"/>
            <a:ext cx="10287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Release 2</a:t>
            </a:r>
            <a:endParaRPr lang="da-DK" altLang="da-DK"/>
          </a:p>
        </p:txBody>
      </p:sp>
      <p:sp>
        <p:nvSpPr>
          <p:cNvPr id="176172" name="Rectangle 44"/>
          <p:cNvSpPr>
            <a:spLocks noChangeArrowheads="1"/>
          </p:cNvSpPr>
          <p:nvPr/>
        </p:nvSpPr>
        <p:spPr bwMode="auto">
          <a:xfrm>
            <a:off x="1635125" y="2549525"/>
            <a:ext cx="63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73" name="Rectangle 45"/>
          <p:cNvSpPr>
            <a:spLocks noChangeArrowheads="1"/>
          </p:cNvSpPr>
          <p:nvPr/>
        </p:nvSpPr>
        <p:spPr bwMode="auto">
          <a:xfrm>
            <a:off x="3449638" y="2549525"/>
            <a:ext cx="127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2</a:t>
            </a:r>
            <a:endParaRPr lang="da-DK" altLang="da-DK"/>
          </a:p>
        </p:txBody>
      </p:sp>
      <p:sp>
        <p:nvSpPr>
          <p:cNvPr id="176174" name="Rectangle 46"/>
          <p:cNvSpPr>
            <a:spLocks noChangeArrowheads="1"/>
          </p:cNvSpPr>
          <p:nvPr/>
        </p:nvSpPr>
        <p:spPr bwMode="auto">
          <a:xfrm>
            <a:off x="3578225" y="2549525"/>
            <a:ext cx="63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75" name="Rectangle 47"/>
          <p:cNvSpPr>
            <a:spLocks noChangeArrowheads="1"/>
          </p:cNvSpPr>
          <p:nvPr/>
        </p:nvSpPr>
        <p:spPr bwMode="auto">
          <a:xfrm>
            <a:off x="4748213" y="2549525"/>
            <a:ext cx="63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76" name="Rectangle 48"/>
          <p:cNvSpPr>
            <a:spLocks noChangeArrowheads="1"/>
          </p:cNvSpPr>
          <p:nvPr/>
        </p:nvSpPr>
        <p:spPr bwMode="auto">
          <a:xfrm>
            <a:off x="604838" y="2811463"/>
            <a:ext cx="1066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Duplicates</a:t>
            </a:r>
            <a:endParaRPr lang="da-DK" altLang="da-DK"/>
          </a:p>
        </p:txBody>
      </p:sp>
      <p:sp>
        <p:nvSpPr>
          <p:cNvPr id="176177" name="Rectangle 49"/>
          <p:cNvSpPr>
            <a:spLocks noChangeArrowheads="1"/>
          </p:cNvSpPr>
          <p:nvPr/>
        </p:nvSpPr>
        <p:spPr bwMode="auto">
          <a:xfrm>
            <a:off x="1673225" y="2811463"/>
            <a:ext cx="63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78" name="Rectangle 50"/>
          <p:cNvSpPr>
            <a:spLocks noChangeArrowheads="1"/>
          </p:cNvSpPr>
          <p:nvPr/>
        </p:nvSpPr>
        <p:spPr bwMode="auto">
          <a:xfrm>
            <a:off x="3260725" y="2811463"/>
            <a:ext cx="317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  4</a:t>
            </a:r>
            <a:endParaRPr lang="da-DK" altLang="da-DK"/>
          </a:p>
        </p:txBody>
      </p:sp>
      <p:sp>
        <p:nvSpPr>
          <p:cNvPr id="176179" name="Rectangle 51"/>
          <p:cNvSpPr>
            <a:spLocks noChangeArrowheads="1"/>
          </p:cNvSpPr>
          <p:nvPr/>
        </p:nvSpPr>
        <p:spPr bwMode="auto">
          <a:xfrm>
            <a:off x="3578225" y="2811463"/>
            <a:ext cx="63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80" name="Rectangle 52"/>
          <p:cNvSpPr>
            <a:spLocks noChangeArrowheads="1"/>
          </p:cNvSpPr>
          <p:nvPr/>
        </p:nvSpPr>
        <p:spPr bwMode="auto">
          <a:xfrm>
            <a:off x="555625" y="3041650"/>
            <a:ext cx="4141788" cy="1746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176181" name="Rectangle 53"/>
          <p:cNvSpPr>
            <a:spLocks noChangeArrowheads="1"/>
          </p:cNvSpPr>
          <p:nvPr/>
        </p:nvSpPr>
        <p:spPr bwMode="auto">
          <a:xfrm>
            <a:off x="4748213" y="2811463"/>
            <a:ext cx="63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82" name="Rectangle 54"/>
          <p:cNvSpPr>
            <a:spLocks noChangeArrowheads="1"/>
          </p:cNvSpPr>
          <p:nvPr/>
        </p:nvSpPr>
        <p:spPr bwMode="auto">
          <a:xfrm>
            <a:off x="606425" y="3074988"/>
            <a:ext cx="2044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da-DK" altLang="da-DK" b="0">
                <a:solidFill>
                  <a:srgbClr val="000000"/>
                </a:solidFill>
              </a:rPr>
              <a:t>Total actions to take</a:t>
            </a:r>
            <a:endParaRPr lang="da-DK" altLang="da-DK"/>
          </a:p>
        </p:txBody>
      </p:sp>
      <p:sp>
        <p:nvSpPr>
          <p:cNvPr id="176184" name="Rectangle 56"/>
          <p:cNvSpPr>
            <a:spLocks noChangeArrowheads="1"/>
          </p:cNvSpPr>
          <p:nvPr/>
        </p:nvSpPr>
        <p:spPr bwMode="auto">
          <a:xfrm>
            <a:off x="3321050" y="3074988"/>
            <a:ext cx="254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71</a:t>
            </a:r>
            <a:endParaRPr lang="da-DK" altLang="da-DK"/>
          </a:p>
        </p:txBody>
      </p:sp>
      <p:sp>
        <p:nvSpPr>
          <p:cNvPr id="176185" name="Rectangle 57"/>
          <p:cNvSpPr>
            <a:spLocks noChangeArrowheads="1"/>
          </p:cNvSpPr>
          <p:nvPr/>
        </p:nvSpPr>
        <p:spPr bwMode="auto">
          <a:xfrm>
            <a:off x="3578225" y="3074988"/>
            <a:ext cx="63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86" name="Rectangle 58"/>
          <p:cNvSpPr>
            <a:spLocks noChangeArrowheads="1"/>
          </p:cNvSpPr>
          <p:nvPr/>
        </p:nvSpPr>
        <p:spPr bwMode="auto">
          <a:xfrm>
            <a:off x="4494213" y="3074988"/>
            <a:ext cx="254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22</a:t>
            </a:r>
            <a:endParaRPr lang="da-DK" altLang="da-DK"/>
          </a:p>
        </p:txBody>
      </p:sp>
      <p:sp>
        <p:nvSpPr>
          <p:cNvPr id="176187" name="Rectangle 59"/>
          <p:cNvSpPr>
            <a:spLocks noChangeArrowheads="1"/>
          </p:cNvSpPr>
          <p:nvPr/>
        </p:nvSpPr>
        <p:spPr bwMode="auto">
          <a:xfrm>
            <a:off x="4748213" y="3074988"/>
            <a:ext cx="63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88" name="Rectangle 60"/>
          <p:cNvSpPr>
            <a:spLocks noChangeArrowheads="1"/>
          </p:cNvSpPr>
          <p:nvPr/>
        </p:nvSpPr>
        <p:spPr bwMode="auto">
          <a:xfrm>
            <a:off x="606425" y="3338513"/>
            <a:ext cx="16637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Total number of </a:t>
            </a:r>
            <a:endParaRPr lang="da-DK" altLang="da-DK"/>
          </a:p>
        </p:txBody>
      </p:sp>
      <p:sp>
        <p:nvSpPr>
          <p:cNvPr id="176189" name="Rectangle 61"/>
          <p:cNvSpPr>
            <a:spLocks noChangeArrowheads="1"/>
          </p:cNvSpPr>
          <p:nvPr/>
        </p:nvSpPr>
        <p:spPr bwMode="auto">
          <a:xfrm>
            <a:off x="2271713" y="3338513"/>
            <a:ext cx="5969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report</a:t>
            </a:r>
            <a:endParaRPr lang="da-DK" altLang="da-DK"/>
          </a:p>
        </p:txBody>
      </p:sp>
      <p:sp>
        <p:nvSpPr>
          <p:cNvPr id="176190" name="Rectangle 62"/>
          <p:cNvSpPr>
            <a:spLocks noChangeArrowheads="1"/>
          </p:cNvSpPr>
          <p:nvPr/>
        </p:nvSpPr>
        <p:spPr bwMode="auto">
          <a:xfrm>
            <a:off x="2867025" y="3338513"/>
            <a:ext cx="1143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s</a:t>
            </a:r>
            <a:endParaRPr lang="da-DK" altLang="da-DK"/>
          </a:p>
        </p:txBody>
      </p:sp>
      <p:sp>
        <p:nvSpPr>
          <p:cNvPr id="176191" name="Rectangle 63"/>
          <p:cNvSpPr>
            <a:spLocks noChangeArrowheads="1"/>
          </p:cNvSpPr>
          <p:nvPr/>
        </p:nvSpPr>
        <p:spPr bwMode="auto">
          <a:xfrm>
            <a:off x="2982913" y="3338513"/>
            <a:ext cx="63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92" name="Rectangle 64"/>
          <p:cNvSpPr>
            <a:spLocks noChangeArrowheads="1"/>
          </p:cNvSpPr>
          <p:nvPr/>
        </p:nvSpPr>
        <p:spPr bwMode="auto">
          <a:xfrm>
            <a:off x="3321050" y="3338513"/>
            <a:ext cx="254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70</a:t>
            </a:r>
            <a:endParaRPr lang="da-DK" altLang="da-DK"/>
          </a:p>
        </p:txBody>
      </p:sp>
      <p:sp>
        <p:nvSpPr>
          <p:cNvPr id="176193" name="Rectangle 65"/>
          <p:cNvSpPr>
            <a:spLocks noChangeArrowheads="1"/>
          </p:cNvSpPr>
          <p:nvPr/>
        </p:nvSpPr>
        <p:spPr bwMode="auto">
          <a:xfrm>
            <a:off x="3578225" y="3338513"/>
            <a:ext cx="63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94" name="Rectangle 66"/>
          <p:cNvSpPr>
            <a:spLocks noChangeArrowheads="1"/>
          </p:cNvSpPr>
          <p:nvPr/>
        </p:nvSpPr>
        <p:spPr bwMode="auto">
          <a:xfrm>
            <a:off x="4494213" y="3338513"/>
            <a:ext cx="254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21</a:t>
            </a:r>
            <a:endParaRPr lang="da-DK" altLang="da-DK"/>
          </a:p>
        </p:txBody>
      </p:sp>
      <p:sp>
        <p:nvSpPr>
          <p:cNvPr id="176195" name="Rectangle 67"/>
          <p:cNvSpPr>
            <a:spLocks noChangeArrowheads="1"/>
          </p:cNvSpPr>
          <p:nvPr/>
        </p:nvSpPr>
        <p:spPr bwMode="auto">
          <a:xfrm>
            <a:off x="4748213" y="3338513"/>
            <a:ext cx="63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da-DK" altLang="da-DK" b="0">
                <a:solidFill>
                  <a:srgbClr val="000000"/>
                </a:solidFill>
              </a:rPr>
              <a:t> </a:t>
            </a:r>
            <a:endParaRPr lang="da-DK" altLang="da-DK"/>
          </a:p>
        </p:txBody>
      </p:sp>
      <p:sp>
        <p:nvSpPr>
          <p:cNvPr id="176196" name="AutoShape 68"/>
          <p:cNvSpPr>
            <a:spLocks noChangeArrowheads="1"/>
          </p:cNvSpPr>
          <p:nvPr/>
        </p:nvSpPr>
        <p:spPr bwMode="auto">
          <a:xfrm>
            <a:off x="5792788" y="1190625"/>
            <a:ext cx="1184275" cy="322263"/>
          </a:xfrm>
          <a:prstGeom prst="wedgeRoundRectCallout">
            <a:avLst>
              <a:gd name="adj1" fmla="val -125602"/>
              <a:gd name="adj2" fmla="val -69213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400"/>
              <a:t>Not decided</a:t>
            </a:r>
            <a:endParaRPr lang="en-US" altLang="da-DK" sz="1400"/>
          </a:p>
        </p:txBody>
      </p:sp>
      <p:sp>
        <p:nvSpPr>
          <p:cNvPr id="176197" name="AutoShape 69"/>
          <p:cNvSpPr>
            <a:spLocks noChangeArrowheads="1"/>
          </p:cNvSpPr>
          <p:nvPr/>
        </p:nvSpPr>
        <p:spPr bwMode="auto">
          <a:xfrm>
            <a:off x="5597525" y="1920875"/>
            <a:ext cx="1579563" cy="550863"/>
          </a:xfrm>
          <a:prstGeom prst="wedgeRoundRectCallout">
            <a:avLst>
              <a:gd name="adj1" fmla="val -94523"/>
              <a:gd name="adj2" fmla="val -56338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r>
              <a:rPr lang="da-DK" altLang="da-DK" sz="1400"/>
              <a:t>Train users </a:t>
            </a:r>
          </a:p>
          <a:p>
            <a:r>
              <a:rPr lang="da-DK" altLang="da-DK" sz="1400"/>
              <a:t>or other support</a:t>
            </a:r>
            <a:endParaRPr lang="en-US" altLang="da-DK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ChangeArrowheads="1"/>
          </p:cNvSpPr>
          <p:nvPr/>
        </p:nvSpPr>
        <p:spPr bwMode="auto">
          <a:xfrm>
            <a:off x="1665288" y="755650"/>
            <a:ext cx="1200150" cy="3857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da-DK" noProof="1"/>
              <a:t>User</a:t>
            </a:r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1749425" y="2328863"/>
            <a:ext cx="1025525" cy="3857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da-DK" noProof="1"/>
              <a:t>Problem</a:t>
            </a:r>
          </a:p>
        </p:txBody>
      </p:sp>
      <p:grpSp>
        <p:nvGrpSpPr>
          <p:cNvPr id="153638" name="Group 38"/>
          <p:cNvGrpSpPr>
            <a:grpSpLocks/>
          </p:cNvGrpSpPr>
          <p:nvPr/>
        </p:nvGrpSpPr>
        <p:grpSpPr bwMode="auto">
          <a:xfrm>
            <a:off x="1541463" y="1160463"/>
            <a:ext cx="1444625" cy="1149350"/>
            <a:chOff x="971" y="731"/>
            <a:chExt cx="910" cy="724"/>
          </a:xfrm>
        </p:grpSpPr>
        <p:sp>
          <p:nvSpPr>
            <p:cNvPr id="153603" name="Rectangle 3"/>
            <p:cNvSpPr>
              <a:spLocks noChangeArrowheads="1"/>
            </p:cNvSpPr>
            <p:nvPr/>
          </p:nvSpPr>
          <p:spPr bwMode="auto">
            <a:xfrm>
              <a:off x="971" y="969"/>
              <a:ext cx="910" cy="243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/>
            <a:p>
              <a:r>
                <a:rPr lang="da-DK" altLang="da-DK" noProof="1"/>
                <a:t>Observation</a:t>
              </a:r>
            </a:p>
          </p:txBody>
        </p:sp>
        <p:cxnSp>
          <p:nvCxnSpPr>
            <p:cNvPr id="153605" name="AutoShape 5"/>
            <p:cNvCxnSpPr>
              <a:cxnSpLocks noChangeShapeType="1"/>
              <a:stCxn id="153602" idx="2"/>
              <a:endCxn id="153603" idx="0"/>
            </p:cNvCxnSpPr>
            <p:nvPr/>
          </p:nvCxnSpPr>
          <p:spPr bwMode="auto">
            <a:xfrm flipH="1">
              <a:off x="1426" y="731"/>
              <a:ext cx="1" cy="22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3606" name="AutoShape 6"/>
            <p:cNvCxnSpPr>
              <a:cxnSpLocks noChangeShapeType="1"/>
              <a:stCxn id="153603" idx="2"/>
              <a:endCxn id="153604" idx="0"/>
            </p:cNvCxnSpPr>
            <p:nvPr/>
          </p:nvCxnSpPr>
          <p:spPr bwMode="auto">
            <a:xfrm flipH="1">
              <a:off x="1425" y="1224"/>
              <a:ext cx="1" cy="23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3607" name="Line 7"/>
            <p:cNvSpPr>
              <a:spLocks noChangeShapeType="1"/>
            </p:cNvSpPr>
            <p:nvPr/>
          </p:nvSpPr>
          <p:spPr bwMode="auto">
            <a:xfrm>
              <a:off x="1577" y="1055"/>
              <a:ext cx="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da-DK"/>
            </a:p>
          </p:txBody>
        </p:sp>
        <p:grpSp>
          <p:nvGrpSpPr>
            <p:cNvPr id="153608" name="Group 8"/>
            <p:cNvGrpSpPr>
              <a:grpSpLocks/>
            </p:cNvGrpSpPr>
            <p:nvPr/>
          </p:nvGrpSpPr>
          <p:grpSpPr bwMode="auto">
            <a:xfrm flipV="1">
              <a:off x="1343" y="1208"/>
              <a:ext cx="170" cy="73"/>
              <a:chOff x="1918" y="3762"/>
              <a:chExt cx="128" cy="106"/>
            </a:xfrm>
          </p:grpSpPr>
          <p:sp>
            <p:nvSpPr>
              <p:cNvPr id="153609" name="Line 9"/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610" name="Line 10"/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grpSp>
          <p:nvGrpSpPr>
            <p:cNvPr id="153614" name="Group 14"/>
            <p:cNvGrpSpPr>
              <a:grpSpLocks/>
            </p:cNvGrpSpPr>
            <p:nvPr/>
          </p:nvGrpSpPr>
          <p:grpSpPr bwMode="auto">
            <a:xfrm>
              <a:off x="1340" y="890"/>
              <a:ext cx="171" cy="73"/>
              <a:chOff x="1918" y="3762"/>
              <a:chExt cx="128" cy="106"/>
            </a:xfrm>
          </p:grpSpPr>
          <p:sp>
            <p:nvSpPr>
              <p:cNvPr id="153615" name="Line 15"/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616" name="Line 16"/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</p:grpSp>
      <p:sp>
        <p:nvSpPr>
          <p:cNvPr id="153617" name="Rectangle 17"/>
          <p:cNvSpPr>
            <a:spLocks noChangeArrowheads="1"/>
          </p:cNvSpPr>
          <p:nvPr/>
        </p:nvSpPr>
        <p:spPr bwMode="auto">
          <a:xfrm>
            <a:off x="5991225" y="2328863"/>
            <a:ext cx="1025525" cy="3857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da-DK" noProof="1"/>
              <a:t>Solution</a:t>
            </a:r>
          </a:p>
        </p:txBody>
      </p:sp>
      <p:sp>
        <p:nvSpPr>
          <p:cNvPr id="153618" name="Rectangle 18"/>
          <p:cNvSpPr>
            <a:spLocks noChangeArrowheads="1"/>
          </p:cNvSpPr>
          <p:nvPr/>
        </p:nvSpPr>
        <p:spPr bwMode="auto">
          <a:xfrm>
            <a:off x="3989388" y="2328863"/>
            <a:ext cx="796925" cy="3857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da-DK" altLang="da-DK" noProof="1"/>
              <a:t>Cause</a:t>
            </a:r>
          </a:p>
        </p:txBody>
      </p:sp>
      <p:grpSp>
        <p:nvGrpSpPr>
          <p:cNvPr id="153639" name="Group 39"/>
          <p:cNvGrpSpPr>
            <a:grpSpLocks/>
          </p:cNvGrpSpPr>
          <p:nvPr/>
        </p:nvGrpSpPr>
        <p:grpSpPr bwMode="auto">
          <a:xfrm>
            <a:off x="2782888" y="2454275"/>
            <a:ext cx="3194050" cy="142875"/>
            <a:chOff x="1753" y="1546"/>
            <a:chExt cx="2012" cy="90"/>
          </a:xfrm>
        </p:grpSpPr>
        <p:grpSp>
          <p:nvGrpSpPr>
            <p:cNvPr id="153611" name="Group 11"/>
            <p:cNvGrpSpPr>
              <a:grpSpLocks/>
            </p:cNvGrpSpPr>
            <p:nvPr/>
          </p:nvGrpSpPr>
          <p:grpSpPr bwMode="auto">
            <a:xfrm rot="-5400000">
              <a:off x="2394" y="1520"/>
              <a:ext cx="89" cy="141"/>
              <a:chOff x="1918" y="3762"/>
              <a:chExt cx="128" cy="106"/>
            </a:xfrm>
          </p:grpSpPr>
          <p:sp>
            <p:nvSpPr>
              <p:cNvPr id="153612" name="Line 12"/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613" name="Line 13"/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cxnSp>
          <p:nvCxnSpPr>
            <p:cNvPr id="153619" name="AutoShape 19"/>
            <p:cNvCxnSpPr>
              <a:cxnSpLocks noChangeShapeType="1"/>
              <a:stCxn id="153618" idx="1"/>
              <a:endCxn id="153604" idx="3"/>
            </p:cNvCxnSpPr>
            <p:nvPr/>
          </p:nvCxnSpPr>
          <p:spPr bwMode="auto">
            <a:xfrm flipH="1">
              <a:off x="1760" y="1589"/>
              <a:ext cx="741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3620" name="AutoShape 20"/>
            <p:cNvCxnSpPr>
              <a:cxnSpLocks noChangeShapeType="1"/>
              <a:stCxn id="153617" idx="1"/>
              <a:endCxn id="153618" idx="3"/>
            </p:cNvCxnSpPr>
            <p:nvPr/>
          </p:nvCxnSpPr>
          <p:spPr bwMode="auto">
            <a:xfrm flipH="1">
              <a:off x="3027" y="1589"/>
              <a:ext cx="735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53621" name="Group 21"/>
            <p:cNvGrpSpPr>
              <a:grpSpLocks/>
            </p:cNvGrpSpPr>
            <p:nvPr/>
          </p:nvGrpSpPr>
          <p:grpSpPr bwMode="auto">
            <a:xfrm rot="-5400000">
              <a:off x="3651" y="1519"/>
              <a:ext cx="88" cy="141"/>
              <a:chOff x="1918" y="3762"/>
              <a:chExt cx="128" cy="106"/>
            </a:xfrm>
          </p:grpSpPr>
          <p:sp>
            <p:nvSpPr>
              <p:cNvPr id="153622" name="Line 22"/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623" name="Line 23"/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grpSp>
          <p:nvGrpSpPr>
            <p:cNvPr id="153624" name="Group 24"/>
            <p:cNvGrpSpPr>
              <a:grpSpLocks/>
            </p:cNvGrpSpPr>
            <p:nvPr/>
          </p:nvGrpSpPr>
          <p:grpSpPr bwMode="auto">
            <a:xfrm rot="5400000" flipH="1">
              <a:off x="3045" y="1520"/>
              <a:ext cx="89" cy="141"/>
              <a:chOff x="1918" y="3762"/>
              <a:chExt cx="128" cy="106"/>
            </a:xfrm>
          </p:grpSpPr>
          <p:sp>
            <p:nvSpPr>
              <p:cNvPr id="153625" name="Line 25"/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626" name="Line 26"/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grpSp>
          <p:nvGrpSpPr>
            <p:cNvPr id="153627" name="Group 27"/>
            <p:cNvGrpSpPr>
              <a:grpSpLocks/>
            </p:cNvGrpSpPr>
            <p:nvPr/>
          </p:nvGrpSpPr>
          <p:grpSpPr bwMode="auto">
            <a:xfrm rot="5400000" flipH="1">
              <a:off x="1779" y="1521"/>
              <a:ext cx="89" cy="142"/>
              <a:chOff x="1918" y="3762"/>
              <a:chExt cx="128" cy="106"/>
            </a:xfrm>
          </p:grpSpPr>
          <p:sp>
            <p:nvSpPr>
              <p:cNvPr id="153628" name="Line 28"/>
              <p:cNvSpPr>
                <a:spLocks noChangeShapeType="1"/>
              </p:cNvSpPr>
              <p:nvPr/>
            </p:nvSpPr>
            <p:spPr bwMode="auto">
              <a:xfrm>
                <a:off x="1982" y="3762"/>
                <a:ext cx="64" cy="10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53629" name="Line 29"/>
              <p:cNvSpPr>
                <a:spLocks noChangeShapeType="1"/>
              </p:cNvSpPr>
              <p:nvPr/>
            </p:nvSpPr>
            <p:spPr bwMode="auto">
              <a:xfrm flipH="1">
                <a:off x="1918" y="3763"/>
                <a:ext cx="64" cy="105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</p:grpSp>
      <p:sp>
        <p:nvSpPr>
          <p:cNvPr id="153630" name="AutoShape 30"/>
          <p:cNvSpPr>
            <a:spLocks/>
          </p:cNvSpPr>
          <p:nvPr/>
        </p:nvSpPr>
        <p:spPr bwMode="auto">
          <a:xfrm>
            <a:off x="3730625" y="1139825"/>
            <a:ext cx="1579563" cy="395288"/>
          </a:xfrm>
          <a:prstGeom prst="callout1">
            <a:avLst>
              <a:gd name="adj1" fmla="val 28917"/>
              <a:gd name="adj2" fmla="val -4824"/>
              <a:gd name="adj3" fmla="val 126907"/>
              <a:gd name="adj4" fmla="val -53569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6800" rIns="90000" bIns="46800" anchor="ctr">
            <a:spAutoFit/>
          </a:bodyPr>
          <a:lstStyle/>
          <a:p>
            <a:r>
              <a:rPr lang="da-DK" altLang="da-DK" noProof="1"/>
              <a:t>severity, time</a:t>
            </a:r>
          </a:p>
        </p:txBody>
      </p:sp>
      <p:sp>
        <p:nvSpPr>
          <p:cNvPr id="153632" name="Text Box 32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8.4  Problem - cause - solution</a:t>
            </a:r>
          </a:p>
        </p:txBody>
      </p:sp>
      <p:graphicFrame>
        <p:nvGraphicFramePr>
          <p:cNvPr id="153637" name="Object 37"/>
          <p:cNvGraphicFramePr>
            <a:graphicFrameLocks noChangeAspect="1"/>
          </p:cNvGraphicFramePr>
          <p:nvPr/>
        </p:nvGraphicFramePr>
        <p:xfrm>
          <a:off x="531813" y="2965450"/>
          <a:ext cx="8158162" cy="382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0" name="Document" r:id="rId4" imgW="8156520" imgH="3822480" progId="Word.Document.8">
                  <p:embed/>
                </p:oleObj>
              </mc:Choice>
              <mc:Fallback>
                <p:oleObj name="Document" r:id="rId4" imgW="8156520" imgH="3822480" progId="Word.Document.8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813" y="2965450"/>
                        <a:ext cx="8158162" cy="3822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8" grpId="0" animBg="1"/>
      <p:bldP spid="153630" grpId="0" animBg="1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8590</TotalTime>
  <Words>281</Words>
  <Application>Microsoft Office PowerPoint</Application>
  <PresentationFormat>On-screen Show (4:3)</PresentationFormat>
  <Paragraphs>126</Paragraphs>
  <Slides>9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Times New Roman</vt:lpstr>
      <vt:lpstr>Arial</vt:lpstr>
      <vt:lpstr>Blank Presentation</vt:lpstr>
      <vt:lpstr>Microsoft Photo Editor 3.0 Photo</vt:lpstr>
      <vt:lpstr>Microsoft Word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SL</dc:creator>
  <cp:lastModifiedBy>Søren Lauesen</cp:lastModifiedBy>
  <cp:revision>144</cp:revision>
  <cp:lastPrinted>2003-08-27T06:47:42Z</cp:lastPrinted>
  <dcterms:created xsi:type="dcterms:W3CDTF">1998-09-07T20:07:06Z</dcterms:created>
  <dcterms:modified xsi:type="dcterms:W3CDTF">2016-01-10T14:22:01Z</dcterms:modified>
</cp:coreProperties>
</file>