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1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8" r:id="rId10"/>
    <p:sldId id="274" r:id="rId11"/>
    <p:sldId id="273" r:id="rId12"/>
    <p:sldId id="270" r:id="rId13"/>
    <p:sldId id="272" r:id="rId14"/>
  </p:sldIdLst>
  <p:sldSz cx="9144000" cy="6858000" type="screen4x3"/>
  <p:notesSz cx="6858000" cy="977741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FF66"/>
    <a:srgbClr val="66FF66"/>
    <a:srgbClr val="009900"/>
    <a:srgbClr val="99FF66"/>
    <a:srgbClr val="66FF33"/>
    <a:srgbClr val="EAEAEA"/>
    <a:srgbClr val="C0C0C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75" d="100"/>
          <a:sy n="75" d="100"/>
        </p:scale>
        <p:origin x="-798" y="-486"/>
      </p:cViewPr>
      <p:guideLst>
        <p:guide orient="horz" pos="3918"/>
        <p:guide orient="horz" pos="1476"/>
        <p:guide orient="horz" pos="4106"/>
        <p:guide pos="36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94"/>
    </p:cViewPr>
  </p:sorterViewPr>
  <p:notesViewPr>
    <p:cSldViewPr snapToGrid="0" snapToObjects="1" showGuides="1">
      <p:cViewPr varScale="1">
        <p:scale>
          <a:sx n="54" d="100"/>
          <a:sy n="54" d="100"/>
        </p:scale>
        <p:origin x="-1776" y="-84"/>
      </p:cViewPr>
      <p:guideLst>
        <p:guide orient="horz" pos="307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731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000" tIns="36000" rIns="36000" bIns="36000" numCol="1" anchor="t" anchorCtr="0" compatLnSpc="1">
            <a:prstTxWarp prst="textNoShape">
              <a:avLst/>
            </a:prstTxWarp>
            <a:spAutoFit/>
          </a:bodyPr>
          <a:lstStyle>
            <a:lvl1pPr algn="l">
              <a:defRPr sz="1200"/>
            </a:lvl1pPr>
          </a:lstStyle>
          <a:p>
            <a:endParaRPr lang="en-US" altLang="da-DK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015038" y="0"/>
            <a:ext cx="84296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000" tIns="36000" rIns="36000" bIns="3600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/>
            </a:lvl1pPr>
          </a:lstStyle>
          <a:p>
            <a:endParaRPr lang="en-US" altLang="da-DK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1825"/>
            <a:ext cx="60642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000" tIns="36000" rIns="36000" bIns="36000" numCol="1" anchor="b" anchorCtr="0" compatLnSpc="1">
            <a:prstTxWarp prst="textNoShape">
              <a:avLst/>
            </a:prstTxWarp>
            <a:spAutoFit/>
          </a:bodyPr>
          <a:lstStyle>
            <a:lvl1pPr algn="l">
              <a:defRPr sz="1200"/>
            </a:lvl1pPr>
          </a:lstStyle>
          <a:p>
            <a:endParaRPr lang="en-US" altLang="da-DK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599238" y="9521825"/>
            <a:ext cx="25876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000" tIns="36000" rIns="36000" bIns="3600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200"/>
            </a:lvl1pPr>
          </a:lstStyle>
          <a:p>
            <a:fld id="{4A248DD5-7EFD-4E9A-889E-1D9A55822094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0378203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>
              <a:defRPr sz="1200" b="0" noProof="1"/>
            </a:lvl1pPr>
          </a:lstStyle>
          <a:p>
            <a:endParaRPr lang="da-DK" altLang="da-DK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r>
              <a:rPr lang="en-US" altLang="da-DK"/>
              <a:t>Slide </a:t>
            </a:r>
            <a:fld id="{B5FE68DE-B039-41C4-B348-3922CBEFF180}" type="slidenum">
              <a:rPr lang="en-US" altLang="da-DK"/>
              <a:pPr/>
              <a:t>‹#›</a:t>
            </a:fld>
            <a:endParaRPr lang="en-US" altLang="da-DK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57275" y="979488"/>
            <a:ext cx="4748213" cy="35607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7821613"/>
            <a:ext cx="5029200" cy="122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8463"/>
            <a:ext cx="29718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 altLang="da-DK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288463"/>
            <a:ext cx="29718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0EF85CA3-2CBF-463A-A17B-8CCC60D94332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17456306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1A6D784B-AA7A-4C47-8E79-AFEB519B6F53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676E38-BD65-45C2-B71A-043EC317DCE7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4250" y="730250"/>
            <a:ext cx="4894263" cy="3670300"/>
          </a:xfrm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575" y="4646613"/>
            <a:ext cx="5022850" cy="4400550"/>
          </a:xfrm>
        </p:spPr>
        <p:txBody>
          <a:bodyPr lIns="91293" tIns="45647" rIns="91293" bIns="45647"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68B9D8C1-96E8-4B4B-80CA-B22FE0A14AFF}" type="slidenum">
              <a:rPr lang="en-US" altLang="da-DK"/>
              <a:pPr/>
              <a:t>10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F39CE0-5E23-4373-B179-F8A21C74C4B5}" type="slidenum">
              <a:rPr lang="en-US" altLang="da-DK"/>
              <a:pPr/>
              <a:t>10</a:t>
            </a:fld>
            <a:endParaRPr lang="en-US" altLang="da-DK"/>
          </a:p>
        </p:txBody>
      </p:sp>
      <p:sp>
        <p:nvSpPr>
          <p:cNvPr id="23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AF8AA830-EAF5-4C66-9051-69F908569471}" type="slidenum">
              <a:rPr lang="en-US" altLang="da-DK"/>
              <a:pPr/>
              <a:t>11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E7A37E-6264-4E63-8AB2-36AA29917225}" type="slidenum">
              <a:rPr lang="en-US" altLang="da-DK"/>
              <a:pPr/>
              <a:t>11</a:t>
            </a:fld>
            <a:endParaRPr lang="en-US" altLang="da-DK"/>
          </a:p>
        </p:txBody>
      </p:sp>
      <p:sp>
        <p:nvSpPr>
          <p:cNvPr id="23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428503A4-0D5B-40FB-9884-DBF8562933B2}" type="slidenum">
              <a:rPr lang="en-US" altLang="da-DK"/>
              <a:pPr/>
              <a:t>12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502BF8-54B1-4666-9FB5-9C524E68005D}" type="slidenum">
              <a:rPr lang="en-US" altLang="da-DK"/>
              <a:pPr/>
              <a:t>12</a:t>
            </a:fld>
            <a:endParaRPr lang="en-US" altLang="da-DK"/>
          </a:p>
        </p:txBody>
      </p:sp>
      <p:sp>
        <p:nvSpPr>
          <p:cNvPr id="22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9813" y="865188"/>
            <a:ext cx="4767262" cy="3575050"/>
          </a:xfrm>
          <a:ln/>
        </p:spPr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89035" tIns="44518" rIns="89035" bIns="44518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C3E66420-F9FA-48D9-8A4D-2E9C87A88FD9}" type="slidenum">
              <a:rPr lang="en-US" altLang="da-DK"/>
              <a:pPr/>
              <a:t>13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59AE21-931E-4004-B768-99822FF1367E}" type="slidenum">
              <a:rPr lang="en-US" altLang="da-DK"/>
              <a:pPr/>
              <a:t>13</a:t>
            </a:fld>
            <a:endParaRPr lang="en-US" altLang="da-DK"/>
          </a:p>
        </p:txBody>
      </p:sp>
      <p:sp>
        <p:nvSpPr>
          <p:cNvPr id="23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9813" y="865188"/>
            <a:ext cx="4767262" cy="3575050"/>
          </a:xfrm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89035" tIns="44518" rIns="89035" bIns="44518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CE523791-768B-4B30-ADD2-70B1D2ADD5A0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4FB0D1-588B-41DD-9E28-D873A078AEDE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65541" name="Rectangle 5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2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7C7C8532-5BDA-42A2-9A89-0E4B93E15816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557F9C-0C4A-4289-9D86-49B0B8FA9DFD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21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E0870362-927C-4627-A974-D0351550877B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53C987-620D-485E-8F16-7C1C40FC0FF1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21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CFA3C3D3-C5D4-4EDF-BF25-E080D0ED0704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A7E245-83CF-477A-A199-D8257A7CDF88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21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B1D3CDED-F161-4B9E-B1B3-EB6BBEA42557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F90D90-A049-40F7-95AC-BF7000D9B566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219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A9F3C998-B6B0-4718-BF89-F141D3299531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1AF983-E14E-4B24-920D-E367E331EB6C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22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ABF65CC-EFE8-4998-BD23-A9B219A16243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004576-BAFB-4ABA-B408-9A992F4FABC0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221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544C2B2E-1915-46FE-8BF1-0CCC9A7AB630}" type="slidenum">
              <a:rPr lang="en-US" altLang="da-DK"/>
              <a:pPr/>
              <a:t>9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706AE2-E8C7-4A64-BB84-6B3BE14EC104}" type="slidenum">
              <a:rPr lang="en-US" altLang="da-DK"/>
              <a:pPr/>
              <a:t>9</a:t>
            </a:fld>
            <a:endParaRPr lang="en-US" altLang="da-DK"/>
          </a:p>
        </p:txBody>
      </p:sp>
      <p:sp>
        <p:nvSpPr>
          <p:cNvPr id="22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56A8B-0F19-4E20-8399-500908720AB1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07307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B27193-B19D-469B-B76A-10786754E252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343790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F644B9-DA65-4A9C-8E55-FD3BF8DE06CD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858391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679B36-1C85-4C86-AAB8-33B38A523B2A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447319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9AD7B8-CEC2-468E-86B9-274109D3FA01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84987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342D63-CB4F-4BAB-9F0D-4062F752B44C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56813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72A1F1-A5F1-474C-B19D-4E1273A9B6C3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268486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5A513-2A82-4001-9066-0FDBE18A1F4D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710354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1ADC79-4777-4B7A-A231-B50DD7D855D5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942669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F1A5C5-C2C5-4B41-BA70-9612ACB56430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456496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D96888-E1CF-48AC-B448-811874D24516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603463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endParaRPr lang="en-US" altLang="da-D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 altLang="da-DK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0E9D74C0-BDAA-4FD6-9662-81C0A625D601}" type="slidenum">
              <a:rPr lang="en-US" altLang="da-DK"/>
              <a:pPr/>
              <a:t>‹#›</a:t>
            </a:fld>
            <a:endParaRPr lang="en-US" alt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-26988"/>
            <a:ext cx="9029700" cy="6153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7332" name="Text Box 3"/>
          <p:cNvSpPr txBox="1">
            <a:spLocks noChangeArrowheads="1"/>
          </p:cNvSpPr>
          <p:nvPr/>
        </p:nvSpPr>
        <p:spPr bwMode="auto">
          <a:xfrm>
            <a:off x="3175" y="5575300"/>
            <a:ext cx="9140825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/>
            <a:r>
              <a:rPr lang="da-DK" altLang="da-DK" sz="2800">
                <a:latin typeface="Arial" charset="0"/>
              </a:rPr>
              <a:t>User Interface Design</a:t>
            </a:r>
          </a:p>
          <a:p>
            <a:pPr algn="ctr"/>
            <a:r>
              <a:rPr lang="da-DK" altLang="da-DK" sz="2800">
                <a:latin typeface="Arial" charset="0"/>
              </a:rPr>
              <a:t>2. Prototyping and iterative design </a:t>
            </a:r>
            <a:endParaRPr lang="en-US" altLang="da-DK" sz="2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4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793750"/>
            <a:ext cx="6337300" cy="52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34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416"/>
          <a:stretch>
            <a:fillRect/>
          </a:stretch>
        </p:blipFill>
        <p:spPr bwMode="auto">
          <a:xfrm>
            <a:off x="2419350" y="3248025"/>
            <a:ext cx="6337300" cy="296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3481" name="Text Box 9"/>
          <p:cNvSpPr txBox="1">
            <a:spLocks noChangeArrowheads="1"/>
          </p:cNvSpPr>
          <p:nvPr/>
        </p:nvSpPr>
        <p:spPr bwMode="auto">
          <a:xfrm>
            <a:off x="449263" y="57150"/>
            <a:ext cx="8059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86CF467F-F0D8-47B2-88FD-71210C0C34B2}" type="slidenum">
              <a:rPr lang="en-US" altLang="da-DK">
                <a:latin typeface="Arial" charset="0"/>
              </a:rPr>
              <a:pPr/>
              <a:t>10</a:t>
            </a:fld>
            <a:r>
              <a:rPr lang="en-US" altLang="da-DK">
                <a:latin typeface="Arial" charset="0"/>
              </a:rPr>
              <a:t>.  Extra: A functional prototype - the “stay” screen</a:t>
            </a:r>
          </a:p>
        </p:txBody>
      </p:sp>
      <p:sp>
        <p:nvSpPr>
          <p:cNvPr id="233482" name="AutoShape 10"/>
          <p:cNvSpPr>
            <a:spLocks noChangeArrowheads="1"/>
          </p:cNvSpPr>
          <p:nvPr/>
        </p:nvSpPr>
        <p:spPr bwMode="auto">
          <a:xfrm>
            <a:off x="6229350" y="2049463"/>
            <a:ext cx="1816100" cy="712787"/>
          </a:xfrm>
          <a:prstGeom prst="wedgeRoundRectCallout">
            <a:avLst>
              <a:gd name="adj1" fmla="val -162148"/>
              <a:gd name="adj2" fmla="val -8130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da-DK"/>
              <a:t>Tab-sheets to</a:t>
            </a:r>
          </a:p>
          <a:p>
            <a:pPr algn="l"/>
            <a:r>
              <a:rPr lang="en-US" altLang="da-DK"/>
              <a:t>gain space</a:t>
            </a:r>
          </a:p>
        </p:txBody>
      </p:sp>
      <p:sp>
        <p:nvSpPr>
          <p:cNvPr id="233483" name="AutoShape 11"/>
          <p:cNvSpPr>
            <a:spLocks noChangeArrowheads="1"/>
          </p:cNvSpPr>
          <p:nvPr/>
        </p:nvSpPr>
        <p:spPr bwMode="auto">
          <a:xfrm>
            <a:off x="6777038" y="768350"/>
            <a:ext cx="2281237" cy="712788"/>
          </a:xfrm>
          <a:prstGeom prst="wedgeRoundRectCallout">
            <a:avLst>
              <a:gd name="adj1" fmla="val -84236"/>
              <a:gd name="adj2" fmla="val 64921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da-DK"/>
              <a:t>Web-based.</a:t>
            </a:r>
          </a:p>
          <a:p>
            <a:pPr algn="l"/>
            <a:r>
              <a:rPr lang="en-US" altLang="da-DK"/>
              <a:t>Clumsy functions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4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661988"/>
            <a:ext cx="7345363" cy="609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1431" name="Text Box 7"/>
          <p:cNvSpPr txBox="1">
            <a:spLocks noChangeArrowheads="1"/>
          </p:cNvSpPr>
          <p:nvPr/>
        </p:nvSpPr>
        <p:spPr bwMode="auto">
          <a:xfrm>
            <a:off x="449263" y="57150"/>
            <a:ext cx="8059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4DBFB9DB-54AF-4F98-89A0-3D8FF377BD0E}" type="slidenum">
              <a:rPr lang="en-US" altLang="da-DK">
                <a:latin typeface="Arial" charset="0"/>
              </a:rPr>
              <a:pPr/>
              <a:t>11</a:t>
            </a:fld>
            <a:r>
              <a:rPr lang="en-US" altLang="da-DK">
                <a:latin typeface="Arial" charset="0"/>
              </a:rPr>
              <a:t>.  Extra: A functional prototype - room allocation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5" name="Text Box 3"/>
          <p:cNvSpPr txBox="1">
            <a:spLocks noChangeArrowheads="1"/>
          </p:cNvSpPr>
          <p:nvPr/>
        </p:nvSpPr>
        <p:spPr bwMode="auto">
          <a:xfrm>
            <a:off x="449263" y="57150"/>
            <a:ext cx="8059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487D85F0-A86B-4837-BE3D-79895C1064B0}" type="slidenum">
              <a:rPr lang="en-US" altLang="da-DK">
                <a:latin typeface="Arial" charset="0"/>
              </a:rPr>
              <a:pPr/>
              <a:t>12</a:t>
            </a:fld>
            <a:r>
              <a:rPr lang="en-US" altLang="da-DK">
                <a:latin typeface="Arial" charset="0"/>
              </a:rPr>
              <a:t>.  Extra: A commercial reception system</a:t>
            </a:r>
          </a:p>
        </p:txBody>
      </p:sp>
      <p:pic>
        <p:nvPicPr>
          <p:cNvPr id="223238" name="Picture 6" descr="Booking_RoomStat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625475"/>
            <a:ext cx="8112125" cy="6084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Text Box 2"/>
          <p:cNvSpPr txBox="1">
            <a:spLocks noChangeArrowheads="1"/>
          </p:cNvSpPr>
          <p:nvPr/>
        </p:nvSpPr>
        <p:spPr bwMode="auto">
          <a:xfrm>
            <a:off x="376238" y="927100"/>
            <a:ext cx="4310062" cy="32607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71500" indent="-5715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12192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4097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8288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2860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>
                <a:latin typeface="Arial" charset="0"/>
              </a:rPr>
              <a:t>Benefits</a:t>
            </a:r>
            <a:r>
              <a:rPr lang="da-DK" altLang="da-DK" noProof="1">
                <a:latin typeface="Arial" charset="0"/>
              </a:rPr>
              <a:t>:</a:t>
            </a:r>
            <a:endParaRPr lang="da-DK" altLang="da-DK" sz="1800" noProof="1">
              <a:latin typeface="Arial" charset="0"/>
            </a:endParaRP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Faster learning</a:t>
            </a:r>
            <a:endParaRPr lang="da-DK" altLang="da-DK" sz="1800" noProof="1">
              <a:latin typeface="Arial" charset="0"/>
            </a:endParaRP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Faster work</a:t>
            </a:r>
            <a:endParaRPr lang="da-DK" altLang="da-DK" sz="1800" noProof="1">
              <a:latin typeface="Arial" charset="0"/>
            </a:endParaRP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Fewer errors</a:t>
            </a:r>
            <a:endParaRPr lang="da-DK" altLang="da-DK" sz="1800" noProof="1">
              <a:latin typeface="Arial" charset="0"/>
            </a:endParaRP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Less demand for hot-line</a:t>
            </a: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Better motivation – less stress</a:t>
            </a: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More users</a:t>
            </a: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Wider work areas</a:t>
            </a: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Let the customer do the work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229379" name="Text Box 3"/>
          <p:cNvSpPr txBox="1">
            <a:spLocks noChangeArrowheads="1"/>
          </p:cNvSpPr>
          <p:nvPr/>
        </p:nvSpPr>
        <p:spPr bwMode="auto">
          <a:xfrm>
            <a:off x="449263" y="5715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>
                <a:latin typeface="Arial" charset="0"/>
              </a:rPr>
              <a:t>(Fig 2.5)  Does usability pay?</a:t>
            </a:r>
          </a:p>
        </p:txBody>
      </p:sp>
      <p:sp>
        <p:nvSpPr>
          <p:cNvPr id="229380" name="Text Box 4"/>
          <p:cNvSpPr txBox="1">
            <a:spLocks noChangeArrowheads="1"/>
          </p:cNvSpPr>
          <p:nvPr/>
        </p:nvSpPr>
        <p:spPr bwMode="auto">
          <a:xfrm>
            <a:off x="5435600" y="927100"/>
            <a:ext cx="2921000" cy="1117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71500" indent="-5715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12192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4097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8288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2860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>
                <a:latin typeface="Arial" charset="0"/>
              </a:rPr>
              <a:t>Costs</a:t>
            </a:r>
            <a:r>
              <a:rPr lang="da-DK" altLang="da-DK" noProof="1">
                <a:latin typeface="Arial" charset="0"/>
              </a:rPr>
              <a:t>:</a:t>
            </a:r>
            <a:endParaRPr lang="da-DK" altLang="da-DK" sz="1800" noProof="1">
              <a:latin typeface="Arial" charset="0"/>
            </a:endParaRP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5 – 10% more?</a:t>
            </a:r>
            <a:endParaRPr lang="da-DK" altLang="da-DK" sz="1800" noProof="1">
              <a:latin typeface="Arial" charset="0"/>
            </a:endParaRP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No ! 10-20% less</a:t>
            </a:r>
            <a:endParaRPr lang="da-DK" altLang="da-DK" sz="1800" noProof="1">
              <a:latin typeface="Arial" charset="0"/>
            </a:endParaRPr>
          </a:p>
        </p:txBody>
      </p:sp>
      <p:sp>
        <p:nvSpPr>
          <p:cNvPr id="229381" name="Text Box 5"/>
          <p:cNvSpPr txBox="1">
            <a:spLocks noChangeArrowheads="1"/>
          </p:cNvSpPr>
          <p:nvPr/>
        </p:nvSpPr>
        <p:spPr bwMode="auto">
          <a:xfrm>
            <a:off x="376238" y="4406900"/>
            <a:ext cx="7510462" cy="17494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71500" indent="-5715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12192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4097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8288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2860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>
                <a:latin typeface="Arial" charset="0"/>
              </a:rPr>
              <a:t>Accelerator effect</a:t>
            </a:r>
            <a:r>
              <a:rPr lang="da-DK" altLang="da-DK" noProof="1">
                <a:latin typeface="Arial" charset="0"/>
              </a:rPr>
              <a:t>:</a:t>
            </a:r>
            <a:endParaRPr lang="da-DK" altLang="da-DK" sz="1800" noProof="1">
              <a:latin typeface="Arial" charset="0"/>
            </a:endParaRP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Mockup, usability test and revise the 8 key screens</a:t>
            </a:r>
            <a:endParaRPr lang="da-DK" altLang="da-DK" sz="1800" noProof="1">
              <a:latin typeface="Arial" charset="0"/>
            </a:endParaRP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Then design the rest, test less carefully</a:t>
            </a:r>
            <a:endParaRPr lang="da-DK" altLang="da-DK" sz="1800" noProof="1">
              <a:latin typeface="Arial" charset="0"/>
            </a:endParaRP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Why? Users learn from the 8 screens and designers learn from the users</a:t>
            </a:r>
            <a:endParaRPr lang="da-DK" altLang="da-DK" sz="1800" noProof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0" grpId="0" animBg="1"/>
      <p:bldP spid="22938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11" name="Text Box 243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>
                <a:latin typeface="Arial" charset="0"/>
              </a:rPr>
              <a:t>Fig 2.1  The development process</a:t>
            </a:r>
          </a:p>
        </p:txBody>
      </p:sp>
      <p:sp>
        <p:nvSpPr>
          <p:cNvPr id="58612" name="Oval 244"/>
          <p:cNvSpPr>
            <a:spLocks noChangeArrowheads="1"/>
          </p:cNvSpPr>
          <p:nvPr/>
        </p:nvSpPr>
        <p:spPr bwMode="auto">
          <a:xfrm>
            <a:off x="1493838" y="785813"/>
            <a:ext cx="1735137" cy="519112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da-DK"/>
              <a:t>Analysis</a:t>
            </a:r>
          </a:p>
        </p:txBody>
      </p:sp>
      <p:sp>
        <p:nvSpPr>
          <p:cNvPr id="58613" name="Oval 245"/>
          <p:cNvSpPr>
            <a:spLocks noChangeArrowheads="1"/>
          </p:cNvSpPr>
          <p:nvPr/>
        </p:nvSpPr>
        <p:spPr bwMode="auto">
          <a:xfrm>
            <a:off x="4398963" y="3362325"/>
            <a:ext cx="1746250" cy="519113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/>
              <a:t>Operation</a:t>
            </a:r>
            <a:endParaRPr lang="en-US" altLang="da-DK" b="0"/>
          </a:p>
        </p:txBody>
      </p:sp>
      <p:sp>
        <p:nvSpPr>
          <p:cNvPr id="58614" name="Oval 246"/>
          <p:cNvSpPr>
            <a:spLocks noChangeArrowheads="1"/>
          </p:cNvSpPr>
          <p:nvPr/>
        </p:nvSpPr>
        <p:spPr bwMode="auto">
          <a:xfrm>
            <a:off x="2476500" y="1422400"/>
            <a:ext cx="1503363" cy="519113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da-DK"/>
              <a:t>Design</a:t>
            </a:r>
            <a:endParaRPr lang="en-US" altLang="da-DK" b="0"/>
          </a:p>
        </p:txBody>
      </p:sp>
      <p:sp>
        <p:nvSpPr>
          <p:cNvPr id="58615" name="Oval 247"/>
          <p:cNvSpPr>
            <a:spLocks noChangeArrowheads="1"/>
          </p:cNvSpPr>
          <p:nvPr/>
        </p:nvSpPr>
        <p:spPr bwMode="auto">
          <a:xfrm>
            <a:off x="3244850" y="2068513"/>
            <a:ext cx="1549400" cy="519112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/>
              <a:t>Program</a:t>
            </a:r>
            <a:endParaRPr lang="en-US" altLang="da-DK" b="0"/>
          </a:p>
        </p:txBody>
      </p:sp>
      <p:sp>
        <p:nvSpPr>
          <p:cNvPr id="58616" name="Oval 248"/>
          <p:cNvSpPr>
            <a:spLocks noChangeArrowheads="1"/>
          </p:cNvSpPr>
          <p:nvPr/>
        </p:nvSpPr>
        <p:spPr bwMode="auto">
          <a:xfrm>
            <a:off x="4059238" y="2714625"/>
            <a:ext cx="1247775" cy="519113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da-DK"/>
              <a:t>Test</a:t>
            </a:r>
            <a:endParaRPr lang="en-US" altLang="da-DK" b="0"/>
          </a:p>
        </p:txBody>
      </p:sp>
      <p:cxnSp>
        <p:nvCxnSpPr>
          <p:cNvPr id="58617" name="AutoShape 249"/>
          <p:cNvCxnSpPr>
            <a:cxnSpLocks noChangeShapeType="1"/>
            <a:stCxn id="58612" idx="6"/>
            <a:endCxn id="58614" idx="7"/>
          </p:cNvCxnSpPr>
          <p:nvPr/>
        </p:nvCxnSpPr>
        <p:spPr bwMode="auto">
          <a:xfrm>
            <a:off x="3248025" y="1046163"/>
            <a:ext cx="511175" cy="433387"/>
          </a:xfrm>
          <a:prstGeom prst="curvedConnector2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618" name="AutoShape 250"/>
          <p:cNvCxnSpPr>
            <a:cxnSpLocks noChangeShapeType="1"/>
            <a:stCxn id="58615" idx="6"/>
            <a:endCxn id="58616" idx="7"/>
          </p:cNvCxnSpPr>
          <p:nvPr/>
        </p:nvCxnSpPr>
        <p:spPr bwMode="auto">
          <a:xfrm>
            <a:off x="4813300" y="2328863"/>
            <a:ext cx="311150" cy="442912"/>
          </a:xfrm>
          <a:prstGeom prst="curvedConnector2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619" name="AutoShape 251"/>
          <p:cNvCxnSpPr>
            <a:cxnSpLocks noChangeShapeType="1"/>
            <a:stCxn id="58614" idx="6"/>
            <a:endCxn id="58615" idx="7"/>
          </p:cNvCxnSpPr>
          <p:nvPr/>
        </p:nvCxnSpPr>
        <p:spPr bwMode="auto">
          <a:xfrm>
            <a:off x="3998913" y="1682750"/>
            <a:ext cx="568325" cy="442913"/>
          </a:xfrm>
          <a:prstGeom prst="curvedConnector2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620" name="AutoShape 252"/>
          <p:cNvCxnSpPr>
            <a:cxnSpLocks noChangeShapeType="1"/>
            <a:stCxn id="58616" idx="6"/>
            <a:endCxn id="58613" idx="7"/>
          </p:cNvCxnSpPr>
          <p:nvPr/>
        </p:nvCxnSpPr>
        <p:spPr bwMode="auto">
          <a:xfrm>
            <a:off x="5326063" y="2974975"/>
            <a:ext cx="563562" cy="444500"/>
          </a:xfrm>
          <a:prstGeom prst="curvedConnector2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8621" name="AutoShape 253"/>
          <p:cNvSpPr>
            <a:spLocks noChangeArrowheads="1"/>
          </p:cNvSpPr>
          <p:nvPr/>
        </p:nvSpPr>
        <p:spPr bwMode="auto">
          <a:xfrm>
            <a:off x="635000" y="1744663"/>
            <a:ext cx="1625600" cy="714375"/>
          </a:xfrm>
          <a:prstGeom prst="wedgeRoundRectCallout">
            <a:avLst>
              <a:gd name="adj1" fmla="val 69921"/>
              <a:gd name="adj2" fmla="val -60667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da-DK"/>
              <a:t>Experts?</a:t>
            </a:r>
          </a:p>
          <a:p>
            <a:pPr algn="l"/>
            <a:r>
              <a:rPr lang="en-US" altLang="da-DK"/>
              <a:t>Guidelines?</a:t>
            </a:r>
          </a:p>
        </p:txBody>
      </p:sp>
      <p:sp>
        <p:nvSpPr>
          <p:cNvPr id="58622" name="AutoShape 254"/>
          <p:cNvSpPr>
            <a:spLocks noChangeArrowheads="1"/>
          </p:cNvSpPr>
          <p:nvPr/>
        </p:nvSpPr>
        <p:spPr bwMode="auto">
          <a:xfrm>
            <a:off x="941388" y="2714625"/>
            <a:ext cx="2365375" cy="1011238"/>
          </a:xfrm>
          <a:prstGeom prst="wedgeRoundRectCallout">
            <a:avLst>
              <a:gd name="adj1" fmla="val 93551"/>
              <a:gd name="adj2" fmla="val -19389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da-DK"/>
              <a:t>Usability test?</a:t>
            </a:r>
          </a:p>
          <a:p>
            <a:pPr algn="l"/>
            <a:r>
              <a:rPr lang="en-US" altLang="da-DK"/>
              <a:t>Scaring results !</a:t>
            </a:r>
          </a:p>
          <a:p>
            <a:pPr algn="l"/>
            <a:r>
              <a:rPr lang="en-US" altLang="da-DK"/>
              <a:t>Too late to correct</a:t>
            </a:r>
          </a:p>
        </p:txBody>
      </p:sp>
      <p:sp>
        <p:nvSpPr>
          <p:cNvPr id="58632" name="Text Box 264"/>
          <p:cNvSpPr txBox="1">
            <a:spLocks noChangeArrowheads="1"/>
          </p:cNvSpPr>
          <p:nvPr/>
        </p:nvSpPr>
        <p:spPr bwMode="auto">
          <a:xfrm>
            <a:off x="4637088" y="1046163"/>
            <a:ext cx="30432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sz="2400"/>
              <a:t>Traditional systems</a:t>
            </a:r>
            <a:endParaRPr lang="da-DK" altLang="da-DK" sz="2400" noProof="1"/>
          </a:p>
          <a:p>
            <a:r>
              <a:rPr lang="da-DK" altLang="da-DK" sz="2400" noProof="1"/>
              <a:t>development</a:t>
            </a:r>
          </a:p>
        </p:txBody>
      </p:sp>
      <p:grpSp>
        <p:nvGrpSpPr>
          <p:cNvPr id="58636" name="Group 268"/>
          <p:cNvGrpSpPr>
            <a:grpSpLocks/>
          </p:cNvGrpSpPr>
          <p:nvPr/>
        </p:nvGrpSpPr>
        <p:grpSpPr bwMode="auto">
          <a:xfrm>
            <a:off x="449263" y="4110038"/>
            <a:ext cx="8477250" cy="2462212"/>
            <a:chOff x="283" y="2589"/>
            <a:chExt cx="5340" cy="1551"/>
          </a:xfrm>
        </p:grpSpPr>
        <p:sp>
          <p:nvSpPr>
            <p:cNvPr id="58623" name="Oval 255"/>
            <p:cNvSpPr>
              <a:spLocks noChangeArrowheads="1"/>
            </p:cNvSpPr>
            <p:nvPr/>
          </p:nvSpPr>
          <p:spPr bwMode="auto">
            <a:xfrm>
              <a:off x="2320" y="3370"/>
              <a:ext cx="1814" cy="32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da-DK"/>
                <a:t>Design prototype</a:t>
              </a:r>
              <a:endParaRPr lang="en-US" altLang="da-DK" b="0"/>
            </a:p>
          </p:txBody>
        </p:sp>
        <p:sp>
          <p:nvSpPr>
            <p:cNvPr id="58624" name="Oval 256"/>
            <p:cNvSpPr>
              <a:spLocks noChangeArrowheads="1"/>
            </p:cNvSpPr>
            <p:nvPr/>
          </p:nvSpPr>
          <p:spPr bwMode="auto">
            <a:xfrm>
              <a:off x="3694" y="3765"/>
              <a:ext cx="976" cy="32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da-DK"/>
                <a:t>Program</a:t>
              </a:r>
              <a:endParaRPr lang="en-US" altLang="da-DK" b="0"/>
            </a:p>
          </p:txBody>
        </p:sp>
        <p:cxnSp>
          <p:nvCxnSpPr>
            <p:cNvPr id="58625" name="AutoShape 257"/>
            <p:cNvCxnSpPr>
              <a:cxnSpLocks noChangeShapeType="1"/>
              <a:stCxn id="58631" idx="6"/>
              <a:endCxn id="58623" idx="7"/>
            </p:cNvCxnSpPr>
            <p:nvPr/>
          </p:nvCxnSpPr>
          <p:spPr bwMode="auto">
            <a:xfrm>
              <a:off x="2995" y="2950"/>
              <a:ext cx="873" cy="456"/>
            </a:xfrm>
            <a:prstGeom prst="curvedConnector2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8626" name="AutoShape 258"/>
            <p:cNvCxnSpPr>
              <a:cxnSpLocks noChangeShapeType="1"/>
              <a:stCxn id="58623" idx="6"/>
              <a:endCxn id="58624" idx="7"/>
            </p:cNvCxnSpPr>
            <p:nvPr/>
          </p:nvCxnSpPr>
          <p:spPr bwMode="auto">
            <a:xfrm>
              <a:off x="4146" y="3534"/>
              <a:ext cx="381" cy="267"/>
            </a:xfrm>
            <a:prstGeom prst="curvedConnector2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8627" name="Oval 259"/>
            <p:cNvSpPr>
              <a:spLocks noChangeArrowheads="1"/>
            </p:cNvSpPr>
            <p:nvPr/>
          </p:nvSpPr>
          <p:spPr bwMode="auto">
            <a:xfrm>
              <a:off x="1100" y="3697"/>
              <a:ext cx="1292" cy="32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46800" rIns="0" bIns="46800">
              <a:spAutoFit/>
            </a:bodyPr>
            <a:lstStyle/>
            <a:p>
              <a:r>
                <a:rPr lang="en-US" altLang="da-DK"/>
                <a:t>Usability test</a:t>
              </a:r>
              <a:endParaRPr lang="en-US" altLang="da-DK" b="0"/>
            </a:p>
          </p:txBody>
        </p:sp>
        <p:cxnSp>
          <p:nvCxnSpPr>
            <p:cNvPr id="58628" name="AutoShape 260"/>
            <p:cNvCxnSpPr>
              <a:cxnSpLocks noChangeShapeType="1"/>
              <a:stCxn id="58627" idx="0"/>
              <a:endCxn id="58623" idx="1"/>
            </p:cNvCxnSpPr>
            <p:nvPr/>
          </p:nvCxnSpPr>
          <p:spPr bwMode="auto">
            <a:xfrm rot="16200000">
              <a:off x="2026" y="3126"/>
              <a:ext cx="279" cy="840"/>
            </a:xfrm>
            <a:prstGeom prst="curvedConnector3">
              <a:avLst>
                <a:gd name="adj1" fmla="val 164514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8629" name="AutoShape 261"/>
            <p:cNvCxnSpPr>
              <a:cxnSpLocks noChangeShapeType="1"/>
              <a:stCxn id="58623" idx="3"/>
              <a:endCxn id="58627" idx="6"/>
            </p:cNvCxnSpPr>
            <p:nvPr/>
          </p:nvCxnSpPr>
          <p:spPr bwMode="auto">
            <a:xfrm rot="5400000">
              <a:off x="2395" y="3670"/>
              <a:ext cx="200" cy="182"/>
            </a:xfrm>
            <a:prstGeom prst="curvedConnector2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8630" name="AutoShape 262"/>
            <p:cNvSpPr>
              <a:spLocks noChangeArrowheads="1"/>
            </p:cNvSpPr>
            <p:nvPr/>
          </p:nvSpPr>
          <p:spPr bwMode="auto">
            <a:xfrm>
              <a:off x="630" y="2790"/>
              <a:ext cx="902" cy="444"/>
            </a:xfrm>
            <a:prstGeom prst="wedgeRoundRectCallout">
              <a:avLst>
                <a:gd name="adj1" fmla="val 102773"/>
                <a:gd name="adj2" fmla="val -20722"/>
                <a:gd name="adj3" fmla="val 16667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46800" rIns="0" bIns="46800">
              <a:spAutoFit/>
            </a:bodyPr>
            <a:lstStyle/>
            <a:p>
              <a:pPr algn="l"/>
              <a:r>
                <a:rPr lang="en-US" altLang="da-DK"/>
                <a:t>Study users</a:t>
              </a:r>
            </a:p>
            <a:p>
              <a:pPr algn="l"/>
              <a:r>
                <a:rPr lang="en-US" altLang="da-DK"/>
                <a:t>and tasks</a:t>
              </a:r>
            </a:p>
          </p:txBody>
        </p:sp>
        <p:sp>
          <p:nvSpPr>
            <p:cNvPr id="58631" name="Oval 263"/>
            <p:cNvSpPr>
              <a:spLocks noChangeArrowheads="1"/>
            </p:cNvSpPr>
            <p:nvPr/>
          </p:nvSpPr>
          <p:spPr bwMode="auto">
            <a:xfrm>
              <a:off x="1890" y="2786"/>
              <a:ext cx="1093" cy="32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da-DK"/>
                <a:t>Analysis</a:t>
              </a:r>
            </a:p>
          </p:txBody>
        </p:sp>
        <p:sp>
          <p:nvSpPr>
            <p:cNvPr id="58633" name="Text Box 265"/>
            <p:cNvSpPr txBox="1">
              <a:spLocks noChangeArrowheads="1"/>
            </p:cNvSpPr>
            <p:nvPr/>
          </p:nvSpPr>
          <p:spPr bwMode="auto">
            <a:xfrm>
              <a:off x="4101" y="2799"/>
              <a:ext cx="1522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sz="2400" noProof="1"/>
                <a:t>HCI </a:t>
              </a:r>
              <a:r>
                <a:rPr lang="da-DK" altLang="da-DK" sz="2400"/>
                <a:t>classic:</a:t>
              </a:r>
              <a:endParaRPr lang="da-DK" altLang="da-DK" sz="2400" noProof="1"/>
            </a:p>
            <a:p>
              <a:r>
                <a:rPr lang="da-DK" altLang="da-DK" sz="2400"/>
                <a:t>iterative design</a:t>
              </a:r>
              <a:endParaRPr lang="da-DK" altLang="da-DK" sz="2400" noProof="1"/>
            </a:p>
          </p:txBody>
        </p:sp>
        <p:sp>
          <p:nvSpPr>
            <p:cNvPr id="58634" name="Line 266"/>
            <p:cNvSpPr>
              <a:spLocks noChangeShapeType="1"/>
            </p:cNvSpPr>
            <p:nvPr/>
          </p:nvSpPr>
          <p:spPr bwMode="auto">
            <a:xfrm>
              <a:off x="283" y="2589"/>
              <a:ext cx="53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cxnSp>
          <p:nvCxnSpPr>
            <p:cNvPr id="58635" name="AutoShape 267"/>
            <p:cNvCxnSpPr>
              <a:cxnSpLocks noChangeShapeType="1"/>
              <a:stCxn id="58624" idx="6"/>
            </p:cNvCxnSpPr>
            <p:nvPr/>
          </p:nvCxnSpPr>
          <p:spPr bwMode="auto">
            <a:xfrm>
              <a:off x="4682" y="3929"/>
              <a:ext cx="184" cy="211"/>
            </a:xfrm>
            <a:prstGeom prst="curvedConnector2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621" grpId="0" animBg="1" autoUpdateAnimBg="0"/>
      <p:bldP spid="58622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Text Box 1026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>
                <a:latin typeface="Arial" charset="0"/>
              </a:rPr>
              <a:t>Fig 2.2  Hotel system</a:t>
            </a:r>
          </a:p>
        </p:txBody>
      </p:sp>
      <p:sp>
        <p:nvSpPr>
          <p:cNvPr id="204803" name="Rectangle 1027"/>
          <p:cNvSpPr>
            <a:spLocks noChangeArrowheads="1"/>
          </p:cNvSpPr>
          <p:nvPr/>
        </p:nvSpPr>
        <p:spPr bwMode="auto">
          <a:xfrm>
            <a:off x="2162175" y="2000250"/>
            <a:ext cx="304800" cy="2286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4804" name="Rectangle 1028"/>
          <p:cNvSpPr>
            <a:spLocks noChangeArrowheads="1"/>
          </p:cNvSpPr>
          <p:nvPr/>
        </p:nvSpPr>
        <p:spPr bwMode="auto">
          <a:xfrm>
            <a:off x="1752600" y="2438400"/>
            <a:ext cx="361950" cy="27146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4805" name="Freeform 1029"/>
          <p:cNvSpPr>
            <a:spLocks/>
          </p:cNvSpPr>
          <p:nvPr/>
        </p:nvSpPr>
        <p:spPr bwMode="auto">
          <a:xfrm>
            <a:off x="1685925" y="1962150"/>
            <a:ext cx="838200" cy="533400"/>
          </a:xfrm>
          <a:custGeom>
            <a:avLst/>
            <a:gdLst>
              <a:gd name="T0" fmla="*/ 0 w 528"/>
              <a:gd name="T1" fmla="*/ 336 h 336"/>
              <a:gd name="T2" fmla="*/ 288 w 528"/>
              <a:gd name="T3" fmla="*/ 0 h 336"/>
              <a:gd name="T4" fmla="*/ 528 w 528"/>
              <a:gd name="T5" fmla="*/ 0 h 336"/>
              <a:gd name="T6" fmla="*/ 288 w 528"/>
              <a:gd name="T7" fmla="*/ 336 h 336"/>
              <a:gd name="T8" fmla="*/ 0 w 528"/>
              <a:gd name="T9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8" h="336">
                <a:moveTo>
                  <a:pt x="0" y="336"/>
                </a:moveTo>
                <a:cubicBezTo>
                  <a:pt x="204" y="93"/>
                  <a:pt x="54" y="270"/>
                  <a:pt x="288" y="0"/>
                </a:cubicBezTo>
                <a:cubicBezTo>
                  <a:pt x="477" y="0"/>
                  <a:pt x="345" y="3"/>
                  <a:pt x="528" y="0"/>
                </a:cubicBezTo>
                <a:cubicBezTo>
                  <a:pt x="357" y="252"/>
                  <a:pt x="525" y="0"/>
                  <a:pt x="288" y="336"/>
                </a:cubicBezTo>
                <a:cubicBezTo>
                  <a:pt x="45" y="336"/>
                  <a:pt x="219" y="336"/>
                  <a:pt x="0" y="336"/>
                </a:cubicBezTo>
                <a:close/>
              </a:path>
            </a:pathLst>
          </a:cu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4806" name="Freeform 1030"/>
          <p:cNvSpPr>
            <a:spLocks/>
          </p:cNvSpPr>
          <p:nvPr/>
        </p:nvSpPr>
        <p:spPr bwMode="auto">
          <a:xfrm>
            <a:off x="4933950" y="876300"/>
            <a:ext cx="1181100" cy="628650"/>
          </a:xfrm>
          <a:custGeom>
            <a:avLst/>
            <a:gdLst>
              <a:gd name="T0" fmla="*/ 210 w 744"/>
              <a:gd name="T1" fmla="*/ 0 h 396"/>
              <a:gd name="T2" fmla="*/ 0 w 744"/>
              <a:gd name="T3" fmla="*/ 234 h 396"/>
              <a:gd name="T4" fmla="*/ 546 w 744"/>
              <a:gd name="T5" fmla="*/ 396 h 396"/>
              <a:gd name="T6" fmla="*/ 744 w 744"/>
              <a:gd name="T7" fmla="*/ 114 h 396"/>
              <a:gd name="T8" fmla="*/ 210 w 744"/>
              <a:gd name="T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4" h="396">
                <a:moveTo>
                  <a:pt x="210" y="0"/>
                </a:moveTo>
                <a:lnTo>
                  <a:pt x="0" y="234"/>
                </a:lnTo>
                <a:lnTo>
                  <a:pt x="546" y="396"/>
                </a:lnTo>
                <a:lnTo>
                  <a:pt x="744" y="114"/>
                </a:lnTo>
                <a:lnTo>
                  <a:pt x="210" y="0"/>
                </a:lnTo>
                <a:close/>
              </a:path>
            </a:pathLst>
          </a:custGeom>
          <a:solidFill>
            <a:srgbClr val="F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07" name="Freeform 1031"/>
          <p:cNvSpPr>
            <a:spLocks/>
          </p:cNvSpPr>
          <p:nvPr/>
        </p:nvSpPr>
        <p:spPr bwMode="auto">
          <a:xfrm>
            <a:off x="4924425" y="866775"/>
            <a:ext cx="1200150" cy="647700"/>
          </a:xfrm>
          <a:custGeom>
            <a:avLst/>
            <a:gdLst>
              <a:gd name="T0" fmla="*/ 6 w 756"/>
              <a:gd name="T1" fmla="*/ 234 h 408"/>
              <a:gd name="T2" fmla="*/ 552 w 756"/>
              <a:gd name="T3" fmla="*/ 396 h 408"/>
              <a:gd name="T4" fmla="*/ 744 w 756"/>
              <a:gd name="T5" fmla="*/ 126 h 408"/>
              <a:gd name="T6" fmla="*/ 216 w 756"/>
              <a:gd name="T7" fmla="*/ 12 h 408"/>
              <a:gd name="T8" fmla="*/ 216 w 756"/>
              <a:gd name="T9" fmla="*/ 0 h 408"/>
              <a:gd name="T10" fmla="*/ 750 w 756"/>
              <a:gd name="T11" fmla="*/ 114 h 408"/>
              <a:gd name="T12" fmla="*/ 756 w 756"/>
              <a:gd name="T13" fmla="*/ 120 h 408"/>
              <a:gd name="T14" fmla="*/ 558 w 756"/>
              <a:gd name="T15" fmla="*/ 402 h 408"/>
              <a:gd name="T16" fmla="*/ 552 w 756"/>
              <a:gd name="T17" fmla="*/ 408 h 408"/>
              <a:gd name="T18" fmla="*/ 6 w 756"/>
              <a:gd name="T19" fmla="*/ 246 h 408"/>
              <a:gd name="T20" fmla="*/ 0 w 756"/>
              <a:gd name="T21" fmla="*/ 240 h 408"/>
              <a:gd name="T22" fmla="*/ 6 w 756"/>
              <a:gd name="T23" fmla="*/ 234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56" h="408">
                <a:moveTo>
                  <a:pt x="6" y="234"/>
                </a:moveTo>
                <a:lnTo>
                  <a:pt x="552" y="396"/>
                </a:lnTo>
                <a:lnTo>
                  <a:pt x="744" y="126"/>
                </a:lnTo>
                <a:lnTo>
                  <a:pt x="216" y="12"/>
                </a:lnTo>
                <a:lnTo>
                  <a:pt x="216" y="0"/>
                </a:lnTo>
                <a:lnTo>
                  <a:pt x="750" y="114"/>
                </a:lnTo>
                <a:lnTo>
                  <a:pt x="756" y="120"/>
                </a:lnTo>
                <a:lnTo>
                  <a:pt x="558" y="402"/>
                </a:lnTo>
                <a:lnTo>
                  <a:pt x="552" y="408"/>
                </a:lnTo>
                <a:lnTo>
                  <a:pt x="6" y="246"/>
                </a:lnTo>
                <a:lnTo>
                  <a:pt x="0" y="240"/>
                </a:lnTo>
                <a:lnTo>
                  <a:pt x="6" y="23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08" name="Freeform 1032"/>
          <p:cNvSpPr>
            <a:spLocks/>
          </p:cNvSpPr>
          <p:nvPr/>
        </p:nvSpPr>
        <p:spPr bwMode="auto">
          <a:xfrm>
            <a:off x="4924425" y="866775"/>
            <a:ext cx="352425" cy="381000"/>
          </a:xfrm>
          <a:custGeom>
            <a:avLst/>
            <a:gdLst>
              <a:gd name="T0" fmla="*/ 222 w 222"/>
              <a:gd name="T1" fmla="*/ 6 h 240"/>
              <a:gd name="T2" fmla="*/ 12 w 222"/>
              <a:gd name="T3" fmla="*/ 240 h 240"/>
              <a:gd name="T4" fmla="*/ 0 w 222"/>
              <a:gd name="T5" fmla="*/ 240 h 240"/>
              <a:gd name="T6" fmla="*/ 210 w 222"/>
              <a:gd name="T7" fmla="*/ 6 h 240"/>
              <a:gd name="T8" fmla="*/ 216 w 222"/>
              <a:gd name="T9" fmla="*/ 0 h 240"/>
              <a:gd name="T10" fmla="*/ 222 w 222"/>
              <a:gd name="T11" fmla="*/ 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2" h="240">
                <a:moveTo>
                  <a:pt x="222" y="6"/>
                </a:moveTo>
                <a:lnTo>
                  <a:pt x="12" y="240"/>
                </a:lnTo>
                <a:lnTo>
                  <a:pt x="0" y="240"/>
                </a:lnTo>
                <a:lnTo>
                  <a:pt x="210" y="6"/>
                </a:lnTo>
                <a:lnTo>
                  <a:pt x="216" y="0"/>
                </a:lnTo>
                <a:lnTo>
                  <a:pt x="22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09" name="Freeform 1033"/>
          <p:cNvSpPr>
            <a:spLocks/>
          </p:cNvSpPr>
          <p:nvPr/>
        </p:nvSpPr>
        <p:spPr bwMode="auto">
          <a:xfrm>
            <a:off x="5791200" y="1057275"/>
            <a:ext cx="685800" cy="971550"/>
          </a:xfrm>
          <a:custGeom>
            <a:avLst/>
            <a:gdLst>
              <a:gd name="T0" fmla="*/ 198 w 432"/>
              <a:gd name="T1" fmla="*/ 0 h 612"/>
              <a:gd name="T2" fmla="*/ 432 w 432"/>
              <a:gd name="T3" fmla="*/ 186 h 612"/>
              <a:gd name="T4" fmla="*/ 402 w 432"/>
              <a:gd name="T5" fmla="*/ 192 h 612"/>
              <a:gd name="T6" fmla="*/ 402 w 432"/>
              <a:gd name="T7" fmla="*/ 522 h 612"/>
              <a:gd name="T8" fmla="*/ 30 w 432"/>
              <a:gd name="T9" fmla="*/ 612 h 612"/>
              <a:gd name="T10" fmla="*/ 30 w 432"/>
              <a:gd name="T11" fmla="*/ 276 h 612"/>
              <a:gd name="T12" fmla="*/ 0 w 432"/>
              <a:gd name="T13" fmla="*/ 288 h 612"/>
              <a:gd name="T14" fmla="*/ 198 w 432"/>
              <a:gd name="T15" fmla="*/ 0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2" h="612">
                <a:moveTo>
                  <a:pt x="198" y="0"/>
                </a:moveTo>
                <a:lnTo>
                  <a:pt x="432" y="186"/>
                </a:lnTo>
                <a:lnTo>
                  <a:pt x="402" y="192"/>
                </a:lnTo>
                <a:lnTo>
                  <a:pt x="402" y="522"/>
                </a:lnTo>
                <a:lnTo>
                  <a:pt x="30" y="612"/>
                </a:lnTo>
                <a:lnTo>
                  <a:pt x="30" y="276"/>
                </a:lnTo>
                <a:lnTo>
                  <a:pt x="0" y="288"/>
                </a:lnTo>
                <a:lnTo>
                  <a:pt x="19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10" name="Freeform 1034"/>
          <p:cNvSpPr>
            <a:spLocks/>
          </p:cNvSpPr>
          <p:nvPr/>
        </p:nvSpPr>
        <p:spPr bwMode="auto">
          <a:xfrm>
            <a:off x="5781675" y="1057275"/>
            <a:ext cx="695325" cy="981075"/>
          </a:xfrm>
          <a:custGeom>
            <a:avLst/>
            <a:gdLst>
              <a:gd name="T0" fmla="*/ 438 w 438"/>
              <a:gd name="T1" fmla="*/ 180 h 618"/>
              <a:gd name="T2" fmla="*/ 438 w 438"/>
              <a:gd name="T3" fmla="*/ 192 h 618"/>
              <a:gd name="T4" fmla="*/ 414 w 438"/>
              <a:gd name="T5" fmla="*/ 198 h 618"/>
              <a:gd name="T6" fmla="*/ 414 w 438"/>
              <a:gd name="T7" fmla="*/ 522 h 618"/>
              <a:gd name="T8" fmla="*/ 408 w 438"/>
              <a:gd name="T9" fmla="*/ 528 h 618"/>
              <a:gd name="T10" fmla="*/ 36 w 438"/>
              <a:gd name="T11" fmla="*/ 618 h 618"/>
              <a:gd name="T12" fmla="*/ 30 w 438"/>
              <a:gd name="T13" fmla="*/ 612 h 618"/>
              <a:gd name="T14" fmla="*/ 30 w 438"/>
              <a:gd name="T15" fmla="*/ 282 h 618"/>
              <a:gd name="T16" fmla="*/ 6 w 438"/>
              <a:gd name="T17" fmla="*/ 294 h 618"/>
              <a:gd name="T18" fmla="*/ 0 w 438"/>
              <a:gd name="T19" fmla="*/ 288 h 618"/>
              <a:gd name="T20" fmla="*/ 198 w 438"/>
              <a:gd name="T21" fmla="*/ 0 h 618"/>
              <a:gd name="T22" fmla="*/ 210 w 438"/>
              <a:gd name="T23" fmla="*/ 0 h 618"/>
              <a:gd name="T24" fmla="*/ 18 w 438"/>
              <a:gd name="T25" fmla="*/ 276 h 618"/>
              <a:gd name="T26" fmla="*/ 36 w 438"/>
              <a:gd name="T27" fmla="*/ 270 h 618"/>
              <a:gd name="T28" fmla="*/ 42 w 438"/>
              <a:gd name="T29" fmla="*/ 276 h 618"/>
              <a:gd name="T30" fmla="*/ 42 w 438"/>
              <a:gd name="T31" fmla="*/ 606 h 618"/>
              <a:gd name="T32" fmla="*/ 402 w 438"/>
              <a:gd name="T33" fmla="*/ 516 h 618"/>
              <a:gd name="T34" fmla="*/ 402 w 438"/>
              <a:gd name="T35" fmla="*/ 192 h 618"/>
              <a:gd name="T36" fmla="*/ 408 w 438"/>
              <a:gd name="T37" fmla="*/ 186 h 618"/>
              <a:gd name="T38" fmla="*/ 438 w 438"/>
              <a:gd name="T39" fmla="*/ 180 h 618"/>
              <a:gd name="T40" fmla="*/ 438 w 438"/>
              <a:gd name="T41" fmla="*/ 180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38" h="618">
                <a:moveTo>
                  <a:pt x="438" y="180"/>
                </a:moveTo>
                <a:lnTo>
                  <a:pt x="438" y="192"/>
                </a:lnTo>
                <a:lnTo>
                  <a:pt x="414" y="198"/>
                </a:lnTo>
                <a:lnTo>
                  <a:pt x="414" y="522"/>
                </a:lnTo>
                <a:lnTo>
                  <a:pt x="408" y="528"/>
                </a:lnTo>
                <a:lnTo>
                  <a:pt x="36" y="618"/>
                </a:lnTo>
                <a:lnTo>
                  <a:pt x="30" y="612"/>
                </a:lnTo>
                <a:lnTo>
                  <a:pt x="30" y="282"/>
                </a:lnTo>
                <a:lnTo>
                  <a:pt x="6" y="294"/>
                </a:lnTo>
                <a:lnTo>
                  <a:pt x="0" y="288"/>
                </a:lnTo>
                <a:lnTo>
                  <a:pt x="198" y="0"/>
                </a:lnTo>
                <a:lnTo>
                  <a:pt x="210" y="0"/>
                </a:lnTo>
                <a:lnTo>
                  <a:pt x="18" y="276"/>
                </a:lnTo>
                <a:lnTo>
                  <a:pt x="36" y="270"/>
                </a:lnTo>
                <a:lnTo>
                  <a:pt x="42" y="276"/>
                </a:lnTo>
                <a:lnTo>
                  <a:pt x="42" y="606"/>
                </a:lnTo>
                <a:lnTo>
                  <a:pt x="402" y="516"/>
                </a:lnTo>
                <a:lnTo>
                  <a:pt x="402" y="192"/>
                </a:lnTo>
                <a:lnTo>
                  <a:pt x="408" y="186"/>
                </a:lnTo>
                <a:lnTo>
                  <a:pt x="438" y="180"/>
                </a:lnTo>
                <a:lnTo>
                  <a:pt x="438" y="18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11" name="Freeform 1035"/>
          <p:cNvSpPr>
            <a:spLocks/>
          </p:cNvSpPr>
          <p:nvPr/>
        </p:nvSpPr>
        <p:spPr bwMode="auto">
          <a:xfrm>
            <a:off x="6096000" y="1047750"/>
            <a:ext cx="381000" cy="314325"/>
          </a:xfrm>
          <a:custGeom>
            <a:avLst/>
            <a:gdLst>
              <a:gd name="T0" fmla="*/ 0 w 240"/>
              <a:gd name="T1" fmla="*/ 6 h 198"/>
              <a:gd name="T2" fmla="*/ 6 w 240"/>
              <a:gd name="T3" fmla="*/ 0 h 198"/>
              <a:gd name="T4" fmla="*/ 240 w 240"/>
              <a:gd name="T5" fmla="*/ 186 h 198"/>
              <a:gd name="T6" fmla="*/ 240 w 240"/>
              <a:gd name="T7" fmla="*/ 198 h 198"/>
              <a:gd name="T8" fmla="*/ 6 w 240"/>
              <a:gd name="T9" fmla="*/ 12 h 198"/>
              <a:gd name="T10" fmla="*/ 0 w 240"/>
              <a:gd name="T11" fmla="*/ 6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0" h="198">
                <a:moveTo>
                  <a:pt x="0" y="6"/>
                </a:moveTo>
                <a:lnTo>
                  <a:pt x="6" y="0"/>
                </a:lnTo>
                <a:lnTo>
                  <a:pt x="240" y="186"/>
                </a:lnTo>
                <a:lnTo>
                  <a:pt x="240" y="198"/>
                </a:lnTo>
                <a:lnTo>
                  <a:pt x="6" y="12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12" name="Freeform 1036"/>
          <p:cNvSpPr>
            <a:spLocks/>
          </p:cNvSpPr>
          <p:nvPr/>
        </p:nvSpPr>
        <p:spPr bwMode="auto">
          <a:xfrm>
            <a:off x="4962525" y="1257300"/>
            <a:ext cx="876300" cy="781050"/>
          </a:xfrm>
          <a:custGeom>
            <a:avLst/>
            <a:gdLst>
              <a:gd name="T0" fmla="*/ 552 w 552"/>
              <a:gd name="T1" fmla="*/ 492 h 492"/>
              <a:gd name="T2" fmla="*/ 6 w 552"/>
              <a:gd name="T3" fmla="*/ 324 h 492"/>
              <a:gd name="T4" fmla="*/ 0 w 552"/>
              <a:gd name="T5" fmla="*/ 318 h 492"/>
              <a:gd name="T6" fmla="*/ 0 w 552"/>
              <a:gd name="T7" fmla="*/ 0 h 492"/>
              <a:gd name="T8" fmla="*/ 12 w 552"/>
              <a:gd name="T9" fmla="*/ 0 h 492"/>
              <a:gd name="T10" fmla="*/ 12 w 552"/>
              <a:gd name="T11" fmla="*/ 312 h 492"/>
              <a:gd name="T12" fmla="*/ 552 w 552"/>
              <a:gd name="T13" fmla="*/ 480 h 492"/>
              <a:gd name="T14" fmla="*/ 552 w 552"/>
              <a:gd name="T15" fmla="*/ 492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52" h="492">
                <a:moveTo>
                  <a:pt x="552" y="492"/>
                </a:moveTo>
                <a:lnTo>
                  <a:pt x="6" y="324"/>
                </a:lnTo>
                <a:lnTo>
                  <a:pt x="0" y="318"/>
                </a:lnTo>
                <a:lnTo>
                  <a:pt x="0" y="0"/>
                </a:lnTo>
                <a:lnTo>
                  <a:pt x="12" y="0"/>
                </a:lnTo>
                <a:lnTo>
                  <a:pt x="12" y="312"/>
                </a:lnTo>
                <a:lnTo>
                  <a:pt x="552" y="480"/>
                </a:lnTo>
                <a:lnTo>
                  <a:pt x="552" y="49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13" name="Freeform 1037"/>
          <p:cNvSpPr>
            <a:spLocks/>
          </p:cNvSpPr>
          <p:nvPr/>
        </p:nvSpPr>
        <p:spPr bwMode="auto">
          <a:xfrm>
            <a:off x="3924300" y="1514475"/>
            <a:ext cx="1390650" cy="314325"/>
          </a:xfrm>
          <a:custGeom>
            <a:avLst/>
            <a:gdLst>
              <a:gd name="T0" fmla="*/ 660 w 876"/>
              <a:gd name="T1" fmla="*/ 0 h 198"/>
              <a:gd name="T2" fmla="*/ 0 w 876"/>
              <a:gd name="T3" fmla="*/ 132 h 198"/>
              <a:gd name="T4" fmla="*/ 252 w 876"/>
              <a:gd name="T5" fmla="*/ 198 h 198"/>
              <a:gd name="T6" fmla="*/ 876 w 876"/>
              <a:gd name="T7" fmla="*/ 60 h 198"/>
              <a:gd name="T8" fmla="*/ 660 w 876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6" h="198">
                <a:moveTo>
                  <a:pt x="660" y="0"/>
                </a:moveTo>
                <a:lnTo>
                  <a:pt x="0" y="132"/>
                </a:lnTo>
                <a:lnTo>
                  <a:pt x="252" y="198"/>
                </a:lnTo>
                <a:lnTo>
                  <a:pt x="876" y="60"/>
                </a:lnTo>
                <a:lnTo>
                  <a:pt x="6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14" name="Freeform 1038"/>
          <p:cNvSpPr>
            <a:spLocks/>
          </p:cNvSpPr>
          <p:nvPr/>
        </p:nvSpPr>
        <p:spPr bwMode="auto">
          <a:xfrm>
            <a:off x="3924300" y="1600200"/>
            <a:ext cx="1390650" cy="238125"/>
          </a:xfrm>
          <a:custGeom>
            <a:avLst/>
            <a:gdLst>
              <a:gd name="T0" fmla="*/ 0 w 876"/>
              <a:gd name="T1" fmla="*/ 72 h 150"/>
              <a:gd name="T2" fmla="*/ 252 w 876"/>
              <a:gd name="T3" fmla="*/ 138 h 150"/>
              <a:gd name="T4" fmla="*/ 876 w 876"/>
              <a:gd name="T5" fmla="*/ 0 h 150"/>
              <a:gd name="T6" fmla="*/ 876 w 876"/>
              <a:gd name="T7" fmla="*/ 12 h 150"/>
              <a:gd name="T8" fmla="*/ 252 w 876"/>
              <a:gd name="T9" fmla="*/ 150 h 150"/>
              <a:gd name="T10" fmla="*/ 0 w 876"/>
              <a:gd name="T11" fmla="*/ 84 h 150"/>
              <a:gd name="T12" fmla="*/ 0 w 876"/>
              <a:gd name="T13" fmla="*/ 72 h 150"/>
              <a:gd name="T14" fmla="*/ 0 w 876"/>
              <a:gd name="T15" fmla="*/ 7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76" h="150">
                <a:moveTo>
                  <a:pt x="0" y="72"/>
                </a:moveTo>
                <a:lnTo>
                  <a:pt x="252" y="138"/>
                </a:lnTo>
                <a:lnTo>
                  <a:pt x="876" y="0"/>
                </a:lnTo>
                <a:lnTo>
                  <a:pt x="876" y="12"/>
                </a:lnTo>
                <a:lnTo>
                  <a:pt x="252" y="150"/>
                </a:lnTo>
                <a:lnTo>
                  <a:pt x="0" y="84"/>
                </a:lnTo>
                <a:lnTo>
                  <a:pt x="0" y="72"/>
                </a:lnTo>
                <a:lnTo>
                  <a:pt x="0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15" name="Freeform 1039"/>
          <p:cNvSpPr>
            <a:spLocks/>
          </p:cNvSpPr>
          <p:nvPr/>
        </p:nvSpPr>
        <p:spPr bwMode="auto">
          <a:xfrm>
            <a:off x="4972050" y="1504950"/>
            <a:ext cx="342900" cy="114300"/>
          </a:xfrm>
          <a:custGeom>
            <a:avLst/>
            <a:gdLst>
              <a:gd name="T0" fmla="*/ 216 w 216"/>
              <a:gd name="T1" fmla="*/ 72 h 72"/>
              <a:gd name="T2" fmla="*/ 0 w 216"/>
              <a:gd name="T3" fmla="*/ 12 h 72"/>
              <a:gd name="T4" fmla="*/ 0 w 216"/>
              <a:gd name="T5" fmla="*/ 0 h 72"/>
              <a:gd name="T6" fmla="*/ 216 w 216"/>
              <a:gd name="T7" fmla="*/ 60 h 72"/>
              <a:gd name="T8" fmla="*/ 216 w 216"/>
              <a:gd name="T9" fmla="*/ 72 h 72"/>
              <a:gd name="T10" fmla="*/ 216 w 216"/>
              <a:gd name="T11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6" h="72">
                <a:moveTo>
                  <a:pt x="216" y="72"/>
                </a:moveTo>
                <a:lnTo>
                  <a:pt x="0" y="12"/>
                </a:lnTo>
                <a:lnTo>
                  <a:pt x="0" y="0"/>
                </a:lnTo>
                <a:lnTo>
                  <a:pt x="216" y="60"/>
                </a:lnTo>
                <a:lnTo>
                  <a:pt x="216" y="72"/>
                </a:lnTo>
                <a:lnTo>
                  <a:pt x="21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16" name="Freeform 1040"/>
          <p:cNvSpPr>
            <a:spLocks/>
          </p:cNvSpPr>
          <p:nvPr/>
        </p:nvSpPr>
        <p:spPr bwMode="auto">
          <a:xfrm>
            <a:off x="3924300" y="1504950"/>
            <a:ext cx="1047750" cy="228600"/>
          </a:xfrm>
          <a:custGeom>
            <a:avLst/>
            <a:gdLst>
              <a:gd name="T0" fmla="*/ 660 w 660"/>
              <a:gd name="T1" fmla="*/ 12 h 144"/>
              <a:gd name="T2" fmla="*/ 0 w 660"/>
              <a:gd name="T3" fmla="*/ 144 h 144"/>
              <a:gd name="T4" fmla="*/ 0 w 660"/>
              <a:gd name="T5" fmla="*/ 132 h 144"/>
              <a:gd name="T6" fmla="*/ 660 w 660"/>
              <a:gd name="T7" fmla="*/ 0 h 144"/>
              <a:gd name="T8" fmla="*/ 660 w 660"/>
              <a:gd name="T9" fmla="*/ 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0" h="144">
                <a:moveTo>
                  <a:pt x="660" y="12"/>
                </a:moveTo>
                <a:lnTo>
                  <a:pt x="0" y="144"/>
                </a:lnTo>
                <a:lnTo>
                  <a:pt x="0" y="132"/>
                </a:lnTo>
                <a:lnTo>
                  <a:pt x="660" y="0"/>
                </a:lnTo>
                <a:lnTo>
                  <a:pt x="66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17" name="Freeform 1041"/>
          <p:cNvSpPr>
            <a:spLocks/>
          </p:cNvSpPr>
          <p:nvPr/>
        </p:nvSpPr>
        <p:spPr bwMode="auto">
          <a:xfrm>
            <a:off x="4371975" y="1619250"/>
            <a:ext cx="895350" cy="438150"/>
          </a:xfrm>
          <a:custGeom>
            <a:avLst/>
            <a:gdLst>
              <a:gd name="T0" fmla="*/ 564 w 564"/>
              <a:gd name="T1" fmla="*/ 0 h 276"/>
              <a:gd name="T2" fmla="*/ 564 w 564"/>
              <a:gd name="T3" fmla="*/ 144 h 276"/>
              <a:gd name="T4" fmla="*/ 0 w 564"/>
              <a:gd name="T5" fmla="*/ 276 h 276"/>
              <a:gd name="T6" fmla="*/ 0 w 564"/>
              <a:gd name="T7" fmla="*/ 132 h 276"/>
              <a:gd name="T8" fmla="*/ 564 w 564"/>
              <a:gd name="T9" fmla="*/ 0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4" h="276">
                <a:moveTo>
                  <a:pt x="564" y="0"/>
                </a:moveTo>
                <a:lnTo>
                  <a:pt x="564" y="144"/>
                </a:lnTo>
                <a:lnTo>
                  <a:pt x="0" y="276"/>
                </a:lnTo>
                <a:lnTo>
                  <a:pt x="0" y="132"/>
                </a:lnTo>
                <a:lnTo>
                  <a:pt x="56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18" name="Freeform 1042"/>
          <p:cNvSpPr>
            <a:spLocks/>
          </p:cNvSpPr>
          <p:nvPr/>
        </p:nvSpPr>
        <p:spPr bwMode="auto">
          <a:xfrm>
            <a:off x="4362450" y="1609725"/>
            <a:ext cx="914400" cy="457200"/>
          </a:xfrm>
          <a:custGeom>
            <a:avLst/>
            <a:gdLst>
              <a:gd name="T0" fmla="*/ 576 w 576"/>
              <a:gd name="T1" fmla="*/ 150 h 288"/>
              <a:gd name="T2" fmla="*/ 570 w 576"/>
              <a:gd name="T3" fmla="*/ 156 h 288"/>
              <a:gd name="T4" fmla="*/ 6 w 576"/>
              <a:gd name="T5" fmla="*/ 288 h 288"/>
              <a:gd name="T6" fmla="*/ 0 w 576"/>
              <a:gd name="T7" fmla="*/ 282 h 288"/>
              <a:gd name="T8" fmla="*/ 0 w 576"/>
              <a:gd name="T9" fmla="*/ 138 h 288"/>
              <a:gd name="T10" fmla="*/ 6 w 576"/>
              <a:gd name="T11" fmla="*/ 132 h 288"/>
              <a:gd name="T12" fmla="*/ 570 w 576"/>
              <a:gd name="T13" fmla="*/ 0 h 288"/>
              <a:gd name="T14" fmla="*/ 570 w 576"/>
              <a:gd name="T15" fmla="*/ 12 h 288"/>
              <a:gd name="T16" fmla="*/ 12 w 576"/>
              <a:gd name="T17" fmla="*/ 144 h 288"/>
              <a:gd name="T18" fmla="*/ 12 w 576"/>
              <a:gd name="T19" fmla="*/ 276 h 288"/>
              <a:gd name="T20" fmla="*/ 570 w 576"/>
              <a:gd name="T21" fmla="*/ 144 h 288"/>
              <a:gd name="T22" fmla="*/ 576 w 576"/>
              <a:gd name="T23" fmla="*/ 15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76" h="288">
                <a:moveTo>
                  <a:pt x="576" y="150"/>
                </a:moveTo>
                <a:lnTo>
                  <a:pt x="570" y="156"/>
                </a:lnTo>
                <a:lnTo>
                  <a:pt x="6" y="288"/>
                </a:lnTo>
                <a:lnTo>
                  <a:pt x="0" y="282"/>
                </a:lnTo>
                <a:lnTo>
                  <a:pt x="0" y="138"/>
                </a:lnTo>
                <a:lnTo>
                  <a:pt x="6" y="132"/>
                </a:lnTo>
                <a:lnTo>
                  <a:pt x="570" y="0"/>
                </a:lnTo>
                <a:lnTo>
                  <a:pt x="570" y="12"/>
                </a:lnTo>
                <a:lnTo>
                  <a:pt x="12" y="144"/>
                </a:lnTo>
                <a:lnTo>
                  <a:pt x="12" y="276"/>
                </a:lnTo>
                <a:lnTo>
                  <a:pt x="570" y="144"/>
                </a:lnTo>
                <a:lnTo>
                  <a:pt x="576" y="1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19" name="Freeform 1043"/>
          <p:cNvSpPr>
            <a:spLocks/>
          </p:cNvSpPr>
          <p:nvPr/>
        </p:nvSpPr>
        <p:spPr bwMode="auto">
          <a:xfrm>
            <a:off x="5257800" y="1609725"/>
            <a:ext cx="19050" cy="238125"/>
          </a:xfrm>
          <a:custGeom>
            <a:avLst/>
            <a:gdLst>
              <a:gd name="T0" fmla="*/ 6 w 12"/>
              <a:gd name="T1" fmla="*/ 0 h 150"/>
              <a:gd name="T2" fmla="*/ 12 w 12"/>
              <a:gd name="T3" fmla="*/ 6 h 150"/>
              <a:gd name="T4" fmla="*/ 12 w 12"/>
              <a:gd name="T5" fmla="*/ 150 h 150"/>
              <a:gd name="T6" fmla="*/ 0 w 12"/>
              <a:gd name="T7" fmla="*/ 150 h 150"/>
              <a:gd name="T8" fmla="*/ 0 w 12"/>
              <a:gd name="T9" fmla="*/ 6 h 150"/>
              <a:gd name="T10" fmla="*/ 6 w 12"/>
              <a:gd name="T11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50">
                <a:moveTo>
                  <a:pt x="6" y="0"/>
                </a:moveTo>
                <a:lnTo>
                  <a:pt x="12" y="6"/>
                </a:lnTo>
                <a:lnTo>
                  <a:pt x="12" y="150"/>
                </a:lnTo>
                <a:lnTo>
                  <a:pt x="0" y="150"/>
                </a:lnTo>
                <a:lnTo>
                  <a:pt x="0" y="6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20" name="Freeform 1044"/>
          <p:cNvSpPr>
            <a:spLocks/>
          </p:cNvSpPr>
          <p:nvPr/>
        </p:nvSpPr>
        <p:spPr bwMode="auto">
          <a:xfrm>
            <a:off x="3962400" y="1733550"/>
            <a:ext cx="409575" cy="333375"/>
          </a:xfrm>
          <a:custGeom>
            <a:avLst/>
            <a:gdLst>
              <a:gd name="T0" fmla="*/ 258 w 258"/>
              <a:gd name="T1" fmla="*/ 210 h 210"/>
              <a:gd name="T2" fmla="*/ 6 w 258"/>
              <a:gd name="T3" fmla="*/ 144 h 210"/>
              <a:gd name="T4" fmla="*/ 0 w 258"/>
              <a:gd name="T5" fmla="*/ 138 h 210"/>
              <a:gd name="T6" fmla="*/ 0 w 258"/>
              <a:gd name="T7" fmla="*/ 0 h 210"/>
              <a:gd name="T8" fmla="*/ 12 w 258"/>
              <a:gd name="T9" fmla="*/ 0 h 210"/>
              <a:gd name="T10" fmla="*/ 12 w 258"/>
              <a:gd name="T11" fmla="*/ 132 h 210"/>
              <a:gd name="T12" fmla="*/ 258 w 258"/>
              <a:gd name="T13" fmla="*/ 198 h 210"/>
              <a:gd name="T14" fmla="*/ 258 w 258"/>
              <a:gd name="T15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8" h="210">
                <a:moveTo>
                  <a:pt x="258" y="210"/>
                </a:moveTo>
                <a:lnTo>
                  <a:pt x="6" y="144"/>
                </a:lnTo>
                <a:lnTo>
                  <a:pt x="0" y="138"/>
                </a:lnTo>
                <a:lnTo>
                  <a:pt x="0" y="0"/>
                </a:lnTo>
                <a:lnTo>
                  <a:pt x="12" y="0"/>
                </a:lnTo>
                <a:lnTo>
                  <a:pt x="12" y="132"/>
                </a:lnTo>
                <a:lnTo>
                  <a:pt x="258" y="198"/>
                </a:lnTo>
                <a:lnTo>
                  <a:pt x="258" y="2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21" name="Freeform 1045"/>
          <p:cNvSpPr>
            <a:spLocks/>
          </p:cNvSpPr>
          <p:nvPr/>
        </p:nvSpPr>
        <p:spPr bwMode="auto">
          <a:xfrm>
            <a:off x="5467350" y="857250"/>
            <a:ext cx="104775" cy="114300"/>
          </a:xfrm>
          <a:custGeom>
            <a:avLst/>
            <a:gdLst>
              <a:gd name="T0" fmla="*/ 0 w 66"/>
              <a:gd name="T1" fmla="*/ 0 h 72"/>
              <a:gd name="T2" fmla="*/ 0 w 66"/>
              <a:gd name="T3" fmla="*/ 60 h 72"/>
              <a:gd name="T4" fmla="*/ 42 w 66"/>
              <a:gd name="T5" fmla="*/ 72 h 72"/>
              <a:gd name="T6" fmla="*/ 54 w 66"/>
              <a:gd name="T7" fmla="*/ 54 h 72"/>
              <a:gd name="T8" fmla="*/ 66 w 66"/>
              <a:gd name="T9" fmla="*/ 60 h 72"/>
              <a:gd name="T10" fmla="*/ 66 w 66"/>
              <a:gd name="T11" fmla="*/ 0 h 72"/>
              <a:gd name="T12" fmla="*/ 42 w 66"/>
              <a:gd name="T13" fmla="*/ 6 h 72"/>
              <a:gd name="T14" fmla="*/ 0 w 66"/>
              <a:gd name="T15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6" h="72">
                <a:moveTo>
                  <a:pt x="0" y="0"/>
                </a:moveTo>
                <a:lnTo>
                  <a:pt x="0" y="60"/>
                </a:lnTo>
                <a:lnTo>
                  <a:pt x="42" y="72"/>
                </a:lnTo>
                <a:lnTo>
                  <a:pt x="54" y="54"/>
                </a:lnTo>
                <a:lnTo>
                  <a:pt x="66" y="60"/>
                </a:lnTo>
                <a:lnTo>
                  <a:pt x="66" y="0"/>
                </a:lnTo>
                <a:lnTo>
                  <a:pt x="42" y="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22" name="Freeform 1046"/>
          <p:cNvSpPr>
            <a:spLocks/>
          </p:cNvSpPr>
          <p:nvPr/>
        </p:nvSpPr>
        <p:spPr bwMode="auto">
          <a:xfrm>
            <a:off x="5457825" y="847725"/>
            <a:ext cx="123825" cy="133350"/>
          </a:xfrm>
          <a:custGeom>
            <a:avLst/>
            <a:gdLst>
              <a:gd name="T0" fmla="*/ 6 w 78"/>
              <a:gd name="T1" fmla="*/ 60 h 84"/>
              <a:gd name="T2" fmla="*/ 48 w 78"/>
              <a:gd name="T3" fmla="*/ 72 h 84"/>
              <a:gd name="T4" fmla="*/ 54 w 78"/>
              <a:gd name="T5" fmla="*/ 60 h 84"/>
              <a:gd name="T6" fmla="*/ 60 w 78"/>
              <a:gd name="T7" fmla="*/ 54 h 84"/>
              <a:gd name="T8" fmla="*/ 66 w 78"/>
              <a:gd name="T9" fmla="*/ 60 h 84"/>
              <a:gd name="T10" fmla="*/ 66 w 78"/>
              <a:gd name="T11" fmla="*/ 12 h 84"/>
              <a:gd name="T12" fmla="*/ 48 w 78"/>
              <a:gd name="T13" fmla="*/ 18 h 84"/>
              <a:gd name="T14" fmla="*/ 6 w 78"/>
              <a:gd name="T15" fmla="*/ 12 h 84"/>
              <a:gd name="T16" fmla="*/ 6 w 78"/>
              <a:gd name="T17" fmla="*/ 0 h 84"/>
              <a:gd name="T18" fmla="*/ 48 w 78"/>
              <a:gd name="T19" fmla="*/ 6 h 84"/>
              <a:gd name="T20" fmla="*/ 72 w 78"/>
              <a:gd name="T21" fmla="*/ 0 h 84"/>
              <a:gd name="T22" fmla="*/ 78 w 78"/>
              <a:gd name="T23" fmla="*/ 6 h 84"/>
              <a:gd name="T24" fmla="*/ 78 w 78"/>
              <a:gd name="T25" fmla="*/ 66 h 84"/>
              <a:gd name="T26" fmla="*/ 72 w 78"/>
              <a:gd name="T27" fmla="*/ 72 h 84"/>
              <a:gd name="T28" fmla="*/ 60 w 78"/>
              <a:gd name="T29" fmla="*/ 66 h 84"/>
              <a:gd name="T30" fmla="*/ 54 w 78"/>
              <a:gd name="T31" fmla="*/ 78 h 84"/>
              <a:gd name="T32" fmla="*/ 48 w 78"/>
              <a:gd name="T33" fmla="*/ 84 h 84"/>
              <a:gd name="T34" fmla="*/ 6 w 78"/>
              <a:gd name="T35" fmla="*/ 72 h 84"/>
              <a:gd name="T36" fmla="*/ 0 w 78"/>
              <a:gd name="T37" fmla="*/ 66 h 84"/>
              <a:gd name="T38" fmla="*/ 6 w 78"/>
              <a:gd name="T39" fmla="*/ 6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8" h="84">
                <a:moveTo>
                  <a:pt x="6" y="60"/>
                </a:moveTo>
                <a:lnTo>
                  <a:pt x="48" y="72"/>
                </a:lnTo>
                <a:lnTo>
                  <a:pt x="54" y="60"/>
                </a:lnTo>
                <a:lnTo>
                  <a:pt x="60" y="54"/>
                </a:lnTo>
                <a:lnTo>
                  <a:pt x="66" y="60"/>
                </a:lnTo>
                <a:lnTo>
                  <a:pt x="66" y="12"/>
                </a:lnTo>
                <a:lnTo>
                  <a:pt x="48" y="18"/>
                </a:lnTo>
                <a:lnTo>
                  <a:pt x="6" y="12"/>
                </a:lnTo>
                <a:lnTo>
                  <a:pt x="6" y="0"/>
                </a:lnTo>
                <a:lnTo>
                  <a:pt x="48" y="6"/>
                </a:lnTo>
                <a:lnTo>
                  <a:pt x="72" y="0"/>
                </a:lnTo>
                <a:lnTo>
                  <a:pt x="78" y="6"/>
                </a:lnTo>
                <a:lnTo>
                  <a:pt x="78" y="66"/>
                </a:lnTo>
                <a:lnTo>
                  <a:pt x="72" y="72"/>
                </a:lnTo>
                <a:lnTo>
                  <a:pt x="60" y="66"/>
                </a:lnTo>
                <a:lnTo>
                  <a:pt x="54" y="78"/>
                </a:lnTo>
                <a:lnTo>
                  <a:pt x="48" y="84"/>
                </a:lnTo>
                <a:lnTo>
                  <a:pt x="6" y="72"/>
                </a:lnTo>
                <a:lnTo>
                  <a:pt x="0" y="66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23" name="Freeform 1047"/>
          <p:cNvSpPr>
            <a:spLocks/>
          </p:cNvSpPr>
          <p:nvPr/>
        </p:nvSpPr>
        <p:spPr bwMode="auto">
          <a:xfrm>
            <a:off x="5457825" y="847725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24" name="Rectangle 1048"/>
          <p:cNvSpPr>
            <a:spLocks noChangeArrowheads="1"/>
          </p:cNvSpPr>
          <p:nvPr/>
        </p:nvSpPr>
        <p:spPr bwMode="auto">
          <a:xfrm>
            <a:off x="5514975" y="866775"/>
            <a:ext cx="19050" cy="952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25" name="Freeform 1049"/>
          <p:cNvSpPr>
            <a:spLocks/>
          </p:cNvSpPr>
          <p:nvPr/>
        </p:nvSpPr>
        <p:spPr bwMode="auto">
          <a:xfrm>
            <a:off x="5467350" y="838200"/>
            <a:ext cx="104775" cy="28575"/>
          </a:xfrm>
          <a:custGeom>
            <a:avLst/>
            <a:gdLst>
              <a:gd name="T0" fmla="*/ 0 w 66"/>
              <a:gd name="T1" fmla="*/ 6 h 18"/>
              <a:gd name="T2" fmla="*/ 30 w 66"/>
              <a:gd name="T3" fmla="*/ 0 h 18"/>
              <a:gd name="T4" fmla="*/ 66 w 66"/>
              <a:gd name="T5" fmla="*/ 6 h 18"/>
              <a:gd name="T6" fmla="*/ 66 w 66"/>
              <a:gd name="T7" fmla="*/ 18 h 18"/>
              <a:gd name="T8" fmla="*/ 30 w 66"/>
              <a:gd name="T9" fmla="*/ 12 h 18"/>
              <a:gd name="T10" fmla="*/ 0 w 66"/>
              <a:gd name="T11" fmla="*/ 18 h 18"/>
              <a:gd name="T12" fmla="*/ 0 w 66"/>
              <a:gd name="T13" fmla="*/ 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" h="18">
                <a:moveTo>
                  <a:pt x="0" y="6"/>
                </a:moveTo>
                <a:lnTo>
                  <a:pt x="30" y="0"/>
                </a:lnTo>
                <a:lnTo>
                  <a:pt x="66" y="6"/>
                </a:lnTo>
                <a:lnTo>
                  <a:pt x="66" y="18"/>
                </a:lnTo>
                <a:lnTo>
                  <a:pt x="30" y="12"/>
                </a:lnTo>
                <a:lnTo>
                  <a:pt x="0" y="18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26" name="Freeform 1050"/>
          <p:cNvSpPr>
            <a:spLocks/>
          </p:cNvSpPr>
          <p:nvPr/>
        </p:nvSpPr>
        <p:spPr bwMode="auto">
          <a:xfrm>
            <a:off x="5886450" y="1524000"/>
            <a:ext cx="114300" cy="114300"/>
          </a:xfrm>
          <a:custGeom>
            <a:avLst/>
            <a:gdLst>
              <a:gd name="T0" fmla="*/ 0 w 72"/>
              <a:gd name="T1" fmla="*/ 12 h 72"/>
              <a:gd name="T2" fmla="*/ 0 w 72"/>
              <a:gd name="T3" fmla="*/ 72 h 72"/>
              <a:gd name="T4" fmla="*/ 72 w 72"/>
              <a:gd name="T5" fmla="*/ 60 h 72"/>
              <a:gd name="T6" fmla="*/ 72 w 72"/>
              <a:gd name="T7" fmla="*/ 0 h 72"/>
              <a:gd name="T8" fmla="*/ 0 w 72"/>
              <a:gd name="T9" fmla="*/ 1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2">
                <a:moveTo>
                  <a:pt x="0" y="12"/>
                </a:moveTo>
                <a:lnTo>
                  <a:pt x="0" y="72"/>
                </a:lnTo>
                <a:lnTo>
                  <a:pt x="72" y="60"/>
                </a:lnTo>
                <a:lnTo>
                  <a:pt x="72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27" name="Freeform 1051"/>
          <p:cNvSpPr>
            <a:spLocks/>
          </p:cNvSpPr>
          <p:nvPr/>
        </p:nvSpPr>
        <p:spPr bwMode="auto">
          <a:xfrm>
            <a:off x="5876925" y="1514475"/>
            <a:ext cx="133350" cy="133350"/>
          </a:xfrm>
          <a:custGeom>
            <a:avLst/>
            <a:gdLst>
              <a:gd name="T0" fmla="*/ 6 w 84"/>
              <a:gd name="T1" fmla="*/ 72 h 84"/>
              <a:gd name="T2" fmla="*/ 72 w 84"/>
              <a:gd name="T3" fmla="*/ 60 h 84"/>
              <a:gd name="T4" fmla="*/ 72 w 84"/>
              <a:gd name="T5" fmla="*/ 12 h 84"/>
              <a:gd name="T6" fmla="*/ 6 w 84"/>
              <a:gd name="T7" fmla="*/ 24 h 84"/>
              <a:gd name="T8" fmla="*/ 6 w 84"/>
              <a:gd name="T9" fmla="*/ 12 h 84"/>
              <a:gd name="T10" fmla="*/ 78 w 84"/>
              <a:gd name="T11" fmla="*/ 0 h 84"/>
              <a:gd name="T12" fmla="*/ 84 w 84"/>
              <a:gd name="T13" fmla="*/ 6 h 84"/>
              <a:gd name="T14" fmla="*/ 84 w 84"/>
              <a:gd name="T15" fmla="*/ 66 h 84"/>
              <a:gd name="T16" fmla="*/ 78 w 84"/>
              <a:gd name="T17" fmla="*/ 72 h 84"/>
              <a:gd name="T18" fmla="*/ 6 w 84"/>
              <a:gd name="T19" fmla="*/ 84 h 84"/>
              <a:gd name="T20" fmla="*/ 0 w 84"/>
              <a:gd name="T21" fmla="*/ 78 h 84"/>
              <a:gd name="T22" fmla="*/ 6 w 84"/>
              <a:gd name="T23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84">
                <a:moveTo>
                  <a:pt x="6" y="72"/>
                </a:moveTo>
                <a:lnTo>
                  <a:pt x="72" y="60"/>
                </a:lnTo>
                <a:lnTo>
                  <a:pt x="72" y="12"/>
                </a:lnTo>
                <a:lnTo>
                  <a:pt x="6" y="24"/>
                </a:lnTo>
                <a:lnTo>
                  <a:pt x="6" y="12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28" name="Freeform 1052"/>
          <p:cNvSpPr>
            <a:spLocks/>
          </p:cNvSpPr>
          <p:nvPr/>
        </p:nvSpPr>
        <p:spPr bwMode="auto">
          <a:xfrm>
            <a:off x="5876925" y="1533525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29" name="Freeform 1053"/>
          <p:cNvSpPr>
            <a:spLocks/>
          </p:cNvSpPr>
          <p:nvPr/>
        </p:nvSpPr>
        <p:spPr bwMode="auto">
          <a:xfrm>
            <a:off x="6067425" y="1476375"/>
            <a:ext cx="133350" cy="123825"/>
          </a:xfrm>
          <a:custGeom>
            <a:avLst/>
            <a:gdLst>
              <a:gd name="T0" fmla="*/ 0 w 84"/>
              <a:gd name="T1" fmla="*/ 18 h 78"/>
              <a:gd name="T2" fmla="*/ 0 w 84"/>
              <a:gd name="T3" fmla="*/ 78 h 78"/>
              <a:gd name="T4" fmla="*/ 84 w 84"/>
              <a:gd name="T5" fmla="*/ 60 h 78"/>
              <a:gd name="T6" fmla="*/ 84 w 84"/>
              <a:gd name="T7" fmla="*/ 0 h 78"/>
              <a:gd name="T8" fmla="*/ 0 w 84"/>
              <a:gd name="T9" fmla="*/ 1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78">
                <a:moveTo>
                  <a:pt x="0" y="18"/>
                </a:moveTo>
                <a:lnTo>
                  <a:pt x="0" y="78"/>
                </a:lnTo>
                <a:lnTo>
                  <a:pt x="84" y="60"/>
                </a:lnTo>
                <a:lnTo>
                  <a:pt x="84" y="0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30" name="Freeform 1054"/>
          <p:cNvSpPr>
            <a:spLocks/>
          </p:cNvSpPr>
          <p:nvPr/>
        </p:nvSpPr>
        <p:spPr bwMode="auto">
          <a:xfrm>
            <a:off x="6057900" y="1466850"/>
            <a:ext cx="152400" cy="142875"/>
          </a:xfrm>
          <a:custGeom>
            <a:avLst/>
            <a:gdLst>
              <a:gd name="T0" fmla="*/ 6 w 96"/>
              <a:gd name="T1" fmla="*/ 78 h 90"/>
              <a:gd name="T2" fmla="*/ 84 w 96"/>
              <a:gd name="T3" fmla="*/ 60 h 90"/>
              <a:gd name="T4" fmla="*/ 84 w 96"/>
              <a:gd name="T5" fmla="*/ 12 h 90"/>
              <a:gd name="T6" fmla="*/ 6 w 96"/>
              <a:gd name="T7" fmla="*/ 30 h 90"/>
              <a:gd name="T8" fmla="*/ 6 w 96"/>
              <a:gd name="T9" fmla="*/ 18 h 90"/>
              <a:gd name="T10" fmla="*/ 90 w 96"/>
              <a:gd name="T11" fmla="*/ 0 h 90"/>
              <a:gd name="T12" fmla="*/ 96 w 96"/>
              <a:gd name="T13" fmla="*/ 6 h 90"/>
              <a:gd name="T14" fmla="*/ 96 w 96"/>
              <a:gd name="T15" fmla="*/ 66 h 90"/>
              <a:gd name="T16" fmla="*/ 90 w 96"/>
              <a:gd name="T17" fmla="*/ 72 h 90"/>
              <a:gd name="T18" fmla="*/ 6 w 96"/>
              <a:gd name="T19" fmla="*/ 90 h 90"/>
              <a:gd name="T20" fmla="*/ 0 w 96"/>
              <a:gd name="T21" fmla="*/ 84 h 90"/>
              <a:gd name="T22" fmla="*/ 6 w 96"/>
              <a:gd name="T23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6" h="90">
                <a:moveTo>
                  <a:pt x="6" y="78"/>
                </a:moveTo>
                <a:lnTo>
                  <a:pt x="84" y="60"/>
                </a:lnTo>
                <a:lnTo>
                  <a:pt x="84" y="12"/>
                </a:lnTo>
                <a:lnTo>
                  <a:pt x="6" y="30"/>
                </a:lnTo>
                <a:lnTo>
                  <a:pt x="6" y="18"/>
                </a:lnTo>
                <a:lnTo>
                  <a:pt x="90" y="0"/>
                </a:lnTo>
                <a:lnTo>
                  <a:pt x="96" y="6"/>
                </a:lnTo>
                <a:lnTo>
                  <a:pt x="96" y="66"/>
                </a:lnTo>
                <a:lnTo>
                  <a:pt x="90" y="72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31" name="Freeform 1055"/>
          <p:cNvSpPr>
            <a:spLocks/>
          </p:cNvSpPr>
          <p:nvPr/>
        </p:nvSpPr>
        <p:spPr bwMode="auto">
          <a:xfrm>
            <a:off x="6057900" y="1495425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32" name="Freeform 1056"/>
          <p:cNvSpPr>
            <a:spLocks/>
          </p:cNvSpPr>
          <p:nvPr/>
        </p:nvSpPr>
        <p:spPr bwMode="auto">
          <a:xfrm>
            <a:off x="6257925" y="1447800"/>
            <a:ext cx="114300" cy="114300"/>
          </a:xfrm>
          <a:custGeom>
            <a:avLst/>
            <a:gdLst>
              <a:gd name="T0" fmla="*/ 0 w 72"/>
              <a:gd name="T1" fmla="*/ 12 h 72"/>
              <a:gd name="T2" fmla="*/ 0 w 72"/>
              <a:gd name="T3" fmla="*/ 72 h 72"/>
              <a:gd name="T4" fmla="*/ 72 w 72"/>
              <a:gd name="T5" fmla="*/ 60 h 72"/>
              <a:gd name="T6" fmla="*/ 72 w 72"/>
              <a:gd name="T7" fmla="*/ 0 h 72"/>
              <a:gd name="T8" fmla="*/ 0 w 72"/>
              <a:gd name="T9" fmla="*/ 1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2">
                <a:moveTo>
                  <a:pt x="0" y="12"/>
                </a:moveTo>
                <a:lnTo>
                  <a:pt x="0" y="72"/>
                </a:lnTo>
                <a:lnTo>
                  <a:pt x="72" y="60"/>
                </a:lnTo>
                <a:lnTo>
                  <a:pt x="72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33" name="Freeform 1057"/>
          <p:cNvSpPr>
            <a:spLocks/>
          </p:cNvSpPr>
          <p:nvPr/>
        </p:nvSpPr>
        <p:spPr bwMode="auto">
          <a:xfrm>
            <a:off x="6248400" y="1438275"/>
            <a:ext cx="133350" cy="133350"/>
          </a:xfrm>
          <a:custGeom>
            <a:avLst/>
            <a:gdLst>
              <a:gd name="T0" fmla="*/ 6 w 84"/>
              <a:gd name="T1" fmla="*/ 72 h 84"/>
              <a:gd name="T2" fmla="*/ 72 w 84"/>
              <a:gd name="T3" fmla="*/ 60 h 84"/>
              <a:gd name="T4" fmla="*/ 72 w 84"/>
              <a:gd name="T5" fmla="*/ 12 h 84"/>
              <a:gd name="T6" fmla="*/ 6 w 84"/>
              <a:gd name="T7" fmla="*/ 24 h 84"/>
              <a:gd name="T8" fmla="*/ 6 w 84"/>
              <a:gd name="T9" fmla="*/ 12 h 84"/>
              <a:gd name="T10" fmla="*/ 78 w 84"/>
              <a:gd name="T11" fmla="*/ 0 h 84"/>
              <a:gd name="T12" fmla="*/ 84 w 84"/>
              <a:gd name="T13" fmla="*/ 6 h 84"/>
              <a:gd name="T14" fmla="*/ 84 w 84"/>
              <a:gd name="T15" fmla="*/ 66 h 84"/>
              <a:gd name="T16" fmla="*/ 78 w 84"/>
              <a:gd name="T17" fmla="*/ 72 h 84"/>
              <a:gd name="T18" fmla="*/ 6 w 84"/>
              <a:gd name="T19" fmla="*/ 84 h 84"/>
              <a:gd name="T20" fmla="*/ 0 w 84"/>
              <a:gd name="T21" fmla="*/ 78 h 84"/>
              <a:gd name="T22" fmla="*/ 6 w 84"/>
              <a:gd name="T23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84">
                <a:moveTo>
                  <a:pt x="6" y="72"/>
                </a:moveTo>
                <a:lnTo>
                  <a:pt x="72" y="60"/>
                </a:lnTo>
                <a:lnTo>
                  <a:pt x="72" y="12"/>
                </a:lnTo>
                <a:lnTo>
                  <a:pt x="6" y="24"/>
                </a:lnTo>
                <a:lnTo>
                  <a:pt x="6" y="12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34" name="Freeform 1058"/>
          <p:cNvSpPr>
            <a:spLocks/>
          </p:cNvSpPr>
          <p:nvPr/>
        </p:nvSpPr>
        <p:spPr bwMode="auto">
          <a:xfrm>
            <a:off x="6248400" y="1457325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35" name="Freeform 1059"/>
          <p:cNvSpPr>
            <a:spLocks/>
          </p:cNvSpPr>
          <p:nvPr/>
        </p:nvSpPr>
        <p:spPr bwMode="auto">
          <a:xfrm>
            <a:off x="5886450" y="1676400"/>
            <a:ext cx="114300" cy="123825"/>
          </a:xfrm>
          <a:custGeom>
            <a:avLst/>
            <a:gdLst>
              <a:gd name="T0" fmla="*/ 0 w 72"/>
              <a:gd name="T1" fmla="*/ 12 h 78"/>
              <a:gd name="T2" fmla="*/ 0 w 72"/>
              <a:gd name="T3" fmla="*/ 78 h 78"/>
              <a:gd name="T4" fmla="*/ 72 w 72"/>
              <a:gd name="T5" fmla="*/ 60 h 78"/>
              <a:gd name="T6" fmla="*/ 72 w 72"/>
              <a:gd name="T7" fmla="*/ 0 h 78"/>
              <a:gd name="T8" fmla="*/ 0 w 72"/>
              <a:gd name="T9" fmla="*/ 12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8">
                <a:moveTo>
                  <a:pt x="0" y="12"/>
                </a:moveTo>
                <a:lnTo>
                  <a:pt x="0" y="78"/>
                </a:lnTo>
                <a:lnTo>
                  <a:pt x="72" y="60"/>
                </a:lnTo>
                <a:lnTo>
                  <a:pt x="72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36" name="Freeform 1060"/>
          <p:cNvSpPr>
            <a:spLocks/>
          </p:cNvSpPr>
          <p:nvPr/>
        </p:nvSpPr>
        <p:spPr bwMode="auto">
          <a:xfrm>
            <a:off x="5876925" y="1666875"/>
            <a:ext cx="133350" cy="142875"/>
          </a:xfrm>
          <a:custGeom>
            <a:avLst/>
            <a:gdLst>
              <a:gd name="T0" fmla="*/ 6 w 84"/>
              <a:gd name="T1" fmla="*/ 78 h 90"/>
              <a:gd name="T2" fmla="*/ 72 w 84"/>
              <a:gd name="T3" fmla="*/ 60 h 90"/>
              <a:gd name="T4" fmla="*/ 72 w 84"/>
              <a:gd name="T5" fmla="*/ 12 h 90"/>
              <a:gd name="T6" fmla="*/ 6 w 84"/>
              <a:gd name="T7" fmla="*/ 24 h 90"/>
              <a:gd name="T8" fmla="*/ 6 w 84"/>
              <a:gd name="T9" fmla="*/ 12 h 90"/>
              <a:gd name="T10" fmla="*/ 78 w 84"/>
              <a:gd name="T11" fmla="*/ 0 h 90"/>
              <a:gd name="T12" fmla="*/ 84 w 84"/>
              <a:gd name="T13" fmla="*/ 6 h 90"/>
              <a:gd name="T14" fmla="*/ 84 w 84"/>
              <a:gd name="T15" fmla="*/ 66 h 90"/>
              <a:gd name="T16" fmla="*/ 78 w 84"/>
              <a:gd name="T17" fmla="*/ 72 h 90"/>
              <a:gd name="T18" fmla="*/ 6 w 84"/>
              <a:gd name="T19" fmla="*/ 90 h 90"/>
              <a:gd name="T20" fmla="*/ 0 w 84"/>
              <a:gd name="T21" fmla="*/ 84 h 90"/>
              <a:gd name="T22" fmla="*/ 6 w 84"/>
              <a:gd name="T23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90">
                <a:moveTo>
                  <a:pt x="6" y="78"/>
                </a:moveTo>
                <a:lnTo>
                  <a:pt x="72" y="60"/>
                </a:lnTo>
                <a:lnTo>
                  <a:pt x="72" y="12"/>
                </a:lnTo>
                <a:lnTo>
                  <a:pt x="6" y="24"/>
                </a:lnTo>
                <a:lnTo>
                  <a:pt x="6" y="12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37" name="Freeform 1061"/>
          <p:cNvSpPr>
            <a:spLocks/>
          </p:cNvSpPr>
          <p:nvPr/>
        </p:nvSpPr>
        <p:spPr bwMode="auto">
          <a:xfrm>
            <a:off x="5876925" y="1685925"/>
            <a:ext cx="19050" cy="114300"/>
          </a:xfrm>
          <a:custGeom>
            <a:avLst/>
            <a:gdLst>
              <a:gd name="T0" fmla="*/ 12 w 12"/>
              <a:gd name="T1" fmla="*/ 6 h 72"/>
              <a:gd name="T2" fmla="*/ 12 w 12"/>
              <a:gd name="T3" fmla="*/ 72 h 72"/>
              <a:gd name="T4" fmla="*/ 0 w 12"/>
              <a:gd name="T5" fmla="*/ 72 h 72"/>
              <a:gd name="T6" fmla="*/ 0 w 12"/>
              <a:gd name="T7" fmla="*/ 6 h 72"/>
              <a:gd name="T8" fmla="*/ 6 w 12"/>
              <a:gd name="T9" fmla="*/ 0 h 72"/>
              <a:gd name="T10" fmla="*/ 12 w 1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38" name="Freeform 1062"/>
          <p:cNvSpPr>
            <a:spLocks/>
          </p:cNvSpPr>
          <p:nvPr/>
        </p:nvSpPr>
        <p:spPr bwMode="auto">
          <a:xfrm>
            <a:off x="6067425" y="1628775"/>
            <a:ext cx="133350" cy="133350"/>
          </a:xfrm>
          <a:custGeom>
            <a:avLst/>
            <a:gdLst>
              <a:gd name="T0" fmla="*/ 0 w 84"/>
              <a:gd name="T1" fmla="*/ 18 h 84"/>
              <a:gd name="T2" fmla="*/ 0 w 84"/>
              <a:gd name="T3" fmla="*/ 84 h 84"/>
              <a:gd name="T4" fmla="*/ 84 w 84"/>
              <a:gd name="T5" fmla="*/ 66 h 84"/>
              <a:gd name="T6" fmla="*/ 84 w 84"/>
              <a:gd name="T7" fmla="*/ 0 h 84"/>
              <a:gd name="T8" fmla="*/ 0 w 84"/>
              <a:gd name="T9" fmla="*/ 1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84">
                <a:moveTo>
                  <a:pt x="0" y="18"/>
                </a:moveTo>
                <a:lnTo>
                  <a:pt x="0" y="84"/>
                </a:lnTo>
                <a:lnTo>
                  <a:pt x="84" y="66"/>
                </a:lnTo>
                <a:lnTo>
                  <a:pt x="84" y="0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39" name="Freeform 1063"/>
          <p:cNvSpPr>
            <a:spLocks/>
          </p:cNvSpPr>
          <p:nvPr/>
        </p:nvSpPr>
        <p:spPr bwMode="auto">
          <a:xfrm>
            <a:off x="6057900" y="1619250"/>
            <a:ext cx="152400" cy="152400"/>
          </a:xfrm>
          <a:custGeom>
            <a:avLst/>
            <a:gdLst>
              <a:gd name="T0" fmla="*/ 6 w 96"/>
              <a:gd name="T1" fmla="*/ 84 h 96"/>
              <a:gd name="T2" fmla="*/ 84 w 96"/>
              <a:gd name="T3" fmla="*/ 66 h 96"/>
              <a:gd name="T4" fmla="*/ 84 w 96"/>
              <a:gd name="T5" fmla="*/ 12 h 96"/>
              <a:gd name="T6" fmla="*/ 6 w 96"/>
              <a:gd name="T7" fmla="*/ 30 h 96"/>
              <a:gd name="T8" fmla="*/ 6 w 96"/>
              <a:gd name="T9" fmla="*/ 18 h 96"/>
              <a:gd name="T10" fmla="*/ 90 w 96"/>
              <a:gd name="T11" fmla="*/ 0 h 96"/>
              <a:gd name="T12" fmla="*/ 96 w 96"/>
              <a:gd name="T13" fmla="*/ 6 h 96"/>
              <a:gd name="T14" fmla="*/ 96 w 96"/>
              <a:gd name="T15" fmla="*/ 72 h 96"/>
              <a:gd name="T16" fmla="*/ 90 w 96"/>
              <a:gd name="T17" fmla="*/ 78 h 96"/>
              <a:gd name="T18" fmla="*/ 6 w 96"/>
              <a:gd name="T19" fmla="*/ 96 h 96"/>
              <a:gd name="T20" fmla="*/ 0 w 96"/>
              <a:gd name="T21" fmla="*/ 90 h 96"/>
              <a:gd name="T22" fmla="*/ 6 w 96"/>
              <a:gd name="T23" fmla="*/ 8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6" h="96">
                <a:moveTo>
                  <a:pt x="6" y="84"/>
                </a:moveTo>
                <a:lnTo>
                  <a:pt x="84" y="66"/>
                </a:lnTo>
                <a:lnTo>
                  <a:pt x="84" y="12"/>
                </a:lnTo>
                <a:lnTo>
                  <a:pt x="6" y="30"/>
                </a:lnTo>
                <a:lnTo>
                  <a:pt x="6" y="18"/>
                </a:lnTo>
                <a:lnTo>
                  <a:pt x="90" y="0"/>
                </a:lnTo>
                <a:lnTo>
                  <a:pt x="96" y="6"/>
                </a:lnTo>
                <a:lnTo>
                  <a:pt x="96" y="72"/>
                </a:lnTo>
                <a:lnTo>
                  <a:pt x="90" y="78"/>
                </a:lnTo>
                <a:lnTo>
                  <a:pt x="6" y="96"/>
                </a:lnTo>
                <a:lnTo>
                  <a:pt x="0" y="90"/>
                </a:lnTo>
                <a:lnTo>
                  <a:pt x="6" y="8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40" name="Freeform 1064"/>
          <p:cNvSpPr>
            <a:spLocks/>
          </p:cNvSpPr>
          <p:nvPr/>
        </p:nvSpPr>
        <p:spPr bwMode="auto">
          <a:xfrm>
            <a:off x="6057900" y="1647825"/>
            <a:ext cx="19050" cy="114300"/>
          </a:xfrm>
          <a:custGeom>
            <a:avLst/>
            <a:gdLst>
              <a:gd name="T0" fmla="*/ 12 w 12"/>
              <a:gd name="T1" fmla="*/ 6 h 72"/>
              <a:gd name="T2" fmla="*/ 12 w 12"/>
              <a:gd name="T3" fmla="*/ 72 h 72"/>
              <a:gd name="T4" fmla="*/ 0 w 12"/>
              <a:gd name="T5" fmla="*/ 72 h 72"/>
              <a:gd name="T6" fmla="*/ 0 w 12"/>
              <a:gd name="T7" fmla="*/ 6 h 72"/>
              <a:gd name="T8" fmla="*/ 6 w 12"/>
              <a:gd name="T9" fmla="*/ 0 h 72"/>
              <a:gd name="T10" fmla="*/ 12 w 1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41" name="Freeform 1065"/>
          <p:cNvSpPr>
            <a:spLocks/>
          </p:cNvSpPr>
          <p:nvPr/>
        </p:nvSpPr>
        <p:spPr bwMode="auto">
          <a:xfrm>
            <a:off x="6257925" y="1600200"/>
            <a:ext cx="114300" cy="114300"/>
          </a:xfrm>
          <a:custGeom>
            <a:avLst/>
            <a:gdLst>
              <a:gd name="T0" fmla="*/ 0 w 72"/>
              <a:gd name="T1" fmla="*/ 12 h 72"/>
              <a:gd name="T2" fmla="*/ 0 w 72"/>
              <a:gd name="T3" fmla="*/ 72 h 72"/>
              <a:gd name="T4" fmla="*/ 72 w 72"/>
              <a:gd name="T5" fmla="*/ 60 h 72"/>
              <a:gd name="T6" fmla="*/ 72 w 72"/>
              <a:gd name="T7" fmla="*/ 0 h 72"/>
              <a:gd name="T8" fmla="*/ 0 w 72"/>
              <a:gd name="T9" fmla="*/ 1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2">
                <a:moveTo>
                  <a:pt x="0" y="12"/>
                </a:moveTo>
                <a:lnTo>
                  <a:pt x="0" y="72"/>
                </a:lnTo>
                <a:lnTo>
                  <a:pt x="72" y="60"/>
                </a:lnTo>
                <a:lnTo>
                  <a:pt x="72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42" name="Freeform 1066"/>
          <p:cNvSpPr>
            <a:spLocks/>
          </p:cNvSpPr>
          <p:nvPr/>
        </p:nvSpPr>
        <p:spPr bwMode="auto">
          <a:xfrm>
            <a:off x="6248400" y="1590675"/>
            <a:ext cx="133350" cy="133350"/>
          </a:xfrm>
          <a:custGeom>
            <a:avLst/>
            <a:gdLst>
              <a:gd name="T0" fmla="*/ 6 w 84"/>
              <a:gd name="T1" fmla="*/ 72 h 84"/>
              <a:gd name="T2" fmla="*/ 72 w 84"/>
              <a:gd name="T3" fmla="*/ 60 h 84"/>
              <a:gd name="T4" fmla="*/ 72 w 84"/>
              <a:gd name="T5" fmla="*/ 12 h 84"/>
              <a:gd name="T6" fmla="*/ 6 w 84"/>
              <a:gd name="T7" fmla="*/ 24 h 84"/>
              <a:gd name="T8" fmla="*/ 6 w 84"/>
              <a:gd name="T9" fmla="*/ 12 h 84"/>
              <a:gd name="T10" fmla="*/ 78 w 84"/>
              <a:gd name="T11" fmla="*/ 0 h 84"/>
              <a:gd name="T12" fmla="*/ 84 w 84"/>
              <a:gd name="T13" fmla="*/ 6 h 84"/>
              <a:gd name="T14" fmla="*/ 84 w 84"/>
              <a:gd name="T15" fmla="*/ 66 h 84"/>
              <a:gd name="T16" fmla="*/ 78 w 84"/>
              <a:gd name="T17" fmla="*/ 72 h 84"/>
              <a:gd name="T18" fmla="*/ 6 w 84"/>
              <a:gd name="T19" fmla="*/ 84 h 84"/>
              <a:gd name="T20" fmla="*/ 0 w 84"/>
              <a:gd name="T21" fmla="*/ 78 h 84"/>
              <a:gd name="T22" fmla="*/ 6 w 84"/>
              <a:gd name="T23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84">
                <a:moveTo>
                  <a:pt x="6" y="72"/>
                </a:moveTo>
                <a:lnTo>
                  <a:pt x="72" y="60"/>
                </a:lnTo>
                <a:lnTo>
                  <a:pt x="72" y="12"/>
                </a:lnTo>
                <a:lnTo>
                  <a:pt x="6" y="24"/>
                </a:lnTo>
                <a:lnTo>
                  <a:pt x="6" y="12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43" name="Freeform 1067"/>
          <p:cNvSpPr>
            <a:spLocks/>
          </p:cNvSpPr>
          <p:nvPr/>
        </p:nvSpPr>
        <p:spPr bwMode="auto">
          <a:xfrm>
            <a:off x="6248400" y="1609725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44" name="Freeform 1068"/>
          <p:cNvSpPr>
            <a:spLocks/>
          </p:cNvSpPr>
          <p:nvPr/>
        </p:nvSpPr>
        <p:spPr bwMode="auto">
          <a:xfrm>
            <a:off x="5886450" y="1838325"/>
            <a:ext cx="114300" cy="123825"/>
          </a:xfrm>
          <a:custGeom>
            <a:avLst/>
            <a:gdLst>
              <a:gd name="T0" fmla="*/ 0 w 72"/>
              <a:gd name="T1" fmla="*/ 12 h 78"/>
              <a:gd name="T2" fmla="*/ 0 w 72"/>
              <a:gd name="T3" fmla="*/ 78 h 78"/>
              <a:gd name="T4" fmla="*/ 72 w 72"/>
              <a:gd name="T5" fmla="*/ 60 h 78"/>
              <a:gd name="T6" fmla="*/ 72 w 72"/>
              <a:gd name="T7" fmla="*/ 0 h 78"/>
              <a:gd name="T8" fmla="*/ 0 w 72"/>
              <a:gd name="T9" fmla="*/ 12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8">
                <a:moveTo>
                  <a:pt x="0" y="12"/>
                </a:moveTo>
                <a:lnTo>
                  <a:pt x="0" y="78"/>
                </a:lnTo>
                <a:lnTo>
                  <a:pt x="72" y="60"/>
                </a:lnTo>
                <a:lnTo>
                  <a:pt x="72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45" name="Freeform 1069"/>
          <p:cNvSpPr>
            <a:spLocks/>
          </p:cNvSpPr>
          <p:nvPr/>
        </p:nvSpPr>
        <p:spPr bwMode="auto">
          <a:xfrm>
            <a:off x="5876925" y="1828800"/>
            <a:ext cx="133350" cy="142875"/>
          </a:xfrm>
          <a:custGeom>
            <a:avLst/>
            <a:gdLst>
              <a:gd name="T0" fmla="*/ 6 w 84"/>
              <a:gd name="T1" fmla="*/ 78 h 90"/>
              <a:gd name="T2" fmla="*/ 72 w 84"/>
              <a:gd name="T3" fmla="*/ 60 h 90"/>
              <a:gd name="T4" fmla="*/ 72 w 84"/>
              <a:gd name="T5" fmla="*/ 12 h 90"/>
              <a:gd name="T6" fmla="*/ 6 w 84"/>
              <a:gd name="T7" fmla="*/ 24 h 90"/>
              <a:gd name="T8" fmla="*/ 6 w 84"/>
              <a:gd name="T9" fmla="*/ 12 h 90"/>
              <a:gd name="T10" fmla="*/ 78 w 84"/>
              <a:gd name="T11" fmla="*/ 0 h 90"/>
              <a:gd name="T12" fmla="*/ 84 w 84"/>
              <a:gd name="T13" fmla="*/ 6 h 90"/>
              <a:gd name="T14" fmla="*/ 84 w 84"/>
              <a:gd name="T15" fmla="*/ 66 h 90"/>
              <a:gd name="T16" fmla="*/ 78 w 84"/>
              <a:gd name="T17" fmla="*/ 72 h 90"/>
              <a:gd name="T18" fmla="*/ 6 w 84"/>
              <a:gd name="T19" fmla="*/ 90 h 90"/>
              <a:gd name="T20" fmla="*/ 0 w 84"/>
              <a:gd name="T21" fmla="*/ 84 h 90"/>
              <a:gd name="T22" fmla="*/ 6 w 84"/>
              <a:gd name="T23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90">
                <a:moveTo>
                  <a:pt x="6" y="78"/>
                </a:moveTo>
                <a:lnTo>
                  <a:pt x="72" y="60"/>
                </a:lnTo>
                <a:lnTo>
                  <a:pt x="72" y="12"/>
                </a:lnTo>
                <a:lnTo>
                  <a:pt x="6" y="24"/>
                </a:lnTo>
                <a:lnTo>
                  <a:pt x="6" y="12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46" name="Freeform 1070"/>
          <p:cNvSpPr>
            <a:spLocks/>
          </p:cNvSpPr>
          <p:nvPr/>
        </p:nvSpPr>
        <p:spPr bwMode="auto">
          <a:xfrm>
            <a:off x="5876925" y="1847850"/>
            <a:ext cx="19050" cy="114300"/>
          </a:xfrm>
          <a:custGeom>
            <a:avLst/>
            <a:gdLst>
              <a:gd name="T0" fmla="*/ 12 w 12"/>
              <a:gd name="T1" fmla="*/ 6 h 72"/>
              <a:gd name="T2" fmla="*/ 12 w 12"/>
              <a:gd name="T3" fmla="*/ 72 h 72"/>
              <a:gd name="T4" fmla="*/ 0 w 12"/>
              <a:gd name="T5" fmla="*/ 72 h 72"/>
              <a:gd name="T6" fmla="*/ 0 w 12"/>
              <a:gd name="T7" fmla="*/ 6 h 72"/>
              <a:gd name="T8" fmla="*/ 6 w 12"/>
              <a:gd name="T9" fmla="*/ 0 h 72"/>
              <a:gd name="T10" fmla="*/ 12 w 1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47" name="Freeform 1071"/>
          <p:cNvSpPr>
            <a:spLocks/>
          </p:cNvSpPr>
          <p:nvPr/>
        </p:nvSpPr>
        <p:spPr bwMode="auto">
          <a:xfrm>
            <a:off x="6067425" y="1800225"/>
            <a:ext cx="133350" cy="114300"/>
          </a:xfrm>
          <a:custGeom>
            <a:avLst/>
            <a:gdLst>
              <a:gd name="T0" fmla="*/ 0 w 84"/>
              <a:gd name="T1" fmla="*/ 12 h 72"/>
              <a:gd name="T2" fmla="*/ 0 w 84"/>
              <a:gd name="T3" fmla="*/ 72 h 72"/>
              <a:gd name="T4" fmla="*/ 84 w 84"/>
              <a:gd name="T5" fmla="*/ 54 h 72"/>
              <a:gd name="T6" fmla="*/ 84 w 84"/>
              <a:gd name="T7" fmla="*/ 0 h 72"/>
              <a:gd name="T8" fmla="*/ 0 w 84"/>
              <a:gd name="T9" fmla="*/ 1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72">
                <a:moveTo>
                  <a:pt x="0" y="12"/>
                </a:moveTo>
                <a:lnTo>
                  <a:pt x="0" y="72"/>
                </a:lnTo>
                <a:lnTo>
                  <a:pt x="84" y="54"/>
                </a:lnTo>
                <a:lnTo>
                  <a:pt x="84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48" name="Freeform 1072"/>
          <p:cNvSpPr>
            <a:spLocks/>
          </p:cNvSpPr>
          <p:nvPr/>
        </p:nvSpPr>
        <p:spPr bwMode="auto">
          <a:xfrm>
            <a:off x="6057900" y="1790700"/>
            <a:ext cx="152400" cy="133350"/>
          </a:xfrm>
          <a:custGeom>
            <a:avLst/>
            <a:gdLst>
              <a:gd name="T0" fmla="*/ 6 w 96"/>
              <a:gd name="T1" fmla="*/ 72 h 84"/>
              <a:gd name="T2" fmla="*/ 84 w 96"/>
              <a:gd name="T3" fmla="*/ 54 h 84"/>
              <a:gd name="T4" fmla="*/ 84 w 96"/>
              <a:gd name="T5" fmla="*/ 12 h 84"/>
              <a:gd name="T6" fmla="*/ 6 w 96"/>
              <a:gd name="T7" fmla="*/ 24 h 84"/>
              <a:gd name="T8" fmla="*/ 6 w 96"/>
              <a:gd name="T9" fmla="*/ 12 h 84"/>
              <a:gd name="T10" fmla="*/ 90 w 96"/>
              <a:gd name="T11" fmla="*/ 0 h 84"/>
              <a:gd name="T12" fmla="*/ 96 w 96"/>
              <a:gd name="T13" fmla="*/ 6 h 84"/>
              <a:gd name="T14" fmla="*/ 96 w 96"/>
              <a:gd name="T15" fmla="*/ 60 h 84"/>
              <a:gd name="T16" fmla="*/ 90 w 96"/>
              <a:gd name="T17" fmla="*/ 66 h 84"/>
              <a:gd name="T18" fmla="*/ 6 w 96"/>
              <a:gd name="T19" fmla="*/ 84 h 84"/>
              <a:gd name="T20" fmla="*/ 0 w 96"/>
              <a:gd name="T21" fmla="*/ 78 h 84"/>
              <a:gd name="T22" fmla="*/ 6 w 96"/>
              <a:gd name="T23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6" h="84">
                <a:moveTo>
                  <a:pt x="6" y="72"/>
                </a:moveTo>
                <a:lnTo>
                  <a:pt x="84" y="54"/>
                </a:lnTo>
                <a:lnTo>
                  <a:pt x="84" y="12"/>
                </a:lnTo>
                <a:lnTo>
                  <a:pt x="6" y="24"/>
                </a:lnTo>
                <a:lnTo>
                  <a:pt x="6" y="12"/>
                </a:lnTo>
                <a:lnTo>
                  <a:pt x="90" y="0"/>
                </a:lnTo>
                <a:lnTo>
                  <a:pt x="96" y="6"/>
                </a:lnTo>
                <a:lnTo>
                  <a:pt x="96" y="60"/>
                </a:lnTo>
                <a:lnTo>
                  <a:pt x="90" y="66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49" name="Freeform 1073"/>
          <p:cNvSpPr>
            <a:spLocks/>
          </p:cNvSpPr>
          <p:nvPr/>
        </p:nvSpPr>
        <p:spPr bwMode="auto">
          <a:xfrm>
            <a:off x="6057900" y="1809750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50" name="Freeform 1074"/>
          <p:cNvSpPr>
            <a:spLocks/>
          </p:cNvSpPr>
          <p:nvPr/>
        </p:nvSpPr>
        <p:spPr bwMode="auto">
          <a:xfrm>
            <a:off x="6257925" y="1752600"/>
            <a:ext cx="114300" cy="123825"/>
          </a:xfrm>
          <a:custGeom>
            <a:avLst/>
            <a:gdLst>
              <a:gd name="T0" fmla="*/ 0 w 72"/>
              <a:gd name="T1" fmla="*/ 18 h 78"/>
              <a:gd name="T2" fmla="*/ 0 w 72"/>
              <a:gd name="T3" fmla="*/ 78 h 78"/>
              <a:gd name="T4" fmla="*/ 72 w 72"/>
              <a:gd name="T5" fmla="*/ 60 h 78"/>
              <a:gd name="T6" fmla="*/ 72 w 72"/>
              <a:gd name="T7" fmla="*/ 0 h 78"/>
              <a:gd name="T8" fmla="*/ 0 w 72"/>
              <a:gd name="T9" fmla="*/ 1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8">
                <a:moveTo>
                  <a:pt x="0" y="18"/>
                </a:moveTo>
                <a:lnTo>
                  <a:pt x="0" y="78"/>
                </a:lnTo>
                <a:lnTo>
                  <a:pt x="72" y="60"/>
                </a:lnTo>
                <a:lnTo>
                  <a:pt x="72" y="0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51" name="Freeform 1075"/>
          <p:cNvSpPr>
            <a:spLocks/>
          </p:cNvSpPr>
          <p:nvPr/>
        </p:nvSpPr>
        <p:spPr bwMode="auto">
          <a:xfrm>
            <a:off x="6248400" y="1743075"/>
            <a:ext cx="133350" cy="142875"/>
          </a:xfrm>
          <a:custGeom>
            <a:avLst/>
            <a:gdLst>
              <a:gd name="T0" fmla="*/ 6 w 84"/>
              <a:gd name="T1" fmla="*/ 78 h 90"/>
              <a:gd name="T2" fmla="*/ 72 w 84"/>
              <a:gd name="T3" fmla="*/ 60 h 90"/>
              <a:gd name="T4" fmla="*/ 72 w 84"/>
              <a:gd name="T5" fmla="*/ 12 h 90"/>
              <a:gd name="T6" fmla="*/ 6 w 84"/>
              <a:gd name="T7" fmla="*/ 30 h 90"/>
              <a:gd name="T8" fmla="*/ 6 w 84"/>
              <a:gd name="T9" fmla="*/ 18 h 90"/>
              <a:gd name="T10" fmla="*/ 78 w 84"/>
              <a:gd name="T11" fmla="*/ 0 h 90"/>
              <a:gd name="T12" fmla="*/ 84 w 84"/>
              <a:gd name="T13" fmla="*/ 6 h 90"/>
              <a:gd name="T14" fmla="*/ 84 w 84"/>
              <a:gd name="T15" fmla="*/ 66 h 90"/>
              <a:gd name="T16" fmla="*/ 78 w 84"/>
              <a:gd name="T17" fmla="*/ 72 h 90"/>
              <a:gd name="T18" fmla="*/ 6 w 84"/>
              <a:gd name="T19" fmla="*/ 90 h 90"/>
              <a:gd name="T20" fmla="*/ 0 w 84"/>
              <a:gd name="T21" fmla="*/ 84 h 90"/>
              <a:gd name="T22" fmla="*/ 6 w 84"/>
              <a:gd name="T23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90">
                <a:moveTo>
                  <a:pt x="6" y="78"/>
                </a:moveTo>
                <a:lnTo>
                  <a:pt x="72" y="60"/>
                </a:lnTo>
                <a:lnTo>
                  <a:pt x="72" y="12"/>
                </a:lnTo>
                <a:lnTo>
                  <a:pt x="6" y="30"/>
                </a:lnTo>
                <a:lnTo>
                  <a:pt x="6" y="18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52" name="Freeform 1076"/>
          <p:cNvSpPr>
            <a:spLocks/>
          </p:cNvSpPr>
          <p:nvPr/>
        </p:nvSpPr>
        <p:spPr bwMode="auto">
          <a:xfrm>
            <a:off x="6248400" y="1771650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53" name="Freeform 1077"/>
          <p:cNvSpPr>
            <a:spLocks/>
          </p:cNvSpPr>
          <p:nvPr/>
        </p:nvSpPr>
        <p:spPr bwMode="auto">
          <a:xfrm>
            <a:off x="5267325" y="1381125"/>
            <a:ext cx="104775" cy="133350"/>
          </a:xfrm>
          <a:custGeom>
            <a:avLst/>
            <a:gdLst>
              <a:gd name="T0" fmla="*/ 0 w 66"/>
              <a:gd name="T1" fmla="*/ 0 h 84"/>
              <a:gd name="T2" fmla="*/ 0 w 66"/>
              <a:gd name="T3" fmla="*/ 72 h 84"/>
              <a:gd name="T4" fmla="*/ 66 w 66"/>
              <a:gd name="T5" fmla="*/ 84 h 84"/>
              <a:gd name="T6" fmla="*/ 66 w 66"/>
              <a:gd name="T7" fmla="*/ 18 h 84"/>
              <a:gd name="T8" fmla="*/ 0 w 66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84">
                <a:moveTo>
                  <a:pt x="0" y="0"/>
                </a:moveTo>
                <a:lnTo>
                  <a:pt x="0" y="72"/>
                </a:lnTo>
                <a:lnTo>
                  <a:pt x="66" y="84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54" name="Freeform 1078"/>
          <p:cNvSpPr>
            <a:spLocks/>
          </p:cNvSpPr>
          <p:nvPr/>
        </p:nvSpPr>
        <p:spPr bwMode="auto">
          <a:xfrm>
            <a:off x="5257800" y="1371600"/>
            <a:ext cx="123825" cy="152400"/>
          </a:xfrm>
          <a:custGeom>
            <a:avLst/>
            <a:gdLst>
              <a:gd name="T0" fmla="*/ 6 w 78"/>
              <a:gd name="T1" fmla="*/ 72 h 96"/>
              <a:gd name="T2" fmla="*/ 66 w 78"/>
              <a:gd name="T3" fmla="*/ 84 h 96"/>
              <a:gd name="T4" fmla="*/ 66 w 78"/>
              <a:gd name="T5" fmla="*/ 30 h 96"/>
              <a:gd name="T6" fmla="*/ 6 w 78"/>
              <a:gd name="T7" fmla="*/ 12 h 96"/>
              <a:gd name="T8" fmla="*/ 6 w 78"/>
              <a:gd name="T9" fmla="*/ 0 h 96"/>
              <a:gd name="T10" fmla="*/ 72 w 78"/>
              <a:gd name="T11" fmla="*/ 18 h 96"/>
              <a:gd name="T12" fmla="*/ 78 w 78"/>
              <a:gd name="T13" fmla="*/ 24 h 96"/>
              <a:gd name="T14" fmla="*/ 78 w 78"/>
              <a:gd name="T15" fmla="*/ 90 h 96"/>
              <a:gd name="T16" fmla="*/ 72 w 78"/>
              <a:gd name="T17" fmla="*/ 96 h 96"/>
              <a:gd name="T18" fmla="*/ 6 w 78"/>
              <a:gd name="T19" fmla="*/ 84 h 96"/>
              <a:gd name="T20" fmla="*/ 0 w 78"/>
              <a:gd name="T21" fmla="*/ 78 h 96"/>
              <a:gd name="T22" fmla="*/ 6 w 78"/>
              <a:gd name="T23" fmla="*/ 7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8" h="96">
                <a:moveTo>
                  <a:pt x="6" y="72"/>
                </a:moveTo>
                <a:lnTo>
                  <a:pt x="66" y="84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90"/>
                </a:lnTo>
                <a:lnTo>
                  <a:pt x="72" y="96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55" name="Freeform 1079"/>
          <p:cNvSpPr>
            <a:spLocks/>
          </p:cNvSpPr>
          <p:nvPr/>
        </p:nvSpPr>
        <p:spPr bwMode="auto">
          <a:xfrm>
            <a:off x="5257800" y="1371600"/>
            <a:ext cx="19050" cy="123825"/>
          </a:xfrm>
          <a:custGeom>
            <a:avLst/>
            <a:gdLst>
              <a:gd name="T0" fmla="*/ 12 w 12"/>
              <a:gd name="T1" fmla="*/ 6 h 78"/>
              <a:gd name="T2" fmla="*/ 12 w 12"/>
              <a:gd name="T3" fmla="*/ 78 h 78"/>
              <a:gd name="T4" fmla="*/ 0 w 12"/>
              <a:gd name="T5" fmla="*/ 78 h 78"/>
              <a:gd name="T6" fmla="*/ 0 w 12"/>
              <a:gd name="T7" fmla="*/ 6 h 78"/>
              <a:gd name="T8" fmla="*/ 6 w 12"/>
              <a:gd name="T9" fmla="*/ 0 h 78"/>
              <a:gd name="T10" fmla="*/ 12 w 12"/>
              <a:gd name="T11" fmla="*/ 6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8">
                <a:moveTo>
                  <a:pt x="12" y="6"/>
                </a:moveTo>
                <a:lnTo>
                  <a:pt x="12" y="78"/>
                </a:lnTo>
                <a:lnTo>
                  <a:pt x="0" y="78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56" name="Freeform 1080"/>
          <p:cNvSpPr>
            <a:spLocks/>
          </p:cNvSpPr>
          <p:nvPr/>
        </p:nvSpPr>
        <p:spPr bwMode="auto">
          <a:xfrm>
            <a:off x="5133975" y="1343025"/>
            <a:ext cx="76200" cy="123825"/>
          </a:xfrm>
          <a:custGeom>
            <a:avLst/>
            <a:gdLst>
              <a:gd name="T0" fmla="*/ 48 w 48"/>
              <a:gd name="T1" fmla="*/ 18 h 78"/>
              <a:gd name="T2" fmla="*/ 48 w 48"/>
              <a:gd name="T3" fmla="*/ 78 h 78"/>
              <a:gd name="T4" fmla="*/ 0 w 48"/>
              <a:gd name="T5" fmla="*/ 66 h 78"/>
              <a:gd name="T6" fmla="*/ 0 w 48"/>
              <a:gd name="T7" fmla="*/ 0 h 78"/>
              <a:gd name="T8" fmla="*/ 48 w 48"/>
              <a:gd name="T9" fmla="*/ 1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78">
                <a:moveTo>
                  <a:pt x="48" y="18"/>
                </a:moveTo>
                <a:lnTo>
                  <a:pt x="48" y="78"/>
                </a:lnTo>
                <a:lnTo>
                  <a:pt x="0" y="66"/>
                </a:lnTo>
                <a:lnTo>
                  <a:pt x="0" y="0"/>
                </a:lnTo>
                <a:lnTo>
                  <a:pt x="48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57" name="Freeform 1081"/>
          <p:cNvSpPr>
            <a:spLocks/>
          </p:cNvSpPr>
          <p:nvPr/>
        </p:nvSpPr>
        <p:spPr bwMode="auto">
          <a:xfrm>
            <a:off x="5124450" y="1333500"/>
            <a:ext cx="95250" cy="142875"/>
          </a:xfrm>
          <a:custGeom>
            <a:avLst/>
            <a:gdLst>
              <a:gd name="T0" fmla="*/ 60 w 60"/>
              <a:gd name="T1" fmla="*/ 84 h 90"/>
              <a:gd name="T2" fmla="*/ 54 w 60"/>
              <a:gd name="T3" fmla="*/ 90 h 90"/>
              <a:gd name="T4" fmla="*/ 6 w 60"/>
              <a:gd name="T5" fmla="*/ 78 h 90"/>
              <a:gd name="T6" fmla="*/ 0 w 60"/>
              <a:gd name="T7" fmla="*/ 72 h 90"/>
              <a:gd name="T8" fmla="*/ 0 w 60"/>
              <a:gd name="T9" fmla="*/ 6 h 90"/>
              <a:gd name="T10" fmla="*/ 6 w 60"/>
              <a:gd name="T11" fmla="*/ 0 h 90"/>
              <a:gd name="T12" fmla="*/ 54 w 60"/>
              <a:gd name="T13" fmla="*/ 18 h 90"/>
              <a:gd name="T14" fmla="*/ 54 w 60"/>
              <a:gd name="T15" fmla="*/ 30 h 90"/>
              <a:gd name="T16" fmla="*/ 12 w 60"/>
              <a:gd name="T17" fmla="*/ 12 h 90"/>
              <a:gd name="T18" fmla="*/ 12 w 60"/>
              <a:gd name="T19" fmla="*/ 66 h 90"/>
              <a:gd name="T20" fmla="*/ 54 w 60"/>
              <a:gd name="T21" fmla="*/ 78 h 90"/>
              <a:gd name="T22" fmla="*/ 60 w 60"/>
              <a:gd name="T23" fmla="*/ 84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0" h="90">
                <a:moveTo>
                  <a:pt x="60" y="84"/>
                </a:moveTo>
                <a:lnTo>
                  <a:pt x="54" y="90"/>
                </a:lnTo>
                <a:lnTo>
                  <a:pt x="6" y="78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54" y="18"/>
                </a:lnTo>
                <a:lnTo>
                  <a:pt x="54" y="30"/>
                </a:lnTo>
                <a:lnTo>
                  <a:pt x="12" y="12"/>
                </a:lnTo>
                <a:lnTo>
                  <a:pt x="12" y="66"/>
                </a:lnTo>
                <a:lnTo>
                  <a:pt x="54" y="78"/>
                </a:lnTo>
                <a:lnTo>
                  <a:pt x="60" y="8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58" name="Freeform 1082"/>
          <p:cNvSpPr>
            <a:spLocks/>
          </p:cNvSpPr>
          <p:nvPr/>
        </p:nvSpPr>
        <p:spPr bwMode="auto">
          <a:xfrm>
            <a:off x="5200650" y="1362075"/>
            <a:ext cx="19050" cy="104775"/>
          </a:xfrm>
          <a:custGeom>
            <a:avLst/>
            <a:gdLst>
              <a:gd name="T0" fmla="*/ 6 w 12"/>
              <a:gd name="T1" fmla="*/ 0 h 66"/>
              <a:gd name="T2" fmla="*/ 12 w 12"/>
              <a:gd name="T3" fmla="*/ 6 h 66"/>
              <a:gd name="T4" fmla="*/ 12 w 12"/>
              <a:gd name="T5" fmla="*/ 66 h 66"/>
              <a:gd name="T6" fmla="*/ 0 w 12"/>
              <a:gd name="T7" fmla="*/ 66 h 66"/>
              <a:gd name="T8" fmla="*/ 0 w 12"/>
              <a:gd name="T9" fmla="*/ 6 h 66"/>
              <a:gd name="T10" fmla="*/ 6 w 12"/>
              <a:gd name="T1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6" y="0"/>
                </a:moveTo>
                <a:lnTo>
                  <a:pt x="12" y="6"/>
                </a:ln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59" name="Freeform 1083"/>
          <p:cNvSpPr>
            <a:spLocks/>
          </p:cNvSpPr>
          <p:nvPr/>
        </p:nvSpPr>
        <p:spPr bwMode="auto">
          <a:xfrm>
            <a:off x="5010150" y="1304925"/>
            <a:ext cx="66675" cy="133350"/>
          </a:xfrm>
          <a:custGeom>
            <a:avLst/>
            <a:gdLst>
              <a:gd name="T0" fmla="*/ 42 w 42"/>
              <a:gd name="T1" fmla="*/ 12 h 84"/>
              <a:gd name="T2" fmla="*/ 42 w 42"/>
              <a:gd name="T3" fmla="*/ 84 h 84"/>
              <a:gd name="T4" fmla="*/ 0 w 42"/>
              <a:gd name="T5" fmla="*/ 66 h 84"/>
              <a:gd name="T6" fmla="*/ 0 w 42"/>
              <a:gd name="T7" fmla="*/ 0 h 84"/>
              <a:gd name="T8" fmla="*/ 42 w 42"/>
              <a:gd name="T9" fmla="*/ 1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84">
                <a:moveTo>
                  <a:pt x="42" y="12"/>
                </a:moveTo>
                <a:lnTo>
                  <a:pt x="42" y="84"/>
                </a:lnTo>
                <a:lnTo>
                  <a:pt x="0" y="66"/>
                </a:lnTo>
                <a:lnTo>
                  <a:pt x="0" y="0"/>
                </a:lnTo>
                <a:lnTo>
                  <a:pt x="42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60" name="Freeform 1084"/>
          <p:cNvSpPr>
            <a:spLocks/>
          </p:cNvSpPr>
          <p:nvPr/>
        </p:nvSpPr>
        <p:spPr bwMode="auto">
          <a:xfrm>
            <a:off x="5000625" y="1295400"/>
            <a:ext cx="85725" cy="152400"/>
          </a:xfrm>
          <a:custGeom>
            <a:avLst/>
            <a:gdLst>
              <a:gd name="T0" fmla="*/ 54 w 54"/>
              <a:gd name="T1" fmla="*/ 90 h 96"/>
              <a:gd name="T2" fmla="*/ 48 w 54"/>
              <a:gd name="T3" fmla="*/ 96 h 96"/>
              <a:gd name="T4" fmla="*/ 6 w 54"/>
              <a:gd name="T5" fmla="*/ 78 h 96"/>
              <a:gd name="T6" fmla="*/ 0 w 54"/>
              <a:gd name="T7" fmla="*/ 72 h 96"/>
              <a:gd name="T8" fmla="*/ 0 w 54"/>
              <a:gd name="T9" fmla="*/ 6 h 96"/>
              <a:gd name="T10" fmla="*/ 6 w 54"/>
              <a:gd name="T11" fmla="*/ 0 h 96"/>
              <a:gd name="T12" fmla="*/ 48 w 54"/>
              <a:gd name="T13" fmla="*/ 12 h 96"/>
              <a:gd name="T14" fmla="*/ 48 w 54"/>
              <a:gd name="T15" fmla="*/ 24 h 96"/>
              <a:gd name="T16" fmla="*/ 12 w 54"/>
              <a:gd name="T17" fmla="*/ 12 h 96"/>
              <a:gd name="T18" fmla="*/ 12 w 54"/>
              <a:gd name="T19" fmla="*/ 66 h 96"/>
              <a:gd name="T20" fmla="*/ 48 w 54"/>
              <a:gd name="T21" fmla="*/ 84 h 96"/>
              <a:gd name="T22" fmla="*/ 54 w 54"/>
              <a:gd name="T23" fmla="*/ 9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4" h="96">
                <a:moveTo>
                  <a:pt x="54" y="90"/>
                </a:moveTo>
                <a:lnTo>
                  <a:pt x="48" y="96"/>
                </a:lnTo>
                <a:lnTo>
                  <a:pt x="6" y="78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48" y="12"/>
                </a:lnTo>
                <a:lnTo>
                  <a:pt x="48" y="24"/>
                </a:lnTo>
                <a:lnTo>
                  <a:pt x="12" y="12"/>
                </a:lnTo>
                <a:lnTo>
                  <a:pt x="12" y="66"/>
                </a:lnTo>
                <a:lnTo>
                  <a:pt x="48" y="84"/>
                </a:lnTo>
                <a:lnTo>
                  <a:pt x="54" y="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61" name="Freeform 1085"/>
          <p:cNvSpPr>
            <a:spLocks/>
          </p:cNvSpPr>
          <p:nvPr/>
        </p:nvSpPr>
        <p:spPr bwMode="auto">
          <a:xfrm>
            <a:off x="5067300" y="1314450"/>
            <a:ext cx="19050" cy="123825"/>
          </a:xfrm>
          <a:custGeom>
            <a:avLst/>
            <a:gdLst>
              <a:gd name="T0" fmla="*/ 6 w 12"/>
              <a:gd name="T1" fmla="*/ 0 h 78"/>
              <a:gd name="T2" fmla="*/ 12 w 12"/>
              <a:gd name="T3" fmla="*/ 6 h 78"/>
              <a:gd name="T4" fmla="*/ 12 w 12"/>
              <a:gd name="T5" fmla="*/ 78 h 78"/>
              <a:gd name="T6" fmla="*/ 0 w 12"/>
              <a:gd name="T7" fmla="*/ 78 h 78"/>
              <a:gd name="T8" fmla="*/ 0 w 12"/>
              <a:gd name="T9" fmla="*/ 6 h 78"/>
              <a:gd name="T10" fmla="*/ 6 w 12"/>
              <a:gd name="T11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8">
                <a:moveTo>
                  <a:pt x="6" y="0"/>
                </a:moveTo>
                <a:lnTo>
                  <a:pt x="12" y="6"/>
                </a:lnTo>
                <a:lnTo>
                  <a:pt x="12" y="78"/>
                </a:lnTo>
                <a:lnTo>
                  <a:pt x="0" y="78"/>
                </a:lnTo>
                <a:lnTo>
                  <a:pt x="0" y="6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62" name="Freeform 1086"/>
          <p:cNvSpPr>
            <a:spLocks/>
          </p:cNvSpPr>
          <p:nvPr/>
        </p:nvSpPr>
        <p:spPr bwMode="auto">
          <a:xfrm>
            <a:off x="5429250" y="1428750"/>
            <a:ext cx="104775" cy="133350"/>
          </a:xfrm>
          <a:custGeom>
            <a:avLst/>
            <a:gdLst>
              <a:gd name="T0" fmla="*/ 0 w 66"/>
              <a:gd name="T1" fmla="*/ 0 h 84"/>
              <a:gd name="T2" fmla="*/ 0 w 66"/>
              <a:gd name="T3" fmla="*/ 66 h 84"/>
              <a:gd name="T4" fmla="*/ 66 w 66"/>
              <a:gd name="T5" fmla="*/ 84 h 84"/>
              <a:gd name="T6" fmla="*/ 66 w 66"/>
              <a:gd name="T7" fmla="*/ 18 h 84"/>
              <a:gd name="T8" fmla="*/ 0 w 66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84">
                <a:moveTo>
                  <a:pt x="0" y="0"/>
                </a:moveTo>
                <a:lnTo>
                  <a:pt x="0" y="66"/>
                </a:lnTo>
                <a:lnTo>
                  <a:pt x="66" y="84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63" name="Freeform 1087"/>
          <p:cNvSpPr>
            <a:spLocks/>
          </p:cNvSpPr>
          <p:nvPr/>
        </p:nvSpPr>
        <p:spPr bwMode="auto">
          <a:xfrm>
            <a:off x="5419725" y="1419225"/>
            <a:ext cx="123825" cy="152400"/>
          </a:xfrm>
          <a:custGeom>
            <a:avLst/>
            <a:gdLst>
              <a:gd name="T0" fmla="*/ 6 w 78"/>
              <a:gd name="T1" fmla="*/ 66 h 96"/>
              <a:gd name="T2" fmla="*/ 66 w 78"/>
              <a:gd name="T3" fmla="*/ 84 h 96"/>
              <a:gd name="T4" fmla="*/ 66 w 78"/>
              <a:gd name="T5" fmla="*/ 30 h 96"/>
              <a:gd name="T6" fmla="*/ 6 w 78"/>
              <a:gd name="T7" fmla="*/ 12 h 96"/>
              <a:gd name="T8" fmla="*/ 6 w 78"/>
              <a:gd name="T9" fmla="*/ 0 h 96"/>
              <a:gd name="T10" fmla="*/ 72 w 78"/>
              <a:gd name="T11" fmla="*/ 18 h 96"/>
              <a:gd name="T12" fmla="*/ 78 w 78"/>
              <a:gd name="T13" fmla="*/ 24 h 96"/>
              <a:gd name="T14" fmla="*/ 78 w 78"/>
              <a:gd name="T15" fmla="*/ 90 h 96"/>
              <a:gd name="T16" fmla="*/ 72 w 78"/>
              <a:gd name="T17" fmla="*/ 96 h 96"/>
              <a:gd name="T18" fmla="*/ 6 w 78"/>
              <a:gd name="T19" fmla="*/ 78 h 96"/>
              <a:gd name="T20" fmla="*/ 0 w 78"/>
              <a:gd name="T21" fmla="*/ 72 h 96"/>
              <a:gd name="T22" fmla="*/ 6 w 78"/>
              <a:gd name="T23" fmla="*/ 6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8" h="96">
                <a:moveTo>
                  <a:pt x="6" y="66"/>
                </a:moveTo>
                <a:lnTo>
                  <a:pt x="66" y="84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90"/>
                </a:lnTo>
                <a:lnTo>
                  <a:pt x="72" y="96"/>
                </a:lnTo>
                <a:lnTo>
                  <a:pt x="6" y="78"/>
                </a:lnTo>
                <a:lnTo>
                  <a:pt x="0" y="72"/>
                </a:lnTo>
                <a:lnTo>
                  <a:pt x="6" y="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64" name="Freeform 1088"/>
          <p:cNvSpPr>
            <a:spLocks/>
          </p:cNvSpPr>
          <p:nvPr/>
        </p:nvSpPr>
        <p:spPr bwMode="auto">
          <a:xfrm>
            <a:off x="5419725" y="1419225"/>
            <a:ext cx="19050" cy="114300"/>
          </a:xfrm>
          <a:custGeom>
            <a:avLst/>
            <a:gdLst>
              <a:gd name="T0" fmla="*/ 12 w 12"/>
              <a:gd name="T1" fmla="*/ 6 h 72"/>
              <a:gd name="T2" fmla="*/ 12 w 12"/>
              <a:gd name="T3" fmla="*/ 72 h 72"/>
              <a:gd name="T4" fmla="*/ 0 w 12"/>
              <a:gd name="T5" fmla="*/ 72 h 72"/>
              <a:gd name="T6" fmla="*/ 0 w 12"/>
              <a:gd name="T7" fmla="*/ 6 h 72"/>
              <a:gd name="T8" fmla="*/ 6 w 12"/>
              <a:gd name="T9" fmla="*/ 0 h 72"/>
              <a:gd name="T10" fmla="*/ 12 w 1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65" name="Freeform 1089"/>
          <p:cNvSpPr>
            <a:spLocks/>
          </p:cNvSpPr>
          <p:nvPr/>
        </p:nvSpPr>
        <p:spPr bwMode="auto">
          <a:xfrm>
            <a:off x="5591175" y="1476375"/>
            <a:ext cx="104775" cy="133350"/>
          </a:xfrm>
          <a:custGeom>
            <a:avLst/>
            <a:gdLst>
              <a:gd name="T0" fmla="*/ 0 w 66"/>
              <a:gd name="T1" fmla="*/ 0 h 84"/>
              <a:gd name="T2" fmla="*/ 0 w 66"/>
              <a:gd name="T3" fmla="*/ 66 h 84"/>
              <a:gd name="T4" fmla="*/ 66 w 66"/>
              <a:gd name="T5" fmla="*/ 84 h 84"/>
              <a:gd name="T6" fmla="*/ 66 w 66"/>
              <a:gd name="T7" fmla="*/ 18 h 84"/>
              <a:gd name="T8" fmla="*/ 0 w 66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84">
                <a:moveTo>
                  <a:pt x="0" y="0"/>
                </a:moveTo>
                <a:lnTo>
                  <a:pt x="0" y="66"/>
                </a:lnTo>
                <a:lnTo>
                  <a:pt x="66" y="84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66" name="Freeform 1090"/>
          <p:cNvSpPr>
            <a:spLocks/>
          </p:cNvSpPr>
          <p:nvPr/>
        </p:nvSpPr>
        <p:spPr bwMode="auto">
          <a:xfrm>
            <a:off x="5581650" y="1466850"/>
            <a:ext cx="123825" cy="152400"/>
          </a:xfrm>
          <a:custGeom>
            <a:avLst/>
            <a:gdLst>
              <a:gd name="T0" fmla="*/ 6 w 78"/>
              <a:gd name="T1" fmla="*/ 66 h 96"/>
              <a:gd name="T2" fmla="*/ 66 w 78"/>
              <a:gd name="T3" fmla="*/ 84 h 96"/>
              <a:gd name="T4" fmla="*/ 66 w 78"/>
              <a:gd name="T5" fmla="*/ 30 h 96"/>
              <a:gd name="T6" fmla="*/ 6 w 78"/>
              <a:gd name="T7" fmla="*/ 12 h 96"/>
              <a:gd name="T8" fmla="*/ 6 w 78"/>
              <a:gd name="T9" fmla="*/ 0 h 96"/>
              <a:gd name="T10" fmla="*/ 72 w 78"/>
              <a:gd name="T11" fmla="*/ 18 h 96"/>
              <a:gd name="T12" fmla="*/ 78 w 78"/>
              <a:gd name="T13" fmla="*/ 24 h 96"/>
              <a:gd name="T14" fmla="*/ 78 w 78"/>
              <a:gd name="T15" fmla="*/ 90 h 96"/>
              <a:gd name="T16" fmla="*/ 72 w 78"/>
              <a:gd name="T17" fmla="*/ 96 h 96"/>
              <a:gd name="T18" fmla="*/ 6 w 78"/>
              <a:gd name="T19" fmla="*/ 78 h 96"/>
              <a:gd name="T20" fmla="*/ 0 w 78"/>
              <a:gd name="T21" fmla="*/ 72 h 96"/>
              <a:gd name="T22" fmla="*/ 6 w 78"/>
              <a:gd name="T23" fmla="*/ 6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8" h="96">
                <a:moveTo>
                  <a:pt x="6" y="66"/>
                </a:moveTo>
                <a:lnTo>
                  <a:pt x="66" y="84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90"/>
                </a:lnTo>
                <a:lnTo>
                  <a:pt x="72" y="96"/>
                </a:lnTo>
                <a:lnTo>
                  <a:pt x="6" y="78"/>
                </a:lnTo>
                <a:lnTo>
                  <a:pt x="0" y="72"/>
                </a:lnTo>
                <a:lnTo>
                  <a:pt x="6" y="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67" name="Freeform 1091"/>
          <p:cNvSpPr>
            <a:spLocks/>
          </p:cNvSpPr>
          <p:nvPr/>
        </p:nvSpPr>
        <p:spPr bwMode="auto">
          <a:xfrm>
            <a:off x="5581650" y="1466850"/>
            <a:ext cx="19050" cy="114300"/>
          </a:xfrm>
          <a:custGeom>
            <a:avLst/>
            <a:gdLst>
              <a:gd name="T0" fmla="*/ 12 w 12"/>
              <a:gd name="T1" fmla="*/ 6 h 72"/>
              <a:gd name="T2" fmla="*/ 12 w 12"/>
              <a:gd name="T3" fmla="*/ 72 h 72"/>
              <a:gd name="T4" fmla="*/ 0 w 12"/>
              <a:gd name="T5" fmla="*/ 72 h 72"/>
              <a:gd name="T6" fmla="*/ 0 w 12"/>
              <a:gd name="T7" fmla="*/ 6 h 72"/>
              <a:gd name="T8" fmla="*/ 6 w 12"/>
              <a:gd name="T9" fmla="*/ 0 h 72"/>
              <a:gd name="T10" fmla="*/ 12 w 1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68" name="Freeform 1092"/>
          <p:cNvSpPr>
            <a:spLocks/>
          </p:cNvSpPr>
          <p:nvPr/>
        </p:nvSpPr>
        <p:spPr bwMode="auto">
          <a:xfrm>
            <a:off x="5429250" y="1590675"/>
            <a:ext cx="104775" cy="123825"/>
          </a:xfrm>
          <a:custGeom>
            <a:avLst/>
            <a:gdLst>
              <a:gd name="T0" fmla="*/ 0 w 66"/>
              <a:gd name="T1" fmla="*/ 0 h 78"/>
              <a:gd name="T2" fmla="*/ 0 w 66"/>
              <a:gd name="T3" fmla="*/ 60 h 78"/>
              <a:gd name="T4" fmla="*/ 66 w 66"/>
              <a:gd name="T5" fmla="*/ 78 h 78"/>
              <a:gd name="T6" fmla="*/ 66 w 66"/>
              <a:gd name="T7" fmla="*/ 18 h 78"/>
              <a:gd name="T8" fmla="*/ 0 w 66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78">
                <a:moveTo>
                  <a:pt x="0" y="0"/>
                </a:moveTo>
                <a:lnTo>
                  <a:pt x="0" y="60"/>
                </a:lnTo>
                <a:lnTo>
                  <a:pt x="66" y="78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69" name="Freeform 1093"/>
          <p:cNvSpPr>
            <a:spLocks/>
          </p:cNvSpPr>
          <p:nvPr/>
        </p:nvSpPr>
        <p:spPr bwMode="auto">
          <a:xfrm>
            <a:off x="5419725" y="1581150"/>
            <a:ext cx="123825" cy="142875"/>
          </a:xfrm>
          <a:custGeom>
            <a:avLst/>
            <a:gdLst>
              <a:gd name="T0" fmla="*/ 6 w 78"/>
              <a:gd name="T1" fmla="*/ 60 h 90"/>
              <a:gd name="T2" fmla="*/ 66 w 78"/>
              <a:gd name="T3" fmla="*/ 78 h 90"/>
              <a:gd name="T4" fmla="*/ 66 w 78"/>
              <a:gd name="T5" fmla="*/ 30 h 90"/>
              <a:gd name="T6" fmla="*/ 6 w 78"/>
              <a:gd name="T7" fmla="*/ 12 h 90"/>
              <a:gd name="T8" fmla="*/ 6 w 78"/>
              <a:gd name="T9" fmla="*/ 0 h 90"/>
              <a:gd name="T10" fmla="*/ 72 w 78"/>
              <a:gd name="T11" fmla="*/ 18 h 90"/>
              <a:gd name="T12" fmla="*/ 78 w 78"/>
              <a:gd name="T13" fmla="*/ 24 h 90"/>
              <a:gd name="T14" fmla="*/ 78 w 78"/>
              <a:gd name="T15" fmla="*/ 84 h 90"/>
              <a:gd name="T16" fmla="*/ 72 w 78"/>
              <a:gd name="T17" fmla="*/ 90 h 90"/>
              <a:gd name="T18" fmla="*/ 6 w 78"/>
              <a:gd name="T19" fmla="*/ 72 h 90"/>
              <a:gd name="T20" fmla="*/ 0 w 78"/>
              <a:gd name="T21" fmla="*/ 66 h 90"/>
              <a:gd name="T22" fmla="*/ 6 w 78"/>
              <a:gd name="T23" fmla="*/ 6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8" h="90">
                <a:moveTo>
                  <a:pt x="6" y="60"/>
                </a:moveTo>
                <a:lnTo>
                  <a:pt x="66" y="78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84"/>
                </a:lnTo>
                <a:lnTo>
                  <a:pt x="72" y="90"/>
                </a:lnTo>
                <a:lnTo>
                  <a:pt x="6" y="72"/>
                </a:lnTo>
                <a:lnTo>
                  <a:pt x="0" y="66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70" name="Freeform 1094"/>
          <p:cNvSpPr>
            <a:spLocks/>
          </p:cNvSpPr>
          <p:nvPr/>
        </p:nvSpPr>
        <p:spPr bwMode="auto">
          <a:xfrm>
            <a:off x="5419725" y="1581150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71" name="Freeform 1095"/>
          <p:cNvSpPr>
            <a:spLocks/>
          </p:cNvSpPr>
          <p:nvPr/>
        </p:nvSpPr>
        <p:spPr bwMode="auto">
          <a:xfrm>
            <a:off x="5591175" y="1638300"/>
            <a:ext cx="104775" cy="133350"/>
          </a:xfrm>
          <a:custGeom>
            <a:avLst/>
            <a:gdLst>
              <a:gd name="T0" fmla="*/ 0 w 66"/>
              <a:gd name="T1" fmla="*/ 0 h 84"/>
              <a:gd name="T2" fmla="*/ 0 w 66"/>
              <a:gd name="T3" fmla="*/ 60 h 84"/>
              <a:gd name="T4" fmla="*/ 66 w 66"/>
              <a:gd name="T5" fmla="*/ 84 h 84"/>
              <a:gd name="T6" fmla="*/ 66 w 66"/>
              <a:gd name="T7" fmla="*/ 18 h 84"/>
              <a:gd name="T8" fmla="*/ 0 w 66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84">
                <a:moveTo>
                  <a:pt x="0" y="0"/>
                </a:moveTo>
                <a:lnTo>
                  <a:pt x="0" y="60"/>
                </a:lnTo>
                <a:lnTo>
                  <a:pt x="66" y="84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72" name="Freeform 1096"/>
          <p:cNvSpPr>
            <a:spLocks/>
          </p:cNvSpPr>
          <p:nvPr/>
        </p:nvSpPr>
        <p:spPr bwMode="auto">
          <a:xfrm>
            <a:off x="5581650" y="1628775"/>
            <a:ext cx="123825" cy="152400"/>
          </a:xfrm>
          <a:custGeom>
            <a:avLst/>
            <a:gdLst>
              <a:gd name="T0" fmla="*/ 6 w 78"/>
              <a:gd name="T1" fmla="*/ 60 h 96"/>
              <a:gd name="T2" fmla="*/ 66 w 78"/>
              <a:gd name="T3" fmla="*/ 84 h 96"/>
              <a:gd name="T4" fmla="*/ 66 w 78"/>
              <a:gd name="T5" fmla="*/ 30 h 96"/>
              <a:gd name="T6" fmla="*/ 6 w 78"/>
              <a:gd name="T7" fmla="*/ 12 h 96"/>
              <a:gd name="T8" fmla="*/ 6 w 78"/>
              <a:gd name="T9" fmla="*/ 0 h 96"/>
              <a:gd name="T10" fmla="*/ 72 w 78"/>
              <a:gd name="T11" fmla="*/ 18 h 96"/>
              <a:gd name="T12" fmla="*/ 78 w 78"/>
              <a:gd name="T13" fmla="*/ 24 h 96"/>
              <a:gd name="T14" fmla="*/ 78 w 78"/>
              <a:gd name="T15" fmla="*/ 90 h 96"/>
              <a:gd name="T16" fmla="*/ 72 w 78"/>
              <a:gd name="T17" fmla="*/ 96 h 96"/>
              <a:gd name="T18" fmla="*/ 6 w 78"/>
              <a:gd name="T19" fmla="*/ 72 h 96"/>
              <a:gd name="T20" fmla="*/ 0 w 78"/>
              <a:gd name="T21" fmla="*/ 66 h 96"/>
              <a:gd name="T22" fmla="*/ 6 w 78"/>
              <a:gd name="T23" fmla="*/ 6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8" h="96">
                <a:moveTo>
                  <a:pt x="6" y="60"/>
                </a:moveTo>
                <a:lnTo>
                  <a:pt x="66" y="84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90"/>
                </a:lnTo>
                <a:lnTo>
                  <a:pt x="72" y="96"/>
                </a:lnTo>
                <a:lnTo>
                  <a:pt x="6" y="72"/>
                </a:lnTo>
                <a:lnTo>
                  <a:pt x="0" y="66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73" name="Freeform 1097"/>
          <p:cNvSpPr>
            <a:spLocks/>
          </p:cNvSpPr>
          <p:nvPr/>
        </p:nvSpPr>
        <p:spPr bwMode="auto">
          <a:xfrm>
            <a:off x="5581650" y="1628775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74" name="Freeform 1098"/>
          <p:cNvSpPr>
            <a:spLocks/>
          </p:cNvSpPr>
          <p:nvPr/>
        </p:nvSpPr>
        <p:spPr bwMode="auto">
          <a:xfrm>
            <a:off x="5429250" y="1752600"/>
            <a:ext cx="104775" cy="123825"/>
          </a:xfrm>
          <a:custGeom>
            <a:avLst/>
            <a:gdLst>
              <a:gd name="T0" fmla="*/ 0 w 66"/>
              <a:gd name="T1" fmla="*/ 0 h 78"/>
              <a:gd name="T2" fmla="*/ 0 w 66"/>
              <a:gd name="T3" fmla="*/ 60 h 78"/>
              <a:gd name="T4" fmla="*/ 66 w 66"/>
              <a:gd name="T5" fmla="*/ 78 h 78"/>
              <a:gd name="T6" fmla="*/ 66 w 66"/>
              <a:gd name="T7" fmla="*/ 18 h 78"/>
              <a:gd name="T8" fmla="*/ 0 w 66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78">
                <a:moveTo>
                  <a:pt x="0" y="0"/>
                </a:moveTo>
                <a:lnTo>
                  <a:pt x="0" y="60"/>
                </a:lnTo>
                <a:lnTo>
                  <a:pt x="66" y="78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75" name="Freeform 1099"/>
          <p:cNvSpPr>
            <a:spLocks/>
          </p:cNvSpPr>
          <p:nvPr/>
        </p:nvSpPr>
        <p:spPr bwMode="auto">
          <a:xfrm>
            <a:off x="5419725" y="1743075"/>
            <a:ext cx="123825" cy="142875"/>
          </a:xfrm>
          <a:custGeom>
            <a:avLst/>
            <a:gdLst>
              <a:gd name="T0" fmla="*/ 6 w 78"/>
              <a:gd name="T1" fmla="*/ 60 h 90"/>
              <a:gd name="T2" fmla="*/ 66 w 78"/>
              <a:gd name="T3" fmla="*/ 78 h 90"/>
              <a:gd name="T4" fmla="*/ 66 w 78"/>
              <a:gd name="T5" fmla="*/ 30 h 90"/>
              <a:gd name="T6" fmla="*/ 6 w 78"/>
              <a:gd name="T7" fmla="*/ 12 h 90"/>
              <a:gd name="T8" fmla="*/ 6 w 78"/>
              <a:gd name="T9" fmla="*/ 0 h 90"/>
              <a:gd name="T10" fmla="*/ 72 w 78"/>
              <a:gd name="T11" fmla="*/ 18 h 90"/>
              <a:gd name="T12" fmla="*/ 78 w 78"/>
              <a:gd name="T13" fmla="*/ 24 h 90"/>
              <a:gd name="T14" fmla="*/ 78 w 78"/>
              <a:gd name="T15" fmla="*/ 84 h 90"/>
              <a:gd name="T16" fmla="*/ 72 w 78"/>
              <a:gd name="T17" fmla="*/ 90 h 90"/>
              <a:gd name="T18" fmla="*/ 6 w 78"/>
              <a:gd name="T19" fmla="*/ 72 h 90"/>
              <a:gd name="T20" fmla="*/ 0 w 78"/>
              <a:gd name="T21" fmla="*/ 66 h 90"/>
              <a:gd name="T22" fmla="*/ 6 w 78"/>
              <a:gd name="T23" fmla="*/ 6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8" h="90">
                <a:moveTo>
                  <a:pt x="6" y="60"/>
                </a:moveTo>
                <a:lnTo>
                  <a:pt x="66" y="78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84"/>
                </a:lnTo>
                <a:lnTo>
                  <a:pt x="72" y="90"/>
                </a:lnTo>
                <a:lnTo>
                  <a:pt x="6" y="72"/>
                </a:lnTo>
                <a:lnTo>
                  <a:pt x="0" y="66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76" name="Freeform 1100"/>
          <p:cNvSpPr>
            <a:spLocks/>
          </p:cNvSpPr>
          <p:nvPr/>
        </p:nvSpPr>
        <p:spPr bwMode="auto">
          <a:xfrm>
            <a:off x="5419725" y="1743075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77" name="Freeform 1101"/>
          <p:cNvSpPr>
            <a:spLocks/>
          </p:cNvSpPr>
          <p:nvPr/>
        </p:nvSpPr>
        <p:spPr bwMode="auto">
          <a:xfrm>
            <a:off x="5600700" y="1800225"/>
            <a:ext cx="95250" cy="123825"/>
          </a:xfrm>
          <a:custGeom>
            <a:avLst/>
            <a:gdLst>
              <a:gd name="T0" fmla="*/ 0 w 60"/>
              <a:gd name="T1" fmla="*/ 0 h 78"/>
              <a:gd name="T2" fmla="*/ 0 w 60"/>
              <a:gd name="T3" fmla="*/ 60 h 78"/>
              <a:gd name="T4" fmla="*/ 60 w 60"/>
              <a:gd name="T5" fmla="*/ 78 h 78"/>
              <a:gd name="T6" fmla="*/ 60 w 60"/>
              <a:gd name="T7" fmla="*/ 18 h 78"/>
              <a:gd name="T8" fmla="*/ 0 w 60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78">
                <a:moveTo>
                  <a:pt x="0" y="0"/>
                </a:moveTo>
                <a:lnTo>
                  <a:pt x="0" y="60"/>
                </a:lnTo>
                <a:lnTo>
                  <a:pt x="60" y="78"/>
                </a:lnTo>
                <a:lnTo>
                  <a:pt x="60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78" name="Freeform 1102"/>
          <p:cNvSpPr>
            <a:spLocks/>
          </p:cNvSpPr>
          <p:nvPr/>
        </p:nvSpPr>
        <p:spPr bwMode="auto">
          <a:xfrm>
            <a:off x="5591175" y="1790700"/>
            <a:ext cx="114300" cy="142875"/>
          </a:xfrm>
          <a:custGeom>
            <a:avLst/>
            <a:gdLst>
              <a:gd name="T0" fmla="*/ 6 w 72"/>
              <a:gd name="T1" fmla="*/ 60 h 90"/>
              <a:gd name="T2" fmla="*/ 60 w 72"/>
              <a:gd name="T3" fmla="*/ 78 h 90"/>
              <a:gd name="T4" fmla="*/ 60 w 72"/>
              <a:gd name="T5" fmla="*/ 30 h 90"/>
              <a:gd name="T6" fmla="*/ 6 w 72"/>
              <a:gd name="T7" fmla="*/ 12 h 90"/>
              <a:gd name="T8" fmla="*/ 6 w 72"/>
              <a:gd name="T9" fmla="*/ 0 h 90"/>
              <a:gd name="T10" fmla="*/ 66 w 72"/>
              <a:gd name="T11" fmla="*/ 18 h 90"/>
              <a:gd name="T12" fmla="*/ 72 w 72"/>
              <a:gd name="T13" fmla="*/ 24 h 90"/>
              <a:gd name="T14" fmla="*/ 72 w 72"/>
              <a:gd name="T15" fmla="*/ 84 h 90"/>
              <a:gd name="T16" fmla="*/ 66 w 72"/>
              <a:gd name="T17" fmla="*/ 90 h 90"/>
              <a:gd name="T18" fmla="*/ 6 w 72"/>
              <a:gd name="T19" fmla="*/ 72 h 90"/>
              <a:gd name="T20" fmla="*/ 0 w 72"/>
              <a:gd name="T21" fmla="*/ 66 h 90"/>
              <a:gd name="T22" fmla="*/ 6 w 72"/>
              <a:gd name="T23" fmla="*/ 6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" h="90">
                <a:moveTo>
                  <a:pt x="6" y="60"/>
                </a:moveTo>
                <a:lnTo>
                  <a:pt x="60" y="78"/>
                </a:lnTo>
                <a:lnTo>
                  <a:pt x="60" y="30"/>
                </a:lnTo>
                <a:lnTo>
                  <a:pt x="6" y="12"/>
                </a:lnTo>
                <a:lnTo>
                  <a:pt x="6" y="0"/>
                </a:lnTo>
                <a:lnTo>
                  <a:pt x="66" y="18"/>
                </a:lnTo>
                <a:lnTo>
                  <a:pt x="72" y="24"/>
                </a:lnTo>
                <a:lnTo>
                  <a:pt x="72" y="84"/>
                </a:lnTo>
                <a:lnTo>
                  <a:pt x="66" y="90"/>
                </a:lnTo>
                <a:lnTo>
                  <a:pt x="6" y="72"/>
                </a:lnTo>
                <a:lnTo>
                  <a:pt x="0" y="66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79" name="Freeform 1103"/>
          <p:cNvSpPr>
            <a:spLocks/>
          </p:cNvSpPr>
          <p:nvPr/>
        </p:nvSpPr>
        <p:spPr bwMode="auto">
          <a:xfrm>
            <a:off x="5591175" y="1790700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80" name="Freeform 1104"/>
          <p:cNvSpPr>
            <a:spLocks/>
          </p:cNvSpPr>
          <p:nvPr/>
        </p:nvSpPr>
        <p:spPr bwMode="auto">
          <a:xfrm>
            <a:off x="4743450" y="1733550"/>
            <a:ext cx="209550" cy="238125"/>
          </a:xfrm>
          <a:custGeom>
            <a:avLst/>
            <a:gdLst>
              <a:gd name="T0" fmla="*/ 6 w 132"/>
              <a:gd name="T1" fmla="*/ 138 h 150"/>
              <a:gd name="T2" fmla="*/ 120 w 132"/>
              <a:gd name="T3" fmla="*/ 108 h 150"/>
              <a:gd name="T4" fmla="*/ 120 w 132"/>
              <a:gd name="T5" fmla="*/ 12 h 150"/>
              <a:gd name="T6" fmla="*/ 6 w 132"/>
              <a:gd name="T7" fmla="*/ 36 h 150"/>
              <a:gd name="T8" fmla="*/ 6 w 132"/>
              <a:gd name="T9" fmla="*/ 24 h 150"/>
              <a:gd name="T10" fmla="*/ 126 w 132"/>
              <a:gd name="T11" fmla="*/ 0 h 150"/>
              <a:gd name="T12" fmla="*/ 132 w 132"/>
              <a:gd name="T13" fmla="*/ 6 h 150"/>
              <a:gd name="T14" fmla="*/ 132 w 132"/>
              <a:gd name="T15" fmla="*/ 114 h 150"/>
              <a:gd name="T16" fmla="*/ 126 w 132"/>
              <a:gd name="T17" fmla="*/ 120 h 150"/>
              <a:gd name="T18" fmla="*/ 6 w 132"/>
              <a:gd name="T19" fmla="*/ 150 h 150"/>
              <a:gd name="T20" fmla="*/ 0 w 132"/>
              <a:gd name="T21" fmla="*/ 144 h 150"/>
              <a:gd name="T22" fmla="*/ 6 w 132"/>
              <a:gd name="T23" fmla="*/ 13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2" h="150">
                <a:moveTo>
                  <a:pt x="6" y="138"/>
                </a:moveTo>
                <a:lnTo>
                  <a:pt x="120" y="108"/>
                </a:lnTo>
                <a:lnTo>
                  <a:pt x="120" y="12"/>
                </a:lnTo>
                <a:lnTo>
                  <a:pt x="6" y="36"/>
                </a:lnTo>
                <a:lnTo>
                  <a:pt x="6" y="24"/>
                </a:lnTo>
                <a:lnTo>
                  <a:pt x="126" y="0"/>
                </a:lnTo>
                <a:lnTo>
                  <a:pt x="132" y="6"/>
                </a:lnTo>
                <a:lnTo>
                  <a:pt x="132" y="114"/>
                </a:lnTo>
                <a:lnTo>
                  <a:pt x="126" y="120"/>
                </a:lnTo>
                <a:lnTo>
                  <a:pt x="6" y="150"/>
                </a:lnTo>
                <a:lnTo>
                  <a:pt x="0" y="144"/>
                </a:lnTo>
                <a:lnTo>
                  <a:pt x="6" y="1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81" name="Freeform 1105"/>
          <p:cNvSpPr>
            <a:spLocks/>
          </p:cNvSpPr>
          <p:nvPr/>
        </p:nvSpPr>
        <p:spPr bwMode="auto">
          <a:xfrm>
            <a:off x="4743450" y="1771650"/>
            <a:ext cx="19050" cy="190500"/>
          </a:xfrm>
          <a:custGeom>
            <a:avLst/>
            <a:gdLst>
              <a:gd name="T0" fmla="*/ 12 w 12"/>
              <a:gd name="T1" fmla="*/ 6 h 120"/>
              <a:gd name="T2" fmla="*/ 12 w 12"/>
              <a:gd name="T3" fmla="*/ 120 h 120"/>
              <a:gd name="T4" fmla="*/ 0 w 12"/>
              <a:gd name="T5" fmla="*/ 120 h 120"/>
              <a:gd name="T6" fmla="*/ 0 w 12"/>
              <a:gd name="T7" fmla="*/ 6 h 120"/>
              <a:gd name="T8" fmla="*/ 6 w 12"/>
              <a:gd name="T9" fmla="*/ 0 h 120"/>
              <a:gd name="T10" fmla="*/ 12 w 12"/>
              <a:gd name="T11" fmla="*/ 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20">
                <a:moveTo>
                  <a:pt x="12" y="6"/>
                </a:moveTo>
                <a:lnTo>
                  <a:pt x="12" y="120"/>
                </a:lnTo>
                <a:lnTo>
                  <a:pt x="0" y="120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82" name="Rectangle 1106"/>
          <p:cNvSpPr>
            <a:spLocks noChangeArrowheads="1"/>
          </p:cNvSpPr>
          <p:nvPr/>
        </p:nvSpPr>
        <p:spPr bwMode="auto">
          <a:xfrm>
            <a:off x="4848225" y="1762125"/>
            <a:ext cx="19050" cy="1714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83" name="Freeform 1107"/>
          <p:cNvSpPr>
            <a:spLocks/>
          </p:cNvSpPr>
          <p:nvPr/>
        </p:nvSpPr>
        <p:spPr bwMode="auto">
          <a:xfrm>
            <a:off x="4581525" y="1800225"/>
            <a:ext cx="95250" cy="123825"/>
          </a:xfrm>
          <a:custGeom>
            <a:avLst/>
            <a:gdLst>
              <a:gd name="T0" fmla="*/ 60 w 60"/>
              <a:gd name="T1" fmla="*/ 0 h 78"/>
              <a:gd name="T2" fmla="*/ 60 w 60"/>
              <a:gd name="T3" fmla="*/ 66 h 78"/>
              <a:gd name="T4" fmla="*/ 0 w 60"/>
              <a:gd name="T5" fmla="*/ 78 h 78"/>
              <a:gd name="T6" fmla="*/ 0 w 60"/>
              <a:gd name="T7" fmla="*/ 12 h 78"/>
              <a:gd name="T8" fmla="*/ 60 w 60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78">
                <a:moveTo>
                  <a:pt x="60" y="0"/>
                </a:moveTo>
                <a:lnTo>
                  <a:pt x="60" y="66"/>
                </a:lnTo>
                <a:lnTo>
                  <a:pt x="0" y="78"/>
                </a:lnTo>
                <a:lnTo>
                  <a:pt x="0" y="12"/>
                </a:lnTo>
                <a:lnTo>
                  <a:pt x="6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84" name="Freeform 1108"/>
          <p:cNvSpPr>
            <a:spLocks/>
          </p:cNvSpPr>
          <p:nvPr/>
        </p:nvSpPr>
        <p:spPr bwMode="auto">
          <a:xfrm>
            <a:off x="4572000" y="1790700"/>
            <a:ext cx="114300" cy="142875"/>
          </a:xfrm>
          <a:custGeom>
            <a:avLst/>
            <a:gdLst>
              <a:gd name="T0" fmla="*/ 72 w 72"/>
              <a:gd name="T1" fmla="*/ 72 h 90"/>
              <a:gd name="T2" fmla="*/ 66 w 72"/>
              <a:gd name="T3" fmla="*/ 78 h 90"/>
              <a:gd name="T4" fmla="*/ 6 w 72"/>
              <a:gd name="T5" fmla="*/ 90 h 90"/>
              <a:gd name="T6" fmla="*/ 0 w 72"/>
              <a:gd name="T7" fmla="*/ 84 h 90"/>
              <a:gd name="T8" fmla="*/ 0 w 72"/>
              <a:gd name="T9" fmla="*/ 18 h 90"/>
              <a:gd name="T10" fmla="*/ 6 w 72"/>
              <a:gd name="T11" fmla="*/ 12 h 90"/>
              <a:gd name="T12" fmla="*/ 66 w 72"/>
              <a:gd name="T13" fmla="*/ 0 h 90"/>
              <a:gd name="T14" fmla="*/ 66 w 72"/>
              <a:gd name="T15" fmla="*/ 12 h 90"/>
              <a:gd name="T16" fmla="*/ 12 w 72"/>
              <a:gd name="T17" fmla="*/ 24 h 90"/>
              <a:gd name="T18" fmla="*/ 12 w 72"/>
              <a:gd name="T19" fmla="*/ 78 h 90"/>
              <a:gd name="T20" fmla="*/ 66 w 72"/>
              <a:gd name="T21" fmla="*/ 66 h 90"/>
              <a:gd name="T22" fmla="*/ 72 w 72"/>
              <a:gd name="T23" fmla="*/ 7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" h="90">
                <a:moveTo>
                  <a:pt x="72" y="72"/>
                </a:moveTo>
                <a:lnTo>
                  <a:pt x="66" y="78"/>
                </a:lnTo>
                <a:lnTo>
                  <a:pt x="6" y="90"/>
                </a:lnTo>
                <a:lnTo>
                  <a:pt x="0" y="84"/>
                </a:lnTo>
                <a:lnTo>
                  <a:pt x="0" y="18"/>
                </a:lnTo>
                <a:lnTo>
                  <a:pt x="6" y="12"/>
                </a:lnTo>
                <a:lnTo>
                  <a:pt x="66" y="0"/>
                </a:lnTo>
                <a:lnTo>
                  <a:pt x="66" y="12"/>
                </a:lnTo>
                <a:lnTo>
                  <a:pt x="12" y="24"/>
                </a:lnTo>
                <a:lnTo>
                  <a:pt x="12" y="78"/>
                </a:lnTo>
                <a:lnTo>
                  <a:pt x="66" y="66"/>
                </a:lnTo>
                <a:lnTo>
                  <a:pt x="72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85" name="Freeform 1109"/>
          <p:cNvSpPr>
            <a:spLocks/>
          </p:cNvSpPr>
          <p:nvPr/>
        </p:nvSpPr>
        <p:spPr bwMode="auto">
          <a:xfrm>
            <a:off x="4667250" y="1790700"/>
            <a:ext cx="19050" cy="114300"/>
          </a:xfrm>
          <a:custGeom>
            <a:avLst/>
            <a:gdLst>
              <a:gd name="T0" fmla="*/ 6 w 12"/>
              <a:gd name="T1" fmla="*/ 0 h 72"/>
              <a:gd name="T2" fmla="*/ 12 w 12"/>
              <a:gd name="T3" fmla="*/ 6 h 72"/>
              <a:gd name="T4" fmla="*/ 12 w 12"/>
              <a:gd name="T5" fmla="*/ 72 h 72"/>
              <a:gd name="T6" fmla="*/ 0 w 12"/>
              <a:gd name="T7" fmla="*/ 72 h 72"/>
              <a:gd name="T8" fmla="*/ 0 w 12"/>
              <a:gd name="T9" fmla="*/ 6 h 72"/>
              <a:gd name="T10" fmla="*/ 6 w 12"/>
              <a:gd name="T11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6" y="0"/>
                </a:moveTo>
                <a:lnTo>
                  <a:pt x="12" y="6"/>
                </a:ln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86" name="Freeform 1110"/>
          <p:cNvSpPr>
            <a:spLocks/>
          </p:cNvSpPr>
          <p:nvPr/>
        </p:nvSpPr>
        <p:spPr bwMode="auto">
          <a:xfrm>
            <a:off x="4419600" y="1838325"/>
            <a:ext cx="95250" cy="123825"/>
          </a:xfrm>
          <a:custGeom>
            <a:avLst/>
            <a:gdLst>
              <a:gd name="T0" fmla="*/ 60 w 60"/>
              <a:gd name="T1" fmla="*/ 0 h 78"/>
              <a:gd name="T2" fmla="*/ 60 w 60"/>
              <a:gd name="T3" fmla="*/ 60 h 78"/>
              <a:gd name="T4" fmla="*/ 0 w 60"/>
              <a:gd name="T5" fmla="*/ 78 h 78"/>
              <a:gd name="T6" fmla="*/ 0 w 60"/>
              <a:gd name="T7" fmla="*/ 12 h 78"/>
              <a:gd name="T8" fmla="*/ 60 w 60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78">
                <a:moveTo>
                  <a:pt x="60" y="0"/>
                </a:moveTo>
                <a:lnTo>
                  <a:pt x="60" y="60"/>
                </a:lnTo>
                <a:lnTo>
                  <a:pt x="0" y="78"/>
                </a:lnTo>
                <a:lnTo>
                  <a:pt x="0" y="12"/>
                </a:lnTo>
                <a:lnTo>
                  <a:pt x="6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87" name="Freeform 1111"/>
          <p:cNvSpPr>
            <a:spLocks/>
          </p:cNvSpPr>
          <p:nvPr/>
        </p:nvSpPr>
        <p:spPr bwMode="auto">
          <a:xfrm>
            <a:off x="4410075" y="1828800"/>
            <a:ext cx="114300" cy="142875"/>
          </a:xfrm>
          <a:custGeom>
            <a:avLst/>
            <a:gdLst>
              <a:gd name="T0" fmla="*/ 72 w 72"/>
              <a:gd name="T1" fmla="*/ 66 h 90"/>
              <a:gd name="T2" fmla="*/ 66 w 72"/>
              <a:gd name="T3" fmla="*/ 72 h 90"/>
              <a:gd name="T4" fmla="*/ 6 w 72"/>
              <a:gd name="T5" fmla="*/ 90 h 90"/>
              <a:gd name="T6" fmla="*/ 0 w 72"/>
              <a:gd name="T7" fmla="*/ 84 h 90"/>
              <a:gd name="T8" fmla="*/ 0 w 72"/>
              <a:gd name="T9" fmla="*/ 18 h 90"/>
              <a:gd name="T10" fmla="*/ 6 w 72"/>
              <a:gd name="T11" fmla="*/ 12 h 90"/>
              <a:gd name="T12" fmla="*/ 66 w 72"/>
              <a:gd name="T13" fmla="*/ 0 h 90"/>
              <a:gd name="T14" fmla="*/ 66 w 72"/>
              <a:gd name="T15" fmla="*/ 12 h 90"/>
              <a:gd name="T16" fmla="*/ 12 w 72"/>
              <a:gd name="T17" fmla="*/ 24 h 90"/>
              <a:gd name="T18" fmla="*/ 12 w 72"/>
              <a:gd name="T19" fmla="*/ 78 h 90"/>
              <a:gd name="T20" fmla="*/ 66 w 72"/>
              <a:gd name="T21" fmla="*/ 60 h 90"/>
              <a:gd name="T22" fmla="*/ 72 w 72"/>
              <a:gd name="T23" fmla="*/ 6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" h="90">
                <a:moveTo>
                  <a:pt x="72" y="66"/>
                </a:moveTo>
                <a:lnTo>
                  <a:pt x="66" y="72"/>
                </a:lnTo>
                <a:lnTo>
                  <a:pt x="6" y="90"/>
                </a:lnTo>
                <a:lnTo>
                  <a:pt x="0" y="84"/>
                </a:lnTo>
                <a:lnTo>
                  <a:pt x="0" y="18"/>
                </a:lnTo>
                <a:lnTo>
                  <a:pt x="6" y="12"/>
                </a:lnTo>
                <a:lnTo>
                  <a:pt x="66" y="0"/>
                </a:lnTo>
                <a:lnTo>
                  <a:pt x="66" y="12"/>
                </a:lnTo>
                <a:lnTo>
                  <a:pt x="12" y="24"/>
                </a:lnTo>
                <a:lnTo>
                  <a:pt x="12" y="78"/>
                </a:lnTo>
                <a:lnTo>
                  <a:pt x="66" y="60"/>
                </a:lnTo>
                <a:lnTo>
                  <a:pt x="72" y="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88" name="Freeform 1112"/>
          <p:cNvSpPr>
            <a:spLocks/>
          </p:cNvSpPr>
          <p:nvPr/>
        </p:nvSpPr>
        <p:spPr bwMode="auto">
          <a:xfrm>
            <a:off x="4505325" y="1828800"/>
            <a:ext cx="19050" cy="104775"/>
          </a:xfrm>
          <a:custGeom>
            <a:avLst/>
            <a:gdLst>
              <a:gd name="T0" fmla="*/ 6 w 12"/>
              <a:gd name="T1" fmla="*/ 0 h 66"/>
              <a:gd name="T2" fmla="*/ 12 w 12"/>
              <a:gd name="T3" fmla="*/ 6 h 66"/>
              <a:gd name="T4" fmla="*/ 12 w 12"/>
              <a:gd name="T5" fmla="*/ 66 h 66"/>
              <a:gd name="T6" fmla="*/ 0 w 12"/>
              <a:gd name="T7" fmla="*/ 66 h 66"/>
              <a:gd name="T8" fmla="*/ 0 w 12"/>
              <a:gd name="T9" fmla="*/ 6 h 66"/>
              <a:gd name="T10" fmla="*/ 6 w 12"/>
              <a:gd name="T1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6" y="0"/>
                </a:moveTo>
                <a:lnTo>
                  <a:pt x="12" y="6"/>
                </a:ln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89" name="Freeform 1113"/>
          <p:cNvSpPr>
            <a:spLocks/>
          </p:cNvSpPr>
          <p:nvPr/>
        </p:nvSpPr>
        <p:spPr bwMode="auto">
          <a:xfrm>
            <a:off x="5010150" y="1704975"/>
            <a:ext cx="85725" cy="123825"/>
          </a:xfrm>
          <a:custGeom>
            <a:avLst/>
            <a:gdLst>
              <a:gd name="T0" fmla="*/ 0 w 54"/>
              <a:gd name="T1" fmla="*/ 12 h 78"/>
              <a:gd name="T2" fmla="*/ 0 w 54"/>
              <a:gd name="T3" fmla="*/ 78 h 78"/>
              <a:gd name="T4" fmla="*/ 54 w 54"/>
              <a:gd name="T5" fmla="*/ 66 h 78"/>
              <a:gd name="T6" fmla="*/ 54 w 54"/>
              <a:gd name="T7" fmla="*/ 0 h 78"/>
              <a:gd name="T8" fmla="*/ 0 w 54"/>
              <a:gd name="T9" fmla="*/ 12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78">
                <a:moveTo>
                  <a:pt x="0" y="12"/>
                </a:moveTo>
                <a:lnTo>
                  <a:pt x="0" y="78"/>
                </a:lnTo>
                <a:lnTo>
                  <a:pt x="54" y="66"/>
                </a:lnTo>
                <a:lnTo>
                  <a:pt x="54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90" name="Freeform 1114"/>
          <p:cNvSpPr>
            <a:spLocks/>
          </p:cNvSpPr>
          <p:nvPr/>
        </p:nvSpPr>
        <p:spPr bwMode="auto">
          <a:xfrm>
            <a:off x="5000625" y="1695450"/>
            <a:ext cx="104775" cy="142875"/>
          </a:xfrm>
          <a:custGeom>
            <a:avLst/>
            <a:gdLst>
              <a:gd name="T0" fmla="*/ 6 w 66"/>
              <a:gd name="T1" fmla="*/ 78 h 90"/>
              <a:gd name="T2" fmla="*/ 54 w 66"/>
              <a:gd name="T3" fmla="*/ 66 h 90"/>
              <a:gd name="T4" fmla="*/ 54 w 66"/>
              <a:gd name="T5" fmla="*/ 12 h 90"/>
              <a:gd name="T6" fmla="*/ 6 w 66"/>
              <a:gd name="T7" fmla="*/ 24 h 90"/>
              <a:gd name="T8" fmla="*/ 6 w 66"/>
              <a:gd name="T9" fmla="*/ 12 h 90"/>
              <a:gd name="T10" fmla="*/ 60 w 66"/>
              <a:gd name="T11" fmla="*/ 0 h 90"/>
              <a:gd name="T12" fmla="*/ 66 w 66"/>
              <a:gd name="T13" fmla="*/ 6 h 90"/>
              <a:gd name="T14" fmla="*/ 66 w 66"/>
              <a:gd name="T15" fmla="*/ 72 h 90"/>
              <a:gd name="T16" fmla="*/ 60 w 66"/>
              <a:gd name="T17" fmla="*/ 78 h 90"/>
              <a:gd name="T18" fmla="*/ 6 w 66"/>
              <a:gd name="T19" fmla="*/ 90 h 90"/>
              <a:gd name="T20" fmla="*/ 0 w 66"/>
              <a:gd name="T21" fmla="*/ 84 h 90"/>
              <a:gd name="T22" fmla="*/ 6 w 66"/>
              <a:gd name="T23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6" h="90">
                <a:moveTo>
                  <a:pt x="6" y="78"/>
                </a:moveTo>
                <a:lnTo>
                  <a:pt x="54" y="66"/>
                </a:lnTo>
                <a:lnTo>
                  <a:pt x="54" y="12"/>
                </a:lnTo>
                <a:lnTo>
                  <a:pt x="6" y="24"/>
                </a:lnTo>
                <a:lnTo>
                  <a:pt x="6" y="12"/>
                </a:lnTo>
                <a:lnTo>
                  <a:pt x="60" y="0"/>
                </a:lnTo>
                <a:lnTo>
                  <a:pt x="66" y="6"/>
                </a:lnTo>
                <a:lnTo>
                  <a:pt x="66" y="72"/>
                </a:lnTo>
                <a:lnTo>
                  <a:pt x="60" y="78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91" name="Freeform 1115"/>
          <p:cNvSpPr>
            <a:spLocks/>
          </p:cNvSpPr>
          <p:nvPr/>
        </p:nvSpPr>
        <p:spPr bwMode="auto">
          <a:xfrm>
            <a:off x="5000625" y="1714500"/>
            <a:ext cx="19050" cy="114300"/>
          </a:xfrm>
          <a:custGeom>
            <a:avLst/>
            <a:gdLst>
              <a:gd name="T0" fmla="*/ 12 w 12"/>
              <a:gd name="T1" fmla="*/ 6 h 72"/>
              <a:gd name="T2" fmla="*/ 12 w 12"/>
              <a:gd name="T3" fmla="*/ 72 h 72"/>
              <a:gd name="T4" fmla="*/ 0 w 12"/>
              <a:gd name="T5" fmla="*/ 72 h 72"/>
              <a:gd name="T6" fmla="*/ 0 w 12"/>
              <a:gd name="T7" fmla="*/ 6 h 72"/>
              <a:gd name="T8" fmla="*/ 6 w 12"/>
              <a:gd name="T9" fmla="*/ 0 h 72"/>
              <a:gd name="T10" fmla="*/ 12 w 1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92" name="Freeform 1116"/>
          <p:cNvSpPr>
            <a:spLocks/>
          </p:cNvSpPr>
          <p:nvPr/>
        </p:nvSpPr>
        <p:spPr bwMode="auto">
          <a:xfrm>
            <a:off x="5153025" y="1676400"/>
            <a:ext cx="76200" cy="123825"/>
          </a:xfrm>
          <a:custGeom>
            <a:avLst/>
            <a:gdLst>
              <a:gd name="T0" fmla="*/ 0 w 48"/>
              <a:gd name="T1" fmla="*/ 12 h 78"/>
              <a:gd name="T2" fmla="*/ 0 w 48"/>
              <a:gd name="T3" fmla="*/ 78 h 78"/>
              <a:gd name="T4" fmla="*/ 48 w 48"/>
              <a:gd name="T5" fmla="*/ 60 h 78"/>
              <a:gd name="T6" fmla="*/ 48 w 48"/>
              <a:gd name="T7" fmla="*/ 0 h 78"/>
              <a:gd name="T8" fmla="*/ 0 w 48"/>
              <a:gd name="T9" fmla="*/ 12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78">
                <a:moveTo>
                  <a:pt x="0" y="12"/>
                </a:moveTo>
                <a:lnTo>
                  <a:pt x="0" y="78"/>
                </a:lnTo>
                <a:lnTo>
                  <a:pt x="48" y="60"/>
                </a:lnTo>
                <a:lnTo>
                  <a:pt x="48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93" name="Freeform 1117"/>
          <p:cNvSpPr>
            <a:spLocks/>
          </p:cNvSpPr>
          <p:nvPr/>
        </p:nvSpPr>
        <p:spPr bwMode="auto">
          <a:xfrm>
            <a:off x="5143500" y="1666875"/>
            <a:ext cx="95250" cy="142875"/>
          </a:xfrm>
          <a:custGeom>
            <a:avLst/>
            <a:gdLst>
              <a:gd name="T0" fmla="*/ 6 w 60"/>
              <a:gd name="T1" fmla="*/ 78 h 90"/>
              <a:gd name="T2" fmla="*/ 48 w 60"/>
              <a:gd name="T3" fmla="*/ 60 h 90"/>
              <a:gd name="T4" fmla="*/ 48 w 60"/>
              <a:gd name="T5" fmla="*/ 12 h 90"/>
              <a:gd name="T6" fmla="*/ 6 w 60"/>
              <a:gd name="T7" fmla="*/ 24 h 90"/>
              <a:gd name="T8" fmla="*/ 6 w 60"/>
              <a:gd name="T9" fmla="*/ 12 h 90"/>
              <a:gd name="T10" fmla="*/ 54 w 60"/>
              <a:gd name="T11" fmla="*/ 0 h 90"/>
              <a:gd name="T12" fmla="*/ 60 w 60"/>
              <a:gd name="T13" fmla="*/ 6 h 90"/>
              <a:gd name="T14" fmla="*/ 60 w 60"/>
              <a:gd name="T15" fmla="*/ 66 h 90"/>
              <a:gd name="T16" fmla="*/ 54 w 60"/>
              <a:gd name="T17" fmla="*/ 72 h 90"/>
              <a:gd name="T18" fmla="*/ 6 w 60"/>
              <a:gd name="T19" fmla="*/ 90 h 90"/>
              <a:gd name="T20" fmla="*/ 0 w 60"/>
              <a:gd name="T21" fmla="*/ 84 h 90"/>
              <a:gd name="T22" fmla="*/ 6 w 60"/>
              <a:gd name="T23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0" h="90">
                <a:moveTo>
                  <a:pt x="6" y="78"/>
                </a:moveTo>
                <a:lnTo>
                  <a:pt x="48" y="60"/>
                </a:lnTo>
                <a:lnTo>
                  <a:pt x="48" y="12"/>
                </a:lnTo>
                <a:lnTo>
                  <a:pt x="6" y="24"/>
                </a:lnTo>
                <a:lnTo>
                  <a:pt x="6" y="12"/>
                </a:lnTo>
                <a:lnTo>
                  <a:pt x="54" y="0"/>
                </a:lnTo>
                <a:lnTo>
                  <a:pt x="60" y="6"/>
                </a:lnTo>
                <a:lnTo>
                  <a:pt x="60" y="66"/>
                </a:lnTo>
                <a:lnTo>
                  <a:pt x="54" y="72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94" name="Freeform 1118"/>
          <p:cNvSpPr>
            <a:spLocks/>
          </p:cNvSpPr>
          <p:nvPr/>
        </p:nvSpPr>
        <p:spPr bwMode="auto">
          <a:xfrm>
            <a:off x="5143500" y="1685925"/>
            <a:ext cx="19050" cy="114300"/>
          </a:xfrm>
          <a:custGeom>
            <a:avLst/>
            <a:gdLst>
              <a:gd name="T0" fmla="*/ 12 w 12"/>
              <a:gd name="T1" fmla="*/ 6 h 72"/>
              <a:gd name="T2" fmla="*/ 12 w 12"/>
              <a:gd name="T3" fmla="*/ 72 h 72"/>
              <a:gd name="T4" fmla="*/ 0 w 12"/>
              <a:gd name="T5" fmla="*/ 72 h 72"/>
              <a:gd name="T6" fmla="*/ 0 w 12"/>
              <a:gd name="T7" fmla="*/ 6 h 72"/>
              <a:gd name="T8" fmla="*/ 6 w 12"/>
              <a:gd name="T9" fmla="*/ 0 h 72"/>
              <a:gd name="T10" fmla="*/ 12 w 1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95" name="Freeform 1119"/>
          <p:cNvSpPr>
            <a:spLocks/>
          </p:cNvSpPr>
          <p:nvPr/>
        </p:nvSpPr>
        <p:spPr bwMode="auto">
          <a:xfrm>
            <a:off x="2343150" y="1524000"/>
            <a:ext cx="628650" cy="361950"/>
          </a:xfrm>
          <a:custGeom>
            <a:avLst/>
            <a:gdLst>
              <a:gd name="T0" fmla="*/ 12 w 396"/>
              <a:gd name="T1" fmla="*/ 210 h 228"/>
              <a:gd name="T2" fmla="*/ 378 w 396"/>
              <a:gd name="T3" fmla="*/ 210 h 228"/>
              <a:gd name="T4" fmla="*/ 378 w 396"/>
              <a:gd name="T5" fmla="*/ 18 h 228"/>
              <a:gd name="T6" fmla="*/ 12 w 396"/>
              <a:gd name="T7" fmla="*/ 18 h 228"/>
              <a:gd name="T8" fmla="*/ 12 w 396"/>
              <a:gd name="T9" fmla="*/ 0 h 228"/>
              <a:gd name="T10" fmla="*/ 384 w 396"/>
              <a:gd name="T11" fmla="*/ 0 h 228"/>
              <a:gd name="T12" fmla="*/ 396 w 396"/>
              <a:gd name="T13" fmla="*/ 12 h 228"/>
              <a:gd name="T14" fmla="*/ 396 w 396"/>
              <a:gd name="T15" fmla="*/ 216 h 228"/>
              <a:gd name="T16" fmla="*/ 384 w 396"/>
              <a:gd name="T17" fmla="*/ 228 h 228"/>
              <a:gd name="T18" fmla="*/ 12 w 396"/>
              <a:gd name="T19" fmla="*/ 228 h 228"/>
              <a:gd name="T20" fmla="*/ 0 w 396"/>
              <a:gd name="T21" fmla="*/ 216 h 228"/>
              <a:gd name="T22" fmla="*/ 12 w 396"/>
              <a:gd name="T23" fmla="*/ 21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6" h="228">
                <a:moveTo>
                  <a:pt x="12" y="210"/>
                </a:moveTo>
                <a:lnTo>
                  <a:pt x="378" y="210"/>
                </a:lnTo>
                <a:lnTo>
                  <a:pt x="378" y="18"/>
                </a:lnTo>
                <a:lnTo>
                  <a:pt x="12" y="18"/>
                </a:lnTo>
                <a:lnTo>
                  <a:pt x="12" y="0"/>
                </a:lnTo>
                <a:lnTo>
                  <a:pt x="384" y="0"/>
                </a:lnTo>
                <a:lnTo>
                  <a:pt x="396" y="12"/>
                </a:lnTo>
                <a:lnTo>
                  <a:pt x="396" y="216"/>
                </a:lnTo>
                <a:lnTo>
                  <a:pt x="384" y="228"/>
                </a:lnTo>
                <a:lnTo>
                  <a:pt x="12" y="228"/>
                </a:lnTo>
                <a:lnTo>
                  <a:pt x="0" y="216"/>
                </a:lnTo>
                <a:lnTo>
                  <a:pt x="12" y="2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96" name="Freeform 1120"/>
          <p:cNvSpPr>
            <a:spLocks/>
          </p:cNvSpPr>
          <p:nvPr/>
        </p:nvSpPr>
        <p:spPr bwMode="auto">
          <a:xfrm>
            <a:off x="2343150" y="1524000"/>
            <a:ext cx="28575" cy="342900"/>
          </a:xfrm>
          <a:custGeom>
            <a:avLst/>
            <a:gdLst>
              <a:gd name="T0" fmla="*/ 18 w 18"/>
              <a:gd name="T1" fmla="*/ 12 h 216"/>
              <a:gd name="T2" fmla="*/ 18 w 18"/>
              <a:gd name="T3" fmla="*/ 216 h 216"/>
              <a:gd name="T4" fmla="*/ 0 w 18"/>
              <a:gd name="T5" fmla="*/ 216 h 216"/>
              <a:gd name="T6" fmla="*/ 0 w 18"/>
              <a:gd name="T7" fmla="*/ 12 h 216"/>
              <a:gd name="T8" fmla="*/ 12 w 18"/>
              <a:gd name="T9" fmla="*/ 0 h 216"/>
              <a:gd name="T10" fmla="*/ 18 w 18"/>
              <a:gd name="T11" fmla="*/ 12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16">
                <a:moveTo>
                  <a:pt x="18" y="12"/>
                </a:moveTo>
                <a:lnTo>
                  <a:pt x="18" y="216"/>
                </a:lnTo>
                <a:lnTo>
                  <a:pt x="0" y="216"/>
                </a:lnTo>
                <a:lnTo>
                  <a:pt x="0" y="12"/>
                </a:lnTo>
                <a:lnTo>
                  <a:pt x="12" y="0"/>
                </a:lnTo>
                <a:lnTo>
                  <a:pt x="18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97" name="Rectangle 1121"/>
          <p:cNvSpPr>
            <a:spLocks noChangeArrowheads="1"/>
          </p:cNvSpPr>
          <p:nvPr/>
        </p:nvSpPr>
        <p:spPr bwMode="auto">
          <a:xfrm>
            <a:off x="2362200" y="1704975"/>
            <a:ext cx="590550" cy="190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98" name="Rectangle 1122"/>
          <p:cNvSpPr>
            <a:spLocks noChangeArrowheads="1"/>
          </p:cNvSpPr>
          <p:nvPr/>
        </p:nvSpPr>
        <p:spPr bwMode="auto">
          <a:xfrm>
            <a:off x="2362200" y="1628775"/>
            <a:ext cx="590550" cy="190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899" name="Rectangle 1123"/>
          <p:cNvSpPr>
            <a:spLocks noChangeArrowheads="1"/>
          </p:cNvSpPr>
          <p:nvPr/>
        </p:nvSpPr>
        <p:spPr bwMode="auto">
          <a:xfrm>
            <a:off x="2362200" y="1781175"/>
            <a:ext cx="590550" cy="190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00" name="Rectangle 1124"/>
          <p:cNvSpPr>
            <a:spLocks noChangeArrowheads="1"/>
          </p:cNvSpPr>
          <p:nvPr/>
        </p:nvSpPr>
        <p:spPr bwMode="auto">
          <a:xfrm>
            <a:off x="2638425" y="1552575"/>
            <a:ext cx="19050" cy="3143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01" name="Rectangle 1125"/>
          <p:cNvSpPr>
            <a:spLocks noChangeArrowheads="1"/>
          </p:cNvSpPr>
          <p:nvPr/>
        </p:nvSpPr>
        <p:spPr bwMode="auto">
          <a:xfrm>
            <a:off x="2495550" y="1552575"/>
            <a:ext cx="19050" cy="3143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02" name="Rectangle 1126"/>
          <p:cNvSpPr>
            <a:spLocks noChangeArrowheads="1"/>
          </p:cNvSpPr>
          <p:nvPr/>
        </p:nvSpPr>
        <p:spPr bwMode="auto">
          <a:xfrm>
            <a:off x="2781300" y="1543050"/>
            <a:ext cx="19050" cy="3238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03" name="Rectangle 1127"/>
          <p:cNvSpPr>
            <a:spLocks noChangeArrowheads="1"/>
          </p:cNvSpPr>
          <p:nvPr/>
        </p:nvSpPr>
        <p:spPr bwMode="auto">
          <a:xfrm>
            <a:off x="2857500" y="1552575"/>
            <a:ext cx="19050" cy="3143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04" name="Rectangle 1128"/>
          <p:cNvSpPr>
            <a:spLocks noChangeArrowheads="1"/>
          </p:cNvSpPr>
          <p:nvPr/>
        </p:nvSpPr>
        <p:spPr bwMode="auto">
          <a:xfrm>
            <a:off x="2714625" y="1543050"/>
            <a:ext cx="19050" cy="3238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05" name="Rectangle 1129"/>
          <p:cNvSpPr>
            <a:spLocks noChangeArrowheads="1"/>
          </p:cNvSpPr>
          <p:nvPr/>
        </p:nvSpPr>
        <p:spPr bwMode="auto">
          <a:xfrm>
            <a:off x="2571750" y="1552575"/>
            <a:ext cx="19050" cy="3143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06" name="Rectangle 1130"/>
          <p:cNvSpPr>
            <a:spLocks noChangeArrowheads="1"/>
          </p:cNvSpPr>
          <p:nvPr/>
        </p:nvSpPr>
        <p:spPr bwMode="auto">
          <a:xfrm>
            <a:off x="2428875" y="1543050"/>
            <a:ext cx="19050" cy="3238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07" name="Freeform 1131"/>
          <p:cNvSpPr>
            <a:spLocks/>
          </p:cNvSpPr>
          <p:nvPr/>
        </p:nvSpPr>
        <p:spPr bwMode="auto">
          <a:xfrm>
            <a:off x="2182813" y="1965325"/>
            <a:ext cx="20637" cy="258763"/>
          </a:xfrm>
          <a:custGeom>
            <a:avLst/>
            <a:gdLst>
              <a:gd name="T0" fmla="*/ 12 w 12"/>
              <a:gd name="T1" fmla="*/ 6 h 150"/>
              <a:gd name="T2" fmla="*/ 12 w 12"/>
              <a:gd name="T3" fmla="*/ 150 h 150"/>
              <a:gd name="T4" fmla="*/ 0 w 12"/>
              <a:gd name="T5" fmla="*/ 150 h 150"/>
              <a:gd name="T6" fmla="*/ 0 w 12"/>
              <a:gd name="T7" fmla="*/ 6 h 150"/>
              <a:gd name="T8" fmla="*/ 6 w 12"/>
              <a:gd name="T9" fmla="*/ 0 h 150"/>
              <a:gd name="T10" fmla="*/ 12 w 12"/>
              <a:gd name="T11" fmla="*/ 6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50">
                <a:moveTo>
                  <a:pt x="12" y="6"/>
                </a:moveTo>
                <a:lnTo>
                  <a:pt x="12" y="150"/>
                </a:lnTo>
                <a:lnTo>
                  <a:pt x="0" y="150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08" name="Freeform 1132"/>
          <p:cNvSpPr>
            <a:spLocks/>
          </p:cNvSpPr>
          <p:nvPr/>
        </p:nvSpPr>
        <p:spPr bwMode="auto">
          <a:xfrm>
            <a:off x="2130425" y="1985963"/>
            <a:ext cx="155575" cy="123825"/>
          </a:xfrm>
          <a:custGeom>
            <a:avLst/>
            <a:gdLst>
              <a:gd name="T0" fmla="*/ 30 w 90"/>
              <a:gd name="T1" fmla="*/ 6 h 72"/>
              <a:gd name="T2" fmla="*/ 0 w 90"/>
              <a:gd name="T3" fmla="*/ 72 h 72"/>
              <a:gd name="T4" fmla="*/ 72 w 90"/>
              <a:gd name="T5" fmla="*/ 66 h 72"/>
              <a:gd name="T6" fmla="*/ 90 w 90"/>
              <a:gd name="T7" fmla="*/ 0 h 72"/>
              <a:gd name="T8" fmla="*/ 30 w 90"/>
              <a:gd name="T9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72">
                <a:moveTo>
                  <a:pt x="30" y="6"/>
                </a:moveTo>
                <a:lnTo>
                  <a:pt x="0" y="72"/>
                </a:lnTo>
                <a:lnTo>
                  <a:pt x="72" y="66"/>
                </a:lnTo>
                <a:lnTo>
                  <a:pt x="90" y="0"/>
                </a:lnTo>
                <a:lnTo>
                  <a:pt x="30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09" name="Freeform 1133"/>
          <p:cNvSpPr>
            <a:spLocks/>
          </p:cNvSpPr>
          <p:nvPr/>
        </p:nvSpPr>
        <p:spPr bwMode="auto">
          <a:xfrm>
            <a:off x="2120900" y="1974850"/>
            <a:ext cx="176213" cy="146050"/>
          </a:xfrm>
          <a:custGeom>
            <a:avLst/>
            <a:gdLst>
              <a:gd name="T0" fmla="*/ 6 w 102"/>
              <a:gd name="T1" fmla="*/ 72 h 84"/>
              <a:gd name="T2" fmla="*/ 72 w 102"/>
              <a:gd name="T3" fmla="*/ 66 h 84"/>
              <a:gd name="T4" fmla="*/ 90 w 102"/>
              <a:gd name="T5" fmla="*/ 12 h 84"/>
              <a:gd name="T6" fmla="*/ 36 w 102"/>
              <a:gd name="T7" fmla="*/ 18 h 84"/>
              <a:gd name="T8" fmla="*/ 36 w 102"/>
              <a:gd name="T9" fmla="*/ 6 h 84"/>
              <a:gd name="T10" fmla="*/ 96 w 102"/>
              <a:gd name="T11" fmla="*/ 0 h 84"/>
              <a:gd name="T12" fmla="*/ 102 w 102"/>
              <a:gd name="T13" fmla="*/ 6 h 84"/>
              <a:gd name="T14" fmla="*/ 84 w 102"/>
              <a:gd name="T15" fmla="*/ 72 h 84"/>
              <a:gd name="T16" fmla="*/ 78 w 102"/>
              <a:gd name="T17" fmla="*/ 78 h 84"/>
              <a:gd name="T18" fmla="*/ 6 w 102"/>
              <a:gd name="T19" fmla="*/ 84 h 84"/>
              <a:gd name="T20" fmla="*/ 0 w 102"/>
              <a:gd name="T21" fmla="*/ 78 h 84"/>
              <a:gd name="T22" fmla="*/ 6 w 102"/>
              <a:gd name="T23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" h="84">
                <a:moveTo>
                  <a:pt x="6" y="72"/>
                </a:moveTo>
                <a:lnTo>
                  <a:pt x="72" y="66"/>
                </a:lnTo>
                <a:lnTo>
                  <a:pt x="90" y="12"/>
                </a:lnTo>
                <a:lnTo>
                  <a:pt x="36" y="18"/>
                </a:lnTo>
                <a:lnTo>
                  <a:pt x="36" y="6"/>
                </a:lnTo>
                <a:lnTo>
                  <a:pt x="96" y="0"/>
                </a:lnTo>
                <a:lnTo>
                  <a:pt x="102" y="6"/>
                </a:lnTo>
                <a:lnTo>
                  <a:pt x="84" y="72"/>
                </a:lnTo>
                <a:lnTo>
                  <a:pt x="78" y="78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10" name="Freeform 1134"/>
          <p:cNvSpPr>
            <a:spLocks/>
          </p:cNvSpPr>
          <p:nvPr/>
        </p:nvSpPr>
        <p:spPr bwMode="auto">
          <a:xfrm>
            <a:off x="2120900" y="1985963"/>
            <a:ext cx="73025" cy="123825"/>
          </a:xfrm>
          <a:custGeom>
            <a:avLst/>
            <a:gdLst>
              <a:gd name="T0" fmla="*/ 42 w 42"/>
              <a:gd name="T1" fmla="*/ 6 h 72"/>
              <a:gd name="T2" fmla="*/ 12 w 42"/>
              <a:gd name="T3" fmla="*/ 72 h 72"/>
              <a:gd name="T4" fmla="*/ 0 w 42"/>
              <a:gd name="T5" fmla="*/ 72 h 72"/>
              <a:gd name="T6" fmla="*/ 30 w 42"/>
              <a:gd name="T7" fmla="*/ 6 h 72"/>
              <a:gd name="T8" fmla="*/ 36 w 42"/>
              <a:gd name="T9" fmla="*/ 0 h 72"/>
              <a:gd name="T10" fmla="*/ 42 w 4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72">
                <a:moveTo>
                  <a:pt x="42" y="6"/>
                </a:moveTo>
                <a:lnTo>
                  <a:pt x="12" y="72"/>
                </a:lnTo>
                <a:lnTo>
                  <a:pt x="0" y="72"/>
                </a:lnTo>
                <a:lnTo>
                  <a:pt x="30" y="6"/>
                </a:lnTo>
                <a:lnTo>
                  <a:pt x="36" y="0"/>
                </a:lnTo>
                <a:lnTo>
                  <a:pt x="4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11" name="Freeform 1135"/>
          <p:cNvSpPr>
            <a:spLocks/>
          </p:cNvSpPr>
          <p:nvPr/>
        </p:nvSpPr>
        <p:spPr bwMode="auto">
          <a:xfrm>
            <a:off x="2255838" y="1933575"/>
            <a:ext cx="82550" cy="176213"/>
          </a:xfrm>
          <a:custGeom>
            <a:avLst/>
            <a:gdLst>
              <a:gd name="T0" fmla="*/ 18 w 48"/>
              <a:gd name="T1" fmla="*/ 30 h 102"/>
              <a:gd name="T2" fmla="*/ 48 w 48"/>
              <a:gd name="T3" fmla="*/ 0 h 102"/>
              <a:gd name="T4" fmla="*/ 30 w 48"/>
              <a:gd name="T5" fmla="*/ 72 h 102"/>
              <a:gd name="T6" fmla="*/ 0 w 48"/>
              <a:gd name="T7" fmla="*/ 102 h 102"/>
              <a:gd name="T8" fmla="*/ 18 w 48"/>
              <a:gd name="T9" fmla="*/ 3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102">
                <a:moveTo>
                  <a:pt x="18" y="30"/>
                </a:moveTo>
                <a:lnTo>
                  <a:pt x="48" y="0"/>
                </a:lnTo>
                <a:lnTo>
                  <a:pt x="30" y="72"/>
                </a:lnTo>
                <a:lnTo>
                  <a:pt x="0" y="102"/>
                </a:lnTo>
                <a:lnTo>
                  <a:pt x="18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12" name="Freeform 1136"/>
          <p:cNvSpPr>
            <a:spLocks/>
          </p:cNvSpPr>
          <p:nvPr/>
        </p:nvSpPr>
        <p:spPr bwMode="auto">
          <a:xfrm>
            <a:off x="2244725" y="1933575"/>
            <a:ext cx="103188" cy="176213"/>
          </a:xfrm>
          <a:custGeom>
            <a:avLst/>
            <a:gdLst>
              <a:gd name="T0" fmla="*/ 48 w 60"/>
              <a:gd name="T1" fmla="*/ 0 h 102"/>
              <a:gd name="T2" fmla="*/ 60 w 60"/>
              <a:gd name="T3" fmla="*/ 0 h 102"/>
              <a:gd name="T4" fmla="*/ 42 w 60"/>
              <a:gd name="T5" fmla="*/ 72 h 102"/>
              <a:gd name="T6" fmla="*/ 12 w 60"/>
              <a:gd name="T7" fmla="*/ 102 h 102"/>
              <a:gd name="T8" fmla="*/ 0 w 60"/>
              <a:gd name="T9" fmla="*/ 102 h 102"/>
              <a:gd name="T10" fmla="*/ 18 w 60"/>
              <a:gd name="T11" fmla="*/ 30 h 102"/>
              <a:gd name="T12" fmla="*/ 30 w 60"/>
              <a:gd name="T13" fmla="*/ 30 h 102"/>
              <a:gd name="T14" fmla="*/ 18 w 60"/>
              <a:gd name="T15" fmla="*/ 84 h 102"/>
              <a:gd name="T16" fmla="*/ 30 w 60"/>
              <a:gd name="T17" fmla="*/ 72 h 102"/>
              <a:gd name="T18" fmla="*/ 48 w 60"/>
              <a:gd name="T19" fmla="*/ 0 h 102"/>
              <a:gd name="T20" fmla="*/ 48 w 60"/>
              <a:gd name="T21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" h="102">
                <a:moveTo>
                  <a:pt x="48" y="0"/>
                </a:moveTo>
                <a:lnTo>
                  <a:pt x="60" y="0"/>
                </a:lnTo>
                <a:lnTo>
                  <a:pt x="42" y="72"/>
                </a:lnTo>
                <a:lnTo>
                  <a:pt x="12" y="102"/>
                </a:lnTo>
                <a:lnTo>
                  <a:pt x="0" y="102"/>
                </a:lnTo>
                <a:lnTo>
                  <a:pt x="18" y="30"/>
                </a:lnTo>
                <a:lnTo>
                  <a:pt x="30" y="30"/>
                </a:lnTo>
                <a:lnTo>
                  <a:pt x="18" y="84"/>
                </a:lnTo>
                <a:lnTo>
                  <a:pt x="30" y="72"/>
                </a:lnTo>
                <a:lnTo>
                  <a:pt x="48" y="0"/>
                </a:lnTo>
                <a:lnTo>
                  <a:pt x="4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13" name="Freeform 1137"/>
          <p:cNvSpPr>
            <a:spLocks/>
          </p:cNvSpPr>
          <p:nvPr/>
        </p:nvSpPr>
        <p:spPr bwMode="auto">
          <a:xfrm>
            <a:off x="2276475" y="1933575"/>
            <a:ext cx="71438" cy="52388"/>
          </a:xfrm>
          <a:custGeom>
            <a:avLst/>
            <a:gdLst>
              <a:gd name="T0" fmla="*/ 0 w 42"/>
              <a:gd name="T1" fmla="*/ 30 h 30"/>
              <a:gd name="T2" fmla="*/ 30 w 42"/>
              <a:gd name="T3" fmla="*/ 0 h 30"/>
              <a:gd name="T4" fmla="*/ 42 w 42"/>
              <a:gd name="T5" fmla="*/ 0 h 30"/>
              <a:gd name="T6" fmla="*/ 12 w 42"/>
              <a:gd name="T7" fmla="*/ 30 h 30"/>
              <a:gd name="T8" fmla="*/ 0 w 42"/>
              <a:gd name="T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30">
                <a:moveTo>
                  <a:pt x="0" y="30"/>
                </a:moveTo>
                <a:lnTo>
                  <a:pt x="30" y="0"/>
                </a:lnTo>
                <a:lnTo>
                  <a:pt x="42" y="0"/>
                </a:lnTo>
                <a:lnTo>
                  <a:pt x="12" y="30"/>
                </a:lnTo>
                <a:lnTo>
                  <a:pt x="0" y="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14" name="Freeform 1138"/>
          <p:cNvSpPr>
            <a:spLocks/>
          </p:cNvSpPr>
          <p:nvPr/>
        </p:nvSpPr>
        <p:spPr bwMode="auto">
          <a:xfrm>
            <a:off x="2130425" y="2100263"/>
            <a:ext cx="134938" cy="71437"/>
          </a:xfrm>
          <a:custGeom>
            <a:avLst/>
            <a:gdLst>
              <a:gd name="T0" fmla="*/ 78 w 78"/>
              <a:gd name="T1" fmla="*/ 0 h 42"/>
              <a:gd name="T2" fmla="*/ 72 w 78"/>
              <a:gd name="T3" fmla="*/ 36 h 42"/>
              <a:gd name="T4" fmla="*/ 0 w 78"/>
              <a:gd name="T5" fmla="*/ 42 h 42"/>
              <a:gd name="T6" fmla="*/ 0 w 78"/>
              <a:gd name="T7" fmla="*/ 6 h 42"/>
              <a:gd name="T8" fmla="*/ 78 w 78"/>
              <a:gd name="T9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42">
                <a:moveTo>
                  <a:pt x="78" y="0"/>
                </a:moveTo>
                <a:lnTo>
                  <a:pt x="72" y="36"/>
                </a:lnTo>
                <a:lnTo>
                  <a:pt x="0" y="42"/>
                </a:lnTo>
                <a:lnTo>
                  <a:pt x="0" y="6"/>
                </a:lnTo>
                <a:lnTo>
                  <a:pt x="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15" name="Freeform 1139"/>
          <p:cNvSpPr>
            <a:spLocks/>
          </p:cNvSpPr>
          <p:nvPr/>
        </p:nvSpPr>
        <p:spPr bwMode="auto">
          <a:xfrm>
            <a:off x="2120900" y="2089150"/>
            <a:ext cx="144463" cy="93663"/>
          </a:xfrm>
          <a:custGeom>
            <a:avLst/>
            <a:gdLst>
              <a:gd name="T0" fmla="*/ 84 w 84"/>
              <a:gd name="T1" fmla="*/ 42 h 54"/>
              <a:gd name="T2" fmla="*/ 78 w 84"/>
              <a:gd name="T3" fmla="*/ 48 h 54"/>
              <a:gd name="T4" fmla="*/ 6 w 84"/>
              <a:gd name="T5" fmla="*/ 54 h 54"/>
              <a:gd name="T6" fmla="*/ 0 w 84"/>
              <a:gd name="T7" fmla="*/ 48 h 54"/>
              <a:gd name="T8" fmla="*/ 0 w 84"/>
              <a:gd name="T9" fmla="*/ 12 h 54"/>
              <a:gd name="T10" fmla="*/ 6 w 84"/>
              <a:gd name="T11" fmla="*/ 6 h 54"/>
              <a:gd name="T12" fmla="*/ 84 w 84"/>
              <a:gd name="T13" fmla="*/ 0 h 54"/>
              <a:gd name="T14" fmla="*/ 84 w 84"/>
              <a:gd name="T15" fmla="*/ 12 h 54"/>
              <a:gd name="T16" fmla="*/ 12 w 84"/>
              <a:gd name="T17" fmla="*/ 18 h 54"/>
              <a:gd name="T18" fmla="*/ 12 w 84"/>
              <a:gd name="T19" fmla="*/ 42 h 54"/>
              <a:gd name="T20" fmla="*/ 78 w 84"/>
              <a:gd name="T21" fmla="*/ 36 h 54"/>
              <a:gd name="T22" fmla="*/ 84 w 84"/>
              <a:gd name="T23" fmla="*/ 4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54">
                <a:moveTo>
                  <a:pt x="84" y="42"/>
                </a:moveTo>
                <a:lnTo>
                  <a:pt x="78" y="48"/>
                </a:lnTo>
                <a:lnTo>
                  <a:pt x="6" y="54"/>
                </a:lnTo>
                <a:lnTo>
                  <a:pt x="0" y="48"/>
                </a:lnTo>
                <a:lnTo>
                  <a:pt x="0" y="12"/>
                </a:lnTo>
                <a:lnTo>
                  <a:pt x="6" y="6"/>
                </a:lnTo>
                <a:lnTo>
                  <a:pt x="84" y="0"/>
                </a:lnTo>
                <a:lnTo>
                  <a:pt x="84" y="12"/>
                </a:lnTo>
                <a:lnTo>
                  <a:pt x="12" y="18"/>
                </a:lnTo>
                <a:lnTo>
                  <a:pt x="12" y="42"/>
                </a:lnTo>
                <a:lnTo>
                  <a:pt x="78" y="36"/>
                </a:lnTo>
                <a:lnTo>
                  <a:pt x="84" y="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16" name="Freeform 1140"/>
          <p:cNvSpPr>
            <a:spLocks/>
          </p:cNvSpPr>
          <p:nvPr/>
        </p:nvSpPr>
        <p:spPr bwMode="auto">
          <a:xfrm>
            <a:off x="2244725" y="2089150"/>
            <a:ext cx="31750" cy="73025"/>
          </a:xfrm>
          <a:custGeom>
            <a:avLst/>
            <a:gdLst>
              <a:gd name="T0" fmla="*/ 12 w 18"/>
              <a:gd name="T1" fmla="*/ 0 h 42"/>
              <a:gd name="T2" fmla="*/ 18 w 18"/>
              <a:gd name="T3" fmla="*/ 6 h 42"/>
              <a:gd name="T4" fmla="*/ 12 w 18"/>
              <a:gd name="T5" fmla="*/ 42 h 42"/>
              <a:gd name="T6" fmla="*/ 0 w 18"/>
              <a:gd name="T7" fmla="*/ 42 h 42"/>
              <a:gd name="T8" fmla="*/ 6 w 18"/>
              <a:gd name="T9" fmla="*/ 6 h 42"/>
              <a:gd name="T10" fmla="*/ 12 w 18"/>
              <a:gd name="T11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42">
                <a:moveTo>
                  <a:pt x="12" y="0"/>
                </a:moveTo>
                <a:lnTo>
                  <a:pt x="18" y="6"/>
                </a:lnTo>
                <a:lnTo>
                  <a:pt x="12" y="42"/>
                </a:lnTo>
                <a:lnTo>
                  <a:pt x="0" y="42"/>
                </a:lnTo>
                <a:lnTo>
                  <a:pt x="6" y="6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17" name="Freeform 1141"/>
          <p:cNvSpPr>
            <a:spLocks/>
          </p:cNvSpPr>
          <p:nvPr/>
        </p:nvSpPr>
        <p:spPr bwMode="auto">
          <a:xfrm>
            <a:off x="1830388" y="2244725"/>
            <a:ext cx="279400" cy="176213"/>
          </a:xfrm>
          <a:custGeom>
            <a:avLst/>
            <a:gdLst>
              <a:gd name="T0" fmla="*/ 132 w 162"/>
              <a:gd name="T1" fmla="*/ 0 h 102"/>
              <a:gd name="T2" fmla="*/ 84 w 162"/>
              <a:gd name="T3" fmla="*/ 6 h 102"/>
              <a:gd name="T4" fmla="*/ 48 w 162"/>
              <a:gd name="T5" fmla="*/ 12 h 102"/>
              <a:gd name="T6" fmla="*/ 6 w 162"/>
              <a:gd name="T7" fmla="*/ 54 h 102"/>
              <a:gd name="T8" fmla="*/ 0 w 162"/>
              <a:gd name="T9" fmla="*/ 66 h 102"/>
              <a:gd name="T10" fmla="*/ 18 w 162"/>
              <a:gd name="T11" fmla="*/ 84 h 102"/>
              <a:gd name="T12" fmla="*/ 48 w 162"/>
              <a:gd name="T13" fmla="*/ 96 h 102"/>
              <a:gd name="T14" fmla="*/ 66 w 162"/>
              <a:gd name="T15" fmla="*/ 102 h 102"/>
              <a:gd name="T16" fmla="*/ 84 w 162"/>
              <a:gd name="T17" fmla="*/ 102 h 102"/>
              <a:gd name="T18" fmla="*/ 120 w 162"/>
              <a:gd name="T19" fmla="*/ 90 h 102"/>
              <a:gd name="T20" fmla="*/ 132 w 162"/>
              <a:gd name="T21" fmla="*/ 84 h 102"/>
              <a:gd name="T22" fmla="*/ 144 w 162"/>
              <a:gd name="T23" fmla="*/ 72 h 102"/>
              <a:gd name="T24" fmla="*/ 162 w 162"/>
              <a:gd name="T25" fmla="*/ 18 h 102"/>
              <a:gd name="T26" fmla="*/ 162 w 162"/>
              <a:gd name="T27" fmla="*/ 12 h 102"/>
              <a:gd name="T28" fmla="*/ 150 w 162"/>
              <a:gd name="T29" fmla="*/ 0 h 102"/>
              <a:gd name="T30" fmla="*/ 132 w 162"/>
              <a:gd name="T31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2" h="102">
                <a:moveTo>
                  <a:pt x="132" y="0"/>
                </a:moveTo>
                <a:lnTo>
                  <a:pt x="84" y="6"/>
                </a:lnTo>
                <a:lnTo>
                  <a:pt x="48" y="12"/>
                </a:lnTo>
                <a:lnTo>
                  <a:pt x="6" y="54"/>
                </a:lnTo>
                <a:lnTo>
                  <a:pt x="0" y="66"/>
                </a:lnTo>
                <a:lnTo>
                  <a:pt x="18" y="84"/>
                </a:lnTo>
                <a:lnTo>
                  <a:pt x="48" y="96"/>
                </a:lnTo>
                <a:lnTo>
                  <a:pt x="66" y="102"/>
                </a:lnTo>
                <a:lnTo>
                  <a:pt x="84" y="102"/>
                </a:lnTo>
                <a:lnTo>
                  <a:pt x="120" y="90"/>
                </a:lnTo>
                <a:lnTo>
                  <a:pt x="132" y="84"/>
                </a:lnTo>
                <a:lnTo>
                  <a:pt x="144" y="72"/>
                </a:lnTo>
                <a:lnTo>
                  <a:pt x="162" y="18"/>
                </a:lnTo>
                <a:lnTo>
                  <a:pt x="162" y="12"/>
                </a:lnTo>
                <a:lnTo>
                  <a:pt x="150" y="0"/>
                </a:lnTo>
                <a:lnTo>
                  <a:pt x="13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18" name="Freeform 1142"/>
          <p:cNvSpPr>
            <a:spLocks/>
          </p:cNvSpPr>
          <p:nvPr/>
        </p:nvSpPr>
        <p:spPr bwMode="auto">
          <a:xfrm>
            <a:off x="1819275" y="2233613"/>
            <a:ext cx="301625" cy="198437"/>
          </a:xfrm>
          <a:custGeom>
            <a:avLst/>
            <a:gdLst>
              <a:gd name="T0" fmla="*/ 90 w 174"/>
              <a:gd name="T1" fmla="*/ 18 h 114"/>
              <a:gd name="T2" fmla="*/ 54 w 174"/>
              <a:gd name="T3" fmla="*/ 24 h 114"/>
              <a:gd name="T4" fmla="*/ 18 w 174"/>
              <a:gd name="T5" fmla="*/ 60 h 114"/>
              <a:gd name="T6" fmla="*/ 12 w 174"/>
              <a:gd name="T7" fmla="*/ 72 h 114"/>
              <a:gd name="T8" fmla="*/ 24 w 174"/>
              <a:gd name="T9" fmla="*/ 84 h 114"/>
              <a:gd name="T10" fmla="*/ 54 w 174"/>
              <a:gd name="T11" fmla="*/ 96 h 114"/>
              <a:gd name="T12" fmla="*/ 72 w 174"/>
              <a:gd name="T13" fmla="*/ 102 h 114"/>
              <a:gd name="T14" fmla="*/ 90 w 174"/>
              <a:gd name="T15" fmla="*/ 102 h 114"/>
              <a:gd name="T16" fmla="*/ 126 w 174"/>
              <a:gd name="T17" fmla="*/ 90 h 114"/>
              <a:gd name="T18" fmla="*/ 138 w 174"/>
              <a:gd name="T19" fmla="*/ 84 h 114"/>
              <a:gd name="T20" fmla="*/ 144 w 174"/>
              <a:gd name="T21" fmla="*/ 78 h 114"/>
              <a:gd name="T22" fmla="*/ 162 w 174"/>
              <a:gd name="T23" fmla="*/ 24 h 114"/>
              <a:gd name="T24" fmla="*/ 162 w 174"/>
              <a:gd name="T25" fmla="*/ 18 h 114"/>
              <a:gd name="T26" fmla="*/ 156 w 174"/>
              <a:gd name="T27" fmla="*/ 12 h 114"/>
              <a:gd name="T28" fmla="*/ 138 w 174"/>
              <a:gd name="T29" fmla="*/ 12 h 114"/>
              <a:gd name="T30" fmla="*/ 138 w 174"/>
              <a:gd name="T31" fmla="*/ 0 h 114"/>
              <a:gd name="T32" fmla="*/ 156 w 174"/>
              <a:gd name="T33" fmla="*/ 0 h 114"/>
              <a:gd name="T34" fmla="*/ 162 w 174"/>
              <a:gd name="T35" fmla="*/ 6 h 114"/>
              <a:gd name="T36" fmla="*/ 174 w 174"/>
              <a:gd name="T37" fmla="*/ 18 h 114"/>
              <a:gd name="T38" fmla="*/ 174 w 174"/>
              <a:gd name="T39" fmla="*/ 24 h 114"/>
              <a:gd name="T40" fmla="*/ 156 w 174"/>
              <a:gd name="T41" fmla="*/ 78 h 114"/>
              <a:gd name="T42" fmla="*/ 144 w 174"/>
              <a:gd name="T43" fmla="*/ 90 h 114"/>
              <a:gd name="T44" fmla="*/ 138 w 174"/>
              <a:gd name="T45" fmla="*/ 96 h 114"/>
              <a:gd name="T46" fmla="*/ 126 w 174"/>
              <a:gd name="T47" fmla="*/ 102 h 114"/>
              <a:gd name="T48" fmla="*/ 90 w 174"/>
              <a:gd name="T49" fmla="*/ 114 h 114"/>
              <a:gd name="T50" fmla="*/ 72 w 174"/>
              <a:gd name="T51" fmla="*/ 114 h 114"/>
              <a:gd name="T52" fmla="*/ 54 w 174"/>
              <a:gd name="T53" fmla="*/ 108 h 114"/>
              <a:gd name="T54" fmla="*/ 24 w 174"/>
              <a:gd name="T55" fmla="*/ 96 h 114"/>
              <a:gd name="T56" fmla="*/ 18 w 174"/>
              <a:gd name="T57" fmla="*/ 90 h 114"/>
              <a:gd name="T58" fmla="*/ 0 w 174"/>
              <a:gd name="T59" fmla="*/ 72 h 114"/>
              <a:gd name="T60" fmla="*/ 6 w 174"/>
              <a:gd name="T61" fmla="*/ 60 h 114"/>
              <a:gd name="T62" fmla="*/ 48 w 174"/>
              <a:gd name="T63" fmla="*/ 18 h 114"/>
              <a:gd name="T64" fmla="*/ 54 w 174"/>
              <a:gd name="T65" fmla="*/ 12 h 114"/>
              <a:gd name="T66" fmla="*/ 90 w 174"/>
              <a:gd name="T67" fmla="*/ 6 h 114"/>
              <a:gd name="T68" fmla="*/ 90 w 174"/>
              <a:gd name="T69" fmla="*/ 18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4" h="114">
                <a:moveTo>
                  <a:pt x="90" y="18"/>
                </a:moveTo>
                <a:lnTo>
                  <a:pt x="54" y="24"/>
                </a:lnTo>
                <a:lnTo>
                  <a:pt x="18" y="60"/>
                </a:lnTo>
                <a:lnTo>
                  <a:pt x="12" y="72"/>
                </a:lnTo>
                <a:lnTo>
                  <a:pt x="24" y="84"/>
                </a:lnTo>
                <a:lnTo>
                  <a:pt x="54" y="96"/>
                </a:lnTo>
                <a:lnTo>
                  <a:pt x="72" y="102"/>
                </a:lnTo>
                <a:lnTo>
                  <a:pt x="90" y="102"/>
                </a:lnTo>
                <a:lnTo>
                  <a:pt x="126" y="90"/>
                </a:lnTo>
                <a:lnTo>
                  <a:pt x="138" y="84"/>
                </a:lnTo>
                <a:lnTo>
                  <a:pt x="144" y="78"/>
                </a:lnTo>
                <a:lnTo>
                  <a:pt x="162" y="24"/>
                </a:lnTo>
                <a:lnTo>
                  <a:pt x="162" y="18"/>
                </a:lnTo>
                <a:lnTo>
                  <a:pt x="156" y="12"/>
                </a:lnTo>
                <a:lnTo>
                  <a:pt x="138" y="12"/>
                </a:lnTo>
                <a:lnTo>
                  <a:pt x="138" y="0"/>
                </a:lnTo>
                <a:lnTo>
                  <a:pt x="156" y="0"/>
                </a:lnTo>
                <a:lnTo>
                  <a:pt x="162" y="6"/>
                </a:lnTo>
                <a:lnTo>
                  <a:pt x="174" y="18"/>
                </a:lnTo>
                <a:lnTo>
                  <a:pt x="174" y="24"/>
                </a:lnTo>
                <a:lnTo>
                  <a:pt x="156" y="78"/>
                </a:lnTo>
                <a:lnTo>
                  <a:pt x="144" y="90"/>
                </a:lnTo>
                <a:lnTo>
                  <a:pt x="138" y="96"/>
                </a:lnTo>
                <a:lnTo>
                  <a:pt x="126" y="102"/>
                </a:lnTo>
                <a:lnTo>
                  <a:pt x="90" y="114"/>
                </a:lnTo>
                <a:lnTo>
                  <a:pt x="72" y="114"/>
                </a:lnTo>
                <a:lnTo>
                  <a:pt x="54" y="108"/>
                </a:lnTo>
                <a:lnTo>
                  <a:pt x="24" y="96"/>
                </a:lnTo>
                <a:lnTo>
                  <a:pt x="18" y="90"/>
                </a:lnTo>
                <a:lnTo>
                  <a:pt x="0" y="72"/>
                </a:lnTo>
                <a:lnTo>
                  <a:pt x="6" y="60"/>
                </a:lnTo>
                <a:lnTo>
                  <a:pt x="48" y="18"/>
                </a:lnTo>
                <a:lnTo>
                  <a:pt x="54" y="12"/>
                </a:lnTo>
                <a:lnTo>
                  <a:pt x="90" y="6"/>
                </a:lnTo>
                <a:lnTo>
                  <a:pt x="9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19" name="Freeform 1143"/>
          <p:cNvSpPr>
            <a:spLocks/>
          </p:cNvSpPr>
          <p:nvPr/>
        </p:nvSpPr>
        <p:spPr bwMode="auto">
          <a:xfrm>
            <a:off x="1974850" y="2233613"/>
            <a:ext cx="84138" cy="31750"/>
          </a:xfrm>
          <a:custGeom>
            <a:avLst/>
            <a:gdLst>
              <a:gd name="T0" fmla="*/ 48 w 48"/>
              <a:gd name="T1" fmla="*/ 12 h 18"/>
              <a:gd name="T2" fmla="*/ 0 w 48"/>
              <a:gd name="T3" fmla="*/ 18 h 18"/>
              <a:gd name="T4" fmla="*/ 0 w 48"/>
              <a:gd name="T5" fmla="*/ 6 h 18"/>
              <a:gd name="T6" fmla="*/ 48 w 48"/>
              <a:gd name="T7" fmla="*/ 0 h 18"/>
              <a:gd name="T8" fmla="*/ 48 w 48"/>
              <a:gd name="T9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18">
                <a:moveTo>
                  <a:pt x="48" y="12"/>
                </a:moveTo>
                <a:lnTo>
                  <a:pt x="0" y="18"/>
                </a:lnTo>
                <a:lnTo>
                  <a:pt x="0" y="6"/>
                </a:lnTo>
                <a:lnTo>
                  <a:pt x="48" y="0"/>
                </a:lnTo>
                <a:lnTo>
                  <a:pt x="48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20" name="Freeform 1144"/>
          <p:cNvSpPr>
            <a:spLocks/>
          </p:cNvSpPr>
          <p:nvPr/>
        </p:nvSpPr>
        <p:spPr bwMode="auto">
          <a:xfrm>
            <a:off x="1944688" y="2255838"/>
            <a:ext cx="134937" cy="144462"/>
          </a:xfrm>
          <a:custGeom>
            <a:avLst/>
            <a:gdLst>
              <a:gd name="T0" fmla="*/ 66 w 78"/>
              <a:gd name="T1" fmla="*/ 6 h 84"/>
              <a:gd name="T2" fmla="*/ 54 w 78"/>
              <a:gd name="T3" fmla="*/ 0 h 84"/>
              <a:gd name="T4" fmla="*/ 42 w 78"/>
              <a:gd name="T5" fmla="*/ 6 h 84"/>
              <a:gd name="T6" fmla="*/ 18 w 78"/>
              <a:gd name="T7" fmla="*/ 30 h 84"/>
              <a:gd name="T8" fmla="*/ 6 w 78"/>
              <a:gd name="T9" fmla="*/ 48 h 84"/>
              <a:gd name="T10" fmla="*/ 0 w 78"/>
              <a:gd name="T11" fmla="*/ 60 h 84"/>
              <a:gd name="T12" fmla="*/ 6 w 78"/>
              <a:gd name="T13" fmla="*/ 78 h 84"/>
              <a:gd name="T14" fmla="*/ 24 w 78"/>
              <a:gd name="T15" fmla="*/ 84 h 84"/>
              <a:gd name="T16" fmla="*/ 42 w 78"/>
              <a:gd name="T17" fmla="*/ 78 h 84"/>
              <a:gd name="T18" fmla="*/ 48 w 78"/>
              <a:gd name="T19" fmla="*/ 72 h 84"/>
              <a:gd name="T20" fmla="*/ 72 w 78"/>
              <a:gd name="T21" fmla="*/ 42 h 84"/>
              <a:gd name="T22" fmla="*/ 78 w 78"/>
              <a:gd name="T23" fmla="*/ 30 h 84"/>
              <a:gd name="T24" fmla="*/ 78 w 78"/>
              <a:gd name="T25" fmla="*/ 18 h 84"/>
              <a:gd name="T26" fmla="*/ 66 w 78"/>
              <a:gd name="T27" fmla="*/ 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8" h="84">
                <a:moveTo>
                  <a:pt x="66" y="6"/>
                </a:moveTo>
                <a:lnTo>
                  <a:pt x="54" y="0"/>
                </a:lnTo>
                <a:lnTo>
                  <a:pt x="42" y="6"/>
                </a:lnTo>
                <a:lnTo>
                  <a:pt x="18" y="30"/>
                </a:lnTo>
                <a:lnTo>
                  <a:pt x="6" y="48"/>
                </a:lnTo>
                <a:lnTo>
                  <a:pt x="0" y="60"/>
                </a:lnTo>
                <a:lnTo>
                  <a:pt x="6" y="78"/>
                </a:lnTo>
                <a:lnTo>
                  <a:pt x="24" y="84"/>
                </a:lnTo>
                <a:lnTo>
                  <a:pt x="42" y="78"/>
                </a:lnTo>
                <a:lnTo>
                  <a:pt x="48" y="72"/>
                </a:lnTo>
                <a:lnTo>
                  <a:pt x="72" y="42"/>
                </a:lnTo>
                <a:lnTo>
                  <a:pt x="78" y="30"/>
                </a:lnTo>
                <a:lnTo>
                  <a:pt x="78" y="18"/>
                </a:lnTo>
                <a:lnTo>
                  <a:pt x="66" y="6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da-DK"/>
          </a:p>
        </p:txBody>
      </p:sp>
      <p:sp>
        <p:nvSpPr>
          <p:cNvPr id="204921" name="Freeform 1145"/>
          <p:cNvSpPr>
            <a:spLocks/>
          </p:cNvSpPr>
          <p:nvPr/>
        </p:nvSpPr>
        <p:spPr bwMode="auto">
          <a:xfrm>
            <a:off x="1371600" y="1114425"/>
            <a:ext cx="142875" cy="247650"/>
          </a:xfrm>
          <a:custGeom>
            <a:avLst/>
            <a:gdLst>
              <a:gd name="T0" fmla="*/ 12 w 90"/>
              <a:gd name="T1" fmla="*/ 138 h 156"/>
              <a:gd name="T2" fmla="*/ 72 w 90"/>
              <a:gd name="T3" fmla="*/ 138 h 156"/>
              <a:gd name="T4" fmla="*/ 72 w 90"/>
              <a:gd name="T5" fmla="*/ 42 h 156"/>
              <a:gd name="T6" fmla="*/ 54 w 90"/>
              <a:gd name="T7" fmla="*/ 18 h 156"/>
              <a:gd name="T8" fmla="*/ 24 w 90"/>
              <a:gd name="T9" fmla="*/ 18 h 156"/>
              <a:gd name="T10" fmla="*/ 24 w 90"/>
              <a:gd name="T11" fmla="*/ 0 h 156"/>
              <a:gd name="T12" fmla="*/ 60 w 90"/>
              <a:gd name="T13" fmla="*/ 0 h 156"/>
              <a:gd name="T14" fmla="*/ 66 w 90"/>
              <a:gd name="T15" fmla="*/ 6 h 156"/>
              <a:gd name="T16" fmla="*/ 84 w 90"/>
              <a:gd name="T17" fmla="*/ 30 h 156"/>
              <a:gd name="T18" fmla="*/ 90 w 90"/>
              <a:gd name="T19" fmla="*/ 36 h 156"/>
              <a:gd name="T20" fmla="*/ 90 w 90"/>
              <a:gd name="T21" fmla="*/ 144 h 156"/>
              <a:gd name="T22" fmla="*/ 78 w 90"/>
              <a:gd name="T23" fmla="*/ 156 h 156"/>
              <a:gd name="T24" fmla="*/ 12 w 90"/>
              <a:gd name="T25" fmla="*/ 156 h 156"/>
              <a:gd name="T26" fmla="*/ 0 w 90"/>
              <a:gd name="T27" fmla="*/ 144 h 156"/>
              <a:gd name="T28" fmla="*/ 12 w 90"/>
              <a:gd name="T29" fmla="*/ 13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0" h="156">
                <a:moveTo>
                  <a:pt x="12" y="138"/>
                </a:moveTo>
                <a:lnTo>
                  <a:pt x="72" y="138"/>
                </a:lnTo>
                <a:lnTo>
                  <a:pt x="72" y="42"/>
                </a:lnTo>
                <a:lnTo>
                  <a:pt x="54" y="18"/>
                </a:lnTo>
                <a:lnTo>
                  <a:pt x="24" y="18"/>
                </a:lnTo>
                <a:lnTo>
                  <a:pt x="24" y="0"/>
                </a:lnTo>
                <a:lnTo>
                  <a:pt x="60" y="0"/>
                </a:lnTo>
                <a:lnTo>
                  <a:pt x="66" y="6"/>
                </a:lnTo>
                <a:lnTo>
                  <a:pt x="84" y="30"/>
                </a:lnTo>
                <a:lnTo>
                  <a:pt x="90" y="36"/>
                </a:lnTo>
                <a:lnTo>
                  <a:pt x="90" y="144"/>
                </a:lnTo>
                <a:lnTo>
                  <a:pt x="78" y="156"/>
                </a:lnTo>
                <a:lnTo>
                  <a:pt x="12" y="156"/>
                </a:lnTo>
                <a:lnTo>
                  <a:pt x="0" y="144"/>
                </a:lnTo>
                <a:lnTo>
                  <a:pt x="12" y="1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22" name="Freeform 1146"/>
          <p:cNvSpPr>
            <a:spLocks/>
          </p:cNvSpPr>
          <p:nvPr/>
        </p:nvSpPr>
        <p:spPr bwMode="auto">
          <a:xfrm>
            <a:off x="1371600" y="1114425"/>
            <a:ext cx="47625" cy="228600"/>
          </a:xfrm>
          <a:custGeom>
            <a:avLst/>
            <a:gdLst>
              <a:gd name="T0" fmla="*/ 30 w 30"/>
              <a:gd name="T1" fmla="*/ 12 h 144"/>
              <a:gd name="T2" fmla="*/ 18 w 30"/>
              <a:gd name="T3" fmla="*/ 144 h 144"/>
              <a:gd name="T4" fmla="*/ 0 w 30"/>
              <a:gd name="T5" fmla="*/ 144 h 144"/>
              <a:gd name="T6" fmla="*/ 12 w 30"/>
              <a:gd name="T7" fmla="*/ 12 h 144"/>
              <a:gd name="T8" fmla="*/ 24 w 30"/>
              <a:gd name="T9" fmla="*/ 0 h 144"/>
              <a:gd name="T10" fmla="*/ 30 w 30"/>
              <a:gd name="T11" fmla="*/ 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144">
                <a:moveTo>
                  <a:pt x="30" y="12"/>
                </a:moveTo>
                <a:lnTo>
                  <a:pt x="18" y="144"/>
                </a:lnTo>
                <a:lnTo>
                  <a:pt x="0" y="144"/>
                </a:lnTo>
                <a:lnTo>
                  <a:pt x="12" y="12"/>
                </a:lnTo>
                <a:lnTo>
                  <a:pt x="24" y="0"/>
                </a:lnTo>
                <a:lnTo>
                  <a:pt x="3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23" name="Freeform 1147"/>
          <p:cNvSpPr>
            <a:spLocks/>
          </p:cNvSpPr>
          <p:nvPr/>
        </p:nvSpPr>
        <p:spPr bwMode="auto">
          <a:xfrm>
            <a:off x="1352550" y="1047750"/>
            <a:ext cx="104775" cy="542925"/>
          </a:xfrm>
          <a:custGeom>
            <a:avLst/>
            <a:gdLst>
              <a:gd name="T0" fmla="*/ 66 w 66"/>
              <a:gd name="T1" fmla="*/ 0 h 342"/>
              <a:gd name="T2" fmla="*/ 66 w 66"/>
              <a:gd name="T3" fmla="*/ 156 h 342"/>
              <a:gd name="T4" fmla="*/ 18 w 66"/>
              <a:gd name="T5" fmla="*/ 324 h 342"/>
              <a:gd name="T6" fmla="*/ 60 w 66"/>
              <a:gd name="T7" fmla="*/ 324 h 342"/>
              <a:gd name="T8" fmla="*/ 60 w 66"/>
              <a:gd name="T9" fmla="*/ 342 h 342"/>
              <a:gd name="T10" fmla="*/ 12 w 66"/>
              <a:gd name="T11" fmla="*/ 342 h 342"/>
              <a:gd name="T12" fmla="*/ 0 w 66"/>
              <a:gd name="T13" fmla="*/ 330 h 342"/>
              <a:gd name="T14" fmla="*/ 48 w 66"/>
              <a:gd name="T15" fmla="*/ 156 h 342"/>
              <a:gd name="T16" fmla="*/ 48 w 66"/>
              <a:gd name="T17" fmla="*/ 0 h 342"/>
              <a:gd name="T18" fmla="*/ 66 w 66"/>
              <a:gd name="T19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6" h="342">
                <a:moveTo>
                  <a:pt x="66" y="0"/>
                </a:moveTo>
                <a:lnTo>
                  <a:pt x="66" y="156"/>
                </a:lnTo>
                <a:lnTo>
                  <a:pt x="18" y="324"/>
                </a:lnTo>
                <a:lnTo>
                  <a:pt x="60" y="324"/>
                </a:lnTo>
                <a:lnTo>
                  <a:pt x="60" y="342"/>
                </a:lnTo>
                <a:lnTo>
                  <a:pt x="12" y="342"/>
                </a:lnTo>
                <a:lnTo>
                  <a:pt x="0" y="330"/>
                </a:lnTo>
                <a:lnTo>
                  <a:pt x="48" y="156"/>
                </a:lnTo>
                <a:lnTo>
                  <a:pt x="48" y="0"/>
                </a:lnTo>
                <a:lnTo>
                  <a:pt x="6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24" name="Freeform 1148"/>
          <p:cNvSpPr>
            <a:spLocks/>
          </p:cNvSpPr>
          <p:nvPr/>
        </p:nvSpPr>
        <p:spPr bwMode="auto">
          <a:xfrm>
            <a:off x="1428750" y="1304925"/>
            <a:ext cx="133350" cy="285750"/>
          </a:xfrm>
          <a:custGeom>
            <a:avLst/>
            <a:gdLst>
              <a:gd name="T0" fmla="*/ 18 w 84"/>
              <a:gd name="T1" fmla="*/ 0 h 180"/>
              <a:gd name="T2" fmla="*/ 48 w 84"/>
              <a:gd name="T3" fmla="*/ 90 h 180"/>
              <a:gd name="T4" fmla="*/ 48 w 84"/>
              <a:gd name="T5" fmla="*/ 162 h 180"/>
              <a:gd name="T6" fmla="*/ 84 w 84"/>
              <a:gd name="T7" fmla="*/ 162 h 180"/>
              <a:gd name="T8" fmla="*/ 84 w 84"/>
              <a:gd name="T9" fmla="*/ 180 h 180"/>
              <a:gd name="T10" fmla="*/ 42 w 84"/>
              <a:gd name="T11" fmla="*/ 180 h 180"/>
              <a:gd name="T12" fmla="*/ 30 w 84"/>
              <a:gd name="T13" fmla="*/ 168 h 180"/>
              <a:gd name="T14" fmla="*/ 30 w 84"/>
              <a:gd name="T15" fmla="*/ 90 h 180"/>
              <a:gd name="T16" fmla="*/ 0 w 84"/>
              <a:gd name="T17" fmla="*/ 0 h 180"/>
              <a:gd name="T18" fmla="*/ 18 w 84"/>
              <a:gd name="T19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180">
                <a:moveTo>
                  <a:pt x="18" y="0"/>
                </a:moveTo>
                <a:lnTo>
                  <a:pt x="48" y="90"/>
                </a:lnTo>
                <a:lnTo>
                  <a:pt x="48" y="162"/>
                </a:lnTo>
                <a:lnTo>
                  <a:pt x="84" y="162"/>
                </a:lnTo>
                <a:lnTo>
                  <a:pt x="84" y="180"/>
                </a:lnTo>
                <a:lnTo>
                  <a:pt x="42" y="180"/>
                </a:lnTo>
                <a:lnTo>
                  <a:pt x="30" y="168"/>
                </a:lnTo>
                <a:lnTo>
                  <a:pt x="30" y="90"/>
                </a:lnTo>
                <a:lnTo>
                  <a:pt x="0" y="0"/>
                </a:lnTo>
                <a:lnTo>
                  <a:pt x="1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25" name="Freeform 1149"/>
          <p:cNvSpPr>
            <a:spLocks/>
          </p:cNvSpPr>
          <p:nvPr/>
        </p:nvSpPr>
        <p:spPr bwMode="auto">
          <a:xfrm>
            <a:off x="1352550" y="1114425"/>
            <a:ext cx="95250" cy="238125"/>
          </a:xfrm>
          <a:custGeom>
            <a:avLst/>
            <a:gdLst>
              <a:gd name="T0" fmla="*/ 60 w 60"/>
              <a:gd name="T1" fmla="*/ 18 h 150"/>
              <a:gd name="T2" fmla="*/ 30 w 60"/>
              <a:gd name="T3" fmla="*/ 18 h 150"/>
              <a:gd name="T4" fmla="*/ 18 w 60"/>
              <a:gd name="T5" fmla="*/ 96 h 150"/>
              <a:gd name="T6" fmla="*/ 48 w 60"/>
              <a:gd name="T7" fmla="*/ 150 h 150"/>
              <a:gd name="T8" fmla="*/ 30 w 60"/>
              <a:gd name="T9" fmla="*/ 150 h 150"/>
              <a:gd name="T10" fmla="*/ 0 w 60"/>
              <a:gd name="T11" fmla="*/ 96 h 150"/>
              <a:gd name="T12" fmla="*/ 12 w 60"/>
              <a:gd name="T13" fmla="*/ 12 h 150"/>
              <a:gd name="T14" fmla="*/ 24 w 60"/>
              <a:gd name="T15" fmla="*/ 0 h 150"/>
              <a:gd name="T16" fmla="*/ 60 w 60"/>
              <a:gd name="T17" fmla="*/ 0 h 150"/>
              <a:gd name="T18" fmla="*/ 60 w 60"/>
              <a:gd name="T19" fmla="*/ 1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0" h="150">
                <a:moveTo>
                  <a:pt x="60" y="18"/>
                </a:moveTo>
                <a:lnTo>
                  <a:pt x="30" y="18"/>
                </a:lnTo>
                <a:lnTo>
                  <a:pt x="18" y="96"/>
                </a:lnTo>
                <a:lnTo>
                  <a:pt x="48" y="150"/>
                </a:lnTo>
                <a:lnTo>
                  <a:pt x="30" y="150"/>
                </a:lnTo>
                <a:lnTo>
                  <a:pt x="0" y="96"/>
                </a:lnTo>
                <a:lnTo>
                  <a:pt x="12" y="12"/>
                </a:lnTo>
                <a:lnTo>
                  <a:pt x="24" y="0"/>
                </a:lnTo>
                <a:lnTo>
                  <a:pt x="60" y="0"/>
                </a:lnTo>
                <a:lnTo>
                  <a:pt x="6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26" name="Freeform 1150"/>
          <p:cNvSpPr>
            <a:spLocks/>
          </p:cNvSpPr>
          <p:nvPr/>
        </p:nvSpPr>
        <p:spPr bwMode="auto">
          <a:xfrm>
            <a:off x="1447800" y="1038225"/>
            <a:ext cx="238125" cy="190500"/>
          </a:xfrm>
          <a:custGeom>
            <a:avLst/>
            <a:gdLst>
              <a:gd name="T0" fmla="*/ 0 w 150"/>
              <a:gd name="T1" fmla="*/ 54 h 120"/>
              <a:gd name="T2" fmla="*/ 84 w 150"/>
              <a:gd name="T3" fmla="*/ 102 h 120"/>
              <a:gd name="T4" fmla="*/ 132 w 150"/>
              <a:gd name="T5" fmla="*/ 0 h 120"/>
              <a:gd name="T6" fmla="*/ 150 w 150"/>
              <a:gd name="T7" fmla="*/ 0 h 120"/>
              <a:gd name="T8" fmla="*/ 96 w 150"/>
              <a:gd name="T9" fmla="*/ 108 h 120"/>
              <a:gd name="T10" fmla="*/ 84 w 150"/>
              <a:gd name="T11" fmla="*/ 120 h 120"/>
              <a:gd name="T12" fmla="*/ 0 w 150"/>
              <a:gd name="T13" fmla="*/ 72 h 120"/>
              <a:gd name="T14" fmla="*/ 0 w 150"/>
              <a:gd name="T15" fmla="*/ 5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0" h="120">
                <a:moveTo>
                  <a:pt x="0" y="54"/>
                </a:moveTo>
                <a:lnTo>
                  <a:pt x="84" y="102"/>
                </a:lnTo>
                <a:lnTo>
                  <a:pt x="132" y="0"/>
                </a:lnTo>
                <a:lnTo>
                  <a:pt x="150" y="0"/>
                </a:lnTo>
                <a:lnTo>
                  <a:pt x="96" y="108"/>
                </a:lnTo>
                <a:lnTo>
                  <a:pt x="84" y="120"/>
                </a:lnTo>
                <a:lnTo>
                  <a:pt x="0" y="72"/>
                </a:lnTo>
                <a:lnTo>
                  <a:pt x="0" y="5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27" name="Freeform 1151"/>
          <p:cNvSpPr>
            <a:spLocks/>
          </p:cNvSpPr>
          <p:nvPr/>
        </p:nvSpPr>
        <p:spPr bwMode="auto">
          <a:xfrm>
            <a:off x="1381125" y="942975"/>
            <a:ext cx="123825" cy="142875"/>
          </a:xfrm>
          <a:custGeom>
            <a:avLst/>
            <a:gdLst>
              <a:gd name="T0" fmla="*/ 0 w 78"/>
              <a:gd name="T1" fmla="*/ 48 h 90"/>
              <a:gd name="T2" fmla="*/ 6 w 78"/>
              <a:gd name="T3" fmla="*/ 30 h 90"/>
              <a:gd name="T4" fmla="*/ 12 w 78"/>
              <a:gd name="T5" fmla="*/ 18 h 90"/>
              <a:gd name="T6" fmla="*/ 24 w 78"/>
              <a:gd name="T7" fmla="*/ 6 h 90"/>
              <a:gd name="T8" fmla="*/ 36 w 78"/>
              <a:gd name="T9" fmla="*/ 0 h 90"/>
              <a:gd name="T10" fmla="*/ 54 w 78"/>
              <a:gd name="T11" fmla="*/ 6 h 90"/>
              <a:gd name="T12" fmla="*/ 66 w 78"/>
              <a:gd name="T13" fmla="*/ 18 h 90"/>
              <a:gd name="T14" fmla="*/ 72 w 78"/>
              <a:gd name="T15" fmla="*/ 30 h 90"/>
              <a:gd name="T16" fmla="*/ 78 w 78"/>
              <a:gd name="T17" fmla="*/ 48 h 90"/>
              <a:gd name="T18" fmla="*/ 72 w 78"/>
              <a:gd name="T19" fmla="*/ 66 h 90"/>
              <a:gd name="T20" fmla="*/ 66 w 78"/>
              <a:gd name="T21" fmla="*/ 78 h 90"/>
              <a:gd name="T22" fmla="*/ 54 w 78"/>
              <a:gd name="T23" fmla="*/ 84 h 90"/>
              <a:gd name="T24" fmla="*/ 36 w 78"/>
              <a:gd name="T25" fmla="*/ 90 h 90"/>
              <a:gd name="T26" fmla="*/ 12 w 78"/>
              <a:gd name="T27" fmla="*/ 78 h 90"/>
              <a:gd name="T28" fmla="*/ 6 w 78"/>
              <a:gd name="T29" fmla="*/ 66 h 90"/>
              <a:gd name="T30" fmla="*/ 0 w 78"/>
              <a:gd name="T31" fmla="*/ 4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8" h="90">
                <a:moveTo>
                  <a:pt x="0" y="48"/>
                </a:moveTo>
                <a:lnTo>
                  <a:pt x="6" y="30"/>
                </a:lnTo>
                <a:lnTo>
                  <a:pt x="12" y="18"/>
                </a:lnTo>
                <a:lnTo>
                  <a:pt x="24" y="6"/>
                </a:lnTo>
                <a:lnTo>
                  <a:pt x="36" y="0"/>
                </a:lnTo>
                <a:lnTo>
                  <a:pt x="54" y="6"/>
                </a:lnTo>
                <a:lnTo>
                  <a:pt x="66" y="18"/>
                </a:lnTo>
                <a:lnTo>
                  <a:pt x="72" y="30"/>
                </a:lnTo>
                <a:lnTo>
                  <a:pt x="78" y="48"/>
                </a:lnTo>
                <a:lnTo>
                  <a:pt x="72" y="66"/>
                </a:lnTo>
                <a:lnTo>
                  <a:pt x="66" y="78"/>
                </a:lnTo>
                <a:lnTo>
                  <a:pt x="54" y="84"/>
                </a:lnTo>
                <a:lnTo>
                  <a:pt x="36" y="90"/>
                </a:lnTo>
                <a:lnTo>
                  <a:pt x="12" y="78"/>
                </a:lnTo>
                <a:lnTo>
                  <a:pt x="6" y="66"/>
                </a:lnTo>
                <a:lnTo>
                  <a:pt x="0" y="48"/>
                </a:lnTo>
                <a:close/>
              </a:path>
            </a:pathLst>
          </a:custGeom>
          <a:solidFill>
            <a:srgbClr val="FF9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28" name="Freeform 1152"/>
          <p:cNvSpPr>
            <a:spLocks/>
          </p:cNvSpPr>
          <p:nvPr/>
        </p:nvSpPr>
        <p:spPr bwMode="auto">
          <a:xfrm>
            <a:off x="1371600" y="933450"/>
            <a:ext cx="142875" cy="161925"/>
          </a:xfrm>
          <a:custGeom>
            <a:avLst/>
            <a:gdLst>
              <a:gd name="T0" fmla="*/ 6 w 90"/>
              <a:gd name="T1" fmla="*/ 36 h 102"/>
              <a:gd name="T2" fmla="*/ 12 w 90"/>
              <a:gd name="T3" fmla="*/ 24 h 102"/>
              <a:gd name="T4" fmla="*/ 24 w 90"/>
              <a:gd name="T5" fmla="*/ 12 h 102"/>
              <a:gd name="T6" fmla="*/ 30 w 90"/>
              <a:gd name="T7" fmla="*/ 6 h 102"/>
              <a:gd name="T8" fmla="*/ 42 w 90"/>
              <a:gd name="T9" fmla="*/ 0 h 102"/>
              <a:gd name="T10" fmla="*/ 60 w 90"/>
              <a:gd name="T11" fmla="*/ 6 h 102"/>
              <a:gd name="T12" fmla="*/ 66 w 90"/>
              <a:gd name="T13" fmla="*/ 12 h 102"/>
              <a:gd name="T14" fmla="*/ 78 w 90"/>
              <a:gd name="T15" fmla="*/ 24 h 102"/>
              <a:gd name="T16" fmla="*/ 84 w 90"/>
              <a:gd name="T17" fmla="*/ 36 h 102"/>
              <a:gd name="T18" fmla="*/ 90 w 90"/>
              <a:gd name="T19" fmla="*/ 54 h 102"/>
              <a:gd name="T20" fmla="*/ 84 w 90"/>
              <a:gd name="T21" fmla="*/ 72 h 102"/>
              <a:gd name="T22" fmla="*/ 78 w 90"/>
              <a:gd name="T23" fmla="*/ 84 h 102"/>
              <a:gd name="T24" fmla="*/ 72 w 90"/>
              <a:gd name="T25" fmla="*/ 90 h 102"/>
              <a:gd name="T26" fmla="*/ 60 w 90"/>
              <a:gd name="T27" fmla="*/ 96 h 102"/>
              <a:gd name="T28" fmla="*/ 42 w 90"/>
              <a:gd name="T29" fmla="*/ 102 h 102"/>
              <a:gd name="T30" fmla="*/ 18 w 90"/>
              <a:gd name="T31" fmla="*/ 90 h 102"/>
              <a:gd name="T32" fmla="*/ 12 w 90"/>
              <a:gd name="T33" fmla="*/ 84 h 102"/>
              <a:gd name="T34" fmla="*/ 6 w 90"/>
              <a:gd name="T35" fmla="*/ 72 h 102"/>
              <a:gd name="T36" fmla="*/ 0 w 90"/>
              <a:gd name="T37" fmla="*/ 54 h 102"/>
              <a:gd name="T38" fmla="*/ 12 w 90"/>
              <a:gd name="T39" fmla="*/ 54 h 102"/>
              <a:gd name="T40" fmla="*/ 18 w 90"/>
              <a:gd name="T41" fmla="*/ 72 h 102"/>
              <a:gd name="T42" fmla="*/ 24 w 90"/>
              <a:gd name="T43" fmla="*/ 78 h 102"/>
              <a:gd name="T44" fmla="*/ 42 w 90"/>
              <a:gd name="T45" fmla="*/ 90 h 102"/>
              <a:gd name="T46" fmla="*/ 60 w 90"/>
              <a:gd name="T47" fmla="*/ 84 h 102"/>
              <a:gd name="T48" fmla="*/ 66 w 90"/>
              <a:gd name="T49" fmla="*/ 78 h 102"/>
              <a:gd name="T50" fmla="*/ 72 w 90"/>
              <a:gd name="T51" fmla="*/ 72 h 102"/>
              <a:gd name="T52" fmla="*/ 78 w 90"/>
              <a:gd name="T53" fmla="*/ 54 h 102"/>
              <a:gd name="T54" fmla="*/ 72 w 90"/>
              <a:gd name="T55" fmla="*/ 36 h 102"/>
              <a:gd name="T56" fmla="*/ 66 w 90"/>
              <a:gd name="T57" fmla="*/ 24 h 102"/>
              <a:gd name="T58" fmla="*/ 60 w 90"/>
              <a:gd name="T59" fmla="*/ 18 h 102"/>
              <a:gd name="T60" fmla="*/ 42 w 90"/>
              <a:gd name="T61" fmla="*/ 12 h 102"/>
              <a:gd name="T62" fmla="*/ 30 w 90"/>
              <a:gd name="T63" fmla="*/ 18 h 102"/>
              <a:gd name="T64" fmla="*/ 24 w 90"/>
              <a:gd name="T65" fmla="*/ 24 h 102"/>
              <a:gd name="T66" fmla="*/ 18 w 90"/>
              <a:gd name="T67" fmla="*/ 36 h 102"/>
              <a:gd name="T68" fmla="*/ 6 w 90"/>
              <a:gd name="T69" fmla="*/ 36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0" h="102">
                <a:moveTo>
                  <a:pt x="6" y="36"/>
                </a:moveTo>
                <a:lnTo>
                  <a:pt x="12" y="24"/>
                </a:lnTo>
                <a:lnTo>
                  <a:pt x="24" y="12"/>
                </a:lnTo>
                <a:lnTo>
                  <a:pt x="30" y="6"/>
                </a:lnTo>
                <a:lnTo>
                  <a:pt x="42" y="0"/>
                </a:lnTo>
                <a:lnTo>
                  <a:pt x="60" y="6"/>
                </a:lnTo>
                <a:lnTo>
                  <a:pt x="66" y="12"/>
                </a:lnTo>
                <a:lnTo>
                  <a:pt x="78" y="24"/>
                </a:lnTo>
                <a:lnTo>
                  <a:pt x="84" y="36"/>
                </a:lnTo>
                <a:lnTo>
                  <a:pt x="90" y="54"/>
                </a:lnTo>
                <a:lnTo>
                  <a:pt x="84" y="72"/>
                </a:lnTo>
                <a:lnTo>
                  <a:pt x="78" y="84"/>
                </a:lnTo>
                <a:lnTo>
                  <a:pt x="72" y="90"/>
                </a:lnTo>
                <a:lnTo>
                  <a:pt x="60" y="96"/>
                </a:lnTo>
                <a:lnTo>
                  <a:pt x="42" y="102"/>
                </a:lnTo>
                <a:lnTo>
                  <a:pt x="18" y="90"/>
                </a:lnTo>
                <a:lnTo>
                  <a:pt x="12" y="84"/>
                </a:lnTo>
                <a:lnTo>
                  <a:pt x="6" y="72"/>
                </a:lnTo>
                <a:lnTo>
                  <a:pt x="0" y="54"/>
                </a:lnTo>
                <a:lnTo>
                  <a:pt x="12" y="54"/>
                </a:lnTo>
                <a:lnTo>
                  <a:pt x="18" y="72"/>
                </a:lnTo>
                <a:lnTo>
                  <a:pt x="24" y="78"/>
                </a:lnTo>
                <a:lnTo>
                  <a:pt x="42" y="90"/>
                </a:lnTo>
                <a:lnTo>
                  <a:pt x="60" y="84"/>
                </a:lnTo>
                <a:lnTo>
                  <a:pt x="66" y="78"/>
                </a:lnTo>
                <a:lnTo>
                  <a:pt x="72" y="72"/>
                </a:lnTo>
                <a:lnTo>
                  <a:pt x="78" y="54"/>
                </a:lnTo>
                <a:lnTo>
                  <a:pt x="72" y="36"/>
                </a:lnTo>
                <a:lnTo>
                  <a:pt x="66" y="24"/>
                </a:lnTo>
                <a:lnTo>
                  <a:pt x="60" y="18"/>
                </a:lnTo>
                <a:lnTo>
                  <a:pt x="42" y="12"/>
                </a:lnTo>
                <a:lnTo>
                  <a:pt x="30" y="18"/>
                </a:lnTo>
                <a:lnTo>
                  <a:pt x="24" y="24"/>
                </a:lnTo>
                <a:lnTo>
                  <a:pt x="18" y="36"/>
                </a:lnTo>
                <a:lnTo>
                  <a:pt x="6" y="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29" name="Freeform 1153"/>
          <p:cNvSpPr>
            <a:spLocks/>
          </p:cNvSpPr>
          <p:nvPr/>
        </p:nvSpPr>
        <p:spPr bwMode="auto">
          <a:xfrm>
            <a:off x="1371600" y="990600"/>
            <a:ext cx="28575" cy="28575"/>
          </a:xfrm>
          <a:custGeom>
            <a:avLst/>
            <a:gdLst>
              <a:gd name="T0" fmla="*/ 0 w 18"/>
              <a:gd name="T1" fmla="*/ 18 h 18"/>
              <a:gd name="T2" fmla="*/ 6 w 18"/>
              <a:gd name="T3" fmla="*/ 0 h 18"/>
              <a:gd name="T4" fmla="*/ 18 w 18"/>
              <a:gd name="T5" fmla="*/ 0 h 18"/>
              <a:gd name="T6" fmla="*/ 12 w 18"/>
              <a:gd name="T7" fmla="*/ 18 h 18"/>
              <a:gd name="T8" fmla="*/ 0 w 18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0" y="18"/>
                </a:moveTo>
                <a:lnTo>
                  <a:pt x="6" y="0"/>
                </a:lnTo>
                <a:lnTo>
                  <a:pt x="18" y="0"/>
                </a:lnTo>
                <a:lnTo>
                  <a:pt x="12" y="18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30" name="Freeform 1154"/>
          <p:cNvSpPr>
            <a:spLocks/>
          </p:cNvSpPr>
          <p:nvPr/>
        </p:nvSpPr>
        <p:spPr bwMode="auto">
          <a:xfrm rot="1581028">
            <a:off x="1562100" y="990600"/>
            <a:ext cx="190500" cy="190500"/>
          </a:xfrm>
          <a:custGeom>
            <a:avLst/>
            <a:gdLst>
              <a:gd name="T0" fmla="*/ 36 w 120"/>
              <a:gd name="T1" fmla="*/ 0 h 120"/>
              <a:gd name="T2" fmla="*/ 120 w 120"/>
              <a:gd name="T3" fmla="*/ 90 h 120"/>
              <a:gd name="T4" fmla="*/ 108 w 120"/>
              <a:gd name="T5" fmla="*/ 120 h 120"/>
              <a:gd name="T6" fmla="*/ 84 w 120"/>
              <a:gd name="T7" fmla="*/ 108 h 120"/>
              <a:gd name="T8" fmla="*/ 84 w 120"/>
              <a:gd name="T9" fmla="*/ 90 h 120"/>
              <a:gd name="T10" fmla="*/ 36 w 120"/>
              <a:gd name="T11" fmla="*/ 36 h 120"/>
              <a:gd name="T12" fmla="*/ 24 w 120"/>
              <a:gd name="T13" fmla="*/ 48 h 120"/>
              <a:gd name="T14" fmla="*/ 0 w 120"/>
              <a:gd name="T15" fmla="*/ 6 h 120"/>
              <a:gd name="T16" fmla="*/ 36 w 120"/>
              <a:gd name="T1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20">
                <a:moveTo>
                  <a:pt x="36" y="0"/>
                </a:moveTo>
                <a:lnTo>
                  <a:pt x="120" y="90"/>
                </a:lnTo>
                <a:lnTo>
                  <a:pt x="108" y="120"/>
                </a:lnTo>
                <a:lnTo>
                  <a:pt x="84" y="108"/>
                </a:lnTo>
                <a:lnTo>
                  <a:pt x="84" y="90"/>
                </a:lnTo>
                <a:lnTo>
                  <a:pt x="36" y="36"/>
                </a:lnTo>
                <a:lnTo>
                  <a:pt x="24" y="48"/>
                </a:lnTo>
                <a:lnTo>
                  <a:pt x="0" y="6"/>
                </a:lnTo>
                <a:lnTo>
                  <a:pt x="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31" name="Freeform 1155"/>
          <p:cNvSpPr>
            <a:spLocks/>
          </p:cNvSpPr>
          <p:nvPr/>
        </p:nvSpPr>
        <p:spPr bwMode="auto">
          <a:xfrm>
            <a:off x="1752600" y="1247775"/>
            <a:ext cx="295275" cy="142875"/>
          </a:xfrm>
          <a:custGeom>
            <a:avLst/>
            <a:gdLst>
              <a:gd name="T0" fmla="*/ 60 w 186"/>
              <a:gd name="T1" fmla="*/ 0 h 90"/>
              <a:gd name="T2" fmla="*/ 0 w 186"/>
              <a:gd name="T3" fmla="*/ 54 h 90"/>
              <a:gd name="T4" fmla="*/ 120 w 186"/>
              <a:gd name="T5" fmla="*/ 90 h 90"/>
              <a:gd name="T6" fmla="*/ 186 w 186"/>
              <a:gd name="T7" fmla="*/ 24 h 90"/>
              <a:gd name="T8" fmla="*/ 60 w 186"/>
              <a:gd name="T9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90">
                <a:moveTo>
                  <a:pt x="60" y="0"/>
                </a:moveTo>
                <a:lnTo>
                  <a:pt x="0" y="54"/>
                </a:lnTo>
                <a:lnTo>
                  <a:pt x="120" y="90"/>
                </a:lnTo>
                <a:lnTo>
                  <a:pt x="186" y="24"/>
                </a:lnTo>
                <a:lnTo>
                  <a:pt x="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32" name="Freeform 1156"/>
          <p:cNvSpPr>
            <a:spLocks/>
          </p:cNvSpPr>
          <p:nvPr/>
        </p:nvSpPr>
        <p:spPr bwMode="auto">
          <a:xfrm>
            <a:off x="1743075" y="1228725"/>
            <a:ext cx="314325" cy="180975"/>
          </a:xfrm>
          <a:custGeom>
            <a:avLst/>
            <a:gdLst>
              <a:gd name="T0" fmla="*/ 6 w 198"/>
              <a:gd name="T1" fmla="*/ 60 h 114"/>
              <a:gd name="T2" fmla="*/ 120 w 198"/>
              <a:gd name="T3" fmla="*/ 96 h 114"/>
              <a:gd name="T4" fmla="*/ 174 w 198"/>
              <a:gd name="T5" fmla="*/ 42 h 114"/>
              <a:gd name="T6" fmla="*/ 66 w 198"/>
              <a:gd name="T7" fmla="*/ 18 h 114"/>
              <a:gd name="T8" fmla="*/ 66 w 198"/>
              <a:gd name="T9" fmla="*/ 0 h 114"/>
              <a:gd name="T10" fmla="*/ 192 w 198"/>
              <a:gd name="T11" fmla="*/ 24 h 114"/>
              <a:gd name="T12" fmla="*/ 198 w 198"/>
              <a:gd name="T13" fmla="*/ 42 h 114"/>
              <a:gd name="T14" fmla="*/ 132 w 198"/>
              <a:gd name="T15" fmla="*/ 108 h 114"/>
              <a:gd name="T16" fmla="*/ 126 w 198"/>
              <a:gd name="T17" fmla="*/ 114 h 114"/>
              <a:gd name="T18" fmla="*/ 6 w 198"/>
              <a:gd name="T19" fmla="*/ 78 h 114"/>
              <a:gd name="T20" fmla="*/ 0 w 198"/>
              <a:gd name="T21" fmla="*/ 60 h 114"/>
              <a:gd name="T22" fmla="*/ 6 w 198"/>
              <a:gd name="T23" fmla="*/ 6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8" h="114">
                <a:moveTo>
                  <a:pt x="6" y="60"/>
                </a:moveTo>
                <a:lnTo>
                  <a:pt x="120" y="96"/>
                </a:lnTo>
                <a:lnTo>
                  <a:pt x="174" y="42"/>
                </a:lnTo>
                <a:lnTo>
                  <a:pt x="66" y="18"/>
                </a:lnTo>
                <a:lnTo>
                  <a:pt x="66" y="0"/>
                </a:lnTo>
                <a:lnTo>
                  <a:pt x="192" y="24"/>
                </a:lnTo>
                <a:lnTo>
                  <a:pt x="198" y="42"/>
                </a:lnTo>
                <a:lnTo>
                  <a:pt x="132" y="108"/>
                </a:lnTo>
                <a:lnTo>
                  <a:pt x="126" y="114"/>
                </a:lnTo>
                <a:lnTo>
                  <a:pt x="6" y="78"/>
                </a:lnTo>
                <a:lnTo>
                  <a:pt x="0" y="60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33" name="Freeform 1157"/>
          <p:cNvSpPr>
            <a:spLocks/>
          </p:cNvSpPr>
          <p:nvPr/>
        </p:nvSpPr>
        <p:spPr bwMode="auto">
          <a:xfrm>
            <a:off x="1743075" y="1228725"/>
            <a:ext cx="114300" cy="114300"/>
          </a:xfrm>
          <a:custGeom>
            <a:avLst/>
            <a:gdLst>
              <a:gd name="T0" fmla="*/ 72 w 72"/>
              <a:gd name="T1" fmla="*/ 18 h 72"/>
              <a:gd name="T2" fmla="*/ 12 w 72"/>
              <a:gd name="T3" fmla="*/ 72 h 72"/>
              <a:gd name="T4" fmla="*/ 0 w 72"/>
              <a:gd name="T5" fmla="*/ 60 h 72"/>
              <a:gd name="T6" fmla="*/ 60 w 72"/>
              <a:gd name="T7" fmla="*/ 6 h 72"/>
              <a:gd name="T8" fmla="*/ 66 w 72"/>
              <a:gd name="T9" fmla="*/ 0 h 72"/>
              <a:gd name="T10" fmla="*/ 72 w 72"/>
              <a:gd name="T11" fmla="*/ 1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" h="72">
                <a:moveTo>
                  <a:pt x="72" y="18"/>
                </a:moveTo>
                <a:lnTo>
                  <a:pt x="12" y="72"/>
                </a:lnTo>
                <a:lnTo>
                  <a:pt x="0" y="60"/>
                </a:lnTo>
                <a:lnTo>
                  <a:pt x="60" y="6"/>
                </a:lnTo>
                <a:lnTo>
                  <a:pt x="66" y="0"/>
                </a:lnTo>
                <a:lnTo>
                  <a:pt x="72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34" name="Freeform 1158"/>
          <p:cNvSpPr>
            <a:spLocks/>
          </p:cNvSpPr>
          <p:nvPr/>
        </p:nvSpPr>
        <p:spPr bwMode="auto">
          <a:xfrm>
            <a:off x="4476750" y="2390775"/>
            <a:ext cx="828675" cy="361950"/>
          </a:xfrm>
          <a:custGeom>
            <a:avLst/>
            <a:gdLst>
              <a:gd name="T0" fmla="*/ 6 w 522"/>
              <a:gd name="T1" fmla="*/ 90 h 228"/>
              <a:gd name="T2" fmla="*/ 18 w 522"/>
              <a:gd name="T3" fmla="*/ 72 h 228"/>
              <a:gd name="T4" fmla="*/ 24 w 522"/>
              <a:gd name="T5" fmla="*/ 66 h 228"/>
              <a:gd name="T6" fmla="*/ 84 w 522"/>
              <a:gd name="T7" fmla="*/ 30 h 228"/>
              <a:gd name="T8" fmla="*/ 120 w 522"/>
              <a:gd name="T9" fmla="*/ 18 h 228"/>
              <a:gd name="T10" fmla="*/ 168 w 522"/>
              <a:gd name="T11" fmla="*/ 6 h 228"/>
              <a:gd name="T12" fmla="*/ 216 w 522"/>
              <a:gd name="T13" fmla="*/ 0 h 228"/>
              <a:gd name="T14" fmla="*/ 312 w 522"/>
              <a:gd name="T15" fmla="*/ 0 h 228"/>
              <a:gd name="T16" fmla="*/ 360 w 522"/>
              <a:gd name="T17" fmla="*/ 6 h 228"/>
              <a:gd name="T18" fmla="*/ 444 w 522"/>
              <a:gd name="T19" fmla="*/ 30 h 228"/>
              <a:gd name="T20" fmla="*/ 474 w 522"/>
              <a:gd name="T21" fmla="*/ 48 h 228"/>
              <a:gd name="T22" fmla="*/ 498 w 522"/>
              <a:gd name="T23" fmla="*/ 66 h 228"/>
              <a:gd name="T24" fmla="*/ 504 w 522"/>
              <a:gd name="T25" fmla="*/ 72 h 228"/>
              <a:gd name="T26" fmla="*/ 516 w 522"/>
              <a:gd name="T27" fmla="*/ 90 h 228"/>
              <a:gd name="T28" fmla="*/ 522 w 522"/>
              <a:gd name="T29" fmla="*/ 114 h 228"/>
              <a:gd name="T30" fmla="*/ 516 w 522"/>
              <a:gd name="T31" fmla="*/ 138 h 228"/>
              <a:gd name="T32" fmla="*/ 504 w 522"/>
              <a:gd name="T33" fmla="*/ 156 h 228"/>
              <a:gd name="T34" fmla="*/ 498 w 522"/>
              <a:gd name="T35" fmla="*/ 162 h 228"/>
              <a:gd name="T36" fmla="*/ 474 w 522"/>
              <a:gd name="T37" fmla="*/ 180 h 228"/>
              <a:gd name="T38" fmla="*/ 444 w 522"/>
              <a:gd name="T39" fmla="*/ 198 h 228"/>
              <a:gd name="T40" fmla="*/ 360 w 522"/>
              <a:gd name="T41" fmla="*/ 222 h 228"/>
              <a:gd name="T42" fmla="*/ 312 w 522"/>
              <a:gd name="T43" fmla="*/ 228 h 228"/>
              <a:gd name="T44" fmla="*/ 216 w 522"/>
              <a:gd name="T45" fmla="*/ 228 h 228"/>
              <a:gd name="T46" fmla="*/ 168 w 522"/>
              <a:gd name="T47" fmla="*/ 222 h 228"/>
              <a:gd name="T48" fmla="*/ 120 w 522"/>
              <a:gd name="T49" fmla="*/ 210 h 228"/>
              <a:gd name="T50" fmla="*/ 84 w 522"/>
              <a:gd name="T51" fmla="*/ 198 h 228"/>
              <a:gd name="T52" fmla="*/ 24 w 522"/>
              <a:gd name="T53" fmla="*/ 162 h 228"/>
              <a:gd name="T54" fmla="*/ 18 w 522"/>
              <a:gd name="T55" fmla="*/ 156 h 228"/>
              <a:gd name="T56" fmla="*/ 6 w 522"/>
              <a:gd name="T57" fmla="*/ 138 h 228"/>
              <a:gd name="T58" fmla="*/ 0 w 522"/>
              <a:gd name="T59" fmla="*/ 114 h 228"/>
              <a:gd name="T60" fmla="*/ 12 w 522"/>
              <a:gd name="T61" fmla="*/ 114 h 228"/>
              <a:gd name="T62" fmla="*/ 18 w 522"/>
              <a:gd name="T63" fmla="*/ 138 h 228"/>
              <a:gd name="T64" fmla="*/ 30 w 522"/>
              <a:gd name="T65" fmla="*/ 150 h 228"/>
              <a:gd name="T66" fmla="*/ 84 w 522"/>
              <a:gd name="T67" fmla="*/ 186 h 228"/>
              <a:gd name="T68" fmla="*/ 120 w 522"/>
              <a:gd name="T69" fmla="*/ 198 h 228"/>
              <a:gd name="T70" fmla="*/ 168 w 522"/>
              <a:gd name="T71" fmla="*/ 210 h 228"/>
              <a:gd name="T72" fmla="*/ 216 w 522"/>
              <a:gd name="T73" fmla="*/ 216 h 228"/>
              <a:gd name="T74" fmla="*/ 312 w 522"/>
              <a:gd name="T75" fmla="*/ 216 h 228"/>
              <a:gd name="T76" fmla="*/ 360 w 522"/>
              <a:gd name="T77" fmla="*/ 210 h 228"/>
              <a:gd name="T78" fmla="*/ 444 w 522"/>
              <a:gd name="T79" fmla="*/ 186 h 228"/>
              <a:gd name="T80" fmla="*/ 474 w 522"/>
              <a:gd name="T81" fmla="*/ 168 h 228"/>
              <a:gd name="T82" fmla="*/ 492 w 522"/>
              <a:gd name="T83" fmla="*/ 156 h 228"/>
              <a:gd name="T84" fmla="*/ 504 w 522"/>
              <a:gd name="T85" fmla="*/ 138 h 228"/>
              <a:gd name="T86" fmla="*/ 510 w 522"/>
              <a:gd name="T87" fmla="*/ 114 h 228"/>
              <a:gd name="T88" fmla="*/ 504 w 522"/>
              <a:gd name="T89" fmla="*/ 90 h 228"/>
              <a:gd name="T90" fmla="*/ 492 w 522"/>
              <a:gd name="T91" fmla="*/ 78 h 228"/>
              <a:gd name="T92" fmla="*/ 474 w 522"/>
              <a:gd name="T93" fmla="*/ 60 h 228"/>
              <a:gd name="T94" fmla="*/ 444 w 522"/>
              <a:gd name="T95" fmla="*/ 42 h 228"/>
              <a:gd name="T96" fmla="*/ 360 w 522"/>
              <a:gd name="T97" fmla="*/ 18 h 228"/>
              <a:gd name="T98" fmla="*/ 312 w 522"/>
              <a:gd name="T99" fmla="*/ 12 h 228"/>
              <a:gd name="T100" fmla="*/ 216 w 522"/>
              <a:gd name="T101" fmla="*/ 12 h 228"/>
              <a:gd name="T102" fmla="*/ 168 w 522"/>
              <a:gd name="T103" fmla="*/ 18 h 228"/>
              <a:gd name="T104" fmla="*/ 120 w 522"/>
              <a:gd name="T105" fmla="*/ 30 h 228"/>
              <a:gd name="T106" fmla="*/ 84 w 522"/>
              <a:gd name="T107" fmla="*/ 42 h 228"/>
              <a:gd name="T108" fmla="*/ 30 w 522"/>
              <a:gd name="T109" fmla="*/ 78 h 228"/>
              <a:gd name="T110" fmla="*/ 18 w 522"/>
              <a:gd name="T111" fmla="*/ 90 h 228"/>
              <a:gd name="T112" fmla="*/ 6 w 522"/>
              <a:gd name="T113" fmla="*/ 9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22" h="228">
                <a:moveTo>
                  <a:pt x="6" y="90"/>
                </a:moveTo>
                <a:lnTo>
                  <a:pt x="18" y="72"/>
                </a:lnTo>
                <a:lnTo>
                  <a:pt x="24" y="66"/>
                </a:lnTo>
                <a:lnTo>
                  <a:pt x="84" y="30"/>
                </a:lnTo>
                <a:lnTo>
                  <a:pt x="120" y="18"/>
                </a:lnTo>
                <a:lnTo>
                  <a:pt x="168" y="6"/>
                </a:lnTo>
                <a:lnTo>
                  <a:pt x="216" y="0"/>
                </a:lnTo>
                <a:lnTo>
                  <a:pt x="312" y="0"/>
                </a:lnTo>
                <a:lnTo>
                  <a:pt x="360" y="6"/>
                </a:lnTo>
                <a:lnTo>
                  <a:pt x="444" y="30"/>
                </a:lnTo>
                <a:lnTo>
                  <a:pt x="474" y="48"/>
                </a:lnTo>
                <a:lnTo>
                  <a:pt x="498" y="66"/>
                </a:lnTo>
                <a:lnTo>
                  <a:pt x="504" y="72"/>
                </a:lnTo>
                <a:lnTo>
                  <a:pt x="516" y="90"/>
                </a:lnTo>
                <a:lnTo>
                  <a:pt x="522" y="114"/>
                </a:lnTo>
                <a:lnTo>
                  <a:pt x="516" y="138"/>
                </a:lnTo>
                <a:lnTo>
                  <a:pt x="504" y="156"/>
                </a:lnTo>
                <a:lnTo>
                  <a:pt x="498" y="162"/>
                </a:lnTo>
                <a:lnTo>
                  <a:pt x="474" y="180"/>
                </a:lnTo>
                <a:lnTo>
                  <a:pt x="444" y="198"/>
                </a:lnTo>
                <a:lnTo>
                  <a:pt x="360" y="222"/>
                </a:lnTo>
                <a:lnTo>
                  <a:pt x="312" y="228"/>
                </a:lnTo>
                <a:lnTo>
                  <a:pt x="216" y="228"/>
                </a:lnTo>
                <a:lnTo>
                  <a:pt x="168" y="222"/>
                </a:lnTo>
                <a:lnTo>
                  <a:pt x="120" y="210"/>
                </a:lnTo>
                <a:lnTo>
                  <a:pt x="84" y="198"/>
                </a:lnTo>
                <a:lnTo>
                  <a:pt x="24" y="162"/>
                </a:lnTo>
                <a:lnTo>
                  <a:pt x="18" y="156"/>
                </a:lnTo>
                <a:lnTo>
                  <a:pt x="6" y="138"/>
                </a:lnTo>
                <a:lnTo>
                  <a:pt x="0" y="114"/>
                </a:lnTo>
                <a:lnTo>
                  <a:pt x="12" y="114"/>
                </a:lnTo>
                <a:lnTo>
                  <a:pt x="18" y="138"/>
                </a:lnTo>
                <a:lnTo>
                  <a:pt x="30" y="150"/>
                </a:lnTo>
                <a:lnTo>
                  <a:pt x="84" y="186"/>
                </a:lnTo>
                <a:lnTo>
                  <a:pt x="120" y="198"/>
                </a:lnTo>
                <a:lnTo>
                  <a:pt x="168" y="210"/>
                </a:lnTo>
                <a:lnTo>
                  <a:pt x="216" y="216"/>
                </a:lnTo>
                <a:lnTo>
                  <a:pt x="312" y="216"/>
                </a:lnTo>
                <a:lnTo>
                  <a:pt x="360" y="210"/>
                </a:lnTo>
                <a:lnTo>
                  <a:pt x="444" y="186"/>
                </a:lnTo>
                <a:lnTo>
                  <a:pt x="474" y="168"/>
                </a:lnTo>
                <a:lnTo>
                  <a:pt x="492" y="156"/>
                </a:lnTo>
                <a:lnTo>
                  <a:pt x="504" y="138"/>
                </a:lnTo>
                <a:lnTo>
                  <a:pt x="510" y="114"/>
                </a:lnTo>
                <a:lnTo>
                  <a:pt x="504" y="90"/>
                </a:lnTo>
                <a:lnTo>
                  <a:pt x="492" y="78"/>
                </a:lnTo>
                <a:lnTo>
                  <a:pt x="474" y="60"/>
                </a:lnTo>
                <a:lnTo>
                  <a:pt x="444" y="42"/>
                </a:lnTo>
                <a:lnTo>
                  <a:pt x="360" y="18"/>
                </a:lnTo>
                <a:lnTo>
                  <a:pt x="312" y="12"/>
                </a:lnTo>
                <a:lnTo>
                  <a:pt x="216" y="12"/>
                </a:lnTo>
                <a:lnTo>
                  <a:pt x="168" y="18"/>
                </a:lnTo>
                <a:lnTo>
                  <a:pt x="120" y="30"/>
                </a:lnTo>
                <a:lnTo>
                  <a:pt x="84" y="42"/>
                </a:lnTo>
                <a:lnTo>
                  <a:pt x="30" y="78"/>
                </a:lnTo>
                <a:lnTo>
                  <a:pt x="18" y="90"/>
                </a:lnTo>
                <a:lnTo>
                  <a:pt x="6" y="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35" name="Freeform 1159"/>
          <p:cNvSpPr>
            <a:spLocks/>
          </p:cNvSpPr>
          <p:nvPr/>
        </p:nvSpPr>
        <p:spPr bwMode="auto">
          <a:xfrm>
            <a:off x="4476750" y="2533650"/>
            <a:ext cx="28575" cy="38100"/>
          </a:xfrm>
          <a:custGeom>
            <a:avLst/>
            <a:gdLst>
              <a:gd name="T0" fmla="*/ 0 w 18"/>
              <a:gd name="T1" fmla="*/ 24 h 24"/>
              <a:gd name="T2" fmla="*/ 6 w 18"/>
              <a:gd name="T3" fmla="*/ 0 h 24"/>
              <a:gd name="T4" fmla="*/ 18 w 18"/>
              <a:gd name="T5" fmla="*/ 0 h 24"/>
              <a:gd name="T6" fmla="*/ 12 w 18"/>
              <a:gd name="T7" fmla="*/ 24 h 24"/>
              <a:gd name="T8" fmla="*/ 0 w 18"/>
              <a:gd name="T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24">
                <a:moveTo>
                  <a:pt x="0" y="24"/>
                </a:moveTo>
                <a:lnTo>
                  <a:pt x="6" y="0"/>
                </a:lnTo>
                <a:lnTo>
                  <a:pt x="18" y="0"/>
                </a:lnTo>
                <a:lnTo>
                  <a:pt x="12" y="24"/>
                </a:lnTo>
                <a:lnTo>
                  <a:pt x="0" y="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36" name="Freeform 1160"/>
          <p:cNvSpPr>
            <a:spLocks/>
          </p:cNvSpPr>
          <p:nvPr/>
        </p:nvSpPr>
        <p:spPr bwMode="auto">
          <a:xfrm>
            <a:off x="5238750" y="2295525"/>
            <a:ext cx="400050" cy="190500"/>
          </a:xfrm>
          <a:custGeom>
            <a:avLst/>
            <a:gdLst>
              <a:gd name="T0" fmla="*/ 12 w 252"/>
              <a:gd name="T1" fmla="*/ 36 h 120"/>
              <a:gd name="T2" fmla="*/ 18 w 252"/>
              <a:gd name="T3" fmla="*/ 30 h 120"/>
              <a:gd name="T4" fmla="*/ 42 w 252"/>
              <a:gd name="T5" fmla="*/ 18 h 120"/>
              <a:gd name="T6" fmla="*/ 78 w 252"/>
              <a:gd name="T7" fmla="*/ 6 h 120"/>
              <a:gd name="T8" fmla="*/ 126 w 252"/>
              <a:gd name="T9" fmla="*/ 0 h 120"/>
              <a:gd name="T10" fmla="*/ 174 w 252"/>
              <a:gd name="T11" fmla="*/ 6 h 120"/>
              <a:gd name="T12" fmla="*/ 210 w 252"/>
              <a:gd name="T13" fmla="*/ 18 h 120"/>
              <a:gd name="T14" fmla="*/ 234 w 252"/>
              <a:gd name="T15" fmla="*/ 30 h 120"/>
              <a:gd name="T16" fmla="*/ 240 w 252"/>
              <a:gd name="T17" fmla="*/ 36 h 120"/>
              <a:gd name="T18" fmla="*/ 252 w 252"/>
              <a:gd name="T19" fmla="*/ 60 h 120"/>
              <a:gd name="T20" fmla="*/ 240 w 252"/>
              <a:gd name="T21" fmla="*/ 84 h 120"/>
              <a:gd name="T22" fmla="*/ 234 w 252"/>
              <a:gd name="T23" fmla="*/ 90 h 120"/>
              <a:gd name="T24" fmla="*/ 210 w 252"/>
              <a:gd name="T25" fmla="*/ 102 h 120"/>
              <a:gd name="T26" fmla="*/ 174 w 252"/>
              <a:gd name="T27" fmla="*/ 114 h 120"/>
              <a:gd name="T28" fmla="*/ 126 w 252"/>
              <a:gd name="T29" fmla="*/ 120 h 120"/>
              <a:gd name="T30" fmla="*/ 78 w 252"/>
              <a:gd name="T31" fmla="*/ 114 h 120"/>
              <a:gd name="T32" fmla="*/ 42 w 252"/>
              <a:gd name="T33" fmla="*/ 102 h 120"/>
              <a:gd name="T34" fmla="*/ 18 w 252"/>
              <a:gd name="T35" fmla="*/ 90 h 120"/>
              <a:gd name="T36" fmla="*/ 12 w 252"/>
              <a:gd name="T37" fmla="*/ 84 h 120"/>
              <a:gd name="T38" fmla="*/ 0 w 252"/>
              <a:gd name="T39" fmla="*/ 60 h 120"/>
              <a:gd name="T40" fmla="*/ 12 w 252"/>
              <a:gd name="T41" fmla="*/ 60 h 120"/>
              <a:gd name="T42" fmla="*/ 24 w 252"/>
              <a:gd name="T43" fmla="*/ 78 h 120"/>
              <a:gd name="T44" fmla="*/ 42 w 252"/>
              <a:gd name="T45" fmla="*/ 90 h 120"/>
              <a:gd name="T46" fmla="*/ 78 w 252"/>
              <a:gd name="T47" fmla="*/ 102 h 120"/>
              <a:gd name="T48" fmla="*/ 126 w 252"/>
              <a:gd name="T49" fmla="*/ 108 h 120"/>
              <a:gd name="T50" fmla="*/ 174 w 252"/>
              <a:gd name="T51" fmla="*/ 102 h 120"/>
              <a:gd name="T52" fmla="*/ 210 w 252"/>
              <a:gd name="T53" fmla="*/ 90 h 120"/>
              <a:gd name="T54" fmla="*/ 228 w 252"/>
              <a:gd name="T55" fmla="*/ 78 h 120"/>
              <a:gd name="T56" fmla="*/ 240 w 252"/>
              <a:gd name="T57" fmla="*/ 60 h 120"/>
              <a:gd name="T58" fmla="*/ 228 w 252"/>
              <a:gd name="T59" fmla="*/ 42 h 120"/>
              <a:gd name="T60" fmla="*/ 210 w 252"/>
              <a:gd name="T61" fmla="*/ 30 h 120"/>
              <a:gd name="T62" fmla="*/ 174 w 252"/>
              <a:gd name="T63" fmla="*/ 18 h 120"/>
              <a:gd name="T64" fmla="*/ 126 w 252"/>
              <a:gd name="T65" fmla="*/ 12 h 120"/>
              <a:gd name="T66" fmla="*/ 78 w 252"/>
              <a:gd name="T67" fmla="*/ 18 h 120"/>
              <a:gd name="T68" fmla="*/ 42 w 252"/>
              <a:gd name="T69" fmla="*/ 30 h 120"/>
              <a:gd name="T70" fmla="*/ 18 w 252"/>
              <a:gd name="T71" fmla="*/ 42 h 120"/>
              <a:gd name="T72" fmla="*/ 12 w 252"/>
              <a:gd name="T73" fmla="*/ 3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52" h="120">
                <a:moveTo>
                  <a:pt x="12" y="36"/>
                </a:moveTo>
                <a:lnTo>
                  <a:pt x="18" y="30"/>
                </a:lnTo>
                <a:lnTo>
                  <a:pt x="42" y="18"/>
                </a:lnTo>
                <a:lnTo>
                  <a:pt x="78" y="6"/>
                </a:lnTo>
                <a:lnTo>
                  <a:pt x="126" y="0"/>
                </a:lnTo>
                <a:lnTo>
                  <a:pt x="174" y="6"/>
                </a:lnTo>
                <a:lnTo>
                  <a:pt x="210" y="18"/>
                </a:lnTo>
                <a:lnTo>
                  <a:pt x="234" y="30"/>
                </a:lnTo>
                <a:lnTo>
                  <a:pt x="240" y="36"/>
                </a:lnTo>
                <a:lnTo>
                  <a:pt x="252" y="60"/>
                </a:lnTo>
                <a:lnTo>
                  <a:pt x="240" y="84"/>
                </a:lnTo>
                <a:lnTo>
                  <a:pt x="234" y="90"/>
                </a:lnTo>
                <a:lnTo>
                  <a:pt x="210" y="102"/>
                </a:lnTo>
                <a:lnTo>
                  <a:pt x="174" y="114"/>
                </a:lnTo>
                <a:lnTo>
                  <a:pt x="126" y="120"/>
                </a:lnTo>
                <a:lnTo>
                  <a:pt x="78" y="114"/>
                </a:lnTo>
                <a:lnTo>
                  <a:pt x="42" y="102"/>
                </a:lnTo>
                <a:lnTo>
                  <a:pt x="18" y="90"/>
                </a:lnTo>
                <a:lnTo>
                  <a:pt x="12" y="84"/>
                </a:lnTo>
                <a:lnTo>
                  <a:pt x="0" y="60"/>
                </a:lnTo>
                <a:lnTo>
                  <a:pt x="12" y="60"/>
                </a:lnTo>
                <a:lnTo>
                  <a:pt x="24" y="78"/>
                </a:lnTo>
                <a:lnTo>
                  <a:pt x="42" y="90"/>
                </a:lnTo>
                <a:lnTo>
                  <a:pt x="78" y="102"/>
                </a:lnTo>
                <a:lnTo>
                  <a:pt x="126" y="108"/>
                </a:lnTo>
                <a:lnTo>
                  <a:pt x="174" y="102"/>
                </a:lnTo>
                <a:lnTo>
                  <a:pt x="210" y="90"/>
                </a:lnTo>
                <a:lnTo>
                  <a:pt x="228" y="78"/>
                </a:lnTo>
                <a:lnTo>
                  <a:pt x="240" y="60"/>
                </a:lnTo>
                <a:lnTo>
                  <a:pt x="228" y="42"/>
                </a:lnTo>
                <a:lnTo>
                  <a:pt x="210" y="30"/>
                </a:lnTo>
                <a:lnTo>
                  <a:pt x="174" y="18"/>
                </a:lnTo>
                <a:lnTo>
                  <a:pt x="126" y="12"/>
                </a:lnTo>
                <a:lnTo>
                  <a:pt x="78" y="18"/>
                </a:lnTo>
                <a:lnTo>
                  <a:pt x="42" y="30"/>
                </a:lnTo>
                <a:lnTo>
                  <a:pt x="18" y="42"/>
                </a:lnTo>
                <a:lnTo>
                  <a:pt x="12" y="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37" name="Freeform 1161"/>
          <p:cNvSpPr>
            <a:spLocks/>
          </p:cNvSpPr>
          <p:nvPr/>
        </p:nvSpPr>
        <p:spPr bwMode="auto">
          <a:xfrm>
            <a:off x="5238750" y="2352675"/>
            <a:ext cx="38100" cy="38100"/>
          </a:xfrm>
          <a:custGeom>
            <a:avLst/>
            <a:gdLst>
              <a:gd name="T0" fmla="*/ 0 w 24"/>
              <a:gd name="T1" fmla="*/ 24 h 24"/>
              <a:gd name="T2" fmla="*/ 12 w 24"/>
              <a:gd name="T3" fmla="*/ 0 h 24"/>
              <a:gd name="T4" fmla="*/ 24 w 24"/>
              <a:gd name="T5" fmla="*/ 0 h 24"/>
              <a:gd name="T6" fmla="*/ 12 w 24"/>
              <a:gd name="T7" fmla="*/ 24 h 24"/>
              <a:gd name="T8" fmla="*/ 0 w 24"/>
              <a:gd name="T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0" y="24"/>
                </a:moveTo>
                <a:lnTo>
                  <a:pt x="12" y="0"/>
                </a:lnTo>
                <a:lnTo>
                  <a:pt x="24" y="0"/>
                </a:lnTo>
                <a:lnTo>
                  <a:pt x="12" y="24"/>
                </a:lnTo>
                <a:lnTo>
                  <a:pt x="0" y="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38" name="Freeform 1162"/>
          <p:cNvSpPr>
            <a:spLocks/>
          </p:cNvSpPr>
          <p:nvPr/>
        </p:nvSpPr>
        <p:spPr bwMode="auto">
          <a:xfrm>
            <a:off x="5353050" y="2238375"/>
            <a:ext cx="190500" cy="85725"/>
          </a:xfrm>
          <a:custGeom>
            <a:avLst/>
            <a:gdLst>
              <a:gd name="T0" fmla="*/ 0 w 120"/>
              <a:gd name="T1" fmla="*/ 24 h 54"/>
              <a:gd name="T2" fmla="*/ 18 w 120"/>
              <a:gd name="T3" fmla="*/ 6 h 54"/>
              <a:gd name="T4" fmla="*/ 36 w 120"/>
              <a:gd name="T5" fmla="*/ 0 h 54"/>
              <a:gd name="T6" fmla="*/ 84 w 120"/>
              <a:gd name="T7" fmla="*/ 0 h 54"/>
              <a:gd name="T8" fmla="*/ 102 w 120"/>
              <a:gd name="T9" fmla="*/ 6 h 54"/>
              <a:gd name="T10" fmla="*/ 120 w 120"/>
              <a:gd name="T11" fmla="*/ 24 h 54"/>
              <a:gd name="T12" fmla="*/ 114 w 120"/>
              <a:gd name="T13" fmla="*/ 36 h 54"/>
              <a:gd name="T14" fmla="*/ 102 w 120"/>
              <a:gd name="T15" fmla="*/ 48 h 54"/>
              <a:gd name="T16" fmla="*/ 84 w 120"/>
              <a:gd name="T17" fmla="*/ 54 h 54"/>
              <a:gd name="T18" fmla="*/ 36 w 120"/>
              <a:gd name="T19" fmla="*/ 54 h 54"/>
              <a:gd name="T20" fmla="*/ 18 w 120"/>
              <a:gd name="T21" fmla="*/ 48 h 54"/>
              <a:gd name="T22" fmla="*/ 6 w 120"/>
              <a:gd name="T23" fmla="*/ 36 h 54"/>
              <a:gd name="T24" fmla="*/ 0 w 120"/>
              <a:gd name="T25" fmla="*/ 2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0" h="54">
                <a:moveTo>
                  <a:pt x="0" y="24"/>
                </a:moveTo>
                <a:lnTo>
                  <a:pt x="18" y="6"/>
                </a:lnTo>
                <a:lnTo>
                  <a:pt x="36" y="0"/>
                </a:lnTo>
                <a:lnTo>
                  <a:pt x="84" y="0"/>
                </a:lnTo>
                <a:lnTo>
                  <a:pt x="102" y="6"/>
                </a:lnTo>
                <a:lnTo>
                  <a:pt x="120" y="24"/>
                </a:lnTo>
                <a:lnTo>
                  <a:pt x="114" y="36"/>
                </a:lnTo>
                <a:lnTo>
                  <a:pt x="102" y="48"/>
                </a:lnTo>
                <a:lnTo>
                  <a:pt x="84" y="54"/>
                </a:lnTo>
                <a:lnTo>
                  <a:pt x="36" y="54"/>
                </a:lnTo>
                <a:lnTo>
                  <a:pt x="18" y="48"/>
                </a:lnTo>
                <a:lnTo>
                  <a:pt x="6" y="36"/>
                </a:lnTo>
                <a:lnTo>
                  <a:pt x="0" y="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39" name="Freeform 1163"/>
          <p:cNvSpPr>
            <a:spLocks/>
          </p:cNvSpPr>
          <p:nvPr/>
        </p:nvSpPr>
        <p:spPr bwMode="auto">
          <a:xfrm>
            <a:off x="5343525" y="2228850"/>
            <a:ext cx="209550" cy="104775"/>
          </a:xfrm>
          <a:custGeom>
            <a:avLst/>
            <a:gdLst>
              <a:gd name="T0" fmla="*/ 18 w 132"/>
              <a:gd name="T1" fmla="*/ 12 h 66"/>
              <a:gd name="T2" fmla="*/ 24 w 132"/>
              <a:gd name="T3" fmla="*/ 6 h 66"/>
              <a:gd name="T4" fmla="*/ 42 w 132"/>
              <a:gd name="T5" fmla="*/ 0 h 66"/>
              <a:gd name="T6" fmla="*/ 90 w 132"/>
              <a:gd name="T7" fmla="*/ 0 h 66"/>
              <a:gd name="T8" fmla="*/ 108 w 132"/>
              <a:gd name="T9" fmla="*/ 6 h 66"/>
              <a:gd name="T10" fmla="*/ 114 w 132"/>
              <a:gd name="T11" fmla="*/ 12 h 66"/>
              <a:gd name="T12" fmla="*/ 132 w 132"/>
              <a:gd name="T13" fmla="*/ 30 h 66"/>
              <a:gd name="T14" fmla="*/ 126 w 132"/>
              <a:gd name="T15" fmla="*/ 42 h 66"/>
              <a:gd name="T16" fmla="*/ 114 w 132"/>
              <a:gd name="T17" fmla="*/ 54 h 66"/>
              <a:gd name="T18" fmla="*/ 108 w 132"/>
              <a:gd name="T19" fmla="*/ 60 h 66"/>
              <a:gd name="T20" fmla="*/ 90 w 132"/>
              <a:gd name="T21" fmla="*/ 66 h 66"/>
              <a:gd name="T22" fmla="*/ 42 w 132"/>
              <a:gd name="T23" fmla="*/ 66 h 66"/>
              <a:gd name="T24" fmla="*/ 24 w 132"/>
              <a:gd name="T25" fmla="*/ 60 h 66"/>
              <a:gd name="T26" fmla="*/ 18 w 132"/>
              <a:gd name="T27" fmla="*/ 54 h 66"/>
              <a:gd name="T28" fmla="*/ 6 w 132"/>
              <a:gd name="T29" fmla="*/ 42 h 66"/>
              <a:gd name="T30" fmla="*/ 0 w 132"/>
              <a:gd name="T31" fmla="*/ 30 h 66"/>
              <a:gd name="T32" fmla="*/ 12 w 132"/>
              <a:gd name="T33" fmla="*/ 30 h 66"/>
              <a:gd name="T34" fmla="*/ 18 w 132"/>
              <a:gd name="T35" fmla="*/ 42 h 66"/>
              <a:gd name="T36" fmla="*/ 24 w 132"/>
              <a:gd name="T37" fmla="*/ 48 h 66"/>
              <a:gd name="T38" fmla="*/ 42 w 132"/>
              <a:gd name="T39" fmla="*/ 54 h 66"/>
              <a:gd name="T40" fmla="*/ 90 w 132"/>
              <a:gd name="T41" fmla="*/ 54 h 66"/>
              <a:gd name="T42" fmla="*/ 108 w 132"/>
              <a:gd name="T43" fmla="*/ 48 h 66"/>
              <a:gd name="T44" fmla="*/ 114 w 132"/>
              <a:gd name="T45" fmla="*/ 42 h 66"/>
              <a:gd name="T46" fmla="*/ 120 w 132"/>
              <a:gd name="T47" fmla="*/ 30 h 66"/>
              <a:gd name="T48" fmla="*/ 108 w 132"/>
              <a:gd name="T49" fmla="*/ 18 h 66"/>
              <a:gd name="T50" fmla="*/ 90 w 132"/>
              <a:gd name="T51" fmla="*/ 12 h 66"/>
              <a:gd name="T52" fmla="*/ 42 w 132"/>
              <a:gd name="T53" fmla="*/ 12 h 66"/>
              <a:gd name="T54" fmla="*/ 24 w 132"/>
              <a:gd name="T55" fmla="*/ 18 h 66"/>
              <a:gd name="T56" fmla="*/ 18 w 132"/>
              <a:gd name="T57" fmla="*/ 1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2" h="66">
                <a:moveTo>
                  <a:pt x="18" y="12"/>
                </a:moveTo>
                <a:lnTo>
                  <a:pt x="24" y="6"/>
                </a:lnTo>
                <a:lnTo>
                  <a:pt x="42" y="0"/>
                </a:lnTo>
                <a:lnTo>
                  <a:pt x="90" y="0"/>
                </a:lnTo>
                <a:lnTo>
                  <a:pt x="108" y="6"/>
                </a:lnTo>
                <a:lnTo>
                  <a:pt x="114" y="12"/>
                </a:lnTo>
                <a:lnTo>
                  <a:pt x="132" y="30"/>
                </a:lnTo>
                <a:lnTo>
                  <a:pt x="126" y="42"/>
                </a:lnTo>
                <a:lnTo>
                  <a:pt x="114" y="54"/>
                </a:lnTo>
                <a:lnTo>
                  <a:pt x="108" y="60"/>
                </a:lnTo>
                <a:lnTo>
                  <a:pt x="90" y="66"/>
                </a:lnTo>
                <a:lnTo>
                  <a:pt x="42" y="66"/>
                </a:lnTo>
                <a:lnTo>
                  <a:pt x="24" y="60"/>
                </a:lnTo>
                <a:lnTo>
                  <a:pt x="18" y="54"/>
                </a:lnTo>
                <a:lnTo>
                  <a:pt x="6" y="42"/>
                </a:lnTo>
                <a:lnTo>
                  <a:pt x="0" y="30"/>
                </a:lnTo>
                <a:lnTo>
                  <a:pt x="12" y="30"/>
                </a:lnTo>
                <a:lnTo>
                  <a:pt x="18" y="42"/>
                </a:lnTo>
                <a:lnTo>
                  <a:pt x="24" y="48"/>
                </a:lnTo>
                <a:lnTo>
                  <a:pt x="42" y="54"/>
                </a:lnTo>
                <a:lnTo>
                  <a:pt x="90" y="54"/>
                </a:lnTo>
                <a:lnTo>
                  <a:pt x="108" y="48"/>
                </a:lnTo>
                <a:lnTo>
                  <a:pt x="114" y="42"/>
                </a:lnTo>
                <a:lnTo>
                  <a:pt x="120" y="30"/>
                </a:lnTo>
                <a:lnTo>
                  <a:pt x="108" y="18"/>
                </a:lnTo>
                <a:lnTo>
                  <a:pt x="90" y="12"/>
                </a:lnTo>
                <a:lnTo>
                  <a:pt x="42" y="12"/>
                </a:lnTo>
                <a:lnTo>
                  <a:pt x="24" y="18"/>
                </a:lnTo>
                <a:lnTo>
                  <a:pt x="18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40" name="Freeform 1164"/>
          <p:cNvSpPr>
            <a:spLocks/>
          </p:cNvSpPr>
          <p:nvPr/>
        </p:nvSpPr>
        <p:spPr bwMode="auto">
          <a:xfrm>
            <a:off x="5343525" y="2247900"/>
            <a:ext cx="47625" cy="28575"/>
          </a:xfrm>
          <a:custGeom>
            <a:avLst/>
            <a:gdLst>
              <a:gd name="T0" fmla="*/ 0 w 30"/>
              <a:gd name="T1" fmla="*/ 18 h 18"/>
              <a:gd name="T2" fmla="*/ 18 w 30"/>
              <a:gd name="T3" fmla="*/ 0 h 18"/>
              <a:gd name="T4" fmla="*/ 30 w 30"/>
              <a:gd name="T5" fmla="*/ 0 h 18"/>
              <a:gd name="T6" fmla="*/ 12 w 30"/>
              <a:gd name="T7" fmla="*/ 18 h 18"/>
              <a:gd name="T8" fmla="*/ 0 w 30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18">
                <a:moveTo>
                  <a:pt x="0" y="18"/>
                </a:moveTo>
                <a:lnTo>
                  <a:pt x="18" y="0"/>
                </a:lnTo>
                <a:lnTo>
                  <a:pt x="30" y="0"/>
                </a:lnTo>
                <a:lnTo>
                  <a:pt x="12" y="18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41" name="Freeform 1165"/>
          <p:cNvSpPr>
            <a:spLocks/>
          </p:cNvSpPr>
          <p:nvPr/>
        </p:nvSpPr>
        <p:spPr bwMode="auto">
          <a:xfrm>
            <a:off x="5343525" y="2286000"/>
            <a:ext cx="200025" cy="142875"/>
          </a:xfrm>
          <a:custGeom>
            <a:avLst/>
            <a:gdLst>
              <a:gd name="T0" fmla="*/ 12 w 126"/>
              <a:gd name="T1" fmla="*/ 0 h 90"/>
              <a:gd name="T2" fmla="*/ 24 w 126"/>
              <a:gd name="T3" fmla="*/ 72 h 90"/>
              <a:gd name="T4" fmla="*/ 42 w 126"/>
              <a:gd name="T5" fmla="*/ 78 h 90"/>
              <a:gd name="T6" fmla="*/ 78 w 126"/>
              <a:gd name="T7" fmla="*/ 78 h 90"/>
              <a:gd name="T8" fmla="*/ 102 w 126"/>
              <a:gd name="T9" fmla="*/ 66 h 90"/>
              <a:gd name="T10" fmla="*/ 114 w 126"/>
              <a:gd name="T11" fmla="*/ 0 h 90"/>
              <a:gd name="T12" fmla="*/ 126 w 126"/>
              <a:gd name="T13" fmla="*/ 0 h 90"/>
              <a:gd name="T14" fmla="*/ 114 w 126"/>
              <a:gd name="T15" fmla="*/ 72 h 90"/>
              <a:gd name="T16" fmla="*/ 108 w 126"/>
              <a:gd name="T17" fmla="*/ 78 h 90"/>
              <a:gd name="T18" fmla="*/ 78 w 126"/>
              <a:gd name="T19" fmla="*/ 90 h 90"/>
              <a:gd name="T20" fmla="*/ 42 w 126"/>
              <a:gd name="T21" fmla="*/ 90 h 90"/>
              <a:gd name="T22" fmla="*/ 18 w 126"/>
              <a:gd name="T23" fmla="*/ 84 h 90"/>
              <a:gd name="T24" fmla="*/ 12 w 126"/>
              <a:gd name="T25" fmla="*/ 78 h 90"/>
              <a:gd name="T26" fmla="*/ 0 w 126"/>
              <a:gd name="T27" fmla="*/ 0 h 90"/>
              <a:gd name="T28" fmla="*/ 12 w 126"/>
              <a:gd name="T29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6" h="90">
                <a:moveTo>
                  <a:pt x="12" y="0"/>
                </a:moveTo>
                <a:lnTo>
                  <a:pt x="24" y="72"/>
                </a:lnTo>
                <a:lnTo>
                  <a:pt x="42" y="78"/>
                </a:lnTo>
                <a:lnTo>
                  <a:pt x="78" y="78"/>
                </a:lnTo>
                <a:lnTo>
                  <a:pt x="102" y="66"/>
                </a:lnTo>
                <a:lnTo>
                  <a:pt x="114" y="0"/>
                </a:lnTo>
                <a:lnTo>
                  <a:pt x="126" y="0"/>
                </a:lnTo>
                <a:lnTo>
                  <a:pt x="114" y="72"/>
                </a:lnTo>
                <a:lnTo>
                  <a:pt x="108" y="78"/>
                </a:lnTo>
                <a:lnTo>
                  <a:pt x="78" y="90"/>
                </a:lnTo>
                <a:lnTo>
                  <a:pt x="42" y="90"/>
                </a:lnTo>
                <a:lnTo>
                  <a:pt x="18" y="84"/>
                </a:lnTo>
                <a:lnTo>
                  <a:pt x="12" y="78"/>
                </a:lnTo>
                <a:lnTo>
                  <a:pt x="0" y="0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42" name="Freeform 1166"/>
          <p:cNvSpPr>
            <a:spLocks/>
          </p:cNvSpPr>
          <p:nvPr/>
        </p:nvSpPr>
        <p:spPr bwMode="auto">
          <a:xfrm>
            <a:off x="4600575" y="2447925"/>
            <a:ext cx="581025" cy="247650"/>
          </a:xfrm>
          <a:custGeom>
            <a:avLst/>
            <a:gdLst>
              <a:gd name="T0" fmla="*/ 6 w 366"/>
              <a:gd name="T1" fmla="*/ 60 h 156"/>
              <a:gd name="T2" fmla="*/ 12 w 366"/>
              <a:gd name="T3" fmla="*/ 48 h 156"/>
              <a:gd name="T4" fmla="*/ 18 w 366"/>
              <a:gd name="T5" fmla="*/ 42 h 156"/>
              <a:gd name="T6" fmla="*/ 36 w 366"/>
              <a:gd name="T7" fmla="*/ 30 h 156"/>
              <a:gd name="T8" fmla="*/ 60 w 366"/>
              <a:gd name="T9" fmla="*/ 18 h 156"/>
              <a:gd name="T10" fmla="*/ 120 w 366"/>
              <a:gd name="T11" fmla="*/ 6 h 156"/>
              <a:gd name="T12" fmla="*/ 186 w 366"/>
              <a:gd name="T13" fmla="*/ 0 h 156"/>
              <a:gd name="T14" fmla="*/ 252 w 366"/>
              <a:gd name="T15" fmla="*/ 6 h 156"/>
              <a:gd name="T16" fmla="*/ 312 w 366"/>
              <a:gd name="T17" fmla="*/ 18 h 156"/>
              <a:gd name="T18" fmla="*/ 348 w 366"/>
              <a:gd name="T19" fmla="*/ 42 h 156"/>
              <a:gd name="T20" fmla="*/ 354 w 366"/>
              <a:gd name="T21" fmla="*/ 48 h 156"/>
              <a:gd name="T22" fmla="*/ 360 w 366"/>
              <a:gd name="T23" fmla="*/ 60 h 156"/>
              <a:gd name="T24" fmla="*/ 366 w 366"/>
              <a:gd name="T25" fmla="*/ 78 h 156"/>
              <a:gd name="T26" fmla="*/ 360 w 366"/>
              <a:gd name="T27" fmla="*/ 96 h 156"/>
              <a:gd name="T28" fmla="*/ 354 w 366"/>
              <a:gd name="T29" fmla="*/ 108 h 156"/>
              <a:gd name="T30" fmla="*/ 348 w 366"/>
              <a:gd name="T31" fmla="*/ 114 h 156"/>
              <a:gd name="T32" fmla="*/ 312 w 366"/>
              <a:gd name="T33" fmla="*/ 138 h 156"/>
              <a:gd name="T34" fmla="*/ 252 w 366"/>
              <a:gd name="T35" fmla="*/ 150 h 156"/>
              <a:gd name="T36" fmla="*/ 186 w 366"/>
              <a:gd name="T37" fmla="*/ 156 h 156"/>
              <a:gd name="T38" fmla="*/ 120 w 366"/>
              <a:gd name="T39" fmla="*/ 150 h 156"/>
              <a:gd name="T40" fmla="*/ 60 w 366"/>
              <a:gd name="T41" fmla="*/ 138 h 156"/>
              <a:gd name="T42" fmla="*/ 36 w 366"/>
              <a:gd name="T43" fmla="*/ 126 h 156"/>
              <a:gd name="T44" fmla="*/ 18 w 366"/>
              <a:gd name="T45" fmla="*/ 114 h 156"/>
              <a:gd name="T46" fmla="*/ 12 w 366"/>
              <a:gd name="T47" fmla="*/ 108 h 156"/>
              <a:gd name="T48" fmla="*/ 6 w 366"/>
              <a:gd name="T49" fmla="*/ 96 h 156"/>
              <a:gd name="T50" fmla="*/ 0 w 366"/>
              <a:gd name="T51" fmla="*/ 78 h 156"/>
              <a:gd name="T52" fmla="*/ 12 w 366"/>
              <a:gd name="T53" fmla="*/ 78 h 156"/>
              <a:gd name="T54" fmla="*/ 18 w 366"/>
              <a:gd name="T55" fmla="*/ 96 h 156"/>
              <a:gd name="T56" fmla="*/ 24 w 366"/>
              <a:gd name="T57" fmla="*/ 108 h 156"/>
              <a:gd name="T58" fmla="*/ 36 w 366"/>
              <a:gd name="T59" fmla="*/ 114 h 156"/>
              <a:gd name="T60" fmla="*/ 60 w 366"/>
              <a:gd name="T61" fmla="*/ 126 h 156"/>
              <a:gd name="T62" fmla="*/ 120 w 366"/>
              <a:gd name="T63" fmla="*/ 138 h 156"/>
              <a:gd name="T64" fmla="*/ 186 w 366"/>
              <a:gd name="T65" fmla="*/ 144 h 156"/>
              <a:gd name="T66" fmla="*/ 252 w 366"/>
              <a:gd name="T67" fmla="*/ 138 h 156"/>
              <a:gd name="T68" fmla="*/ 312 w 366"/>
              <a:gd name="T69" fmla="*/ 126 h 156"/>
              <a:gd name="T70" fmla="*/ 342 w 366"/>
              <a:gd name="T71" fmla="*/ 108 h 156"/>
              <a:gd name="T72" fmla="*/ 348 w 366"/>
              <a:gd name="T73" fmla="*/ 96 h 156"/>
              <a:gd name="T74" fmla="*/ 354 w 366"/>
              <a:gd name="T75" fmla="*/ 78 h 156"/>
              <a:gd name="T76" fmla="*/ 348 w 366"/>
              <a:gd name="T77" fmla="*/ 60 h 156"/>
              <a:gd name="T78" fmla="*/ 342 w 366"/>
              <a:gd name="T79" fmla="*/ 48 h 156"/>
              <a:gd name="T80" fmla="*/ 312 w 366"/>
              <a:gd name="T81" fmla="*/ 30 h 156"/>
              <a:gd name="T82" fmla="*/ 252 w 366"/>
              <a:gd name="T83" fmla="*/ 18 h 156"/>
              <a:gd name="T84" fmla="*/ 186 w 366"/>
              <a:gd name="T85" fmla="*/ 12 h 156"/>
              <a:gd name="T86" fmla="*/ 120 w 366"/>
              <a:gd name="T87" fmla="*/ 18 h 156"/>
              <a:gd name="T88" fmla="*/ 60 w 366"/>
              <a:gd name="T89" fmla="*/ 30 h 156"/>
              <a:gd name="T90" fmla="*/ 36 w 366"/>
              <a:gd name="T91" fmla="*/ 42 h 156"/>
              <a:gd name="T92" fmla="*/ 24 w 366"/>
              <a:gd name="T93" fmla="*/ 54 h 156"/>
              <a:gd name="T94" fmla="*/ 18 w 366"/>
              <a:gd name="T95" fmla="*/ 60 h 156"/>
              <a:gd name="T96" fmla="*/ 6 w 366"/>
              <a:gd name="T97" fmla="*/ 6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6" h="156">
                <a:moveTo>
                  <a:pt x="6" y="60"/>
                </a:moveTo>
                <a:lnTo>
                  <a:pt x="12" y="48"/>
                </a:lnTo>
                <a:lnTo>
                  <a:pt x="18" y="42"/>
                </a:lnTo>
                <a:lnTo>
                  <a:pt x="36" y="30"/>
                </a:lnTo>
                <a:lnTo>
                  <a:pt x="60" y="18"/>
                </a:lnTo>
                <a:lnTo>
                  <a:pt x="120" y="6"/>
                </a:lnTo>
                <a:lnTo>
                  <a:pt x="186" y="0"/>
                </a:lnTo>
                <a:lnTo>
                  <a:pt x="252" y="6"/>
                </a:lnTo>
                <a:lnTo>
                  <a:pt x="312" y="18"/>
                </a:lnTo>
                <a:lnTo>
                  <a:pt x="348" y="42"/>
                </a:lnTo>
                <a:lnTo>
                  <a:pt x="354" y="48"/>
                </a:lnTo>
                <a:lnTo>
                  <a:pt x="360" y="60"/>
                </a:lnTo>
                <a:lnTo>
                  <a:pt x="366" y="78"/>
                </a:lnTo>
                <a:lnTo>
                  <a:pt x="360" y="96"/>
                </a:lnTo>
                <a:lnTo>
                  <a:pt x="354" y="108"/>
                </a:lnTo>
                <a:lnTo>
                  <a:pt x="348" y="114"/>
                </a:lnTo>
                <a:lnTo>
                  <a:pt x="312" y="138"/>
                </a:lnTo>
                <a:lnTo>
                  <a:pt x="252" y="150"/>
                </a:lnTo>
                <a:lnTo>
                  <a:pt x="186" y="156"/>
                </a:lnTo>
                <a:lnTo>
                  <a:pt x="120" y="150"/>
                </a:lnTo>
                <a:lnTo>
                  <a:pt x="60" y="138"/>
                </a:lnTo>
                <a:lnTo>
                  <a:pt x="36" y="126"/>
                </a:lnTo>
                <a:lnTo>
                  <a:pt x="18" y="114"/>
                </a:lnTo>
                <a:lnTo>
                  <a:pt x="12" y="108"/>
                </a:lnTo>
                <a:lnTo>
                  <a:pt x="6" y="96"/>
                </a:lnTo>
                <a:lnTo>
                  <a:pt x="0" y="78"/>
                </a:lnTo>
                <a:lnTo>
                  <a:pt x="12" y="78"/>
                </a:lnTo>
                <a:lnTo>
                  <a:pt x="18" y="96"/>
                </a:lnTo>
                <a:lnTo>
                  <a:pt x="24" y="108"/>
                </a:lnTo>
                <a:lnTo>
                  <a:pt x="36" y="114"/>
                </a:lnTo>
                <a:lnTo>
                  <a:pt x="60" y="126"/>
                </a:lnTo>
                <a:lnTo>
                  <a:pt x="120" y="138"/>
                </a:lnTo>
                <a:lnTo>
                  <a:pt x="186" y="144"/>
                </a:lnTo>
                <a:lnTo>
                  <a:pt x="252" y="138"/>
                </a:lnTo>
                <a:lnTo>
                  <a:pt x="312" y="126"/>
                </a:lnTo>
                <a:lnTo>
                  <a:pt x="342" y="108"/>
                </a:lnTo>
                <a:lnTo>
                  <a:pt x="348" y="96"/>
                </a:lnTo>
                <a:lnTo>
                  <a:pt x="354" y="78"/>
                </a:lnTo>
                <a:lnTo>
                  <a:pt x="348" y="60"/>
                </a:lnTo>
                <a:lnTo>
                  <a:pt x="342" y="48"/>
                </a:lnTo>
                <a:lnTo>
                  <a:pt x="312" y="30"/>
                </a:lnTo>
                <a:lnTo>
                  <a:pt x="252" y="18"/>
                </a:lnTo>
                <a:lnTo>
                  <a:pt x="186" y="12"/>
                </a:lnTo>
                <a:lnTo>
                  <a:pt x="120" y="18"/>
                </a:lnTo>
                <a:lnTo>
                  <a:pt x="60" y="30"/>
                </a:lnTo>
                <a:lnTo>
                  <a:pt x="36" y="42"/>
                </a:lnTo>
                <a:lnTo>
                  <a:pt x="24" y="54"/>
                </a:lnTo>
                <a:lnTo>
                  <a:pt x="18" y="60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43" name="Freeform 1167"/>
          <p:cNvSpPr>
            <a:spLocks/>
          </p:cNvSpPr>
          <p:nvPr/>
        </p:nvSpPr>
        <p:spPr bwMode="auto">
          <a:xfrm>
            <a:off x="4600575" y="2543175"/>
            <a:ext cx="28575" cy="28575"/>
          </a:xfrm>
          <a:custGeom>
            <a:avLst/>
            <a:gdLst>
              <a:gd name="T0" fmla="*/ 0 w 18"/>
              <a:gd name="T1" fmla="*/ 18 h 18"/>
              <a:gd name="T2" fmla="*/ 6 w 18"/>
              <a:gd name="T3" fmla="*/ 0 h 18"/>
              <a:gd name="T4" fmla="*/ 18 w 18"/>
              <a:gd name="T5" fmla="*/ 0 h 18"/>
              <a:gd name="T6" fmla="*/ 12 w 18"/>
              <a:gd name="T7" fmla="*/ 18 h 18"/>
              <a:gd name="T8" fmla="*/ 0 w 18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0" y="18"/>
                </a:moveTo>
                <a:lnTo>
                  <a:pt x="6" y="0"/>
                </a:lnTo>
                <a:lnTo>
                  <a:pt x="18" y="0"/>
                </a:lnTo>
                <a:lnTo>
                  <a:pt x="12" y="18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44" name="Freeform 1168"/>
          <p:cNvSpPr>
            <a:spLocks/>
          </p:cNvSpPr>
          <p:nvPr/>
        </p:nvSpPr>
        <p:spPr bwMode="auto">
          <a:xfrm>
            <a:off x="4314825" y="2400300"/>
            <a:ext cx="142875" cy="352425"/>
          </a:xfrm>
          <a:custGeom>
            <a:avLst/>
            <a:gdLst>
              <a:gd name="T0" fmla="*/ 90 w 90"/>
              <a:gd name="T1" fmla="*/ 0 h 222"/>
              <a:gd name="T2" fmla="*/ 30 w 90"/>
              <a:gd name="T3" fmla="*/ 222 h 222"/>
              <a:gd name="T4" fmla="*/ 0 w 90"/>
              <a:gd name="T5" fmla="*/ 222 h 222"/>
              <a:gd name="T6" fmla="*/ 36 w 90"/>
              <a:gd name="T7" fmla="*/ 114 h 222"/>
              <a:gd name="T8" fmla="*/ 30 w 90"/>
              <a:gd name="T9" fmla="*/ 84 h 222"/>
              <a:gd name="T10" fmla="*/ 54 w 90"/>
              <a:gd name="T11" fmla="*/ 30 h 222"/>
              <a:gd name="T12" fmla="*/ 90 w 90"/>
              <a:gd name="T13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" h="222">
                <a:moveTo>
                  <a:pt x="90" y="0"/>
                </a:moveTo>
                <a:lnTo>
                  <a:pt x="30" y="222"/>
                </a:lnTo>
                <a:lnTo>
                  <a:pt x="0" y="222"/>
                </a:lnTo>
                <a:lnTo>
                  <a:pt x="36" y="114"/>
                </a:lnTo>
                <a:lnTo>
                  <a:pt x="30" y="84"/>
                </a:lnTo>
                <a:lnTo>
                  <a:pt x="54" y="30"/>
                </a:lnTo>
                <a:lnTo>
                  <a:pt x="9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45" name="Freeform 1169"/>
          <p:cNvSpPr>
            <a:spLocks/>
          </p:cNvSpPr>
          <p:nvPr/>
        </p:nvSpPr>
        <p:spPr bwMode="auto">
          <a:xfrm>
            <a:off x="4305300" y="2390775"/>
            <a:ext cx="152400" cy="371475"/>
          </a:xfrm>
          <a:custGeom>
            <a:avLst/>
            <a:gdLst>
              <a:gd name="T0" fmla="*/ 42 w 96"/>
              <a:gd name="T1" fmla="*/ 228 h 234"/>
              <a:gd name="T2" fmla="*/ 36 w 96"/>
              <a:gd name="T3" fmla="*/ 234 h 234"/>
              <a:gd name="T4" fmla="*/ 6 w 96"/>
              <a:gd name="T5" fmla="*/ 234 h 234"/>
              <a:gd name="T6" fmla="*/ 0 w 96"/>
              <a:gd name="T7" fmla="*/ 228 h 234"/>
              <a:gd name="T8" fmla="*/ 36 w 96"/>
              <a:gd name="T9" fmla="*/ 120 h 234"/>
              <a:gd name="T10" fmla="*/ 30 w 96"/>
              <a:gd name="T11" fmla="*/ 90 h 234"/>
              <a:gd name="T12" fmla="*/ 54 w 96"/>
              <a:gd name="T13" fmla="*/ 36 h 234"/>
              <a:gd name="T14" fmla="*/ 60 w 96"/>
              <a:gd name="T15" fmla="*/ 30 h 234"/>
              <a:gd name="T16" fmla="*/ 96 w 96"/>
              <a:gd name="T17" fmla="*/ 0 h 234"/>
              <a:gd name="T18" fmla="*/ 96 w 96"/>
              <a:gd name="T19" fmla="*/ 12 h 234"/>
              <a:gd name="T20" fmla="*/ 66 w 96"/>
              <a:gd name="T21" fmla="*/ 36 h 234"/>
              <a:gd name="T22" fmla="*/ 42 w 96"/>
              <a:gd name="T23" fmla="*/ 90 h 234"/>
              <a:gd name="T24" fmla="*/ 48 w 96"/>
              <a:gd name="T25" fmla="*/ 120 h 234"/>
              <a:gd name="T26" fmla="*/ 12 w 96"/>
              <a:gd name="T27" fmla="*/ 222 h 234"/>
              <a:gd name="T28" fmla="*/ 36 w 96"/>
              <a:gd name="T29" fmla="*/ 222 h 234"/>
              <a:gd name="T30" fmla="*/ 42 w 96"/>
              <a:gd name="T31" fmla="*/ 228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6" h="234">
                <a:moveTo>
                  <a:pt x="42" y="228"/>
                </a:moveTo>
                <a:lnTo>
                  <a:pt x="36" y="234"/>
                </a:lnTo>
                <a:lnTo>
                  <a:pt x="6" y="234"/>
                </a:lnTo>
                <a:lnTo>
                  <a:pt x="0" y="228"/>
                </a:lnTo>
                <a:lnTo>
                  <a:pt x="36" y="120"/>
                </a:lnTo>
                <a:lnTo>
                  <a:pt x="30" y="90"/>
                </a:lnTo>
                <a:lnTo>
                  <a:pt x="54" y="36"/>
                </a:lnTo>
                <a:lnTo>
                  <a:pt x="60" y="30"/>
                </a:lnTo>
                <a:lnTo>
                  <a:pt x="96" y="0"/>
                </a:lnTo>
                <a:lnTo>
                  <a:pt x="96" y="12"/>
                </a:lnTo>
                <a:lnTo>
                  <a:pt x="66" y="36"/>
                </a:lnTo>
                <a:lnTo>
                  <a:pt x="42" y="90"/>
                </a:lnTo>
                <a:lnTo>
                  <a:pt x="48" y="120"/>
                </a:lnTo>
                <a:lnTo>
                  <a:pt x="12" y="222"/>
                </a:lnTo>
                <a:lnTo>
                  <a:pt x="36" y="222"/>
                </a:lnTo>
                <a:lnTo>
                  <a:pt x="42" y="228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46" name="Freeform 1170"/>
          <p:cNvSpPr>
            <a:spLocks/>
          </p:cNvSpPr>
          <p:nvPr/>
        </p:nvSpPr>
        <p:spPr bwMode="auto">
          <a:xfrm>
            <a:off x="4352925" y="2390775"/>
            <a:ext cx="114300" cy="361950"/>
          </a:xfrm>
          <a:custGeom>
            <a:avLst/>
            <a:gdLst>
              <a:gd name="T0" fmla="*/ 66 w 72"/>
              <a:gd name="T1" fmla="*/ 0 h 228"/>
              <a:gd name="T2" fmla="*/ 72 w 72"/>
              <a:gd name="T3" fmla="*/ 6 h 228"/>
              <a:gd name="T4" fmla="*/ 12 w 72"/>
              <a:gd name="T5" fmla="*/ 228 h 228"/>
              <a:gd name="T6" fmla="*/ 0 w 72"/>
              <a:gd name="T7" fmla="*/ 228 h 228"/>
              <a:gd name="T8" fmla="*/ 60 w 72"/>
              <a:gd name="T9" fmla="*/ 6 h 228"/>
              <a:gd name="T10" fmla="*/ 66 w 72"/>
              <a:gd name="T11" fmla="*/ 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" h="228">
                <a:moveTo>
                  <a:pt x="66" y="0"/>
                </a:moveTo>
                <a:lnTo>
                  <a:pt x="72" y="6"/>
                </a:lnTo>
                <a:lnTo>
                  <a:pt x="12" y="228"/>
                </a:lnTo>
                <a:lnTo>
                  <a:pt x="0" y="228"/>
                </a:lnTo>
                <a:lnTo>
                  <a:pt x="60" y="6"/>
                </a:lnTo>
                <a:lnTo>
                  <a:pt x="66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47" name="Freeform 1171"/>
          <p:cNvSpPr>
            <a:spLocks/>
          </p:cNvSpPr>
          <p:nvPr/>
        </p:nvSpPr>
        <p:spPr bwMode="auto">
          <a:xfrm>
            <a:off x="4171950" y="2381250"/>
            <a:ext cx="190500" cy="361950"/>
          </a:xfrm>
          <a:custGeom>
            <a:avLst/>
            <a:gdLst>
              <a:gd name="T0" fmla="*/ 30 w 120"/>
              <a:gd name="T1" fmla="*/ 228 h 228"/>
              <a:gd name="T2" fmla="*/ 78 w 120"/>
              <a:gd name="T3" fmla="*/ 78 h 228"/>
              <a:gd name="T4" fmla="*/ 102 w 120"/>
              <a:gd name="T5" fmla="*/ 54 h 228"/>
              <a:gd name="T6" fmla="*/ 120 w 120"/>
              <a:gd name="T7" fmla="*/ 0 h 228"/>
              <a:gd name="T8" fmla="*/ 102 w 120"/>
              <a:gd name="T9" fmla="*/ 30 h 228"/>
              <a:gd name="T10" fmla="*/ 96 w 120"/>
              <a:gd name="T11" fmla="*/ 0 h 228"/>
              <a:gd name="T12" fmla="*/ 78 w 120"/>
              <a:gd name="T13" fmla="*/ 24 h 228"/>
              <a:gd name="T14" fmla="*/ 72 w 120"/>
              <a:gd name="T15" fmla="*/ 0 h 228"/>
              <a:gd name="T16" fmla="*/ 54 w 120"/>
              <a:gd name="T17" fmla="*/ 36 h 228"/>
              <a:gd name="T18" fmla="*/ 60 w 120"/>
              <a:gd name="T19" fmla="*/ 72 h 228"/>
              <a:gd name="T20" fmla="*/ 0 w 120"/>
              <a:gd name="T21" fmla="*/ 228 h 228"/>
              <a:gd name="T22" fmla="*/ 30 w 120"/>
              <a:gd name="T23" fmla="*/ 22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0" h="228">
                <a:moveTo>
                  <a:pt x="30" y="228"/>
                </a:moveTo>
                <a:lnTo>
                  <a:pt x="78" y="78"/>
                </a:lnTo>
                <a:lnTo>
                  <a:pt x="102" y="54"/>
                </a:lnTo>
                <a:lnTo>
                  <a:pt x="120" y="0"/>
                </a:lnTo>
                <a:lnTo>
                  <a:pt x="102" y="30"/>
                </a:lnTo>
                <a:lnTo>
                  <a:pt x="96" y="0"/>
                </a:lnTo>
                <a:lnTo>
                  <a:pt x="78" y="24"/>
                </a:lnTo>
                <a:lnTo>
                  <a:pt x="72" y="0"/>
                </a:lnTo>
                <a:lnTo>
                  <a:pt x="54" y="36"/>
                </a:lnTo>
                <a:lnTo>
                  <a:pt x="60" y="72"/>
                </a:lnTo>
                <a:lnTo>
                  <a:pt x="0" y="228"/>
                </a:lnTo>
                <a:lnTo>
                  <a:pt x="30" y="228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48" name="Freeform 1172"/>
          <p:cNvSpPr>
            <a:spLocks/>
          </p:cNvSpPr>
          <p:nvPr/>
        </p:nvSpPr>
        <p:spPr bwMode="auto">
          <a:xfrm>
            <a:off x="4286250" y="2381250"/>
            <a:ext cx="85725" cy="123825"/>
          </a:xfrm>
          <a:custGeom>
            <a:avLst/>
            <a:gdLst>
              <a:gd name="T0" fmla="*/ 0 w 54"/>
              <a:gd name="T1" fmla="*/ 78 h 78"/>
              <a:gd name="T2" fmla="*/ 24 w 54"/>
              <a:gd name="T3" fmla="*/ 54 h 78"/>
              <a:gd name="T4" fmla="*/ 42 w 54"/>
              <a:gd name="T5" fmla="*/ 0 h 78"/>
              <a:gd name="T6" fmla="*/ 54 w 54"/>
              <a:gd name="T7" fmla="*/ 0 h 78"/>
              <a:gd name="T8" fmla="*/ 36 w 54"/>
              <a:gd name="T9" fmla="*/ 54 h 78"/>
              <a:gd name="T10" fmla="*/ 12 w 54"/>
              <a:gd name="T11" fmla="*/ 78 h 78"/>
              <a:gd name="T12" fmla="*/ 0 w 54"/>
              <a:gd name="T13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78">
                <a:moveTo>
                  <a:pt x="0" y="78"/>
                </a:moveTo>
                <a:lnTo>
                  <a:pt x="24" y="54"/>
                </a:lnTo>
                <a:lnTo>
                  <a:pt x="42" y="0"/>
                </a:lnTo>
                <a:lnTo>
                  <a:pt x="54" y="0"/>
                </a:lnTo>
                <a:lnTo>
                  <a:pt x="36" y="54"/>
                </a:lnTo>
                <a:lnTo>
                  <a:pt x="12" y="78"/>
                </a:lnTo>
                <a:lnTo>
                  <a:pt x="0" y="78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49" name="Freeform 1173"/>
          <p:cNvSpPr>
            <a:spLocks/>
          </p:cNvSpPr>
          <p:nvPr/>
        </p:nvSpPr>
        <p:spPr bwMode="auto">
          <a:xfrm>
            <a:off x="4286250" y="2381250"/>
            <a:ext cx="85725" cy="47625"/>
          </a:xfrm>
          <a:custGeom>
            <a:avLst/>
            <a:gdLst>
              <a:gd name="T0" fmla="*/ 54 w 54"/>
              <a:gd name="T1" fmla="*/ 0 h 30"/>
              <a:gd name="T2" fmla="*/ 36 w 54"/>
              <a:gd name="T3" fmla="*/ 30 h 30"/>
              <a:gd name="T4" fmla="*/ 24 w 54"/>
              <a:gd name="T5" fmla="*/ 30 h 30"/>
              <a:gd name="T6" fmla="*/ 18 w 54"/>
              <a:gd name="T7" fmla="*/ 12 h 30"/>
              <a:gd name="T8" fmla="*/ 12 w 54"/>
              <a:gd name="T9" fmla="*/ 24 h 30"/>
              <a:gd name="T10" fmla="*/ 0 w 54"/>
              <a:gd name="T11" fmla="*/ 24 h 30"/>
              <a:gd name="T12" fmla="*/ 18 w 54"/>
              <a:gd name="T13" fmla="*/ 0 h 30"/>
              <a:gd name="T14" fmla="*/ 30 w 54"/>
              <a:gd name="T15" fmla="*/ 0 h 30"/>
              <a:gd name="T16" fmla="*/ 36 w 54"/>
              <a:gd name="T17" fmla="*/ 12 h 30"/>
              <a:gd name="T18" fmla="*/ 42 w 54"/>
              <a:gd name="T19" fmla="*/ 0 h 30"/>
              <a:gd name="T20" fmla="*/ 54 w 54"/>
              <a:gd name="T21" fmla="*/ 0 h 30"/>
              <a:gd name="T22" fmla="*/ 54 w 54"/>
              <a:gd name="T2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4" h="30">
                <a:moveTo>
                  <a:pt x="54" y="0"/>
                </a:moveTo>
                <a:lnTo>
                  <a:pt x="36" y="30"/>
                </a:lnTo>
                <a:lnTo>
                  <a:pt x="24" y="30"/>
                </a:lnTo>
                <a:lnTo>
                  <a:pt x="18" y="12"/>
                </a:lnTo>
                <a:lnTo>
                  <a:pt x="12" y="24"/>
                </a:lnTo>
                <a:lnTo>
                  <a:pt x="0" y="24"/>
                </a:lnTo>
                <a:lnTo>
                  <a:pt x="18" y="0"/>
                </a:lnTo>
                <a:lnTo>
                  <a:pt x="30" y="0"/>
                </a:lnTo>
                <a:lnTo>
                  <a:pt x="36" y="12"/>
                </a:lnTo>
                <a:lnTo>
                  <a:pt x="42" y="0"/>
                </a:lnTo>
                <a:lnTo>
                  <a:pt x="54" y="0"/>
                </a:lnTo>
                <a:lnTo>
                  <a:pt x="54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50" name="Freeform 1174"/>
          <p:cNvSpPr>
            <a:spLocks/>
          </p:cNvSpPr>
          <p:nvPr/>
        </p:nvSpPr>
        <p:spPr bwMode="auto">
          <a:xfrm>
            <a:off x="4276725" y="2381250"/>
            <a:ext cx="28575" cy="38100"/>
          </a:xfrm>
          <a:custGeom>
            <a:avLst/>
            <a:gdLst>
              <a:gd name="T0" fmla="*/ 18 w 18"/>
              <a:gd name="T1" fmla="*/ 24 h 24"/>
              <a:gd name="T2" fmla="*/ 6 w 18"/>
              <a:gd name="T3" fmla="*/ 24 h 24"/>
              <a:gd name="T4" fmla="*/ 0 w 18"/>
              <a:gd name="T5" fmla="*/ 0 h 24"/>
              <a:gd name="T6" fmla="*/ 12 w 18"/>
              <a:gd name="T7" fmla="*/ 0 h 24"/>
              <a:gd name="T8" fmla="*/ 18 w 18"/>
              <a:gd name="T9" fmla="*/ 24 h 24"/>
              <a:gd name="T10" fmla="*/ 18 w 18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4">
                <a:moveTo>
                  <a:pt x="18" y="24"/>
                </a:moveTo>
                <a:lnTo>
                  <a:pt x="6" y="24"/>
                </a:lnTo>
                <a:lnTo>
                  <a:pt x="0" y="0"/>
                </a:lnTo>
                <a:lnTo>
                  <a:pt x="12" y="0"/>
                </a:lnTo>
                <a:lnTo>
                  <a:pt x="18" y="24"/>
                </a:lnTo>
                <a:lnTo>
                  <a:pt x="18" y="24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51" name="Freeform 1175"/>
          <p:cNvSpPr>
            <a:spLocks/>
          </p:cNvSpPr>
          <p:nvPr/>
        </p:nvSpPr>
        <p:spPr bwMode="auto">
          <a:xfrm>
            <a:off x="4162425" y="2381250"/>
            <a:ext cx="133350" cy="371475"/>
          </a:xfrm>
          <a:custGeom>
            <a:avLst/>
            <a:gdLst>
              <a:gd name="T0" fmla="*/ 84 w 84"/>
              <a:gd name="T1" fmla="*/ 0 h 234"/>
              <a:gd name="T2" fmla="*/ 66 w 84"/>
              <a:gd name="T3" fmla="*/ 36 h 234"/>
              <a:gd name="T4" fmla="*/ 72 w 84"/>
              <a:gd name="T5" fmla="*/ 72 h 234"/>
              <a:gd name="T6" fmla="*/ 12 w 84"/>
              <a:gd name="T7" fmla="*/ 222 h 234"/>
              <a:gd name="T8" fmla="*/ 36 w 84"/>
              <a:gd name="T9" fmla="*/ 222 h 234"/>
              <a:gd name="T10" fmla="*/ 36 w 84"/>
              <a:gd name="T11" fmla="*/ 234 h 234"/>
              <a:gd name="T12" fmla="*/ 6 w 84"/>
              <a:gd name="T13" fmla="*/ 234 h 234"/>
              <a:gd name="T14" fmla="*/ 0 w 84"/>
              <a:gd name="T15" fmla="*/ 228 h 234"/>
              <a:gd name="T16" fmla="*/ 60 w 84"/>
              <a:gd name="T17" fmla="*/ 72 h 234"/>
              <a:gd name="T18" fmla="*/ 54 w 84"/>
              <a:gd name="T19" fmla="*/ 36 h 234"/>
              <a:gd name="T20" fmla="*/ 72 w 84"/>
              <a:gd name="T21" fmla="*/ 0 h 234"/>
              <a:gd name="T22" fmla="*/ 84 w 84"/>
              <a:gd name="T23" fmla="*/ 0 h 234"/>
              <a:gd name="T24" fmla="*/ 84 w 84"/>
              <a:gd name="T25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4" h="234">
                <a:moveTo>
                  <a:pt x="84" y="0"/>
                </a:moveTo>
                <a:lnTo>
                  <a:pt x="66" y="36"/>
                </a:lnTo>
                <a:lnTo>
                  <a:pt x="72" y="72"/>
                </a:lnTo>
                <a:lnTo>
                  <a:pt x="12" y="222"/>
                </a:lnTo>
                <a:lnTo>
                  <a:pt x="36" y="222"/>
                </a:lnTo>
                <a:lnTo>
                  <a:pt x="36" y="234"/>
                </a:lnTo>
                <a:lnTo>
                  <a:pt x="6" y="234"/>
                </a:lnTo>
                <a:lnTo>
                  <a:pt x="0" y="228"/>
                </a:lnTo>
                <a:lnTo>
                  <a:pt x="60" y="72"/>
                </a:lnTo>
                <a:lnTo>
                  <a:pt x="54" y="36"/>
                </a:lnTo>
                <a:lnTo>
                  <a:pt x="72" y="0"/>
                </a:lnTo>
                <a:lnTo>
                  <a:pt x="84" y="0"/>
                </a:lnTo>
                <a:lnTo>
                  <a:pt x="84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52" name="Freeform 1176"/>
          <p:cNvSpPr>
            <a:spLocks/>
          </p:cNvSpPr>
          <p:nvPr/>
        </p:nvSpPr>
        <p:spPr bwMode="auto">
          <a:xfrm>
            <a:off x="4210050" y="2505075"/>
            <a:ext cx="95250" cy="247650"/>
          </a:xfrm>
          <a:custGeom>
            <a:avLst/>
            <a:gdLst>
              <a:gd name="T0" fmla="*/ 0 w 60"/>
              <a:gd name="T1" fmla="*/ 150 h 156"/>
              <a:gd name="T2" fmla="*/ 48 w 60"/>
              <a:gd name="T3" fmla="*/ 0 h 156"/>
              <a:gd name="T4" fmla="*/ 60 w 60"/>
              <a:gd name="T5" fmla="*/ 0 h 156"/>
              <a:gd name="T6" fmla="*/ 12 w 60"/>
              <a:gd name="T7" fmla="*/ 150 h 156"/>
              <a:gd name="T8" fmla="*/ 6 w 60"/>
              <a:gd name="T9" fmla="*/ 156 h 156"/>
              <a:gd name="T10" fmla="*/ 0 w 60"/>
              <a:gd name="T11" fmla="*/ 15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0" h="156">
                <a:moveTo>
                  <a:pt x="0" y="150"/>
                </a:moveTo>
                <a:lnTo>
                  <a:pt x="48" y="0"/>
                </a:lnTo>
                <a:lnTo>
                  <a:pt x="60" y="0"/>
                </a:lnTo>
                <a:lnTo>
                  <a:pt x="12" y="150"/>
                </a:lnTo>
                <a:lnTo>
                  <a:pt x="6" y="156"/>
                </a:lnTo>
                <a:lnTo>
                  <a:pt x="0" y="15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53" name="Freeform 1177"/>
          <p:cNvSpPr>
            <a:spLocks/>
          </p:cNvSpPr>
          <p:nvPr/>
        </p:nvSpPr>
        <p:spPr bwMode="auto">
          <a:xfrm>
            <a:off x="4752975" y="2266950"/>
            <a:ext cx="447675" cy="85725"/>
          </a:xfrm>
          <a:custGeom>
            <a:avLst/>
            <a:gdLst>
              <a:gd name="T0" fmla="*/ 48 w 282"/>
              <a:gd name="T1" fmla="*/ 0 h 54"/>
              <a:gd name="T2" fmla="*/ 0 w 282"/>
              <a:gd name="T3" fmla="*/ 24 h 54"/>
              <a:gd name="T4" fmla="*/ 36 w 282"/>
              <a:gd name="T5" fmla="*/ 48 h 54"/>
              <a:gd name="T6" fmla="*/ 78 w 282"/>
              <a:gd name="T7" fmla="*/ 36 h 54"/>
              <a:gd name="T8" fmla="*/ 252 w 282"/>
              <a:gd name="T9" fmla="*/ 54 h 54"/>
              <a:gd name="T10" fmla="*/ 282 w 282"/>
              <a:gd name="T11" fmla="*/ 24 h 54"/>
              <a:gd name="T12" fmla="*/ 84 w 282"/>
              <a:gd name="T13" fmla="*/ 24 h 54"/>
              <a:gd name="T14" fmla="*/ 48 w 282"/>
              <a:gd name="T15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2" h="54">
                <a:moveTo>
                  <a:pt x="48" y="0"/>
                </a:moveTo>
                <a:lnTo>
                  <a:pt x="0" y="24"/>
                </a:lnTo>
                <a:lnTo>
                  <a:pt x="36" y="48"/>
                </a:lnTo>
                <a:lnTo>
                  <a:pt x="78" y="36"/>
                </a:lnTo>
                <a:lnTo>
                  <a:pt x="252" y="54"/>
                </a:lnTo>
                <a:lnTo>
                  <a:pt x="282" y="24"/>
                </a:lnTo>
                <a:lnTo>
                  <a:pt x="84" y="24"/>
                </a:lnTo>
                <a:lnTo>
                  <a:pt x="48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54" name="Freeform 1178"/>
          <p:cNvSpPr>
            <a:spLocks/>
          </p:cNvSpPr>
          <p:nvPr/>
        </p:nvSpPr>
        <p:spPr bwMode="auto">
          <a:xfrm>
            <a:off x="4752975" y="2257425"/>
            <a:ext cx="457200" cy="104775"/>
          </a:xfrm>
          <a:custGeom>
            <a:avLst/>
            <a:gdLst>
              <a:gd name="T0" fmla="*/ 0 w 288"/>
              <a:gd name="T1" fmla="*/ 24 h 66"/>
              <a:gd name="T2" fmla="*/ 36 w 288"/>
              <a:gd name="T3" fmla="*/ 48 h 66"/>
              <a:gd name="T4" fmla="*/ 78 w 288"/>
              <a:gd name="T5" fmla="*/ 36 h 66"/>
              <a:gd name="T6" fmla="*/ 252 w 288"/>
              <a:gd name="T7" fmla="*/ 54 h 66"/>
              <a:gd name="T8" fmla="*/ 270 w 288"/>
              <a:gd name="T9" fmla="*/ 36 h 66"/>
              <a:gd name="T10" fmla="*/ 84 w 288"/>
              <a:gd name="T11" fmla="*/ 36 h 66"/>
              <a:gd name="T12" fmla="*/ 48 w 288"/>
              <a:gd name="T13" fmla="*/ 12 h 66"/>
              <a:gd name="T14" fmla="*/ 48 w 288"/>
              <a:gd name="T15" fmla="*/ 0 h 66"/>
              <a:gd name="T16" fmla="*/ 84 w 288"/>
              <a:gd name="T17" fmla="*/ 24 h 66"/>
              <a:gd name="T18" fmla="*/ 282 w 288"/>
              <a:gd name="T19" fmla="*/ 24 h 66"/>
              <a:gd name="T20" fmla="*/ 288 w 288"/>
              <a:gd name="T21" fmla="*/ 30 h 66"/>
              <a:gd name="T22" fmla="*/ 258 w 288"/>
              <a:gd name="T23" fmla="*/ 60 h 66"/>
              <a:gd name="T24" fmla="*/ 252 w 288"/>
              <a:gd name="T25" fmla="*/ 66 h 66"/>
              <a:gd name="T26" fmla="*/ 78 w 288"/>
              <a:gd name="T27" fmla="*/ 48 h 66"/>
              <a:gd name="T28" fmla="*/ 36 w 288"/>
              <a:gd name="T29" fmla="*/ 60 h 66"/>
              <a:gd name="T30" fmla="*/ 0 w 288"/>
              <a:gd name="T31" fmla="*/ 36 h 66"/>
              <a:gd name="T32" fmla="*/ 0 w 288"/>
              <a:gd name="T33" fmla="*/ 24 h 66"/>
              <a:gd name="T34" fmla="*/ 0 w 288"/>
              <a:gd name="T35" fmla="*/ 2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66">
                <a:moveTo>
                  <a:pt x="0" y="24"/>
                </a:moveTo>
                <a:lnTo>
                  <a:pt x="36" y="48"/>
                </a:lnTo>
                <a:lnTo>
                  <a:pt x="78" y="36"/>
                </a:lnTo>
                <a:lnTo>
                  <a:pt x="252" y="54"/>
                </a:lnTo>
                <a:lnTo>
                  <a:pt x="270" y="36"/>
                </a:lnTo>
                <a:lnTo>
                  <a:pt x="84" y="36"/>
                </a:lnTo>
                <a:lnTo>
                  <a:pt x="48" y="12"/>
                </a:lnTo>
                <a:lnTo>
                  <a:pt x="48" y="0"/>
                </a:lnTo>
                <a:lnTo>
                  <a:pt x="84" y="24"/>
                </a:lnTo>
                <a:lnTo>
                  <a:pt x="282" y="24"/>
                </a:lnTo>
                <a:lnTo>
                  <a:pt x="288" y="30"/>
                </a:lnTo>
                <a:lnTo>
                  <a:pt x="258" y="60"/>
                </a:lnTo>
                <a:lnTo>
                  <a:pt x="252" y="66"/>
                </a:lnTo>
                <a:lnTo>
                  <a:pt x="78" y="48"/>
                </a:lnTo>
                <a:lnTo>
                  <a:pt x="36" y="60"/>
                </a:lnTo>
                <a:lnTo>
                  <a:pt x="0" y="36"/>
                </a:lnTo>
                <a:lnTo>
                  <a:pt x="0" y="24"/>
                </a:lnTo>
                <a:lnTo>
                  <a:pt x="0" y="24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55" name="Freeform 1179"/>
          <p:cNvSpPr>
            <a:spLocks/>
          </p:cNvSpPr>
          <p:nvPr/>
        </p:nvSpPr>
        <p:spPr bwMode="auto">
          <a:xfrm>
            <a:off x="4752975" y="2257425"/>
            <a:ext cx="76200" cy="57150"/>
          </a:xfrm>
          <a:custGeom>
            <a:avLst/>
            <a:gdLst>
              <a:gd name="T0" fmla="*/ 48 w 48"/>
              <a:gd name="T1" fmla="*/ 12 h 36"/>
              <a:gd name="T2" fmla="*/ 0 w 48"/>
              <a:gd name="T3" fmla="*/ 36 h 36"/>
              <a:gd name="T4" fmla="*/ 0 w 48"/>
              <a:gd name="T5" fmla="*/ 24 h 36"/>
              <a:gd name="T6" fmla="*/ 48 w 48"/>
              <a:gd name="T7" fmla="*/ 0 h 36"/>
              <a:gd name="T8" fmla="*/ 48 w 48"/>
              <a:gd name="T9" fmla="*/ 1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36">
                <a:moveTo>
                  <a:pt x="48" y="12"/>
                </a:moveTo>
                <a:lnTo>
                  <a:pt x="0" y="36"/>
                </a:lnTo>
                <a:lnTo>
                  <a:pt x="0" y="24"/>
                </a:lnTo>
                <a:lnTo>
                  <a:pt x="48" y="0"/>
                </a:lnTo>
                <a:lnTo>
                  <a:pt x="48" y="12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grpSp>
        <p:nvGrpSpPr>
          <p:cNvPr id="204956" name="Group 1180"/>
          <p:cNvGrpSpPr>
            <a:grpSpLocks/>
          </p:cNvGrpSpPr>
          <p:nvPr/>
        </p:nvGrpSpPr>
        <p:grpSpPr bwMode="auto">
          <a:xfrm>
            <a:off x="2544763" y="1828800"/>
            <a:ext cx="350837" cy="838200"/>
            <a:chOff x="1656" y="1200"/>
            <a:chExt cx="198" cy="474"/>
          </a:xfrm>
        </p:grpSpPr>
        <p:sp>
          <p:nvSpPr>
            <p:cNvPr id="204957" name="Freeform 1181"/>
            <p:cNvSpPr>
              <a:spLocks/>
            </p:cNvSpPr>
            <p:nvPr/>
          </p:nvSpPr>
          <p:spPr bwMode="auto">
            <a:xfrm>
              <a:off x="1674" y="1326"/>
              <a:ext cx="168" cy="246"/>
            </a:xfrm>
            <a:custGeom>
              <a:avLst/>
              <a:gdLst>
                <a:gd name="T0" fmla="*/ 78 w 168"/>
                <a:gd name="T1" fmla="*/ 0 h 246"/>
                <a:gd name="T2" fmla="*/ 36 w 168"/>
                <a:gd name="T3" fmla="*/ 12 h 246"/>
                <a:gd name="T4" fmla="*/ 36 w 168"/>
                <a:gd name="T5" fmla="*/ 126 h 246"/>
                <a:gd name="T6" fmla="*/ 0 w 168"/>
                <a:gd name="T7" fmla="*/ 246 h 246"/>
                <a:gd name="T8" fmla="*/ 168 w 168"/>
                <a:gd name="T9" fmla="*/ 246 h 246"/>
                <a:gd name="T10" fmla="*/ 132 w 168"/>
                <a:gd name="T11" fmla="*/ 126 h 246"/>
                <a:gd name="T12" fmla="*/ 126 w 168"/>
                <a:gd name="T13" fmla="*/ 12 h 246"/>
                <a:gd name="T14" fmla="*/ 78 w 168"/>
                <a:gd name="T15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8" h="246">
                  <a:moveTo>
                    <a:pt x="78" y="0"/>
                  </a:moveTo>
                  <a:lnTo>
                    <a:pt x="36" y="12"/>
                  </a:lnTo>
                  <a:lnTo>
                    <a:pt x="36" y="126"/>
                  </a:lnTo>
                  <a:lnTo>
                    <a:pt x="0" y="246"/>
                  </a:lnTo>
                  <a:lnTo>
                    <a:pt x="168" y="246"/>
                  </a:lnTo>
                  <a:lnTo>
                    <a:pt x="132" y="126"/>
                  </a:lnTo>
                  <a:lnTo>
                    <a:pt x="126" y="12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58" name="Freeform 1182"/>
            <p:cNvSpPr>
              <a:spLocks/>
            </p:cNvSpPr>
            <p:nvPr/>
          </p:nvSpPr>
          <p:spPr bwMode="auto">
            <a:xfrm>
              <a:off x="1668" y="1320"/>
              <a:ext cx="180" cy="258"/>
            </a:xfrm>
            <a:custGeom>
              <a:avLst/>
              <a:gdLst>
                <a:gd name="T0" fmla="*/ 48 w 180"/>
                <a:gd name="T1" fmla="*/ 18 h 258"/>
                <a:gd name="T2" fmla="*/ 48 w 180"/>
                <a:gd name="T3" fmla="*/ 132 h 258"/>
                <a:gd name="T4" fmla="*/ 12 w 180"/>
                <a:gd name="T5" fmla="*/ 246 h 258"/>
                <a:gd name="T6" fmla="*/ 168 w 180"/>
                <a:gd name="T7" fmla="*/ 246 h 258"/>
                <a:gd name="T8" fmla="*/ 132 w 180"/>
                <a:gd name="T9" fmla="*/ 132 h 258"/>
                <a:gd name="T10" fmla="*/ 126 w 180"/>
                <a:gd name="T11" fmla="*/ 24 h 258"/>
                <a:gd name="T12" fmla="*/ 84 w 180"/>
                <a:gd name="T13" fmla="*/ 12 h 258"/>
                <a:gd name="T14" fmla="*/ 84 w 180"/>
                <a:gd name="T15" fmla="*/ 0 h 258"/>
                <a:gd name="T16" fmla="*/ 132 w 180"/>
                <a:gd name="T17" fmla="*/ 12 h 258"/>
                <a:gd name="T18" fmla="*/ 138 w 180"/>
                <a:gd name="T19" fmla="*/ 18 h 258"/>
                <a:gd name="T20" fmla="*/ 144 w 180"/>
                <a:gd name="T21" fmla="*/ 132 h 258"/>
                <a:gd name="T22" fmla="*/ 180 w 180"/>
                <a:gd name="T23" fmla="*/ 252 h 258"/>
                <a:gd name="T24" fmla="*/ 174 w 180"/>
                <a:gd name="T25" fmla="*/ 258 h 258"/>
                <a:gd name="T26" fmla="*/ 6 w 180"/>
                <a:gd name="T27" fmla="*/ 258 h 258"/>
                <a:gd name="T28" fmla="*/ 0 w 180"/>
                <a:gd name="T29" fmla="*/ 252 h 258"/>
                <a:gd name="T30" fmla="*/ 36 w 180"/>
                <a:gd name="T31" fmla="*/ 132 h 258"/>
                <a:gd name="T32" fmla="*/ 36 w 180"/>
                <a:gd name="T33" fmla="*/ 18 h 258"/>
                <a:gd name="T34" fmla="*/ 42 w 180"/>
                <a:gd name="T35" fmla="*/ 12 h 258"/>
                <a:gd name="T36" fmla="*/ 48 w 180"/>
                <a:gd name="T37" fmla="*/ 1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0" h="258">
                  <a:moveTo>
                    <a:pt x="48" y="18"/>
                  </a:moveTo>
                  <a:lnTo>
                    <a:pt x="48" y="132"/>
                  </a:lnTo>
                  <a:lnTo>
                    <a:pt x="12" y="246"/>
                  </a:lnTo>
                  <a:lnTo>
                    <a:pt x="168" y="246"/>
                  </a:lnTo>
                  <a:lnTo>
                    <a:pt x="132" y="132"/>
                  </a:lnTo>
                  <a:lnTo>
                    <a:pt x="126" y="24"/>
                  </a:lnTo>
                  <a:lnTo>
                    <a:pt x="84" y="12"/>
                  </a:lnTo>
                  <a:lnTo>
                    <a:pt x="84" y="0"/>
                  </a:lnTo>
                  <a:lnTo>
                    <a:pt x="132" y="12"/>
                  </a:lnTo>
                  <a:lnTo>
                    <a:pt x="138" y="18"/>
                  </a:lnTo>
                  <a:lnTo>
                    <a:pt x="144" y="132"/>
                  </a:lnTo>
                  <a:lnTo>
                    <a:pt x="180" y="252"/>
                  </a:lnTo>
                  <a:lnTo>
                    <a:pt x="174" y="258"/>
                  </a:lnTo>
                  <a:lnTo>
                    <a:pt x="6" y="258"/>
                  </a:lnTo>
                  <a:lnTo>
                    <a:pt x="0" y="252"/>
                  </a:lnTo>
                  <a:lnTo>
                    <a:pt x="36" y="132"/>
                  </a:lnTo>
                  <a:lnTo>
                    <a:pt x="36" y="18"/>
                  </a:lnTo>
                  <a:lnTo>
                    <a:pt x="42" y="12"/>
                  </a:lnTo>
                  <a:lnTo>
                    <a:pt x="48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59" name="Freeform 1183"/>
            <p:cNvSpPr>
              <a:spLocks/>
            </p:cNvSpPr>
            <p:nvPr/>
          </p:nvSpPr>
          <p:spPr bwMode="auto">
            <a:xfrm>
              <a:off x="1710" y="1320"/>
              <a:ext cx="42" cy="24"/>
            </a:xfrm>
            <a:custGeom>
              <a:avLst/>
              <a:gdLst>
                <a:gd name="T0" fmla="*/ 42 w 42"/>
                <a:gd name="T1" fmla="*/ 12 h 24"/>
                <a:gd name="T2" fmla="*/ 0 w 42"/>
                <a:gd name="T3" fmla="*/ 24 h 24"/>
                <a:gd name="T4" fmla="*/ 0 w 42"/>
                <a:gd name="T5" fmla="*/ 12 h 24"/>
                <a:gd name="T6" fmla="*/ 42 w 42"/>
                <a:gd name="T7" fmla="*/ 0 h 24"/>
                <a:gd name="T8" fmla="*/ 42 w 42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4">
                  <a:moveTo>
                    <a:pt x="42" y="12"/>
                  </a:moveTo>
                  <a:lnTo>
                    <a:pt x="0" y="24"/>
                  </a:lnTo>
                  <a:lnTo>
                    <a:pt x="0" y="12"/>
                  </a:lnTo>
                  <a:lnTo>
                    <a:pt x="42" y="0"/>
                  </a:lnTo>
                  <a:lnTo>
                    <a:pt x="4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60" name="Freeform 1184"/>
            <p:cNvSpPr>
              <a:spLocks/>
            </p:cNvSpPr>
            <p:nvPr/>
          </p:nvSpPr>
          <p:spPr bwMode="auto">
            <a:xfrm>
              <a:off x="1674" y="1572"/>
              <a:ext cx="54" cy="96"/>
            </a:xfrm>
            <a:custGeom>
              <a:avLst/>
              <a:gdLst>
                <a:gd name="T0" fmla="*/ 54 w 54"/>
                <a:gd name="T1" fmla="*/ 0 h 96"/>
                <a:gd name="T2" fmla="*/ 42 w 54"/>
                <a:gd name="T3" fmla="*/ 90 h 96"/>
                <a:gd name="T4" fmla="*/ 36 w 54"/>
                <a:gd name="T5" fmla="*/ 96 h 96"/>
                <a:gd name="T6" fmla="*/ 0 w 54"/>
                <a:gd name="T7" fmla="*/ 96 h 96"/>
                <a:gd name="T8" fmla="*/ 0 w 54"/>
                <a:gd name="T9" fmla="*/ 78 h 96"/>
                <a:gd name="T10" fmla="*/ 24 w 54"/>
                <a:gd name="T11" fmla="*/ 78 h 96"/>
                <a:gd name="T12" fmla="*/ 36 w 54"/>
                <a:gd name="T13" fmla="*/ 0 h 96"/>
                <a:gd name="T14" fmla="*/ 54 w 54"/>
                <a:gd name="T1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96">
                  <a:moveTo>
                    <a:pt x="54" y="0"/>
                  </a:moveTo>
                  <a:lnTo>
                    <a:pt x="42" y="90"/>
                  </a:lnTo>
                  <a:lnTo>
                    <a:pt x="36" y="96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24" y="78"/>
                  </a:lnTo>
                  <a:lnTo>
                    <a:pt x="36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61" name="Freeform 1185"/>
            <p:cNvSpPr>
              <a:spLocks/>
            </p:cNvSpPr>
            <p:nvPr/>
          </p:nvSpPr>
          <p:spPr bwMode="auto">
            <a:xfrm>
              <a:off x="1758" y="1572"/>
              <a:ext cx="42" cy="102"/>
            </a:xfrm>
            <a:custGeom>
              <a:avLst/>
              <a:gdLst>
                <a:gd name="T0" fmla="*/ 30 w 42"/>
                <a:gd name="T1" fmla="*/ 0 h 102"/>
                <a:gd name="T2" fmla="*/ 42 w 42"/>
                <a:gd name="T3" fmla="*/ 96 h 102"/>
                <a:gd name="T4" fmla="*/ 36 w 42"/>
                <a:gd name="T5" fmla="*/ 102 h 102"/>
                <a:gd name="T6" fmla="*/ 0 w 42"/>
                <a:gd name="T7" fmla="*/ 96 h 102"/>
                <a:gd name="T8" fmla="*/ 0 w 42"/>
                <a:gd name="T9" fmla="*/ 78 h 102"/>
                <a:gd name="T10" fmla="*/ 24 w 42"/>
                <a:gd name="T11" fmla="*/ 84 h 102"/>
                <a:gd name="T12" fmla="*/ 12 w 42"/>
                <a:gd name="T13" fmla="*/ 0 h 102"/>
                <a:gd name="T14" fmla="*/ 30 w 42"/>
                <a:gd name="T1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102">
                  <a:moveTo>
                    <a:pt x="30" y="0"/>
                  </a:moveTo>
                  <a:lnTo>
                    <a:pt x="42" y="96"/>
                  </a:lnTo>
                  <a:lnTo>
                    <a:pt x="36" y="102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24" y="84"/>
                  </a:lnTo>
                  <a:lnTo>
                    <a:pt x="12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62" name="Freeform 1186"/>
            <p:cNvSpPr>
              <a:spLocks/>
            </p:cNvSpPr>
            <p:nvPr/>
          </p:nvSpPr>
          <p:spPr bwMode="auto">
            <a:xfrm>
              <a:off x="1764" y="1356"/>
              <a:ext cx="90" cy="138"/>
            </a:xfrm>
            <a:custGeom>
              <a:avLst/>
              <a:gdLst>
                <a:gd name="T0" fmla="*/ 42 w 90"/>
                <a:gd name="T1" fmla="*/ 0 h 138"/>
                <a:gd name="T2" fmla="*/ 90 w 90"/>
                <a:gd name="T3" fmla="*/ 90 h 138"/>
                <a:gd name="T4" fmla="*/ 84 w 90"/>
                <a:gd name="T5" fmla="*/ 96 h 138"/>
                <a:gd name="T6" fmla="*/ 0 w 90"/>
                <a:gd name="T7" fmla="*/ 138 h 138"/>
                <a:gd name="T8" fmla="*/ 0 w 90"/>
                <a:gd name="T9" fmla="*/ 120 h 138"/>
                <a:gd name="T10" fmla="*/ 72 w 90"/>
                <a:gd name="T11" fmla="*/ 84 h 138"/>
                <a:gd name="T12" fmla="*/ 24 w 90"/>
                <a:gd name="T13" fmla="*/ 0 h 138"/>
                <a:gd name="T14" fmla="*/ 42 w 90"/>
                <a:gd name="T15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138">
                  <a:moveTo>
                    <a:pt x="42" y="0"/>
                  </a:moveTo>
                  <a:lnTo>
                    <a:pt x="90" y="90"/>
                  </a:lnTo>
                  <a:lnTo>
                    <a:pt x="84" y="96"/>
                  </a:lnTo>
                  <a:lnTo>
                    <a:pt x="0" y="138"/>
                  </a:lnTo>
                  <a:lnTo>
                    <a:pt x="0" y="120"/>
                  </a:lnTo>
                  <a:lnTo>
                    <a:pt x="72" y="84"/>
                  </a:lnTo>
                  <a:lnTo>
                    <a:pt x="24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63" name="Freeform 1187"/>
            <p:cNvSpPr>
              <a:spLocks/>
            </p:cNvSpPr>
            <p:nvPr/>
          </p:nvSpPr>
          <p:spPr bwMode="auto">
            <a:xfrm>
              <a:off x="1656" y="1356"/>
              <a:ext cx="60" cy="144"/>
            </a:xfrm>
            <a:custGeom>
              <a:avLst/>
              <a:gdLst>
                <a:gd name="T0" fmla="*/ 60 w 60"/>
                <a:gd name="T1" fmla="*/ 0 h 144"/>
                <a:gd name="T2" fmla="*/ 42 w 60"/>
                <a:gd name="T3" fmla="*/ 78 h 144"/>
                <a:gd name="T4" fmla="*/ 18 w 60"/>
                <a:gd name="T5" fmla="*/ 144 h 144"/>
                <a:gd name="T6" fmla="*/ 0 w 60"/>
                <a:gd name="T7" fmla="*/ 144 h 144"/>
                <a:gd name="T8" fmla="*/ 24 w 60"/>
                <a:gd name="T9" fmla="*/ 78 h 144"/>
                <a:gd name="T10" fmla="*/ 42 w 60"/>
                <a:gd name="T11" fmla="*/ 0 h 144"/>
                <a:gd name="T12" fmla="*/ 60 w 60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44">
                  <a:moveTo>
                    <a:pt x="60" y="0"/>
                  </a:moveTo>
                  <a:lnTo>
                    <a:pt x="42" y="78"/>
                  </a:lnTo>
                  <a:lnTo>
                    <a:pt x="18" y="144"/>
                  </a:lnTo>
                  <a:lnTo>
                    <a:pt x="0" y="144"/>
                  </a:lnTo>
                  <a:lnTo>
                    <a:pt x="24" y="78"/>
                  </a:lnTo>
                  <a:lnTo>
                    <a:pt x="42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64" name="Freeform 1188"/>
            <p:cNvSpPr>
              <a:spLocks/>
            </p:cNvSpPr>
            <p:nvPr/>
          </p:nvSpPr>
          <p:spPr bwMode="auto">
            <a:xfrm>
              <a:off x="1716" y="1224"/>
              <a:ext cx="90" cy="90"/>
            </a:xfrm>
            <a:custGeom>
              <a:avLst/>
              <a:gdLst>
                <a:gd name="T0" fmla="*/ 0 w 90"/>
                <a:gd name="T1" fmla="*/ 48 h 90"/>
                <a:gd name="T2" fmla="*/ 6 w 90"/>
                <a:gd name="T3" fmla="*/ 30 h 90"/>
                <a:gd name="T4" fmla="*/ 30 w 90"/>
                <a:gd name="T5" fmla="*/ 6 h 90"/>
                <a:gd name="T6" fmla="*/ 48 w 90"/>
                <a:gd name="T7" fmla="*/ 0 h 90"/>
                <a:gd name="T8" fmla="*/ 66 w 90"/>
                <a:gd name="T9" fmla="*/ 6 h 90"/>
                <a:gd name="T10" fmla="*/ 78 w 90"/>
                <a:gd name="T11" fmla="*/ 18 h 90"/>
                <a:gd name="T12" fmla="*/ 84 w 90"/>
                <a:gd name="T13" fmla="*/ 30 h 90"/>
                <a:gd name="T14" fmla="*/ 90 w 90"/>
                <a:gd name="T15" fmla="*/ 48 h 90"/>
                <a:gd name="T16" fmla="*/ 84 w 90"/>
                <a:gd name="T17" fmla="*/ 66 h 90"/>
                <a:gd name="T18" fmla="*/ 78 w 90"/>
                <a:gd name="T19" fmla="*/ 78 h 90"/>
                <a:gd name="T20" fmla="*/ 66 w 90"/>
                <a:gd name="T21" fmla="*/ 84 h 90"/>
                <a:gd name="T22" fmla="*/ 48 w 90"/>
                <a:gd name="T23" fmla="*/ 90 h 90"/>
                <a:gd name="T24" fmla="*/ 30 w 90"/>
                <a:gd name="T25" fmla="*/ 84 h 90"/>
                <a:gd name="T26" fmla="*/ 18 w 90"/>
                <a:gd name="T27" fmla="*/ 78 h 90"/>
                <a:gd name="T28" fmla="*/ 6 w 90"/>
                <a:gd name="T29" fmla="*/ 66 h 90"/>
                <a:gd name="T30" fmla="*/ 0 w 90"/>
                <a:gd name="T31" fmla="*/ 4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90">
                  <a:moveTo>
                    <a:pt x="0" y="48"/>
                  </a:moveTo>
                  <a:lnTo>
                    <a:pt x="6" y="30"/>
                  </a:lnTo>
                  <a:lnTo>
                    <a:pt x="30" y="6"/>
                  </a:lnTo>
                  <a:lnTo>
                    <a:pt x="48" y="0"/>
                  </a:lnTo>
                  <a:lnTo>
                    <a:pt x="66" y="6"/>
                  </a:lnTo>
                  <a:lnTo>
                    <a:pt x="78" y="18"/>
                  </a:lnTo>
                  <a:lnTo>
                    <a:pt x="84" y="30"/>
                  </a:lnTo>
                  <a:lnTo>
                    <a:pt x="90" y="48"/>
                  </a:lnTo>
                  <a:lnTo>
                    <a:pt x="84" y="66"/>
                  </a:lnTo>
                  <a:lnTo>
                    <a:pt x="78" y="78"/>
                  </a:lnTo>
                  <a:lnTo>
                    <a:pt x="66" y="84"/>
                  </a:lnTo>
                  <a:lnTo>
                    <a:pt x="48" y="90"/>
                  </a:lnTo>
                  <a:lnTo>
                    <a:pt x="30" y="84"/>
                  </a:lnTo>
                  <a:lnTo>
                    <a:pt x="18" y="78"/>
                  </a:lnTo>
                  <a:lnTo>
                    <a:pt x="6" y="66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FF9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65" name="Freeform 1189"/>
            <p:cNvSpPr>
              <a:spLocks/>
            </p:cNvSpPr>
            <p:nvPr/>
          </p:nvSpPr>
          <p:spPr bwMode="auto">
            <a:xfrm>
              <a:off x="1710" y="1218"/>
              <a:ext cx="102" cy="102"/>
            </a:xfrm>
            <a:custGeom>
              <a:avLst/>
              <a:gdLst>
                <a:gd name="T0" fmla="*/ 6 w 102"/>
                <a:gd name="T1" fmla="*/ 36 h 102"/>
                <a:gd name="T2" fmla="*/ 30 w 102"/>
                <a:gd name="T3" fmla="*/ 12 h 102"/>
                <a:gd name="T4" fmla="*/ 36 w 102"/>
                <a:gd name="T5" fmla="*/ 6 h 102"/>
                <a:gd name="T6" fmla="*/ 54 w 102"/>
                <a:gd name="T7" fmla="*/ 0 h 102"/>
                <a:gd name="T8" fmla="*/ 72 w 102"/>
                <a:gd name="T9" fmla="*/ 6 h 102"/>
                <a:gd name="T10" fmla="*/ 78 w 102"/>
                <a:gd name="T11" fmla="*/ 12 h 102"/>
                <a:gd name="T12" fmla="*/ 90 w 102"/>
                <a:gd name="T13" fmla="*/ 24 h 102"/>
                <a:gd name="T14" fmla="*/ 96 w 102"/>
                <a:gd name="T15" fmla="*/ 36 h 102"/>
                <a:gd name="T16" fmla="*/ 102 w 102"/>
                <a:gd name="T17" fmla="*/ 54 h 102"/>
                <a:gd name="T18" fmla="*/ 96 w 102"/>
                <a:gd name="T19" fmla="*/ 72 h 102"/>
                <a:gd name="T20" fmla="*/ 90 w 102"/>
                <a:gd name="T21" fmla="*/ 84 h 102"/>
                <a:gd name="T22" fmla="*/ 84 w 102"/>
                <a:gd name="T23" fmla="*/ 90 h 102"/>
                <a:gd name="T24" fmla="*/ 72 w 102"/>
                <a:gd name="T25" fmla="*/ 96 h 102"/>
                <a:gd name="T26" fmla="*/ 54 w 102"/>
                <a:gd name="T27" fmla="*/ 102 h 102"/>
                <a:gd name="T28" fmla="*/ 36 w 102"/>
                <a:gd name="T29" fmla="*/ 96 h 102"/>
                <a:gd name="T30" fmla="*/ 24 w 102"/>
                <a:gd name="T31" fmla="*/ 90 h 102"/>
                <a:gd name="T32" fmla="*/ 18 w 102"/>
                <a:gd name="T33" fmla="*/ 84 h 102"/>
                <a:gd name="T34" fmla="*/ 6 w 102"/>
                <a:gd name="T35" fmla="*/ 72 h 102"/>
                <a:gd name="T36" fmla="*/ 0 w 102"/>
                <a:gd name="T37" fmla="*/ 54 h 102"/>
                <a:gd name="T38" fmla="*/ 12 w 102"/>
                <a:gd name="T39" fmla="*/ 54 h 102"/>
                <a:gd name="T40" fmla="*/ 18 w 102"/>
                <a:gd name="T41" fmla="*/ 72 h 102"/>
                <a:gd name="T42" fmla="*/ 24 w 102"/>
                <a:gd name="T43" fmla="*/ 78 h 102"/>
                <a:gd name="T44" fmla="*/ 36 w 102"/>
                <a:gd name="T45" fmla="*/ 84 h 102"/>
                <a:gd name="T46" fmla="*/ 54 w 102"/>
                <a:gd name="T47" fmla="*/ 90 h 102"/>
                <a:gd name="T48" fmla="*/ 72 w 102"/>
                <a:gd name="T49" fmla="*/ 84 h 102"/>
                <a:gd name="T50" fmla="*/ 78 w 102"/>
                <a:gd name="T51" fmla="*/ 78 h 102"/>
                <a:gd name="T52" fmla="*/ 84 w 102"/>
                <a:gd name="T53" fmla="*/ 72 h 102"/>
                <a:gd name="T54" fmla="*/ 90 w 102"/>
                <a:gd name="T55" fmla="*/ 54 h 102"/>
                <a:gd name="T56" fmla="*/ 84 w 102"/>
                <a:gd name="T57" fmla="*/ 36 h 102"/>
                <a:gd name="T58" fmla="*/ 78 w 102"/>
                <a:gd name="T59" fmla="*/ 24 h 102"/>
                <a:gd name="T60" fmla="*/ 72 w 102"/>
                <a:gd name="T61" fmla="*/ 18 h 102"/>
                <a:gd name="T62" fmla="*/ 54 w 102"/>
                <a:gd name="T63" fmla="*/ 12 h 102"/>
                <a:gd name="T64" fmla="*/ 36 w 102"/>
                <a:gd name="T65" fmla="*/ 18 h 102"/>
                <a:gd name="T66" fmla="*/ 18 w 102"/>
                <a:gd name="T67" fmla="*/ 36 h 102"/>
                <a:gd name="T68" fmla="*/ 6 w 102"/>
                <a:gd name="T69" fmla="*/ 3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102">
                  <a:moveTo>
                    <a:pt x="6" y="36"/>
                  </a:moveTo>
                  <a:lnTo>
                    <a:pt x="30" y="12"/>
                  </a:lnTo>
                  <a:lnTo>
                    <a:pt x="36" y="6"/>
                  </a:lnTo>
                  <a:lnTo>
                    <a:pt x="54" y="0"/>
                  </a:lnTo>
                  <a:lnTo>
                    <a:pt x="72" y="6"/>
                  </a:lnTo>
                  <a:lnTo>
                    <a:pt x="78" y="12"/>
                  </a:lnTo>
                  <a:lnTo>
                    <a:pt x="90" y="24"/>
                  </a:lnTo>
                  <a:lnTo>
                    <a:pt x="96" y="36"/>
                  </a:lnTo>
                  <a:lnTo>
                    <a:pt x="102" y="54"/>
                  </a:lnTo>
                  <a:lnTo>
                    <a:pt x="96" y="72"/>
                  </a:lnTo>
                  <a:lnTo>
                    <a:pt x="90" y="84"/>
                  </a:lnTo>
                  <a:lnTo>
                    <a:pt x="84" y="90"/>
                  </a:lnTo>
                  <a:lnTo>
                    <a:pt x="72" y="96"/>
                  </a:lnTo>
                  <a:lnTo>
                    <a:pt x="54" y="102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6" y="72"/>
                  </a:lnTo>
                  <a:lnTo>
                    <a:pt x="0" y="54"/>
                  </a:lnTo>
                  <a:lnTo>
                    <a:pt x="12" y="54"/>
                  </a:lnTo>
                  <a:lnTo>
                    <a:pt x="18" y="72"/>
                  </a:lnTo>
                  <a:lnTo>
                    <a:pt x="24" y="78"/>
                  </a:lnTo>
                  <a:lnTo>
                    <a:pt x="36" y="84"/>
                  </a:lnTo>
                  <a:lnTo>
                    <a:pt x="54" y="90"/>
                  </a:lnTo>
                  <a:lnTo>
                    <a:pt x="72" y="84"/>
                  </a:lnTo>
                  <a:lnTo>
                    <a:pt x="78" y="78"/>
                  </a:lnTo>
                  <a:lnTo>
                    <a:pt x="84" y="72"/>
                  </a:lnTo>
                  <a:lnTo>
                    <a:pt x="90" y="54"/>
                  </a:lnTo>
                  <a:lnTo>
                    <a:pt x="84" y="36"/>
                  </a:lnTo>
                  <a:lnTo>
                    <a:pt x="78" y="24"/>
                  </a:lnTo>
                  <a:lnTo>
                    <a:pt x="72" y="18"/>
                  </a:lnTo>
                  <a:lnTo>
                    <a:pt x="54" y="12"/>
                  </a:lnTo>
                  <a:lnTo>
                    <a:pt x="36" y="18"/>
                  </a:lnTo>
                  <a:lnTo>
                    <a:pt x="18" y="36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66" name="Freeform 1190"/>
            <p:cNvSpPr>
              <a:spLocks/>
            </p:cNvSpPr>
            <p:nvPr/>
          </p:nvSpPr>
          <p:spPr bwMode="auto">
            <a:xfrm>
              <a:off x="1710" y="1254"/>
              <a:ext cx="18" cy="18"/>
            </a:xfrm>
            <a:custGeom>
              <a:avLst/>
              <a:gdLst>
                <a:gd name="T0" fmla="*/ 0 w 18"/>
                <a:gd name="T1" fmla="*/ 18 h 18"/>
                <a:gd name="T2" fmla="*/ 6 w 18"/>
                <a:gd name="T3" fmla="*/ 0 h 18"/>
                <a:gd name="T4" fmla="*/ 18 w 18"/>
                <a:gd name="T5" fmla="*/ 0 h 18"/>
                <a:gd name="T6" fmla="*/ 12 w 18"/>
                <a:gd name="T7" fmla="*/ 18 h 18"/>
                <a:gd name="T8" fmla="*/ 0 w 18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18"/>
                  </a:moveTo>
                  <a:lnTo>
                    <a:pt x="6" y="0"/>
                  </a:lnTo>
                  <a:lnTo>
                    <a:pt x="18" y="0"/>
                  </a:lnTo>
                  <a:lnTo>
                    <a:pt x="12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67" name="Freeform 1191"/>
            <p:cNvSpPr>
              <a:spLocks/>
            </p:cNvSpPr>
            <p:nvPr/>
          </p:nvSpPr>
          <p:spPr bwMode="auto">
            <a:xfrm>
              <a:off x="1704" y="1242"/>
              <a:ext cx="24" cy="42"/>
            </a:xfrm>
            <a:custGeom>
              <a:avLst/>
              <a:gdLst>
                <a:gd name="T0" fmla="*/ 0 w 24"/>
                <a:gd name="T1" fmla="*/ 24 h 42"/>
                <a:gd name="T2" fmla="*/ 6 w 24"/>
                <a:gd name="T3" fmla="*/ 24 h 42"/>
                <a:gd name="T4" fmla="*/ 6 w 24"/>
                <a:gd name="T5" fmla="*/ 24 h 42"/>
                <a:gd name="T6" fmla="*/ 0 w 24"/>
                <a:gd name="T7" fmla="*/ 18 h 42"/>
                <a:gd name="T8" fmla="*/ 0 w 24"/>
                <a:gd name="T9" fmla="*/ 18 h 42"/>
                <a:gd name="T10" fmla="*/ 0 w 24"/>
                <a:gd name="T11" fmla="*/ 0 h 42"/>
                <a:gd name="T12" fmla="*/ 12 w 24"/>
                <a:gd name="T13" fmla="*/ 6 h 42"/>
                <a:gd name="T14" fmla="*/ 18 w 24"/>
                <a:gd name="T15" fmla="*/ 12 h 42"/>
                <a:gd name="T16" fmla="*/ 24 w 24"/>
                <a:gd name="T17" fmla="*/ 18 h 42"/>
                <a:gd name="T18" fmla="*/ 24 w 24"/>
                <a:gd name="T19" fmla="*/ 30 h 42"/>
                <a:gd name="T20" fmla="*/ 18 w 24"/>
                <a:gd name="T21" fmla="*/ 36 h 42"/>
                <a:gd name="T22" fmla="*/ 12 w 24"/>
                <a:gd name="T23" fmla="*/ 42 h 42"/>
                <a:gd name="T24" fmla="*/ 0 w 24"/>
                <a:gd name="T25" fmla="*/ 42 h 42"/>
                <a:gd name="T26" fmla="*/ 0 w 24"/>
                <a:gd name="T27" fmla="*/ 2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42">
                  <a:moveTo>
                    <a:pt x="0" y="24"/>
                  </a:moveTo>
                  <a:lnTo>
                    <a:pt x="6" y="24"/>
                  </a:lnTo>
                  <a:lnTo>
                    <a:pt x="6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12" y="6"/>
                  </a:lnTo>
                  <a:lnTo>
                    <a:pt x="18" y="12"/>
                  </a:lnTo>
                  <a:lnTo>
                    <a:pt x="24" y="18"/>
                  </a:lnTo>
                  <a:lnTo>
                    <a:pt x="24" y="30"/>
                  </a:lnTo>
                  <a:lnTo>
                    <a:pt x="18" y="36"/>
                  </a:lnTo>
                  <a:lnTo>
                    <a:pt x="12" y="42"/>
                  </a:lnTo>
                  <a:lnTo>
                    <a:pt x="0" y="42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68" name="Freeform 1192"/>
            <p:cNvSpPr>
              <a:spLocks/>
            </p:cNvSpPr>
            <p:nvPr/>
          </p:nvSpPr>
          <p:spPr bwMode="auto">
            <a:xfrm>
              <a:off x="1704" y="1236"/>
              <a:ext cx="24" cy="30"/>
            </a:xfrm>
            <a:custGeom>
              <a:avLst/>
              <a:gdLst>
                <a:gd name="T0" fmla="*/ 0 w 24"/>
                <a:gd name="T1" fmla="*/ 24 h 30"/>
                <a:gd name="T2" fmla="*/ 0 w 24"/>
                <a:gd name="T3" fmla="*/ 12 h 30"/>
                <a:gd name="T4" fmla="*/ 24 w 24"/>
                <a:gd name="T5" fmla="*/ 0 h 30"/>
                <a:gd name="T6" fmla="*/ 24 w 24"/>
                <a:gd name="T7" fmla="*/ 18 h 30"/>
                <a:gd name="T8" fmla="*/ 0 w 24"/>
                <a:gd name="T9" fmla="*/ 30 h 30"/>
                <a:gd name="T10" fmla="*/ 0 w 24"/>
                <a:gd name="T11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30">
                  <a:moveTo>
                    <a:pt x="0" y="24"/>
                  </a:moveTo>
                  <a:lnTo>
                    <a:pt x="0" y="12"/>
                  </a:lnTo>
                  <a:lnTo>
                    <a:pt x="24" y="0"/>
                  </a:lnTo>
                  <a:lnTo>
                    <a:pt x="24" y="18"/>
                  </a:lnTo>
                  <a:lnTo>
                    <a:pt x="0" y="3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69" name="Freeform 1193"/>
            <p:cNvSpPr>
              <a:spLocks/>
            </p:cNvSpPr>
            <p:nvPr/>
          </p:nvSpPr>
          <p:spPr bwMode="auto">
            <a:xfrm>
              <a:off x="1716" y="1224"/>
              <a:ext cx="24" cy="30"/>
            </a:xfrm>
            <a:custGeom>
              <a:avLst/>
              <a:gdLst>
                <a:gd name="T0" fmla="*/ 6 w 24"/>
                <a:gd name="T1" fmla="*/ 18 h 30"/>
                <a:gd name="T2" fmla="*/ 6 w 24"/>
                <a:gd name="T3" fmla="*/ 18 h 30"/>
                <a:gd name="T4" fmla="*/ 0 w 24"/>
                <a:gd name="T5" fmla="*/ 12 h 30"/>
                <a:gd name="T6" fmla="*/ 12 w 24"/>
                <a:gd name="T7" fmla="*/ 0 h 30"/>
                <a:gd name="T8" fmla="*/ 18 w 24"/>
                <a:gd name="T9" fmla="*/ 6 h 30"/>
                <a:gd name="T10" fmla="*/ 24 w 24"/>
                <a:gd name="T11" fmla="*/ 12 h 30"/>
                <a:gd name="T12" fmla="*/ 24 w 24"/>
                <a:gd name="T13" fmla="*/ 18 h 30"/>
                <a:gd name="T14" fmla="*/ 12 w 24"/>
                <a:gd name="T15" fmla="*/ 30 h 30"/>
                <a:gd name="T16" fmla="*/ 6 w 24"/>
                <a:gd name="T17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0">
                  <a:moveTo>
                    <a:pt x="6" y="18"/>
                  </a:moveTo>
                  <a:lnTo>
                    <a:pt x="6" y="1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18" y="6"/>
                  </a:lnTo>
                  <a:lnTo>
                    <a:pt x="24" y="12"/>
                  </a:lnTo>
                  <a:lnTo>
                    <a:pt x="24" y="18"/>
                  </a:lnTo>
                  <a:lnTo>
                    <a:pt x="12" y="30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70" name="Freeform 1194"/>
            <p:cNvSpPr>
              <a:spLocks/>
            </p:cNvSpPr>
            <p:nvPr/>
          </p:nvSpPr>
          <p:spPr bwMode="auto">
            <a:xfrm>
              <a:off x="1716" y="1224"/>
              <a:ext cx="42" cy="18"/>
            </a:xfrm>
            <a:custGeom>
              <a:avLst/>
              <a:gdLst>
                <a:gd name="T0" fmla="*/ 0 w 42"/>
                <a:gd name="T1" fmla="*/ 12 h 18"/>
                <a:gd name="T2" fmla="*/ 6 w 42"/>
                <a:gd name="T3" fmla="*/ 0 h 18"/>
                <a:gd name="T4" fmla="*/ 42 w 42"/>
                <a:gd name="T5" fmla="*/ 0 h 18"/>
                <a:gd name="T6" fmla="*/ 42 w 42"/>
                <a:gd name="T7" fmla="*/ 18 h 18"/>
                <a:gd name="T8" fmla="*/ 6 w 42"/>
                <a:gd name="T9" fmla="*/ 18 h 18"/>
                <a:gd name="T10" fmla="*/ 0 w 42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18">
                  <a:moveTo>
                    <a:pt x="0" y="12"/>
                  </a:moveTo>
                  <a:lnTo>
                    <a:pt x="6" y="0"/>
                  </a:lnTo>
                  <a:lnTo>
                    <a:pt x="42" y="0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71" name="Freeform 1195"/>
            <p:cNvSpPr>
              <a:spLocks/>
            </p:cNvSpPr>
            <p:nvPr/>
          </p:nvSpPr>
          <p:spPr bwMode="auto">
            <a:xfrm>
              <a:off x="1746" y="1206"/>
              <a:ext cx="24" cy="36"/>
            </a:xfrm>
            <a:custGeom>
              <a:avLst/>
              <a:gdLst>
                <a:gd name="T0" fmla="*/ 6 w 24"/>
                <a:gd name="T1" fmla="*/ 24 h 36"/>
                <a:gd name="T2" fmla="*/ 6 w 24"/>
                <a:gd name="T3" fmla="*/ 24 h 36"/>
                <a:gd name="T4" fmla="*/ 0 w 24"/>
                <a:gd name="T5" fmla="*/ 18 h 36"/>
                <a:gd name="T6" fmla="*/ 0 w 24"/>
                <a:gd name="T7" fmla="*/ 12 h 36"/>
                <a:gd name="T8" fmla="*/ 0 w 24"/>
                <a:gd name="T9" fmla="*/ 0 h 36"/>
                <a:gd name="T10" fmla="*/ 18 w 24"/>
                <a:gd name="T11" fmla="*/ 0 h 36"/>
                <a:gd name="T12" fmla="*/ 18 w 24"/>
                <a:gd name="T13" fmla="*/ 12 h 36"/>
                <a:gd name="T14" fmla="*/ 18 w 24"/>
                <a:gd name="T15" fmla="*/ 12 h 36"/>
                <a:gd name="T16" fmla="*/ 24 w 24"/>
                <a:gd name="T17" fmla="*/ 18 h 36"/>
                <a:gd name="T18" fmla="*/ 24 w 24"/>
                <a:gd name="T19" fmla="*/ 24 h 36"/>
                <a:gd name="T20" fmla="*/ 12 w 24"/>
                <a:gd name="T21" fmla="*/ 36 h 36"/>
                <a:gd name="T22" fmla="*/ 6 w 24"/>
                <a:gd name="T23" fmla="*/ 2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36">
                  <a:moveTo>
                    <a:pt x="6" y="24"/>
                  </a:moveTo>
                  <a:lnTo>
                    <a:pt x="6" y="24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4" y="18"/>
                  </a:lnTo>
                  <a:lnTo>
                    <a:pt x="24" y="24"/>
                  </a:lnTo>
                  <a:lnTo>
                    <a:pt x="12" y="36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72" name="Freeform 1196"/>
            <p:cNvSpPr>
              <a:spLocks/>
            </p:cNvSpPr>
            <p:nvPr/>
          </p:nvSpPr>
          <p:spPr bwMode="auto">
            <a:xfrm>
              <a:off x="1746" y="1200"/>
              <a:ext cx="36" cy="30"/>
            </a:xfrm>
            <a:custGeom>
              <a:avLst/>
              <a:gdLst>
                <a:gd name="T0" fmla="*/ 0 w 36"/>
                <a:gd name="T1" fmla="*/ 6 h 30"/>
                <a:gd name="T2" fmla="*/ 6 w 36"/>
                <a:gd name="T3" fmla="*/ 0 h 30"/>
                <a:gd name="T4" fmla="*/ 24 w 36"/>
                <a:gd name="T5" fmla="*/ 6 h 30"/>
                <a:gd name="T6" fmla="*/ 36 w 36"/>
                <a:gd name="T7" fmla="*/ 12 h 30"/>
                <a:gd name="T8" fmla="*/ 36 w 36"/>
                <a:gd name="T9" fmla="*/ 30 h 30"/>
                <a:gd name="T10" fmla="*/ 24 w 36"/>
                <a:gd name="T11" fmla="*/ 24 h 30"/>
                <a:gd name="T12" fmla="*/ 6 w 36"/>
                <a:gd name="T13" fmla="*/ 18 h 30"/>
                <a:gd name="T14" fmla="*/ 0 w 36"/>
                <a:gd name="T15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0">
                  <a:moveTo>
                    <a:pt x="0" y="6"/>
                  </a:moveTo>
                  <a:lnTo>
                    <a:pt x="6" y="0"/>
                  </a:lnTo>
                  <a:lnTo>
                    <a:pt x="24" y="6"/>
                  </a:lnTo>
                  <a:lnTo>
                    <a:pt x="36" y="12"/>
                  </a:lnTo>
                  <a:lnTo>
                    <a:pt x="36" y="30"/>
                  </a:lnTo>
                  <a:lnTo>
                    <a:pt x="24" y="24"/>
                  </a:lnTo>
                  <a:lnTo>
                    <a:pt x="6" y="18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73" name="Freeform 1197"/>
            <p:cNvSpPr>
              <a:spLocks/>
            </p:cNvSpPr>
            <p:nvPr/>
          </p:nvSpPr>
          <p:spPr bwMode="auto">
            <a:xfrm>
              <a:off x="1764" y="1212"/>
              <a:ext cx="24" cy="24"/>
            </a:xfrm>
            <a:custGeom>
              <a:avLst/>
              <a:gdLst>
                <a:gd name="T0" fmla="*/ 18 w 24"/>
                <a:gd name="T1" fmla="*/ 0 h 24"/>
                <a:gd name="T2" fmla="*/ 24 w 24"/>
                <a:gd name="T3" fmla="*/ 12 h 24"/>
                <a:gd name="T4" fmla="*/ 12 w 24"/>
                <a:gd name="T5" fmla="*/ 24 h 24"/>
                <a:gd name="T6" fmla="*/ 0 w 24"/>
                <a:gd name="T7" fmla="*/ 12 h 24"/>
                <a:gd name="T8" fmla="*/ 12 w 24"/>
                <a:gd name="T9" fmla="*/ 0 h 24"/>
                <a:gd name="T10" fmla="*/ 18 w 24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4">
                  <a:moveTo>
                    <a:pt x="18" y="0"/>
                  </a:moveTo>
                  <a:lnTo>
                    <a:pt x="24" y="12"/>
                  </a:lnTo>
                  <a:lnTo>
                    <a:pt x="12" y="24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74" name="Freeform 1198"/>
            <p:cNvSpPr>
              <a:spLocks/>
            </p:cNvSpPr>
            <p:nvPr/>
          </p:nvSpPr>
          <p:spPr bwMode="auto">
            <a:xfrm>
              <a:off x="1764" y="1224"/>
              <a:ext cx="36" cy="18"/>
            </a:xfrm>
            <a:custGeom>
              <a:avLst/>
              <a:gdLst>
                <a:gd name="T0" fmla="*/ 6 w 36"/>
                <a:gd name="T1" fmla="*/ 0 h 18"/>
                <a:gd name="T2" fmla="*/ 36 w 36"/>
                <a:gd name="T3" fmla="*/ 0 h 18"/>
                <a:gd name="T4" fmla="*/ 36 w 36"/>
                <a:gd name="T5" fmla="*/ 18 h 18"/>
                <a:gd name="T6" fmla="*/ 6 w 36"/>
                <a:gd name="T7" fmla="*/ 18 h 18"/>
                <a:gd name="T8" fmla="*/ 0 w 36"/>
                <a:gd name="T9" fmla="*/ 0 h 18"/>
                <a:gd name="T10" fmla="*/ 6 w 3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8">
                  <a:moveTo>
                    <a:pt x="6" y="0"/>
                  </a:moveTo>
                  <a:lnTo>
                    <a:pt x="36" y="0"/>
                  </a:lnTo>
                  <a:lnTo>
                    <a:pt x="36" y="18"/>
                  </a:lnTo>
                  <a:lnTo>
                    <a:pt x="6" y="18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75" name="Freeform 1199"/>
            <p:cNvSpPr>
              <a:spLocks/>
            </p:cNvSpPr>
            <p:nvPr/>
          </p:nvSpPr>
          <p:spPr bwMode="auto">
            <a:xfrm>
              <a:off x="1788" y="1224"/>
              <a:ext cx="18" cy="24"/>
            </a:xfrm>
            <a:custGeom>
              <a:avLst/>
              <a:gdLst>
                <a:gd name="T0" fmla="*/ 12 w 18"/>
                <a:gd name="T1" fmla="*/ 0 h 24"/>
                <a:gd name="T2" fmla="*/ 18 w 18"/>
                <a:gd name="T3" fmla="*/ 6 h 24"/>
                <a:gd name="T4" fmla="*/ 18 w 18"/>
                <a:gd name="T5" fmla="*/ 12 h 24"/>
                <a:gd name="T6" fmla="*/ 18 w 18"/>
                <a:gd name="T7" fmla="*/ 18 h 24"/>
                <a:gd name="T8" fmla="*/ 12 w 18"/>
                <a:gd name="T9" fmla="*/ 24 h 24"/>
                <a:gd name="T10" fmla="*/ 0 w 18"/>
                <a:gd name="T11" fmla="*/ 12 h 24"/>
                <a:gd name="T12" fmla="*/ 0 w 18"/>
                <a:gd name="T13" fmla="*/ 12 h 24"/>
                <a:gd name="T14" fmla="*/ 0 w 18"/>
                <a:gd name="T15" fmla="*/ 6 h 24"/>
                <a:gd name="T16" fmla="*/ 12 w 18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4">
                  <a:moveTo>
                    <a:pt x="12" y="0"/>
                  </a:moveTo>
                  <a:lnTo>
                    <a:pt x="18" y="6"/>
                  </a:lnTo>
                  <a:lnTo>
                    <a:pt x="18" y="12"/>
                  </a:lnTo>
                  <a:lnTo>
                    <a:pt x="18" y="18"/>
                  </a:lnTo>
                  <a:lnTo>
                    <a:pt x="12" y="2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76" name="Freeform 1200"/>
            <p:cNvSpPr>
              <a:spLocks/>
            </p:cNvSpPr>
            <p:nvPr/>
          </p:nvSpPr>
          <p:spPr bwMode="auto">
            <a:xfrm>
              <a:off x="1788" y="1236"/>
              <a:ext cx="24" cy="24"/>
            </a:xfrm>
            <a:custGeom>
              <a:avLst/>
              <a:gdLst>
                <a:gd name="T0" fmla="*/ 6 w 24"/>
                <a:gd name="T1" fmla="*/ 0 h 24"/>
                <a:gd name="T2" fmla="*/ 18 w 24"/>
                <a:gd name="T3" fmla="*/ 6 h 24"/>
                <a:gd name="T4" fmla="*/ 24 w 24"/>
                <a:gd name="T5" fmla="*/ 6 h 24"/>
                <a:gd name="T6" fmla="*/ 24 w 24"/>
                <a:gd name="T7" fmla="*/ 24 h 24"/>
                <a:gd name="T8" fmla="*/ 18 w 24"/>
                <a:gd name="T9" fmla="*/ 24 h 24"/>
                <a:gd name="T10" fmla="*/ 6 w 24"/>
                <a:gd name="T11" fmla="*/ 18 h 24"/>
                <a:gd name="T12" fmla="*/ 0 w 24"/>
                <a:gd name="T13" fmla="*/ 0 h 24"/>
                <a:gd name="T14" fmla="*/ 6 w 24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4">
                  <a:moveTo>
                    <a:pt x="6" y="0"/>
                  </a:moveTo>
                  <a:lnTo>
                    <a:pt x="18" y="6"/>
                  </a:lnTo>
                  <a:lnTo>
                    <a:pt x="24" y="6"/>
                  </a:lnTo>
                  <a:lnTo>
                    <a:pt x="24" y="24"/>
                  </a:lnTo>
                  <a:lnTo>
                    <a:pt x="18" y="24"/>
                  </a:lnTo>
                  <a:lnTo>
                    <a:pt x="6" y="18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77" name="Freeform 1201"/>
            <p:cNvSpPr>
              <a:spLocks/>
            </p:cNvSpPr>
            <p:nvPr/>
          </p:nvSpPr>
          <p:spPr bwMode="auto">
            <a:xfrm>
              <a:off x="1794" y="1242"/>
              <a:ext cx="24" cy="42"/>
            </a:xfrm>
            <a:custGeom>
              <a:avLst/>
              <a:gdLst>
                <a:gd name="T0" fmla="*/ 18 w 24"/>
                <a:gd name="T1" fmla="*/ 0 h 42"/>
                <a:gd name="T2" fmla="*/ 24 w 24"/>
                <a:gd name="T3" fmla="*/ 6 h 42"/>
                <a:gd name="T4" fmla="*/ 18 w 24"/>
                <a:gd name="T5" fmla="*/ 18 h 42"/>
                <a:gd name="T6" fmla="*/ 18 w 24"/>
                <a:gd name="T7" fmla="*/ 24 h 42"/>
                <a:gd name="T8" fmla="*/ 18 w 24"/>
                <a:gd name="T9" fmla="*/ 24 h 42"/>
                <a:gd name="T10" fmla="*/ 18 w 24"/>
                <a:gd name="T11" fmla="*/ 24 h 42"/>
                <a:gd name="T12" fmla="*/ 24 w 24"/>
                <a:gd name="T13" fmla="*/ 24 h 42"/>
                <a:gd name="T14" fmla="*/ 24 w 24"/>
                <a:gd name="T15" fmla="*/ 42 h 42"/>
                <a:gd name="T16" fmla="*/ 12 w 24"/>
                <a:gd name="T17" fmla="*/ 42 h 42"/>
                <a:gd name="T18" fmla="*/ 6 w 24"/>
                <a:gd name="T19" fmla="*/ 36 h 42"/>
                <a:gd name="T20" fmla="*/ 0 w 24"/>
                <a:gd name="T21" fmla="*/ 30 h 42"/>
                <a:gd name="T22" fmla="*/ 0 w 24"/>
                <a:gd name="T23" fmla="*/ 18 h 42"/>
                <a:gd name="T24" fmla="*/ 0 w 24"/>
                <a:gd name="T25" fmla="*/ 18 h 42"/>
                <a:gd name="T26" fmla="*/ 6 w 24"/>
                <a:gd name="T27" fmla="*/ 6 h 42"/>
                <a:gd name="T28" fmla="*/ 18 w 24"/>
                <a:gd name="T2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42">
                  <a:moveTo>
                    <a:pt x="18" y="0"/>
                  </a:moveTo>
                  <a:lnTo>
                    <a:pt x="24" y="6"/>
                  </a:lnTo>
                  <a:lnTo>
                    <a:pt x="18" y="18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12" y="42"/>
                  </a:lnTo>
                  <a:lnTo>
                    <a:pt x="6" y="36"/>
                  </a:lnTo>
                  <a:lnTo>
                    <a:pt x="0" y="3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6" y="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</p:grpSp>
      <p:sp>
        <p:nvSpPr>
          <p:cNvPr id="204978" name="AutoShape 1202"/>
          <p:cNvSpPr>
            <a:spLocks noChangeArrowheads="1"/>
          </p:cNvSpPr>
          <p:nvPr/>
        </p:nvSpPr>
        <p:spPr bwMode="auto">
          <a:xfrm>
            <a:off x="1546225" y="3200400"/>
            <a:ext cx="2092325" cy="2703513"/>
          </a:xfrm>
          <a:prstGeom prst="flowChartDocumen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44000" tIns="108000" rIns="144000" bIns="46800">
            <a:spAutoFit/>
          </a:bodyPr>
          <a:lstStyle>
            <a:lvl1pPr algn="l"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>
                <a:latin typeface="Arial" charset="0"/>
              </a:rPr>
              <a:t>Task list</a:t>
            </a:r>
          </a:p>
          <a:p>
            <a:r>
              <a:rPr lang="en-US" altLang="da-DK" sz="1800">
                <a:latin typeface="Arial" charset="0"/>
              </a:rPr>
              <a:t>Book guest</a:t>
            </a:r>
          </a:p>
          <a:p>
            <a:r>
              <a:rPr lang="en-US" altLang="da-DK" sz="1800">
                <a:latin typeface="Arial" charset="0"/>
              </a:rPr>
              <a:t>Checkin</a:t>
            </a:r>
          </a:p>
          <a:p>
            <a:r>
              <a:rPr lang="en-US" altLang="da-DK" sz="1800">
                <a:latin typeface="Arial" charset="0"/>
              </a:rPr>
              <a:t>Checkout</a:t>
            </a:r>
          </a:p>
          <a:p>
            <a:r>
              <a:rPr lang="en-US" altLang="da-DK" sz="1800">
                <a:latin typeface="Arial" charset="0"/>
              </a:rPr>
              <a:t>Change room</a:t>
            </a:r>
          </a:p>
          <a:p>
            <a:r>
              <a:rPr lang="en-US" altLang="da-DK" sz="1800">
                <a:latin typeface="Arial" charset="0"/>
              </a:rPr>
              <a:t>Record services</a:t>
            </a:r>
          </a:p>
          <a:p>
            <a:r>
              <a:rPr lang="en-US" altLang="da-DK" sz="1800">
                <a:latin typeface="Arial" charset="0"/>
              </a:rPr>
              <a:t>Breakfast list</a:t>
            </a:r>
          </a:p>
        </p:txBody>
      </p:sp>
      <p:sp>
        <p:nvSpPr>
          <p:cNvPr id="204979" name="Rectangle 1203"/>
          <p:cNvSpPr>
            <a:spLocks noChangeArrowheads="1"/>
          </p:cNvSpPr>
          <p:nvPr/>
        </p:nvSpPr>
        <p:spPr bwMode="auto">
          <a:xfrm>
            <a:off x="4251325" y="3200400"/>
            <a:ext cx="2746375" cy="23145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44000" tIns="108000" rIns="144000" bIns="46800">
            <a:spAutoFit/>
          </a:bodyPr>
          <a:lstStyle>
            <a:lvl1pPr algn="l">
              <a:tabLst>
                <a:tab pos="1143000" algn="ctr"/>
                <a:tab pos="2000250" algn="ct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1143000" algn="ctr"/>
                <a:tab pos="2000250" algn="ct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1143000" algn="ctr"/>
                <a:tab pos="2000250" algn="ct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1143000" algn="ctr"/>
                <a:tab pos="2000250" algn="ct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1143000" algn="ctr"/>
                <a:tab pos="2000250" algn="ct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2000250" algn="ct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2000250" algn="ct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2000250" algn="ct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ctr"/>
                <a:tab pos="2000250" algn="ct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Aft>
                <a:spcPct val="30000"/>
              </a:spcAft>
            </a:pPr>
            <a:r>
              <a:rPr lang="en-US" altLang="da-DK">
                <a:latin typeface="Arial" charset="0"/>
              </a:rPr>
              <a:t>Breakfasts   23/9</a:t>
            </a:r>
          </a:p>
          <a:p>
            <a:r>
              <a:rPr lang="en-US" altLang="da-DK" sz="1800">
                <a:latin typeface="Arial" charset="0"/>
              </a:rPr>
              <a:t>Room	Buffet	In room</a:t>
            </a:r>
          </a:p>
          <a:p>
            <a:r>
              <a:rPr lang="en-US" altLang="da-DK" sz="1800">
                <a:latin typeface="Arial" charset="0"/>
              </a:rPr>
              <a:t>11		1</a:t>
            </a:r>
          </a:p>
          <a:p>
            <a:r>
              <a:rPr lang="en-US" altLang="da-DK" sz="1800">
                <a:latin typeface="Arial" charset="0"/>
              </a:rPr>
              <a:t>12	2</a:t>
            </a:r>
          </a:p>
          <a:p>
            <a:r>
              <a:rPr lang="en-US" altLang="da-DK" sz="1800">
                <a:latin typeface="Arial" charset="0"/>
              </a:rPr>
              <a:t>13	1	1</a:t>
            </a:r>
          </a:p>
          <a:p>
            <a:r>
              <a:rPr lang="en-US" altLang="da-DK" sz="1800">
                <a:latin typeface="Arial" charset="0"/>
              </a:rPr>
              <a:t>15</a:t>
            </a:r>
          </a:p>
          <a:p>
            <a:r>
              <a:rPr lang="en-US" altLang="da-DK" sz="1800">
                <a:latin typeface="Arial" charset="0"/>
              </a:rPr>
              <a:t>. . .</a:t>
            </a:r>
          </a:p>
        </p:txBody>
      </p:sp>
      <p:sp>
        <p:nvSpPr>
          <p:cNvPr id="204980" name="Freeform 1204"/>
          <p:cNvSpPr>
            <a:spLocks/>
          </p:cNvSpPr>
          <p:nvPr/>
        </p:nvSpPr>
        <p:spPr bwMode="auto">
          <a:xfrm>
            <a:off x="1390650" y="1133475"/>
            <a:ext cx="104775" cy="209550"/>
          </a:xfrm>
          <a:custGeom>
            <a:avLst/>
            <a:gdLst>
              <a:gd name="T0" fmla="*/ 12 w 66"/>
              <a:gd name="T1" fmla="*/ 0 h 132"/>
              <a:gd name="T2" fmla="*/ 0 w 66"/>
              <a:gd name="T3" fmla="*/ 132 h 132"/>
              <a:gd name="T4" fmla="*/ 66 w 66"/>
              <a:gd name="T5" fmla="*/ 132 h 132"/>
              <a:gd name="T6" fmla="*/ 66 w 66"/>
              <a:gd name="T7" fmla="*/ 24 h 132"/>
              <a:gd name="T8" fmla="*/ 48 w 66"/>
              <a:gd name="T9" fmla="*/ 0 h 132"/>
              <a:gd name="T10" fmla="*/ 12 w 66"/>
              <a:gd name="T11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132">
                <a:moveTo>
                  <a:pt x="12" y="0"/>
                </a:moveTo>
                <a:lnTo>
                  <a:pt x="0" y="132"/>
                </a:lnTo>
                <a:lnTo>
                  <a:pt x="66" y="132"/>
                </a:lnTo>
                <a:lnTo>
                  <a:pt x="66" y="24"/>
                </a:lnTo>
                <a:lnTo>
                  <a:pt x="48" y="0"/>
                </a:lnTo>
                <a:lnTo>
                  <a:pt x="12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04981" name="Freeform 1205"/>
          <p:cNvSpPr>
            <a:spLocks/>
          </p:cNvSpPr>
          <p:nvPr/>
        </p:nvSpPr>
        <p:spPr bwMode="auto">
          <a:xfrm>
            <a:off x="1647825" y="1193800"/>
            <a:ext cx="180975" cy="279400"/>
          </a:xfrm>
          <a:custGeom>
            <a:avLst/>
            <a:gdLst>
              <a:gd name="T0" fmla="*/ 24 w 114"/>
              <a:gd name="T1" fmla="*/ 0 h 176"/>
              <a:gd name="T2" fmla="*/ 20 w 114"/>
              <a:gd name="T3" fmla="*/ 134 h 176"/>
              <a:gd name="T4" fmla="*/ 114 w 114"/>
              <a:gd name="T5" fmla="*/ 10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4" h="176">
                <a:moveTo>
                  <a:pt x="24" y="0"/>
                </a:moveTo>
                <a:cubicBezTo>
                  <a:pt x="10" y="50"/>
                  <a:pt x="0" y="124"/>
                  <a:pt x="20" y="134"/>
                </a:cubicBezTo>
                <a:cubicBezTo>
                  <a:pt x="68" y="158"/>
                  <a:pt x="88" y="176"/>
                  <a:pt x="114" y="108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grpSp>
        <p:nvGrpSpPr>
          <p:cNvPr id="204982" name="Group 1206"/>
          <p:cNvGrpSpPr>
            <a:grpSpLocks/>
          </p:cNvGrpSpPr>
          <p:nvPr/>
        </p:nvGrpSpPr>
        <p:grpSpPr bwMode="auto">
          <a:xfrm>
            <a:off x="1227138" y="1866900"/>
            <a:ext cx="430212" cy="800100"/>
            <a:chOff x="792" y="1176"/>
            <a:chExt cx="252" cy="468"/>
          </a:xfrm>
        </p:grpSpPr>
        <p:sp>
          <p:nvSpPr>
            <p:cNvPr id="204983" name="Freeform 1207"/>
            <p:cNvSpPr>
              <a:spLocks/>
            </p:cNvSpPr>
            <p:nvPr/>
          </p:nvSpPr>
          <p:spPr bwMode="auto">
            <a:xfrm>
              <a:off x="852" y="1302"/>
              <a:ext cx="96" cy="180"/>
            </a:xfrm>
            <a:custGeom>
              <a:avLst/>
              <a:gdLst>
                <a:gd name="T0" fmla="*/ 12 w 96"/>
                <a:gd name="T1" fmla="*/ 162 h 180"/>
                <a:gd name="T2" fmla="*/ 78 w 96"/>
                <a:gd name="T3" fmla="*/ 162 h 180"/>
                <a:gd name="T4" fmla="*/ 78 w 96"/>
                <a:gd name="T5" fmla="*/ 48 h 180"/>
                <a:gd name="T6" fmla="*/ 54 w 96"/>
                <a:gd name="T7" fmla="*/ 24 h 180"/>
                <a:gd name="T8" fmla="*/ 18 w 96"/>
                <a:gd name="T9" fmla="*/ 18 h 180"/>
                <a:gd name="T10" fmla="*/ 18 w 96"/>
                <a:gd name="T11" fmla="*/ 0 h 180"/>
                <a:gd name="T12" fmla="*/ 60 w 96"/>
                <a:gd name="T13" fmla="*/ 6 h 180"/>
                <a:gd name="T14" fmla="*/ 66 w 96"/>
                <a:gd name="T15" fmla="*/ 12 h 180"/>
                <a:gd name="T16" fmla="*/ 90 w 96"/>
                <a:gd name="T17" fmla="*/ 36 h 180"/>
                <a:gd name="T18" fmla="*/ 96 w 96"/>
                <a:gd name="T19" fmla="*/ 42 h 180"/>
                <a:gd name="T20" fmla="*/ 96 w 96"/>
                <a:gd name="T21" fmla="*/ 168 h 180"/>
                <a:gd name="T22" fmla="*/ 84 w 96"/>
                <a:gd name="T23" fmla="*/ 180 h 180"/>
                <a:gd name="T24" fmla="*/ 12 w 96"/>
                <a:gd name="T25" fmla="*/ 180 h 180"/>
                <a:gd name="T26" fmla="*/ 0 w 96"/>
                <a:gd name="T27" fmla="*/ 168 h 180"/>
                <a:gd name="T28" fmla="*/ 12 w 96"/>
                <a:gd name="T29" fmla="*/ 162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80">
                  <a:moveTo>
                    <a:pt x="12" y="162"/>
                  </a:moveTo>
                  <a:lnTo>
                    <a:pt x="78" y="162"/>
                  </a:lnTo>
                  <a:lnTo>
                    <a:pt x="78" y="48"/>
                  </a:lnTo>
                  <a:lnTo>
                    <a:pt x="54" y="24"/>
                  </a:lnTo>
                  <a:lnTo>
                    <a:pt x="18" y="18"/>
                  </a:lnTo>
                  <a:lnTo>
                    <a:pt x="18" y="0"/>
                  </a:lnTo>
                  <a:lnTo>
                    <a:pt x="60" y="6"/>
                  </a:lnTo>
                  <a:lnTo>
                    <a:pt x="66" y="12"/>
                  </a:lnTo>
                  <a:lnTo>
                    <a:pt x="90" y="36"/>
                  </a:lnTo>
                  <a:lnTo>
                    <a:pt x="96" y="42"/>
                  </a:lnTo>
                  <a:lnTo>
                    <a:pt x="96" y="168"/>
                  </a:lnTo>
                  <a:lnTo>
                    <a:pt x="84" y="180"/>
                  </a:lnTo>
                  <a:lnTo>
                    <a:pt x="12" y="180"/>
                  </a:lnTo>
                  <a:lnTo>
                    <a:pt x="0" y="168"/>
                  </a:lnTo>
                  <a:lnTo>
                    <a:pt x="12" y="1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84" name="Freeform 1208"/>
            <p:cNvSpPr>
              <a:spLocks/>
            </p:cNvSpPr>
            <p:nvPr/>
          </p:nvSpPr>
          <p:spPr bwMode="auto">
            <a:xfrm>
              <a:off x="852" y="1302"/>
              <a:ext cx="24" cy="168"/>
            </a:xfrm>
            <a:custGeom>
              <a:avLst/>
              <a:gdLst>
                <a:gd name="T0" fmla="*/ 24 w 24"/>
                <a:gd name="T1" fmla="*/ 12 h 168"/>
                <a:gd name="T2" fmla="*/ 18 w 24"/>
                <a:gd name="T3" fmla="*/ 168 h 168"/>
                <a:gd name="T4" fmla="*/ 0 w 24"/>
                <a:gd name="T5" fmla="*/ 168 h 168"/>
                <a:gd name="T6" fmla="*/ 6 w 24"/>
                <a:gd name="T7" fmla="*/ 12 h 168"/>
                <a:gd name="T8" fmla="*/ 18 w 24"/>
                <a:gd name="T9" fmla="*/ 0 h 168"/>
                <a:gd name="T10" fmla="*/ 24 w 24"/>
                <a:gd name="T11" fmla="*/ 1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68">
                  <a:moveTo>
                    <a:pt x="24" y="12"/>
                  </a:moveTo>
                  <a:lnTo>
                    <a:pt x="18" y="168"/>
                  </a:lnTo>
                  <a:lnTo>
                    <a:pt x="0" y="168"/>
                  </a:lnTo>
                  <a:lnTo>
                    <a:pt x="6" y="12"/>
                  </a:lnTo>
                  <a:lnTo>
                    <a:pt x="18" y="0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85" name="Freeform 1209"/>
            <p:cNvSpPr>
              <a:spLocks/>
            </p:cNvSpPr>
            <p:nvPr/>
          </p:nvSpPr>
          <p:spPr bwMode="auto">
            <a:xfrm>
              <a:off x="840" y="1254"/>
              <a:ext cx="72" cy="390"/>
            </a:xfrm>
            <a:custGeom>
              <a:avLst/>
              <a:gdLst>
                <a:gd name="T0" fmla="*/ 72 w 72"/>
                <a:gd name="T1" fmla="*/ 0 h 390"/>
                <a:gd name="T2" fmla="*/ 72 w 72"/>
                <a:gd name="T3" fmla="*/ 180 h 390"/>
                <a:gd name="T4" fmla="*/ 18 w 72"/>
                <a:gd name="T5" fmla="*/ 372 h 390"/>
                <a:gd name="T6" fmla="*/ 66 w 72"/>
                <a:gd name="T7" fmla="*/ 372 h 390"/>
                <a:gd name="T8" fmla="*/ 66 w 72"/>
                <a:gd name="T9" fmla="*/ 390 h 390"/>
                <a:gd name="T10" fmla="*/ 12 w 72"/>
                <a:gd name="T11" fmla="*/ 390 h 390"/>
                <a:gd name="T12" fmla="*/ 0 w 72"/>
                <a:gd name="T13" fmla="*/ 378 h 390"/>
                <a:gd name="T14" fmla="*/ 54 w 72"/>
                <a:gd name="T15" fmla="*/ 180 h 390"/>
                <a:gd name="T16" fmla="*/ 54 w 72"/>
                <a:gd name="T17" fmla="*/ 0 h 390"/>
                <a:gd name="T18" fmla="*/ 72 w 72"/>
                <a:gd name="T19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390">
                  <a:moveTo>
                    <a:pt x="72" y="0"/>
                  </a:moveTo>
                  <a:lnTo>
                    <a:pt x="72" y="180"/>
                  </a:lnTo>
                  <a:lnTo>
                    <a:pt x="18" y="372"/>
                  </a:lnTo>
                  <a:lnTo>
                    <a:pt x="66" y="372"/>
                  </a:lnTo>
                  <a:lnTo>
                    <a:pt x="66" y="390"/>
                  </a:lnTo>
                  <a:lnTo>
                    <a:pt x="12" y="390"/>
                  </a:lnTo>
                  <a:lnTo>
                    <a:pt x="0" y="378"/>
                  </a:lnTo>
                  <a:lnTo>
                    <a:pt x="54" y="180"/>
                  </a:lnTo>
                  <a:lnTo>
                    <a:pt x="54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86" name="Freeform 1210"/>
            <p:cNvSpPr>
              <a:spLocks/>
            </p:cNvSpPr>
            <p:nvPr/>
          </p:nvSpPr>
          <p:spPr bwMode="auto">
            <a:xfrm>
              <a:off x="894" y="1446"/>
              <a:ext cx="90" cy="198"/>
            </a:xfrm>
            <a:custGeom>
              <a:avLst/>
              <a:gdLst>
                <a:gd name="T0" fmla="*/ 18 w 90"/>
                <a:gd name="T1" fmla="*/ 0 h 198"/>
                <a:gd name="T2" fmla="*/ 48 w 90"/>
                <a:gd name="T3" fmla="*/ 102 h 198"/>
                <a:gd name="T4" fmla="*/ 54 w 90"/>
                <a:gd name="T5" fmla="*/ 180 h 198"/>
                <a:gd name="T6" fmla="*/ 90 w 90"/>
                <a:gd name="T7" fmla="*/ 180 h 198"/>
                <a:gd name="T8" fmla="*/ 90 w 90"/>
                <a:gd name="T9" fmla="*/ 198 h 198"/>
                <a:gd name="T10" fmla="*/ 48 w 90"/>
                <a:gd name="T11" fmla="*/ 198 h 198"/>
                <a:gd name="T12" fmla="*/ 36 w 90"/>
                <a:gd name="T13" fmla="*/ 186 h 198"/>
                <a:gd name="T14" fmla="*/ 30 w 90"/>
                <a:gd name="T15" fmla="*/ 102 h 198"/>
                <a:gd name="T16" fmla="*/ 0 w 90"/>
                <a:gd name="T17" fmla="*/ 0 h 198"/>
                <a:gd name="T18" fmla="*/ 18 w 90"/>
                <a:gd name="T1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198">
                  <a:moveTo>
                    <a:pt x="18" y="0"/>
                  </a:moveTo>
                  <a:lnTo>
                    <a:pt x="48" y="102"/>
                  </a:lnTo>
                  <a:lnTo>
                    <a:pt x="54" y="180"/>
                  </a:lnTo>
                  <a:lnTo>
                    <a:pt x="90" y="180"/>
                  </a:lnTo>
                  <a:lnTo>
                    <a:pt x="90" y="198"/>
                  </a:lnTo>
                  <a:lnTo>
                    <a:pt x="48" y="198"/>
                  </a:lnTo>
                  <a:lnTo>
                    <a:pt x="36" y="186"/>
                  </a:lnTo>
                  <a:lnTo>
                    <a:pt x="30" y="102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87" name="Rectangle 1211"/>
            <p:cNvSpPr>
              <a:spLocks noChangeArrowheads="1"/>
            </p:cNvSpPr>
            <p:nvPr/>
          </p:nvSpPr>
          <p:spPr bwMode="auto">
            <a:xfrm>
              <a:off x="804" y="1476"/>
              <a:ext cx="180" cy="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88" name="Freeform 1212"/>
            <p:cNvSpPr>
              <a:spLocks/>
            </p:cNvSpPr>
            <p:nvPr/>
          </p:nvSpPr>
          <p:spPr bwMode="auto">
            <a:xfrm>
              <a:off x="792" y="1464"/>
              <a:ext cx="198" cy="138"/>
            </a:xfrm>
            <a:custGeom>
              <a:avLst/>
              <a:gdLst>
                <a:gd name="T0" fmla="*/ 12 w 198"/>
                <a:gd name="T1" fmla="*/ 120 h 138"/>
                <a:gd name="T2" fmla="*/ 180 w 198"/>
                <a:gd name="T3" fmla="*/ 120 h 138"/>
                <a:gd name="T4" fmla="*/ 180 w 198"/>
                <a:gd name="T5" fmla="*/ 18 h 138"/>
                <a:gd name="T6" fmla="*/ 12 w 198"/>
                <a:gd name="T7" fmla="*/ 18 h 138"/>
                <a:gd name="T8" fmla="*/ 12 w 198"/>
                <a:gd name="T9" fmla="*/ 0 h 138"/>
                <a:gd name="T10" fmla="*/ 186 w 198"/>
                <a:gd name="T11" fmla="*/ 0 h 138"/>
                <a:gd name="T12" fmla="*/ 198 w 198"/>
                <a:gd name="T13" fmla="*/ 12 h 138"/>
                <a:gd name="T14" fmla="*/ 198 w 198"/>
                <a:gd name="T15" fmla="*/ 126 h 138"/>
                <a:gd name="T16" fmla="*/ 186 w 198"/>
                <a:gd name="T17" fmla="*/ 138 h 138"/>
                <a:gd name="T18" fmla="*/ 12 w 198"/>
                <a:gd name="T19" fmla="*/ 138 h 138"/>
                <a:gd name="T20" fmla="*/ 0 w 198"/>
                <a:gd name="T21" fmla="*/ 126 h 138"/>
                <a:gd name="T22" fmla="*/ 12 w 198"/>
                <a:gd name="T23" fmla="*/ 12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138">
                  <a:moveTo>
                    <a:pt x="12" y="120"/>
                  </a:moveTo>
                  <a:lnTo>
                    <a:pt x="180" y="120"/>
                  </a:lnTo>
                  <a:lnTo>
                    <a:pt x="180" y="18"/>
                  </a:lnTo>
                  <a:lnTo>
                    <a:pt x="12" y="18"/>
                  </a:lnTo>
                  <a:lnTo>
                    <a:pt x="12" y="0"/>
                  </a:lnTo>
                  <a:lnTo>
                    <a:pt x="186" y="0"/>
                  </a:lnTo>
                  <a:lnTo>
                    <a:pt x="198" y="12"/>
                  </a:lnTo>
                  <a:lnTo>
                    <a:pt x="198" y="126"/>
                  </a:lnTo>
                  <a:lnTo>
                    <a:pt x="186" y="138"/>
                  </a:lnTo>
                  <a:lnTo>
                    <a:pt x="12" y="138"/>
                  </a:lnTo>
                  <a:lnTo>
                    <a:pt x="0" y="126"/>
                  </a:lnTo>
                  <a:lnTo>
                    <a:pt x="12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89" name="Freeform 1213"/>
            <p:cNvSpPr>
              <a:spLocks/>
            </p:cNvSpPr>
            <p:nvPr/>
          </p:nvSpPr>
          <p:spPr bwMode="auto">
            <a:xfrm>
              <a:off x="792" y="1464"/>
              <a:ext cx="18" cy="126"/>
            </a:xfrm>
            <a:custGeom>
              <a:avLst/>
              <a:gdLst>
                <a:gd name="T0" fmla="*/ 18 w 18"/>
                <a:gd name="T1" fmla="*/ 12 h 126"/>
                <a:gd name="T2" fmla="*/ 18 w 18"/>
                <a:gd name="T3" fmla="*/ 126 h 126"/>
                <a:gd name="T4" fmla="*/ 0 w 18"/>
                <a:gd name="T5" fmla="*/ 126 h 126"/>
                <a:gd name="T6" fmla="*/ 0 w 18"/>
                <a:gd name="T7" fmla="*/ 12 h 126"/>
                <a:gd name="T8" fmla="*/ 12 w 18"/>
                <a:gd name="T9" fmla="*/ 0 h 126"/>
                <a:gd name="T10" fmla="*/ 18 w 18"/>
                <a:gd name="T11" fmla="*/ 1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6">
                  <a:moveTo>
                    <a:pt x="18" y="12"/>
                  </a:moveTo>
                  <a:lnTo>
                    <a:pt x="18" y="126"/>
                  </a:lnTo>
                  <a:lnTo>
                    <a:pt x="0" y="126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90" name="Freeform 1214"/>
            <p:cNvSpPr>
              <a:spLocks/>
            </p:cNvSpPr>
            <p:nvPr/>
          </p:nvSpPr>
          <p:spPr bwMode="auto">
            <a:xfrm>
              <a:off x="840" y="1302"/>
              <a:ext cx="66" cy="180"/>
            </a:xfrm>
            <a:custGeom>
              <a:avLst/>
              <a:gdLst>
                <a:gd name="T0" fmla="*/ 66 w 66"/>
                <a:gd name="T1" fmla="*/ 18 h 180"/>
                <a:gd name="T2" fmla="*/ 24 w 66"/>
                <a:gd name="T3" fmla="*/ 24 h 180"/>
                <a:gd name="T4" fmla="*/ 18 w 66"/>
                <a:gd name="T5" fmla="*/ 114 h 180"/>
                <a:gd name="T6" fmla="*/ 48 w 66"/>
                <a:gd name="T7" fmla="*/ 180 h 180"/>
                <a:gd name="T8" fmla="*/ 30 w 66"/>
                <a:gd name="T9" fmla="*/ 180 h 180"/>
                <a:gd name="T10" fmla="*/ 0 w 66"/>
                <a:gd name="T11" fmla="*/ 114 h 180"/>
                <a:gd name="T12" fmla="*/ 6 w 66"/>
                <a:gd name="T13" fmla="*/ 18 h 180"/>
                <a:gd name="T14" fmla="*/ 18 w 66"/>
                <a:gd name="T15" fmla="*/ 6 h 180"/>
                <a:gd name="T16" fmla="*/ 66 w 66"/>
                <a:gd name="T17" fmla="*/ 0 h 180"/>
                <a:gd name="T18" fmla="*/ 66 w 66"/>
                <a:gd name="T19" fmla="*/ 1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180">
                  <a:moveTo>
                    <a:pt x="66" y="18"/>
                  </a:moveTo>
                  <a:lnTo>
                    <a:pt x="24" y="24"/>
                  </a:lnTo>
                  <a:lnTo>
                    <a:pt x="18" y="114"/>
                  </a:lnTo>
                  <a:lnTo>
                    <a:pt x="48" y="180"/>
                  </a:lnTo>
                  <a:lnTo>
                    <a:pt x="30" y="180"/>
                  </a:lnTo>
                  <a:lnTo>
                    <a:pt x="0" y="114"/>
                  </a:lnTo>
                  <a:lnTo>
                    <a:pt x="6" y="18"/>
                  </a:lnTo>
                  <a:lnTo>
                    <a:pt x="18" y="6"/>
                  </a:lnTo>
                  <a:lnTo>
                    <a:pt x="66" y="0"/>
                  </a:lnTo>
                  <a:lnTo>
                    <a:pt x="66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91" name="Freeform 1215"/>
            <p:cNvSpPr>
              <a:spLocks/>
            </p:cNvSpPr>
            <p:nvPr/>
          </p:nvSpPr>
          <p:spPr bwMode="auto">
            <a:xfrm>
              <a:off x="894" y="1308"/>
              <a:ext cx="150" cy="162"/>
            </a:xfrm>
            <a:custGeom>
              <a:avLst/>
              <a:gdLst>
                <a:gd name="T0" fmla="*/ 18 w 150"/>
                <a:gd name="T1" fmla="*/ 0 h 162"/>
                <a:gd name="T2" fmla="*/ 84 w 150"/>
                <a:gd name="T3" fmla="*/ 102 h 162"/>
                <a:gd name="T4" fmla="*/ 150 w 150"/>
                <a:gd name="T5" fmla="*/ 144 h 162"/>
                <a:gd name="T6" fmla="*/ 138 w 150"/>
                <a:gd name="T7" fmla="*/ 162 h 162"/>
                <a:gd name="T8" fmla="*/ 72 w 150"/>
                <a:gd name="T9" fmla="*/ 120 h 162"/>
                <a:gd name="T10" fmla="*/ 66 w 150"/>
                <a:gd name="T11" fmla="*/ 114 h 162"/>
                <a:gd name="T12" fmla="*/ 0 w 150"/>
                <a:gd name="T13" fmla="*/ 12 h 162"/>
                <a:gd name="T14" fmla="*/ 18 w 150"/>
                <a:gd name="T1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" h="162">
                  <a:moveTo>
                    <a:pt x="18" y="0"/>
                  </a:moveTo>
                  <a:lnTo>
                    <a:pt x="84" y="102"/>
                  </a:lnTo>
                  <a:lnTo>
                    <a:pt x="150" y="144"/>
                  </a:lnTo>
                  <a:lnTo>
                    <a:pt x="138" y="162"/>
                  </a:lnTo>
                  <a:lnTo>
                    <a:pt x="72" y="120"/>
                  </a:lnTo>
                  <a:lnTo>
                    <a:pt x="66" y="114"/>
                  </a:lnTo>
                  <a:lnTo>
                    <a:pt x="0" y="1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92" name="Freeform 1216"/>
            <p:cNvSpPr>
              <a:spLocks/>
            </p:cNvSpPr>
            <p:nvPr/>
          </p:nvSpPr>
          <p:spPr bwMode="auto">
            <a:xfrm>
              <a:off x="870" y="1182"/>
              <a:ext cx="90" cy="102"/>
            </a:xfrm>
            <a:custGeom>
              <a:avLst/>
              <a:gdLst>
                <a:gd name="T0" fmla="*/ 0 w 90"/>
                <a:gd name="T1" fmla="*/ 48 h 102"/>
                <a:gd name="T2" fmla="*/ 6 w 90"/>
                <a:gd name="T3" fmla="*/ 30 h 102"/>
                <a:gd name="T4" fmla="*/ 12 w 90"/>
                <a:gd name="T5" fmla="*/ 18 h 102"/>
                <a:gd name="T6" fmla="*/ 24 w 90"/>
                <a:gd name="T7" fmla="*/ 6 h 102"/>
                <a:gd name="T8" fmla="*/ 42 w 90"/>
                <a:gd name="T9" fmla="*/ 0 h 102"/>
                <a:gd name="T10" fmla="*/ 60 w 90"/>
                <a:gd name="T11" fmla="*/ 6 h 102"/>
                <a:gd name="T12" fmla="*/ 78 w 90"/>
                <a:gd name="T13" fmla="*/ 18 h 102"/>
                <a:gd name="T14" fmla="*/ 84 w 90"/>
                <a:gd name="T15" fmla="*/ 30 h 102"/>
                <a:gd name="T16" fmla="*/ 90 w 90"/>
                <a:gd name="T17" fmla="*/ 48 h 102"/>
                <a:gd name="T18" fmla="*/ 84 w 90"/>
                <a:gd name="T19" fmla="*/ 72 h 102"/>
                <a:gd name="T20" fmla="*/ 78 w 90"/>
                <a:gd name="T21" fmla="*/ 84 h 102"/>
                <a:gd name="T22" fmla="*/ 60 w 90"/>
                <a:gd name="T23" fmla="*/ 96 h 102"/>
                <a:gd name="T24" fmla="*/ 42 w 90"/>
                <a:gd name="T25" fmla="*/ 102 h 102"/>
                <a:gd name="T26" fmla="*/ 24 w 90"/>
                <a:gd name="T27" fmla="*/ 96 h 102"/>
                <a:gd name="T28" fmla="*/ 12 w 90"/>
                <a:gd name="T29" fmla="*/ 84 h 102"/>
                <a:gd name="T30" fmla="*/ 6 w 90"/>
                <a:gd name="T31" fmla="*/ 72 h 102"/>
                <a:gd name="T32" fmla="*/ 0 w 90"/>
                <a:gd name="T33" fmla="*/ 4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102">
                  <a:moveTo>
                    <a:pt x="0" y="48"/>
                  </a:moveTo>
                  <a:lnTo>
                    <a:pt x="6" y="30"/>
                  </a:lnTo>
                  <a:lnTo>
                    <a:pt x="12" y="18"/>
                  </a:lnTo>
                  <a:lnTo>
                    <a:pt x="24" y="6"/>
                  </a:lnTo>
                  <a:lnTo>
                    <a:pt x="42" y="0"/>
                  </a:lnTo>
                  <a:lnTo>
                    <a:pt x="60" y="6"/>
                  </a:lnTo>
                  <a:lnTo>
                    <a:pt x="78" y="18"/>
                  </a:lnTo>
                  <a:lnTo>
                    <a:pt x="84" y="30"/>
                  </a:lnTo>
                  <a:lnTo>
                    <a:pt x="90" y="48"/>
                  </a:lnTo>
                  <a:lnTo>
                    <a:pt x="84" y="72"/>
                  </a:lnTo>
                  <a:lnTo>
                    <a:pt x="78" y="84"/>
                  </a:lnTo>
                  <a:lnTo>
                    <a:pt x="60" y="96"/>
                  </a:lnTo>
                  <a:lnTo>
                    <a:pt x="42" y="102"/>
                  </a:lnTo>
                  <a:lnTo>
                    <a:pt x="24" y="96"/>
                  </a:lnTo>
                  <a:lnTo>
                    <a:pt x="12" y="84"/>
                  </a:lnTo>
                  <a:lnTo>
                    <a:pt x="6" y="72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FF9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93" name="Freeform 1217"/>
            <p:cNvSpPr>
              <a:spLocks/>
            </p:cNvSpPr>
            <p:nvPr/>
          </p:nvSpPr>
          <p:spPr bwMode="auto">
            <a:xfrm>
              <a:off x="864" y="1176"/>
              <a:ext cx="102" cy="114"/>
            </a:xfrm>
            <a:custGeom>
              <a:avLst/>
              <a:gdLst>
                <a:gd name="T0" fmla="*/ 6 w 102"/>
                <a:gd name="T1" fmla="*/ 36 h 114"/>
                <a:gd name="T2" fmla="*/ 12 w 102"/>
                <a:gd name="T3" fmla="*/ 24 h 114"/>
                <a:gd name="T4" fmla="*/ 12 w 102"/>
                <a:gd name="T5" fmla="*/ 18 h 114"/>
                <a:gd name="T6" fmla="*/ 24 w 102"/>
                <a:gd name="T7" fmla="*/ 6 h 114"/>
                <a:gd name="T8" fmla="*/ 30 w 102"/>
                <a:gd name="T9" fmla="*/ 6 h 114"/>
                <a:gd name="T10" fmla="*/ 48 w 102"/>
                <a:gd name="T11" fmla="*/ 0 h 114"/>
                <a:gd name="T12" fmla="*/ 66 w 102"/>
                <a:gd name="T13" fmla="*/ 6 h 114"/>
                <a:gd name="T14" fmla="*/ 72 w 102"/>
                <a:gd name="T15" fmla="*/ 6 h 114"/>
                <a:gd name="T16" fmla="*/ 90 w 102"/>
                <a:gd name="T17" fmla="*/ 18 h 114"/>
                <a:gd name="T18" fmla="*/ 90 w 102"/>
                <a:gd name="T19" fmla="*/ 24 h 114"/>
                <a:gd name="T20" fmla="*/ 96 w 102"/>
                <a:gd name="T21" fmla="*/ 36 h 114"/>
                <a:gd name="T22" fmla="*/ 102 w 102"/>
                <a:gd name="T23" fmla="*/ 54 h 114"/>
                <a:gd name="T24" fmla="*/ 96 w 102"/>
                <a:gd name="T25" fmla="*/ 78 h 114"/>
                <a:gd name="T26" fmla="*/ 90 w 102"/>
                <a:gd name="T27" fmla="*/ 90 h 114"/>
                <a:gd name="T28" fmla="*/ 90 w 102"/>
                <a:gd name="T29" fmla="*/ 96 h 114"/>
                <a:gd name="T30" fmla="*/ 72 w 102"/>
                <a:gd name="T31" fmla="*/ 108 h 114"/>
                <a:gd name="T32" fmla="*/ 66 w 102"/>
                <a:gd name="T33" fmla="*/ 108 h 114"/>
                <a:gd name="T34" fmla="*/ 48 w 102"/>
                <a:gd name="T35" fmla="*/ 114 h 114"/>
                <a:gd name="T36" fmla="*/ 30 w 102"/>
                <a:gd name="T37" fmla="*/ 108 h 114"/>
                <a:gd name="T38" fmla="*/ 24 w 102"/>
                <a:gd name="T39" fmla="*/ 108 h 114"/>
                <a:gd name="T40" fmla="*/ 12 w 102"/>
                <a:gd name="T41" fmla="*/ 96 h 114"/>
                <a:gd name="T42" fmla="*/ 12 w 102"/>
                <a:gd name="T43" fmla="*/ 90 h 114"/>
                <a:gd name="T44" fmla="*/ 6 w 102"/>
                <a:gd name="T45" fmla="*/ 78 h 114"/>
                <a:gd name="T46" fmla="*/ 0 w 102"/>
                <a:gd name="T47" fmla="*/ 54 h 114"/>
                <a:gd name="T48" fmla="*/ 18 w 102"/>
                <a:gd name="T49" fmla="*/ 54 h 114"/>
                <a:gd name="T50" fmla="*/ 24 w 102"/>
                <a:gd name="T51" fmla="*/ 78 h 114"/>
                <a:gd name="T52" fmla="*/ 30 w 102"/>
                <a:gd name="T53" fmla="*/ 90 h 114"/>
                <a:gd name="T54" fmla="*/ 30 w 102"/>
                <a:gd name="T55" fmla="*/ 90 h 114"/>
                <a:gd name="T56" fmla="*/ 48 w 102"/>
                <a:gd name="T57" fmla="*/ 96 h 114"/>
                <a:gd name="T58" fmla="*/ 72 w 102"/>
                <a:gd name="T59" fmla="*/ 90 h 114"/>
                <a:gd name="T60" fmla="*/ 72 w 102"/>
                <a:gd name="T61" fmla="*/ 90 h 114"/>
                <a:gd name="T62" fmla="*/ 78 w 102"/>
                <a:gd name="T63" fmla="*/ 78 h 114"/>
                <a:gd name="T64" fmla="*/ 84 w 102"/>
                <a:gd name="T65" fmla="*/ 54 h 114"/>
                <a:gd name="T66" fmla="*/ 78 w 102"/>
                <a:gd name="T67" fmla="*/ 36 h 114"/>
                <a:gd name="T68" fmla="*/ 72 w 102"/>
                <a:gd name="T69" fmla="*/ 24 h 114"/>
                <a:gd name="T70" fmla="*/ 72 w 102"/>
                <a:gd name="T71" fmla="*/ 24 h 114"/>
                <a:gd name="T72" fmla="*/ 48 w 102"/>
                <a:gd name="T73" fmla="*/ 18 h 114"/>
                <a:gd name="T74" fmla="*/ 30 w 102"/>
                <a:gd name="T75" fmla="*/ 24 h 114"/>
                <a:gd name="T76" fmla="*/ 30 w 102"/>
                <a:gd name="T77" fmla="*/ 24 h 114"/>
                <a:gd name="T78" fmla="*/ 24 w 102"/>
                <a:gd name="T79" fmla="*/ 36 h 114"/>
                <a:gd name="T80" fmla="*/ 6 w 102"/>
                <a:gd name="T81" fmla="*/ 3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" h="114">
                  <a:moveTo>
                    <a:pt x="6" y="36"/>
                  </a:moveTo>
                  <a:lnTo>
                    <a:pt x="12" y="24"/>
                  </a:lnTo>
                  <a:lnTo>
                    <a:pt x="12" y="18"/>
                  </a:lnTo>
                  <a:lnTo>
                    <a:pt x="24" y="6"/>
                  </a:lnTo>
                  <a:lnTo>
                    <a:pt x="30" y="6"/>
                  </a:lnTo>
                  <a:lnTo>
                    <a:pt x="48" y="0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90" y="18"/>
                  </a:lnTo>
                  <a:lnTo>
                    <a:pt x="90" y="24"/>
                  </a:lnTo>
                  <a:lnTo>
                    <a:pt x="96" y="36"/>
                  </a:lnTo>
                  <a:lnTo>
                    <a:pt x="102" y="54"/>
                  </a:lnTo>
                  <a:lnTo>
                    <a:pt x="96" y="78"/>
                  </a:lnTo>
                  <a:lnTo>
                    <a:pt x="90" y="90"/>
                  </a:lnTo>
                  <a:lnTo>
                    <a:pt x="90" y="96"/>
                  </a:lnTo>
                  <a:lnTo>
                    <a:pt x="72" y="108"/>
                  </a:lnTo>
                  <a:lnTo>
                    <a:pt x="66" y="108"/>
                  </a:lnTo>
                  <a:lnTo>
                    <a:pt x="48" y="114"/>
                  </a:lnTo>
                  <a:lnTo>
                    <a:pt x="30" y="108"/>
                  </a:lnTo>
                  <a:lnTo>
                    <a:pt x="24" y="108"/>
                  </a:lnTo>
                  <a:lnTo>
                    <a:pt x="12" y="96"/>
                  </a:lnTo>
                  <a:lnTo>
                    <a:pt x="12" y="90"/>
                  </a:lnTo>
                  <a:lnTo>
                    <a:pt x="6" y="78"/>
                  </a:lnTo>
                  <a:lnTo>
                    <a:pt x="0" y="54"/>
                  </a:lnTo>
                  <a:lnTo>
                    <a:pt x="18" y="54"/>
                  </a:lnTo>
                  <a:lnTo>
                    <a:pt x="24" y="78"/>
                  </a:lnTo>
                  <a:lnTo>
                    <a:pt x="30" y="90"/>
                  </a:lnTo>
                  <a:lnTo>
                    <a:pt x="30" y="90"/>
                  </a:lnTo>
                  <a:lnTo>
                    <a:pt x="48" y="96"/>
                  </a:lnTo>
                  <a:lnTo>
                    <a:pt x="72" y="90"/>
                  </a:lnTo>
                  <a:lnTo>
                    <a:pt x="72" y="90"/>
                  </a:lnTo>
                  <a:lnTo>
                    <a:pt x="78" y="78"/>
                  </a:lnTo>
                  <a:lnTo>
                    <a:pt x="84" y="54"/>
                  </a:lnTo>
                  <a:lnTo>
                    <a:pt x="78" y="36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48" y="18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4" y="36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94" name="Freeform 1218"/>
            <p:cNvSpPr>
              <a:spLocks/>
            </p:cNvSpPr>
            <p:nvPr/>
          </p:nvSpPr>
          <p:spPr bwMode="auto">
            <a:xfrm>
              <a:off x="864" y="1212"/>
              <a:ext cx="24" cy="18"/>
            </a:xfrm>
            <a:custGeom>
              <a:avLst/>
              <a:gdLst>
                <a:gd name="T0" fmla="*/ 0 w 24"/>
                <a:gd name="T1" fmla="*/ 18 h 18"/>
                <a:gd name="T2" fmla="*/ 6 w 24"/>
                <a:gd name="T3" fmla="*/ 0 h 18"/>
                <a:gd name="T4" fmla="*/ 24 w 24"/>
                <a:gd name="T5" fmla="*/ 0 h 18"/>
                <a:gd name="T6" fmla="*/ 18 w 24"/>
                <a:gd name="T7" fmla="*/ 18 h 18"/>
                <a:gd name="T8" fmla="*/ 0 w 24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0" y="18"/>
                  </a:moveTo>
                  <a:lnTo>
                    <a:pt x="6" y="0"/>
                  </a:lnTo>
                  <a:lnTo>
                    <a:pt x="24" y="0"/>
                  </a:lnTo>
                  <a:lnTo>
                    <a:pt x="18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04995" name="Freeform 1219"/>
            <p:cNvSpPr>
              <a:spLocks/>
            </p:cNvSpPr>
            <p:nvPr/>
          </p:nvSpPr>
          <p:spPr bwMode="auto">
            <a:xfrm>
              <a:off x="864" y="1314"/>
              <a:ext cx="72" cy="156"/>
            </a:xfrm>
            <a:custGeom>
              <a:avLst/>
              <a:gdLst>
                <a:gd name="T0" fmla="*/ 6 w 72"/>
                <a:gd name="T1" fmla="*/ 0 h 156"/>
                <a:gd name="T2" fmla="*/ 0 w 72"/>
                <a:gd name="T3" fmla="*/ 156 h 156"/>
                <a:gd name="T4" fmla="*/ 72 w 72"/>
                <a:gd name="T5" fmla="*/ 156 h 156"/>
                <a:gd name="T6" fmla="*/ 72 w 72"/>
                <a:gd name="T7" fmla="*/ 30 h 156"/>
                <a:gd name="T8" fmla="*/ 48 w 72"/>
                <a:gd name="T9" fmla="*/ 6 h 156"/>
                <a:gd name="T10" fmla="*/ 6 w 72"/>
                <a:gd name="T1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156">
                  <a:moveTo>
                    <a:pt x="6" y="0"/>
                  </a:moveTo>
                  <a:lnTo>
                    <a:pt x="0" y="156"/>
                  </a:lnTo>
                  <a:lnTo>
                    <a:pt x="72" y="156"/>
                  </a:lnTo>
                  <a:lnTo>
                    <a:pt x="72" y="30"/>
                  </a:lnTo>
                  <a:lnTo>
                    <a:pt x="48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</p:grpSp>
      <p:sp>
        <p:nvSpPr>
          <p:cNvPr id="204996" name="Line 1220"/>
          <p:cNvSpPr>
            <a:spLocks noChangeShapeType="1"/>
          </p:cNvSpPr>
          <p:nvPr/>
        </p:nvSpPr>
        <p:spPr bwMode="auto">
          <a:xfrm>
            <a:off x="4276725" y="3752850"/>
            <a:ext cx="27209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04997" name="Line 1221"/>
          <p:cNvSpPr>
            <a:spLocks noChangeShapeType="1"/>
          </p:cNvSpPr>
          <p:nvPr/>
        </p:nvSpPr>
        <p:spPr bwMode="auto">
          <a:xfrm>
            <a:off x="4251325" y="4038600"/>
            <a:ext cx="27209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04998" name="Line 1222"/>
          <p:cNvSpPr>
            <a:spLocks noChangeShapeType="1"/>
          </p:cNvSpPr>
          <p:nvPr/>
        </p:nvSpPr>
        <p:spPr bwMode="auto">
          <a:xfrm>
            <a:off x="4251325" y="4324350"/>
            <a:ext cx="27209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04999" name="Line 1223"/>
          <p:cNvSpPr>
            <a:spLocks noChangeShapeType="1"/>
          </p:cNvSpPr>
          <p:nvPr/>
        </p:nvSpPr>
        <p:spPr bwMode="auto">
          <a:xfrm>
            <a:off x="4251325" y="4610100"/>
            <a:ext cx="27209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05000" name="Line 1224"/>
          <p:cNvSpPr>
            <a:spLocks noChangeShapeType="1"/>
          </p:cNvSpPr>
          <p:nvPr/>
        </p:nvSpPr>
        <p:spPr bwMode="auto">
          <a:xfrm>
            <a:off x="4251325" y="4895850"/>
            <a:ext cx="27209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05001" name="Line 1225"/>
          <p:cNvSpPr>
            <a:spLocks noChangeShapeType="1"/>
          </p:cNvSpPr>
          <p:nvPr/>
        </p:nvSpPr>
        <p:spPr bwMode="auto">
          <a:xfrm>
            <a:off x="4251325" y="5181600"/>
            <a:ext cx="27209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05002" name="Line 1226"/>
          <p:cNvSpPr>
            <a:spLocks noChangeShapeType="1"/>
          </p:cNvSpPr>
          <p:nvPr/>
        </p:nvSpPr>
        <p:spPr bwMode="auto">
          <a:xfrm>
            <a:off x="5143500" y="3752850"/>
            <a:ext cx="0" cy="1762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05003" name="Line 1227"/>
          <p:cNvSpPr>
            <a:spLocks noChangeShapeType="1"/>
          </p:cNvSpPr>
          <p:nvPr/>
        </p:nvSpPr>
        <p:spPr bwMode="auto">
          <a:xfrm>
            <a:off x="5924550" y="3752850"/>
            <a:ext cx="0" cy="1762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83391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>
                <a:latin typeface="Arial" charset="0"/>
              </a:rPr>
              <a:t>Fig 2.3A  Hotel system prototype – made in 4+2 hours</a:t>
            </a:r>
          </a:p>
        </p:txBody>
      </p:sp>
      <p:sp>
        <p:nvSpPr>
          <p:cNvPr id="205827" name="Text Box 3"/>
          <p:cNvSpPr txBox="1">
            <a:spLocks noChangeArrowheads="1"/>
          </p:cNvSpPr>
          <p:nvPr/>
        </p:nvSpPr>
        <p:spPr bwMode="auto">
          <a:xfrm>
            <a:off x="3303588" y="4579938"/>
            <a:ext cx="4529137" cy="201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190500" algn="l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381000" indent="285750" algn="l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lvl="2">
              <a:buFont typeface="Symbol" pitchFamily="18" charset="2"/>
              <a:buChar char="·"/>
            </a:pPr>
            <a:endParaRPr lang="en-US" altLang="da-DK" sz="1800">
              <a:latin typeface="Arial" charset="0"/>
            </a:endParaRPr>
          </a:p>
          <a:p>
            <a:pPr lvl="2">
              <a:buFont typeface="Symbol" pitchFamily="18" charset="2"/>
              <a:buChar char="·"/>
            </a:pPr>
            <a:endParaRPr lang="en-US" altLang="da-DK" sz="1800">
              <a:latin typeface="Arial" charset="0"/>
            </a:endParaRPr>
          </a:p>
          <a:p>
            <a:pPr lvl="2">
              <a:buFont typeface="Symbol" pitchFamily="18" charset="2"/>
              <a:buChar char="·"/>
            </a:pPr>
            <a:endParaRPr lang="en-US" altLang="da-DK" sz="1800">
              <a:latin typeface="Arial" charset="0"/>
            </a:endParaRPr>
          </a:p>
          <a:p>
            <a:pPr lvl="2">
              <a:buFont typeface="Symbol" pitchFamily="18" charset="2"/>
              <a:buChar char="·"/>
            </a:pPr>
            <a:endParaRPr lang="en-US" altLang="da-DK" sz="1800">
              <a:latin typeface="Arial" charset="0"/>
            </a:endParaRPr>
          </a:p>
          <a:p>
            <a:pPr lvl="2">
              <a:buFont typeface="Symbol" pitchFamily="18" charset="2"/>
              <a:buChar char="·"/>
            </a:pPr>
            <a:endParaRPr lang="en-US" altLang="da-DK" sz="1800">
              <a:latin typeface="Arial" charset="0"/>
            </a:endParaRPr>
          </a:p>
          <a:p>
            <a:pPr lvl="2">
              <a:buFont typeface="Symbol" pitchFamily="18" charset="2"/>
              <a:buChar char="·"/>
            </a:pPr>
            <a:endParaRPr lang="en-US" altLang="da-DK" sz="1800">
              <a:latin typeface="Arial" charset="0"/>
            </a:endParaRPr>
          </a:p>
          <a:p>
            <a:pPr lvl="2">
              <a:buFont typeface="Symbol" pitchFamily="18" charset="2"/>
              <a:buChar char="·"/>
            </a:pPr>
            <a:endParaRPr lang="en-US" altLang="da-DK" sz="1800">
              <a:latin typeface="Arial" charset="0"/>
            </a:endParaRPr>
          </a:p>
        </p:txBody>
      </p:sp>
      <p:pic>
        <p:nvPicPr>
          <p:cNvPr id="205828" name="Picture 4" descr="HandFindGues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6" b="32256"/>
          <a:stretch>
            <a:fillRect/>
          </a:stretch>
        </p:blipFill>
        <p:spPr bwMode="auto">
          <a:xfrm>
            <a:off x="457200" y="542925"/>
            <a:ext cx="4538663" cy="376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29" name="Picture 5" descr="auto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3" t="6328" r="11285" b="9741"/>
          <a:stretch>
            <a:fillRect/>
          </a:stretch>
        </p:blipFill>
        <p:spPr bwMode="auto">
          <a:xfrm>
            <a:off x="2095500" y="4857750"/>
            <a:ext cx="14478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30" name="Picture 6" descr="auto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7" t="5563" r="13925" b="11125"/>
          <a:stretch>
            <a:fillRect/>
          </a:stretch>
        </p:blipFill>
        <p:spPr bwMode="auto">
          <a:xfrm>
            <a:off x="541338" y="4381500"/>
            <a:ext cx="1371600" cy="206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31" name="Picture 7" descr="HandSta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14" t="69379" r="-957" b="5275"/>
          <a:stretch>
            <a:fillRect/>
          </a:stretch>
        </p:blipFill>
        <p:spPr bwMode="auto">
          <a:xfrm>
            <a:off x="3662363" y="4784725"/>
            <a:ext cx="2543175" cy="165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32" name="Picture 8" descr="HandSta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" r="24744" b="35472"/>
          <a:stretch>
            <a:fillRect/>
          </a:stretch>
        </p:blipFill>
        <p:spPr bwMode="auto">
          <a:xfrm>
            <a:off x="5181600" y="523875"/>
            <a:ext cx="3962400" cy="481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Text Box 2"/>
          <p:cNvSpPr txBox="1">
            <a:spLocks noChangeArrowheads="1"/>
          </p:cNvSpPr>
          <p:nvPr/>
        </p:nvSpPr>
        <p:spPr bwMode="auto">
          <a:xfrm>
            <a:off x="3303588" y="4579938"/>
            <a:ext cx="4529137" cy="201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190500" algn="l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381000" indent="285750" algn="l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lvl="2">
              <a:buFont typeface="Symbol" pitchFamily="18" charset="2"/>
              <a:buChar char="·"/>
            </a:pPr>
            <a:endParaRPr lang="en-US" altLang="da-DK" sz="1800">
              <a:latin typeface="Arial" charset="0"/>
            </a:endParaRPr>
          </a:p>
          <a:p>
            <a:pPr lvl="2">
              <a:buFont typeface="Symbol" pitchFamily="18" charset="2"/>
              <a:buChar char="·"/>
            </a:pPr>
            <a:endParaRPr lang="en-US" altLang="da-DK" sz="1800">
              <a:latin typeface="Arial" charset="0"/>
            </a:endParaRPr>
          </a:p>
          <a:p>
            <a:pPr lvl="2">
              <a:buFont typeface="Symbol" pitchFamily="18" charset="2"/>
              <a:buChar char="·"/>
            </a:pPr>
            <a:endParaRPr lang="en-US" altLang="da-DK" sz="1800">
              <a:latin typeface="Arial" charset="0"/>
            </a:endParaRPr>
          </a:p>
          <a:p>
            <a:pPr lvl="2">
              <a:buFont typeface="Symbol" pitchFamily="18" charset="2"/>
              <a:buChar char="·"/>
            </a:pPr>
            <a:endParaRPr lang="en-US" altLang="da-DK" sz="1800">
              <a:latin typeface="Arial" charset="0"/>
            </a:endParaRPr>
          </a:p>
          <a:p>
            <a:pPr lvl="2">
              <a:buFont typeface="Symbol" pitchFamily="18" charset="2"/>
              <a:buChar char="·"/>
            </a:pPr>
            <a:endParaRPr lang="en-US" altLang="da-DK" sz="1800">
              <a:latin typeface="Arial" charset="0"/>
            </a:endParaRPr>
          </a:p>
          <a:p>
            <a:pPr lvl="2">
              <a:buFont typeface="Symbol" pitchFamily="18" charset="2"/>
              <a:buChar char="·"/>
            </a:pPr>
            <a:endParaRPr lang="en-US" altLang="da-DK" sz="1800">
              <a:latin typeface="Arial" charset="0"/>
            </a:endParaRPr>
          </a:p>
          <a:p>
            <a:pPr lvl="2">
              <a:buFont typeface="Symbol" pitchFamily="18" charset="2"/>
              <a:buChar char="·"/>
            </a:pPr>
            <a:endParaRPr lang="en-US" altLang="da-DK" sz="1800">
              <a:latin typeface="Arial" charset="0"/>
            </a:endParaRPr>
          </a:p>
        </p:txBody>
      </p:sp>
      <p:pic>
        <p:nvPicPr>
          <p:cNvPr id="206851" name="Picture 3" descr="HandNewSta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7" r="2498" b="42644"/>
          <a:stretch>
            <a:fillRect/>
          </a:stretch>
        </p:blipFill>
        <p:spPr bwMode="auto">
          <a:xfrm>
            <a:off x="5153025" y="746125"/>
            <a:ext cx="3990975" cy="255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52" name="Picture 4" descr="HandRoom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0" r="25241" b="40733"/>
          <a:stretch>
            <a:fillRect/>
          </a:stretch>
        </p:blipFill>
        <p:spPr bwMode="auto">
          <a:xfrm>
            <a:off x="628650" y="536575"/>
            <a:ext cx="4048125" cy="322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853" name="Text Box 5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 b="0">
                <a:latin typeface="Arial" charset="0"/>
              </a:rPr>
              <a:t>(Fig 2.3A  Cont.)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4374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>
                <a:latin typeface="Arial" charset="0"/>
              </a:rPr>
              <a:t>Fig 2.3B  Defect list for hotel system mockup</a:t>
            </a:r>
          </a:p>
        </p:txBody>
      </p:sp>
      <p:graphicFrame>
        <p:nvGraphicFramePr>
          <p:cNvPr id="207876" name="Object 4"/>
          <p:cNvGraphicFramePr>
            <a:graphicFrameLocks noChangeAspect="1"/>
          </p:cNvGraphicFramePr>
          <p:nvPr/>
        </p:nvGraphicFramePr>
        <p:xfrm>
          <a:off x="323850" y="676275"/>
          <a:ext cx="8496300" cy="598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78" name="Document" r:id="rId4" imgW="8494560" imgH="5988960" progId="Word.Document.8">
                  <p:embed/>
                </p:oleObj>
              </mc:Choice>
              <mc:Fallback>
                <p:oleObj name="Document" r:id="rId4" imgW="8494560" imgH="5988960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676275"/>
                        <a:ext cx="8496300" cy="5989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770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>
                <a:latin typeface="Arial" charset="0"/>
              </a:rPr>
              <a:t>Fig 2.3C  Hit-rate of Hotel System evaluation</a:t>
            </a:r>
          </a:p>
        </p:txBody>
      </p:sp>
      <p:sp>
        <p:nvSpPr>
          <p:cNvPr id="208899" name="Oval 3" descr="Dark upward diagonal"/>
          <p:cNvSpPr>
            <a:spLocks noChangeArrowheads="1"/>
          </p:cNvSpPr>
          <p:nvPr/>
        </p:nvSpPr>
        <p:spPr bwMode="auto">
          <a:xfrm rot="5400000">
            <a:off x="2562225" y="2435226"/>
            <a:ext cx="1482725" cy="1257300"/>
          </a:xfrm>
          <a:prstGeom prst="ellipse">
            <a:avLst/>
          </a:prstGeom>
          <a:pattFill prst="dkUpDiag">
            <a:fgClr>
              <a:srgbClr val="000000"/>
            </a:fgClr>
            <a:bgClr>
              <a:srgbClr val="FFFFFF"/>
            </a:bgClr>
          </a:patt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8900" name="Oval 4"/>
          <p:cNvSpPr>
            <a:spLocks noChangeArrowheads="1"/>
          </p:cNvSpPr>
          <p:nvPr/>
        </p:nvSpPr>
        <p:spPr bwMode="auto">
          <a:xfrm rot="5400000">
            <a:off x="2562225" y="1630363"/>
            <a:ext cx="1482725" cy="12573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8901" name="Text Box 5"/>
          <p:cNvSpPr txBox="1">
            <a:spLocks noChangeArrowheads="1"/>
          </p:cNvSpPr>
          <p:nvPr/>
        </p:nvSpPr>
        <p:spPr bwMode="auto">
          <a:xfrm>
            <a:off x="827088" y="2924175"/>
            <a:ext cx="1581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da-DK"/>
              <a:t>20 observed </a:t>
            </a:r>
          </a:p>
          <a:p>
            <a:pPr algn="l"/>
            <a:r>
              <a:rPr lang="en-US" altLang="da-DK"/>
              <a:t>problems</a:t>
            </a:r>
          </a:p>
        </p:txBody>
      </p:sp>
      <p:sp>
        <p:nvSpPr>
          <p:cNvPr id="208902" name="Text Box 6"/>
          <p:cNvSpPr txBox="1">
            <a:spLocks noChangeArrowheads="1"/>
          </p:cNvSpPr>
          <p:nvPr/>
        </p:nvSpPr>
        <p:spPr bwMode="auto">
          <a:xfrm>
            <a:off x="827088" y="1792288"/>
            <a:ext cx="1593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da-DK"/>
              <a:t>21 predicted </a:t>
            </a:r>
          </a:p>
          <a:p>
            <a:pPr algn="l"/>
            <a:r>
              <a:rPr lang="en-US" altLang="da-DK"/>
              <a:t>problems</a:t>
            </a:r>
          </a:p>
        </p:txBody>
      </p:sp>
      <p:sp>
        <p:nvSpPr>
          <p:cNvPr id="208903" name="Text Box 7"/>
          <p:cNvSpPr txBox="1">
            <a:spLocks noChangeArrowheads="1"/>
          </p:cNvSpPr>
          <p:nvPr/>
        </p:nvSpPr>
        <p:spPr bwMode="auto">
          <a:xfrm>
            <a:off x="4160838" y="1449388"/>
            <a:ext cx="1987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da-DK"/>
              <a:t>7 false problems</a:t>
            </a:r>
          </a:p>
        </p:txBody>
      </p:sp>
      <p:sp>
        <p:nvSpPr>
          <p:cNvPr id="208904" name="Text Box 8"/>
          <p:cNvSpPr txBox="1">
            <a:spLocks noChangeArrowheads="1"/>
          </p:cNvSpPr>
          <p:nvPr/>
        </p:nvSpPr>
        <p:spPr bwMode="auto">
          <a:xfrm>
            <a:off x="4160838" y="3125788"/>
            <a:ext cx="2381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da-DK"/>
              <a:t>14 missed problems</a:t>
            </a:r>
          </a:p>
        </p:txBody>
      </p:sp>
      <p:sp>
        <p:nvSpPr>
          <p:cNvPr id="208905" name="Line 9"/>
          <p:cNvSpPr>
            <a:spLocks noChangeShapeType="1"/>
          </p:cNvSpPr>
          <p:nvPr/>
        </p:nvSpPr>
        <p:spPr bwMode="auto">
          <a:xfrm>
            <a:off x="2058988" y="2197100"/>
            <a:ext cx="598487" cy="1651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08906" name="Line 10"/>
          <p:cNvSpPr>
            <a:spLocks noChangeShapeType="1"/>
          </p:cNvSpPr>
          <p:nvPr/>
        </p:nvSpPr>
        <p:spPr bwMode="auto">
          <a:xfrm flipV="1">
            <a:off x="2068513" y="3076575"/>
            <a:ext cx="636587" cy="2301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08907" name="Line 11"/>
          <p:cNvSpPr>
            <a:spLocks noChangeShapeType="1"/>
          </p:cNvSpPr>
          <p:nvPr/>
        </p:nvSpPr>
        <p:spPr bwMode="auto">
          <a:xfrm flipH="1">
            <a:off x="3505200" y="1633538"/>
            <a:ext cx="665163" cy="195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08908" name="Line 12"/>
          <p:cNvSpPr>
            <a:spLocks noChangeShapeType="1"/>
          </p:cNvSpPr>
          <p:nvPr/>
        </p:nvSpPr>
        <p:spPr bwMode="auto">
          <a:xfrm flipH="1" flipV="1">
            <a:off x="3600450" y="3268663"/>
            <a:ext cx="598488" cy="333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08909" name="Freeform 13"/>
          <p:cNvSpPr>
            <a:spLocks/>
          </p:cNvSpPr>
          <p:nvPr/>
        </p:nvSpPr>
        <p:spPr bwMode="auto">
          <a:xfrm>
            <a:off x="2676525" y="1857375"/>
            <a:ext cx="1266825" cy="419100"/>
          </a:xfrm>
          <a:custGeom>
            <a:avLst/>
            <a:gdLst>
              <a:gd name="T0" fmla="*/ 0 w 798"/>
              <a:gd name="T1" fmla="*/ 264 h 264"/>
              <a:gd name="T2" fmla="*/ 798 w 798"/>
              <a:gd name="T3" fmla="*/ 252 h 26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98" h="264">
                <a:moveTo>
                  <a:pt x="0" y="264"/>
                </a:moveTo>
                <a:cubicBezTo>
                  <a:pt x="174" y="30"/>
                  <a:pt x="600" y="0"/>
                  <a:pt x="798" y="252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08910" name="Text Box 14"/>
          <p:cNvSpPr txBox="1">
            <a:spLocks noChangeArrowheads="1"/>
          </p:cNvSpPr>
          <p:nvPr/>
        </p:nvSpPr>
        <p:spPr bwMode="auto">
          <a:xfrm>
            <a:off x="4160838" y="2566988"/>
            <a:ext cx="781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da-DK"/>
              <a:t>6 hits</a:t>
            </a:r>
          </a:p>
        </p:txBody>
      </p:sp>
      <p:sp>
        <p:nvSpPr>
          <p:cNvPr id="208911" name="Text Box 15"/>
          <p:cNvSpPr txBox="1">
            <a:spLocks noChangeArrowheads="1"/>
          </p:cNvSpPr>
          <p:nvPr/>
        </p:nvSpPr>
        <p:spPr bwMode="auto">
          <a:xfrm>
            <a:off x="4160838" y="2008188"/>
            <a:ext cx="2927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da-DK"/>
              <a:t>8 likely, but not observed</a:t>
            </a:r>
          </a:p>
        </p:txBody>
      </p:sp>
      <p:sp>
        <p:nvSpPr>
          <p:cNvPr id="208912" name="Line 16"/>
          <p:cNvSpPr>
            <a:spLocks noChangeShapeType="1"/>
          </p:cNvSpPr>
          <p:nvPr/>
        </p:nvSpPr>
        <p:spPr bwMode="auto">
          <a:xfrm flipH="1">
            <a:off x="3543300" y="2214563"/>
            <a:ext cx="655638" cy="333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08913" name="Line 17"/>
          <p:cNvSpPr>
            <a:spLocks noChangeShapeType="1"/>
          </p:cNvSpPr>
          <p:nvPr/>
        </p:nvSpPr>
        <p:spPr bwMode="auto">
          <a:xfrm flipH="1" flipV="1">
            <a:off x="3571875" y="2687638"/>
            <a:ext cx="598488" cy="333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08914" name="Text Box 18"/>
          <p:cNvSpPr txBox="1">
            <a:spLocks noChangeArrowheads="1"/>
          </p:cNvSpPr>
          <p:nvPr/>
        </p:nvSpPr>
        <p:spPr bwMode="auto">
          <a:xfrm>
            <a:off x="4141788" y="1106488"/>
            <a:ext cx="2432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da-DK"/>
              <a:t>Heuristic evaluation: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922" name="Picture 2" descr="HandSta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941" b="33084"/>
          <a:stretch>
            <a:fillRect/>
          </a:stretch>
        </p:blipFill>
        <p:spPr bwMode="auto">
          <a:xfrm>
            <a:off x="1863725" y="504825"/>
            <a:ext cx="2643188" cy="312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9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3008313"/>
            <a:ext cx="2465388" cy="277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924" name="Picture 4" descr="Toolmock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700" y="638175"/>
            <a:ext cx="2655888" cy="299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9925" name="Text Box 5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>
                <a:latin typeface="Arial" charset="0"/>
              </a:rPr>
              <a:t>Fig 2.4  Various prototypes</a:t>
            </a:r>
          </a:p>
        </p:txBody>
      </p:sp>
      <p:pic>
        <p:nvPicPr>
          <p:cNvPr id="2099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3008313"/>
            <a:ext cx="2465388" cy="277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9927" name="Text Box 7"/>
          <p:cNvSpPr txBox="1">
            <a:spLocks noChangeArrowheads="1"/>
          </p:cNvSpPr>
          <p:nvPr/>
        </p:nvSpPr>
        <p:spPr bwMode="auto">
          <a:xfrm>
            <a:off x="590550" y="1219200"/>
            <a:ext cx="1520825" cy="93503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noProof="1"/>
              <a:t>Hand-drawn</a:t>
            </a:r>
          </a:p>
          <a:p>
            <a:pPr algn="l"/>
            <a:r>
              <a:rPr lang="da-DK" altLang="da-DK" noProof="1"/>
              <a:t>mockup:</a:t>
            </a:r>
          </a:p>
          <a:p>
            <a:pPr algn="l"/>
            <a:r>
              <a:rPr lang="da-DK" altLang="da-DK"/>
              <a:t>15-30 min</a:t>
            </a:r>
            <a:endParaRPr lang="da-DK" altLang="da-DK" noProof="1"/>
          </a:p>
        </p:txBody>
      </p:sp>
      <p:sp>
        <p:nvSpPr>
          <p:cNvPr id="209928" name="Text Box 8"/>
          <p:cNvSpPr txBox="1">
            <a:spLocks noChangeArrowheads="1"/>
          </p:cNvSpPr>
          <p:nvPr/>
        </p:nvSpPr>
        <p:spPr bwMode="auto">
          <a:xfrm>
            <a:off x="6980238" y="5211763"/>
            <a:ext cx="1355725" cy="93503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noProof="1"/>
              <a:t>Functional</a:t>
            </a:r>
          </a:p>
          <a:p>
            <a:pPr algn="l"/>
            <a:r>
              <a:rPr lang="da-DK" altLang="da-DK" noProof="1"/>
              <a:t>prototype:</a:t>
            </a:r>
          </a:p>
          <a:p>
            <a:pPr algn="l"/>
            <a:r>
              <a:rPr lang="da-DK" altLang="da-DK"/>
              <a:t>2-8 hours</a:t>
            </a:r>
            <a:endParaRPr lang="da-DK" altLang="da-DK" noProof="1"/>
          </a:p>
        </p:txBody>
      </p:sp>
      <p:sp>
        <p:nvSpPr>
          <p:cNvPr id="209929" name="Text Box 9"/>
          <p:cNvSpPr txBox="1">
            <a:spLocks noChangeArrowheads="1"/>
          </p:cNvSpPr>
          <p:nvPr/>
        </p:nvSpPr>
        <p:spPr bwMode="auto">
          <a:xfrm>
            <a:off x="5064125" y="1143000"/>
            <a:ext cx="1431925" cy="93503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noProof="1"/>
              <a:t>Tool-drawn</a:t>
            </a:r>
          </a:p>
          <a:p>
            <a:pPr algn="l"/>
            <a:r>
              <a:rPr lang="da-DK" altLang="da-DK" noProof="1"/>
              <a:t>mockup:</a:t>
            </a:r>
          </a:p>
          <a:p>
            <a:pPr algn="l"/>
            <a:r>
              <a:rPr lang="da-DK" altLang="da-DK"/>
              <a:t>30-60 min</a:t>
            </a:r>
            <a:endParaRPr lang="da-DK" altLang="da-DK" noProof="1"/>
          </a:p>
        </p:txBody>
      </p:sp>
      <p:pic>
        <p:nvPicPr>
          <p:cNvPr id="209930" name="Picture 10" descr="Screenproto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" t="5873" r="5873" b="11589"/>
          <a:stretch>
            <a:fillRect/>
          </a:stretch>
        </p:blipFill>
        <p:spPr bwMode="auto">
          <a:xfrm>
            <a:off x="866775" y="4592638"/>
            <a:ext cx="2278063" cy="93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9931" name="Text Box 11"/>
          <p:cNvSpPr txBox="1">
            <a:spLocks noChangeArrowheads="1"/>
          </p:cNvSpPr>
          <p:nvPr/>
        </p:nvSpPr>
        <p:spPr bwMode="auto">
          <a:xfrm>
            <a:off x="790575" y="5221288"/>
            <a:ext cx="1330325" cy="93503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noProof="1"/>
              <a:t>Screen</a:t>
            </a:r>
          </a:p>
          <a:p>
            <a:pPr algn="l"/>
            <a:r>
              <a:rPr lang="da-DK" altLang="da-DK" noProof="1"/>
              <a:t>prototype:</a:t>
            </a:r>
          </a:p>
          <a:p>
            <a:pPr algn="l"/>
            <a:r>
              <a:rPr lang="da-DK" altLang="da-DK"/>
              <a:t>1-4 hours</a:t>
            </a:r>
            <a:endParaRPr lang="da-DK" altLang="da-DK" noProof="1"/>
          </a:p>
        </p:txBody>
      </p:sp>
      <p:sp>
        <p:nvSpPr>
          <p:cNvPr id="209938" name="Rectangle 18"/>
          <p:cNvSpPr>
            <a:spLocks noChangeArrowheads="1"/>
          </p:cNvSpPr>
          <p:nvPr/>
        </p:nvSpPr>
        <p:spPr bwMode="auto">
          <a:xfrm>
            <a:off x="3595688" y="3562350"/>
            <a:ext cx="2130425" cy="149383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da-DK"/>
              <a:t>Which is best for:</a:t>
            </a:r>
          </a:p>
          <a:p>
            <a:pPr algn="l"/>
            <a:r>
              <a:rPr lang="en-US" altLang="da-DK" b="0"/>
              <a:t>Finding problems?</a:t>
            </a:r>
          </a:p>
          <a:p>
            <a:pPr algn="l"/>
            <a:r>
              <a:rPr lang="en-US" altLang="da-DK" b="0"/>
              <a:t>Correct problems?</a:t>
            </a:r>
          </a:p>
          <a:p>
            <a:pPr algn="l"/>
            <a:r>
              <a:rPr lang="en-US" altLang="da-DK" b="0"/>
              <a:t>Input to program?</a:t>
            </a:r>
          </a:p>
          <a:p>
            <a:pPr algn="l"/>
            <a:r>
              <a:rPr lang="en-US" altLang="da-DK" b="0"/>
              <a:t>Get more funding?</a:t>
            </a:r>
          </a:p>
        </p:txBody>
      </p:sp>
      <p:sp>
        <p:nvSpPr>
          <p:cNvPr id="209939" name="Rectangle 19"/>
          <p:cNvSpPr>
            <a:spLocks noChangeArrowheads="1"/>
          </p:cNvSpPr>
          <p:nvPr/>
        </p:nvSpPr>
        <p:spPr bwMode="auto">
          <a:xfrm>
            <a:off x="3379788" y="5151438"/>
            <a:ext cx="2562225" cy="944562"/>
          </a:xfrm>
          <a:prstGeom prst="rect">
            <a:avLst/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da-DK"/>
              <a:t>Third law of usability:</a:t>
            </a:r>
          </a:p>
          <a:p>
            <a:pPr algn="l"/>
            <a:r>
              <a:rPr lang="en-US" altLang="da-DK"/>
              <a:t>More effort used</a:t>
            </a:r>
          </a:p>
          <a:p>
            <a:pPr algn="l"/>
            <a:r>
              <a:rPr lang="en-US" altLang="da-DK"/>
              <a:t>-&gt; Less redesign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38" grpId="0" animBg="1"/>
      <p:bldP spid="2099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Text Box 2"/>
          <p:cNvSpPr txBox="1">
            <a:spLocks noChangeArrowheads="1"/>
          </p:cNvSpPr>
          <p:nvPr/>
        </p:nvSpPr>
        <p:spPr bwMode="auto">
          <a:xfrm>
            <a:off x="628650" y="835025"/>
            <a:ext cx="3568700" cy="23177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190500"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381000"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4210050"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4400550"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4857750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5314950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5772150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6229350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Full contents</a:t>
            </a:r>
            <a:r>
              <a:rPr lang="da-DK" altLang="da-DK" sz="1800">
                <a:latin typeface="Arial" charset="0"/>
              </a:rPr>
              <a:t> of a mockup</a:t>
            </a:r>
            <a:endParaRPr lang="da-DK" altLang="da-DK" sz="1800" noProof="1">
              <a:latin typeface="Arial" charset="0"/>
            </a:endParaRPr>
          </a:p>
          <a:p>
            <a:r>
              <a:rPr lang="en-US" altLang="da-DK" sz="1800" b="0">
                <a:latin typeface="Arial" charset="0"/>
                <a:sym typeface="CommonBullets" pitchFamily="34" charset="2"/>
              </a:rPr>
              <a:t></a:t>
            </a:r>
            <a:r>
              <a:rPr lang="en-US" altLang="da-DK" sz="1800" b="0">
                <a:latin typeface="Arial" charset="0"/>
              </a:rPr>
              <a:t>	Empty screens for copying</a:t>
            </a:r>
          </a:p>
          <a:p>
            <a:r>
              <a:rPr lang="en-US" altLang="da-DK" sz="1800" b="0">
                <a:latin typeface="Arial" charset="0"/>
                <a:sym typeface="CommonBullets" pitchFamily="34" charset="2"/>
              </a:rPr>
              <a:t></a:t>
            </a:r>
            <a:r>
              <a:rPr lang="en-US" altLang="da-DK" sz="1800" b="0">
                <a:latin typeface="Arial" charset="0"/>
              </a:rPr>
              <a:t> 	Screens with realistic data</a:t>
            </a:r>
          </a:p>
          <a:p>
            <a:r>
              <a:rPr lang="en-US" altLang="da-DK" sz="1800" b="0">
                <a:latin typeface="Arial" charset="0"/>
                <a:sym typeface="CommonBullets" pitchFamily="34" charset="2"/>
              </a:rPr>
              <a:t></a:t>
            </a:r>
            <a:r>
              <a:rPr lang="en-US" altLang="da-DK" sz="1800" b="0">
                <a:latin typeface="Arial" charset="0"/>
              </a:rPr>
              <a:t> 	Screens to be filled in by user</a:t>
            </a:r>
          </a:p>
          <a:p>
            <a:r>
              <a:rPr lang="en-US" altLang="da-DK" sz="1800" b="0">
                <a:latin typeface="Arial" charset="0"/>
                <a:sym typeface="CommonBullets" pitchFamily="34" charset="2"/>
              </a:rPr>
              <a:t></a:t>
            </a:r>
            <a:r>
              <a:rPr lang="en-US" altLang="da-DK" sz="1800" b="0">
                <a:latin typeface="Arial" charset="0"/>
              </a:rPr>
              <a:t> 	Menus, lists, dialog boxes</a:t>
            </a:r>
          </a:p>
          <a:p>
            <a:r>
              <a:rPr lang="en-US" altLang="da-DK" sz="1800" b="0">
                <a:latin typeface="Arial" charset="0"/>
                <a:sym typeface="CommonBullets" pitchFamily="34" charset="2"/>
              </a:rPr>
              <a:t></a:t>
            </a:r>
            <a:r>
              <a:rPr lang="en-US" altLang="da-DK" sz="1800" b="0">
                <a:latin typeface="Arial" charset="0"/>
              </a:rPr>
              <a:t> 	Error messages</a:t>
            </a:r>
          </a:p>
          <a:p>
            <a:r>
              <a:rPr lang="en-US" altLang="da-DK" sz="1800" b="0">
                <a:latin typeface="Arial" charset="0"/>
                <a:sym typeface="CommonBullets" pitchFamily="34" charset="2"/>
              </a:rPr>
              <a:t></a:t>
            </a:r>
            <a:r>
              <a:rPr lang="en-US" altLang="da-DK" sz="1800" b="0">
                <a:latin typeface="Arial" charset="0"/>
              </a:rPr>
              <a:t> 	Help texts</a:t>
            </a:r>
          </a:p>
          <a:p>
            <a:r>
              <a:rPr lang="en-US" altLang="da-DK" sz="1800" b="0">
                <a:latin typeface="Arial" charset="0"/>
                <a:sym typeface="CommonBullets" pitchFamily="34" charset="2"/>
              </a:rPr>
              <a:t></a:t>
            </a:r>
            <a:r>
              <a:rPr lang="en-US" altLang="da-DK" sz="1800" b="0">
                <a:latin typeface="Arial" charset="0"/>
              </a:rPr>
              <a:t> 	Notes about what functions do</a:t>
            </a:r>
            <a:endParaRPr lang="en-US" altLang="da-DK" sz="1800" b="0" noProof="1">
              <a:latin typeface="Arial" charset="0"/>
            </a:endParaRPr>
          </a:p>
        </p:txBody>
      </p:sp>
      <p:sp>
        <p:nvSpPr>
          <p:cNvPr id="212996" name="AutoShape 4"/>
          <p:cNvSpPr>
            <a:spLocks noChangeArrowheads="1"/>
          </p:cNvSpPr>
          <p:nvPr/>
        </p:nvSpPr>
        <p:spPr bwMode="auto">
          <a:xfrm>
            <a:off x="5305425" y="876300"/>
            <a:ext cx="2393950" cy="714375"/>
          </a:xfrm>
          <a:prstGeom prst="wedgeRoundRectCallout">
            <a:avLst>
              <a:gd name="adj1" fmla="val -73162"/>
              <a:gd name="adj2" fmla="val -96889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da-DK"/>
              <a:t>Handling a system</a:t>
            </a:r>
          </a:p>
          <a:p>
            <a:pPr algn="l"/>
            <a:r>
              <a:rPr lang="en-US" altLang="da-DK"/>
              <a:t>with 100 screens?</a:t>
            </a:r>
          </a:p>
        </p:txBody>
      </p:sp>
      <p:sp>
        <p:nvSpPr>
          <p:cNvPr id="212997" name="Text Box 5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 b="0">
                <a:latin typeface="Arial" charset="0"/>
              </a:rPr>
              <a:t>(Fig 2.4  Cont.)</a:t>
            </a:r>
          </a:p>
        </p:txBody>
      </p:sp>
      <p:sp>
        <p:nvSpPr>
          <p:cNvPr id="212998" name="AutoShape 6"/>
          <p:cNvSpPr>
            <a:spLocks noChangeArrowheads="1"/>
          </p:cNvSpPr>
          <p:nvPr/>
        </p:nvSpPr>
        <p:spPr bwMode="auto">
          <a:xfrm>
            <a:off x="4748213" y="1781175"/>
            <a:ext cx="3767137" cy="1395413"/>
          </a:xfrm>
          <a:prstGeom prst="bevel">
            <a:avLst>
              <a:gd name="adj" fmla="val 6898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da-DK"/>
              <a:t>Accelerator effect:</a:t>
            </a:r>
          </a:p>
          <a:p>
            <a:pPr algn="l"/>
            <a:r>
              <a:rPr lang="en-US" altLang="da-DK"/>
              <a:t>If the central screens are good,</a:t>
            </a:r>
          </a:p>
          <a:p>
            <a:pPr algn="l"/>
            <a:r>
              <a:rPr lang="en-US" altLang="da-DK"/>
              <a:t>the rest are okay </a:t>
            </a:r>
          </a:p>
          <a:p>
            <a:pPr algn="l"/>
            <a:r>
              <a:rPr lang="en-US" altLang="da-DK"/>
              <a:t>almost automatically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2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2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996" grpId="0" animBg="1" autoUpdateAnimBg="0"/>
      <p:bldP spid="212998" grpId="0" animBg="1" autoUpdateAnimBg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10006</TotalTime>
  <Words>373</Words>
  <Application>Microsoft Office PowerPoint</Application>
  <PresentationFormat>On-screen Show (4:3)</PresentationFormat>
  <Paragraphs>147</Paragraphs>
  <Slides>13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Blank Presentation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SL</dc:creator>
  <cp:lastModifiedBy>Søren Lauesen</cp:lastModifiedBy>
  <cp:revision>154</cp:revision>
  <cp:lastPrinted>2004-03-17T22:07:30Z</cp:lastPrinted>
  <dcterms:created xsi:type="dcterms:W3CDTF">1998-09-07T20:07:06Z</dcterms:created>
  <dcterms:modified xsi:type="dcterms:W3CDTF">2016-01-10T14:07:39Z</dcterms:modified>
</cp:coreProperties>
</file>